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notesSlides/notesSlide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2.xml" ContentType="application/vnd.openxmlformats-officedocument.drawingml.chartshapes+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3.xml" ContentType="application/vnd.openxmlformats-officedocument.drawingml.chartshapes+xml"/>
  <Override PartName="/ppt/notesSlides/notesSlide9.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4.xml" ContentType="application/vnd.openxmlformats-officedocument.drawingml.chartshapes+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drawings/drawing5.xml" ContentType="application/vnd.openxmlformats-officedocument.drawingml.chartshapes+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drawings/drawing6.xml" ContentType="application/vnd.openxmlformats-officedocument.drawingml.chartshap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drawings/drawing7.xml" ContentType="application/vnd.openxmlformats-officedocument.drawingml.chartshapes+xml"/>
  <Override PartName="/ppt/notesSlides/notesSlide12.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drawings/drawing8.xml" ContentType="application/vnd.openxmlformats-officedocument.drawingml.chartshapes+xml"/>
  <Override PartName="/ppt/notesSlides/notesSlide13.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drawings/drawing9.xml" ContentType="application/vnd.openxmlformats-officedocument.drawingml.chartshape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5" r:id="rId1"/>
  </p:sldMasterIdLst>
  <p:notesMasterIdLst>
    <p:notesMasterId r:id="rId23"/>
  </p:notesMasterIdLst>
  <p:sldIdLst>
    <p:sldId id="256" r:id="rId2"/>
    <p:sldId id="295" r:id="rId3"/>
    <p:sldId id="307" r:id="rId4"/>
    <p:sldId id="294" r:id="rId5"/>
    <p:sldId id="290" r:id="rId6"/>
    <p:sldId id="291" r:id="rId7"/>
    <p:sldId id="292" r:id="rId8"/>
    <p:sldId id="293" r:id="rId9"/>
    <p:sldId id="296" r:id="rId10"/>
    <p:sldId id="297" r:id="rId11"/>
    <p:sldId id="298" r:id="rId12"/>
    <p:sldId id="288" r:id="rId13"/>
    <p:sldId id="299" r:id="rId14"/>
    <p:sldId id="289" r:id="rId15"/>
    <p:sldId id="300" r:id="rId16"/>
    <p:sldId id="287" r:id="rId17"/>
    <p:sldId id="301" r:id="rId18"/>
    <p:sldId id="308" r:id="rId19"/>
    <p:sldId id="306" r:id="rId20"/>
    <p:sldId id="273" r:id="rId21"/>
    <p:sldId id="304" r:id="rId22"/>
  </p:sldIdLst>
  <p:sldSz cx="9144000" cy="5143500" type="screen16x9"/>
  <p:notesSz cx="6858000" cy="9144000"/>
  <p:embeddedFontLst>
    <p:embeddedFont>
      <p:font typeface="Calibri" panose="020F0502020204030204" pitchFamily="34" charset="0"/>
      <p:regular r:id="rId24"/>
      <p:bold r:id="rId25"/>
      <p:italic r:id="rId26"/>
      <p:boldItalic r:id="rId27"/>
    </p:embeddedFont>
    <p:embeddedFont>
      <p:font typeface="Montserrat" pitchFamily="2" charset="77"/>
      <p:regular r:id="rId28"/>
      <p:bold r:id="rId29"/>
      <p:italic r:id="rId30"/>
      <p:boldItalic r:id="rId31"/>
    </p:embeddedFont>
    <p:embeddedFont>
      <p:font typeface="Montserrat Alternates Black" pitchFamily="2" charset="77"/>
      <p:bold r:id="rId32"/>
      <p:italic r:id="rId33"/>
      <p:boldItalic r:id="rId34"/>
    </p:embeddedFont>
    <p:embeddedFont>
      <p:font typeface="Open Sans" panose="020B0606030504020204" pitchFamily="34" charset="0"/>
      <p:regular r:id="rId35"/>
      <p:bold r:id="rId36"/>
      <p:italic r:id="rId37"/>
      <p:boldItalic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645"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ran KOCHHAR" initials="KK" lastIdx="4" clrIdx="0">
    <p:extLst>
      <p:ext uri="{19B8F6BF-5375-455C-9EA6-DF929625EA0E}">
        <p15:presenceInfo xmlns:p15="http://schemas.microsoft.com/office/powerpoint/2012/main" userId="S::karan.kochhar@sciencespo.fr::a2319d07-58c5-4372-b9c5-4b2a0bf2e7e7" providerId="AD"/>
      </p:ext>
    </p:extLst>
  </p:cmAuthor>
  <p:cmAuthor id="2" name="Nikhil Sharma" initials="NS" lastIdx="28" clrIdx="1">
    <p:extLst>
      <p:ext uri="{19B8F6BF-5375-455C-9EA6-DF929625EA0E}">
        <p15:presenceInfo xmlns:p15="http://schemas.microsoft.com/office/powerpoint/2012/main" userId="de5b72ed28523274" providerId="Windows Live"/>
      </p:ext>
    </p:extLst>
  </p:cmAuthor>
  <p:cmAuthor id="3" name="Gagan" initials="GS" lastIdx="22" clrIdx="2">
    <p:extLst>
      <p:ext uri="{19B8F6BF-5375-455C-9EA6-DF929625EA0E}">
        <p15:presenceInfo xmlns:p15="http://schemas.microsoft.com/office/powerpoint/2012/main" userId="Gaga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5756"/>
    <a:srgbClr val="9D9D9C"/>
    <a:srgbClr val="009CD8"/>
    <a:srgbClr val="D5D7DC"/>
    <a:srgbClr val="EA5813"/>
    <a:srgbClr val="87BD41"/>
    <a:srgbClr val="C3E5F5"/>
    <a:srgbClr val="71C9EB"/>
    <a:srgbClr val="F49A70"/>
    <a:srgbClr val="B4D48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F46D0CE-00F5-4CA8-8A96-05B901224D37}">
  <a:tblStyle styleId="{5F46D0CE-00F5-4CA8-8A96-05B901224D37}"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237" autoAdjust="0"/>
    <p:restoredTop sz="96208" autoAdjust="0"/>
  </p:normalViewPr>
  <p:slideViewPr>
    <p:cSldViewPr snapToGrid="0">
      <p:cViewPr varScale="1">
        <p:scale>
          <a:sx n="144" d="100"/>
          <a:sy n="144" d="100"/>
        </p:scale>
        <p:origin x="712" y="184"/>
      </p:cViewPr>
      <p:guideLst>
        <p:guide orient="horz" pos="645"/>
        <p:guide pos="2880"/>
      </p:guideLst>
    </p:cSldViewPr>
  </p:slideViewPr>
  <p:notesTextViewPr>
    <p:cViewPr>
      <p:scale>
        <a:sx n="120" d="100"/>
        <a:sy n="120" d="100"/>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commentAuthors" Target="commentAuthors.xml"/><Relationship Id="rId21" Type="http://schemas.openxmlformats.org/officeDocument/2006/relationships/slide" Target="slides/slide20.xml"/><Relationship Id="rId34" Type="http://schemas.openxmlformats.org/officeDocument/2006/relationships/font" Target="fonts/font11.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chartUserShapes" Target="../drawings/drawing6.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chartUserShapes" Target="../drawings/drawing7.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chartUserShapes" Target="../drawings/drawing8.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chartUserShapes" Target="../drawings/drawing9.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2.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3.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4.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chartUserShapes" Target="../drawings/drawing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en-US" sz="1000" b="1" dirty="0">
                <a:latin typeface="Open Sans" panose="020B0606030504020204" pitchFamily="34" charset="0"/>
                <a:ea typeface="Open Sans" panose="020B0606030504020204" pitchFamily="34" charset="0"/>
                <a:cs typeface="Open Sans" panose="020B0606030504020204" pitchFamily="34" charset="0"/>
              </a:rPr>
              <a:t>RE</a:t>
            </a:r>
            <a:r>
              <a:rPr lang="en-US" sz="1000" b="1" baseline="0" dirty="0">
                <a:latin typeface="Open Sans" panose="020B0606030504020204" pitchFamily="34" charset="0"/>
                <a:ea typeface="Open Sans" panose="020B0606030504020204" pitchFamily="34" charset="0"/>
                <a:cs typeface="Open Sans" panose="020B0606030504020204" pitchFamily="34" charset="0"/>
              </a:rPr>
              <a:t> capacity addition </a:t>
            </a:r>
            <a:r>
              <a:rPr lang="en-US" sz="1000" b="1" dirty="0">
                <a:solidFill>
                  <a:srgbClr val="9D9D9C"/>
                </a:solidFill>
                <a:latin typeface="Open Sans" panose="020B0606030504020204" pitchFamily="34" charset="0"/>
                <a:ea typeface="Open Sans" panose="020B0606030504020204" pitchFamily="34" charset="0"/>
                <a:cs typeface="Open Sans" panose="020B0606030504020204" pitchFamily="34" charset="0"/>
              </a:rPr>
              <a:t>(MW)</a:t>
            </a:r>
          </a:p>
        </c:rich>
      </c:tx>
      <c:layout>
        <c:manualLayout>
          <c:xMode val="edge"/>
          <c:yMode val="edge"/>
          <c:x val="2.6792749156558178E-3"/>
          <c:y val="0"/>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title>
    <c:autoTitleDeleted val="0"/>
    <c:plotArea>
      <c:layout>
        <c:manualLayout>
          <c:layoutTarget val="inner"/>
          <c:xMode val="edge"/>
          <c:yMode val="edge"/>
          <c:x val="4.6167974441274656E-2"/>
          <c:y val="0.16939155881284582"/>
          <c:w val="0.94461095748055346"/>
          <c:h val="0.63322560701598096"/>
        </c:manualLayout>
      </c:layout>
      <c:barChart>
        <c:barDir val="col"/>
        <c:grouping val="stacked"/>
        <c:varyColors val="0"/>
        <c:ser>
          <c:idx val="0"/>
          <c:order val="0"/>
          <c:tx>
            <c:strRef>
              <c:f>Sheet1!$B$1</c:f>
              <c:strCache>
                <c:ptCount val="1"/>
                <c:pt idx="0">
                  <c:v>Solar (grid-scale)</c:v>
                </c:pt>
              </c:strCache>
            </c:strRef>
          </c:tx>
          <c:spPr>
            <a:solidFill>
              <a:srgbClr val="009CD8"/>
            </a:solidFill>
            <a:ln>
              <a:noFill/>
            </a:ln>
            <a:effectLst/>
          </c:spPr>
          <c:invertIfNegative val="0"/>
          <c:dLbls>
            <c:spPr>
              <a:solidFill>
                <a:srgbClr val="009CD8">
                  <a:alpha val="5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Q1 FY19</c:v>
                </c:pt>
                <c:pt idx="1">
                  <c:v>Q2 FY19</c:v>
                </c:pt>
                <c:pt idx="2">
                  <c:v>Q3 FY19</c:v>
                </c:pt>
                <c:pt idx="3">
                  <c:v>Q4 FY19</c:v>
                </c:pt>
                <c:pt idx="4">
                  <c:v>Q1 FY20</c:v>
                </c:pt>
                <c:pt idx="5">
                  <c:v>Q2 FY20</c:v>
                </c:pt>
                <c:pt idx="6">
                  <c:v>Q3 FY20</c:v>
                </c:pt>
                <c:pt idx="7">
                  <c:v>Q4 FY20</c:v>
                </c:pt>
                <c:pt idx="8">
                  <c:v>Q1 FY21</c:v>
                </c:pt>
                <c:pt idx="9">
                  <c:v>Q2 FY21</c:v>
                </c:pt>
              </c:strCache>
            </c:strRef>
          </c:cat>
          <c:val>
            <c:numRef>
              <c:f>Sheet1!$B$2:$B$11</c:f>
              <c:numCache>
                <c:formatCode>#,##0</c:formatCode>
                <c:ptCount val="10"/>
                <c:pt idx="0">
                  <c:v>1371.3500000000022</c:v>
                </c:pt>
                <c:pt idx="1">
                  <c:v>998.82999999999811</c:v>
                </c:pt>
                <c:pt idx="2">
                  <c:v>2189.4299999999967</c:v>
                </c:pt>
                <c:pt idx="3">
                  <c:v>2968.4500000000007</c:v>
                </c:pt>
                <c:pt idx="4">
                  <c:v>1228.5400000000009</c:v>
                </c:pt>
                <c:pt idx="5">
                  <c:v>1692.4599999999991</c:v>
                </c:pt>
                <c:pt idx="6">
                  <c:v>1425.8400000000001</c:v>
                </c:pt>
                <c:pt idx="7">
                  <c:v>1878.119999999999</c:v>
                </c:pt>
                <c:pt idx="8">
                  <c:v>716.66000000000349</c:v>
                </c:pt>
                <c:pt idx="9">
                  <c:v>529.27000000000044</c:v>
                </c:pt>
              </c:numCache>
            </c:numRef>
          </c:val>
          <c:extLst>
            <c:ext xmlns:c16="http://schemas.microsoft.com/office/drawing/2014/chart" uri="{C3380CC4-5D6E-409C-BE32-E72D297353CC}">
              <c16:uniqueId val="{00000000-537D-451C-B232-C24369E50EF1}"/>
            </c:ext>
          </c:extLst>
        </c:ser>
        <c:ser>
          <c:idx val="1"/>
          <c:order val="1"/>
          <c:tx>
            <c:strRef>
              <c:f>Sheet1!$C$1</c:f>
              <c:strCache>
                <c:ptCount val="1"/>
                <c:pt idx="0">
                  <c:v>Wind</c:v>
                </c:pt>
              </c:strCache>
            </c:strRef>
          </c:tx>
          <c:spPr>
            <a:solidFill>
              <a:srgbClr val="C3E5F5"/>
            </a:solidFill>
            <a:ln>
              <a:noFill/>
            </a:ln>
            <a:effectLst/>
          </c:spPr>
          <c:invertIfNegative val="0"/>
          <c:dLbls>
            <c:dLbl>
              <c:idx val="5"/>
              <c:layout>
                <c:manualLayout>
                  <c:x val="0"/>
                  <c:y val="2.1644090204728381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37D-451C-B232-C24369E50EF1}"/>
                </c:ext>
              </c:extLst>
            </c:dLbl>
            <c:dLbl>
              <c:idx val="9"/>
              <c:layout>
                <c:manualLayout>
                  <c:x val="0"/>
                  <c:y val="-2.15905980595662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FA1-C545-8CFB-51BF348962FA}"/>
                </c:ext>
              </c:extLst>
            </c:dLbl>
            <c:spPr>
              <a:solidFill>
                <a:schemeClr val="accent1">
                  <a:lumMod val="20000"/>
                  <a:lumOff val="80000"/>
                </a:scheme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Q1 FY19</c:v>
                </c:pt>
                <c:pt idx="1">
                  <c:v>Q2 FY19</c:v>
                </c:pt>
                <c:pt idx="2">
                  <c:v>Q3 FY19</c:v>
                </c:pt>
                <c:pt idx="3">
                  <c:v>Q4 FY19</c:v>
                </c:pt>
                <c:pt idx="4">
                  <c:v>Q1 FY20</c:v>
                </c:pt>
                <c:pt idx="5">
                  <c:v>Q2 FY20</c:v>
                </c:pt>
                <c:pt idx="6">
                  <c:v>Q3 FY20</c:v>
                </c:pt>
                <c:pt idx="7">
                  <c:v>Q4 FY20</c:v>
                </c:pt>
                <c:pt idx="8">
                  <c:v>Q1 FY21</c:v>
                </c:pt>
                <c:pt idx="9">
                  <c:v>Q2 FY21</c:v>
                </c:pt>
              </c:strCache>
            </c:strRef>
          </c:cat>
          <c:val>
            <c:numRef>
              <c:f>Sheet1!$C$2:$C$11</c:f>
              <c:numCache>
                <c:formatCode>#,##0</c:formatCode>
                <c:ptCount val="10"/>
                <c:pt idx="0">
                  <c:v>247.4800000000032</c:v>
                </c:pt>
                <c:pt idx="1">
                  <c:v>321.61999999999534</c:v>
                </c:pt>
                <c:pt idx="2">
                  <c:v>844.66999999999825</c:v>
                </c:pt>
                <c:pt idx="3">
                  <c:v>487.81999999999971</c:v>
                </c:pt>
                <c:pt idx="4">
                  <c:v>463.15000000000146</c:v>
                </c:pt>
                <c:pt idx="5">
                  <c:v>841.19999999999709</c:v>
                </c:pt>
                <c:pt idx="6">
                  <c:v>348.36000000000058</c:v>
                </c:pt>
                <c:pt idx="7">
                  <c:v>390.56999999999971</c:v>
                </c:pt>
                <c:pt idx="8">
                  <c:v>160.30000000000291</c:v>
                </c:pt>
                <c:pt idx="9">
                  <c:v>294.59999999999854</c:v>
                </c:pt>
              </c:numCache>
            </c:numRef>
          </c:val>
          <c:extLst>
            <c:ext xmlns:c16="http://schemas.microsoft.com/office/drawing/2014/chart" uri="{C3380CC4-5D6E-409C-BE32-E72D297353CC}">
              <c16:uniqueId val="{00000002-537D-451C-B232-C24369E50EF1}"/>
            </c:ext>
          </c:extLst>
        </c:ser>
        <c:ser>
          <c:idx val="2"/>
          <c:order val="2"/>
          <c:tx>
            <c:strRef>
              <c:f>Sheet1!$D$1</c:f>
              <c:strCache>
                <c:ptCount val="1"/>
                <c:pt idx="0">
                  <c:v>Small hydro</c:v>
                </c:pt>
              </c:strCache>
            </c:strRef>
          </c:tx>
          <c:spPr>
            <a:solidFill>
              <a:srgbClr val="87BD41"/>
            </a:solidFill>
            <a:ln>
              <a:noFill/>
            </a:ln>
            <a:effectLst/>
          </c:spPr>
          <c:invertIfNegative val="0"/>
          <c:cat>
            <c:strRef>
              <c:f>Sheet1!$A$2:$A$11</c:f>
              <c:strCache>
                <c:ptCount val="10"/>
                <c:pt idx="0">
                  <c:v>Q1 FY19</c:v>
                </c:pt>
                <c:pt idx="1">
                  <c:v>Q2 FY19</c:v>
                </c:pt>
                <c:pt idx="2">
                  <c:v>Q3 FY19</c:v>
                </c:pt>
                <c:pt idx="3">
                  <c:v>Q4 FY19</c:v>
                </c:pt>
                <c:pt idx="4">
                  <c:v>Q1 FY20</c:v>
                </c:pt>
                <c:pt idx="5">
                  <c:v>Q2 FY20</c:v>
                </c:pt>
                <c:pt idx="6">
                  <c:v>Q3 FY20</c:v>
                </c:pt>
                <c:pt idx="7">
                  <c:v>Q4 FY20</c:v>
                </c:pt>
                <c:pt idx="8">
                  <c:v>Q1 FY21</c:v>
                </c:pt>
                <c:pt idx="9">
                  <c:v>Q2 FY21</c:v>
                </c:pt>
              </c:strCache>
            </c:strRef>
          </c:cat>
          <c:val>
            <c:numRef>
              <c:f>Sheet1!$D$2:$D$11</c:f>
              <c:numCache>
                <c:formatCode>#,##0</c:formatCode>
                <c:ptCount val="10"/>
                <c:pt idx="0">
                  <c:v>7.3899999999994179</c:v>
                </c:pt>
                <c:pt idx="1">
                  <c:v>13.75</c:v>
                </c:pt>
                <c:pt idx="2">
                  <c:v>24.25</c:v>
                </c:pt>
                <c:pt idx="3">
                  <c:v>75.699999999999818</c:v>
                </c:pt>
                <c:pt idx="4">
                  <c:v>10.600000000000364</c:v>
                </c:pt>
                <c:pt idx="5">
                  <c:v>7.0600000000004002</c:v>
                </c:pt>
                <c:pt idx="6">
                  <c:v>36.75</c:v>
                </c:pt>
                <c:pt idx="7">
                  <c:v>35.599999999999454</c:v>
                </c:pt>
                <c:pt idx="8">
                  <c:v>5</c:v>
                </c:pt>
                <c:pt idx="9">
                  <c:v>51.8100000000004</c:v>
                </c:pt>
              </c:numCache>
            </c:numRef>
          </c:val>
          <c:extLst>
            <c:ext xmlns:c16="http://schemas.microsoft.com/office/drawing/2014/chart" uri="{C3380CC4-5D6E-409C-BE32-E72D297353CC}">
              <c16:uniqueId val="{00000003-537D-451C-B232-C24369E50EF1}"/>
            </c:ext>
          </c:extLst>
        </c:ser>
        <c:ser>
          <c:idx val="3"/>
          <c:order val="3"/>
          <c:tx>
            <c:strRef>
              <c:f>Sheet1!$E$1</c:f>
              <c:strCache>
                <c:ptCount val="1"/>
                <c:pt idx="0">
                  <c:v>Biomas/Other RES</c:v>
                </c:pt>
              </c:strCache>
            </c:strRef>
          </c:tx>
          <c:spPr>
            <a:solidFill>
              <a:srgbClr val="9D9D9C"/>
            </a:solidFill>
            <a:ln>
              <a:noFill/>
            </a:ln>
            <a:effectLst/>
          </c:spPr>
          <c:invertIfNegative val="0"/>
          <c:dLbls>
            <c:dLbl>
              <c:idx val="0"/>
              <c:layout>
                <c:manualLayout>
                  <c:x val="3.8412190274935726E-2"/>
                  <c:y val="5.4110225511820953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37D-451C-B232-C24369E50EF1}"/>
                </c:ext>
              </c:extLst>
            </c:dLbl>
            <c:dLbl>
              <c:idx val="1"/>
              <c:layout>
                <c:manualLayout>
                  <c:x val="3.6834521197251821E-2"/>
                  <c:y val="-1.0575755167782605E-1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37D-451C-B232-C24369E50EF1}"/>
                </c:ext>
              </c:extLst>
            </c:dLbl>
            <c:dLbl>
              <c:idx val="2"/>
              <c:layout>
                <c:manualLayout>
                  <c:x val="4.0012698203058021E-2"/>
                  <c:y val="5.4110225511820953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37D-451C-B232-C24369E50EF1}"/>
                </c:ext>
              </c:extLst>
            </c:dLbl>
            <c:dLbl>
              <c:idx val="3"/>
              <c:layout>
                <c:manualLayout>
                  <c:x val="4.0012698203058021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37D-451C-B232-C24369E50EF1}"/>
                </c:ext>
              </c:extLst>
            </c:dLbl>
            <c:dLbl>
              <c:idx val="4"/>
              <c:layout>
                <c:manualLayout>
                  <c:x val="3.5632342878532168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537D-451C-B232-C24369E50EF1}"/>
                </c:ext>
              </c:extLst>
            </c:dLbl>
            <c:dLbl>
              <c:idx val="5"/>
              <c:layout>
                <c:manualLayout>
                  <c:x val="4.0012698203058077E-2"/>
                  <c:y val="-9.9200934127348897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537D-451C-B232-C24369E50EF1}"/>
                </c:ext>
              </c:extLst>
            </c:dLbl>
            <c:dLbl>
              <c:idx val="6"/>
              <c:layout>
                <c:manualLayout>
                  <c:x val="3.37246344425296E-2"/>
                  <c:y val="-5.4112498916219975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537D-451C-B232-C24369E50EF1}"/>
                </c:ext>
              </c:extLst>
            </c:dLbl>
            <c:dLbl>
              <c:idx val="7"/>
              <c:layout>
                <c:manualLayout>
                  <c:x val="4.0508147907066097E-2"/>
                  <c:y val="1.8128168816942236E-3"/>
                </c:manualLayout>
              </c:layout>
              <c:spPr>
                <a:solidFill>
                  <a:srgbClr val="9D9D9C">
                    <a:alpha val="50000"/>
                  </a:srgbClr>
                </a:solidFill>
                <a:ln>
                  <a:noFill/>
                </a:ln>
                <a:effectLst/>
              </c:spPr>
              <c:txPr>
                <a:bodyPr rot="0" spcFirstLastPara="1" vertOverflow="ellipsis" vert="horz" wrap="square" lIns="38100" tIns="19050" rIns="38100" bIns="19050" anchor="ctr" anchorCtr="1">
                  <a:noAutofit/>
                </a:bodyPr>
                <a:lstStyle/>
                <a:p>
                  <a:pPr>
                    <a:defRPr sz="6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3.3536322709206742E-2"/>
                      <c:h val="7.1968660198554163E-2"/>
                    </c:manualLayout>
                  </c15:layout>
                </c:ext>
                <c:ext xmlns:c16="http://schemas.microsoft.com/office/drawing/2014/chart" uri="{C3380CC4-5D6E-409C-BE32-E72D297353CC}">
                  <c16:uniqueId val="{0000000A-537D-451C-B232-C24369E50EF1}"/>
                </c:ext>
              </c:extLst>
            </c:dLbl>
            <c:dLbl>
              <c:idx val="8"/>
              <c:layout>
                <c:manualLayout>
                  <c:x val="3.8436022118871468E-2"/>
                  <c:y val="-1.0575755167782605E-1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537D-451C-B232-C24369E50EF1}"/>
                </c:ext>
              </c:extLst>
            </c:dLbl>
            <c:dLbl>
              <c:idx val="9"/>
              <c:layout>
                <c:manualLayout>
                  <c:x val="3.3536322709206742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FA1-C545-8CFB-51BF348962FA}"/>
                </c:ext>
              </c:extLst>
            </c:dLbl>
            <c:spPr>
              <a:solidFill>
                <a:srgbClr val="9D9D9C">
                  <a:alpha val="5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Q1 FY19</c:v>
                </c:pt>
                <c:pt idx="1">
                  <c:v>Q2 FY19</c:v>
                </c:pt>
                <c:pt idx="2">
                  <c:v>Q3 FY19</c:v>
                </c:pt>
                <c:pt idx="3">
                  <c:v>Q4 FY19</c:v>
                </c:pt>
                <c:pt idx="4">
                  <c:v>Q1 FY20</c:v>
                </c:pt>
                <c:pt idx="5">
                  <c:v>Q2 FY20</c:v>
                </c:pt>
                <c:pt idx="6">
                  <c:v>Q3 FY20</c:v>
                </c:pt>
                <c:pt idx="7">
                  <c:v>Q4 FY20</c:v>
                </c:pt>
                <c:pt idx="8">
                  <c:v>Q1 FY21</c:v>
                </c:pt>
                <c:pt idx="9">
                  <c:v>Q2 FY21</c:v>
                </c:pt>
              </c:strCache>
            </c:strRef>
          </c:cat>
          <c:val>
            <c:numRef>
              <c:f>Sheet1!$E$2:$E$11</c:f>
              <c:numCache>
                <c:formatCode>#,##0</c:formatCode>
                <c:ptCount val="10"/>
                <c:pt idx="0">
                  <c:v>0</c:v>
                </c:pt>
                <c:pt idx="1">
                  <c:v>30</c:v>
                </c:pt>
                <c:pt idx="2">
                  <c:v>375.20000000000073</c:v>
                </c:pt>
                <c:pt idx="3">
                  <c:v>27.5</c:v>
                </c:pt>
                <c:pt idx="4">
                  <c:v>28</c:v>
                </c:pt>
                <c:pt idx="5">
                  <c:v>676.30999999999949</c:v>
                </c:pt>
                <c:pt idx="6">
                  <c:v>0</c:v>
                </c:pt>
                <c:pt idx="7">
                  <c:v>55</c:v>
                </c:pt>
                <c:pt idx="8">
                  <c:v>28.040000000000873</c:v>
                </c:pt>
                <c:pt idx="9">
                  <c:v>285.40999999999985</c:v>
                </c:pt>
              </c:numCache>
            </c:numRef>
          </c:val>
          <c:extLst>
            <c:ext xmlns:c16="http://schemas.microsoft.com/office/drawing/2014/chart" uri="{C3380CC4-5D6E-409C-BE32-E72D297353CC}">
              <c16:uniqueId val="{0000000C-537D-451C-B232-C24369E50EF1}"/>
            </c:ext>
          </c:extLst>
        </c:ser>
        <c:ser>
          <c:idx val="4"/>
          <c:order val="4"/>
          <c:tx>
            <c:strRef>
              <c:f>Sheet1!$F$1</c:f>
              <c:strCache>
                <c:ptCount val="1"/>
                <c:pt idx="0">
                  <c:v>Solar (rooftop)</c:v>
                </c:pt>
              </c:strCache>
            </c:strRef>
          </c:tx>
          <c:spPr>
            <a:solidFill>
              <a:schemeClr val="bg1">
                <a:lumMod val="75000"/>
              </a:schemeClr>
            </a:solidFill>
            <a:ln>
              <a:noFill/>
            </a:ln>
            <a:effectLst/>
          </c:spPr>
          <c:invertIfNegative val="0"/>
          <c:dLbls>
            <c:dLbl>
              <c:idx val="0"/>
              <c:layout>
                <c:manualLayout>
                  <c:x val="0"/>
                  <c:y val="-5.4110225511821056E-2"/>
                </c:manualLayout>
              </c:layout>
              <c:tx>
                <c:rich>
                  <a:bodyPr/>
                  <a:lstStyle/>
                  <a:p>
                    <a:r>
                      <a:rPr lang="en-US" dirty="0"/>
                      <a:t>NA</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D-537D-451C-B232-C24369E50EF1}"/>
                </c:ext>
              </c:extLst>
            </c:dLbl>
            <c:dLbl>
              <c:idx val="1"/>
              <c:layout>
                <c:manualLayout>
                  <c:x val="-3.2010158562446461E-3"/>
                  <c:y val="-5.9521248063003046E-2"/>
                </c:manualLayout>
              </c:layout>
              <c:tx>
                <c:rich>
                  <a:bodyPr/>
                  <a:lstStyle/>
                  <a:p>
                    <a:r>
                      <a:rPr lang="en-US" dirty="0"/>
                      <a:t>NA</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E-537D-451C-B232-C24369E50EF1}"/>
                </c:ext>
              </c:extLst>
            </c:dLbl>
            <c:dLbl>
              <c:idx val="2"/>
              <c:layout>
                <c:manualLayout>
                  <c:x val="-3.8426592530356748E-17"/>
                  <c:y val="-4.5127750038676105E-2"/>
                </c:manualLayout>
              </c:layout>
              <c:tx>
                <c:rich>
                  <a:bodyPr/>
                  <a:lstStyle/>
                  <a:p>
                    <a:r>
                      <a:rPr lang="en-US" dirty="0"/>
                      <a:t>NA</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F-537D-451C-B232-C24369E50EF1}"/>
                </c:ext>
              </c:extLst>
            </c:dLbl>
            <c:dLbl>
              <c:idx val="3"/>
              <c:layout>
                <c:manualLayout>
                  <c:x val="0"/>
                  <c:y val="-7.92726291851618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537D-451C-B232-C24369E50EF1}"/>
                </c:ext>
              </c:extLst>
            </c:dLbl>
            <c:dLbl>
              <c:idx val="4"/>
              <c:layout>
                <c:manualLayout>
                  <c:x val="0"/>
                  <c:y val="-5.9467647253828998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537D-451C-B232-C24369E50EF1}"/>
                </c:ext>
              </c:extLst>
            </c:dLbl>
            <c:dLbl>
              <c:idx val="5"/>
              <c:layout>
                <c:manualLayout>
                  <c:x val="-3.2009693845721694E-3"/>
                  <c:y val="-5.043133028118212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537D-451C-B232-C24369E50EF1}"/>
                </c:ext>
              </c:extLst>
            </c:dLbl>
            <c:dLbl>
              <c:idx val="6"/>
              <c:layout>
                <c:manualLayout>
                  <c:x val="0"/>
                  <c:y val="-4.328818040945676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537D-451C-B232-C24369E50EF1}"/>
                </c:ext>
              </c:extLst>
            </c:dLbl>
            <c:dLbl>
              <c:idx val="7"/>
              <c:layout>
                <c:manualLayout>
                  <c:x val="-1.6005079281223231E-3"/>
                  <c:y val="-4.328818040945676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537D-451C-B232-C24369E50EF1}"/>
                </c:ext>
              </c:extLst>
            </c:dLbl>
            <c:dLbl>
              <c:idx val="8"/>
              <c:layout>
                <c:manualLayout>
                  <c:x val="-1.174420442182574E-16"/>
                  <c:y val="-6.345526403885261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537D-451C-B232-C24369E50EF1}"/>
                </c:ext>
              </c:extLst>
            </c:dLbl>
            <c:dLbl>
              <c:idx val="9"/>
              <c:layout>
                <c:manualLayout>
                  <c:x val="0"/>
                  <c:y val="-8.636239223826507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FA1-C545-8CFB-51BF348962FA}"/>
                </c:ext>
              </c:extLst>
            </c:dLbl>
            <c:spPr>
              <a:solidFill>
                <a:srgbClr val="D5D7DC">
                  <a:alpha val="5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Q1 FY19</c:v>
                </c:pt>
                <c:pt idx="1">
                  <c:v>Q2 FY19</c:v>
                </c:pt>
                <c:pt idx="2">
                  <c:v>Q3 FY19</c:v>
                </c:pt>
                <c:pt idx="3">
                  <c:v>Q4 FY19</c:v>
                </c:pt>
                <c:pt idx="4">
                  <c:v>Q1 FY20</c:v>
                </c:pt>
                <c:pt idx="5">
                  <c:v>Q2 FY20</c:v>
                </c:pt>
                <c:pt idx="6">
                  <c:v>Q3 FY20</c:v>
                </c:pt>
                <c:pt idx="7">
                  <c:v>Q4 FY20</c:v>
                </c:pt>
                <c:pt idx="8">
                  <c:v>Q1 FY21</c:v>
                </c:pt>
                <c:pt idx="9">
                  <c:v>Q2 FY21</c:v>
                </c:pt>
              </c:strCache>
            </c:strRef>
          </c:cat>
          <c:val>
            <c:numRef>
              <c:f>Sheet1!$F$2:$F$11</c:f>
              <c:numCache>
                <c:formatCode>#,##0</c:formatCode>
                <c:ptCount val="10"/>
                <c:pt idx="0">
                  <c:v>0</c:v>
                </c:pt>
                <c:pt idx="1">
                  <c:v>0</c:v>
                </c:pt>
                <c:pt idx="2">
                  <c:v>0</c:v>
                </c:pt>
                <c:pt idx="3">
                  <c:v>442.87</c:v>
                </c:pt>
                <c:pt idx="4">
                  <c:v>253.85</c:v>
                </c:pt>
                <c:pt idx="5">
                  <c:v>188.089</c:v>
                </c:pt>
                <c:pt idx="6">
                  <c:v>77.63</c:v>
                </c:pt>
                <c:pt idx="7">
                  <c:v>276.99</c:v>
                </c:pt>
                <c:pt idx="8">
                  <c:v>301.55</c:v>
                </c:pt>
                <c:pt idx="9">
                  <c:v>399.13999999999896</c:v>
                </c:pt>
              </c:numCache>
            </c:numRef>
          </c:val>
          <c:extLst>
            <c:ext xmlns:c16="http://schemas.microsoft.com/office/drawing/2014/chart" uri="{C3380CC4-5D6E-409C-BE32-E72D297353CC}">
              <c16:uniqueId val="{00000016-537D-451C-B232-C24369E50EF1}"/>
            </c:ext>
          </c:extLst>
        </c:ser>
        <c:dLbls>
          <c:showLegendKey val="0"/>
          <c:showVal val="0"/>
          <c:showCatName val="0"/>
          <c:showSerName val="0"/>
          <c:showPercent val="0"/>
          <c:showBubbleSize val="0"/>
        </c:dLbls>
        <c:gapWidth val="150"/>
        <c:overlap val="100"/>
        <c:axId val="1088633967"/>
        <c:axId val="1336058815"/>
      </c:barChart>
      <c:catAx>
        <c:axId val="10886339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336058815"/>
        <c:crosses val="autoZero"/>
        <c:auto val="1"/>
        <c:lblAlgn val="ctr"/>
        <c:lblOffset val="100"/>
        <c:noMultiLvlLbl val="0"/>
      </c:catAx>
      <c:valAx>
        <c:axId val="133605881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088633967"/>
        <c:crosses val="autoZero"/>
        <c:crossBetween val="between"/>
      </c:valAx>
      <c:spPr>
        <a:noFill/>
        <a:ln>
          <a:noFill/>
        </a:ln>
        <a:effectLst/>
      </c:spPr>
    </c:plotArea>
    <c:legend>
      <c:legendPos val="b"/>
      <c:layout>
        <c:manualLayout>
          <c:xMode val="edge"/>
          <c:yMode val="edge"/>
          <c:x val="0.26907109166360954"/>
          <c:y val="0.91797486303082876"/>
          <c:w val="0.50718722577911657"/>
          <c:h val="8.2025136969171228E-2"/>
        </c:manualLayout>
      </c:layout>
      <c:overlay val="0"/>
      <c:spPr>
        <a:noFill/>
        <a:ln>
          <a:noFill/>
        </a:ln>
        <a:effectLst/>
      </c:spPr>
      <c:txPr>
        <a:bodyPr rot="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1"/>
      </a:solidFill>
    </a:ln>
    <a:effectLst/>
  </c:spPr>
  <c:txPr>
    <a:bodyPr/>
    <a:lstStyle/>
    <a:p>
      <a:pPr>
        <a:defRPr sz="800">
          <a:latin typeface="Calibri" panose="020F0502020204030204" pitchFamily="34" charset="0"/>
          <a:cs typeface="Calibri" panose="020F0502020204030204" pitchFamily="34" charset="0"/>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Calibri" panose="020F0502020204030204" pitchFamily="34" charset="0"/>
                <a:ea typeface="+mn-ea"/>
                <a:cs typeface="Calibri" panose="020F0502020204030204" pitchFamily="34" charset="0"/>
              </a:defRPr>
            </a:pPr>
            <a:r>
              <a:rPr lang="en-US" sz="800" b="1" dirty="0">
                <a:solidFill>
                  <a:schemeClr val="tx1"/>
                </a:solidFill>
                <a:latin typeface="Open Sans" panose="020B0606030504020204" pitchFamily="34" charset="0"/>
                <a:ea typeface="Open Sans" panose="020B0606030504020204" pitchFamily="34" charset="0"/>
                <a:cs typeface="Open Sans" panose="020B0606030504020204" pitchFamily="34" charset="0"/>
              </a:rPr>
              <a:t>Day ahead spot market</a:t>
            </a:r>
            <a:r>
              <a:rPr lang="en-US" sz="800" b="1"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snapshot </a:t>
            </a:r>
            <a:r>
              <a:rPr lang="en-US" sz="800" b="1" baseline="0" dirty="0">
                <a:solidFill>
                  <a:srgbClr val="9D9D9C"/>
                </a:solidFill>
                <a:latin typeface="Open Sans" panose="020B0606030504020204" pitchFamily="34" charset="0"/>
                <a:ea typeface="Open Sans" panose="020B0606030504020204" pitchFamily="34" charset="0"/>
                <a:cs typeface="Open Sans" panose="020B0606030504020204" pitchFamily="34" charset="0"/>
              </a:rPr>
              <a:t>(IEX)</a:t>
            </a:r>
            <a:endParaRPr lang="en-US" sz="800" b="1" dirty="0">
              <a:solidFill>
                <a:srgbClr val="9D9D9C"/>
              </a:solidFill>
              <a:latin typeface="Open Sans" panose="020B0606030504020204" pitchFamily="34" charset="0"/>
              <a:ea typeface="Open Sans" panose="020B0606030504020204" pitchFamily="34" charset="0"/>
              <a:cs typeface="Open Sans" panose="020B0606030504020204" pitchFamily="34" charset="0"/>
            </a:endParaRPr>
          </a:p>
        </c:rich>
      </c:tx>
      <c:layout>
        <c:manualLayout>
          <c:xMode val="edge"/>
          <c:yMode val="edge"/>
          <c:x val="1.0268654300441538E-3"/>
          <c:y val="0"/>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Calibri" panose="020F0502020204030204" pitchFamily="34" charset="0"/>
              <a:ea typeface="+mn-ea"/>
              <a:cs typeface="Calibri" panose="020F0502020204030204" pitchFamily="34" charset="0"/>
            </a:defRPr>
          </a:pPr>
          <a:endParaRPr lang="en-US"/>
        </a:p>
      </c:txPr>
    </c:title>
    <c:autoTitleDeleted val="0"/>
    <c:plotArea>
      <c:layout>
        <c:manualLayout>
          <c:layoutTarget val="inner"/>
          <c:xMode val="edge"/>
          <c:yMode val="edge"/>
          <c:x val="9.2500182446580592E-2"/>
          <c:y val="0.18906612950154603"/>
          <c:w val="0.82280530797918427"/>
          <c:h val="0.49209025998574873"/>
        </c:manualLayout>
      </c:layout>
      <c:barChart>
        <c:barDir val="col"/>
        <c:grouping val="clustered"/>
        <c:varyColors val="0"/>
        <c:ser>
          <c:idx val="0"/>
          <c:order val="0"/>
          <c:tx>
            <c:strRef>
              <c:f>Sheet1!$B$1</c:f>
              <c:strCache>
                <c:ptCount val="1"/>
                <c:pt idx="0">
                  <c:v>Volume (2020), Million units</c:v>
                </c:pt>
              </c:strCache>
            </c:strRef>
          </c:tx>
          <c:spPr>
            <a:solidFill>
              <a:srgbClr val="009CD8"/>
            </a:solidFill>
            <a:ln>
              <a:noFill/>
            </a:ln>
            <a:effectLst/>
          </c:spPr>
          <c:invertIfNegative val="0"/>
          <c:dLbls>
            <c:dLbl>
              <c:idx val="0"/>
              <c:layout>
                <c:manualLayout>
                  <c:x val="-6.544433428263588E-2"/>
                  <c:y val="0.16843817105274972"/>
                </c:manualLayout>
              </c:layout>
              <c:dLblPos val="outEnd"/>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0-530A-4BDE-8395-2A6FCFC8CD85}"/>
                </c:ext>
              </c:extLst>
            </c:dLbl>
            <c:dLbl>
              <c:idx val="1"/>
              <c:layout>
                <c:manualLayout>
                  <c:x val="-6.6147458887444416E-2"/>
                  <c:y val="0.31294911074603615"/>
                </c:manualLayout>
              </c:layout>
              <c:dLblPos val="outEnd"/>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530A-4BDE-8395-2A6FCFC8CD85}"/>
                </c:ext>
              </c:extLst>
            </c:dLbl>
            <c:dLbl>
              <c:idx val="2"/>
              <c:layout>
                <c:manualLayout>
                  <c:x val="-6.5444334282635852E-2"/>
                  <c:y val="0.27164733666139779"/>
                </c:manualLayout>
              </c:layout>
              <c:dLblPos val="outEnd"/>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2-530A-4BDE-8395-2A6FCFC8CD85}"/>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inBase"/>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July </c:v>
                </c:pt>
                <c:pt idx="1">
                  <c:v>August</c:v>
                </c:pt>
                <c:pt idx="2">
                  <c:v>September</c:v>
                </c:pt>
              </c:strCache>
            </c:strRef>
          </c:cat>
          <c:val>
            <c:numRef>
              <c:f>Sheet1!$B$2:$B$4</c:f>
              <c:numCache>
                <c:formatCode>0</c:formatCode>
                <c:ptCount val="3"/>
                <c:pt idx="0">
                  <c:v>4486.7049999999999</c:v>
                </c:pt>
                <c:pt idx="1">
                  <c:v>4484.3609999999999</c:v>
                </c:pt>
                <c:pt idx="2">
                  <c:v>4780.9939999999997</c:v>
                </c:pt>
              </c:numCache>
            </c:numRef>
          </c:val>
          <c:extLst>
            <c:ext xmlns:c16="http://schemas.microsoft.com/office/drawing/2014/chart" uri="{C3380CC4-5D6E-409C-BE32-E72D297353CC}">
              <c16:uniqueId val="{00000003-530A-4BDE-8395-2A6FCFC8CD85}"/>
            </c:ext>
          </c:extLst>
        </c:ser>
        <c:ser>
          <c:idx val="1"/>
          <c:order val="1"/>
          <c:tx>
            <c:strRef>
              <c:f>Sheet1!$C$1</c:f>
              <c:strCache>
                <c:ptCount val="1"/>
                <c:pt idx="0">
                  <c:v>Volume (2019), Million units</c:v>
                </c:pt>
              </c:strCache>
            </c:strRef>
          </c:tx>
          <c:spPr>
            <a:solidFill>
              <a:srgbClr val="C3E5F5"/>
            </a:solidFill>
            <a:ln>
              <a:noFill/>
            </a:ln>
            <a:effectLst/>
          </c:spPr>
          <c:invertIfNegative val="0"/>
          <c:dLbls>
            <c:dLbl>
              <c:idx val="0"/>
              <c:layout>
                <c:manualLayout>
                  <c:x val="8.1504914284558028E-2"/>
                  <c:y val="0.13544734315810425"/>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30A-4BDE-8395-2A6FCFC8CD85}"/>
                </c:ext>
              </c:extLst>
            </c:dLbl>
            <c:dLbl>
              <c:idx val="1"/>
              <c:layout>
                <c:manualLayout>
                  <c:x val="9.0238328890327735E-2"/>
                  <c:y val="8.796540434740239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30A-4BDE-8395-2A6FCFC8CD85}"/>
                </c:ext>
              </c:extLst>
            </c:dLbl>
            <c:dLbl>
              <c:idx val="2"/>
              <c:layout>
                <c:manualLayout>
                  <c:x val="7.6786328526119302E-2"/>
                  <c:y val="0.118611197695466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30A-4BDE-8395-2A6FCFC8CD85}"/>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July </c:v>
                </c:pt>
                <c:pt idx="1">
                  <c:v>August</c:v>
                </c:pt>
                <c:pt idx="2">
                  <c:v>September</c:v>
                </c:pt>
              </c:strCache>
            </c:strRef>
          </c:cat>
          <c:val>
            <c:numRef>
              <c:f>Sheet1!$C$2:$C$4</c:f>
              <c:numCache>
                <c:formatCode>0</c:formatCode>
                <c:ptCount val="3"/>
                <c:pt idx="0">
                  <c:v>4800.37</c:v>
                </c:pt>
                <c:pt idx="1">
                  <c:v>4674.884</c:v>
                </c:pt>
                <c:pt idx="2">
                  <c:v>3487.569</c:v>
                </c:pt>
              </c:numCache>
            </c:numRef>
          </c:val>
          <c:extLst>
            <c:ext xmlns:c16="http://schemas.microsoft.com/office/drawing/2014/chart" uri="{C3380CC4-5D6E-409C-BE32-E72D297353CC}">
              <c16:uniqueId val="{00000007-530A-4BDE-8395-2A6FCFC8CD85}"/>
            </c:ext>
          </c:extLst>
        </c:ser>
        <c:dLbls>
          <c:showLegendKey val="0"/>
          <c:showVal val="0"/>
          <c:showCatName val="0"/>
          <c:showSerName val="0"/>
          <c:showPercent val="0"/>
          <c:showBubbleSize val="0"/>
        </c:dLbls>
        <c:gapWidth val="274"/>
        <c:axId val="173970032"/>
        <c:axId val="321977168"/>
      </c:barChart>
      <c:lineChart>
        <c:grouping val="standard"/>
        <c:varyColors val="0"/>
        <c:ser>
          <c:idx val="2"/>
          <c:order val="2"/>
          <c:tx>
            <c:strRef>
              <c:f>Sheet1!$D$1</c:f>
              <c:strCache>
                <c:ptCount val="1"/>
                <c:pt idx="0">
                  <c:v>Price (2020), INR/kWh</c:v>
                </c:pt>
              </c:strCache>
            </c:strRef>
          </c:tx>
          <c:spPr>
            <a:ln w="28575" cap="rnd">
              <a:solidFill>
                <a:srgbClr val="575756"/>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July </c:v>
                </c:pt>
                <c:pt idx="1">
                  <c:v>August</c:v>
                </c:pt>
                <c:pt idx="2">
                  <c:v>September</c:v>
                </c:pt>
              </c:strCache>
            </c:strRef>
          </c:cat>
          <c:val>
            <c:numRef>
              <c:f>Sheet1!$D$2:$D$4</c:f>
              <c:numCache>
                <c:formatCode>0.00</c:formatCode>
                <c:ptCount val="3"/>
                <c:pt idx="0">
                  <c:v>2.4649999999999999</c:v>
                </c:pt>
                <c:pt idx="1">
                  <c:v>2.4279999999999999</c:v>
                </c:pt>
                <c:pt idx="2">
                  <c:v>2.6859999999999999</c:v>
                </c:pt>
              </c:numCache>
            </c:numRef>
          </c:val>
          <c:smooth val="0"/>
          <c:extLst>
            <c:ext xmlns:c16="http://schemas.microsoft.com/office/drawing/2014/chart" uri="{C3380CC4-5D6E-409C-BE32-E72D297353CC}">
              <c16:uniqueId val="{00000008-530A-4BDE-8395-2A6FCFC8CD85}"/>
            </c:ext>
          </c:extLst>
        </c:ser>
        <c:ser>
          <c:idx val="3"/>
          <c:order val="3"/>
          <c:tx>
            <c:strRef>
              <c:f>Sheet1!$E$1</c:f>
              <c:strCache>
                <c:ptCount val="1"/>
                <c:pt idx="0">
                  <c:v>Price (2019), INR/kWh</c:v>
                </c:pt>
              </c:strCache>
            </c:strRef>
          </c:tx>
          <c:spPr>
            <a:ln w="28575" cap="rnd">
              <a:solidFill>
                <a:srgbClr val="9D9D9C"/>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July </c:v>
                </c:pt>
                <c:pt idx="1">
                  <c:v>August</c:v>
                </c:pt>
                <c:pt idx="2">
                  <c:v>September</c:v>
                </c:pt>
              </c:strCache>
            </c:strRef>
          </c:cat>
          <c:val>
            <c:numRef>
              <c:f>Sheet1!$E$2:$E$4</c:f>
              <c:numCache>
                <c:formatCode>0.00</c:formatCode>
                <c:ptCount val="3"/>
                <c:pt idx="0">
                  <c:v>3.3780000000000001</c:v>
                </c:pt>
                <c:pt idx="1">
                  <c:v>3.3159999999999998</c:v>
                </c:pt>
                <c:pt idx="2">
                  <c:v>2.774</c:v>
                </c:pt>
              </c:numCache>
            </c:numRef>
          </c:val>
          <c:smooth val="0"/>
          <c:extLst>
            <c:ext xmlns:c16="http://schemas.microsoft.com/office/drawing/2014/chart" uri="{C3380CC4-5D6E-409C-BE32-E72D297353CC}">
              <c16:uniqueId val="{00000009-530A-4BDE-8395-2A6FCFC8CD85}"/>
            </c:ext>
          </c:extLst>
        </c:ser>
        <c:dLbls>
          <c:showLegendKey val="0"/>
          <c:showVal val="0"/>
          <c:showCatName val="0"/>
          <c:showSerName val="0"/>
          <c:showPercent val="0"/>
          <c:showBubbleSize val="0"/>
        </c:dLbls>
        <c:marker val="1"/>
        <c:smooth val="0"/>
        <c:axId val="314230592"/>
        <c:axId val="314249392"/>
      </c:lineChart>
      <c:catAx>
        <c:axId val="1739700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321977168"/>
        <c:crosses val="autoZero"/>
        <c:auto val="1"/>
        <c:lblAlgn val="ctr"/>
        <c:lblOffset val="100"/>
        <c:noMultiLvlLbl val="0"/>
      </c:catAx>
      <c:valAx>
        <c:axId val="32197716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5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73970032"/>
        <c:crosses val="autoZero"/>
        <c:crossBetween val="between"/>
      </c:valAx>
      <c:valAx>
        <c:axId val="314249392"/>
        <c:scaling>
          <c:orientation val="minMax"/>
        </c:scaling>
        <c:delete val="0"/>
        <c:axPos val="r"/>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314230592"/>
        <c:crosses val="max"/>
        <c:crossBetween val="between"/>
      </c:valAx>
      <c:catAx>
        <c:axId val="314230592"/>
        <c:scaling>
          <c:orientation val="minMax"/>
        </c:scaling>
        <c:delete val="1"/>
        <c:axPos val="b"/>
        <c:numFmt formatCode="General" sourceLinked="1"/>
        <c:majorTickMark val="out"/>
        <c:minorTickMark val="none"/>
        <c:tickLblPos val="nextTo"/>
        <c:crossAx val="314249392"/>
        <c:crosses val="autoZero"/>
        <c:auto val="1"/>
        <c:lblAlgn val="ctr"/>
        <c:lblOffset val="100"/>
        <c:noMultiLvlLbl val="0"/>
      </c:catAx>
      <c:spPr>
        <a:noFill/>
        <a:ln>
          <a:noFill/>
        </a:ln>
        <a:effectLst/>
      </c:spPr>
    </c:plotArea>
    <c:legend>
      <c:legendPos val="b"/>
      <c:layout>
        <c:manualLayout>
          <c:xMode val="edge"/>
          <c:yMode val="edge"/>
          <c:x val="0"/>
          <c:y val="0.86607716092559917"/>
          <c:w val="0.99708740407520169"/>
          <c:h val="0.13392283907440081"/>
        </c:manualLayout>
      </c:layout>
      <c:overlay val="0"/>
      <c:spPr>
        <a:noFill/>
        <a:ln>
          <a:noFill/>
        </a:ln>
        <a:effectLst/>
      </c:spPr>
      <c:txPr>
        <a:bodyPr rot="0" spcFirstLastPara="1" vertOverflow="ellipsis" vert="horz" wrap="square" anchor="ctr" anchorCtr="1"/>
        <a:lstStyle/>
        <a:p>
          <a:pPr>
            <a:defRPr sz="7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Calibri" panose="020F0502020204030204" pitchFamily="34" charset="0"/>
          <a:cs typeface="Calibri" panose="020F0502020204030204" pitchFamily="34" charset="0"/>
        </a:defRPr>
      </a:pPr>
      <a:endParaRPr lang="en-US"/>
    </a:p>
  </c:txPr>
  <c:externalData r:id="rId3">
    <c:autoUpdate val="0"/>
  </c:externalData>
  <c:userShapes r:id="rId4"/>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5067431004284705"/>
          <c:y val="0.23009205982091721"/>
          <c:w val="0.43273384955369903"/>
          <c:h val="0.74002935240666923"/>
        </c:manualLayout>
      </c:layout>
      <c:barChart>
        <c:barDir val="bar"/>
        <c:grouping val="clustered"/>
        <c:varyColors val="0"/>
        <c:ser>
          <c:idx val="0"/>
          <c:order val="0"/>
          <c:tx>
            <c:strRef>
              <c:f>Sheet1!$B$1</c:f>
              <c:strCache>
                <c:ptCount val="1"/>
                <c:pt idx="0">
                  <c:v>Capacity sanctioned (MW)</c:v>
                </c:pt>
              </c:strCache>
            </c:strRef>
          </c:tx>
          <c:spPr>
            <a:solidFill>
              <a:srgbClr val="575756"/>
            </a:solidFill>
            <a:ln>
              <a:noFill/>
            </a:ln>
            <a:effectLst/>
          </c:spPr>
          <c:invertIfNegative val="0"/>
          <c:dLbls>
            <c:dLbl>
              <c:idx val="0"/>
              <c:layout>
                <c:manualLayout>
                  <c:x val="-1.7823627487121151E-2"/>
                  <c:y val="4.571180113134907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81C-4B6B-A6FA-5244D0735F5F}"/>
                </c:ext>
              </c:extLst>
            </c:dLbl>
            <c:dLbl>
              <c:idx val="1"/>
              <c:layout>
                <c:manualLayout>
                  <c:x val="-1.7823627487121144E-2"/>
                  <c:y val="-4.571180113134928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81C-4B6B-A6FA-5244D0735F5F}"/>
                </c:ext>
              </c:extLst>
            </c:dLbl>
            <c:dLbl>
              <c:idx val="12"/>
              <c:layout>
                <c:manualLayout>
                  <c:x val="-1.0602550456034993E-2"/>
                  <c:y val="-4.1272193940640677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81C-4B6B-A6FA-5244D0735F5F}"/>
                </c:ext>
              </c:extLst>
            </c:dLbl>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Calibri" panose="020F0502020204030204" pitchFamily="34" charset="0"/>
                    <a:ea typeface="+mn-ea"/>
                    <a:cs typeface="Calibri" panose="020F050202020403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REC-PDCL</c:v>
                </c:pt>
                <c:pt idx="1">
                  <c:v>AmP Energy Green</c:v>
                </c:pt>
                <c:pt idx="2">
                  <c:v>ReNew Power</c:v>
                </c:pt>
                <c:pt idx="3">
                  <c:v>SJVN</c:v>
                </c:pt>
                <c:pt idx="4">
                  <c:v>Vena Energy</c:v>
                </c:pt>
                <c:pt idx="5">
                  <c:v>Azure Power</c:v>
                </c:pt>
                <c:pt idx="6">
                  <c:v>O2 Power </c:v>
                </c:pt>
                <c:pt idx="7">
                  <c:v>Tata Power Renewable Energy</c:v>
                </c:pt>
                <c:pt idx="8">
                  <c:v>JSW Energy</c:v>
                </c:pt>
              </c:strCache>
            </c:strRef>
          </c:cat>
          <c:val>
            <c:numRef>
              <c:f>Sheet1!$B$2:$B$10</c:f>
              <c:numCache>
                <c:formatCode>General</c:formatCode>
                <c:ptCount val="9"/>
                <c:pt idx="0">
                  <c:v>10</c:v>
                </c:pt>
                <c:pt idx="1">
                  <c:v>100</c:v>
                </c:pt>
                <c:pt idx="2">
                  <c:v>200</c:v>
                </c:pt>
                <c:pt idx="3">
                  <c:v>200</c:v>
                </c:pt>
                <c:pt idx="4">
                  <c:v>260</c:v>
                </c:pt>
                <c:pt idx="5">
                  <c:v>300</c:v>
                </c:pt>
                <c:pt idx="6">
                  <c:v>600</c:v>
                </c:pt>
                <c:pt idx="7">
                  <c:v>695</c:v>
                </c:pt>
                <c:pt idx="8">
                  <c:v>810</c:v>
                </c:pt>
              </c:numCache>
            </c:numRef>
          </c:val>
          <c:extLst>
            <c:ext xmlns:c16="http://schemas.microsoft.com/office/drawing/2014/chart" uri="{C3380CC4-5D6E-409C-BE32-E72D297353CC}">
              <c16:uniqueId val="{00000002-A81C-4B6B-A6FA-5244D0735F5F}"/>
            </c:ext>
          </c:extLst>
        </c:ser>
        <c:dLbls>
          <c:showLegendKey val="0"/>
          <c:showVal val="0"/>
          <c:showCatName val="0"/>
          <c:showSerName val="0"/>
          <c:showPercent val="0"/>
          <c:showBubbleSize val="0"/>
        </c:dLbls>
        <c:gapWidth val="46"/>
        <c:overlap val="-2"/>
        <c:axId val="173970032"/>
        <c:axId val="321977168"/>
      </c:barChart>
      <c:catAx>
        <c:axId val="1739700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321977168"/>
        <c:crosses val="autoZero"/>
        <c:auto val="1"/>
        <c:lblAlgn val="ctr"/>
        <c:lblOffset val="100"/>
        <c:noMultiLvlLbl val="0"/>
      </c:catAx>
      <c:valAx>
        <c:axId val="321977168"/>
        <c:scaling>
          <c:orientation val="minMax"/>
        </c:scaling>
        <c:delete val="1"/>
        <c:axPos val="b"/>
        <c:numFmt formatCode="General" sourceLinked="1"/>
        <c:majorTickMark val="none"/>
        <c:minorTickMark val="none"/>
        <c:tickLblPos val="nextTo"/>
        <c:crossAx val="1739700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Calibri" panose="020F0502020204030204" pitchFamily="34" charset="0"/>
          <a:cs typeface="Calibri" panose="020F0502020204030204" pitchFamily="34" charset="0"/>
        </a:defRPr>
      </a:pPr>
      <a:endParaRPr lang="en-US"/>
    </a:p>
  </c:txPr>
  <c:externalData r:id="rId3">
    <c:autoUpdate val="0"/>
  </c:externalData>
  <c:userShapes r:id="rId4"/>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Calibri" panose="020F0502020204030204" pitchFamily="34" charset="0"/>
                <a:ea typeface="+mn-ea"/>
                <a:cs typeface="Calibri" panose="020F0502020204030204" pitchFamily="34" charset="0"/>
              </a:defRPr>
            </a:pPr>
            <a:r>
              <a:rPr lang="en-US" sz="10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Change in key renewable energy stock prices </a:t>
            </a:r>
            <a:r>
              <a:rPr lang="en-US" sz="1000" b="1" dirty="0">
                <a:solidFill>
                  <a:srgbClr val="9D9D9C"/>
                </a:solidFill>
                <a:latin typeface="Open Sans" panose="020B0606030504020204" pitchFamily="34" charset="0"/>
                <a:ea typeface="Open Sans" panose="020B0606030504020204" pitchFamily="34" charset="0"/>
                <a:cs typeface="Open Sans" panose="020B0606030504020204" pitchFamily="34" charset="0"/>
              </a:rPr>
              <a:t>(indexed</a:t>
            </a:r>
            <a:r>
              <a:rPr lang="en-US" sz="1000" b="1" baseline="0" dirty="0">
                <a:solidFill>
                  <a:srgbClr val="9D9D9C"/>
                </a:solidFill>
                <a:latin typeface="Open Sans" panose="020B0606030504020204" pitchFamily="34" charset="0"/>
                <a:ea typeface="Open Sans" panose="020B0606030504020204" pitchFamily="34" charset="0"/>
                <a:cs typeface="Open Sans" panose="020B0606030504020204" pitchFamily="34" charset="0"/>
              </a:rPr>
              <a:t> to 100)</a:t>
            </a:r>
          </a:p>
        </c:rich>
      </c:tx>
      <c:layout>
        <c:manualLayout>
          <c:xMode val="edge"/>
          <c:yMode val="edge"/>
          <c:x val="8.8576617273490685E-4"/>
          <c:y val="1.9521989699991825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Calibri" panose="020F0502020204030204" pitchFamily="34" charset="0"/>
              <a:ea typeface="+mn-ea"/>
              <a:cs typeface="Calibri" panose="020F0502020204030204" pitchFamily="34" charset="0"/>
            </a:defRPr>
          </a:pPr>
          <a:endParaRPr lang="en-US"/>
        </a:p>
      </c:txPr>
    </c:title>
    <c:autoTitleDeleted val="0"/>
    <c:plotArea>
      <c:layout>
        <c:manualLayout>
          <c:layoutTarget val="inner"/>
          <c:xMode val="edge"/>
          <c:yMode val="edge"/>
          <c:x val="0.10903286352490388"/>
          <c:y val="0.10682725535487006"/>
          <c:w val="0.88121563863274266"/>
          <c:h val="0.67182061464459797"/>
        </c:manualLayout>
      </c:layout>
      <c:lineChart>
        <c:grouping val="standard"/>
        <c:varyColors val="0"/>
        <c:ser>
          <c:idx val="0"/>
          <c:order val="0"/>
          <c:tx>
            <c:strRef>
              <c:f>Sheet1!$B$1</c:f>
              <c:strCache>
                <c:ptCount val="1"/>
                <c:pt idx="0">
                  <c:v>Azure Power Global Ltd (NYSE)</c:v>
                </c:pt>
              </c:strCache>
            </c:strRef>
          </c:tx>
          <c:spPr>
            <a:ln w="28575" cap="rnd">
              <a:solidFill>
                <a:srgbClr val="71C9EB"/>
              </a:solidFill>
              <a:round/>
            </a:ln>
            <a:effectLst/>
          </c:spPr>
          <c:marker>
            <c:symbol val="circle"/>
            <c:size val="5"/>
            <c:spPr>
              <a:solidFill>
                <a:srgbClr val="71C9EB"/>
              </a:solidFill>
              <a:ln w="9525">
                <a:solidFill>
                  <a:srgbClr val="71C9EB"/>
                </a:solidFill>
              </a:ln>
              <a:effectLst/>
            </c:spPr>
          </c:marker>
          <c:dLbls>
            <c:dLbl>
              <c:idx val="6"/>
              <c:layout>
                <c:manualLayout>
                  <c:x val="-4.30140924014333E-2"/>
                  <c:y val="-2.814270717257455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7D0-4E0A-B692-B8AC0CA00F9E}"/>
                </c:ext>
              </c:extLst>
            </c:dLbl>
            <c:dLbl>
              <c:idx val="9"/>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AAE-B545-9EDC-00696826218A}"/>
                </c:ext>
              </c:extLst>
            </c:dLbl>
            <c:spPr>
              <a:noFill/>
              <a:ln>
                <a:noFill/>
              </a:ln>
              <a:effectLst/>
            </c:spPr>
            <c:txPr>
              <a:bodyPr rot="0" spcFirstLastPara="1" vertOverflow="ellipsis" vert="horz" wrap="square" lIns="38100" tIns="19050" rIns="38100" bIns="19050" anchor="ctr" anchorCtr="1">
                <a:spAutoFit/>
              </a:bodyPr>
              <a:lstStyle/>
              <a:p>
                <a:pPr>
                  <a:defRPr sz="7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Sheet1!$A$2:$A$28</c:f>
              <c:numCache>
                <c:formatCode>mmm\-yy</c:formatCode>
                <c:ptCount val="10"/>
                <c:pt idx="0">
                  <c:v>43800</c:v>
                </c:pt>
                <c:pt idx="1">
                  <c:v>43831</c:v>
                </c:pt>
                <c:pt idx="2">
                  <c:v>43862</c:v>
                </c:pt>
                <c:pt idx="3">
                  <c:v>43891</c:v>
                </c:pt>
                <c:pt idx="4">
                  <c:v>43922</c:v>
                </c:pt>
                <c:pt idx="5">
                  <c:v>43952</c:v>
                </c:pt>
                <c:pt idx="6">
                  <c:v>43983</c:v>
                </c:pt>
                <c:pt idx="7">
                  <c:v>44013</c:v>
                </c:pt>
                <c:pt idx="8">
                  <c:v>44044</c:v>
                </c:pt>
                <c:pt idx="9">
                  <c:v>44075</c:v>
                </c:pt>
              </c:numCache>
            </c:numRef>
          </c:cat>
          <c:val>
            <c:numRef>
              <c:f>Sheet1!$B$2:$B$28</c:f>
              <c:numCache>
                <c:formatCode>0.0</c:formatCode>
                <c:ptCount val="10"/>
                <c:pt idx="0">
                  <c:v>100</c:v>
                </c:pt>
                <c:pt idx="1">
                  <c:v>98.24</c:v>
                </c:pt>
                <c:pt idx="2">
                  <c:v>128</c:v>
                </c:pt>
                <c:pt idx="3">
                  <c:v>122.4</c:v>
                </c:pt>
                <c:pt idx="4">
                  <c:v>116.16</c:v>
                </c:pt>
                <c:pt idx="5">
                  <c:v>117.99999999999999</c:v>
                </c:pt>
                <c:pt idx="6">
                  <c:v>127.67999999999999</c:v>
                </c:pt>
                <c:pt idx="7">
                  <c:v>165.91999999999996</c:v>
                </c:pt>
                <c:pt idx="8">
                  <c:v>199.36</c:v>
                </c:pt>
                <c:pt idx="9">
                  <c:v>238.4</c:v>
                </c:pt>
              </c:numCache>
            </c:numRef>
          </c:val>
          <c:smooth val="0"/>
          <c:extLst>
            <c:ext xmlns:c16="http://schemas.microsoft.com/office/drawing/2014/chart" uri="{C3380CC4-5D6E-409C-BE32-E72D297353CC}">
              <c16:uniqueId val="{00000001-C7D0-4E0A-B692-B8AC0CA00F9E}"/>
            </c:ext>
          </c:extLst>
        </c:ser>
        <c:ser>
          <c:idx val="1"/>
          <c:order val="1"/>
          <c:tx>
            <c:strRef>
              <c:f>Sheet1!$C$1</c:f>
              <c:strCache>
                <c:ptCount val="1"/>
                <c:pt idx="0">
                  <c:v>Adani Green Energy (BSE)</c:v>
                </c:pt>
              </c:strCache>
            </c:strRef>
          </c:tx>
          <c:spPr>
            <a:ln w="28575" cap="rnd">
              <a:solidFill>
                <a:srgbClr val="009CD8"/>
              </a:solidFill>
              <a:round/>
            </a:ln>
            <a:effectLst/>
          </c:spPr>
          <c:marker>
            <c:symbol val="circle"/>
            <c:size val="5"/>
            <c:spPr>
              <a:solidFill>
                <a:srgbClr val="009CD8"/>
              </a:solidFill>
              <a:ln w="9525">
                <a:solidFill>
                  <a:srgbClr val="009CD8"/>
                </a:solidFill>
              </a:ln>
              <a:effectLst/>
            </c:spPr>
          </c:marker>
          <c:dLbls>
            <c:dLbl>
              <c:idx val="6"/>
              <c:layout>
                <c:manualLayout>
                  <c:x val="-2.8192971988082342E-2"/>
                  <c:y val="-2.984458561182650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7D0-4E0A-B692-B8AC0CA00F9E}"/>
                </c:ext>
              </c:extLst>
            </c:dLbl>
            <c:dLbl>
              <c:idx val="9"/>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AAE-B545-9EDC-00696826218A}"/>
                </c:ext>
              </c:extLst>
            </c:dLbl>
            <c:spPr>
              <a:noFill/>
              <a:ln>
                <a:noFill/>
              </a:ln>
              <a:effectLst/>
            </c:spPr>
            <c:txPr>
              <a:bodyPr rot="0" spcFirstLastPara="1" vertOverflow="ellipsis" vert="horz" wrap="square" lIns="38100" tIns="19050" rIns="38100" bIns="19050" anchor="ctr" anchorCtr="1">
                <a:spAutoFit/>
              </a:bodyPr>
              <a:lstStyle/>
              <a:p>
                <a:pPr>
                  <a:defRPr sz="7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Sheet1!$A$2:$A$28</c:f>
              <c:numCache>
                <c:formatCode>mmm\-yy</c:formatCode>
                <c:ptCount val="10"/>
                <c:pt idx="0">
                  <c:v>43800</c:v>
                </c:pt>
                <c:pt idx="1">
                  <c:v>43831</c:v>
                </c:pt>
                <c:pt idx="2">
                  <c:v>43862</c:v>
                </c:pt>
                <c:pt idx="3">
                  <c:v>43891</c:v>
                </c:pt>
                <c:pt idx="4">
                  <c:v>43922</c:v>
                </c:pt>
                <c:pt idx="5">
                  <c:v>43952</c:v>
                </c:pt>
                <c:pt idx="6">
                  <c:v>43983</c:v>
                </c:pt>
                <c:pt idx="7">
                  <c:v>44013</c:v>
                </c:pt>
                <c:pt idx="8">
                  <c:v>44044</c:v>
                </c:pt>
                <c:pt idx="9">
                  <c:v>44075</c:v>
                </c:pt>
              </c:numCache>
            </c:numRef>
          </c:cat>
          <c:val>
            <c:numRef>
              <c:f>Sheet1!$C$2:$C$28</c:f>
              <c:numCache>
                <c:formatCode>0.0</c:formatCode>
                <c:ptCount val="10"/>
                <c:pt idx="0">
                  <c:v>100</c:v>
                </c:pt>
                <c:pt idx="1">
                  <c:v>121.09300095877278</c:v>
                </c:pt>
                <c:pt idx="2">
                  <c:v>99.041227229146699</c:v>
                </c:pt>
                <c:pt idx="3">
                  <c:v>97.954618088846289</c:v>
                </c:pt>
                <c:pt idx="4">
                  <c:v>132.91786513263023</c:v>
                </c:pt>
                <c:pt idx="5">
                  <c:v>158.90060722275487</c:v>
                </c:pt>
                <c:pt idx="6">
                  <c:v>229.37040588047302</c:v>
                </c:pt>
                <c:pt idx="7">
                  <c:v>230.52</c:v>
                </c:pt>
                <c:pt idx="8">
                  <c:v>289.39</c:v>
                </c:pt>
                <c:pt idx="9">
                  <c:v>471.46</c:v>
                </c:pt>
              </c:numCache>
            </c:numRef>
          </c:val>
          <c:smooth val="0"/>
          <c:extLst>
            <c:ext xmlns:c16="http://schemas.microsoft.com/office/drawing/2014/chart" uri="{C3380CC4-5D6E-409C-BE32-E72D297353CC}">
              <c16:uniqueId val="{00000003-C7D0-4E0A-B692-B8AC0CA00F9E}"/>
            </c:ext>
          </c:extLst>
        </c:ser>
        <c:ser>
          <c:idx val="2"/>
          <c:order val="2"/>
          <c:tx>
            <c:strRef>
              <c:f>Sheet1!$D$1</c:f>
              <c:strCache>
                <c:ptCount val="1"/>
                <c:pt idx="0">
                  <c:v>Inox Wind (BSE)</c:v>
                </c:pt>
              </c:strCache>
            </c:strRef>
          </c:tx>
          <c:spPr>
            <a:ln w="28575" cap="rnd">
              <a:solidFill>
                <a:srgbClr val="C3E5F5"/>
              </a:solidFill>
              <a:round/>
            </a:ln>
            <a:effectLst/>
          </c:spPr>
          <c:marker>
            <c:symbol val="circle"/>
            <c:size val="5"/>
            <c:spPr>
              <a:solidFill>
                <a:srgbClr val="C3E5F5"/>
              </a:solidFill>
              <a:ln w="9525">
                <a:solidFill>
                  <a:srgbClr val="C3E5F5"/>
                </a:solidFill>
              </a:ln>
              <a:effectLst/>
            </c:spPr>
          </c:marker>
          <c:dLbls>
            <c:dLbl>
              <c:idx val="6"/>
              <c:layout>
                <c:manualLayout>
                  <c:x val="-6.680340775736442E-4"/>
                  <c:y val="-8.3386396589030297E-4"/>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7D0-4E0A-B692-B8AC0CA00F9E}"/>
                </c:ext>
              </c:extLst>
            </c:dLbl>
            <c:dLbl>
              <c:idx val="9"/>
              <c:layout>
                <c:manualLayout>
                  <c:x val="-3.0548346444773476E-2"/>
                  <c:y val="-2.993278534765754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AAE-B545-9EDC-00696826218A}"/>
                </c:ext>
              </c:extLst>
            </c:dLbl>
            <c:spPr>
              <a:noFill/>
              <a:ln>
                <a:noFill/>
              </a:ln>
              <a:effectLst/>
            </c:spPr>
            <c:txPr>
              <a:bodyPr rot="0" spcFirstLastPara="1" vertOverflow="ellipsis" vert="horz" wrap="square" lIns="38100" tIns="19050" rIns="38100" bIns="19050" anchor="ctr" anchorCtr="1">
                <a:spAutoFit/>
              </a:bodyPr>
              <a:lstStyle/>
              <a:p>
                <a:pPr>
                  <a:defRPr sz="7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Sheet1!$A$2:$A$28</c:f>
              <c:numCache>
                <c:formatCode>mmm\-yy</c:formatCode>
                <c:ptCount val="10"/>
                <c:pt idx="0">
                  <c:v>43800</c:v>
                </c:pt>
                <c:pt idx="1">
                  <c:v>43831</c:v>
                </c:pt>
                <c:pt idx="2">
                  <c:v>43862</c:v>
                </c:pt>
                <c:pt idx="3">
                  <c:v>43891</c:v>
                </c:pt>
                <c:pt idx="4">
                  <c:v>43922</c:v>
                </c:pt>
                <c:pt idx="5">
                  <c:v>43952</c:v>
                </c:pt>
                <c:pt idx="6">
                  <c:v>43983</c:v>
                </c:pt>
                <c:pt idx="7">
                  <c:v>44013</c:v>
                </c:pt>
                <c:pt idx="8">
                  <c:v>44044</c:v>
                </c:pt>
                <c:pt idx="9">
                  <c:v>44075</c:v>
                </c:pt>
              </c:numCache>
            </c:numRef>
          </c:cat>
          <c:val>
            <c:numRef>
              <c:f>Sheet1!$D$2:$D$28</c:f>
              <c:numCache>
                <c:formatCode>0.0</c:formatCode>
                <c:ptCount val="10"/>
                <c:pt idx="0">
                  <c:v>100</c:v>
                </c:pt>
                <c:pt idx="1">
                  <c:v>116.17440225035163</c:v>
                </c:pt>
                <c:pt idx="2">
                  <c:v>94.374120956399437</c:v>
                </c:pt>
                <c:pt idx="3">
                  <c:v>51.758087201125178</c:v>
                </c:pt>
                <c:pt idx="4">
                  <c:v>74.964838255977497</c:v>
                </c:pt>
                <c:pt idx="5">
                  <c:v>73.839662447257382</c:v>
                </c:pt>
                <c:pt idx="6">
                  <c:v>112.0956399437412</c:v>
                </c:pt>
                <c:pt idx="7">
                  <c:v>98.73</c:v>
                </c:pt>
                <c:pt idx="8">
                  <c:v>118.85</c:v>
                </c:pt>
                <c:pt idx="9">
                  <c:v>109.7</c:v>
                </c:pt>
              </c:numCache>
            </c:numRef>
          </c:val>
          <c:smooth val="0"/>
          <c:extLst>
            <c:ext xmlns:c16="http://schemas.microsoft.com/office/drawing/2014/chart" uri="{C3380CC4-5D6E-409C-BE32-E72D297353CC}">
              <c16:uniqueId val="{00000005-C7D0-4E0A-B692-B8AC0CA00F9E}"/>
            </c:ext>
          </c:extLst>
        </c:ser>
        <c:ser>
          <c:idx val="3"/>
          <c:order val="3"/>
          <c:tx>
            <c:strRef>
              <c:f>Sheet1!$E$1</c:f>
              <c:strCache>
                <c:ptCount val="1"/>
                <c:pt idx="0">
                  <c:v>Suzlon Energy (BSE)</c:v>
                </c:pt>
              </c:strCache>
            </c:strRef>
          </c:tx>
          <c:spPr>
            <a:ln w="28575" cap="rnd">
              <a:solidFill>
                <a:srgbClr val="D5D7DC"/>
              </a:solidFill>
              <a:round/>
            </a:ln>
            <a:effectLst/>
          </c:spPr>
          <c:marker>
            <c:symbol val="circle"/>
            <c:size val="5"/>
            <c:spPr>
              <a:solidFill>
                <a:srgbClr val="D5D7DC"/>
              </a:solidFill>
              <a:ln w="9525">
                <a:solidFill>
                  <a:srgbClr val="D5D7DC"/>
                </a:solidFill>
              </a:ln>
              <a:effectLst/>
            </c:spPr>
          </c:marker>
          <c:dLbls>
            <c:dLbl>
              <c:idx val="6"/>
              <c:layout>
                <c:manualLayout>
                  <c:x val="-2.8193001628530417E-2"/>
                  <c:y val="-2.558427844075305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C7D0-4E0A-B692-B8AC0CA00F9E}"/>
                </c:ext>
              </c:extLst>
            </c:dLbl>
            <c:dLbl>
              <c:idx val="9"/>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AAE-B545-9EDC-00696826218A}"/>
                </c:ext>
              </c:extLst>
            </c:dLbl>
            <c:spPr>
              <a:noFill/>
              <a:ln>
                <a:noFill/>
              </a:ln>
              <a:effectLst/>
            </c:spPr>
            <c:txPr>
              <a:bodyPr rot="0" spcFirstLastPara="1" vertOverflow="ellipsis" vert="horz" wrap="square" lIns="38100" tIns="19050" rIns="38100" bIns="19050" anchor="ctr" anchorCtr="1">
                <a:spAutoFit/>
              </a:bodyPr>
              <a:lstStyle/>
              <a:p>
                <a:pPr>
                  <a:defRPr sz="7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Sheet1!$A$2:$A$28</c:f>
              <c:numCache>
                <c:formatCode>mmm\-yy</c:formatCode>
                <c:ptCount val="10"/>
                <c:pt idx="0">
                  <c:v>43800</c:v>
                </c:pt>
                <c:pt idx="1">
                  <c:v>43831</c:v>
                </c:pt>
                <c:pt idx="2">
                  <c:v>43862</c:v>
                </c:pt>
                <c:pt idx="3">
                  <c:v>43891</c:v>
                </c:pt>
                <c:pt idx="4">
                  <c:v>43922</c:v>
                </c:pt>
                <c:pt idx="5">
                  <c:v>43952</c:v>
                </c:pt>
                <c:pt idx="6">
                  <c:v>43983</c:v>
                </c:pt>
                <c:pt idx="7">
                  <c:v>44013</c:v>
                </c:pt>
                <c:pt idx="8">
                  <c:v>44044</c:v>
                </c:pt>
                <c:pt idx="9">
                  <c:v>44075</c:v>
                </c:pt>
              </c:numCache>
            </c:numRef>
          </c:cat>
          <c:val>
            <c:numRef>
              <c:f>Sheet1!$E$2:$E$28</c:f>
              <c:numCache>
                <c:formatCode>0.0</c:formatCode>
                <c:ptCount val="10"/>
                <c:pt idx="0">
                  <c:v>100</c:v>
                </c:pt>
                <c:pt idx="1">
                  <c:v>129.72972972972971</c:v>
                </c:pt>
                <c:pt idx="2">
                  <c:v>145.94594594594594</c:v>
                </c:pt>
                <c:pt idx="3">
                  <c:v>105.40540540540538</c:v>
                </c:pt>
                <c:pt idx="4">
                  <c:v>140.54054054054052</c:v>
                </c:pt>
                <c:pt idx="5">
                  <c:v>151.35135135135133</c:v>
                </c:pt>
                <c:pt idx="6">
                  <c:v>272.97297297297291</c:v>
                </c:pt>
                <c:pt idx="7">
                  <c:v>237.83783783783781</c:v>
                </c:pt>
                <c:pt idx="8">
                  <c:v>202.70270270270265</c:v>
                </c:pt>
                <c:pt idx="9">
                  <c:v>156.75675675675672</c:v>
                </c:pt>
              </c:numCache>
            </c:numRef>
          </c:val>
          <c:smooth val="0"/>
          <c:extLst>
            <c:ext xmlns:c16="http://schemas.microsoft.com/office/drawing/2014/chart" uri="{C3380CC4-5D6E-409C-BE32-E72D297353CC}">
              <c16:uniqueId val="{00000007-C7D0-4E0A-B692-B8AC0CA00F9E}"/>
            </c:ext>
          </c:extLst>
        </c:ser>
        <c:ser>
          <c:idx val="4"/>
          <c:order val="4"/>
          <c:tx>
            <c:strRef>
              <c:f>Sheet1!$F$1</c:f>
              <c:strCache>
                <c:ptCount val="1"/>
                <c:pt idx="0">
                  <c:v>Sterling &amp; Wilson Solar (BSE)</c:v>
                </c:pt>
              </c:strCache>
            </c:strRef>
          </c:tx>
          <c:spPr>
            <a:ln w="28575" cap="rnd">
              <a:solidFill>
                <a:srgbClr val="9D9D9C"/>
              </a:solidFill>
              <a:round/>
            </a:ln>
            <a:effectLst/>
          </c:spPr>
          <c:marker>
            <c:symbol val="circle"/>
            <c:size val="5"/>
            <c:spPr>
              <a:solidFill>
                <a:srgbClr val="9D9D9C"/>
              </a:solidFill>
              <a:ln w="28575">
                <a:solidFill>
                  <a:srgbClr val="9D9D9C"/>
                </a:solidFill>
              </a:ln>
              <a:effectLst/>
            </c:spPr>
          </c:marker>
          <c:dLbls>
            <c:dLbl>
              <c:idx val="0"/>
              <c:layout>
                <c:manualLayout>
                  <c:x val="-2.81930016285303E-2"/>
                  <c:y val="-3.837641766112958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C7D0-4E0A-B692-B8AC0CA00F9E}"/>
                </c:ext>
              </c:extLst>
            </c:dLbl>
            <c:dLbl>
              <c:idx val="6"/>
              <c:layout>
                <c:manualLayout>
                  <c:x val="8.410694080237778E-3"/>
                  <c:y val="2.7285986567825597E-2"/>
                </c:manualLayout>
              </c:layout>
              <c:spPr>
                <a:noFill/>
                <a:ln>
                  <a:noFill/>
                </a:ln>
                <a:effectLst/>
              </c:spPr>
              <c:txPr>
                <a:bodyPr rot="0" spcFirstLastPara="1" vertOverflow="ellipsis" vert="horz" wrap="square" lIns="38100" tIns="19050" rIns="38100" bIns="19050" anchor="ctr" anchorCtr="1">
                  <a:spAutoFit/>
                </a:bodyPr>
                <a:lstStyle/>
                <a:p>
                  <a:pPr>
                    <a:defRPr sz="7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C7D0-4E0A-B692-B8AC0CA00F9E}"/>
                </c:ext>
              </c:extLst>
            </c:dLbl>
            <c:dLbl>
              <c:idx val="9"/>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5AAE-B545-9EDC-00696826218A}"/>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lumMod val="75000"/>
                        <a:lumOff val="25000"/>
                      </a:schemeClr>
                    </a:solidFill>
                    <a:latin typeface="Calibri" panose="020F0502020204030204" pitchFamily="34" charset="0"/>
                    <a:ea typeface="+mn-ea"/>
                    <a:cs typeface="Calibri" panose="020F050202020403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Sheet1!$A$2:$A$28</c:f>
              <c:numCache>
                <c:formatCode>mmm\-yy</c:formatCode>
                <c:ptCount val="10"/>
                <c:pt idx="0">
                  <c:v>43800</c:v>
                </c:pt>
                <c:pt idx="1">
                  <c:v>43831</c:v>
                </c:pt>
                <c:pt idx="2">
                  <c:v>43862</c:v>
                </c:pt>
                <c:pt idx="3">
                  <c:v>43891</c:v>
                </c:pt>
                <c:pt idx="4">
                  <c:v>43922</c:v>
                </c:pt>
                <c:pt idx="5">
                  <c:v>43952</c:v>
                </c:pt>
                <c:pt idx="6">
                  <c:v>43983</c:v>
                </c:pt>
                <c:pt idx="7">
                  <c:v>44013</c:v>
                </c:pt>
                <c:pt idx="8">
                  <c:v>44044</c:v>
                </c:pt>
                <c:pt idx="9">
                  <c:v>44075</c:v>
                </c:pt>
              </c:numCache>
            </c:numRef>
          </c:cat>
          <c:val>
            <c:numRef>
              <c:f>Sheet1!$F$2:$F$28</c:f>
              <c:numCache>
                <c:formatCode>0.0</c:formatCode>
                <c:ptCount val="10"/>
                <c:pt idx="0">
                  <c:v>100</c:v>
                </c:pt>
                <c:pt idx="1">
                  <c:v>90.705227343025058</c:v>
                </c:pt>
                <c:pt idx="2">
                  <c:v>51.469223631302206</c:v>
                </c:pt>
                <c:pt idx="3">
                  <c:v>21.558923600371177</c:v>
                </c:pt>
                <c:pt idx="4">
                  <c:v>51.237240952675549</c:v>
                </c:pt>
                <c:pt idx="5">
                  <c:v>44.633467367769889</c:v>
                </c:pt>
                <c:pt idx="6">
                  <c:v>67.939993813795255</c:v>
                </c:pt>
                <c:pt idx="7">
                  <c:v>69.209999999999994</c:v>
                </c:pt>
                <c:pt idx="8">
                  <c:v>78.180000000000007</c:v>
                </c:pt>
                <c:pt idx="9">
                  <c:v>69.81</c:v>
                </c:pt>
              </c:numCache>
            </c:numRef>
          </c:val>
          <c:smooth val="0"/>
          <c:extLst>
            <c:ext xmlns:c16="http://schemas.microsoft.com/office/drawing/2014/chart" uri="{C3380CC4-5D6E-409C-BE32-E72D297353CC}">
              <c16:uniqueId val="{0000000A-C7D0-4E0A-B692-B8AC0CA00F9E}"/>
            </c:ext>
          </c:extLst>
        </c:ser>
        <c:ser>
          <c:idx val="5"/>
          <c:order val="5"/>
          <c:tx>
            <c:strRef>
              <c:f>Sheet1!$G$1</c:f>
              <c:strCache>
                <c:ptCount val="1"/>
                <c:pt idx="0">
                  <c:v>Borosil Renewables (BSE)</c:v>
                </c:pt>
              </c:strCache>
            </c:strRef>
          </c:tx>
          <c:spPr>
            <a:ln w="28575" cap="rnd">
              <a:solidFill>
                <a:srgbClr val="87BD41"/>
              </a:solidFill>
              <a:round/>
            </a:ln>
            <a:effectLst/>
          </c:spPr>
          <c:marker>
            <c:symbol val="circle"/>
            <c:size val="5"/>
            <c:spPr>
              <a:solidFill>
                <a:srgbClr val="87BD41"/>
              </a:solidFill>
              <a:ln w="9525">
                <a:solidFill>
                  <a:srgbClr val="87BD41"/>
                </a:solidFill>
              </a:ln>
              <a:effectLst/>
            </c:spPr>
          </c:marker>
          <c:dLbls>
            <c:dLbl>
              <c:idx val="0"/>
              <c:delete val="1"/>
              <c:extLst>
                <c:ext xmlns:c15="http://schemas.microsoft.com/office/drawing/2012/chart" uri="{CE6537A1-D6FC-4f65-9D91-7224C49458BB}"/>
                <c:ext xmlns:c16="http://schemas.microsoft.com/office/drawing/2014/chart" uri="{C3380CC4-5D6E-409C-BE32-E72D297353CC}">
                  <c16:uniqueId val="{0000000B-C7D0-4E0A-B692-B8AC0CA00F9E}"/>
                </c:ext>
              </c:extLst>
            </c:dLbl>
            <c:dLbl>
              <c:idx val="1"/>
              <c:delete val="1"/>
              <c:extLst>
                <c:ext xmlns:c15="http://schemas.microsoft.com/office/drawing/2012/chart" uri="{CE6537A1-D6FC-4f65-9D91-7224C49458BB}"/>
                <c:ext xmlns:c16="http://schemas.microsoft.com/office/drawing/2014/chart" uri="{C3380CC4-5D6E-409C-BE32-E72D297353CC}">
                  <c16:uniqueId val="{0000000C-C7D0-4E0A-B692-B8AC0CA00F9E}"/>
                </c:ext>
              </c:extLst>
            </c:dLbl>
            <c:dLbl>
              <c:idx val="2"/>
              <c:delete val="1"/>
              <c:extLst>
                <c:ext xmlns:c15="http://schemas.microsoft.com/office/drawing/2012/chart" uri="{CE6537A1-D6FC-4f65-9D91-7224C49458BB}"/>
                <c:ext xmlns:c16="http://schemas.microsoft.com/office/drawing/2014/chart" uri="{C3380CC4-5D6E-409C-BE32-E72D297353CC}">
                  <c16:uniqueId val="{0000000D-C7D0-4E0A-B692-B8AC0CA00F9E}"/>
                </c:ext>
              </c:extLst>
            </c:dLbl>
            <c:dLbl>
              <c:idx val="3"/>
              <c:delete val="1"/>
              <c:extLst>
                <c:ext xmlns:c15="http://schemas.microsoft.com/office/drawing/2012/chart" uri="{CE6537A1-D6FC-4f65-9D91-7224C49458BB}"/>
                <c:ext xmlns:c16="http://schemas.microsoft.com/office/drawing/2014/chart" uri="{C3380CC4-5D6E-409C-BE32-E72D297353CC}">
                  <c16:uniqueId val="{0000000E-C7D0-4E0A-B692-B8AC0CA00F9E}"/>
                </c:ext>
              </c:extLst>
            </c:dLbl>
            <c:dLbl>
              <c:idx val="4"/>
              <c:delete val="1"/>
              <c:extLst>
                <c:ext xmlns:c15="http://schemas.microsoft.com/office/drawing/2012/chart" uri="{CE6537A1-D6FC-4f65-9D91-7224C49458BB}"/>
                <c:ext xmlns:c16="http://schemas.microsoft.com/office/drawing/2014/chart" uri="{C3380CC4-5D6E-409C-BE32-E72D297353CC}">
                  <c16:uniqueId val="{0000000F-C7D0-4E0A-B692-B8AC0CA00F9E}"/>
                </c:ext>
              </c:extLst>
            </c:dLbl>
            <c:dLbl>
              <c:idx val="5"/>
              <c:delete val="1"/>
              <c:extLst>
                <c:ext xmlns:c15="http://schemas.microsoft.com/office/drawing/2012/chart" uri="{CE6537A1-D6FC-4f65-9D91-7224C49458BB}"/>
                <c:ext xmlns:c16="http://schemas.microsoft.com/office/drawing/2014/chart" uri="{C3380CC4-5D6E-409C-BE32-E72D297353CC}">
                  <c16:uniqueId val="{00000010-C7D0-4E0A-B692-B8AC0CA00F9E}"/>
                </c:ext>
              </c:extLst>
            </c:dLbl>
            <c:dLbl>
              <c:idx val="6"/>
              <c:layout>
                <c:manualLayout>
                  <c:x val="4.1204715350296101E-2"/>
                  <c:y val="-6.144805680923472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C7D0-4E0A-B692-B8AC0CA00F9E}"/>
                </c:ext>
              </c:extLst>
            </c:dLbl>
            <c:dLbl>
              <c:idx val="7"/>
              <c:delete val="1"/>
              <c:extLst>
                <c:ext xmlns:c15="http://schemas.microsoft.com/office/drawing/2012/chart" uri="{CE6537A1-D6FC-4f65-9D91-7224C49458BB}"/>
                <c:ext xmlns:c16="http://schemas.microsoft.com/office/drawing/2014/chart" uri="{C3380CC4-5D6E-409C-BE32-E72D297353CC}">
                  <c16:uniqueId val="{00000001-5AAE-B545-9EDC-00696826218A}"/>
                </c:ext>
              </c:extLst>
            </c:dLbl>
            <c:dLbl>
              <c:idx val="8"/>
              <c:delete val="1"/>
              <c:extLst>
                <c:ext xmlns:c15="http://schemas.microsoft.com/office/drawing/2012/chart" uri="{CE6537A1-D6FC-4f65-9D91-7224C49458BB}"/>
                <c:ext xmlns:c16="http://schemas.microsoft.com/office/drawing/2014/chart" uri="{C3380CC4-5D6E-409C-BE32-E72D297353CC}">
                  <c16:uniqueId val="{00000002-5AAE-B545-9EDC-00696826218A}"/>
                </c:ext>
              </c:extLst>
            </c:dLbl>
            <c:dLbl>
              <c:idx val="9"/>
              <c:layout>
                <c:manualLayout>
                  <c:x val="-2.7524937910508931E-2"/>
                  <c:y val="3.7565558218279164E-2"/>
                </c:manualLayout>
              </c:layout>
              <c:spPr>
                <a:noFill/>
                <a:ln>
                  <a:noFill/>
                </a:ln>
                <a:effectLst/>
              </c:spPr>
              <c:txPr>
                <a:bodyPr rot="0" spcFirstLastPara="1" vertOverflow="ellipsis" vert="horz" wrap="square" lIns="38100" tIns="19050" rIns="38100" bIns="19050" anchor="ctr" anchorCtr="1">
                  <a:noAutofit/>
                </a:bodyPr>
                <a:lstStyle/>
                <a:p>
                  <a:pPr>
                    <a:defRPr sz="7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r"/>
              <c:showLegendKey val="0"/>
              <c:showVal val="1"/>
              <c:showCatName val="0"/>
              <c:showSerName val="0"/>
              <c:showPercent val="0"/>
              <c:showBubbleSize val="0"/>
              <c:extLst>
                <c:ext xmlns:c15="http://schemas.microsoft.com/office/drawing/2012/chart" uri="{CE6537A1-D6FC-4f65-9D91-7224C49458BB}">
                  <c15:layout>
                    <c:manualLayout>
                      <c:w val="4.2303712265535795E-2"/>
                      <c:h val="5.9865839596948717E-2"/>
                    </c:manualLayout>
                  </c15:layout>
                </c:ext>
                <c:ext xmlns:c16="http://schemas.microsoft.com/office/drawing/2014/chart" uri="{C3380CC4-5D6E-409C-BE32-E72D297353CC}">
                  <c16:uniqueId val="{00000003-5AAE-B545-9EDC-00696826218A}"/>
                </c:ext>
              </c:extLst>
            </c:dLbl>
            <c:spPr>
              <a:noFill/>
              <a:ln>
                <a:noFill/>
              </a:ln>
              <a:effectLst/>
            </c:spPr>
            <c:txPr>
              <a:bodyPr rot="0" spcFirstLastPara="1" vertOverflow="ellipsis" vert="horz" wrap="square" lIns="38100" tIns="19050" rIns="38100" bIns="19050" anchor="ctr" anchorCtr="1">
                <a:spAutoFit/>
              </a:bodyPr>
              <a:lstStyle/>
              <a:p>
                <a:pPr>
                  <a:defRPr sz="7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Sheet1!$A$2:$A$28</c:f>
              <c:numCache>
                <c:formatCode>mmm\-yy</c:formatCode>
                <c:ptCount val="10"/>
                <c:pt idx="0">
                  <c:v>43800</c:v>
                </c:pt>
                <c:pt idx="1">
                  <c:v>43831</c:v>
                </c:pt>
                <c:pt idx="2">
                  <c:v>43862</c:v>
                </c:pt>
                <c:pt idx="3">
                  <c:v>43891</c:v>
                </c:pt>
                <c:pt idx="4">
                  <c:v>43922</c:v>
                </c:pt>
                <c:pt idx="5">
                  <c:v>43952</c:v>
                </c:pt>
                <c:pt idx="6">
                  <c:v>43983</c:v>
                </c:pt>
                <c:pt idx="7">
                  <c:v>44013</c:v>
                </c:pt>
                <c:pt idx="8">
                  <c:v>44044</c:v>
                </c:pt>
                <c:pt idx="9">
                  <c:v>44075</c:v>
                </c:pt>
              </c:numCache>
            </c:numRef>
          </c:cat>
          <c:val>
            <c:numRef>
              <c:f>Sheet1!$G$2:$G$28</c:f>
              <c:numCache>
                <c:formatCode>0.0</c:formatCode>
                <c:ptCount val="10"/>
                <c:pt idx="0">
                  <c:v>100</c:v>
                </c:pt>
                <c:pt idx="1">
                  <c:v>112.2942884801549</c:v>
                </c:pt>
                <c:pt idx="2">
                  <c:v>142.07808970635691</c:v>
                </c:pt>
                <c:pt idx="3">
                  <c:v>24.040012907389485</c:v>
                </c:pt>
                <c:pt idx="4">
                  <c:v>24.136818328493064</c:v>
                </c:pt>
                <c:pt idx="5">
                  <c:v>22.555663117134564</c:v>
                </c:pt>
                <c:pt idx="6">
                  <c:v>85.70506615037111</c:v>
                </c:pt>
                <c:pt idx="7">
                  <c:v>50.177476605356581</c:v>
                </c:pt>
                <c:pt idx="8">
                  <c:v>49.983865763149424</c:v>
                </c:pt>
                <c:pt idx="9">
                  <c:v>47.07970313004197</c:v>
                </c:pt>
              </c:numCache>
            </c:numRef>
          </c:val>
          <c:smooth val="0"/>
          <c:extLst>
            <c:ext xmlns:c16="http://schemas.microsoft.com/office/drawing/2014/chart" uri="{C3380CC4-5D6E-409C-BE32-E72D297353CC}">
              <c16:uniqueId val="{00000012-C7D0-4E0A-B692-B8AC0CA00F9E}"/>
            </c:ext>
          </c:extLst>
        </c:ser>
        <c:ser>
          <c:idx val="6"/>
          <c:order val="6"/>
          <c:tx>
            <c:strRef>
              <c:f>Sheet1!$H$1</c:f>
              <c:strCache>
                <c:ptCount val="1"/>
                <c:pt idx="0">
                  <c:v>Sensex</c:v>
                </c:pt>
              </c:strCache>
            </c:strRef>
          </c:tx>
          <c:spPr>
            <a:ln w="38100" cap="rnd">
              <a:solidFill>
                <a:srgbClr val="575756"/>
              </a:solidFill>
              <a:round/>
            </a:ln>
            <a:effectLst/>
          </c:spPr>
          <c:marker>
            <c:symbol val="circle"/>
            <c:size val="5"/>
            <c:spPr>
              <a:solidFill>
                <a:schemeClr val="bg1"/>
              </a:solidFill>
              <a:ln w="38100">
                <a:solidFill>
                  <a:srgbClr val="575756"/>
                </a:solidFill>
              </a:ln>
              <a:effectLst/>
            </c:spPr>
          </c:marker>
          <c:dLbls>
            <c:dLbl>
              <c:idx val="3"/>
              <c:layout>
                <c:manualLayout>
                  <c:x val="-7.7281556441043866E-3"/>
                  <c:y val="-2.691920473955275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17E-D945-9B53-B50076401E03}"/>
                </c:ext>
              </c:extLst>
            </c:dLbl>
            <c:dLbl>
              <c:idx val="9"/>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5AAE-B545-9EDC-00696826218A}"/>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lumMod val="75000"/>
                        <a:lumOff val="25000"/>
                      </a:schemeClr>
                    </a:solidFill>
                    <a:latin typeface="Calibri" panose="020F0502020204030204" pitchFamily="34" charset="0"/>
                    <a:ea typeface="+mn-ea"/>
                    <a:cs typeface="Calibri" panose="020F050202020403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Sheet1!$A$2:$A$28</c:f>
              <c:numCache>
                <c:formatCode>mmm\-yy</c:formatCode>
                <c:ptCount val="10"/>
                <c:pt idx="0">
                  <c:v>43800</c:v>
                </c:pt>
                <c:pt idx="1">
                  <c:v>43831</c:v>
                </c:pt>
                <c:pt idx="2">
                  <c:v>43862</c:v>
                </c:pt>
                <c:pt idx="3">
                  <c:v>43891</c:v>
                </c:pt>
                <c:pt idx="4">
                  <c:v>43922</c:v>
                </c:pt>
                <c:pt idx="5">
                  <c:v>43952</c:v>
                </c:pt>
                <c:pt idx="6">
                  <c:v>43983</c:v>
                </c:pt>
                <c:pt idx="7">
                  <c:v>44013</c:v>
                </c:pt>
                <c:pt idx="8">
                  <c:v>44044</c:v>
                </c:pt>
                <c:pt idx="9">
                  <c:v>44075</c:v>
                </c:pt>
              </c:numCache>
            </c:numRef>
          </c:cat>
          <c:val>
            <c:numRef>
              <c:f>Sheet1!$H$2:$H$28</c:f>
              <c:numCache>
                <c:formatCode>0.0</c:formatCode>
                <c:ptCount val="10"/>
                <c:pt idx="0">
                  <c:v>100</c:v>
                </c:pt>
                <c:pt idx="1">
                  <c:v>98.714661991858193</c:v>
                </c:pt>
                <c:pt idx="2">
                  <c:v>92.833498247674044</c:v>
                </c:pt>
                <c:pt idx="3">
                  <c:v>71.868611185313156</c:v>
                </c:pt>
                <c:pt idx="4">
                  <c:v>81.732274455600901</c:v>
                </c:pt>
                <c:pt idx="5">
                  <c:v>78.596752682302281</c:v>
                </c:pt>
                <c:pt idx="6">
                  <c:v>84.636689909811849</c:v>
                </c:pt>
                <c:pt idx="7">
                  <c:v>91.16</c:v>
                </c:pt>
                <c:pt idx="8">
                  <c:v>93.64</c:v>
                </c:pt>
                <c:pt idx="9">
                  <c:v>92.28</c:v>
                </c:pt>
              </c:numCache>
            </c:numRef>
          </c:val>
          <c:smooth val="0"/>
          <c:extLst>
            <c:ext xmlns:c16="http://schemas.microsoft.com/office/drawing/2014/chart" uri="{C3380CC4-5D6E-409C-BE32-E72D297353CC}">
              <c16:uniqueId val="{00000013-C7D0-4E0A-B692-B8AC0CA00F9E}"/>
            </c:ext>
          </c:extLst>
        </c:ser>
        <c:dLbls>
          <c:showLegendKey val="0"/>
          <c:showVal val="0"/>
          <c:showCatName val="0"/>
          <c:showSerName val="0"/>
          <c:showPercent val="0"/>
          <c:showBubbleSize val="0"/>
        </c:dLbls>
        <c:marker val="1"/>
        <c:smooth val="0"/>
        <c:axId val="979424864"/>
        <c:axId val="978063184"/>
      </c:lineChart>
      <c:dateAx>
        <c:axId val="979424864"/>
        <c:scaling>
          <c:orientation val="minMax"/>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978063184"/>
        <c:crosses val="autoZero"/>
        <c:auto val="1"/>
        <c:lblOffset val="100"/>
        <c:baseTimeUnit val="months"/>
      </c:dateAx>
      <c:valAx>
        <c:axId val="978063184"/>
        <c:scaling>
          <c:orientation val="minMax"/>
          <c:max val="5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7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r>
                  <a:rPr lang="en-US" sz="700" dirty="0">
                    <a:latin typeface="Open Sans" panose="020B0606030504020204" pitchFamily="34" charset="0"/>
                    <a:ea typeface="Open Sans" panose="020B0606030504020204" pitchFamily="34" charset="0"/>
                    <a:cs typeface="Open Sans" panose="020B0606030504020204" pitchFamily="34" charset="0"/>
                  </a:rPr>
                  <a:t>Value of stocks</a:t>
                </a:r>
                <a:r>
                  <a:rPr lang="en-US" sz="700" baseline="0" dirty="0">
                    <a:latin typeface="Open Sans" panose="020B0606030504020204" pitchFamily="34" charset="0"/>
                    <a:ea typeface="Open Sans" panose="020B0606030504020204" pitchFamily="34" charset="0"/>
                    <a:cs typeface="Open Sans" panose="020B0606030504020204" pitchFamily="34" charset="0"/>
                  </a:rPr>
                  <a:t> (indexed to 100)</a:t>
                </a:r>
                <a:endParaRPr lang="en-US" sz="700" dirty="0">
                  <a:latin typeface="Open Sans" panose="020B0606030504020204" pitchFamily="34" charset="0"/>
                  <a:ea typeface="Open Sans" panose="020B0606030504020204" pitchFamily="34" charset="0"/>
                  <a:cs typeface="Open Sans" panose="020B0606030504020204" pitchFamily="34" charset="0"/>
                </a:endParaRPr>
              </a:p>
            </c:rich>
          </c:tx>
          <c:layout>
            <c:manualLayout>
              <c:xMode val="edge"/>
              <c:yMode val="edge"/>
              <c:x val="9.1970970610001646E-3"/>
              <c:y val="0.27673581382541618"/>
            </c:manualLayout>
          </c:layout>
          <c:overlay val="0"/>
          <c:spPr>
            <a:noFill/>
            <a:ln>
              <a:noFill/>
            </a:ln>
            <a:effectLst/>
          </c:spPr>
          <c:txPr>
            <a:bodyPr rot="-5400000" spcFirstLastPara="1" vertOverflow="ellipsis" vert="horz" wrap="square" anchor="ctr" anchorCtr="1"/>
            <a:lstStyle/>
            <a:p>
              <a:pPr>
                <a:defRPr sz="7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979424864"/>
        <c:crosses val="autoZero"/>
        <c:crossBetween val="between"/>
      </c:valAx>
      <c:spPr>
        <a:noFill/>
        <a:ln>
          <a:noFill/>
        </a:ln>
        <a:effectLst/>
      </c:spPr>
    </c:plotArea>
    <c:legend>
      <c:legendPos val="b"/>
      <c:layout>
        <c:manualLayout>
          <c:xMode val="edge"/>
          <c:yMode val="edge"/>
          <c:x val="0"/>
          <c:y val="0.892272358633033"/>
          <c:w val="1"/>
          <c:h val="0.10772764136696683"/>
        </c:manualLayout>
      </c:layout>
      <c:overlay val="0"/>
      <c:spPr>
        <a:noFill/>
        <a:ln>
          <a:noFill/>
        </a:ln>
        <a:effectLst/>
      </c:spPr>
      <c:txPr>
        <a:bodyPr rot="0" spcFirstLastPara="1" vertOverflow="ellipsis" vert="horz" wrap="square" anchor="ctr" anchorCtr="1"/>
        <a:lstStyle/>
        <a:p>
          <a:pPr>
            <a:defRPr sz="7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latin typeface="Calibri" panose="020F0502020204030204" pitchFamily="34" charset="0"/>
          <a:cs typeface="Calibri" panose="020F0502020204030204" pitchFamily="34" charset="0"/>
        </a:defRPr>
      </a:pPr>
      <a:endParaRPr lang="en-US"/>
    </a:p>
  </c:txPr>
  <c:externalData r:id="rId3">
    <c:autoUpdate val="0"/>
  </c:externalData>
  <c:userShapes r:id="rId4"/>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rgbClr val="575756"/>
                </a:solidFill>
                <a:latin typeface="Open Sans" panose="020B0606030504020204" pitchFamily="34" charset="0"/>
                <a:ea typeface="Open Sans" panose="020B0606030504020204" pitchFamily="34" charset="0"/>
                <a:cs typeface="Open Sans" panose="020B0606030504020204" pitchFamily="34" charset="0"/>
              </a:defRPr>
            </a:pPr>
            <a:r>
              <a:rPr lang="en-US" sz="10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Bond</a:t>
            </a:r>
            <a:r>
              <a:rPr lang="en-US" sz="1000" b="1" baseline="0" dirty="0">
                <a:solidFill>
                  <a:srgbClr val="575756"/>
                </a:solidFill>
                <a:latin typeface="Open Sans" panose="020B0606030504020204" pitchFamily="34" charset="0"/>
                <a:ea typeface="Open Sans" panose="020B0606030504020204" pitchFamily="34" charset="0"/>
                <a:cs typeface="Open Sans" panose="020B0606030504020204" pitchFamily="34" charset="0"/>
              </a:rPr>
              <a:t> yields and key financial rates</a:t>
            </a:r>
            <a:endParaRPr lang="en-US" sz="1000" b="1" dirty="0">
              <a:solidFill>
                <a:srgbClr val="575756"/>
              </a:solidFill>
              <a:latin typeface="Open Sans" panose="020B0606030504020204" pitchFamily="34" charset="0"/>
              <a:ea typeface="Open Sans" panose="020B0606030504020204" pitchFamily="34" charset="0"/>
              <a:cs typeface="Open Sans" panose="020B0606030504020204" pitchFamily="34" charset="0"/>
            </a:endParaRPr>
          </a:p>
        </c:rich>
      </c:tx>
      <c:layout>
        <c:manualLayout>
          <c:xMode val="edge"/>
          <c:yMode val="edge"/>
          <c:x val="1.4054955012708997E-3"/>
          <c:y val="0"/>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rgbClr val="575756"/>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manualLayout>
          <c:layoutTarget val="inner"/>
          <c:xMode val="edge"/>
          <c:yMode val="edge"/>
          <c:x val="5.5676911782989176E-2"/>
          <c:y val="9.9095456990065653E-2"/>
          <c:w val="0.92360030050166808"/>
          <c:h val="0.70140526520854274"/>
        </c:manualLayout>
      </c:layout>
      <c:lineChart>
        <c:grouping val="standard"/>
        <c:varyColors val="0"/>
        <c:ser>
          <c:idx val="0"/>
          <c:order val="0"/>
          <c:tx>
            <c:strRef>
              <c:f>Sheet1!$B$1</c:f>
              <c:strCache>
                <c:ptCount val="1"/>
                <c:pt idx="0">
                  <c:v>Repo rate</c:v>
                </c:pt>
              </c:strCache>
            </c:strRef>
          </c:tx>
          <c:spPr>
            <a:ln w="28575" cap="rnd">
              <a:solidFill>
                <a:srgbClr val="71C9EB"/>
              </a:solidFill>
              <a:round/>
            </a:ln>
            <a:effectLst/>
          </c:spPr>
          <c:marker>
            <c:symbol val="none"/>
          </c:marker>
          <c:cat>
            <c:numRef>
              <c:f>Sheet1!$A$2:$A$28</c:f>
              <c:numCache>
                <c:formatCode>mmm\-yy</c:formatCode>
                <c:ptCount val="16"/>
                <c:pt idx="0">
                  <c:v>43617</c:v>
                </c:pt>
                <c:pt idx="1">
                  <c:v>43647</c:v>
                </c:pt>
                <c:pt idx="2">
                  <c:v>43678</c:v>
                </c:pt>
                <c:pt idx="3">
                  <c:v>43709</c:v>
                </c:pt>
                <c:pt idx="4">
                  <c:v>43739</c:v>
                </c:pt>
                <c:pt idx="5">
                  <c:v>43770</c:v>
                </c:pt>
                <c:pt idx="6">
                  <c:v>43800</c:v>
                </c:pt>
                <c:pt idx="7">
                  <c:v>43831</c:v>
                </c:pt>
                <c:pt idx="8">
                  <c:v>43862</c:v>
                </c:pt>
                <c:pt idx="9">
                  <c:v>43891</c:v>
                </c:pt>
                <c:pt idx="10">
                  <c:v>43922</c:v>
                </c:pt>
                <c:pt idx="11">
                  <c:v>43952</c:v>
                </c:pt>
                <c:pt idx="12">
                  <c:v>43983</c:v>
                </c:pt>
                <c:pt idx="13">
                  <c:v>44013</c:v>
                </c:pt>
                <c:pt idx="14">
                  <c:v>44044</c:v>
                </c:pt>
                <c:pt idx="15">
                  <c:v>44075</c:v>
                </c:pt>
              </c:numCache>
            </c:numRef>
          </c:cat>
          <c:val>
            <c:numRef>
              <c:f>Sheet1!$B$2:$B$28</c:f>
              <c:numCache>
                <c:formatCode>0.00%</c:formatCode>
                <c:ptCount val="16"/>
                <c:pt idx="0">
                  <c:v>5.7500000000000002E-2</c:v>
                </c:pt>
                <c:pt idx="1">
                  <c:v>5.7500000000000002E-2</c:v>
                </c:pt>
                <c:pt idx="2">
                  <c:v>5.3999999999999999E-2</c:v>
                </c:pt>
                <c:pt idx="3">
                  <c:v>5.3999999999999999E-2</c:v>
                </c:pt>
                <c:pt idx="4">
                  <c:v>5.1499999999999997E-2</c:v>
                </c:pt>
                <c:pt idx="5">
                  <c:v>5.1499999999999997E-2</c:v>
                </c:pt>
                <c:pt idx="6">
                  <c:v>5.1499999999999997E-2</c:v>
                </c:pt>
                <c:pt idx="7">
                  <c:v>5.1499999999999997E-2</c:v>
                </c:pt>
                <c:pt idx="8">
                  <c:v>5.1499999999999997E-2</c:v>
                </c:pt>
                <c:pt idx="9">
                  <c:v>4.3999999999999997E-2</c:v>
                </c:pt>
                <c:pt idx="10">
                  <c:v>4.3999999999999997E-2</c:v>
                </c:pt>
                <c:pt idx="11">
                  <c:v>0.04</c:v>
                </c:pt>
                <c:pt idx="12">
                  <c:v>0.04</c:v>
                </c:pt>
                <c:pt idx="13">
                  <c:v>0.04</c:v>
                </c:pt>
                <c:pt idx="14">
                  <c:v>0.04</c:v>
                </c:pt>
                <c:pt idx="15">
                  <c:v>0.04</c:v>
                </c:pt>
              </c:numCache>
            </c:numRef>
          </c:val>
          <c:smooth val="0"/>
          <c:extLst>
            <c:ext xmlns:c16="http://schemas.microsoft.com/office/drawing/2014/chart" uri="{C3380CC4-5D6E-409C-BE32-E72D297353CC}">
              <c16:uniqueId val="{00000000-3934-4F28-9DF4-624506429D76}"/>
            </c:ext>
          </c:extLst>
        </c:ser>
        <c:ser>
          <c:idx val="2"/>
          <c:order val="1"/>
          <c:tx>
            <c:strRef>
              <c:f>Sheet1!$D$1</c:f>
              <c:strCache>
                <c:ptCount val="1"/>
                <c:pt idx="0">
                  <c:v>SBI MCLR (1-year)</c:v>
                </c:pt>
              </c:strCache>
            </c:strRef>
          </c:tx>
          <c:spPr>
            <a:ln w="28575" cap="rnd">
              <a:solidFill>
                <a:srgbClr val="C3E5F5"/>
              </a:solidFill>
              <a:round/>
            </a:ln>
            <a:effectLst/>
          </c:spPr>
          <c:marker>
            <c:symbol val="none"/>
          </c:marker>
          <c:cat>
            <c:numRef>
              <c:f>Sheet1!$A$2:$A$28</c:f>
              <c:numCache>
                <c:formatCode>mmm\-yy</c:formatCode>
                <c:ptCount val="16"/>
                <c:pt idx="0">
                  <c:v>43617</c:v>
                </c:pt>
                <c:pt idx="1">
                  <c:v>43647</c:v>
                </c:pt>
                <c:pt idx="2">
                  <c:v>43678</c:v>
                </c:pt>
                <c:pt idx="3">
                  <c:v>43709</c:v>
                </c:pt>
                <c:pt idx="4">
                  <c:v>43739</c:v>
                </c:pt>
                <c:pt idx="5">
                  <c:v>43770</c:v>
                </c:pt>
                <c:pt idx="6">
                  <c:v>43800</c:v>
                </c:pt>
                <c:pt idx="7">
                  <c:v>43831</c:v>
                </c:pt>
                <c:pt idx="8">
                  <c:v>43862</c:v>
                </c:pt>
                <c:pt idx="9">
                  <c:v>43891</c:v>
                </c:pt>
                <c:pt idx="10">
                  <c:v>43922</c:v>
                </c:pt>
                <c:pt idx="11">
                  <c:v>43952</c:v>
                </c:pt>
                <c:pt idx="12">
                  <c:v>43983</c:v>
                </c:pt>
                <c:pt idx="13">
                  <c:v>44013</c:v>
                </c:pt>
                <c:pt idx="14">
                  <c:v>44044</c:v>
                </c:pt>
                <c:pt idx="15">
                  <c:v>44075</c:v>
                </c:pt>
              </c:numCache>
            </c:numRef>
          </c:cat>
          <c:val>
            <c:numRef>
              <c:f>Sheet1!$D$2:$D$28</c:f>
              <c:numCache>
                <c:formatCode>0.00%</c:formatCode>
                <c:ptCount val="16"/>
                <c:pt idx="0">
                  <c:v>8.4500000000000006E-2</c:v>
                </c:pt>
                <c:pt idx="1">
                  <c:v>8.4000000000000005E-2</c:v>
                </c:pt>
                <c:pt idx="2">
                  <c:v>8.2500000000000004E-2</c:v>
                </c:pt>
                <c:pt idx="3">
                  <c:v>8.1000000000000003E-2</c:v>
                </c:pt>
                <c:pt idx="4">
                  <c:v>8.0500000000000002E-2</c:v>
                </c:pt>
                <c:pt idx="5">
                  <c:v>0.08</c:v>
                </c:pt>
                <c:pt idx="6">
                  <c:v>7.9000000000000001E-2</c:v>
                </c:pt>
                <c:pt idx="7">
                  <c:v>7.9000000000000001E-2</c:v>
                </c:pt>
                <c:pt idx="8">
                  <c:v>7.85E-2</c:v>
                </c:pt>
                <c:pt idx="9">
                  <c:v>7.7499999999999999E-2</c:v>
                </c:pt>
                <c:pt idx="10">
                  <c:v>7.3999999999999996E-2</c:v>
                </c:pt>
                <c:pt idx="11">
                  <c:v>7.2499999999999995E-2</c:v>
                </c:pt>
                <c:pt idx="12">
                  <c:v>7.0000000000000007E-2</c:v>
                </c:pt>
                <c:pt idx="13">
                  <c:v>7.0000000000000007E-2</c:v>
                </c:pt>
                <c:pt idx="14">
                  <c:v>7.0000000000000007E-2</c:v>
                </c:pt>
                <c:pt idx="15">
                  <c:v>7.0000000000000007E-2</c:v>
                </c:pt>
              </c:numCache>
            </c:numRef>
          </c:val>
          <c:smooth val="0"/>
          <c:extLst>
            <c:ext xmlns:c16="http://schemas.microsoft.com/office/drawing/2014/chart" uri="{C3380CC4-5D6E-409C-BE32-E72D297353CC}">
              <c16:uniqueId val="{00000001-3934-4F28-9DF4-624506429D76}"/>
            </c:ext>
          </c:extLst>
        </c:ser>
        <c:ser>
          <c:idx val="3"/>
          <c:order val="2"/>
          <c:tx>
            <c:strRef>
              <c:f>Sheet1!$E$1</c:f>
              <c:strCache>
                <c:ptCount val="1"/>
                <c:pt idx="0">
                  <c:v>Treasury bond yield (INR, 10-year)</c:v>
                </c:pt>
              </c:strCache>
            </c:strRef>
          </c:tx>
          <c:spPr>
            <a:ln w="38100" cap="rnd">
              <a:solidFill>
                <a:srgbClr val="009CD8"/>
              </a:solidFill>
              <a:round/>
            </a:ln>
            <a:effectLst/>
          </c:spPr>
          <c:marker>
            <c:symbol val="circle"/>
            <c:size val="5"/>
            <c:spPr>
              <a:solidFill>
                <a:schemeClr val="bg1"/>
              </a:solidFill>
              <a:ln w="38100">
                <a:solidFill>
                  <a:srgbClr val="009CD8"/>
                </a:solidFill>
              </a:ln>
              <a:effectLst/>
            </c:spPr>
          </c:marker>
          <c:cat>
            <c:numRef>
              <c:f>Sheet1!$A$2:$A$28</c:f>
              <c:numCache>
                <c:formatCode>mmm\-yy</c:formatCode>
                <c:ptCount val="16"/>
                <c:pt idx="0">
                  <c:v>43617</c:v>
                </c:pt>
                <c:pt idx="1">
                  <c:v>43647</c:v>
                </c:pt>
                <c:pt idx="2">
                  <c:v>43678</c:v>
                </c:pt>
                <c:pt idx="3">
                  <c:v>43709</c:v>
                </c:pt>
                <c:pt idx="4">
                  <c:v>43739</c:v>
                </c:pt>
                <c:pt idx="5">
                  <c:v>43770</c:v>
                </c:pt>
                <c:pt idx="6">
                  <c:v>43800</c:v>
                </c:pt>
                <c:pt idx="7">
                  <c:v>43831</c:v>
                </c:pt>
                <c:pt idx="8">
                  <c:v>43862</c:v>
                </c:pt>
                <c:pt idx="9">
                  <c:v>43891</c:v>
                </c:pt>
                <c:pt idx="10">
                  <c:v>43922</c:v>
                </c:pt>
                <c:pt idx="11">
                  <c:v>43952</c:v>
                </c:pt>
                <c:pt idx="12">
                  <c:v>43983</c:v>
                </c:pt>
                <c:pt idx="13">
                  <c:v>44013</c:v>
                </c:pt>
                <c:pt idx="14">
                  <c:v>44044</c:v>
                </c:pt>
                <c:pt idx="15">
                  <c:v>44075</c:v>
                </c:pt>
              </c:numCache>
            </c:numRef>
          </c:cat>
          <c:val>
            <c:numRef>
              <c:f>Sheet1!$E$2:$E$28</c:f>
              <c:numCache>
                <c:formatCode>0.00%</c:formatCode>
                <c:ptCount val="16"/>
                <c:pt idx="0">
                  <c:v>7.2800000000000004E-2</c:v>
                </c:pt>
                <c:pt idx="1">
                  <c:v>7.17E-2</c:v>
                </c:pt>
                <c:pt idx="2">
                  <c:v>7.1800000000000003E-2</c:v>
                </c:pt>
                <c:pt idx="3">
                  <c:v>7.1900000000000006E-2</c:v>
                </c:pt>
                <c:pt idx="4">
                  <c:v>6.6400000000000001E-2</c:v>
                </c:pt>
                <c:pt idx="5">
                  <c:v>6.5699999999999995E-2</c:v>
                </c:pt>
                <c:pt idx="6">
                  <c:v>6.59E-2</c:v>
                </c:pt>
                <c:pt idx="7">
                  <c:v>6.5799999999999997E-2</c:v>
                </c:pt>
                <c:pt idx="8">
                  <c:v>6.4699999999999994E-2</c:v>
                </c:pt>
                <c:pt idx="9">
                  <c:v>6.4299999999999996E-2</c:v>
                </c:pt>
                <c:pt idx="10">
                  <c:v>6.1699999999999998E-2</c:v>
                </c:pt>
                <c:pt idx="11">
                  <c:v>6.0299999999999999E-2</c:v>
                </c:pt>
                <c:pt idx="12">
                  <c:v>5.8999999999999997E-2</c:v>
                </c:pt>
                <c:pt idx="13">
                  <c:v>5.8599999999999999E-2</c:v>
                </c:pt>
                <c:pt idx="14">
                  <c:v>6.0699999999999997E-2</c:v>
                </c:pt>
                <c:pt idx="15">
                  <c:v>6.0299999999999999E-2</c:v>
                </c:pt>
              </c:numCache>
            </c:numRef>
          </c:val>
          <c:smooth val="0"/>
          <c:extLst>
            <c:ext xmlns:c16="http://schemas.microsoft.com/office/drawing/2014/chart" uri="{C3380CC4-5D6E-409C-BE32-E72D297353CC}">
              <c16:uniqueId val="{00000002-3934-4F28-9DF4-624506429D76}"/>
            </c:ext>
          </c:extLst>
        </c:ser>
        <c:ser>
          <c:idx val="5"/>
          <c:order val="3"/>
          <c:tx>
            <c:strRef>
              <c:f>Sheet1!$G$1</c:f>
              <c:strCache>
                <c:ptCount val="1"/>
                <c:pt idx="0">
                  <c:v>NTPC bond yield (INR, 8.66%, 10-year)</c:v>
                </c:pt>
              </c:strCache>
            </c:strRef>
          </c:tx>
          <c:spPr>
            <a:ln w="38100" cap="rnd">
              <a:solidFill>
                <a:srgbClr val="575756"/>
              </a:solidFill>
              <a:round/>
            </a:ln>
            <a:effectLst/>
          </c:spPr>
          <c:marker>
            <c:symbol val="circle"/>
            <c:size val="5"/>
            <c:spPr>
              <a:solidFill>
                <a:schemeClr val="bg1"/>
              </a:solidFill>
              <a:ln w="38100">
                <a:solidFill>
                  <a:srgbClr val="575756"/>
                </a:solidFill>
              </a:ln>
              <a:effectLst/>
            </c:spPr>
          </c:marker>
          <c:cat>
            <c:numRef>
              <c:f>Sheet1!$A$2:$A$28</c:f>
              <c:numCache>
                <c:formatCode>mmm\-yy</c:formatCode>
                <c:ptCount val="16"/>
                <c:pt idx="0">
                  <c:v>43617</c:v>
                </c:pt>
                <c:pt idx="1">
                  <c:v>43647</c:v>
                </c:pt>
                <c:pt idx="2">
                  <c:v>43678</c:v>
                </c:pt>
                <c:pt idx="3">
                  <c:v>43709</c:v>
                </c:pt>
                <c:pt idx="4">
                  <c:v>43739</c:v>
                </c:pt>
                <c:pt idx="5">
                  <c:v>43770</c:v>
                </c:pt>
                <c:pt idx="6">
                  <c:v>43800</c:v>
                </c:pt>
                <c:pt idx="7">
                  <c:v>43831</c:v>
                </c:pt>
                <c:pt idx="8">
                  <c:v>43862</c:v>
                </c:pt>
                <c:pt idx="9">
                  <c:v>43891</c:v>
                </c:pt>
                <c:pt idx="10">
                  <c:v>43922</c:v>
                </c:pt>
                <c:pt idx="11">
                  <c:v>43952</c:v>
                </c:pt>
                <c:pt idx="12">
                  <c:v>43983</c:v>
                </c:pt>
                <c:pt idx="13">
                  <c:v>44013</c:v>
                </c:pt>
                <c:pt idx="14">
                  <c:v>44044</c:v>
                </c:pt>
                <c:pt idx="15">
                  <c:v>44075</c:v>
                </c:pt>
              </c:numCache>
            </c:numRef>
          </c:cat>
          <c:val>
            <c:numRef>
              <c:f>Sheet1!$G$2:$G$28</c:f>
              <c:numCache>
                <c:formatCode>0.00%</c:formatCode>
                <c:ptCount val="16"/>
                <c:pt idx="0">
                  <c:v>7.4334763948497848E-2</c:v>
                </c:pt>
                <c:pt idx="1">
                  <c:v>7.3884480846344164E-2</c:v>
                </c:pt>
                <c:pt idx="2">
                  <c:v>7.3327688399661306E-2</c:v>
                </c:pt>
                <c:pt idx="3">
                  <c:v>7.2226855713094243E-2</c:v>
                </c:pt>
                <c:pt idx="4">
                  <c:v>6.9839272897362067E-2</c:v>
                </c:pt>
                <c:pt idx="5">
                  <c:v>7.3195675876699923E-2</c:v>
                </c:pt>
                <c:pt idx="6">
                  <c:v>7.5198742635342541E-2</c:v>
                </c:pt>
                <c:pt idx="7">
                  <c:v>7.7314525488795638E-2</c:v>
                </c:pt>
                <c:pt idx="8">
                  <c:v>7.629955947136563E-2</c:v>
                </c:pt>
                <c:pt idx="9">
                  <c:v>7.9376718606782762E-2</c:v>
                </c:pt>
                <c:pt idx="10">
                  <c:v>7.2167268060567169E-2</c:v>
                </c:pt>
                <c:pt idx="11">
                  <c:v>7.5173611111111108E-2</c:v>
                </c:pt>
                <c:pt idx="12">
                  <c:v>7.2046589018302826E-2</c:v>
                </c:pt>
                <c:pt idx="13">
                  <c:v>7.2400000000000006E-2</c:v>
                </c:pt>
                <c:pt idx="14">
                  <c:v>7.2800000000000004E-2</c:v>
                </c:pt>
                <c:pt idx="15">
                  <c:v>7.2800000000000004E-2</c:v>
                </c:pt>
              </c:numCache>
            </c:numRef>
          </c:val>
          <c:smooth val="0"/>
          <c:extLst>
            <c:ext xmlns:c16="http://schemas.microsoft.com/office/drawing/2014/chart" uri="{C3380CC4-5D6E-409C-BE32-E72D297353CC}">
              <c16:uniqueId val="{00000003-3934-4F28-9DF4-624506429D76}"/>
            </c:ext>
          </c:extLst>
        </c:ser>
        <c:ser>
          <c:idx val="6"/>
          <c:order val="4"/>
          <c:tx>
            <c:strRef>
              <c:f>Sheet1!$H$1</c:f>
              <c:strCache>
                <c:ptCount val="1"/>
                <c:pt idx="0">
                  <c:v>ReNew Power bond yield (USD, 6.67%, 5-year)</c:v>
                </c:pt>
              </c:strCache>
            </c:strRef>
          </c:tx>
          <c:spPr>
            <a:ln w="38100" cap="rnd">
              <a:solidFill>
                <a:srgbClr val="87BD41"/>
              </a:solidFill>
              <a:round/>
            </a:ln>
            <a:effectLst/>
          </c:spPr>
          <c:marker>
            <c:symbol val="circle"/>
            <c:size val="5"/>
            <c:spPr>
              <a:solidFill>
                <a:schemeClr val="bg1"/>
              </a:solidFill>
              <a:ln w="25400">
                <a:solidFill>
                  <a:srgbClr val="87BD41"/>
                </a:solidFill>
              </a:ln>
              <a:effectLst/>
            </c:spPr>
          </c:marker>
          <c:cat>
            <c:numRef>
              <c:f>Sheet1!$A$2:$A$28</c:f>
              <c:numCache>
                <c:formatCode>mmm\-yy</c:formatCode>
                <c:ptCount val="16"/>
                <c:pt idx="0">
                  <c:v>43617</c:v>
                </c:pt>
                <c:pt idx="1">
                  <c:v>43647</c:v>
                </c:pt>
                <c:pt idx="2">
                  <c:v>43678</c:v>
                </c:pt>
                <c:pt idx="3">
                  <c:v>43709</c:v>
                </c:pt>
                <c:pt idx="4">
                  <c:v>43739</c:v>
                </c:pt>
                <c:pt idx="5">
                  <c:v>43770</c:v>
                </c:pt>
                <c:pt idx="6">
                  <c:v>43800</c:v>
                </c:pt>
                <c:pt idx="7">
                  <c:v>43831</c:v>
                </c:pt>
                <c:pt idx="8">
                  <c:v>43862</c:v>
                </c:pt>
                <c:pt idx="9">
                  <c:v>43891</c:v>
                </c:pt>
                <c:pt idx="10">
                  <c:v>43922</c:v>
                </c:pt>
                <c:pt idx="11">
                  <c:v>43952</c:v>
                </c:pt>
                <c:pt idx="12">
                  <c:v>43983</c:v>
                </c:pt>
                <c:pt idx="13">
                  <c:v>44013</c:v>
                </c:pt>
                <c:pt idx="14">
                  <c:v>44044</c:v>
                </c:pt>
                <c:pt idx="15">
                  <c:v>44075</c:v>
                </c:pt>
              </c:numCache>
            </c:numRef>
          </c:cat>
          <c:val>
            <c:numRef>
              <c:f>Sheet1!$H$2:$H$28</c:f>
              <c:numCache>
                <c:formatCode>0.00%</c:formatCode>
                <c:ptCount val="16"/>
                <c:pt idx="0">
                  <c:v>6.1199999999999997E-2</c:v>
                </c:pt>
                <c:pt idx="1">
                  <c:v>5.9799999999999999E-2</c:v>
                </c:pt>
                <c:pt idx="2">
                  <c:v>6.0699999999999997E-2</c:v>
                </c:pt>
                <c:pt idx="3">
                  <c:v>6.2799999999999995E-2</c:v>
                </c:pt>
                <c:pt idx="4">
                  <c:v>6.3200000000000006E-2</c:v>
                </c:pt>
                <c:pt idx="5">
                  <c:v>5.9499999999999997E-2</c:v>
                </c:pt>
                <c:pt idx="6">
                  <c:v>5.6599999999999998E-2</c:v>
                </c:pt>
                <c:pt idx="7">
                  <c:v>5.2299999999999999E-2</c:v>
                </c:pt>
                <c:pt idx="8">
                  <c:v>5.2900000000000003E-2</c:v>
                </c:pt>
                <c:pt idx="9">
                  <c:v>0.12720000000000001</c:v>
                </c:pt>
                <c:pt idx="10">
                  <c:v>0.1079</c:v>
                </c:pt>
                <c:pt idx="11">
                  <c:v>7.1599999999999997E-2</c:v>
                </c:pt>
                <c:pt idx="12">
                  <c:v>6.3E-2</c:v>
                </c:pt>
                <c:pt idx="13">
                  <c:v>5.62E-2</c:v>
                </c:pt>
                <c:pt idx="14">
                  <c:v>5.11E-2</c:v>
                </c:pt>
                <c:pt idx="15">
                  <c:v>5.5399999999999998E-2</c:v>
                </c:pt>
              </c:numCache>
            </c:numRef>
          </c:val>
          <c:smooth val="0"/>
          <c:extLst>
            <c:ext xmlns:c16="http://schemas.microsoft.com/office/drawing/2014/chart" uri="{C3380CC4-5D6E-409C-BE32-E72D297353CC}">
              <c16:uniqueId val="{00000004-3934-4F28-9DF4-624506429D76}"/>
            </c:ext>
          </c:extLst>
        </c:ser>
        <c:ser>
          <c:idx val="7"/>
          <c:order val="5"/>
          <c:tx>
            <c:strRef>
              <c:f>Sheet1!$I$1</c:f>
              <c:strCache>
                <c:ptCount val="1"/>
                <c:pt idx="0">
                  <c:v>Adani Green Energy bond yield (USD, 6.25%, 5-year)</c:v>
                </c:pt>
              </c:strCache>
            </c:strRef>
          </c:tx>
          <c:spPr>
            <a:ln w="38100" cap="rnd">
              <a:solidFill>
                <a:srgbClr val="9D9D9C"/>
              </a:solidFill>
              <a:round/>
            </a:ln>
            <a:effectLst/>
          </c:spPr>
          <c:marker>
            <c:symbol val="circle"/>
            <c:size val="5"/>
            <c:spPr>
              <a:solidFill>
                <a:schemeClr val="bg1"/>
              </a:solidFill>
              <a:ln w="38100">
                <a:solidFill>
                  <a:srgbClr val="9D9D9C"/>
                </a:solidFill>
              </a:ln>
              <a:effectLst/>
            </c:spPr>
          </c:marker>
          <c:cat>
            <c:numRef>
              <c:f>Sheet1!$A$2:$A$28</c:f>
              <c:numCache>
                <c:formatCode>mmm\-yy</c:formatCode>
                <c:ptCount val="16"/>
                <c:pt idx="0">
                  <c:v>43617</c:v>
                </c:pt>
                <c:pt idx="1">
                  <c:v>43647</c:v>
                </c:pt>
                <c:pt idx="2">
                  <c:v>43678</c:v>
                </c:pt>
                <c:pt idx="3">
                  <c:v>43709</c:v>
                </c:pt>
                <c:pt idx="4">
                  <c:v>43739</c:v>
                </c:pt>
                <c:pt idx="5">
                  <c:v>43770</c:v>
                </c:pt>
                <c:pt idx="6">
                  <c:v>43800</c:v>
                </c:pt>
                <c:pt idx="7">
                  <c:v>43831</c:v>
                </c:pt>
                <c:pt idx="8">
                  <c:v>43862</c:v>
                </c:pt>
                <c:pt idx="9">
                  <c:v>43891</c:v>
                </c:pt>
                <c:pt idx="10">
                  <c:v>43922</c:v>
                </c:pt>
                <c:pt idx="11">
                  <c:v>43952</c:v>
                </c:pt>
                <c:pt idx="12">
                  <c:v>43983</c:v>
                </c:pt>
                <c:pt idx="13">
                  <c:v>44013</c:v>
                </c:pt>
                <c:pt idx="14">
                  <c:v>44044</c:v>
                </c:pt>
                <c:pt idx="15">
                  <c:v>44075</c:v>
                </c:pt>
              </c:numCache>
            </c:numRef>
          </c:cat>
          <c:val>
            <c:numRef>
              <c:f>Sheet1!$I$2:$I$28</c:f>
              <c:numCache>
                <c:formatCode>0.00%</c:formatCode>
                <c:ptCount val="16"/>
                <c:pt idx="0">
                  <c:v>5.7200000000000001E-2</c:v>
                </c:pt>
                <c:pt idx="1">
                  <c:v>5.5899999999999998E-2</c:v>
                </c:pt>
                <c:pt idx="2">
                  <c:v>5.6000000000000001E-2</c:v>
                </c:pt>
                <c:pt idx="3">
                  <c:v>5.21E-2</c:v>
                </c:pt>
                <c:pt idx="4">
                  <c:v>4.8300000000000003E-2</c:v>
                </c:pt>
                <c:pt idx="5">
                  <c:v>4.7199999999999999E-2</c:v>
                </c:pt>
                <c:pt idx="6">
                  <c:v>4.5100000000000001E-2</c:v>
                </c:pt>
                <c:pt idx="7">
                  <c:v>4.3099999999999999E-2</c:v>
                </c:pt>
                <c:pt idx="8">
                  <c:v>4.4299999999999999E-2</c:v>
                </c:pt>
                <c:pt idx="9">
                  <c:v>9.0899999999999995E-2</c:v>
                </c:pt>
                <c:pt idx="10">
                  <c:v>6.9599999999999995E-2</c:v>
                </c:pt>
                <c:pt idx="11">
                  <c:v>5.5800000000000002E-2</c:v>
                </c:pt>
                <c:pt idx="12">
                  <c:v>5.04E-2</c:v>
                </c:pt>
                <c:pt idx="13">
                  <c:v>4.7500000000000001E-2</c:v>
                </c:pt>
                <c:pt idx="14">
                  <c:v>4.2900000000000001E-2</c:v>
                </c:pt>
                <c:pt idx="15">
                  <c:v>4.2299999999999997E-2</c:v>
                </c:pt>
              </c:numCache>
            </c:numRef>
          </c:val>
          <c:smooth val="0"/>
          <c:extLst>
            <c:ext xmlns:c16="http://schemas.microsoft.com/office/drawing/2014/chart" uri="{C3380CC4-5D6E-409C-BE32-E72D297353CC}">
              <c16:uniqueId val="{00000005-3934-4F28-9DF4-624506429D76}"/>
            </c:ext>
          </c:extLst>
        </c:ser>
        <c:dLbls>
          <c:showLegendKey val="0"/>
          <c:showVal val="0"/>
          <c:showCatName val="0"/>
          <c:showSerName val="0"/>
          <c:showPercent val="0"/>
          <c:showBubbleSize val="0"/>
        </c:dLbls>
        <c:smooth val="0"/>
        <c:axId val="173970032"/>
        <c:axId val="321977168"/>
      </c:lineChart>
      <c:dateAx>
        <c:axId val="173970032"/>
        <c:scaling>
          <c:orientation val="minMax"/>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321977168"/>
        <c:crosses val="autoZero"/>
        <c:auto val="1"/>
        <c:lblOffset val="100"/>
        <c:baseTimeUnit val="months"/>
      </c:dateAx>
      <c:valAx>
        <c:axId val="321977168"/>
        <c:scaling>
          <c:orientation val="minMax"/>
          <c:max val="0.14000000000000001"/>
          <c:min val="3.0000000000000006E-2"/>
        </c:scaling>
        <c:delete val="0"/>
        <c:axPos val="l"/>
        <c:majorGridlines>
          <c:spPr>
            <a:ln w="9525" cap="flat" cmpd="sng" algn="ctr">
              <a:solidFill>
                <a:schemeClr val="tx1">
                  <a:lumMod val="15000"/>
                  <a:lumOff val="85000"/>
                </a:schemeClr>
              </a:solidFill>
              <a:round/>
            </a:ln>
            <a:effectLst/>
          </c:spPr>
        </c:majorGridlines>
        <c:numFmt formatCode="0.0%" sourceLinked="0"/>
        <c:majorTickMark val="out"/>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73970032"/>
        <c:crosses val="autoZero"/>
        <c:crossBetween val="between"/>
        <c:majorUnit val="5.000000000000001E-3"/>
        <c:minorUnit val="1.0000000000000002E-3"/>
      </c:valAx>
      <c:spPr>
        <a:noFill/>
        <a:ln>
          <a:noFill/>
        </a:ln>
        <a:effectLst/>
      </c:spPr>
    </c:plotArea>
    <c:legend>
      <c:legendPos val="b"/>
      <c:layout>
        <c:manualLayout>
          <c:xMode val="edge"/>
          <c:yMode val="edge"/>
          <c:x val="0"/>
          <c:y val="0.87592863237039253"/>
          <c:w val="0.99960574274452507"/>
          <c:h val="0.12407136762960738"/>
        </c:manualLayout>
      </c:layout>
      <c:overlay val="0"/>
      <c:spPr>
        <a:noFill/>
        <a:ln>
          <a:noFill/>
        </a:ln>
        <a:effectLst/>
      </c:spPr>
      <c:txPr>
        <a:bodyPr rot="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Calibri" panose="020F0502020204030204" pitchFamily="34" charset="0"/>
          <a:cs typeface="Calibri" panose="020F0502020204030204" pitchFamily="34" charset="0"/>
        </a:defRPr>
      </a:pPr>
      <a:endParaRPr lang="en-US"/>
    </a:p>
  </c:txPr>
  <c:externalData r:id="rId3">
    <c:autoUpdate val="0"/>
  </c:externalData>
  <c:userShapes r:id="rId4"/>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Calibri" panose="020F0502020204030204" pitchFamily="34" charset="0"/>
                <a:ea typeface="+mn-ea"/>
                <a:cs typeface="Calibri" panose="020F0502020204030204" pitchFamily="34" charset="0"/>
              </a:defRPr>
            </a:pPr>
            <a:r>
              <a:rPr lang="en-US" sz="10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Electric</a:t>
            </a:r>
            <a:r>
              <a:rPr lang="en-US" sz="1000" b="1" baseline="0" dirty="0">
                <a:solidFill>
                  <a:srgbClr val="575756"/>
                </a:solidFill>
                <a:latin typeface="Open Sans" panose="020B0606030504020204" pitchFamily="34" charset="0"/>
                <a:ea typeface="Open Sans" panose="020B0606030504020204" pitchFamily="34" charset="0"/>
                <a:cs typeface="Open Sans" panose="020B0606030504020204" pitchFamily="34" charset="0"/>
              </a:rPr>
              <a:t> vehicle</a:t>
            </a:r>
            <a:r>
              <a:rPr lang="en-US" sz="10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 sales in India</a:t>
            </a:r>
          </a:p>
        </c:rich>
      </c:tx>
      <c:layout>
        <c:manualLayout>
          <c:xMode val="edge"/>
          <c:yMode val="edge"/>
          <c:x val="4.8607099207765268E-4"/>
          <c:y val="1.9853459134644633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Calibri" panose="020F0502020204030204" pitchFamily="34" charset="0"/>
              <a:ea typeface="+mn-ea"/>
              <a:cs typeface="Calibri" panose="020F0502020204030204" pitchFamily="34" charset="0"/>
            </a:defRPr>
          </a:pPr>
          <a:endParaRPr lang="en-US"/>
        </a:p>
      </c:txPr>
    </c:title>
    <c:autoTitleDeleted val="0"/>
    <c:plotArea>
      <c:layout>
        <c:manualLayout>
          <c:layoutTarget val="inner"/>
          <c:xMode val="edge"/>
          <c:yMode val="edge"/>
          <c:x val="6.4511131091648855E-2"/>
          <c:y val="9.9612679020183961E-2"/>
          <c:w val="0.86701820952002784"/>
          <c:h val="0.77595362658158973"/>
        </c:manualLayout>
      </c:layout>
      <c:barChart>
        <c:barDir val="col"/>
        <c:grouping val="clustered"/>
        <c:varyColors val="0"/>
        <c:ser>
          <c:idx val="0"/>
          <c:order val="0"/>
          <c:tx>
            <c:strRef>
              <c:f>Sheet1!$B$1</c:f>
              <c:strCache>
                <c:ptCount val="1"/>
                <c:pt idx="0">
                  <c:v>Electric vehicles (EV)</c:v>
                </c:pt>
              </c:strCache>
            </c:strRef>
          </c:tx>
          <c:spPr>
            <a:solidFill>
              <a:srgbClr val="9D9D9C"/>
            </a:solidFill>
            <a:ln>
              <a:solidFill>
                <a:srgbClr val="9D9D9C"/>
              </a:solid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0-E267-4EBD-96DD-AB1176B945AE}"/>
                </c:ext>
              </c:extLst>
            </c:dLbl>
            <c:dLbl>
              <c:idx val="1"/>
              <c:delete val="1"/>
              <c:extLst>
                <c:ext xmlns:c15="http://schemas.microsoft.com/office/drawing/2012/chart" uri="{CE6537A1-D6FC-4f65-9D91-7224C49458BB}"/>
                <c:ext xmlns:c16="http://schemas.microsoft.com/office/drawing/2014/chart" uri="{C3380CC4-5D6E-409C-BE32-E72D297353CC}">
                  <c16:uniqueId val="{00000001-E267-4EBD-96DD-AB1176B945AE}"/>
                </c:ext>
              </c:extLst>
            </c:dLbl>
            <c:dLbl>
              <c:idx val="2"/>
              <c:delete val="1"/>
              <c:extLst>
                <c:ext xmlns:c15="http://schemas.microsoft.com/office/drawing/2012/chart" uri="{CE6537A1-D6FC-4f65-9D91-7224C49458BB}"/>
                <c:ext xmlns:c16="http://schemas.microsoft.com/office/drawing/2014/chart" uri="{C3380CC4-5D6E-409C-BE32-E72D297353CC}">
                  <c16:uniqueId val="{00000002-E267-4EBD-96DD-AB1176B945AE}"/>
                </c:ext>
              </c:extLst>
            </c:dLbl>
            <c:dLbl>
              <c:idx val="3"/>
              <c:delete val="1"/>
              <c:extLst>
                <c:ext xmlns:c15="http://schemas.microsoft.com/office/drawing/2012/chart" uri="{CE6537A1-D6FC-4f65-9D91-7224C49458BB}"/>
                <c:ext xmlns:c16="http://schemas.microsoft.com/office/drawing/2014/chart" uri="{C3380CC4-5D6E-409C-BE32-E72D297353CC}">
                  <c16:uniqueId val="{00000003-E267-4EBD-96DD-AB1176B945AE}"/>
                </c:ext>
              </c:extLst>
            </c:dLbl>
            <c:dLbl>
              <c:idx val="4"/>
              <c:delete val="1"/>
              <c:extLst>
                <c:ext xmlns:c15="http://schemas.microsoft.com/office/drawing/2012/chart" uri="{CE6537A1-D6FC-4f65-9D91-7224C49458BB}"/>
                <c:ext xmlns:c16="http://schemas.microsoft.com/office/drawing/2014/chart" uri="{C3380CC4-5D6E-409C-BE32-E72D297353CC}">
                  <c16:uniqueId val="{00000004-E267-4EBD-96DD-AB1176B945AE}"/>
                </c:ext>
              </c:extLst>
            </c:dLbl>
            <c:dLbl>
              <c:idx val="5"/>
              <c:delete val="1"/>
              <c:extLst>
                <c:ext xmlns:c15="http://schemas.microsoft.com/office/drawing/2012/chart" uri="{CE6537A1-D6FC-4f65-9D91-7224C49458BB}"/>
                <c:ext xmlns:c16="http://schemas.microsoft.com/office/drawing/2014/chart" uri="{C3380CC4-5D6E-409C-BE32-E72D297353CC}">
                  <c16:uniqueId val="{00000005-E267-4EBD-96DD-AB1176B945AE}"/>
                </c:ext>
              </c:extLst>
            </c:dLbl>
            <c:dLbl>
              <c:idx val="6"/>
              <c:delete val="1"/>
              <c:extLst>
                <c:ext xmlns:c15="http://schemas.microsoft.com/office/drawing/2012/chart" uri="{CE6537A1-D6FC-4f65-9D91-7224C49458BB}"/>
                <c:ext xmlns:c16="http://schemas.microsoft.com/office/drawing/2014/chart" uri="{C3380CC4-5D6E-409C-BE32-E72D297353CC}">
                  <c16:uniqueId val="{00000006-E267-4EBD-96DD-AB1176B945AE}"/>
                </c:ext>
              </c:extLst>
            </c:dLbl>
            <c:dLbl>
              <c:idx val="7"/>
              <c:delete val="1"/>
              <c:extLst>
                <c:ext xmlns:c15="http://schemas.microsoft.com/office/drawing/2012/chart" uri="{CE6537A1-D6FC-4f65-9D91-7224C49458BB}"/>
                <c:ext xmlns:c16="http://schemas.microsoft.com/office/drawing/2014/chart" uri="{C3380CC4-5D6E-409C-BE32-E72D297353CC}">
                  <c16:uniqueId val="{00000007-E267-4EBD-96DD-AB1176B945AE}"/>
                </c:ext>
              </c:extLst>
            </c:dLbl>
            <c:dLbl>
              <c:idx val="8"/>
              <c:delete val="1"/>
              <c:extLst>
                <c:ext xmlns:c15="http://schemas.microsoft.com/office/drawing/2012/chart" uri="{CE6537A1-D6FC-4f65-9D91-7224C49458BB}"/>
                <c:ext xmlns:c16="http://schemas.microsoft.com/office/drawing/2014/chart" uri="{C3380CC4-5D6E-409C-BE32-E72D297353CC}">
                  <c16:uniqueId val="{00000008-E267-4EBD-96DD-AB1176B945AE}"/>
                </c:ext>
              </c:extLst>
            </c:dLbl>
            <c:dLbl>
              <c:idx val="9"/>
              <c:delete val="1"/>
              <c:extLst>
                <c:ext xmlns:c15="http://schemas.microsoft.com/office/drawing/2012/chart" uri="{CE6537A1-D6FC-4f65-9D91-7224C49458BB}"/>
                <c:ext xmlns:c16="http://schemas.microsoft.com/office/drawing/2014/chart" uri="{C3380CC4-5D6E-409C-BE32-E72D297353CC}">
                  <c16:uniqueId val="{00000009-E267-4EBD-96DD-AB1176B945AE}"/>
                </c:ext>
              </c:extLst>
            </c:dLbl>
            <c:dLbl>
              <c:idx val="10"/>
              <c:layout>
                <c:manualLayout>
                  <c:x val="-6.3922227033268294E-4"/>
                  <c:y val="3.970613280834505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E267-4EBD-96DD-AB1176B945AE}"/>
                </c:ext>
              </c:extLst>
            </c:dLbl>
            <c:dLbl>
              <c:idx val="11"/>
              <c:layout>
                <c:manualLayout>
                  <c:x val="-2.7541736842748425E-3"/>
                  <c:y val="1.500815580445498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E267-4EBD-96DD-AB1176B945AE}"/>
                </c:ext>
              </c:extLst>
            </c:dLbl>
            <c:dLbl>
              <c:idx val="14"/>
              <c:layout>
                <c:manualLayout>
                  <c:x val="-3.8683403691036188E-3"/>
                  <c:y val="2.868826504858129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E267-4EBD-96DD-AB1176B945AE}"/>
                </c:ext>
              </c:extLst>
            </c:dLbl>
            <c:dLbl>
              <c:idx val="15"/>
              <c:layout>
                <c:manualLayout>
                  <c:x val="-8.974759416286263E-3"/>
                  <c:y val="-4.3063418689286335E-2"/>
                </c:manualLayout>
              </c:layout>
              <c:showLegendKey val="0"/>
              <c:showVal val="1"/>
              <c:showCatName val="0"/>
              <c:showSerName val="0"/>
              <c:showPercent val="0"/>
              <c:showBubbleSize val="0"/>
              <c:extLst>
                <c:ext xmlns:c15="http://schemas.microsoft.com/office/drawing/2012/chart" uri="{CE6537A1-D6FC-4f65-9D91-7224C49458BB}">
                  <c15:layout>
                    <c:manualLayout>
                      <c:w val="4.094025131505883E-2"/>
                      <c:h val="5.0686228807134005E-2"/>
                    </c:manualLayout>
                  </c15:layout>
                </c:ext>
                <c:ext xmlns:c16="http://schemas.microsoft.com/office/drawing/2014/chart" uri="{C3380CC4-5D6E-409C-BE32-E72D297353CC}">
                  <c16:uniqueId val="{0000000D-E267-4EBD-96DD-AB1176B945AE}"/>
                </c:ext>
              </c:extLst>
            </c:dLbl>
            <c:dLbl>
              <c:idx val="16"/>
              <c:layout>
                <c:manualLayout>
                  <c:x val="-7.3314471778955547E-4"/>
                  <c:y val="-6.59202976404930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E267-4EBD-96DD-AB1176B945AE}"/>
                </c:ext>
              </c:extLst>
            </c:dLbl>
            <c:dLbl>
              <c:idx val="17"/>
              <c:layout>
                <c:manualLayout>
                  <c:x val="-4.718630166564766E-3"/>
                  <c:y val="-0.1025103236348729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E267-4EBD-96DD-AB1176B945AE}"/>
                </c:ext>
              </c:extLst>
            </c:dLbl>
            <c:dLbl>
              <c:idx val="18"/>
              <c:layout>
                <c:manualLayout>
                  <c:x val="0"/>
                  <c:y val="-0.1355958632460720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6A7-704A-A093-2A6AE98A14A2}"/>
                </c:ext>
              </c:extLst>
            </c:dLbl>
            <c:dLbl>
              <c:idx val="19"/>
              <c:layout>
                <c:manualLayout>
                  <c:x val="0"/>
                  <c:y val="-0.1765899614367450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6A7-704A-A093-2A6AE98A14A2}"/>
                </c:ext>
              </c:extLst>
            </c:dLbl>
            <c:spPr>
              <a:solidFill>
                <a:srgbClr val="C3E5F5"/>
              </a:solid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accent1"/>
                    </a:solidFill>
                    <a:latin typeface="Calibri" panose="020F0502020204030204" pitchFamily="34" charset="0"/>
                    <a:ea typeface="+mn-ea"/>
                    <a:cs typeface="Calibri" panose="020F050202020403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FY06</c:v>
                </c:pt>
                <c:pt idx="1">
                  <c:v>FY07</c:v>
                </c:pt>
                <c:pt idx="2">
                  <c:v>FY08</c:v>
                </c:pt>
                <c:pt idx="3">
                  <c:v>FY09</c:v>
                </c:pt>
                <c:pt idx="4">
                  <c:v>FY10</c:v>
                </c:pt>
                <c:pt idx="5">
                  <c:v>FY11</c:v>
                </c:pt>
                <c:pt idx="6">
                  <c:v>FY12</c:v>
                </c:pt>
                <c:pt idx="7">
                  <c:v>FY13</c:v>
                </c:pt>
                <c:pt idx="8">
                  <c:v>FY14</c:v>
                </c:pt>
                <c:pt idx="9">
                  <c:v>FY15</c:v>
                </c:pt>
                <c:pt idx="10">
                  <c:v>FY16</c:v>
                </c:pt>
                <c:pt idx="11">
                  <c:v>FY17</c:v>
                </c:pt>
                <c:pt idx="12">
                  <c:v>FY18</c:v>
                </c:pt>
                <c:pt idx="13">
                  <c:v>FY19</c:v>
                </c:pt>
                <c:pt idx="14">
                  <c:v>FY20</c:v>
                </c:pt>
                <c:pt idx="15">
                  <c:v>Apr-20</c:v>
                </c:pt>
                <c:pt idx="16">
                  <c:v>May-20</c:v>
                </c:pt>
                <c:pt idx="17">
                  <c:v>Jun-20</c:v>
                </c:pt>
                <c:pt idx="18">
                  <c:v>Jul-20</c:v>
                </c:pt>
                <c:pt idx="19">
                  <c:v>Aug-20</c:v>
                </c:pt>
                <c:pt idx="20">
                  <c:v>Sep-20</c:v>
                </c:pt>
              </c:strCache>
            </c:strRef>
          </c:cat>
          <c:val>
            <c:numRef>
              <c:f>Sheet1!$B$2:$B$22</c:f>
              <c:numCache>
                <c:formatCode>#,##0</c:formatCode>
                <c:ptCount val="21"/>
                <c:pt idx="0">
                  <c:v>1317</c:v>
                </c:pt>
                <c:pt idx="1">
                  <c:v>2064</c:v>
                </c:pt>
                <c:pt idx="2">
                  <c:v>4130</c:v>
                </c:pt>
                <c:pt idx="3">
                  <c:v>11201</c:v>
                </c:pt>
                <c:pt idx="4">
                  <c:v>5608</c:v>
                </c:pt>
                <c:pt idx="5">
                  <c:v>4697</c:v>
                </c:pt>
                <c:pt idx="6">
                  <c:v>7561</c:v>
                </c:pt>
                <c:pt idx="7">
                  <c:v>4133</c:v>
                </c:pt>
                <c:pt idx="8">
                  <c:v>3055</c:v>
                </c:pt>
                <c:pt idx="9">
                  <c:v>2433</c:v>
                </c:pt>
                <c:pt idx="10">
                  <c:v>18062</c:v>
                </c:pt>
                <c:pt idx="11">
                  <c:v>56648</c:v>
                </c:pt>
                <c:pt idx="12">
                  <c:v>96788</c:v>
                </c:pt>
                <c:pt idx="13">
                  <c:v>146574</c:v>
                </c:pt>
                <c:pt idx="14">
                  <c:v>166289</c:v>
                </c:pt>
                <c:pt idx="15">
                  <c:v>901</c:v>
                </c:pt>
                <c:pt idx="16">
                  <c:v>1277</c:v>
                </c:pt>
                <c:pt idx="17">
                  <c:v>6183</c:v>
                </c:pt>
                <c:pt idx="18">
                  <c:v>7512</c:v>
                </c:pt>
                <c:pt idx="19">
                  <c:v>8115</c:v>
                </c:pt>
                <c:pt idx="20">
                  <c:v>10647</c:v>
                </c:pt>
              </c:numCache>
            </c:numRef>
          </c:val>
          <c:extLst>
            <c:ext xmlns:c16="http://schemas.microsoft.com/office/drawing/2014/chart" uri="{C3380CC4-5D6E-409C-BE32-E72D297353CC}">
              <c16:uniqueId val="{00000010-E267-4EBD-96DD-AB1176B945AE}"/>
            </c:ext>
          </c:extLst>
        </c:ser>
        <c:ser>
          <c:idx val="1"/>
          <c:order val="1"/>
          <c:tx>
            <c:strRef>
              <c:f>Sheet1!$C$1</c:f>
              <c:strCache>
                <c:ptCount val="1"/>
                <c:pt idx="0">
                  <c:v>Hybrid vehicles</c:v>
                </c:pt>
              </c:strCache>
            </c:strRef>
          </c:tx>
          <c:spPr>
            <a:solidFill>
              <a:srgbClr val="009CD8"/>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11-E267-4EBD-96DD-AB1176B945AE}"/>
                </c:ext>
              </c:extLst>
            </c:dLbl>
            <c:dLbl>
              <c:idx val="1"/>
              <c:delete val="1"/>
              <c:extLst>
                <c:ext xmlns:c15="http://schemas.microsoft.com/office/drawing/2012/chart" uri="{CE6537A1-D6FC-4f65-9D91-7224C49458BB}"/>
                <c:ext xmlns:c16="http://schemas.microsoft.com/office/drawing/2014/chart" uri="{C3380CC4-5D6E-409C-BE32-E72D297353CC}">
                  <c16:uniqueId val="{00000012-E267-4EBD-96DD-AB1176B945AE}"/>
                </c:ext>
              </c:extLst>
            </c:dLbl>
            <c:dLbl>
              <c:idx val="2"/>
              <c:delete val="1"/>
              <c:extLst>
                <c:ext xmlns:c15="http://schemas.microsoft.com/office/drawing/2012/chart" uri="{CE6537A1-D6FC-4f65-9D91-7224C49458BB}"/>
                <c:ext xmlns:c16="http://schemas.microsoft.com/office/drawing/2014/chart" uri="{C3380CC4-5D6E-409C-BE32-E72D297353CC}">
                  <c16:uniqueId val="{00000013-E267-4EBD-96DD-AB1176B945AE}"/>
                </c:ext>
              </c:extLst>
            </c:dLbl>
            <c:dLbl>
              <c:idx val="3"/>
              <c:delete val="1"/>
              <c:extLst>
                <c:ext xmlns:c15="http://schemas.microsoft.com/office/drawing/2012/chart" uri="{CE6537A1-D6FC-4f65-9D91-7224C49458BB}"/>
                <c:ext xmlns:c16="http://schemas.microsoft.com/office/drawing/2014/chart" uri="{C3380CC4-5D6E-409C-BE32-E72D297353CC}">
                  <c16:uniqueId val="{00000014-E267-4EBD-96DD-AB1176B945AE}"/>
                </c:ext>
              </c:extLst>
            </c:dLbl>
            <c:dLbl>
              <c:idx val="4"/>
              <c:delete val="1"/>
              <c:extLst>
                <c:ext xmlns:c15="http://schemas.microsoft.com/office/drawing/2012/chart" uri="{CE6537A1-D6FC-4f65-9D91-7224C49458BB}"/>
                <c:ext xmlns:c16="http://schemas.microsoft.com/office/drawing/2014/chart" uri="{C3380CC4-5D6E-409C-BE32-E72D297353CC}">
                  <c16:uniqueId val="{00000015-E267-4EBD-96DD-AB1176B945AE}"/>
                </c:ext>
              </c:extLst>
            </c:dLbl>
            <c:dLbl>
              <c:idx val="5"/>
              <c:delete val="1"/>
              <c:extLst>
                <c:ext xmlns:c15="http://schemas.microsoft.com/office/drawing/2012/chart" uri="{CE6537A1-D6FC-4f65-9D91-7224C49458BB}"/>
                <c:ext xmlns:c16="http://schemas.microsoft.com/office/drawing/2014/chart" uri="{C3380CC4-5D6E-409C-BE32-E72D297353CC}">
                  <c16:uniqueId val="{00000016-E267-4EBD-96DD-AB1176B945AE}"/>
                </c:ext>
              </c:extLst>
            </c:dLbl>
            <c:dLbl>
              <c:idx val="6"/>
              <c:delete val="1"/>
              <c:extLst>
                <c:ext xmlns:c15="http://schemas.microsoft.com/office/drawing/2012/chart" uri="{CE6537A1-D6FC-4f65-9D91-7224C49458BB}"/>
                <c:ext xmlns:c16="http://schemas.microsoft.com/office/drawing/2014/chart" uri="{C3380CC4-5D6E-409C-BE32-E72D297353CC}">
                  <c16:uniqueId val="{00000017-E267-4EBD-96DD-AB1176B945AE}"/>
                </c:ext>
              </c:extLst>
            </c:dLbl>
            <c:dLbl>
              <c:idx val="7"/>
              <c:delete val="1"/>
              <c:extLst>
                <c:ext xmlns:c15="http://schemas.microsoft.com/office/drawing/2012/chart" uri="{CE6537A1-D6FC-4f65-9D91-7224C49458BB}"/>
                <c:ext xmlns:c16="http://schemas.microsoft.com/office/drawing/2014/chart" uri="{C3380CC4-5D6E-409C-BE32-E72D297353CC}">
                  <c16:uniqueId val="{00000018-E267-4EBD-96DD-AB1176B945AE}"/>
                </c:ext>
              </c:extLst>
            </c:dLbl>
            <c:dLbl>
              <c:idx val="8"/>
              <c:delete val="1"/>
              <c:extLst>
                <c:ext xmlns:c15="http://schemas.microsoft.com/office/drawing/2012/chart" uri="{CE6537A1-D6FC-4f65-9D91-7224C49458BB}"/>
                <c:ext xmlns:c16="http://schemas.microsoft.com/office/drawing/2014/chart" uri="{C3380CC4-5D6E-409C-BE32-E72D297353CC}">
                  <c16:uniqueId val="{00000019-E267-4EBD-96DD-AB1176B945AE}"/>
                </c:ext>
              </c:extLst>
            </c:dLbl>
            <c:dLbl>
              <c:idx val="9"/>
              <c:delete val="1"/>
              <c:extLst>
                <c:ext xmlns:c15="http://schemas.microsoft.com/office/drawing/2012/chart" uri="{CE6537A1-D6FC-4f65-9D91-7224C49458BB}"/>
                <c:ext xmlns:c16="http://schemas.microsoft.com/office/drawing/2014/chart" uri="{C3380CC4-5D6E-409C-BE32-E72D297353CC}">
                  <c16:uniqueId val="{0000001A-E267-4EBD-96DD-AB1176B945AE}"/>
                </c:ext>
              </c:extLst>
            </c:dLbl>
            <c:dLbl>
              <c:idx val="10"/>
              <c:layout>
                <c:manualLayout>
                  <c:x val="3.199890750186671E-3"/>
                  <c:y val="5.243529513272985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E267-4EBD-96DD-AB1176B945AE}"/>
                </c:ext>
              </c:extLst>
            </c:dLbl>
            <c:dLbl>
              <c:idx val="11"/>
              <c:layout>
                <c:manualLayout>
                  <c:x val="9.4610943046857863E-4"/>
                  <c:y val="-1.557995362904093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E267-4EBD-96DD-AB1176B945AE}"/>
                </c:ext>
              </c:extLst>
            </c:dLbl>
            <c:dLbl>
              <c:idx val="12"/>
              <c:layout>
                <c:manualLayout>
                  <c:x val="8.2920003613103817E-3"/>
                  <c:y val="-9.8804204742970725E-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E267-4EBD-96DD-AB1176B945AE}"/>
                </c:ext>
              </c:extLst>
            </c:dLbl>
            <c:dLbl>
              <c:idx val="13"/>
              <c:layout>
                <c:manualLayout>
                  <c:x val="3.6308681618555131E-3"/>
                  <c:y val="-3.020896033834035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E267-4EBD-96DD-AB1176B945AE}"/>
                </c:ext>
              </c:extLst>
            </c:dLbl>
            <c:dLbl>
              <c:idx val="14"/>
              <c:layout>
                <c:manualLayout>
                  <c:x val="-8.4061107480367197E-5"/>
                  <c:y val="-2.32705444120525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E267-4EBD-96DD-AB1176B945AE}"/>
                </c:ext>
              </c:extLst>
            </c:dLbl>
            <c:dLbl>
              <c:idx val="15"/>
              <c:layout>
                <c:manualLayout>
                  <c:x val="2.9227348584370458E-4"/>
                  <c:y val="5.6995331547448171E-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E267-4EBD-96DD-AB1176B945AE}"/>
                </c:ext>
              </c:extLst>
            </c:dLbl>
            <c:dLbl>
              <c:idx val="16"/>
              <c:layout>
                <c:manualLayout>
                  <c:x val="1.1354842537887248E-3"/>
                  <c:y val="-8.551155345781866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1-E267-4EBD-96DD-AB1176B945AE}"/>
                </c:ext>
              </c:extLst>
            </c:dLbl>
            <c:dLbl>
              <c:idx val="17"/>
              <c:layout>
                <c:manualLayout>
                  <c:x val="7.7074533896228552E-3"/>
                  <c:y val="-5.224613047606575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2-E267-4EBD-96DD-AB1176B945AE}"/>
                </c:ext>
              </c:extLst>
            </c:dLbl>
            <c:dLbl>
              <c:idx val="18"/>
              <c:layout>
                <c:manualLayout>
                  <c:x val="1.0466432009810426E-2"/>
                  <c:y val="-8.514158854985923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6A7-704A-A093-2A6AE98A14A2}"/>
                </c:ext>
              </c:extLst>
            </c:dLbl>
            <c:dLbl>
              <c:idx val="19"/>
              <c:layout>
                <c:manualLayout>
                  <c:x val="1.2559718411772511E-2"/>
                  <c:y val="-0.1229822945720188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6A7-704A-A093-2A6AE98A14A2}"/>
                </c:ext>
              </c:extLst>
            </c:dLbl>
            <c:dLbl>
              <c:idx val="20"/>
              <c:layout>
                <c:manualLayout>
                  <c:x val="3.5585868833355447E-2"/>
                  <c:y val="1.57669608425665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6A7-704A-A093-2A6AE98A14A2}"/>
                </c:ext>
              </c:extLst>
            </c:dLbl>
            <c:spPr>
              <a:solidFill>
                <a:srgbClr val="C3E5F5"/>
              </a:solid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accent2"/>
                    </a:solidFill>
                    <a:latin typeface="Calibri" panose="020F0502020204030204" pitchFamily="34" charset="0"/>
                    <a:ea typeface="+mn-ea"/>
                    <a:cs typeface="Calibri" panose="020F050202020403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FY06</c:v>
                </c:pt>
                <c:pt idx="1">
                  <c:v>FY07</c:v>
                </c:pt>
                <c:pt idx="2">
                  <c:v>FY08</c:v>
                </c:pt>
                <c:pt idx="3">
                  <c:v>FY09</c:v>
                </c:pt>
                <c:pt idx="4">
                  <c:v>FY10</c:v>
                </c:pt>
                <c:pt idx="5">
                  <c:v>FY11</c:v>
                </c:pt>
                <c:pt idx="6">
                  <c:v>FY12</c:v>
                </c:pt>
                <c:pt idx="7">
                  <c:v>FY13</c:v>
                </c:pt>
                <c:pt idx="8">
                  <c:v>FY14</c:v>
                </c:pt>
                <c:pt idx="9">
                  <c:v>FY15</c:v>
                </c:pt>
                <c:pt idx="10">
                  <c:v>FY16</c:v>
                </c:pt>
                <c:pt idx="11">
                  <c:v>FY17</c:v>
                </c:pt>
                <c:pt idx="12">
                  <c:v>FY18</c:v>
                </c:pt>
                <c:pt idx="13">
                  <c:v>FY19</c:v>
                </c:pt>
                <c:pt idx="14">
                  <c:v>FY20</c:v>
                </c:pt>
                <c:pt idx="15">
                  <c:v>Apr-20</c:v>
                </c:pt>
                <c:pt idx="16">
                  <c:v>May-20</c:v>
                </c:pt>
                <c:pt idx="17">
                  <c:v>Jun-20</c:v>
                </c:pt>
                <c:pt idx="18">
                  <c:v>Jul-20</c:v>
                </c:pt>
                <c:pt idx="19">
                  <c:v>Aug-20</c:v>
                </c:pt>
                <c:pt idx="20">
                  <c:v>Sep-20</c:v>
                </c:pt>
              </c:strCache>
            </c:strRef>
          </c:cat>
          <c:val>
            <c:numRef>
              <c:f>Sheet1!$C$2:$C$22</c:f>
              <c:numCache>
                <c:formatCode>#,##0</c:formatCode>
                <c:ptCount val="21"/>
                <c:pt idx="0">
                  <c:v>8</c:v>
                </c:pt>
                <c:pt idx="1">
                  <c:v>5</c:v>
                </c:pt>
                <c:pt idx="2">
                  <c:v>5</c:v>
                </c:pt>
                <c:pt idx="3">
                  <c:v>26</c:v>
                </c:pt>
                <c:pt idx="4">
                  <c:v>43</c:v>
                </c:pt>
                <c:pt idx="5">
                  <c:v>38</c:v>
                </c:pt>
                <c:pt idx="6">
                  <c:v>38</c:v>
                </c:pt>
                <c:pt idx="7">
                  <c:v>47</c:v>
                </c:pt>
                <c:pt idx="8">
                  <c:v>34</c:v>
                </c:pt>
                <c:pt idx="9">
                  <c:v>31</c:v>
                </c:pt>
                <c:pt idx="10">
                  <c:v>1981</c:v>
                </c:pt>
                <c:pt idx="11">
                  <c:v>19730</c:v>
                </c:pt>
                <c:pt idx="12">
                  <c:v>52840</c:v>
                </c:pt>
                <c:pt idx="13">
                  <c:v>90034</c:v>
                </c:pt>
                <c:pt idx="14">
                  <c:v>96993</c:v>
                </c:pt>
                <c:pt idx="15">
                  <c:v>515</c:v>
                </c:pt>
                <c:pt idx="16">
                  <c:v>1662</c:v>
                </c:pt>
                <c:pt idx="17">
                  <c:v>6260</c:v>
                </c:pt>
                <c:pt idx="18">
                  <c:v>6315</c:v>
                </c:pt>
                <c:pt idx="19">
                  <c:v>7887</c:v>
                </c:pt>
                <c:pt idx="20">
                  <c:v>8977</c:v>
                </c:pt>
              </c:numCache>
            </c:numRef>
          </c:val>
          <c:extLst>
            <c:ext xmlns:c16="http://schemas.microsoft.com/office/drawing/2014/chart" uri="{C3380CC4-5D6E-409C-BE32-E72D297353CC}">
              <c16:uniqueId val="{00000023-E267-4EBD-96DD-AB1176B945AE}"/>
            </c:ext>
          </c:extLst>
        </c:ser>
        <c:dLbls>
          <c:showLegendKey val="0"/>
          <c:showVal val="0"/>
          <c:showCatName val="0"/>
          <c:showSerName val="0"/>
          <c:showPercent val="0"/>
          <c:showBubbleSize val="0"/>
        </c:dLbls>
        <c:gapWidth val="150"/>
        <c:axId val="979424864"/>
        <c:axId val="978063184"/>
      </c:barChart>
      <c:lineChart>
        <c:grouping val="stacked"/>
        <c:varyColors val="0"/>
        <c:ser>
          <c:idx val="2"/>
          <c:order val="2"/>
          <c:tx>
            <c:strRef>
              <c:f>Sheet1!$D$1</c:f>
              <c:strCache>
                <c:ptCount val="1"/>
                <c:pt idx="0">
                  <c:v>BOV and hybrid vehicles as % of overall vehicle sales</c:v>
                </c:pt>
              </c:strCache>
            </c:strRef>
          </c:tx>
          <c:spPr>
            <a:ln w="28575" cap="rnd">
              <a:solidFill>
                <a:srgbClr val="87BD41"/>
              </a:solidFill>
              <a:round/>
            </a:ln>
            <a:effectLst/>
          </c:spPr>
          <c:marker>
            <c:symbol val="circle"/>
            <c:size val="5"/>
            <c:spPr>
              <a:solidFill>
                <a:srgbClr val="87BD41"/>
              </a:solidFill>
              <a:ln w="9525">
                <a:solidFill>
                  <a:srgbClr val="87BD41"/>
                </a:solidFill>
              </a:ln>
              <a:effectLst/>
            </c:spPr>
          </c:marker>
          <c:cat>
            <c:strRef>
              <c:f>Sheet1!$A$2:$A$22</c:f>
              <c:strCache>
                <c:ptCount val="21"/>
                <c:pt idx="0">
                  <c:v>FY06</c:v>
                </c:pt>
                <c:pt idx="1">
                  <c:v>FY07</c:v>
                </c:pt>
                <c:pt idx="2">
                  <c:v>FY08</c:v>
                </c:pt>
                <c:pt idx="3">
                  <c:v>FY09</c:v>
                </c:pt>
                <c:pt idx="4">
                  <c:v>FY10</c:v>
                </c:pt>
                <c:pt idx="5">
                  <c:v>FY11</c:v>
                </c:pt>
                <c:pt idx="6">
                  <c:v>FY12</c:v>
                </c:pt>
                <c:pt idx="7">
                  <c:v>FY13</c:v>
                </c:pt>
                <c:pt idx="8">
                  <c:v>FY14</c:v>
                </c:pt>
                <c:pt idx="9">
                  <c:v>FY15</c:v>
                </c:pt>
                <c:pt idx="10">
                  <c:v>FY16</c:v>
                </c:pt>
                <c:pt idx="11">
                  <c:v>FY17</c:v>
                </c:pt>
                <c:pt idx="12">
                  <c:v>FY18</c:v>
                </c:pt>
                <c:pt idx="13">
                  <c:v>FY19</c:v>
                </c:pt>
                <c:pt idx="14">
                  <c:v>FY20</c:v>
                </c:pt>
                <c:pt idx="15">
                  <c:v>Apr-20</c:v>
                </c:pt>
                <c:pt idx="16">
                  <c:v>May-20</c:v>
                </c:pt>
                <c:pt idx="17">
                  <c:v>Jun-20</c:v>
                </c:pt>
                <c:pt idx="18">
                  <c:v>Jul-20</c:v>
                </c:pt>
                <c:pt idx="19">
                  <c:v>Aug-20</c:v>
                </c:pt>
                <c:pt idx="20">
                  <c:v>Sep-20</c:v>
                </c:pt>
              </c:strCache>
            </c:strRef>
          </c:cat>
          <c:val>
            <c:numRef>
              <c:f>Sheet1!$D$2:$D$22</c:f>
              <c:numCache>
                <c:formatCode>0.00%</c:formatCode>
                <c:ptCount val="21"/>
                <c:pt idx="0">
                  <c:v>2.4628879954749776E-4</c:v>
                </c:pt>
                <c:pt idx="1">
                  <c:v>3.152821478074405E-4</c:v>
                </c:pt>
                <c:pt idx="2">
                  <c:v>5.5884865553987957E-4</c:v>
                </c:pt>
                <c:pt idx="3">
                  <c:v>1.4601710924621123E-3</c:v>
                </c:pt>
                <c:pt idx="4">
                  <c:v>5.8763785078241317E-4</c:v>
                </c:pt>
                <c:pt idx="5">
                  <c:v>3.6233231512978841E-4</c:v>
                </c:pt>
                <c:pt idx="6">
                  <c:v>4.9773236696794136E-4</c:v>
                </c:pt>
                <c:pt idx="7">
                  <c:v>2.6300511532365326E-4</c:v>
                </c:pt>
                <c:pt idx="8">
                  <c:v>1.8915557436701314E-4</c:v>
                </c:pt>
                <c:pt idx="9">
                  <c:v>1.4062127437801625E-4</c:v>
                </c:pt>
                <c:pt idx="10">
                  <c:v>1.098253736558611E-3</c:v>
                </c:pt>
                <c:pt idx="11">
                  <c:v>3.9258628823331853E-3</c:v>
                </c:pt>
                <c:pt idx="12">
                  <c:v>6.9902473930345413E-3</c:v>
                </c:pt>
                <c:pt idx="13">
                  <c:v>1.0490791028557574E-2</c:v>
                </c:pt>
                <c:pt idx="14">
                  <c:v>1.2065325303042301E-2</c:v>
                </c:pt>
                <c:pt idx="15">
                  <c:v>3.7523253287259583E-3</c:v>
                </c:pt>
                <c:pt idx="16">
                  <c:v>1.4165562115917581E-2</c:v>
                </c:pt>
                <c:pt idx="17">
                  <c:v>1.2555218543340376E-2</c:v>
                </c:pt>
                <c:pt idx="18">
                  <c:v>1.18E-2</c:v>
                </c:pt>
                <c:pt idx="19">
                  <c:v>1.32E-2</c:v>
                </c:pt>
                <c:pt idx="20">
                  <c:v>1.43E-2</c:v>
                </c:pt>
              </c:numCache>
            </c:numRef>
          </c:val>
          <c:smooth val="0"/>
          <c:extLst>
            <c:ext xmlns:c16="http://schemas.microsoft.com/office/drawing/2014/chart" uri="{C3380CC4-5D6E-409C-BE32-E72D297353CC}">
              <c16:uniqueId val="{00000024-E267-4EBD-96DD-AB1176B945AE}"/>
            </c:ext>
          </c:extLst>
        </c:ser>
        <c:dLbls>
          <c:showLegendKey val="0"/>
          <c:showVal val="0"/>
          <c:showCatName val="0"/>
          <c:showSerName val="0"/>
          <c:showPercent val="0"/>
          <c:showBubbleSize val="0"/>
        </c:dLbls>
        <c:marker val="1"/>
        <c:smooth val="0"/>
        <c:axId val="978604608"/>
        <c:axId val="978347920"/>
      </c:lineChart>
      <c:catAx>
        <c:axId val="979424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978063184"/>
        <c:crosses val="autoZero"/>
        <c:auto val="1"/>
        <c:lblAlgn val="ctr"/>
        <c:lblOffset val="100"/>
        <c:noMultiLvlLbl val="0"/>
      </c:catAx>
      <c:valAx>
        <c:axId val="97806318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979424864"/>
        <c:crosses val="autoZero"/>
        <c:crossBetween val="between"/>
      </c:valAx>
      <c:valAx>
        <c:axId val="978347920"/>
        <c:scaling>
          <c:orientation val="minMax"/>
        </c:scaling>
        <c:delete val="0"/>
        <c:axPos val="r"/>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978604608"/>
        <c:crosses val="max"/>
        <c:crossBetween val="between"/>
      </c:valAx>
      <c:catAx>
        <c:axId val="978604608"/>
        <c:scaling>
          <c:orientation val="minMax"/>
        </c:scaling>
        <c:delete val="1"/>
        <c:axPos val="b"/>
        <c:numFmt formatCode="General" sourceLinked="1"/>
        <c:majorTickMark val="none"/>
        <c:minorTickMark val="none"/>
        <c:tickLblPos val="nextTo"/>
        <c:crossAx val="978347920"/>
        <c:crosses val="autoZero"/>
        <c:auto val="1"/>
        <c:lblAlgn val="ctr"/>
        <c:lblOffset val="100"/>
        <c:noMultiLvlLbl val="0"/>
      </c:catAx>
      <c:spPr>
        <a:noFill/>
        <a:ln>
          <a:noFill/>
        </a:ln>
        <a:effectLst/>
      </c:spPr>
    </c:plotArea>
    <c:legend>
      <c:legendPos val="b"/>
      <c:layout>
        <c:manualLayout>
          <c:xMode val="edge"/>
          <c:yMode val="edge"/>
          <c:x val="0"/>
          <c:y val="0.94591468899424447"/>
          <c:w val="0.99185560608768286"/>
          <c:h val="5.408531100575547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latin typeface="Calibri" panose="020F0502020204030204" pitchFamily="34" charset="0"/>
          <a:cs typeface="Calibri" panose="020F050202020403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en-US" sz="1000" b="1" dirty="0">
                <a:latin typeface="Open Sans" panose="020B0606030504020204" pitchFamily="34" charset="0"/>
                <a:ea typeface="Open Sans" panose="020B0606030504020204" pitchFamily="34" charset="0"/>
                <a:cs typeface="Open Sans" panose="020B0606030504020204" pitchFamily="34" charset="0"/>
              </a:rPr>
              <a:t>Installed capacity mix </a:t>
            </a:r>
            <a:r>
              <a:rPr lang="en-US" sz="1000" b="1" dirty="0">
                <a:solidFill>
                  <a:srgbClr val="9D9D9C"/>
                </a:solidFill>
                <a:latin typeface="Open Sans" panose="020B0606030504020204" pitchFamily="34" charset="0"/>
                <a:ea typeface="Open Sans" panose="020B0606030504020204" pitchFamily="34" charset="0"/>
                <a:cs typeface="Open Sans" panose="020B0606030504020204" pitchFamily="34" charset="0"/>
              </a:rPr>
              <a:t>(GW)</a:t>
            </a:r>
          </a:p>
        </c:rich>
      </c:tx>
      <c:layout>
        <c:manualLayout>
          <c:xMode val="edge"/>
          <c:yMode val="edge"/>
          <c:x val="2.0626691755670479E-3"/>
          <c:y val="5.3427882455293063E-3"/>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title>
    <c:autoTitleDeleted val="0"/>
    <c:plotArea>
      <c:layout>
        <c:manualLayout>
          <c:layoutTarget val="inner"/>
          <c:xMode val="edge"/>
          <c:yMode val="edge"/>
          <c:x val="4.6167974441274656E-2"/>
          <c:y val="0.12765519748123294"/>
          <c:w val="0.94461095748055346"/>
          <c:h val="0.72907267706505086"/>
        </c:manualLayout>
      </c:layout>
      <c:barChart>
        <c:barDir val="col"/>
        <c:grouping val="percentStacked"/>
        <c:varyColors val="0"/>
        <c:ser>
          <c:idx val="0"/>
          <c:order val="0"/>
          <c:tx>
            <c:strRef>
              <c:f>Sheet1!$B$1</c:f>
              <c:strCache>
                <c:ptCount val="1"/>
                <c:pt idx="0">
                  <c:v>Coal/Lignite</c:v>
                </c:pt>
              </c:strCache>
            </c:strRef>
          </c:tx>
          <c:spPr>
            <a:solidFill>
              <a:srgbClr val="009CD8"/>
            </a:solidFill>
            <a:ln>
              <a:noFill/>
            </a:ln>
            <a:effectLst/>
          </c:spPr>
          <c:invertIfNegative val="0"/>
          <c:dLbls>
            <c:dLbl>
              <c:idx val="0"/>
              <c:tx>
                <c:rich>
                  <a:bodyPr/>
                  <a:lstStyle/>
                  <a:p>
                    <a:fld id="{64EA8086-FBEF-3749-97AC-0F545D306E23}" type="CELLRANGE">
                      <a:rPr lang="en-US">
                        <a:solidFill>
                          <a:schemeClr val="bg1"/>
                        </a:solidFill>
                      </a:rPr>
                      <a:pPr/>
                      <a:t>[CELLRANGE]</a:t>
                    </a:fld>
                    <a:endParaRPr lang="en-US" baseline="0" dirty="0">
                      <a:solidFill>
                        <a:schemeClr val="bg1"/>
                      </a:solidFill>
                    </a:endParaRPr>
                  </a:p>
                  <a:p>
                    <a:fld id="{1443A2B0-9A40-8443-94C3-CD578F88D498}" type="VALUE">
                      <a:rPr lang="en-US">
                        <a:solidFill>
                          <a:schemeClr val="bg1"/>
                        </a:solidFill>
                      </a:rPr>
                      <a:pPr/>
                      <a:t>[VALUE]</a:t>
                    </a:fld>
                    <a:endParaRPr lang="en-GB"/>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0-A175-437B-B97D-3820A7C6697F}"/>
                </c:ext>
              </c:extLst>
            </c:dLbl>
            <c:dLbl>
              <c:idx val="1"/>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16DDEDF1-C41B-E243-998F-F4D1EBA7FE2D}"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07E44B9E-6BE0-744D-A4B8-10F9499CEC83}"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009CD8">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1-A175-437B-B97D-3820A7C6697F}"/>
                </c:ext>
              </c:extLst>
            </c:dLbl>
            <c:dLbl>
              <c:idx val="2"/>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87D5E220-FD10-B44A-AD33-EDB52F5A5E6F}"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4FD289BF-8A6C-8D40-9D84-24B0BE3913F0}"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009CD8">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2-A175-437B-B97D-3820A7C6697F}"/>
                </c:ext>
              </c:extLst>
            </c:dLbl>
            <c:dLbl>
              <c:idx val="3"/>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28E1C1B1-DFC1-FA4E-BD1A-D45C8A1DAB12}"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B9C27F9F-07D5-AB4C-864C-4343AA221FD5}"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009CD8">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3-A175-437B-B97D-3820A7C6697F}"/>
                </c:ext>
              </c:extLst>
            </c:dLbl>
            <c:dLbl>
              <c:idx val="4"/>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45B88810-8BD6-B045-A753-15B043917B9F}"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CD713A6A-4321-EA44-92FB-BB2730454190}"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009CD8">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4-A175-437B-B97D-3820A7C6697F}"/>
                </c:ext>
              </c:extLst>
            </c:dLbl>
            <c:dLbl>
              <c:idx val="5"/>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64F7C0B2-9F2D-FA4F-BEFF-3D1729EAE021}"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A10E9AE7-8405-0545-8661-2B9FEF559B42}"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009CD8">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5-A175-437B-B97D-3820A7C6697F}"/>
                </c:ext>
              </c:extLst>
            </c:dLbl>
            <c:dLbl>
              <c:idx val="6"/>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4A5AE087-35F6-0E47-A8A0-DC399ABE81EC}"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3776A8AD-13E0-824B-8FDF-ADC432FC85E9}"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009CD8">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6-A175-437B-B97D-3820A7C6697F}"/>
                </c:ext>
              </c:extLst>
            </c:dLbl>
            <c:dLbl>
              <c:idx val="7"/>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070BA899-6477-2741-A223-11AEA6071B5D}"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540A7C65-42DD-7C47-A8CB-58135E168631}"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009CD8">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7-A175-437B-B97D-3820A7C6697F}"/>
                </c:ext>
              </c:extLst>
            </c:dLbl>
            <c:dLbl>
              <c:idx val="8"/>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598211FA-11C5-7546-B685-29739630F4F3}"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51D0AA0C-3079-F84E-B110-7A62CE427119}"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009CD8">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8-A175-437B-B97D-3820A7C6697F}"/>
                </c:ext>
              </c:extLst>
            </c:dLbl>
            <c:dLbl>
              <c:idx val="9"/>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0BDB180E-2397-5B47-AA31-0678937554DD}"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58095CC1-4A35-2B4B-9430-AD807C115B7C}"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009CD8">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9-A175-437B-B97D-3820A7C6697F}"/>
                </c:ext>
              </c:extLst>
            </c:dLbl>
            <c:dLbl>
              <c:idx val="10"/>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84F03AC1-462E-D34E-B250-B51759BFD030}"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80CC9691-F65D-DD4A-BA7C-F7B10FCE394D}"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009CD8">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A-A175-437B-B97D-3820A7C6697F}"/>
                </c:ext>
              </c:extLst>
            </c:dLbl>
            <c:dLbl>
              <c:idx val="11"/>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DD14062A-71DD-CF40-AADB-07EC9A45E43E}"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40F1712C-B31B-B045-9715-428778AA07DC}"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009CD8">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B-A175-437B-B97D-3820A7C6697F}"/>
                </c:ext>
              </c:extLst>
            </c:dLbl>
            <c:dLbl>
              <c:idx val="12"/>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0BFB6CC2-B17A-8944-8F23-E638B2BBB897}"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18EF8B80-5FCC-2943-8990-87F6B59794F9}"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009CD8">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C-A175-437B-B97D-3820A7C6697F}"/>
                </c:ext>
              </c:extLst>
            </c:dLbl>
            <c:dLbl>
              <c:idx val="13"/>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F438C7FE-F043-1C4F-BF9E-93FF40FA57F1}"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EBEB5314-C5A0-634E-B0FE-F9FBE1CBB6D8}"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009CD8">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D-A175-437B-B97D-3820A7C6697F}"/>
                </c:ext>
              </c:extLst>
            </c:dLbl>
            <c:dLbl>
              <c:idx val="14"/>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C0B58381-C327-B846-A725-B1BF99ACA28A}"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FAB5ECBD-A478-5242-8A7E-8B7414FCA260}"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009CD8">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E-A175-437B-B97D-3820A7C6697F}"/>
                </c:ext>
              </c:extLst>
            </c:dLbl>
            <c:dLbl>
              <c:idx val="15"/>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3748024E-F8C3-9A4D-AA48-B8BAFD281156}"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F3E3C17D-07CB-9647-B64F-559A31DA03F6}"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009CD8">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F-A175-437B-B97D-3820A7C6697F}"/>
                </c:ext>
              </c:extLst>
            </c:dLbl>
            <c:dLbl>
              <c:idx val="16"/>
              <c:tx>
                <c:rich>
                  <a:bodyPr/>
                  <a:lstStyle/>
                  <a:p>
                    <a:fld id="{C27EB0BB-B8B4-EE43-B336-D13769EE855A}" type="CELLRANGE">
                      <a:rPr lang="en-US"/>
                      <a:pPr/>
                      <a:t>[CELLRANGE]</a:t>
                    </a:fld>
                    <a:endParaRPr lang="en-US" baseline="0" dirty="0"/>
                  </a:p>
                  <a:p>
                    <a:fld id="{9BEA6E3D-98DE-EA43-9C49-CCBF7BEE5CBA}" type="VALUE">
                      <a:rPr lang="en-US"/>
                      <a:pPr/>
                      <a:t>[VALUE]</a:t>
                    </a:fld>
                    <a:endParaRPr lang="en-GB"/>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10-A175-437B-B97D-3820A7C6697F}"/>
                </c:ext>
              </c:extLst>
            </c:dLbl>
            <c:dLbl>
              <c:idx val="17"/>
              <c:tx>
                <c:rich>
                  <a:bodyPr/>
                  <a:lstStyle/>
                  <a:p>
                    <a:fld id="{5064B3B9-6C15-ED41-93CB-BE0B9CD315B4}" type="CELLRANGE">
                      <a:rPr lang="en-US"/>
                      <a:pPr/>
                      <a:t>[CELLRANGE]</a:t>
                    </a:fld>
                    <a:endParaRPr lang="en-US" baseline="0" dirty="0"/>
                  </a:p>
                  <a:p>
                    <a:fld id="{59913F9A-A203-5641-8967-90DAEE62373E}" type="VALUE">
                      <a:rPr lang="en-US"/>
                      <a:pPr/>
                      <a:t>[VALUE]</a:t>
                    </a:fld>
                    <a:endParaRPr lang="en-GB"/>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11-A175-437B-B97D-3820A7C6697F}"/>
                </c:ext>
              </c:extLst>
            </c:dLbl>
            <c:spPr>
              <a:solidFill>
                <a:srgbClr val="009CD8">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Sheet1!$A$2:$A$17</c:f>
              <c:strCache>
                <c:ptCount val="16"/>
                <c:pt idx="0">
                  <c:v>FY10</c:v>
                </c:pt>
                <c:pt idx="1">
                  <c:v>FY11</c:v>
                </c:pt>
                <c:pt idx="2">
                  <c:v>FY12</c:v>
                </c:pt>
                <c:pt idx="3">
                  <c:v>FY13</c:v>
                </c:pt>
                <c:pt idx="4">
                  <c:v>FY14</c:v>
                </c:pt>
                <c:pt idx="5">
                  <c:v>FY15</c:v>
                </c:pt>
                <c:pt idx="6">
                  <c:v>FY16</c:v>
                </c:pt>
                <c:pt idx="7">
                  <c:v>FY17</c:v>
                </c:pt>
                <c:pt idx="8">
                  <c:v>FY18</c:v>
                </c:pt>
                <c:pt idx="9">
                  <c:v>FY19</c:v>
                </c:pt>
                <c:pt idx="10">
                  <c:v>Q1 FY20</c:v>
                </c:pt>
                <c:pt idx="11">
                  <c:v>Q2 FY20</c:v>
                </c:pt>
                <c:pt idx="12">
                  <c:v>Q3 FY20</c:v>
                </c:pt>
                <c:pt idx="13">
                  <c:v>Q4 FY20</c:v>
                </c:pt>
                <c:pt idx="14">
                  <c:v>Q1 FY21</c:v>
                </c:pt>
                <c:pt idx="15">
                  <c:v>Q2 FY21</c:v>
                </c:pt>
              </c:strCache>
            </c:strRef>
          </c:cat>
          <c:val>
            <c:numRef>
              <c:f>Sheet1!$B$2:$B$17</c:f>
              <c:numCache>
                <c:formatCode>#,##0.0</c:formatCode>
                <c:ptCount val="16"/>
                <c:pt idx="0">
                  <c:v>84.19838</c:v>
                </c:pt>
                <c:pt idx="1">
                  <c:v>93.918379999999999</c:v>
                </c:pt>
                <c:pt idx="2">
                  <c:v>112.02238</c:v>
                </c:pt>
                <c:pt idx="3">
                  <c:v>130.22089</c:v>
                </c:pt>
                <c:pt idx="4">
                  <c:v>145.27339000000001</c:v>
                </c:pt>
                <c:pt idx="5">
                  <c:v>164.63588000000001</c:v>
                </c:pt>
                <c:pt idx="6">
                  <c:v>185.17287999999999</c:v>
                </c:pt>
                <c:pt idx="7">
                  <c:v>192.16288</c:v>
                </c:pt>
                <c:pt idx="8">
                  <c:v>191.17150000000001</c:v>
                </c:pt>
                <c:pt idx="9">
                  <c:v>200.7045</c:v>
                </c:pt>
                <c:pt idx="10">
                  <c:v>200.74950000000001</c:v>
                </c:pt>
                <c:pt idx="11">
                  <c:v>203.15450000000001</c:v>
                </c:pt>
                <c:pt idx="12">
                  <c:v>205.25450000000001</c:v>
                </c:pt>
                <c:pt idx="13">
                  <c:v>205.34450000000001</c:v>
                </c:pt>
                <c:pt idx="14">
                  <c:v>205.40450000000001</c:v>
                </c:pt>
                <c:pt idx="15">
                  <c:v>205.8545</c:v>
                </c:pt>
              </c:numCache>
            </c:numRef>
          </c:val>
          <c:extLst>
            <c:ext xmlns:c15="http://schemas.microsoft.com/office/drawing/2012/chart" uri="{02D57815-91ED-43cb-92C2-25804820EDAC}">
              <c15:datalabelsRange>
                <c15:f>Sheet1!$I$2:$I$17</c15:f>
                <c15:dlblRangeCache>
                  <c:ptCount val="16"/>
                  <c:pt idx="0">
                    <c:v>53%</c:v>
                  </c:pt>
                  <c:pt idx="1">
                    <c:v>54%</c:v>
                  </c:pt>
                  <c:pt idx="2">
                    <c:v>56%</c:v>
                  </c:pt>
                  <c:pt idx="3">
                    <c:v>58%</c:v>
                  </c:pt>
                  <c:pt idx="4">
                    <c:v>60%</c:v>
                  </c:pt>
                  <c:pt idx="5">
                    <c:v>62%</c:v>
                  </c:pt>
                  <c:pt idx="6">
                    <c:v>62%</c:v>
                  </c:pt>
                  <c:pt idx="7">
                    <c:v>59%</c:v>
                  </c:pt>
                  <c:pt idx="8">
                    <c:v>57%</c:v>
                  </c:pt>
                  <c:pt idx="9">
                    <c:v>56%</c:v>
                  </c:pt>
                  <c:pt idx="10">
                    <c:v>56%</c:v>
                  </c:pt>
                  <c:pt idx="11">
                    <c:v>56%</c:v>
                  </c:pt>
                  <c:pt idx="12">
                    <c:v>56%</c:v>
                  </c:pt>
                  <c:pt idx="13">
                    <c:v>55%</c:v>
                  </c:pt>
                  <c:pt idx="14">
                    <c:v>55%</c:v>
                  </c:pt>
                  <c:pt idx="15">
                    <c:v>55%</c:v>
                  </c:pt>
                </c15:dlblRangeCache>
              </c15:datalabelsRange>
            </c:ext>
            <c:ext xmlns:c16="http://schemas.microsoft.com/office/drawing/2014/chart" uri="{C3380CC4-5D6E-409C-BE32-E72D297353CC}">
              <c16:uniqueId val="{00000012-A175-437B-B97D-3820A7C6697F}"/>
            </c:ext>
          </c:extLst>
        </c:ser>
        <c:ser>
          <c:idx val="1"/>
          <c:order val="1"/>
          <c:tx>
            <c:strRef>
              <c:f>Sheet1!$C$1</c:f>
              <c:strCache>
                <c:ptCount val="1"/>
                <c:pt idx="0">
                  <c:v>Gas/Diesel</c:v>
                </c:pt>
              </c:strCache>
            </c:strRef>
          </c:tx>
          <c:spPr>
            <a:solidFill>
              <a:srgbClr val="71C9EB"/>
            </a:solidFill>
            <a:ln>
              <a:noFill/>
            </a:ln>
            <a:effectLst/>
          </c:spPr>
          <c:invertIfNegative val="0"/>
          <c:cat>
            <c:strRef>
              <c:f>Sheet1!$A$2:$A$17</c:f>
              <c:strCache>
                <c:ptCount val="16"/>
                <c:pt idx="0">
                  <c:v>FY10</c:v>
                </c:pt>
                <c:pt idx="1">
                  <c:v>FY11</c:v>
                </c:pt>
                <c:pt idx="2">
                  <c:v>FY12</c:v>
                </c:pt>
                <c:pt idx="3">
                  <c:v>FY13</c:v>
                </c:pt>
                <c:pt idx="4">
                  <c:v>FY14</c:v>
                </c:pt>
                <c:pt idx="5">
                  <c:v>FY15</c:v>
                </c:pt>
                <c:pt idx="6">
                  <c:v>FY16</c:v>
                </c:pt>
                <c:pt idx="7">
                  <c:v>FY17</c:v>
                </c:pt>
                <c:pt idx="8">
                  <c:v>FY18</c:v>
                </c:pt>
                <c:pt idx="9">
                  <c:v>FY19</c:v>
                </c:pt>
                <c:pt idx="10">
                  <c:v>Q1 FY20</c:v>
                </c:pt>
                <c:pt idx="11">
                  <c:v>Q2 FY20</c:v>
                </c:pt>
                <c:pt idx="12">
                  <c:v>Q3 FY20</c:v>
                </c:pt>
                <c:pt idx="13">
                  <c:v>Q4 FY20</c:v>
                </c:pt>
                <c:pt idx="14">
                  <c:v>Q1 FY21</c:v>
                </c:pt>
                <c:pt idx="15">
                  <c:v>Q2 FY21</c:v>
                </c:pt>
              </c:strCache>
            </c:strRef>
          </c:cat>
          <c:val>
            <c:numRef>
              <c:f>Sheet1!$C$2:$C$17</c:f>
              <c:numCache>
                <c:formatCode>#,##0.0</c:formatCode>
                <c:ptCount val="16"/>
                <c:pt idx="0">
                  <c:v>18.255600000000001</c:v>
                </c:pt>
                <c:pt idx="1">
                  <c:v>18.906099999999999</c:v>
                </c:pt>
                <c:pt idx="2">
                  <c:v>19.5808</c:v>
                </c:pt>
                <c:pt idx="3">
                  <c:v>21.3096</c:v>
                </c:pt>
                <c:pt idx="4">
                  <c:v>22.9816</c:v>
                </c:pt>
                <c:pt idx="5">
                  <c:v>24.261900000000004</c:v>
                </c:pt>
                <c:pt idx="6">
                  <c:v>25.50216</c:v>
                </c:pt>
                <c:pt idx="7">
                  <c:v>26.167010000000001</c:v>
                </c:pt>
                <c:pt idx="8">
                  <c:v>25.73509</c:v>
                </c:pt>
                <c:pt idx="9">
                  <c:v>25.574850000000001</c:v>
                </c:pt>
                <c:pt idx="10">
                  <c:v>25.574850000000001</c:v>
                </c:pt>
                <c:pt idx="11">
                  <c:v>25.446929999999998</c:v>
                </c:pt>
                <c:pt idx="12">
                  <c:v>25.446929999999998</c:v>
                </c:pt>
                <c:pt idx="13">
                  <c:v>25.465069999999997</c:v>
                </c:pt>
                <c:pt idx="14">
                  <c:v>25.501219999999996</c:v>
                </c:pt>
                <c:pt idx="15">
                  <c:v>25.466219999999996</c:v>
                </c:pt>
              </c:numCache>
            </c:numRef>
          </c:val>
          <c:extLst>
            <c:ext xmlns:c16="http://schemas.microsoft.com/office/drawing/2014/chart" uri="{C3380CC4-5D6E-409C-BE32-E72D297353CC}">
              <c16:uniqueId val="{00000013-A175-437B-B97D-3820A7C6697F}"/>
            </c:ext>
          </c:extLst>
        </c:ser>
        <c:ser>
          <c:idx val="2"/>
          <c:order val="2"/>
          <c:tx>
            <c:strRef>
              <c:f>Sheet1!$D$1</c:f>
              <c:strCache>
                <c:ptCount val="1"/>
                <c:pt idx="0">
                  <c:v>Nuclear</c:v>
                </c:pt>
              </c:strCache>
            </c:strRef>
          </c:tx>
          <c:spPr>
            <a:solidFill>
              <a:srgbClr val="C3E5F5"/>
            </a:solidFill>
            <a:ln>
              <a:noFill/>
            </a:ln>
            <a:effectLst/>
          </c:spPr>
          <c:invertIfNegative val="0"/>
          <c:cat>
            <c:strRef>
              <c:f>Sheet1!$A$2:$A$17</c:f>
              <c:strCache>
                <c:ptCount val="16"/>
                <c:pt idx="0">
                  <c:v>FY10</c:v>
                </c:pt>
                <c:pt idx="1">
                  <c:v>FY11</c:v>
                </c:pt>
                <c:pt idx="2">
                  <c:v>FY12</c:v>
                </c:pt>
                <c:pt idx="3">
                  <c:v>FY13</c:v>
                </c:pt>
                <c:pt idx="4">
                  <c:v>FY14</c:v>
                </c:pt>
                <c:pt idx="5">
                  <c:v>FY15</c:v>
                </c:pt>
                <c:pt idx="6">
                  <c:v>FY16</c:v>
                </c:pt>
                <c:pt idx="7">
                  <c:v>FY17</c:v>
                </c:pt>
                <c:pt idx="8">
                  <c:v>FY18</c:v>
                </c:pt>
                <c:pt idx="9">
                  <c:v>FY19</c:v>
                </c:pt>
                <c:pt idx="10">
                  <c:v>Q1 FY20</c:v>
                </c:pt>
                <c:pt idx="11">
                  <c:v>Q2 FY20</c:v>
                </c:pt>
                <c:pt idx="12">
                  <c:v>Q3 FY20</c:v>
                </c:pt>
                <c:pt idx="13">
                  <c:v>Q4 FY20</c:v>
                </c:pt>
                <c:pt idx="14">
                  <c:v>Q1 FY21</c:v>
                </c:pt>
                <c:pt idx="15">
                  <c:v>Q2 FY21</c:v>
                </c:pt>
              </c:strCache>
            </c:strRef>
          </c:cat>
          <c:val>
            <c:numRef>
              <c:f>Sheet1!$D$2:$D$17</c:f>
              <c:numCache>
                <c:formatCode>#,##0.0</c:formatCode>
                <c:ptCount val="16"/>
                <c:pt idx="0">
                  <c:v>4.5599999999999996</c:v>
                </c:pt>
                <c:pt idx="1">
                  <c:v>4.78</c:v>
                </c:pt>
                <c:pt idx="2">
                  <c:v>4.78</c:v>
                </c:pt>
                <c:pt idx="3">
                  <c:v>4.78</c:v>
                </c:pt>
                <c:pt idx="4">
                  <c:v>4.78</c:v>
                </c:pt>
                <c:pt idx="5">
                  <c:v>5.78</c:v>
                </c:pt>
                <c:pt idx="6">
                  <c:v>5.78</c:v>
                </c:pt>
                <c:pt idx="7">
                  <c:v>6.78</c:v>
                </c:pt>
                <c:pt idx="8">
                  <c:v>6.78</c:v>
                </c:pt>
                <c:pt idx="9">
                  <c:v>6.78</c:v>
                </c:pt>
                <c:pt idx="10">
                  <c:v>6.78</c:v>
                </c:pt>
                <c:pt idx="11">
                  <c:v>6.78</c:v>
                </c:pt>
                <c:pt idx="12">
                  <c:v>6.78</c:v>
                </c:pt>
                <c:pt idx="13">
                  <c:v>6.78</c:v>
                </c:pt>
                <c:pt idx="14">
                  <c:v>6.78</c:v>
                </c:pt>
                <c:pt idx="15">
                  <c:v>6.78</c:v>
                </c:pt>
              </c:numCache>
            </c:numRef>
          </c:val>
          <c:extLst>
            <c:ext xmlns:c16="http://schemas.microsoft.com/office/drawing/2014/chart" uri="{C3380CC4-5D6E-409C-BE32-E72D297353CC}">
              <c16:uniqueId val="{00000014-A175-437B-B97D-3820A7C6697F}"/>
            </c:ext>
          </c:extLst>
        </c:ser>
        <c:ser>
          <c:idx val="3"/>
          <c:order val="3"/>
          <c:tx>
            <c:strRef>
              <c:f>Sheet1!$E$1</c:f>
              <c:strCache>
                <c:ptCount val="1"/>
                <c:pt idx="0">
                  <c:v>Hydro</c:v>
                </c:pt>
              </c:strCache>
            </c:strRef>
          </c:tx>
          <c:spPr>
            <a:solidFill>
              <a:srgbClr val="9D9D9C"/>
            </a:solidFill>
            <a:ln>
              <a:noFill/>
            </a:ln>
            <a:effectLst/>
          </c:spPr>
          <c:invertIfNegative val="0"/>
          <c:dLbls>
            <c:dLbl>
              <c:idx val="0"/>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1DA56110-BCB1-2A4E-BF0A-F82164991886}"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BA1E22FE-C136-D84D-B856-834A757194DE}"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9D9D9C">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15-A175-437B-B97D-3820A7C6697F}"/>
                </c:ext>
              </c:extLst>
            </c:dLbl>
            <c:dLbl>
              <c:idx val="1"/>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D7C6426B-6DB2-B942-B746-31F7937ED6D0}"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13BF1219-C301-834F-A047-04A0C8C767EB}"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9D9D9C">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16-A175-437B-B97D-3820A7C6697F}"/>
                </c:ext>
              </c:extLst>
            </c:dLbl>
            <c:dLbl>
              <c:idx val="2"/>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4CE7C2FC-3A24-6245-A4E2-FC88E02D0767}"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0FE05C49-F3E8-E248-AD97-12235661CA92}"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9D9D9C">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17-A175-437B-B97D-3820A7C6697F}"/>
                </c:ext>
              </c:extLst>
            </c:dLbl>
            <c:dLbl>
              <c:idx val="3"/>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E1E414C2-145A-124A-BA0B-6E893FE36108}"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4901E6B7-589D-4749-9801-2DCF2030C8D4}"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9D9D9C">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18-A175-437B-B97D-3820A7C6697F}"/>
                </c:ext>
              </c:extLst>
            </c:dLbl>
            <c:dLbl>
              <c:idx val="4"/>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1023954C-99C0-BC46-AC1B-94DEA5509CB1}"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98678022-9493-864A-89A3-DBBEA2AD9ABF}"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9D9D9C">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19-A175-437B-B97D-3820A7C6697F}"/>
                </c:ext>
              </c:extLst>
            </c:dLbl>
            <c:dLbl>
              <c:idx val="5"/>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5B1D310D-2852-7C4D-8ABE-EA5F0ADDAFC8}"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08A09771-33F5-1F4E-BC9E-32A4AF6091A6}"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9D9D9C">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1A-A175-437B-B97D-3820A7C6697F}"/>
                </c:ext>
              </c:extLst>
            </c:dLbl>
            <c:dLbl>
              <c:idx val="6"/>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28F6CCA9-75D9-E643-B36E-802FD55499A8}"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61AE23A9-7C7A-F843-98B1-E0149C3D7906}"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9D9D9C">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1B-A175-437B-B97D-3820A7C6697F}"/>
                </c:ext>
              </c:extLst>
            </c:dLbl>
            <c:dLbl>
              <c:idx val="7"/>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EBEB0B1B-3AE9-E742-8644-615ECD4E0105}"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EB0E630A-F707-9247-8C7B-707F6C22D89C}"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9D9D9C">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1C-A175-437B-B97D-3820A7C6697F}"/>
                </c:ext>
              </c:extLst>
            </c:dLbl>
            <c:dLbl>
              <c:idx val="8"/>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05E6C432-C364-494B-BCF5-C56F112A988D}"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FBC43A39-9D31-4545-A789-55448AC0A5B9}"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9D9D9C">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1D-A175-437B-B97D-3820A7C6697F}"/>
                </c:ext>
              </c:extLst>
            </c:dLbl>
            <c:dLbl>
              <c:idx val="9"/>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02B9D189-7485-E84D-9EED-8DCA7A4B8524}"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C621ADFA-F0FA-5347-B5C2-D2E3BA1277BC}"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9D9D9C">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1E-A175-437B-B97D-3820A7C6697F}"/>
                </c:ext>
              </c:extLst>
            </c:dLbl>
            <c:dLbl>
              <c:idx val="10"/>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4B15D8F8-EE27-CE42-88DB-D5A2D3E4387E}"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846C8354-F770-5D40-957E-F918A1CB3FEB}"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9D9D9C">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1F-A175-437B-B97D-3820A7C6697F}"/>
                </c:ext>
              </c:extLst>
            </c:dLbl>
            <c:dLbl>
              <c:idx val="11"/>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03533F92-20EC-DF4E-8F9C-43ECBD19BDB5}"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C2F53084-02B0-4D43-A298-EE457164D634}"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9D9D9C">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20-A175-437B-B97D-3820A7C6697F}"/>
                </c:ext>
              </c:extLst>
            </c:dLbl>
            <c:dLbl>
              <c:idx val="12"/>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441A105C-2E5A-FF4E-8D07-CC23D1517F30}"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262991A3-E84B-274A-BF3D-9882FCADDE24}"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9D9D9C">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21-A175-437B-B97D-3820A7C6697F}"/>
                </c:ext>
              </c:extLst>
            </c:dLbl>
            <c:dLbl>
              <c:idx val="13"/>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BD0F7ADB-6ED2-1848-8B3B-A3870D117EFE}"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6D4B54EF-5502-DD45-B0D0-43D30484A46F}"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9D9D9C">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22-A175-437B-B97D-3820A7C6697F}"/>
                </c:ext>
              </c:extLst>
            </c:dLbl>
            <c:dLbl>
              <c:idx val="14"/>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35DFA024-7865-5F4E-AB43-811187A17E12}"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D2865EAE-B9EA-DF47-BAB6-B2374CFA72FB}"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9D9D9C">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23-A175-437B-B97D-3820A7C6697F}"/>
                </c:ext>
              </c:extLst>
            </c:dLbl>
            <c:dLbl>
              <c:idx val="15"/>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DBA47AB6-CBC1-9B4B-881D-E4B6FCE97571}"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03912442-7810-2142-AADE-181C76B59EDD}"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9D9D9C">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24-A175-437B-B97D-3820A7C6697F}"/>
                </c:ext>
              </c:extLst>
            </c:dLbl>
            <c:dLbl>
              <c:idx val="16"/>
              <c:tx>
                <c:rich>
                  <a:bodyPr/>
                  <a:lstStyle/>
                  <a:p>
                    <a:fld id="{C2A479F0-6D2B-0440-BC91-A8F16F78559F}" type="CELLRANGE">
                      <a:rPr lang="en-US"/>
                      <a:pPr/>
                      <a:t>[CELLRANGE]</a:t>
                    </a:fld>
                    <a:endParaRPr lang="en-US" baseline="0" dirty="0"/>
                  </a:p>
                  <a:p>
                    <a:fld id="{9486431A-F1AE-D14F-94CE-40224D7A4483}" type="VALUE">
                      <a:rPr lang="en-US"/>
                      <a:pPr/>
                      <a:t>[VALUE]</a:t>
                    </a:fld>
                    <a:endParaRPr lang="en-GB"/>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25-A175-437B-B97D-3820A7C6697F}"/>
                </c:ext>
              </c:extLst>
            </c:dLbl>
            <c:dLbl>
              <c:idx val="17"/>
              <c:tx>
                <c:rich>
                  <a:bodyPr/>
                  <a:lstStyle/>
                  <a:p>
                    <a:fld id="{DD76A210-CD6B-824E-8053-5D90A2EAEED8}" type="CELLRANGE">
                      <a:rPr lang="en-US"/>
                      <a:pPr/>
                      <a:t>[CELLRANGE]</a:t>
                    </a:fld>
                    <a:endParaRPr lang="en-US" baseline="0" dirty="0"/>
                  </a:p>
                  <a:p>
                    <a:fld id="{E473622E-AB9A-1C49-8DDF-2D2AA610DD2F}" type="VALUE">
                      <a:rPr lang="en-US"/>
                      <a:pPr/>
                      <a:t>[VALUE]</a:t>
                    </a:fld>
                    <a:endParaRPr lang="en-GB"/>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26-A175-437B-B97D-3820A7C6697F}"/>
                </c:ext>
              </c:extLst>
            </c:dLbl>
            <c:spPr>
              <a:solidFill>
                <a:srgbClr val="9D9D9C">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Sheet1!$A$2:$A$17</c:f>
              <c:strCache>
                <c:ptCount val="16"/>
                <c:pt idx="0">
                  <c:v>FY10</c:v>
                </c:pt>
                <c:pt idx="1">
                  <c:v>FY11</c:v>
                </c:pt>
                <c:pt idx="2">
                  <c:v>FY12</c:v>
                </c:pt>
                <c:pt idx="3">
                  <c:v>FY13</c:v>
                </c:pt>
                <c:pt idx="4">
                  <c:v>FY14</c:v>
                </c:pt>
                <c:pt idx="5">
                  <c:v>FY15</c:v>
                </c:pt>
                <c:pt idx="6">
                  <c:v>FY16</c:v>
                </c:pt>
                <c:pt idx="7">
                  <c:v>FY17</c:v>
                </c:pt>
                <c:pt idx="8">
                  <c:v>FY18</c:v>
                </c:pt>
                <c:pt idx="9">
                  <c:v>FY19</c:v>
                </c:pt>
                <c:pt idx="10">
                  <c:v>Q1 FY20</c:v>
                </c:pt>
                <c:pt idx="11">
                  <c:v>Q2 FY20</c:v>
                </c:pt>
                <c:pt idx="12">
                  <c:v>Q3 FY20</c:v>
                </c:pt>
                <c:pt idx="13">
                  <c:v>Q4 FY20</c:v>
                </c:pt>
                <c:pt idx="14">
                  <c:v>Q1 FY21</c:v>
                </c:pt>
                <c:pt idx="15">
                  <c:v>Q2 FY21</c:v>
                </c:pt>
              </c:strCache>
            </c:strRef>
          </c:cat>
          <c:val>
            <c:numRef>
              <c:f>Sheet1!$E$2:$E$17</c:f>
              <c:numCache>
                <c:formatCode>#,##0.0</c:formatCode>
                <c:ptCount val="16"/>
                <c:pt idx="0">
                  <c:v>36.863399999999999</c:v>
                </c:pt>
                <c:pt idx="1">
                  <c:v>37.567399999999999</c:v>
                </c:pt>
                <c:pt idx="2">
                  <c:v>38.990400000000001</c:v>
                </c:pt>
                <c:pt idx="3">
                  <c:v>39.491399999999999</c:v>
                </c:pt>
                <c:pt idx="4">
                  <c:v>40.530999999999999</c:v>
                </c:pt>
                <c:pt idx="5">
                  <c:v>41.267429999999997</c:v>
                </c:pt>
                <c:pt idx="6">
                  <c:v>42.78342</c:v>
                </c:pt>
                <c:pt idx="7">
                  <c:v>44.47842</c:v>
                </c:pt>
                <c:pt idx="8">
                  <c:v>45.293419999999998</c:v>
                </c:pt>
                <c:pt idx="9">
                  <c:v>45.39922</c:v>
                </c:pt>
                <c:pt idx="10">
                  <c:v>45.39922</c:v>
                </c:pt>
                <c:pt idx="11">
                  <c:v>45.39922</c:v>
                </c:pt>
                <c:pt idx="12">
                  <c:v>45.39922</c:v>
                </c:pt>
                <c:pt idx="13">
                  <c:v>45.699220000000004</c:v>
                </c:pt>
                <c:pt idx="14">
                  <c:v>45.699220000000004</c:v>
                </c:pt>
                <c:pt idx="15">
                  <c:v>45.699220000000004</c:v>
                </c:pt>
              </c:numCache>
            </c:numRef>
          </c:val>
          <c:extLst>
            <c:ext xmlns:c15="http://schemas.microsoft.com/office/drawing/2012/chart" uri="{02D57815-91ED-43cb-92C2-25804820EDAC}">
              <c15:datalabelsRange>
                <c15:f>Sheet1!$K$2:$K$17</c15:f>
                <c15:dlblRangeCache>
                  <c:ptCount val="16"/>
                  <c:pt idx="0">
                    <c:v>23%</c:v>
                  </c:pt>
                  <c:pt idx="1">
                    <c:v>22%</c:v>
                  </c:pt>
                  <c:pt idx="2">
                    <c:v>20%</c:v>
                  </c:pt>
                  <c:pt idx="3">
                    <c:v>18%</c:v>
                  </c:pt>
                  <c:pt idx="4">
                    <c:v>17%</c:v>
                  </c:pt>
                  <c:pt idx="5">
                    <c:v>15%</c:v>
                  </c:pt>
                  <c:pt idx="6">
                    <c:v>14%</c:v>
                  </c:pt>
                  <c:pt idx="7">
                    <c:v>14%</c:v>
                  </c:pt>
                  <c:pt idx="8">
                    <c:v>13%</c:v>
                  </c:pt>
                  <c:pt idx="9">
                    <c:v>13%</c:v>
                  </c:pt>
                  <c:pt idx="10">
                    <c:v>13%</c:v>
                  </c:pt>
                  <c:pt idx="11">
                    <c:v>12%</c:v>
                  </c:pt>
                  <c:pt idx="12">
                    <c:v>12%</c:v>
                  </c:pt>
                  <c:pt idx="13">
                    <c:v>12%</c:v>
                  </c:pt>
                  <c:pt idx="14">
                    <c:v>12%</c:v>
                  </c:pt>
                  <c:pt idx="15">
                    <c:v>12%</c:v>
                  </c:pt>
                </c15:dlblRangeCache>
              </c15:datalabelsRange>
            </c:ext>
            <c:ext xmlns:c16="http://schemas.microsoft.com/office/drawing/2014/chart" uri="{C3380CC4-5D6E-409C-BE32-E72D297353CC}">
              <c16:uniqueId val="{00000027-A175-437B-B97D-3820A7C6697F}"/>
            </c:ext>
          </c:extLst>
        </c:ser>
        <c:ser>
          <c:idx val="4"/>
          <c:order val="4"/>
          <c:tx>
            <c:strRef>
              <c:f>Sheet1!$F$1</c:f>
              <c:strCache>
                <c:ptCount val="1"/>
                <c:pt idx="0">
                  <c:v>Renewables*</c:v>
                </c:pt>
              </c:strCache>
            </c:strRef>
          </c:tx>
          <c:spPr>
            <a:solidFill>
              <a:srgbClr val="D5D7DC"/>
            </a:solidFill>
            <a:ln>
              <a:noFill/>
            </a:ln>
            <a:effectLst/>
          </c:spPr>
          <c:invertIfNegative val="0"/>
          <c:dLbls>
            <c:dLbl>
              <c:idx val="0"/>
              <c:tx>
                <c:rich>
                  <a:bodyPr/>
                  <a:lstStyle/>
                  <a:p>
                    <a:fld id="{58B387B9-A60C-8949-801E-EFE7392C545B}" type="CELLRANGE">
                      <a:rPr lang="en-US"/>
                      <a:pPr/>
                      <a:t>[CELLRANGE]</a:t>
                    </a:fld>
                    <a:endParaRPr lang="en-US" baseline="0" dirty="0"/>
                  </a:p>
                  <a:p>
                    <a:fld id="{22A7131A-BC7A-5449-A4F3-3FFD62759C56}" type="VALUE">
                      <a:rPr lang="en-US"/>
                      <a:pPr/>
                      <a:t>[VALUE]</a:t>
                    </a:fld>
                    <a:endParaRPr lang="en-GB"/>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28-A175-437B-B97D-3820A7C6697F}"/>
                </c:ext>
              </c:extLst>
            </c:dLbl>
            <c:dLbl>
              <c:idx val="1"/>
              <c:tx>
                <c:rich>
                  <a:bodyPr/>
                  <a:lstStyle/>
                  <a:p>
                    <a:fld id="{158F23B3-9745-4346-B8C4-83A513BEF58B}" type="CELLRANGE">
                      <a:rPr lang="en-US"/>
                      <a:pPr/>
                      <a:t>[CELLRANGE]</a:t>
                    </a:fld>
                    <a:endParaRPr lang="en-US" baseline="0" dirty="0"/>
                  </a:p>
                  <a:p>
                    <a:fld id="{E75E96EF-974D-A144-95CF-C4E93482B606}" type="VALUE">
                      <a:rPr lang="en-US"/>
                      <a:pPr/>
                      <a:t>[VALUE]</a:t>
                    </a:fld>
                    <a:endParaRPr lang="en-GB"/>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29-A175-437B-B97D-3820A7C6697F}"/>
                </c:ext>
              </c:extLst>
            </c:dLbl>
            <c:dLbl>
              <c:idx val="2"/>
              <c:tx>
                <c:rich>
                  <a:bodyPr/>
                  <a:lstStyle/>
                  <a:p>
                    <a:fld id="{B5A378CE-AAF6-164A-9D47-E43FB3BBB652}" type="CELLRANGE">
                      <a:rPr lang="en-US"/>
                      <a:pPr/>
                      <a:t>[CELLRANGE]</a:t>
                    </a:fld>
                    <a:endParaRPr lang="en-US" baseline="0" dirty="0"/>
                  </a:p>
                  <a:p>
                    <a:fld id="{BC666402-F870-1340-B7A2-803E853B4ABC}" type="VALUE">
                      <a:rPr lang="en-US"/>
                      <a:pPr/>
                      <a:t>[VALUE]</a:t>
                    </a:fld>
                    <a:endParaRPr lang="en-GB"/>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2A-A175-437B-B97D-3820A7C6697F}"/>
                </c:ext>
              </c:extLst>
            </c:dLbl>
            <c:dLbl>
              <c:idx val="3"/>
              <c:tx>
                <c:rich>
                  <a:bodyPr/>
                  <a:lstStyle/>
                  <a:p>
                    <a:fld id="{1E6AE3B5-95F0-564E-91C8-1AFE476E4AF7}" type="CELLRANGE">
                      <a:rPr lang="en-US"/>
                      <a:pPr/>
                      <a:t>[CELLRANGE]</a:t>
                    </a:fld>
                    <a:endParaRPr lang="en-US" baseline="0" dirty="0"/>
                  </a:p>
                  <a:p>
                    <a:fld id="{22921079-7BC7-6F49-9229-ECC817D79D50}" type="VALUE">
                      <a:rPr lang="en-US"/>
                      <a:pPr/>
                      <a:t>[VALUE]</a:t>
                    </a:fld>
                    <a:endParaRPr lang="en-GB"/>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2B-A175-437B-B97D-3820A7C6697F}"/>
                </c:ext>
              </c:extLst>
            </c:dLbl>
            <c:dLbl>
              <c:idx val="4"/>
              <c:tx>
                <c:rich>
                  <a:bodyPr/>
                  <a:lstStyle/>
                  <a:p>
                    <a:fld id="{470E4AF5-80D0-D441-ACB9-ABEFF8FEC210}" type="CELLRANGE">
                      <a:rPr lang="en-US"/>
                      <a:pPr/>
                      <a:t>[CELLRANGE]</a:t>
                    </a:fld>
                    <a:endParaRPr lang="en-US" baseline="0" dirty="0"/>
                  </a:p>
                  <a:p>
                    <a:fld id="{E7686815-7EE9-5645-B537-390969B8BC48}" type="VALUE">
                      <a:rPr lang="en-US"/>
                      <a:pPr/>
                      <a:t>[VALUE]</a:t>
                    </a:fld>
                    <a:endParaRPr lang="en-GB"/>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2C-A175-437B-B97D-3820A7C6697F}"/>
                </c:ext>
              </c:extLst>
            </c:dLbl>
            <c:dLbl>
              <c:idx val="5"/>
              <c:tx>
                <c:rich>
                  <a:bodyPr/>
                  <a:lstStyle/>
                  <a:p>
                    <a:fld id="{94CE8BDA-74B0-1D4C-A1E1-5E87D169C699}" type="CELLRANGE">
                      <a:rPr lang="en-US"/>
                      <a:pPr/>
                      <a:t>[CELLRANGE]</a:t>
                    </a:fld>
                    <a:endParaRPr lang="en-US" baseline="0" dirty="0"/>
                  </a:p>
                  <a:p>
                    <a:fld id="{7CB648F4-160F-7D41-ADF9-42BCA93D4400}" type="VALUE">
                      <a:rPr lang="en-US"/>
                      <a:pPr/>
                      <a:t>[VALUE]</a:t>
                    </a:fld>
                    <a:endParaRPr lang="en-GB"/>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2D-A175-437B-B97D-3820A7C6697F}"/>
                </c:ext>
              </c:extLst>
            </c:dLbl>
            <c:dLbl>
              <c:idx val="6"/>
              <c:tx>
                <c:rich>
                  <a:bodyPr/>
                  <a:lstStyle/>
                  <a:p>
                    <a:fld id="{DD3C1540-BB8A-934B-A13E-09E4DBD27AFA}" type="CELLRANGE">
                      <a:rPr lang="en-US"/>
                      <a:pPr/>
                      <a:t>[CELLRANGE]</a:t>
                    </a:fld>
                    <a:endParaRPr lang="en-US" baseline="0" dirty="0"/>
                  </a:p>
                  <a:p>
                    <a:fld id="{A1FF1702-B918-3F42-A48D-41656CB2C141}" type="VALUE">
                      <a:rPr lang="en-US"/>
                      <a:pPr/>
                      <a:t>[VALUE]</a:t>
                    </a:fld>
                    <a:endParaRPr lang="en-GB"/>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2E-A175-437B-B97D-3820A7C6697F}"/>
                </c:ext>
              </c:extLst>
            </c:dLbl>
            <c:dLbl>
              <c:idx val="7"/>
              <c:tx>
                <c:rich>
                  <a:bodyPr/>
                  <a:lstStyle/>
                  <a:p>
                    <a:fld id="{980691DC-E8AF-F441-BA2F-A54BBB57FC1F}" type="CELLRANGE">
                      <a:rPr lang="en-US"/>
                      <a:pPr/>
                      <a:t>[CELLRANGE]</a:t>
                    </a:fld>
                    <a:endParaRPr lang="en-US" baseline="0" dirty="0"/>
                  </a:p>
                  <a:p>
                    <a:fld id="{FDFCB706-76F0-7349-BA43-5A21AC330920}" type="VALUE">
                      <a:rPr lang="en-US"/>
                      <a:pPr/>
                      <a:t>[VALUE]</a:t>
                    </a:fld>
                    <a:endParaRPr lang="en-GB"/>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2F-A175-437B-B97D-3820A7C6697F}"/>
                </c:ext>
              </c:extLst>
            </c:dLbl>
            <c:dLbl>
              <c:idx val="8"/>
              <c:tx>
                <c:rich>
                  <a:bodyPr/>
                  <a:lstStyle/>
                  <a:p>
                    <a:fld id="{6E6443E2-0C27-304C-A32F-7D0E5C23E1B3}" type="CELLRANGE">
                      <a:rPr lang="en-US"/>
                      <a:pPr/>
                      <a:t>[CELLRANGE]</a:t>
                    </a:fld>
                    <a:endParaRPr lang="en-US" baseline="0" dirty="0"/>
                  </a:p>
                  <a:p>
                    <a:fld id="{D4D9CC09-D057-CD42-8E61-83A5CFA5DDF2}" type="VALUE">
                      <a:rPr lang="en-US"/>
                      <a:pPr/>
                      <a:t>[VALUE]</a:t>
                    </a:fld>
                    <a:endParaRPr lang="en-GB"/>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30-A175-437B-B97D-3820A7C6697F}"/>
                </c:ext>
              </c:extLst>
            </c:dLbl>
            <c:dLbl>
              <c:idx val="9"/>
              <c:tx>
                <c:rich>
                  <a:bodyPr/>
                  <a:lstStyle/>
                  <a:p>
                    <a:fld id="{1B4B13F8-D4F4-324C-9A81-A427A6C4FF18}" type="CELLRANGE">
                      <a:rPr lang="en-US"/>
                      <a:pPr/>
                      <a:t>[CELLRANGE]</a:t>
                    </a:fld>
                    <a:endParaRPr lang="en-US" baseline="0" dirty="0"/>
                  </a:p>
                  <a:p>
                    <a:fld id="{55A7554D-9395-8844-88EB-9E6BF49A2207}" type="VALUE">
                      <a:rPr lang="en-US"/>
                      <a:pPr/>
                      <a:t>[VALUE]</a:t>
                    </a:fld>
                    <a:endParaRPr lang="en-GB"/>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31-A175-437B-B97D-3820A7C6697F}"/>
                </c:ext>
              </c:extLst>
            </c:dLbl>
            <c:dLbl>
              <c:idx val="10"/>
              <c:tx>
                <c:rich>
                  <a:bodyPr/>
                  <a:lstStyle/>
                  <a:p>
                    <a:fld id="{18E2798E-7476-7249-ABE5-D878885AA145}" type="CELLRANGE">
                      <a:rPr lang="en-US"/>
                      <a:pPr/>
                      <a:t>[CELLRANGE]</a:t>
                    </a:fld>
                    <a:endParaRPr lang="en-US" baseline="0" dirty="0"/>
                  </a:p>
                  <a:p>
                    <a:fld id="{21ACEE41-2063-C94E-9DB8-090FBF07E134}" type="VALUE">
                      <a:rPr lang="en-US"/>
                      <a:pPr/>
                      <a:t>[VALUE]</a:t>
                    </a:fld>
                    <a:endParaRPr lang="en-GB"/>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32-A175-437B-B97D-3820A7C6697F}"/>
                </c:ext>
              </c:extLst>
            </c:dLbl>
            <c:dLbl>
              <c:idx val="11"/>
              <c:tx>
                <c:rich>
                  <a:bodyPr/>
                  <a:lstStyle/>
                  <a:p>
                    <a:fld id="{AC19C190-ACD9-654E-B0FF-87A0303D7C69}" type="CELLRANGE">
                      <a:rPr lang="en-US"/>
                      <a:pPr/>
                      <a:t>[CELLRANGE]</a:t>
                    </a:fld>
                    <a:endParaRPr lang="en-US" baseline="0" dirty="0"/>
                  </a:p>
                  <a:p>
                    <a:fld id="{2804E5D5-A512-2D48-81A3-55098F75711C}" type="VALUE">
                      <a:rPr lang="en-US"/>
                      <a:pPr/>
                      <a:t>[VALUE]</a:t>
                    </a:fld>
                    <a:endParaRPr lang="en-GB"/>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33-A175-437B-B97D-3820A7C6697F}"/>
                </c:ext>
              </c:extLst>
            </c:dLbl>
            <c:dLbl>
              <c:idx val="12"/>
              <c:tx>
                <c:rich>
                  <a:bodyPr/>
                  <a:lstStyle/>
                  <a:p>
                    <a:fld id="{1505ADFF-3C03-AA49-918E-411F9416F82F}" type="CELLRANGE">
                      <a:rPr lang="en-US"/>
                      <a:pPr/>
                      <a:t>[CELLRANGE]</a:t>
                    </a:fld>
                    <a:endParaRPr lang="en-US" baseline="0" dirty="0"/>
                  </a:p>
                  <a:p>
                    <a:fld id="{AEDA536C-5029-3B47-939A-41465A2057E9}" type="VALUE">
                      <a:rPr lang="en-US"/>
                      <a:pPr/>
                      <a:t>[VALUE]</a:t>
                    </a:fld>
                    <a:endParaRPr lang="en-GB"/>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34-A175-437B-B97D-3820A7C6697F}"/>
                </c:ext>
              </c:extLst>
            </c:dLbl>
            <c:dLbl>
              <c:idx val="13"/>
              <c:tx>
                <c:rich>
                  <a:bodyPr/>
                  <a:lstStyle/>
                  <a:p>
                    <a:fld id="{AC683B31-0AC3-CB48-A11A-DD50E219CB58}" type="CELLRANGE">
                      <a:rPr lang="en-US"/>
                      <a:pPr/>
                      <a:t>[CELLRANGE]</a:t>
                    </a:fld>
                    <a:endParaRPr lang="en-US" baseline="0" dirty="0"/>
                  </a:p>
                  <a:p>
                    <a:fld id="{1B28125E-B0CC-364D-A213-38115C5BDD9E}" type="VALUE">
                      <a:rPr lang="en-US"/>
                      <a:pPr/>
                      <a:t>[VALUE]</a:t>
                    </a:fld>
                    <a:endParaRPr lang="en-GB"/>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35-A175-437B-B97D-3820A7C6697F}"/>
                </c:ext>
              </c:extLst>
            </c:dLbl>
            <c:dLbl>
              <c:idx val="14"/>
              <c:tx>
                <c:rich>
                  <a:bodyPr/>
                  <a:lstStyle/>
                  <a:p>
                    <a:fld id="{965F3FCC-605B-364F-8D8F-D192F1D10261}" type="CELLRANGE">
                      <a:rPr lang="en-US"/>
                      <a:pPr/>
                      <a:t>[CELLRANGE]</a:t>
                    </a:fld>
                    <a:endParaRPr lang="en-US" baseline="0" dirty="0"/>
                  </a:p>
                  <a:p>
                    <a:fld id="{266B7E0D-AEE2-7643-9192-FC9864122047}" type="VALUE">
                      <a:rPr lang="en-US"/>
                      <a:pPr/>
                      <a:t>[VALUE]</a:t>
                    </a:fld>
                    <a:endParaRPr lang="en-GB"/>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36-A175-437B-B97D-3820A7C6697F}"/>
                </c:ext>
              </c:extLst>
            </c:dLbl>
            <c:dLbl>
              <c:idx val="15"/>
              <c:tx>
                <c:rich>
                  <a:bodyPr/>
                  <a:lstStyle/>
                  <a:p>
                    <a:fld id="{4F85ADD4-A6A3-6747-92CF-5CC7624F9CF7}" type="CELLRANGE">
                      <a:rPr lang="en-US"/>
                      <a:pPr/>
                      <a:t>[CELLRANGE]</a:t>
                    </a:fld>
                    <a:endParaRPr lang="en-US" baseline="0" dirty="0"/>
                  </a:p>
                  <a:p>
                    <a:fld id="{51A206AE-B458-4448-A05B-78538480C4D4}" type="VALUE">
                      <a:rPr lang="en-US"/>
                      <a:pPr/>
                      <a:t>[VALUE]</a:t>
                    </a:fld>
                    <a:endParaRPr lang="en-GB"/>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37-A175-437B-B97D-3820A7C6697F}"/>
                </c:ext>
              </c:extLst>
            </c:dLbl>
            <c:dLbl>
              <c:idx val="16"/>
              <c:tx>
                <c:rich>
                  <a:bodyPr/>
                  <a:lstStyle/>
                  <a:p>
                    <a:fld id="{DF408766-CF75-8447-A333-88052E365B76}" type="CELLRANGE">
                      <a:rPr lang="en-US"/>
                      <a:pPr/>
                      <a:t>[CELLRANGE]</a:t>
                    </a:fld>
                    <a:endParaRPr lang="en-US" baseline="0" dirty="0"/>
                  </a:p>
                  <a:p>
                    <a:fld id="{1D8D47F1-C12E-3741-8714-A4DD64B78ABA}" type="VALUE">
                      <a:rPr lang="en-US"/>
                      <a:pPr/>
                      <a:t>[VALUE]</a:t>
                    </a:fld>
                    <a:endParaRPr lang="en-GB"/>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38-A175-437B-B97D-3820A7C6697F}"/>
                </c:ext>
              </c:extLst>
            </c:dLbl>
            <c:dLbl>
              <c:idx val="17"/>
              <c:tx>
                <c:rich>
                  <a:bodyPr/>
                  <a:lstStyle/>
                  <a:p>
                    <a:fld id="{B1481305-B2D6-CA4F-887A-0D63E827FAEB}" type="CELLRANGE">
                      <a:rPr lang="en-US"/>
                      <a:pPr/>
                      <a:t>[CELLRANGE]</a:t>
                    </a:fld>
                    <a:endParaRPr lang="en-US" baseline="0" dirty="0"/>
                  </a:p>
                  <a:p>
                    <a:fld id="{E2724EAB-26E6-7C43-9A55-FFEA5A8BC2E8}" type="VALUE">
                      <a:rPr lang="en-US"/>
                      <a:pPr/>
                      <a:t>[VALUE]</a:t>
                    </a:fld>
                    <a:endParaRPr lang="en-GB"/>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39-A175-437B-B97D-3820A7C6697F}"/>
                </c:ext>
              </c:extLst>
            </c:dLbl>
            <c:spPr>
              <a:solidFill>
                <a:srgbClr val="D5D7DC">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Sheet1!$A$2:$A$17</c:f>
              <c:strCache>
                <c:ptCount val="16"/>
                <c:pt idx="0">
                  <c:v>FY10</c:v>
                </c:pt>
                <c:pt idx="1">
                  <c:v>FY11</c:v>
                </c:pt>
                <c:pt idx="2">
                  <c:v>FY12</c:v>
                </c:pt>
                <c:pt idx="3">
                  <c:v>FY13</c:v>
                </c:pt>
                <c:pt idx="4">
                  <c:v>FY14</c:v>
                </c:pt>
                <c:pt idx="5">
                  <c:v>FY15</c:v>
                </c:pt>
                <c:pt idx="6">
                  <c:v>FY16</c:v>
                </c:pt>
                <c:pt idx="7">
                  <c:v>FY17</c:v>
                </c:pt>
                <c:pt idx="8">
                  <c:v>FY18</c:v>
                </c:pt>
                <c:pt idx="9">
                  <c:v>FY19</c:v>
                </c:pt>
                <c:pt idx="10">
                  <c:v>Q1 FY20</c:v>
                </c:pt>
                <c:pt idx="11">
                  <c:v>Q2 FY20</c:v>
                </c:pt>
                <c:pt idx="12">
                  <c:v>Q3 FY20</c:v>
                </c:pt>
                <c:pt idx="13">
                  <c:v>Q4 FY20</c:v>
                </c:pt>
                <c:pt idx="14">
                  <c:v>Q1 FY21</c:v>
                </c:pt>
                <c:pt idx="15">
                  <c:v>Q2 FY21</c:v>
                </c:pt>
              </c:strCache>
            </c:strRef>
          </c:cat>
          <c:val>
            <c:numRef>
              <c:f>Sheet1!$F$2:$F$17</c:f>
              <c:numCache>
                <c:formatCode>#,##0.0</c:formatCode>
                <c:ptCount val="16"/>
                <c:pt idx="0">
                  <c:v>15.52111</c:v>
                </c:pt>
                <c:pt idx="1">
                  <c:v>18.454519999999999</c:v>
                </c:pt>
                <c:pt idx="2">
                  <c:v>24.503450000000001</c:v>
                </c:pt>
                <c:pt idx="3">
                  <c:v>27.541709999999998</c:v>
                </c:pt>
                <c:pt idx="4">
                  <c:v>29.46255</c:v>
                </c:pt>
                <c:pt idx="5">
                  <c:v>31.692139999999998</c:v>
                </c:pt>
                <c:pt idx="6">
                  <c:v>38.821510000000004</c:v>
                </c:pt>
                <c:pt idx="7">
                  <c:v>57.26023</c:v>
                </c:pt>
                <c:pt idx="8">
                  <c:v>69.022390000000001</c:v>
                </c:pt>
                <c:pt idx="9">
                  <c:v>77.641630000000006</c:v>
                </c:pt>
                <c:pt idx="10">
                  <c:v>79.371920000000003</c:v>
                </c:pt>
                <c:pt idx="11">
                  <c:v>82.588949999999997</c:v>
                </c:pt>
                <c:pt idx="12">
                  <c:v>84.399899999999988</c:v>
                </c:pt>
                <c:pt idx="13">
                  <c:v>86.759190000000004</c:v>
                </c:pt>
                <c:pt idx="14">
                  <c:v>87.66919</c:v>
                </c:pt>
                <c:pt idx="15">
                  <c:v>89.229420000000005</c:v>
                </c:pt>
              </c:numCache>
            </c:numRef>
          </c:val>
          <c:extLst>
            <c:ext xmlns:c15="http://schemas.microsoft.com/office/drawing/2012/chart" uri="{02D57815-91ED-43cb-92C2-25804820EDAC}">
              <c15:datalabelsRange>
                <c15:f>Sheet1!$J$2:$J$17</c15:f>
                <c15:dlblRangeCache>
                  <c:ptCount val="16"/>
                  <c:pt idx="0">
                    <c:v>10%</c:v>
                  </c:pt>
                  <c:pt idx="1">
                    <c:v>11%</c:v>
                  </c:pt>
                  <c:pt idx="2">
                    <c:v>12%</c:v>
                  </c:pt>
                  <c:pt idx="3">
                    <c:v>12%</c:v>
                  </c:pt>
                  <c:pt idx="4">
                    <c:v>12%</c:v>
                  </c:pt>
                  <c:pt idx="5">
                    <c:v>12%</c:v>
                  </c:pt>
                  <c:pt idx="6">
                    <c:v>13%</c:v>
                  </c:pt>
                  <c:pt idx="7">
                    <c:v>18%</c:v>
                  </c:pt>
                  <c:pt idx="8">
                    <c:v>20%</c:v>
                  </c:pt>
                  <c:pt idx="9">
                    <c:v>22%</c:v>
                  </c:pt>
                  <c:pt idx="10">
                    <c:v>22%</c:v>
                  </c:pt>
                  <c:pt idx="11">
                    <c:v>23%</c:v>
                  </c:pt>
                  <c:pt idx="12">
                    <c:v>23%</c:v>
                  </c:pt>
                  <c:pt idx="13">
                    <c:v>23%</c:v>
                  </c:pt>
                  <c:pt idx="14">
                    <c:v>24%</c:v>
                  </c:pt>
                  <c:pt idx="15">
                    <c:v>24%</c:v>
                  </c:pt>
                </c15:dlblRangeCache>
              </c15:datalabelsRange>
            </c:ext>
            <c:ext xmlns:c16="http://schemas.microsoft.com/office/drawing/2014/chart" uri="{C3380CC4-5D6E-409C-BE32-E72D297353CC}">
              <c16:uniqueId val="{0000003A-A175-437B-B97D-3820A7C6697F}"/>
            </c:ext>
          </c:extLst>
        </c:ser>
        <c:dLbls>
          <c:showLegendKey val="0"/>
          <c:showVal val="0"/>
          <c:showCatName val="0"/>
          <c:showSerName val="0"/>
          <c:showPercent val="0"/>
          <c:showBubbleSize val="0"/>
        </c:dLbls>
        <c:gapWidth val="150"/>
        <c:overlap val="100"/>
        <c:axId val="1088633967"/>
        <c:axId val="1336058815"/>
      </c:barChart>
      <c:catAx>
        <c:axId val="10886339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336058815"/>
        <c:crosses val="autoZero"/>
        <c:auto val="1"/>
        <c:lblAlgn val="ctr"/>
        <c:lblOffset val="100"/>
        <c:noMultiLvlLbl val="0"/>
      </c:catAx>
      <c:valAx>
        <c:axId val="133605881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088633967"/>
        <c:crosses val="autoZero"/>
        <c:crossBetween val="between"/>
      </c:valAx>
      <c:spPr>
        <a:noFill/>
        <a:ln>
          <a:noFill/>
        </a:ln>
        <a:effectLst/>
      </c:spPr>
    </c:plotArea>
    <c:legend>
      <c:legendPos val="b"/>
      <c:layout>
        <c:manualLayout>
          <c:xMode val="edge"/>
          <c:yMode val="edge"/>
          <c:x val="1.4825300400269224E-2"/>
          <c:y val="0.93420814572430011"/>
          <c:w val="0.95020420077726542"/>
          <c:h val="6.5791923639483565E-2"/>
        </c:manualLayout>
      </c:layout>
      <c:overlay val="0"/>
      <c:spPr>
        <a:noFill/>
        <a:ln>
          <a:noFill/>
        </a:ln>
        <a:effectLst/>
      </c:spPr>
      <c:txPr>
        <a:bodyPr rot="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1"/>
      </a:solidFill>
    </a:ln>
    <a:effectLst/>
  </c:spPr>
  <c:txPr>
    <a:bodyPr/>
    <a:lstStyle/>
    <a:p>
      <a:pPr>
        <a:defRPr sz="800">
          <a:latin typeface="Calibri" panose="020F0502020204030204" pitchFamily="34" charset="0"/>
          <a:cs typeface="Calibri" panose="020F050202020403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1" i="0" u="none" strike="noStrike" kern="1200" spc="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r>
              <a:rPr lang="en-US" sz="10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Source-wise daily generation</a:t>
            </a: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000" b="1" dirty="0">
                <a:solidFill>
                  <a:srgbClr val="9D9D9C"/>
                </a:solidFill>
                <a:latin typeface="Open Sans" panose="020B0606030504020204" pitchFamily="34" charset="0"/>
                <a:ea typeface="Open Sans" panose="020B0606030504020204" pitchFamily="34" charset="0"/>
                <a:cs typeface="Open Sans" panose="020B0606030504020204" pitchFamily="34" charset="0"/>
              </a:rPr>
              <a:t>(Q2 FY21)</a:t>
            </a:r>
          </a:p>
        </c:rich>
      </c:tx>
      <c:layout>
        <c:manualLayout>
          <c:xMode val="edge"/>
          <c:yMode val="edge"/>
          <c:x val="6.0740073859195595E-3"/>
          <c:y val="1.2081039996803756E-2"/>
        </c:manualLayout>
      </c:layout>
      <c:overlay val="0"/>
      <c:spPr>
        <a:noFill/>
        <a:ln>
          <a:noFill/>
        </a:ln>
        <a:effectLst/>
      </c:spPr>
      <c:txPr>
        <a:bodyPr rot="0" spcFirstLastPara="1" vertOverflow="ellipsis" vert="horz" wrap="square" anchor="ctr" anchorCtr="1"/>
        <a:lstStyle/>
        <a:p>
          <a:pPr>
            <a:defRPr sz="1000" b="1" i="0" u="none" strike="noStrike" kern="1200" spc="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manualLayout>
          <c:layoutTarget val="inner"/>
          <c:xMode val="edge"/>
          <c:yMode val="edge"/>
          <c:x val="7.0028935185185187E-2"/>
          <c:y val="0.12739569790745936"/>
          <c:w val="0.87985117250402578"/>
          <c:h val="0.63057910278277418"/>
        </c:manualLayout>
      </c:layout>
      <c:areaChart>
        <c:grouping val="stacked"/>
        <c:varyColors val="0"/>
        <c:ser>
          <c:idx val="0"/>
          <c:order val="0"/>
          <c:tx>
            <c:strRef>
              <c:f>Sheet1!$B$1</c:f>
              <c:strCache>
                <c:ptCount val="1"/>
                <c:pt idx="0">
                  <c:v>Coal</c:v>
                </c:pt>
              </c:strCache>
            </c:strRef>
          </c:tx>
          <c:spPr>
            <a:solidFill>
              <a:srgbClr val="009CD8"/>
            </a:solidFill>
            <a:ln>
              <a:solidFill>
                <a:srgbClr val="009CD8"/>
              </a:solidFill>
            </a:ln>
            <a:effectLst/>
          </c:spPr>
          <c:cat>
            <c:numRef>
              <c:f>Sheet1!$A$2:$A$93</c:f>
              <c:numCache>
                <c:formatCode>m/d/yy</c:formatCode>
                <c:ptCount val="92"/>
                <c:pt idx="0">
                  <c:v>44013</c:v>
                </c:pt>
                <c:pt idx="1">
                  <c:v>44014</c:v>
                </c:pt>
                <c:pt idx="2">
                  <c:v>44015</c:v>
                </c:pt>
                <c:pt idx="3">
                  <c:v>44016</c:v>
                </c:pt>
                <c:pt idx="4">
                  <c:v>44017</c:v>
                </c:pt>
                <c:pt idx="5">
                  <c:v>44018</c:v>
                </c:pt>
                <c:pt idx="6">
                  <c:v>44019</c:v>
                </c:pt>
                <c:pt idx="7">
                  <c:v>44020</c:v>
                </c:pt>
                <c:pt idx="8">
                  <c:v>44021</c:v>
                </c:pt>
                <c:pt idx="9">
                  <c:v>44022</c:v>
                </c:pt>
                <c:pt idx="10">
                  <c:v>44023</c:v>
                </c:pt>
                <c:pt idx="11">
                  <c:v>44024</c:v>
                </c:pt>
                <c:pt idx="12">
                  <c:v>44025</c:v>
                </c:pt>
                <c:pt idx="13">
                  <c:v>44026</c:v>
                </c:pt>
                <c:pt idx="14">
                  <c:v>44027</c:v>
                </c:pt>
                <c:pt idx="15">
                  <c:v>44028</c:v>
                </c:pt>
                <c:pt idx="16">
                  <c:v>44029</c:v>
                </c:pt>
                <c:pt idx="17">
                  <c:v>44030</c:v>
                </c:pt>
                <c:pt idx="18">
                  <c:v>44031</c:v>
                </c:pt>
                <c:pt idx="19">
                  <c:v>44032</c:v>
                </c:pt>
                <c:pt idx="20">
                  <c:v>44033</c:v>
                </c:pt>
                <c:pt idx="21">
                  <c:v>44034</c:v>
                </c:pt>
                <c:pt idx="22">
                  <c:v>44035</c:v>
                </c:pt>
                <c:pt idx="23">
                  <c:v>44036</c:v>
                </c:pt>
                <c:pt idx="24">
                  <c:v>44037</c:v>
                </c:pt>
                <c:pt idx="25">
                  <c:v>44038</c:v>
                </c:pt>
                <c:pt idx="26">
                  <c:v>44039</c:v>
                </c:pt>
                <c:pt idx="27">
                  <c:v>44040</c:v>
                </c:pt>
                <c:pt idx="28">
                  <c:v>44041</c:v>
                </c:pt>
                <c:pt idx="29">
                  <c:v>44042</c:v>
                </c:pt>
                <c:pt idx="30">
                  <c:v>44043</c:v>
                </c:pt>
                <c:pt idx="31">
                  <c:v>44044</c:v>
                </c:pt>
                <c:pt idx="32">
                  <c:v>44045</c:v>
                </c:pt>
                <c:pt idx="33">
                  <c:v>44046</c:v>
                </c:pt>
                <c:pt idx="34">
                  <c:v>44047</c:v>
                </c:pt>
                <c:pt idx="35">
                  <c:v>44048</c:v>
                </c:pt>
                <c:pt idx="36">
                  <c:v>44049</c:v>
                </c:pt>
                <c:pt idx="37">
                  <c:v>44050</c:v>
                </c:pt>
                <c:pt idx="38">
                  <c:v>44051</c:v>
                </c:pt>
                <c:pt idx="39">
                  <c:v>44052</c:v>
                </c:pt>
                <c:pt idx="40">
                  <c:v>44053</c:v>
                </c:pt>
                <c:pt idx="41">
                  <c:v>44054</c:v>
                </c:pt>
                <c:pt idx="42">
                  <c:v>44055</c:v>
                </c:pt>
                <c:pt idx="43">
                  <c:v>44056</c:v>
                </c:pt>
                <c:pt idx="44">
                  <c:v>44057</c:v>
                </c:pt>
                <c:pt idx="45">
                  <c:v>44058</c:v>
                </c:pt>
                <c:pt idx="46">
                  <c:v>44059</c:v>
                </c:pt>
                <c:pt idx="47">
                  <c:v>44060</c:v>
                </c:pt>
                <c:pt idx="48">
                  <c:v>44061</c:v>
                </c:pt>
                <c:pt idx="49">
                  <c:v>44062</c:v>
                </c:pt>
                <c:pt idx="50">
                  <c:v>44063</c:v>
                </c:pt>
                <c:pt idx="51">
                  <c:v>44064</c:v>
                </c:pt>
                <c:pt idx="52">
                  <c:v>44065</c:v>
                </c:pt>
                <c:pt idx="53">
                  <c:v>44066</c:v>
                </c:pt>
                <c:pt idx="54">
                  <c:v>44067</c:v>
                </c:pt>
                <c:pt idx="55">
                  <c:v>44068</c:v>
                </c:pt>
                <c:pt idx="56">
                  <c:v>44069</c:v>
                </c:pt>
                <c:pt idx="57">
                  <c:v>44070</c:v>
                </c:pt>
                <c:pt idx="58">
                  <c:v>44071</c:v>
                </c:pt>
                <c:pt idx="59">
                  <c:v>44072</c:v>
                </c:pt>
                <c:pt idx="60">
                  <c:v>44073</c:v>
                </c:pt>
                <c:pt idx="61">
                  <c:v>44074</c:v>
                </c:pt>
                <c:pt idx="62">
                  <c:v>44075</c:v>
                </c:pt>
                <c:pt idx="63">
                  <c:v>44076</c:v>
                </c:pt>
                <c:pt idx="64">
                  <c:v>44077</c:v>
                </c:pt>
                <c:pt idx="65">
                  <c:v>44078</c:v>
                </c:pt>
                <c:pt idx="66">
                  <c:v>44079</c:v>
                </c:pt>
                <c:pt idx="67">
                  <c:v>44080</c:v>
                </c:pt>
                <c:pt idx="68">
                  <c:v>44081</c:v>
                </c:pt>
                <c:pt idx="69">
                  <c:v>44082</c:v>
                </c:pt>
                <c:pt idx="70">
                  <c:v>44083</c:v>
                </c:pt>
                <c:pt idx="71">
                  <c:v>44084</c:v>
                </c:pt>
                <c:pt idx="72">
                  <c:v>44085</c:v>
                </c:pt>
                <c:pt idx="73">
                  <c:v>44086</c:v>
                </c:pt>
                <c:pt idx="74">
                  <c:v>44087</c:v>
                </c:pt>
                <c:pt idx="75">
                  <c:v>44088</c:v>
                </c:pt>
                <c:pt idx="76">
                  <c:v>44089</c:v>
                </c:pt>
                <c:pt idx="77">
                  <c:v>44090</c:v>
                </c:pt>
                <c:pt idx="78">
                  <c:v>44091</c:v>
                </c:pt>
                <c:pt idx="79">
                  <c:v>44092</c:v>
                </c:pt>
                <c:pt idx="80">
                  <c:v>44093</c:v>
                </c:pt>
                <c:pt idx="81">
                  <c:v>44094</c:v>
                </c:pt>
                <c:pt idx="82">
                  <c:v>44095</c:v>
                </c:pt>
                <c:pt idx="83">
                  <c:v>44096</c:v>
                </c:pt>
                <c:pt idx="84">
                  <c:v>44097</c:v>
                </c:pt>
                <c:pt idx="85">
                  <c:v>44098</c:v>
                </c:pt>
                <c:pt idx="86">
                  <c:v>44099</c:v>
                </c:pt>
                <c:pt idx="87">
                  <c:v>44100</c:v>
                </c:pt>
                <c:pt idx="88">
                  <c:v>44101</c:v>
                </c:pt>
                <c:pt idx="89">
                  <c:v>44102</c:v>
                </c:pt>
                <c:pt idx="90">
                  <c:v>44103</c:v>
                </c:pt>
                <c:pt idx="91">
                  <c:v>44104</c:v>
                </c:pt>
              </c:numCache>
            </c:numRef>
          </c:cat>
          <c:val>
            <c:numRef>
              <c:f>Sheet1!$B$2:$B$93</c:f>
              <c:numCache>
                <c:formatCode>0</c:formatCode>
                <c:ptCount val="92"/>
                <c:pt idx="0">
                  <c:v>2556</c:v>
                </c:pt>
                <c:pt idx="1">
                  <c:v>2556</c:v>
                </c:pt>
                <c:pt idx="2">
                  <c:v>2516</c:v>
                </c:pt>
                <c:pt idx="3">
                  <c:v>2404</c:v>
                </c:pt>
                <c:pt idx="4">
                  <c:v>2050</c:v>
                </c:pt>
                <c:pt idx="5">
                  <c:v>2152</c:v>
                </c:pt>
                <c:pt idx="6">
                  <c:v>2229</c:v>
                </c:pt>
                <c:pt idx="7">
                  <c:v>2299</c:v>
                </c:pt>
                <c:pt idx="8">
                  <c:v>2415</c:v>
                </c:pt>
                <c:pt idx="9">
                  <c:v>2399</c:v>
                </c:pt>
                <c:pt idx="10">
                  <c:v>2399</c:v>
                </c:pt>
                <c:pt idx="11">
                  <c:v>2013</c:v>
                </c:pt>
                <c:pt idx="12">
                  <c:v>2317</c:v>
                </c:pt>
                <c:pt idx="13">
                  <c:v>2497</c:v>
                </c:pt>
                <c:pt idx="14">
                  <c:v>2485</c:v>
                </c:pt>
                <c:pt idx="15">
                  <c:v>2485</c:v>
                </c:pt>
                <c:pt idx="16">
                  <c:v>2508</c:v>
                </c:pt>
                <c:pt idx="17">
                  <c:v>2604</c:v>
                </c:pt>
                <c:pt idx="18">
                  <c:v>2437</c:v>
                </c:pt>
                <c:pt idx="19">
                  <c:v>2335</c:v>
                </c:pt>
                <c:pt idx="20">
                  <c:v>2256</c:v>
                </c:pt>
                <c:pt idx="21">
                  <c:v>2421</c:v>
                </c:pt>
                <c:pt idx="22">
                  <c:v>2482</c:v>
                </c:pt>
                <c:pt idx="23">
                  <c:v>2525</c:v>
                </c:pt>
                <c:pt idx="24">
                  <c:v>2529</c:v>
                </c:pt>
                <c:pt idx="25">
                  <c:v>2481</c:v>
                </c:pt>
                <c:pt idx="26">
                  <c:v>2620</c:v>
                </c:pt>
                <c:pt idx="27">
                  <c:v>2669</c:v>
                </c:pt>
                <c:pt idx="28">
                  <c:v>2604</c:v>
                </c:pt>
                <c:pt idx="29">
                  <c:v>2537</c:v>
                </c:pt>
                <c:pt idx="30">
                  <c:v>2613</c:v>
                </c:pt>
                <c:pt idx="31">
                  <c:v>2546</c:v>
                </c:pt>
                <c:pt idx="32">
                  <c:v>2445</c:v>
                </c:pt>
                <c:pt idx="33">
                  <c:v>2389</c:v>
                </c:pt>
                <c:pt idx="34">
                  <c:v>2344</c:v>
                </c:pt>
                <c:pt idx="35">
                  <c:v>2323</c:v>
                </c:pt>
                <c:pt idx="36">
                  <c:v>2235</c:v>
                </c:pt>
                <c:pt idx="37">
                  <c:v>2385</c:v>
                </c:pt>
                <c:pt idx="38">
                  <c:v>2439</c:v>
                </c:pt>
                <c:pt idx="39">
                  <c:v>2362</c:v>
                </c:pt>
                <c:pt idx="40">
                  <c:v>2342</c:v>
                </c:pt>
                <c:pt idx="41">
                  <c:v>2288</c:v>
                </c:pt>
                <c:pt idx="42">
                  <c:v>2150</c:v>
                </c:pt>
                <c:pt idx="43">
                  <c:v>2092</c:v>
                </c:pt>
                <c:pt idx="44">
                  <c:v>2131</c:v>
                </c:pt>
                <c:pt idx="45">
                  <c:v>2061</c:v>
                </c:pt>
                <c:pt idx="46">
                  <c:v>2016</c:v>
                </c:pt>
                <c:pt idx="47">
                  <c:v>2219</c:v>
                </c:pt>
                <c:pt idx="48">
                  <c:v>2232</c:v>
                </c:pt>
                <c:pt idx="49">
                  <c:v>2125</c:v>
                </c:pt>
                <c:pt idx="50">
                  <c:v>2079</c:v>
                </c:pt>
                <c:pt idx="51">
                  <c:v>2091</c:v>
                </c:pt>
                <c:pt idx="52">
                  <c:v>2078</c:v>
                </c:pt>
                <c:pt idx="53">
                  <c:v>1995</c:v>
                </c:pt>
                <c:pt idx="54">
                  <c:v>2113</c:v>
                </c:pt>
                <c:pt idx="55">
                  <c:v>2113</c:v>
                </c:pt>
                <c:pt idx="56">
                  <c:v>2315</c:v>
                </c:pt>
                <c:pt idx="57">
                  <c:v>2302</c:v>
                </c:pt>
                <c:pt idx="58">
                  <c:v>2272</c:v>
                </c:pt>
                <c:pt idx="59">
                  <c:v>2275</c:v>
                </c:pt>
                <c:pt idx="60">
                  <c:v>2145</c:v>
                </c:pt>
                <c:pt idx="61">
                  <c:v>2304</c:v>
                </c:pt>
                <c:pt idx="62">
                  <c:v>2423</c:v>
                </c:pt>
                <c:pt idx="63">
                  <c:v>2476</c:v>
                </c:pt>
                <c:pt idx="64">
                  <c:v>2517</c:v>
                </c:pt>
                <c:pt idx="65">
                  <c:v>2575</c:v>
                </c:pt>
                <c:pt idx="66">
                  <c:v>2601</c:v>
                </c:pt>
                <c:pt idx="67">
                  <c:v>2416</c:v>
                </c:pt>
                <c:pt idx="68">
                  <c:v>2495</c:v>
                </c:pt>
                <c:pt idx="69">
                  <c:v>2642</c:v>
                </c:pt>
                <c:pt idx="70">
                  <c:v>2747</c:v>
                </c:pt>
                <c:pt idx="71">
                  <c:v>2713</c:v>
                </c:pt>
                <c:pt idx="72">
                  <c:v>2663</c:v>
                </c:pt>
                <c:pt idx="73">
                  <c:v>2628</c:v>
                </c:pt>
                <c:pt idx="74">
                  <c:v>2476</c:v>
                </c:pt>
                <c:pt idx="75">
                  <c:v>2502</c:v>
                </c:pt>
                <c:pt idx="76">
                  <c:v>2538</c:v>
                </c:pt>
                <c:pt idx="77">
                  <c:v>2584</c:v>
                </c:pt>
                <c:pt idx="78">
                  <c:v>2584</c:v>
                </c:pt>
                <c:pt idx="79">
                  <c:v>2491</c:v>
                </c:pt>
                <c:pt idx="80">
                  <c:v>2578</c:v>
                </c:pt>
                <c:pt idx="81">
                  <c:v>2471</c:v>
                </c:pt>
                <c:pt idx="82">
                  <c:v>2441</c:v>
                </c:pt>
                <c:pt idx="83">
                  <c:v>2392</c:v>
                </c:pt>
                <c:pt idx="84">
                  <c:v>2304</c:v>
                </c:pt>
                <c:pt idx="85">
                  <c:v>2391</c:v>
                </c:pt>
                <c:pt idx="86">
                  <c:v>2456</c:v>
                </c:pt>
                <c:pt idx="87">
                  <c:v>2381</c:v>
                </c:pt>
                <c:pt idx="88">
                  <c:v>2372</c:v>
                </c:pt>
                <c:pt idx="89">
                  <c:v>2578</c:v>
                </c:pt>
                <c:pt idx="90">
                  <c:v>2593</c:v>
                </c:pt>
                <c:pt idx="91">
                  <c:v>2593</c:v>
                </c:pt>
              </c:numCache>
            </c:numRef>
          </c:val>
          <c:extLst>
            <c:ext xmlns:c16="http://schemas.microsoft.com/office/drawing/2014/chart" uri="{C3380CC4-5D6E-409C-BE32-E72D297353CC}">
              <c16:uniqueId val="{00000000-3DDC-4BD1-8F7B-C12896DDD855}"/>
            </c:ext>
          </c:extLst>
        </c:ser>
        <c:ser>
          <c:idx val="1"/>
          <c:order val="1"/>
          <c:tx>
            <c:strRef>
              <c:f>Sheet1!$C$1</c:f>
              <c:strCache>
                <c:ptCount val="1"/>
                <c:pt idx="0">
                  <c:v>Hydro</c:v>
                </c:pt>
              </c:strCache>
            </c:strRef>
          </c:tx>
          <c:spPr>
            <a:solidFill>
              <a:srgbClr val="71C9EB"/>
            </a:solidFill>
            <a:ln>
              <a:solidFill>
                <a:srgbClr val="71C9EB"/>
              </a:solidFill>
            </a:ln>
            <a:effectLst/>
          </c:spPr>
          <c:cat>
            <c:numRef>
              <c:f>Sheet1!$A$2:$A$93</c:f>
              <c:numCache>
                <c:formatCode>m/d/yy</c:formatCode>
                <c:ptCount val="92"/>
                <c:pt idx="0">
                  <c:v>44013</c:v>
                </c:pt>
                <c:pt idx="1">
                  <c:v>44014</c:v>
                </c:pt>
                <c:pt idx="2">
                  <c:v>44015</c:v>
                </c:pt>
                <c:pt idx="3">
                  <c:v>44016</c:v>
                </c:pt>
                <c:pt idx="4">
                  <c:v>44017</c:v>
                </c:pt>
                <c:pt idx="5">
                  <c:v>44018</c:v>
                </c:pt>
                <c:pt idx="6">
                  <c:v>44019</c:v>
                </c:pt>
                <c:pt idx="7">
                  <c:v>44020</c:v>
                </c:pt>
                <c:pt idx="8">
                  <c:v>44021</c:v>
                </c:pt>
                <c:pt idx="9">
                  <c:v>44022</c:v>
                </c:pt>
                <c:pt idx="10">
                  <c:v>44023</c:v>
                </c:pt>
                <c:pt idx="11">
                  <c:v>44024</c:v>
                </c:pt>
                <c:pt idx="12">
                  <c:v>44025</c:v>
                </c:pt>
                <c:pt idx="13">
                  <c:v>44026</c:v>
                </c:pt>
                <c:pt idx="14">
                  <c:v>44027</c:v>
                </c:pt>
                <c:pt idx="15">
                  <c:v>44028</c:v>
                </c:pt>
                <c:pt idx="16">
                  <c:v>44029</c:v>
                </c:pt>
                <c:pt idx="17">
                  <c:v>44030</c:v>
                </c:pt>
                <c:pt idx="18">
                  <c:v>44031</c:v>
                </c:pt>
                <c:pt idx="19">
                  <c:v>44032</c:v>
                </c:pt>
                <c:pt idx="20">
                  <c:v>44033</c:v>
                </c:pt>
                <c:pt idx="21">
                  <c:v>44034</c:v>
                </c:pt>
                <c:pt idx="22">
                  <c:v>44035</c:v>
                </c:pt>
                <c:pt idx="23">
                  <c:v>44036</c:v>
                </c:pt>
                <c:pt idx="24">
                  <c:v>44037</c:v>
                </c:pt>
                <c:pt idx="25">
                  <c:v>44038</c:v>
                </c:pt>
                <c:pt idx="26">
                  <c:v>44039</c:v>
                </c:pt>
                <c:pt idx="27">
                  <c:v>44040</c:v>
                </c:pt>
                <c:pt idx="28">
                  <c:v>44041</c:v>
                </c:pt>
                <c:pt idx="29">
                  <c:v>44042</c:v>
                </c:pt>
                <c:pt idx="30">
                  <c:v>44043</c:v>
                </c:pt>
                <c:pt idx="31">
                  <c:v>44044</c:v>
                </c:pt>
                <c:pt idx="32">
                  <c:v>44045</c:v>
                </c:pt>
                <c:pt idx="33">
                  <c:v>44046</c:v>
                </c:pt>
                <c:pt idx="34">
                  <c:v>44047</c:v>
                </c:pt>
                <c:pt idx="35">
                  <c:v>44048</c:v>
                </c:pt>
                <c:pt idx="36">
                  <c:v>44049</c:v>
                </c:pt>
                <c:pt idx="37">
                  <c:v>44050</c:v>
                </c:pt>
                <c:pt idx="38">
                  <c:v>44051</c:v>
                </c:pt>
                <c:pt idx="39">
                  <c:v>44052</c:v>
                </c:pt>
                <c:pt idx="40">
                  <c:v>44053</c:v>
                </c:pt>
                <c:pt idx="41">
                  <c:v>44054</c:v>
                </c:pt>
                <c:pt idx="42">
                  <c:v>44055</c:v>
                </c:pt>
                <c:pt idx="43">
                  <c:v>44056</c:v>
                </c:pt>
                <c:pt idx="44">
                  <c:v>44057</c:v>
                </c:pt>
                <c:pt idx="45">
                  <c:v>44058</c:v>
                </c:pt>
                <c:pt idx="46">
                  <c:v>44059</c:v>
                </c:pt>
                <c:pt idx="47">
                  <c:v>44060</c:v>
                </c:pt>
                <c:pt idx="48">
                  <c:v>44061</c:v>
                </c:pt>
                <c:pt idx="49">
                  <c:v>44062</c:v>
                </c:pt>
                <c:pt idx="50">
                  <c:v>44063</c:v>
                </c:pt>
                <c:pt idx="51">
                  <c:v>44064</c:v>
                </c:pt>
                <c:pt idx="52">
                  <c:v>44065</c:v>
                </c:pt>
                <c:pt idx="53">
                  <c:v>44066</c:v>
                </c:pt>
                <c:pt idx="54">
                  <c:v>44067</c:v>
                </c:pt>
                <c:pt idx="55">
                  <c:v>44068</c:v>
                </c:pt>
                <c:pt idx="56">
                  <c:v>44069</c:v>
                </c:pt>
                <c:pt idx="57">
                  <c:v>44070</c:v>
                </c:pt>
                <c:pt idx="58">
                  <c:v>44071</c:v>
                </c:pt>
                <c:pt idx="59">
                  <c:v>44072</c:v>
                </c:pt>
                <c:pt idx="60">
                  <c:v>44073</c:v>
                </c:pt>
                <c:pt idx="61">
                  <c:v>44074</c:v>
                </c:pt>
                <c:pt idx="62">
                  <c:v>44075</c:v>
                </c:pt>
                <c:pt idx="63">
                  <c:v>44076</c:v>
                </c:pt>
                <c:pt idx="64">
                  <c:v>44077</c:v>
                </c:pt>
                <c:pt idx="65">
                  <c:v>44078</c:v>
                </c:pt>
                <c:pt idx="66">
                  <c:v>44079</c:v>
                </c:pt>
                <c:pt idx="67">
                  <c:v>44080</c:v>
                </c:pt>
                <c:pt idx="68">
                  <c:v>44081</c:v>
                </c:pt>
                <c:pt idx="69">
                  <c:v>44082</c:v>
                </c:pt>
                <c:pt idx="70">
                  <c:v>44083</c:v>
                </c:pt>
                <c:pt idx="71">
                  <c:v>44084</c:v>
                </c:pt>
                <c:pt idx="72">
                  <c:v>44085</c:v>
                </c:pt>
                <c:pt idx="73">
                  <c:v>44086</c:v>
                </c:pt>
                <c:pt idx="74">
                  <c:v>44087</c:v>
                </c:pt>
                <c:pt idx="75">
                  <c:v>44088</c:v>
                </c:pt>
                <c:pt idx="76">
                  <c:v>44089</c:v>
                </c:pt>
                <c:pt idx="77">
                  <c:v>44090</c:v>
                </c:pt>
                <c:pt idx="78">
                  <c:v>44091</c:v>
                </c:pt>
                <c:pt idx="79">
                  <c:v>44092</c:v>
                </c:pt>
                <c:pt idx="80">
                  <c:v>44093</c:v>
                </c:pt>
                <c:pt idx="81">
                  <c:v>44094</c:v>
                </c:pt>
                <c:pt idx="82">
                  <c:v>44095</c:v>
                </c:pt>
                <c:pt idx="83">
                  <c:v>44096</c:v>
                </c:pt>
                <c:pt idx="84">
                  <c:v>44097</c:v>
                </c:pt>
                <c:pt idx="85">
                  <c:v>44098</c:v>
                </c:pt>
                <c:pt idx="86">
                  <c:v>44099</c:v>
                </c:pt>
                <c:pt idx="87">
                  <c:v>44100</c:v>
                </c:pt>
                <c:pt idx="88">
                  <c:v>44101</c:v>
                </c:pt>
                <c:pt idx="89">
                  <c:v>44102</c:v>
                </c:pt>
                <c:pt idx="90">
                  <c:v>44103</c:v>
                </c:pt>
                <c:pt idx="91">
                  <c:v>44104</c:v>
                </c:pt>
              </c:numCache>
            </c:numRef>
          </c:cat>
          <c:val>
            <c:numRef>
              <c:f>Sheet1!$C$2:$C$93</c:f>
              <c:numCache>
                <c:formatCode>0</c:formatCode>
                <c:ptCount val="92"/>
                <c:pt idx="0">
                  <c:v>631</c:v>
                </c:pt>
                <c:pt idx="1">
                  <c:v>631</c:v>
                </c:pt>
                <c:pt idx="2">
                  <c:v>648</c:v>
                </c:pt>
                <c:pt idx="3">
                  <c:v>633</c:v>
                </c:pt>
                <c:pt idx="4">
                  <c:v>597</c:v>
                </c:pt>
                <c:pt idx="5">
                  <c:v>631</c:v>
                </c:pt>
                <c:pt idx="6">
                  <c:v>630</c:v>
                </c:pt>
                <c:pt idx="7">
                  <c:v>664</c:v>
                </c:pt>
                <c:pt idx="8">
                  <c:v>656</c:v>
                </c:pt>
                <c:pt idx="9">
                  <c:v>622</c:v>
                </c:pt>
                <c:pt idx="10">
                  <c:v>622</c:v>
                </c:pt>
                <c:pt idx="11">
                  <c:v>593</c:v>
                </c:pt>
                <c:pt idx="12">
                  <c:v>646</c:v>
                </c:pt>
                <c:pt idx="13">
                  <c:v>669</c:v>
                </c:pt>
                <c:pt idx="14">
                  <c:v>643</c:v>
                </c:pt>
                <c:pt idx="15">
                  <c:v>626</c:v>
                </c:pt>
                <c:pt idx="16">
                  <c:v>623</c:v>
                </c:pt>
                <c:pt idx="17">
                  <c:v>657</c:v>
                </c:pt>
                <c:pt idx="18">
                  <c:v>621</c:v>
                </c:pt>
                <c:pt idx="19">
                  <c:v>637</c:v>
                </c:pt>
                <c:pt idx="20">
                  <c:v>645</c:v>
                </c:pt>
                <c:pt idx="21">
                  <c:v>635</c:v>
                </c:pt>
                <c:pt idx="22">
                  <c:v>641</c:v>
                </c:pt>
                <c:pt idx="23">
                  <c:v>624</c:v>
                </c:pt>
                <c:pt idx="24">
                  <c:v>633</c:v>
                </c:pt>
                <c:pt idx="25">
                  <c:v>613</c:v>
                </c:pt>
                <c:pt idx="26">
                  <c:v>644</c:v>
                </c:pt>
                <c:pt idx="27">
                  <c:v>644</c:v>
                </c:pt>
                <c:pt idx="28">
                  <c:v>628</c:v>
                </c:pt>
                <c:pt idx="29">
                  <c:v>634</c:v>
                </c:pt>
                <c:pt idx="30">
                  <c:v>628</c:v>
                </c:pt>
                <c:pt idx="31">
                  <c:v>631</c:v>
                </c:pt>
                <c:pt idx="32">
                  <c:v>611</c:v>
                </c:pt>
                <c:pt idx="33">
                  <c:v>620</c:v>
                </c:pt>
                <c:pt idx="34">
                  <c:v>646</c:v>
                </c:pt>
                <c:pt idx="35">
                  <c:v>658</c:v>
                </c:pt>
                <c:pt idx="36">
                  <c:v>662</c:v>
                </c:pt>
                <c:pt idx="37">
                  <c:v>680</c:v>
                </c:pt>
                <c:pt idx="38">
                  <c:v>672</c:v>
                </c:pt>
                <c:pt idx="39">
                  <c:v>652</c:v>
                </c:pt>
                <c:pt idx="40">
                  <c:v>680</c:v>
                </c:pt>
                <c:pt idx="41">
                  <c:v>661</c:v>
                </c:pt>
                <c:pt idx="42">
                  <c:v>646</c:v>
                </c:pt>
                <c:pt idx="43">
                  <c:v>654</c:v>
                </c:pt>
                <c:pt idx="44">
                  <c:v>660</c:v>
                </c:pt>
                <c:pt idx="45">
                  <c:v>654</c:v>
                </c:pt>
                <c:pt idx="46">
                  <c:v>660</c:v>
                </c:pt>
                <c:pt idx="47">
                  <c:v>675</c:v>
                </c:pt>
                <c:pt idx="48">
                  <c:v>668</c:v>
                </c:pt>
                <c:pt idx="49">
                  <c:v>669</c:v>
                </c:pt>
                <c:pt idx="50">
                  <c:v>659</c:v>
                </c:pt>
                <c:pt idx="51">
                  <c:v>653</c:v>
                </c:pt>
                <c:pt idx="52">
                  <c:v>669</c:v>
                </c:pt>
                <c:pt idx="53">
                  <c:v>649</c:v>
                </c:pt>
                <c:pt idx="54">
                  <c:v>728</c:v>
                </c:pt>
                <c:pt idx="55">
                  <c:v>728</c:v>
                </c:pt>
                <c:pt idx="56">
                  <c:v>746</c:v>
                </c:pt>
                <c:pt idx="57">
                  <c:v>734</c:v>
                </c:pt>
                <c:pt idx="58">
                  <c:v>737</c:v>
                </c:pt>
                <c:pt idx="59">
                  <c:v>713</c:v>
                </c:pt>
                <c:pt idx="60">
                  <c:v>673</c:v>
                </c:pt>
                <c:pt idx="61">
                  <c:v>703</c:v>
                </c:pt>
                <c:pt idx="62">
                  <c:v>696</c:v>
                </c:pt>
                <c:pt idx="63">
                  <c:v>727</c:v>
                </c:pt>
                <c:pt idx="64">
                  <c:v>721</c:v>
                </c:pt>
                <c:pt idx="65">
                  <c:v>718</c:v>
                </c:pt>
                <c:pt idx="66">
                  <c:v>707</c:v>
                </c:pt>
                <c:pt idx="67">
                  <c:v>675</c:v>
                </c:pt>
                <c:pt idx="68">
                  <c:v>690</c:v>
                </c:pt>
                <c:pt idx="69">
                  <c:v>683</c:v>
                </c:pt>
                <c:pt idx="70">
                  <c:v>650</c:v>
                </c:pt>
                <c:pt idx="71">
                  <c:v>661</c:v>
                </c:pt>
                <c:pt idx="72">
                  <c:v>698</c:v>
                </c:pt>
                <c:pt idx="73">
                  <c:v>699</c:v>
                </c:pt>
                <c:pt idx="74">
                  <c:v>662</c:v>
                </c:pt>
                <c:pt idx="75">
                  <c:v>708</c:v>
                </c:pt>
                <c:pt idx="76">
                  <c:v>681</c:v>
                </c:pt>
                <c:pt idx="77">
                  <c:v>683</c:v>
                </c:pt>
                <c:pt idx="78">
                  <c:v>683</c:v>
                </c:pt>
                <c:pt idx="79">
                  <c:v>709</c:v>
                </c:pt>
                <c:pt idx="80">
                  <c:v>724</c:v>
                </c:pt>
                <c:pt idx="81">
                  <c:v>688</c:v>
                </c:pt>
                <c:pt idx="82">
                  <c:v>701</c:v>
                </c:pt>
                <c:pt idx="83">
                  <c:v>710</c:v>
                </c:pt>
                <c:pt idx="84">
                  <c:v>719</c:v>
                </c:pt>
                <c:pt idx="85">
                  <c:v>743</c:v>
                </c:pt>
                <c:pt idx="86">
                  <c:v>705</c:v>
                </c:pt>
                <c:pt idx="87">
                  <c:v>699</c:v>
                </c:pt>
                <c:pt idx="88">
                  <c:v>660</c:v>
                </c:pt>
                <c:pt idx="89">
                  <c:v>651</c:v>
                </c:pt>
                <c:pt idx="90">
                  <c:v>629</c:v>
                </c:pt>
                <c:pt idx="91">
                  <c:v>629</c:v>
                </c:pt>
              </c:numCache>
            </c:numRef>
          </c:val>
          <c:extLst>
            <c:ext xmlns:c16="http://schemas.microsoft.com/office/drawing/2014/chart" uri="{C3380CC4-5D6E-409C-BE32-E72D297353CC}">
              <c16:uniqueId val="{00000001-3DDC-4BD1-8F7B-C12896DDD855}"/>
            </c:ext>
          </c:extLst>
        </c:ser>
        <c:ser>
          <c:idx val="2"/>
          <c:order val="2"/>
          <c:tx>
            <c:strRef>
              <c:f>Sheet1!$D$1</c:f>
              <c:strCache>
                <c:ptCount val="1"/>
                <c:pt idx="0">
                  <c:v>Solar</c:v>
                </c:pt>
              </c:strCache>
            </c:strRef>
          </c:tx>
          <c:spPr>
            <a:solidFill>
              <a:srgbClr val="87BD41"/>
            </a:solidFill>
            <a:ln>
              <a:solidFill>
                <a:srgbClr val="87BD41"/>
              </a:solidFill>
            </a:ln>
            <a:effectLst/>
          </c:spPr>
          <c:cat>
            <c:numRef>
              <c:f>Sheet1!$A$2:$A$93</c:f>
              <c:numCache>
                <c:formatCode>m/d/yy</c:formatCode>
                <c:ptCount val="92"/>
                <c:pt idx="0">
                  <c:v>44013</c:v>
                </c:pt>
                <c:pt idx="1">
                  <c:v>44014</c:v>
                </c:pt>
                <c:pt idx="2">
                  <c:v>44015</c:v>
                </c:pt>
                <c:pt idx="3">
                  <c:v>44016</c:v>
                </c:pt>
                <c:pt idx="4">
                  <c:v>44017</c:v>
                </c:pt>
                <c:pt idx="5">
                  <c:v>44018</c:v>
                </c:pt>
                <c:pt idx="6">
                  <c:v>44019</c:v>
                </c:pt>
                <c:pt idx="7">
                  <c:v>44020</c:v>
                </c:pt>
                <c:pt idx="8">
                  <c:v>44021</c:v>
                </c:pt>
                <c:pt idx="9">
                  <c:v>44022</c:v>
                </c:pt>
                <c:pt idx="10">
                  <c:v>44023</c:v>
                </c:pt>
                <c:pt idx="11">
                  <c:v>44024</c:v>
                </c:pt>
                <c:pt idx="12">
                  <c:v>44025</c:v>
                </c:pt>
                <c:pt idx="13">
                  <c:v>44026</c:v>
                </c:pt>
                <c:pt idx="14">
                  <c:v>44027</c:v>
                </c:pt>
                <c:pt idx="15">
                  <c:v>44028</c:v>
                </c:pt>
                <c:pt idx="16">
                  <c:v>44029</c:v>
                </c:pt>
                <c:pt idx="17">
                  <c:v>44030</c:v>
                </c:pt>
                <c:pt idx="18">
                  <c:v>44031</c:v>
                </c:pt>
                <c:pt idx="19">
                  <c:v>44032</c:v>
                </c:pt>
                <c:pt idx="20">
                  <c:v>44033</c:v>
                </c:pt>
                <c:pt idx="21">
                  <c:v>44034</c:v>
                </c:pt>
                <c:pt idx="22">
                  <c:v>44035</c:v>
                </c:pt>
                <c:pt idx="23">
                  <c:v>44036</c:v>
                </c:pt>
                <c:pt idx="24">
                  <c:v>44037</c:v>
                </c:pt>
                <c:pt idx="25">
                  <c:v>44038</c:v>
                </c:pt>
                <c:pt idx="26">
                  <c:v>44039</c:v>
                </c:pt>
                <c:pt idx="27">
                  <c:v>44040</c:v>
                </c:pt>
                <c:pt idx="28">
                  <c:v>44041</c:v>
                </c:pt>
                <c:pt idx="29">
                  <c:v>44042</c:v>
                </c:pt>
                <c:pt idx="30">
                  <c:v>44043</c:v>
                </c:pt>
                <c:pt idx="31">
                  <c:v>44044</c:v>
                </c:pt>
                <c:pt idx="32">
                  <c:v>44045</c:v>
                </c:pt>
                <c:pt idx="33">
                  <c:v>44046</c:v>
                </c:pt>
                <c:pt idx="34">
                  <c:v>44047</c:v>
                </c:pt>
                <c:pt idx="35">
                  <c:v>44048</c:v>
                </c:pt>
                <c:pt idx="36">
                  <c:v>44049</c:v>
                </c:pt>
                <c:pt idx="37">
                  <c:v>44050</c:v>
                </c:pt>
                <c:pt idx="38">
                  <c:v>44051</c:v>
                </c:pt>
                <c:pt idx="39">
                  <c:v>44052</c:v>
                </c:pt>
                <c:pt idx="40">
                  <c:v>44053</c:v>
                </c:pt>
                <c:pt idx="41">
                  <c:v>44054</c:v>
                </c:pt>
                <c:pt idx="42">
                  <c:v>44055</c:v>
                </c:pt>
                <c:pt idx="43">
                  <c:v>44056</c:v>
                </c:pt>
                <c:pt idx="44">
                  <c:v>44057</c:v>
                </c:pt>
                <c:pt idx="45">
                  <c:v>44058</c:v>
                </c:pt>
                <c:pt idx="46">
                  <c:v>44059</c:v>
                </c:pt>
                <c:pt idx="47">
                  <c:v>44060</c:v>
                </c:pt>
                <c:pt idx="48">
                  <c:v>44061</c:v>
                </c:pt>
                <c:pt idx="49">
                  <c:v>44062</c:v>
                </c:pt>
                <c:pt idx="50">
                  <c:v>44063</c:v>
                </c:pt>
                <c:pt idx="51">
                  <c:v>44064</c:v>
                </c:pt>
                <c:pt idx="52">
                  <c:v>44065</c:v>
                </c:pt>
                <c:pt idx="53">
                  <c:v>44066</c:v>
                </c:pt>
                <c:pt idx="54">
                  <c:v>44067</c:v>
                </c:pt>
                <c:pt idx="55">
                  <c:v>44068</c:v>
                </c:pt>
                <c:pt idx="56">
                  <c:v>44069</c:v>
                </c:pt>
                <c:pt idx="57">
                  <c:v>44070</c:v>
                </c:pt>
                <c:pt idx="58">
                  <c:v>44071</c:v>
                </c:pt>
                <c:pt idx="59">
                  <c:v>44072</c:v>
                </c:pt>
                <c:pt idx="60">
                  <c:v>44073</c:v>
                </c:pt>
                <c:pt idx="61">
                  <c:v>44074</c:v>
                </c:pt>
                <c:pt idx="62">
                  <c:v>44075</c:v>
                </c:pt>
                <c:pt idx="63">
                  <c:v>44076</c:v>
                </c:pt>
                <c:pt idx="64">
                  <c:v>44077</c:v>
                </c:pt>
                <c:pt idx="65">
                  <c:v>44078</c:v>
                </c:pt>
                <c:pt idx="66">
                  <c:v>44079</c:v>
                </c:pt>
                <c:pt idx="67">
                  <c:v>44080</c:v>
                </c:pt>
                <c:pt idx="68">
                  <c:v>44081</c:v>
                </c:pt>
                <c:pt idx="69">
                  <c:v>44082</c:v>
                </c:pt>
                <c:pt idx="70">
                  <c:v>44083</c:v>
                </c:pt>
                <c:pt idx="71">
                  <c:v>44084</c:v>
                </c:pt>
                <c:pt idx="72">
                  <c:v>44085</c:v>
                </c:pt>
                <c:pt idx="73">
                  <c:v>44086</c:v>
                </c:pt>
                <c:pt idx="74">
                  <c:v>44087</c:v>
                </c:pt>
                <c:pt idx="75">
                  <c:v>44088</c:v>
                </c:pt>
                <c:pt idx="76">
                  <c:v>44089</c:v>
                </c:pt>
                <c:pt idx="77">
                  <c:v>44090</c:v>
                </c:pt>
                <c:pt idx="78">
                  <c:v>44091</c:v>
                </c:pt>
                <c:pt idx="79">
                  <c:v>44092</c:v>
                </c:pt>
                <c:pt idx="80">
                  <c:v>44093</c:v>
                </c:pt>
                <c:pt idx="81">
                  <c:v>44094</c:v>
                </c:pt>
                <c:pt idx="82">
                  <c:v>44095</c:v>
                </c:pt>
                <c:pt idx="83">
                  <c:v>44096</c:v>
                </c:pt>
                <c:pt idx="84">
                  <c:v>44097</c:v>
                </c:pt>
                <c:pt idx="85">
                  <c:v>44098</c:v>
                </c:pt>
                <c:pt idx="86">
                  <c:v>44099</c:v>
                </c:pt>
                <c:pt idx="87">
                  <c:v>44100</c:v>
                </c:pt>
                <c:pt idx="88">
                  <c:v>44101</c:v>
                </c:pt>
                <c:pt idx="89">
                  <c:v>44102</c:v>
                </c:pt>
                <c:pt idx="90">
                  <c:v>44103</c:v>
                </c:pt>
                <c:pt idx="91">
                  <c:v>44104</c:v>
                </c:pt>
              </c:numCache>
            </c:numRef>
          </c:cat>
          <c:val>
            <c:numRef>
              <c:f>Sheet1!$D$2:$D$93</c:f>
              <c:numCache>
                <c:formatCode>0</c:formatCode>
                <c:ptCount val="92"/>
                <c:pt idx="0">
                  <c:v>140.22999999999999</c:v>
                </c:pt>
                <c:pt idx="1">
                  <c:v>140.22999999999999</c:v>
                </c:pt>
                <c:pt idx="2">
                  <c:v>133.71</c:v>
                </c:pt>
                <c:pt idx="3">
                  <c:v>124.2</c:v>
                </c:pt>
                <c:pt idx="4">
                  <c:v>100.38</c:v>
                </c:pt>
                <c:pt idx="5">
                  <c:v>107.13</c:v>
                </c:pt>
                <c:pt idx="6">
                  <c:v>125.03</c:v>
                </c:pt>
                <c:pt idx="7">
                  <c:v>127.63</c:v>
                </c:pt>
                <c:pt idx="8">
                  <c:v>122.979999999999</c:v>
                </c:pt>
                <c:pt idx="9">
                  <c:v>120.65</c:v>
                </c:pt>
                <c:pt idx="10">
                  <c:v>120.65</c:v>
                </c:pt>
                <c:pt idx="11">
                  <c:v>131.99</c:v>
                </c:pt>
                <c:pt idx="12">
                  <c:v>133.1</c:v>
                </c:pt>
                <c:pt idx="13">
                  <c:v>115.579999999999</c:v>
                </c:pt>
                <c:pt idx="14">
                  <c:v>102.42</c:v>
                </c:pt>
                <c:pt idx="15">
                  <c:v>108.71</c:v>
                </c:pt>
                <c:pt idx="16">
                  <c:v>129.12</c:v>
                </c:pt>
                <c:pt idx="17">
                  <c:v>135.97</c:v>
                </c:pt>
                <c:pt idx="18">
                  <c:v>132.21</c:v>
                </c:pt>
                <c:pt idx="19">
                  <c:v>128.85</c:v>
                </c:pt>
                <c:pt idx="20">
                  <c:v>129.65</c:v>
                </c:pt>
                <c:pt idx="21">
                  <c:v>132.79</c:v>
                </c:pt>
                <c:pt idx="22">
                  <c:v>117.63</c:v>
                </c:pt>
                <c:pt idx="23">
                  <c:v>129</c:v>
                </c:pt>
                <c:pt idx="24">
                  <c:v>123.24</c:v>
                </c:pt>
                <c:pt idx="25">
                  <c:v>138.19999999999999</c:v>
                </c:pt>
                <c:pt idx="26">
                  <c:v>153.74</c:v>
                </c:pt>
                <c:pt idx="27">
                  <c:v>138.26999999999899</c:v>
                </c:pt>
                <c:pt idx="28">
                  <c:v>122.49</c:v>
                </c:pt>
                <c:pt idx="29">
                  <c:v>135.57</c:v>
                </c:pt>
                <c:pt idx="30">
                  <c:v>127.53</c:v>
                </c:pt>
                <c:pt idx="31">
                  <c:v>131.47999999999999</c:v>
                </c:pt>
                <c:pt idx="32">
                  <c:v>135.79</c:v>
                </c:pt>
                <c:pt idx="33">
                  <c:v>124.02999999999901</c:v>
                </c:pt>
                <c:pt idx="34">
                  <c:v>118.009999999999</c:v>
                </c:pt>
                <c:pt idx="35">
                  <c:v>104.91</c:v>
                </c:pt>
                <c:pt idx="36">
                  <c:v>116.18</c:v>
                </c:pt>
                <c:pt idx="37">
                  <c:v>111.55999999999899</c:v>
                </c:pt>
                <c:pt idx="38">
                  <c:v>112.78</c:v>
                </c:pt>
                <c:pt idx="39">
                  <c:v>98.84</c:v>
                </c:pt>
                <c:pt idx="40">
                  <c:v>93.67</c:v>
                </c:pt>
                <c:pt idx="41">
                  <c:v>117.48</c:v>
                </c:pt>
                <c:pt idx="42">
                  <c:v>110.42</c:v>
                </c:pt>
                <c:pt idx="43">
                  <c:v>96.419999999999902</c:v>
                </c:pt>
                <c:pt idx="44">
                  <c:v>99.979999999999905</c:v>
                </c:pt>
                <c:pt idx="45">
                  <c:v>87.91</c:v>
                </c:pt>
                <c:pt idx="46">
                  <c:v>86.5</c:v>
                </c:pt>
                <c:pt idx="47">
                  <c:v>100.55</c:v>
                </c:pt>
                <c:pt idx="48">
                  <c:v>116.35</c:v>
                </c:pt>
                <c:pt idx="49">
                  <c:v>113.21</c:v>
                </c:pt>
                <c:pt idx="50">
                  <c:v>101.01</c:v>
                </c:pt>
                <c:pt idx="51">
                  <c:v>130.47999999999999</c:v>
                </c:pt>
                <c:pt idx="52">
                  <c:v>144.77000000000001</c:v>
                </c:pt>
                <c:pt idx="53">
                  <c:v>143.58000000000001</c:v>
                </c:pt>
                <c:pt idx="54">
                  <c:v>138.55000000000001</c:v>
                </c:pt>
                <c:pt idx="55">
                  <c:v>138.55000000000001</c:v>
                </c:pt>
                <c:pt idx="56">
                  <c:v>141.59</c:v>
                </c:pt>
                <c:pt idx="57">
                  <c:v>137.64999999999901</c:v>
                </c:pt>
                <c:pt idx="58">
                  <c:v>155.60999999999899</c:v>
                </c:pt>
                <c:pt idx="59">
                  <c:v>136.51999999999899</c:v>
                </c:pt>
                <c:pt idx="60">
                  <c:v>150.84</c:v>
                </c:pt>
                <c:pt idx="61">
                  <c:v>146.77000000000001</c:v>
                </c:pt>
                <c:pt idx="62">
                  <c:v>148.9</c:v>
                </c:pt>
                <c:pt idx="63">
                  <c:v>114.69</c:v>
                </c:pt>
                <c:pt idx="64">
                  <c:v>144.72</c:v>
                </c:pt>
                <c:pt idx="65">
                  <c:v>151.29</c:v>
                </c:pt>
                <c:pt idx="66">
                  <c:v>154.16999999999999</c:v>
                </c:pt>
                <c:pt idx="67">
                  <c:v>163.55999999999901</c:v>
                </c:pt>
                <c:pt idx="68">
                  <c:v>165.93</c:v>
                </c:pt>
                <c:pt idx="69">
                  <c:v>157.30999999999901</c:v>
                </c:pt>
                <c:pt idx="70">
                  <c:v>161.13</c:v>
                </c:pt>
                <c:pt idx="71">
                  <c:v>148.08000000000001</c:v>
                </c:pt>
                <c:pt idx="72">
                  <c:v>143.78</c:v>
                </c:pt>
                <c:pt idx="73">
                  <c:v>137.4</c:v>
                </c:pt>
                <c:pt idx="74">
                  <c:v>111.019999999999</c:v>
                </c:pt>
                <c:pt idx="75">
                  <c:v>110.14</c:v>
                </c:pt>
                <c:pt idx="76">
                  <c:v>135.12</c:v>
                </c:pt>
                <c:pt idx="77">
                  <c:v>133.82</c:v>
                </c:pt>
                <c:pt idx="78">
                  <c:v>133.82</c:v>
                </c:pt>
                <c:pt idx="79">
                  <c:v>136.66</c:v>
                </c:pt>
                <c:pt idx="80">
                  <c:v>120.539999999999</c:v>
                </c:pt>
                <c:pt idx="81">
                  <c:v>120.69</c:v>
                </c:pt>
                <c:pt idx="82">
                  <c:v>131.69999999999999</c:v>
                </c:pt>
                <c:pt idx="83">
                  <c:v>141.4</c:v>
                </c:pt>
                <c:pt idx="84">
                  <c:v>142.38</c:v>
                </c:pt>
                <c:pt idx="85">
                  <c:v>155.52000000000001</c:v>
                </c:pt>
                <c:pt idx="86">
                  <c:v>147.08999999999901</c:v>
                </c:pt>
                <c:pt idx="87">
                  <c:v>111.35</c:v>
                </c:pt>
                <c:pt idx="88">
                  <c:v>158.82</c:v>
                </c:pt>
                <c:pt idx="89">
                  <c:v>177.70999999999901</c:v>
                </c:pt>
                <c:pt idx="90">
                  <c:v>147.63999999999999</c:v>
                </c:pt>
                <c:pt idx="91">
                  <c:v>147.63999999999999</c:v>
                </c:pt>
              </c:numCache>
            </c:numRef>
          </c:val>
          <c:extLst>
            <c:ext xmlns:c16="http://schemas.microsoft.com/office/drawing/2014/chart" uri="{C3380CC4-5D6E-409C-BE32-E72D297353CC}">
              <c16:uniqueId val="{00000002-3DDC-4BD1-8F7B-C12896DDD855}"/>
            </c:ext>
          </c:extLst>
        </c:ser>
        <c:ser>
          <c:idx val="3"/>
          <c:order val="3"/>
          <c:tx>
            <c:strRef>
              <c:f>Sheet1!$E$1</c:f>
              <c:strCache>
                <c:ptCount val="1"/>
                <c:pt idx="0">
                  <c:v>Gas/naptha/diesel</c:v>
                </c:pt>
              </c:strCache>
            </c:strRef>
          </c:tx>
          <c:spPr>
            <a:solidFill>
              <a:srgbClr val="B4D48C"/>
            </a:solidFill>
            <a:ln>
              <a:solidFill>
                <a:srgbClr val="B4D48C"/>
              </a:solidFill>
            </a:ln>
            <a:effectLst/>
          </c:spPr>
          <c:cat>
            <c:numRef>
              <c:f>Sheet1!$A$2:$A$93</c:f>
              <c:numCache>
                <c:formatCode>m/d/yy</c:formatCode>
                <c:ptCount val="92"/>
                <c:pt idx="0">
                  <c:v>44013</c:v>
                </c:pt>
                <c:pt idx="1">
                  <c:v>44014</c:v>
                </c:pt>
                <c:pt idx="2">
                  <c:v>44015</c:v>
                </c:pt>
                <c:pt idx="3">
                  <c:v>44016</c:v>
                </c:pt>
                <c:pt idx="4">
                  <c:v>44017</c:v>
                </c:pt>
                <c:pt idx="5">
                  <c:v>44018</c:v>
                </c:pt>
                <c:pt idx="6">
                  <c:v>44019</c:v>
                </c:pt>
                <c:pt idx="7">
                  <c:v>44020</c:v>
                </c:pt>
                <c:pt idx="8">
                  <c:v>44021</c:v>
                </c:pt>
                <c:pt idx="9">
                  <c:v>44022</c:v>
                </c:pt>
                <c:pt idx="10">
                  <c:v>44023</c:v>
                </c:pt>
                <c:pt idx="11">
                  <c:v>44024</c:v>
                </c:pt>
                <c:pt idx="12">
                  <c:v>44025</c:v>
                </c:pt>
                <c:pt idx="13">
                  <c:v>44026</c:v>
                </c:pt>
                <c:pt idx="14">
                  <c:v>44027</c:v>
                </c:pt>
                <c:pt idx="15">
                  <c:v>44028</c:v>
                </c:pt>
                <c:pt idx="16">
                  <c:v>44029</c:v>
                </c:pt>
                <c:pt idx="17">
                  <c:v>44030</c:v>
                </c:pt>
                <c:pt idx="18">
                  <c:v>44031</c:v>
                </c:pt>
                <c:pt idx="19">
                  <c:v>44032</c:v>
                </c:pt>
                <c:pt idx="20">
                  <c:v>44033</c:v>
                </c:pt>
                <c:pt idx="21">
                  <c:v>44034</c:v>
                </c:pt>
                <c:pt idx="22">
                  <c:v>44035</c:v>
                </c:pt>
                <c:pt idx="23">
                  <c:v>44036</c:v>
                </c:pt>
                <c:pt idx="24">
                  <c:v>44037</c:v>
                </c:pt>
                <c:pt idx="25">
                  <c:v>44038</c:v>
                </c:pt>
                <c:pt idx="26">
                  <c:v>44039</c:v>
                </c:pt>
                <c:pt idx="27">
                  <c:v>44040</c:v>
                </c:pt>
                <c:pt idx="28">
                  <c:v>44041</c:v>
                </c:pt>
                <c:pt idx="29">
                  <c:v>44042</c:v>
                </c:pt>
                <c:pt idx="30">
                  <c:v>44043</c:v>
                </c:pt>
                <c:pt idx="31">
                  <c:v>44044</c:v>
                </c:pt>
                <c:pt idx="32">
                  <c:v>44045</c:v>
                </c:pt>
                <c:pt idx="33">
                  <c:v>44046</c:v>
                </c:pt>
                <c:pt idx="34">
                  <c:v>44047</c:v>
                </c:pt>
                <c:pt idx="35">
                  <c:v>44048</c:v>
                </c:pt>
                <c:pt idx="36">
                  <c:v>44049</c:v>
                </c:pt>
                <c:pt idx="37">
                  <c:v>44050</c:v>
                </c:pt>
                <c:pt idx="38">
                  <c:v>44051</c:v>
                </c:pt>
                <c:pt idx="39">
                  <c:v>44052</c:v>
                </c:pt>
                <c:pt idx="40">
                  <c:v>44053</c:v>
                </c:pt>
                <c:pt idx="41">
                  <c:v>44054</c:v>
                </c:pt>
                <c:pt idx="42">
                  <c:v>44055</c:v>
                </c:pt>
                <c:pt idx="43">
                  <c:v>44056</c:v>
                </c:pt>
                <c:pt idx="44">
                  <c:v>44057</c:v>
                </c:pt>
                <c:pt idx="45">
                  <c:v>44058</c:v>
                </c:pt>
                <c:pt idx="46">
                  <c:v>44059</c:v>
                </c:pt>
                <c:pt idx="47">
                  <c:v>44060</c:v>
                </c:pt>
                <c:pt idx="48">
                  <c:v>44061</c:v>
                </c:pt>
                <c:pt idx="49">
                  <c:v>44062</c:v>
                </c:pt>
                <c:pt idx="50">
                  <c:v>44063</c:v>
                </c:pt>
                <c:pt idx="51">
                  <c:v>44064</c:v>
                </c:pt>
                <c:pt idx="52">
                  <c:v>44065</c:v>
                </c:pt>
                <c:pt idx="53">
                  <c:v>44066</c:v>
                </c:pt>
                <c:pt idx="54">
                  <c:v>44067</c:v>
                </c:pt>
                <c:pt idx="55">
                  <c:v>44068</c:v>
                </c:pt>
                <c:pt idx="56">
                  <c:v>44069</c:v>
                </c:pt>
                <c:pt idx="57">
                  <c:v>44070</c:v>
                </c:pt>
                <c:pt idx="58">
                  <c:v>44071</c:v>
                </c:pt>
                <c:pt idx="59">
                  <c:v>44072</c:v>
                </c:pt>
                <c:pt idx="60">
                  <c:v>44073</c:v>
                </c:pt>
                <c:pt idx="61">
                  <c:v>44074</c:v>
                </c:pt>
                <c:pt idx="62">
                  <c:v>44075</c:v>
                </c:pt>
                <c:pt idx="63">
                  <c:v>44076</c:v>
                </c:pt>
                <c:pt idx="64">
                  <c:v>44077</c:v>
                </c:pt>
                <c:pt idx="65">
                  <c:v>44078</c:v>
                </c:pt>
                <c:pt idx="66">
                  <c:v>44079</c:v>
                </c:pt>
                <c:pt idx="67">
                  <c:v>44080</c:v>
                </c:pt>
                <c:pt idx="68">
                  <c:v>44081</c:v>
                </c:pt>
                <c:pt idx="69">
                  <c:v>44082</c:v>
                </c:pt>
                <c:pt idx="70">
                  <c:v>44083</c:v>
                </c:pt>
                <c:pt idx="71">
                  <c:v>44084</c:v>
                </c:pt>
                <c:pt idx="72">
                  <c:v>44085</c:v>
                </c:pt>
                <c:pt idx="73">
                  <c:v>44086</c:v>
                </c:pt>
                <c:pt idx="74">
                  <c:v>44087</c:v>
                </c:pt>
                <c:pt idx="75">
                  <c:v>44088</c:v>
                </c:pt>
                <c:pt idx="76">
                  <c:v>44089</c:v>
                </c:pt>
                <c:pt idx="77">
                  <c:v>44090</c:v>
                </c:pt>
                <c:pt idx="78">
                  <c:v>44091</c:v>
                </c:pt>
                <c:pt idx="79">
                  <c:v>44092</c:v>
                </c:pt>
                <c:pt idx="80">
                  <c:v>44093</c:v>
                </c:pt>
                <c:pt idx="81">
                  <c:v>44094</c:v>
                </c:pt>
                <c:pt idx="82">
                  <c:v>44095</c:v>
                </c:pt>
                <c:pt idx="83">
                  <c:v>44096</c:v>
                </c:pt>
                <c:pt idx="84">
                  <c:v>44097</c:v>
                </c:pt>
                <c:pt idx="85">
                  <c:v>44098</c:v>
                </c:pt>
                <c:pt idx="86">
                  <c:v>44099</c:v>
                </c:pt>
                <c:pt idx="87">
                  <c:v>44100</c:v>
                </c:pt>
                <c:pt idx="88">
                  <c:v>44101</c:v>
                </c:pt>
                <c:pt idx="89">
                  <c:v>44102</c:v>
                </c:pt>
                <c:pt idx="90">
                  <c:v>44103</c:v>
                </c:pt>
                <c:pt idx="91">
                  <c:v>44104</c:v>
                </c:pt>
              </c:numCache>
            </c:numRef>
          </c:cat>
          <c:val>
            <c:numRef>
              <c:f>Sheet1!$E$2:$E$93</c:f>
              <c:numCache>
                <c:formatCode>0</c:formatCode>
                <c:ptCount val="92"/>
                <c:pt idx="0">
                  <c:v>154</c:v>
                </c:pt>
                <c:pt idx="1">
                  <c:v>154</c:v>
                </c:pt>
                <c:pt idx="2">
                  <c:v>155</c:v>
                </c:pt>
                <c:pt idx="3">
                  <c:v>154</c:v>
                </c:pt>
                <c:pt idx="4">
                  <c:v>140</c:v>
                </c:pt>
                <c:pt idx="5">
                  <c:v>144</c:v>
                </c:pt>
                <c:pt idx="6">
                  <c:v>143</c:v>
                </c:pt>
                <c:pt idx="7">
                  <c:v>136</c:v>
                </c:pt>
                <c:pt idx="8">
                  <c:v>146</c:v>
                </c:pt>
                <c:pt idx="9">
                  <c:v>150</c:v>
                </c:pt>
                <c:pt idx="10">
                  <c:v>150</c:v>
                </c:pt>
                <c:pt idx="11">
                  <c:v>150</c:v>
                </c:pt>
                <c:pt idx="12">
                  <c:v>167</c:v>
                </c:pt>
                <c:pt idx="13">
                  <c:v>178</c:v>
                </c:pt>
                <c:pt idx="14">
                  <c:v>163</c:v>
                </c:pt>
                <c:pt idx="15">
                  <c:v>135</c:v>
                </c:pt>
                <c:pt idx="16">
                  <c:v>146</c:v>
                </c:pt>
                <c:pt idx="17">
                  <c:v>141</c:v>
                </c:pt>
                <c:pt idx="18">
                  <c:v>123</c:v>
                </c:pt>
                <c:pt idx="19">
                  <c:v>121</c:v>
                </c:pt>
                <c:pt idx="20">
                  <c:v>110</c:v>
                </c:pt>
                <c:pt idx="21">
                  <c:v>128</c:v>
                </c:pt>
                <c:pt idx="22">
                  <c:v>134</c:v>
                </c:pt>
                <c:pt idx="23">
                  <c:v>146</c:v>
                </c:pt>
                <c:pt idx="24">
                  <c:v>146</c:v>
                </c:pt>
                <c:pt idx="25">
                  <c:v>140</c:v>
                </c:pt>
                <c:pt idx="26">
                  <c:v>151</c:v>
                </c:pt>
                <c:pt idx="27">
                  <c:v>155</c:v>
                </c:pt>
                <c:pt idx="28">
                  <c:v>152</c:v>
                </c:pt>
                <c:pt idx="29">
                  <c:v>175</c:v>
                </c:pt>
                <c:pt idx="30">
                  <c:v>169</c:v>
                </c:pt>
                <c:pt idx="31">
                  <c:v>145</c:v>
                </c:pt>
                <c:pt idx="32">
                  <c:v>138</c:v>
                </c:pt>
                <c:pt idx="33">
                  <c:v>128</c:v>
                </c:pt>
                <c:pt idx="34">
                  <c:v>127</c:v>
                </c:pt>
                <c:pt idx="35">
                  <c:v>137</c:v>
                </c:pt>
                <c:pt idx="36">
                  <c:v>126</c:v>
                </c:pt>
                <c:pt idx="37">
                  <c:v>125</c:v>
                </c:pt>
                <c:pt idx="38">
                  <c:v>133</c:v>
                </c:pt>
                <c:pt idx="39">
                  <c:v>138</c:v>
                </c:pt>
                <c:pt idx="40">
                  <c:v>150</c:v>
                </c:pt>
                <c:pt idx="41">
                  <c:v>154</c:v>
                </c:pt>
                <c:pt idx="42">
                  <c:v>133</c:v>
                </c:pt>
                <c:pt idx="43">
                  <c:v>103</c:v>
                </c:pt>
                <c:pt idx="44">
                  <c:v>131</c:v>
                </c:pt>
                <c:pt idx="45">
                  <c:v>127</c:v>
                </c:pt>
                <c:pt idx="46">
                  <c:v>131</c:v>
                </c:pt>
                <c:pt idx="47">
                  <c:v>144</c:v>
                </c:pt>
                <c:pt idx="48">
                  <c:v>146</c:v>
                </c:pt>
                <c:pt idx="49">
                  <c:v>141</c:v>
                </c:pt>
                <c:pt idx="50">
                  <c:v>131</c:v>
                </c:pt>
                <c:pt idx="51">
                  <c:v>137</c:v>
                </c:pt>
                <c:pt idx="52">
                  <c:v>121</c:v>
                </c:pt>
                <c:pt idx="53">
                  <c:v>119</c:v>
                </c:pt>
                <c:pt idx="54">
                  <c:v>121</c:v>
                </c:pt>
                <c:pt idx="55">
                  <c:v>121</c:v>
                </c:pt>
                <c:pt idx="56">
                  <c:v>119</c:v>
                </c:pt>
                <c:pt idx="57">
                  <c:v>122</c:v>
                </c:pt>
                <c:pt idx="58">
                  <c:v>137</c:v>
                </c:pt>
                <c:pt idx="59">
                  <c:v>139</c:v>
                </c:pt>
                <c:pt idx="60">
                  <c:v>131</c:v>
                </c:pt>
                <c:pt idx="61">
                  <c:v>127</c:v>
                </c:pt>
                <c:pt idx="62">
                  <c:v>146</c:v>
                </c:pt>
                <c:pt idx="63">
                  <c:v>147</c:v>
                </c:pt>
                <c:pt idx="64">
                  <c:v>148</c:v>
                </c:pt>
                <c:pt idx="65">
                  <c:v>155</c:v>
                </c:pt>
                <c:pt idx="66">
                  <c:v>152</c:v>
                </c:pt>
                <c:pt idx="67">
                  <c:v>145</c:v>
                </c:pt>
                <c:pt idx="68">
                  <c:v>150</c:v>
                </c:pt>
                <c:pt idx="69">
                  <c:v>147</c:v>
                </c:pt>
                <c:pt idx="70">
                  <c:v>181</c:v>
                </c:pt>
                <c:pt idx="71">
                  <c:v>166</c:v>
                </c:pt>
                <c:pt idx="72">
                  <c:v>152</c:v>
                </c:pt>
                <c:pt idx="73">
                  <c:v>137</c:v>
                </c:pt>
                <c:pt idx="74">
                  <c:v>130</c:v>
                </c:pt>
                <c:pt idx="75">
                  <c:v>134</c:v>
                </c:pt>
                <c:pt idx="76">
                  <c:v>148</c:v>
                </c:pt>
                <c:pt idx="77">
                  <c:v>154</c:v>
                </c:pt>
                <c:pt idx="78">
                  <c:v>154</c:v>
                </c:pt>
                <c:pt idx="79">
                  <c:v>160</c:v>
                </c:pt>
                <c:pt idx="80">
                  <c:v>161</c:v>
                </c:pt>
                <c:pt idx="81">
                  <c:v>143</c:v>
                </c:pt>
                <c:pt idx="82">
                  <c:v>141</c:v>
                </c:pt>
                <c:pt idx="83">
                  <c:v>146</c:v>
                </c:pt>
                <c:pt idx="84">
                  <c:v>130</c:v>
                </c:pt>
                <c:pt idx="85">
                  <c:v>125</c:v>
                </c:pt>
                <c:pt idx="86">
                  <c:v>110</c:v>
                </c:pt>
                <c:pt idx="87">
                  <c:v>100</c:v>
                </c:pt>
                <c:pt idx="88">
                  <c:v>92</c:v>
                </c:pt>
                <c:pt idx="89">
                  <c:v>106</c:v>
                </c:pt>
                <c:pt idx="90">
                  <c:v>114</c:v>
                </c:pt>
                <c:pt idx="91">
                  <c:v>114</c:v>
                </c:pt>
              </c:numCache>
            </c:numRef>
          </c:val>
          <c:extLst>
            <c:ext xmlns:c16="http://schemas.microsoft.com/office/drawing/2014/chart" uri="{C3380CC4-5D6E-409C-BE32-E72D297353CC}">
              <c16:uniqueId val="{00000003-3DDC-4BD1-8F7B-C12896DDD855}"/>
            </c:ext>
          </c:extLst>
        </c:ser>
        <c:ser>
          <c:idx val="4"/>
          <c:order val="4"/>
          <c:tx>
            <c:strRef>
              <c:f>Sheet1!$F$1</c:f>
              <c:strCache>
                <c:ptCount val="1"/>
                <c:pt idx="0">
                  <c:v>Nuclear</c:v>
                </c:pt>
              </c:strCache>
            </c:strRef>
          </c:tx>
          <c:spPr>
            <a:solidFill>
              <a:srgbClr val="9D9D9C"/>
            </a:solidFill>
            <a:ln>
              <a:solidFill>
                <a:srgbClr val="9D9D9C"/>
              </a:solidFill>
            </a:ln>
            <a:effectLst/>
          </c:spPr>
          <c:cat>
            <c:numRef>
              <c:f>Sheet1!$A$2:$A$93</c:f>
              <c:numCache>
                <c:formatCode>m/d/yy</c:formatCode>
                <c:ptCount val="92"/>
                <c:pt idx="0">
                  <c:v>44013</c:v>
                </c:pt>
                <c:pt idx="1">
                  <c:v>44014</c:v>
                </c:pt>
                <c:pt idx="2">
                  <c:v>44015</c:v>
                </c:pt>
                <c:pt idx="3">
                  <c:v>44016</c:v>
                </c:pt>
                <c:pt idx="4">
                  <c:v>44017</c:v>
                </c:pt>
                <c:pt idx="5">
                  <c:v>44018</c:v>
                </c:pt>
                <c:pt idx="6">
                  <c:v>44019</c:v>
                </c:pt>
                <c:pt idx="7">
                  <c:v>44020</c:v>
                </c:pt>
                <c:pt idx="8">
                  <c:v>44021</c:v>
                </c:pt>
                <c:pt idx="9">
                  <c:v>44022</c:v>
                </c:pt>
                <c:pt idx="10">
                  <c:v>44023</c:v>
                </c:pt>
                <c:pt idx="11">
                  <c:v>44024</c:v>
                </c:pt>
                <c:pt idx="12">
                  <c:v>44025</c:v>
                </c:pt>
                <c:pt idx="13">
                  <c:v>44026</c:v>
                </c:pt>
                <c:pt idx="14">
                  <c:v>44027</c:v>
                </c:pt>
                <c:pt idx="15">
                  <c:v>44028</c:v>
                </c:pt>
                <c:pt idx="16">
                  <c:v>44029</c:v>
                </c:pt>
                <c:pt idx="17">
                  <c:v>44030</c:v>
                </c:pt>
                <c:pt idx="18">
                  <c:v>44031</c:v>
                </c:pt>
                <c:pt idx="19">
                  <c:v>44032</c:v>
                </c:pt>
                <c:pt idx="20">
                  <c:v>44033</c:v>
                </c:pt>
                <c:pt idx="21">
                  <c:v>44034</c:v>
                </c:pt>
                <c:pt idx="22">
                  <c:v>44035</c:v>
                </c:pt>
                <c:pt idx="23">
                  <c:v>44036</c:v>
                </c:pt>
                <c:pt idx="24">
                  <c:v>44037</c:v>
                </c:pt>
                <c:pt idx="25">
                  <c:v>44038</c:v>
                </c:pt>
                <c:pt idx="26">
                  <c:v>44039</c:v>
                </c:pt>
                <c:pt idx="27">
                  <c:v>44040</c:v>
                </c:pt>
                <c:pt idx="28">
                  <c:v>44041</c:v>
                </c:pt>
                <c:pt idx="29">
                  <c:v>44042</c:v>
                </c:pt>
                <c:pt idx="30">
                  <c:v>44043</c:v>
                </c:pt>
                <c:pt idx="31">
                  <c:v>44044</c:v>
                </c:pt>
                <c:pt idx="32">
                  <c:v>44045</c:v>
                </c:pt>
                <c:pt idx="33">
                  <c:v>44046</c:v>
                </c:pt>
                <c:pt idx="34">
                  <c:v>44047</c:v>
                </c:pt>
                <c:pt idx="35">
                  <c:v>44048</c:v>
                </c:pt>
                <c:pt idx="36">
                  <c:v>44049</c:v>
                </c:pt>
                <c:pt idx="37">
                  <c:v>44050</c:v>
                </c:pt>
                <c:pt idx="38">
                  <c:v>44051</c:v>
                </c:pt>
                <c:pt idx="39">
                  <c:v>44052</c:v>
                </c:pt>
                <c:pt idx="40">
                  <c:v>44053</c:v>
                </c:pt>
                <c:pt idx="41">
                  <c:v>44054</c:v>
                </c:pt>
                <c:pt idx="42">
                  <c:v>44055</c:v>
                </c:pt>
                <c:pt idx="43">
                  <c:v>44056</c:v>
                </c:pt>
                <c:pt idx="44">
                  <c:v>44057</c:v>
                </c:pt>
                <c:pt idx="45">
                  <c:v>44058</c:v>
                </c:pt>
                <c:pt idx="46">
                  <c:v>44059</c:v>
                </c:pt>
                <c:pt idx="47">
                  <c:v>44060</c:v>
                </c:pt>
                <c:pt idx="48">
                  <c:v>44061</c:v>
                </c:pt>
                <c:pt idx="49">
                  <c:v>44062</c:v>
                </c:pt>
                <c:pt idx="50">
                  <c:v>44063</c:v>
                </c:pt>
                <c:pt idx="51">
                  <c:v>44064</c:v>
                </c:pt>
                <c:pt idx="52">
                  <c:v>44065</c:v>
                </c:pt>
                <c:pt idx="53">
                  <c:v>44066</c:v>
                </c:pt>
                <c:pt idx="54">
                  <c:v>44067</c:v>
                </c:pt>
                <c:pt idx="55">
                  <c:v>44068</c:v>
                </c:pt>
                <c:pt idx="56">
                  <c:v>44069</c:v>
                </c:pt>
                <c:pt idx="57">
                  <c:v>44070</c:v>
                </c:pt>
                <c:pt idx="58">
                  <c:v>44071</c:v>
                </c:pt>
                <c:pt idx="59">
                  <c:v>44072</c:v>
                </c:pt>
                <c:pt idx="60">
                  <c:v>44073</c:v>
                </c:pt>
                <c:pt idx="61">
                  <c:v>44074</c:v>
                </c:pt>
                <c:pt idx="62">
                  <c:v>44075</c:v>
                </c:pt>
                <c:pt idx="63">
                  <c:v>44076</c:v>
                </c:pt>
                <c:pt idx="64">
                  <c:v>44077</c:v>
                </c:pt>
                <c:pt idx="65">
                  <c:v>44078</c:v>
                </c:pt>
                <c:pt idx="66">
                  <c:v>44079</c:v>
                </c:pt>
                <c:pt idx="67">
                  <c:v>44080</c:v>
                </c:pt>
                <c:pt idx="68">
                  <c:v>44081</c:v>
                </c:pt>
                <c:pt idx="69">
                  <c:v>44082</c:v>
                </c:pt>
                <c:pt idx="70">
                  <c:v>44083</c:v>
                </c:pt>
                <c:pt idx="71">
                  <c:v>44084</c:v>
                </c:pt>
                <c:pt idx="72">
                  <c:v>44085</c:v>
                </c:pt>
                <c:pt idx="73">
                  <c:v>44086</c:v>
                </c:pt>
                <c:pt idx="74">
                  <c:v>44087</c:v>
                </c:pt>
                <c:pt idx="75">
                  <c:v>44088</c:v>
                </c:pt>
                <c:pt idx="76">
                  <c:v>44089</c:v>
                </c:pt>
                <c:pt idx="77">
                  <c:v>44090</c:v>
                </c:pt>
                <c:pt idx="78">
                  <c:v>44091</c:v>
                </c:pt>
                <c:pt idx="79">
                  <c:v>44092</c:v>
                </c:pt>
                <c:pt idx="80">
                  <c:v>44093</c:v>
                </c:pt>
                <c:pt idx="81">
                  <c:v>44094</c:v>
                </c:pt>
                <c:pt idx="82">
                  <c:v>44095</c:v>
                </c:pt>
                <c:pt idx="83">
                  <c:v>44096</c:v>
                </c:pt>
                <c:pt idx="84">
                  <c:v>44097</c:v>
                </c:pt>
                <c:pt idx="85">
                  <c:v>44098</c:v>
                </c:pt>
                <c:pt idx="86">
                  <c:v>44099</c:v>
                </c:pt>
                <c:pt idx="87">
                  <c:v>44100</c:v>
                </c:pt>
                <c:pt idx="88">
                  <c:v>44101</c:v>
                </c:pt>
                <c:pt idx="89">
                  <c:v>44102</c:v>
                </c:pt>
                <c:pt idx="90">
                  <c:v>44103</c:v>
                </c:pt>
                <c:pt idx="91">
                  <c:v>44104</c:v>
                </c:pt>
              </c:numCache>
            </c:numRef>
          </c:cat>
          <c:val>
            <c:numRef>
              <c:f>Sheet1!$F$2:$F$93</c:f>
              <c:numCache>
                <c:formatCode>0</c:formatCode>
                <c:ptCount val="92"/>
                <c:pt idx="0">
                  <c:v>104</c:v>
                </c:pt>
                <c:pt idx="1">
                  <c:v>104</c:v>
                </c:pt>
                <c:pt idx="2">
                  <c:v>104</c:v>
                </c:pt>
                <c:pt idx="3">
                  <c:v>103</c:v>
                </c:pt>
                <c:pt idx="4">
                  <c:v>105</c:v>
                </c:pt>
                <c:pt idx="5">
                  <c:v>105</c:v>
                </c:pt>
                <c:pt idx="6">
                  <c:v>106</c:v>
                </c:pt>
                <c:pt idx="7">
                  <c:v>101</c:v>
                </c:pt>
                <c:pt idx="8">
                  <c:v>100</c:v>
                </c:pt>
                <c:pt idx="9">
                  <c:v>104</c:v>
                </c:pt>
                <c:pt idx="10">
                  <c:v>104</c:v>
                </c:pt>
                <c:pt idx="11">
                  <c:v>109</c:v>
                </c:pt>
                <c:pt idx="12">
                  <c:v>105</c:v>
                </c:pt>
                <c:pt idx="13">
                  <c:v>105</c:v>
                </c:pt>
                <c:pt idx="14">
                  <c:v>106</c:v>
                </c:pt>
                <c:pt idx="15">
                  <c:v>106</c:v>
                </c:pt>
                <c:pt idx="16">
                  <c:v>106</c:v>
                </c:pt>
                <c:pt idx="17">
                  <c:v>106</c:v>
                </c:pt>
                <c:pt idx="18">
                  <c:v>106</c:v>
                </c:pt>
                <c:pt idx="19">
                  <c:v>106</c:v>
                </c:pt>
                <c:pt idx="20">
                  <c:v>93</c:v>
                </c:pt>
                <c:pt idx="21">
                  <c:v>84</c:v>
                </c:pt>
                <c:pt idx="22">
                  <c:v>81</c:v>
                </c:pt>
                <c:pt idx="23">
                  <c:v>78</c:v>
                </c:pt>
                <c:pt idx="24">
                  <c:v>79</c:v>
                </c:pt>
                <c:pt idx="25">
                  <c:v>82</c:v>
                </c:pt>
                <c:pt idx="26">
                  <c:v>83</c:v>
                </c:pt>
                <c:pt idx="27">
                  <c:v>83</c:v>
                </c:pt>
                <c:pt idx="28">
                  <c:v>83</c:v>
                </c:pt>
                <c:pt idx="29">
                  <c:v>78</c:v>
                </c:pt>
                <c:pt idx="30">
                  <c:v>78</c:v>
                </c:pt>
                <c:pt idx="31">
                  <c:v>79</c:v>
                </c:pt>
                <c:pt idx="32">
                  <c:v>78</c:v>
                </c:pt>
                <c:pt idx="33">
                  <c:v>77</c:v>
                </c:pt>
                <c:pt idx="34">
                  <c:v>90</c:v>
                </c:pt>
                <c:pt idx="35">
                  <c:v>99</c:v>
                </c:pt>
                <c:pt idx="36">
                  <c:v>101</c:v>
                </c:pt>
                <c:pt idx="37">
                  <c:v>101</c:v>
                </c:pt>
                <c:pt idx="38">
                  <c:v>102</c:v>
                </c:pt>
                <c:pt idx="39">
                  <c:v>102</c:v>
                </c:pt>
                <c:pt idx="40">
                  <c:v>101</c:v>
                </c:pt>
                <c:pt idx="41">
                  <c:v>101</c:v>
                </c:pt>
                <c:pt idx="42">
                  <c:v>101</c:v>
                </c:pt>
                <c:pt idx="43">
                  <c:v>101</c:v>
                </c:pt>
                <c:pt idx="44">
                  <c:v>100</c:v>
                </c:pt>
                <c:pt idx="45">
                  <c:v>95</c:v>
                </c:pt>
                <c:pt idx="46">
                  <c:v>99</c:v>
                </c:pt>
                <c:pt idx="47">
                  <c:v>100</c:v>
                </c:pt>
                <c:pt idx="48">
                  <c:v>100</c:v>
                </c:pt>
                <c:pt idx="49">
                  <c:v>100</c:v>
                </c:pt>
                <c:pt idx="50">
                  <c:v>101</c:v>
                </c:pt>
                <c:pt idx="51">
                  <c:v>100</c:v>
                </c:pt>
                <c:pt idx="52">
                  <c:v>104</c:v>
                </c:pt>
                <c:pt idx="53">
                  <c:v>104</c:v>
                </c:pt>
                <c:pt idx="54">
                  <c:v>115</c:v>
                </c:pt>
                <c:pt idx="55">
                  <c:v>115</c:v>
                </c:pt>
                <c:pt idx="56">
                  <c:v>119</c:v>
                </c:pt>
                <c:pt idx="57">
                  <c:v>120</c:v>
                </c:pt>
                <c:pt idx="58">
                  <c:v>126</c:v>
                </c:pt>
                <c:pt idx="59">
                  <c:v>128</c:v>
                </c:pt>
                <c:pt idx="60">
                  <c:v>129</c:v>
                </c:pt>
                <c:pt idx="61">
                  <c:v>129</c:v>
                </c:pt>
                <c:pt idx="62">
                  <c:v>129</c:v>
                </c:pt>
                <c:pt idx="63">
                  <c:v>126</c:v>
                </c:pt>
                <c:pt idx="64">
                  <c:v>120</c:v>
                </c:pt>
                <c:pt idx="65">
                  <c:v>120</c:v>
                </c:pt>
                <c:pt idx="66">
                  <c:v>119</c:v>
                </c:pt>
                <c:pt idx="67">
                  <c:v>116</c:v>
                </c:pt>
                <c:pt idx="68">
                  <c:v>117</c:v>
                </c:pt>
                <c:pt idx="69">
                  <c:v>115</c:v>
                </c:pt>
                <c:pt idx="70">
                  <c:v>114</c:v>
                </c:pt>
                <c:pt idx="71">
                  <c:v>114</c:v>
                </c:pt>
                <c:pt idx="72">
                  <c:v>113</c:v>
                </c:pt>
                <c:pt idx="73">
                  <c:v>116</c:v>
                </c:pt>
                <c:pt idx="74">
                  <c:v>116</c:v>
                </c:pt>
                <c:pt idx="75">
                  <c:v>116</c:v>
                </c:pt>
                <c:pt idx="76">
                  <c:v>116</c:v>
                </c:pt>
                <c:pt idx="77">
                  <c:v>116</c:v>
                </c:pt>
                <c:pt idx="78">
                  <c:v>116</c:v>
                </c:pt>
                <c:pt idx="79">
                  <c:v>116</c:v>
                </c:pt>
                <c:pt idx="80">
                  <c:v>116</c:v>
                </c:pt>
                <c:pt idx="81">
                  <c:v>116</c:v>
                </c:pt>
                <c:pt idx="82">
                  <c:v>116</c:v>
                </c:pt>
                <c:pt idx="83">
                  <c:v>116</c:v>
                </c:pt>
                <c:pt idx="84">
                  <c:v>115</c:v>
                </c:pt>
                <c:pt idx="85">
                  <c:v>115</c:v>
                </c:pt>
                <c:pt idx="86">
                  <c:v>115</c:v>
                </c:pt>
                <c:pt idx="87">
                  <c:v>116</c:v>
                </c:pt>
                <c:pt idx="88">
                  <c:v>116</c:v>
                </c:pt>
                <c:pt idx="89">
                  <c:v>117</c:v>
                </c:pt>
                <c:pt idx="90">
                  <c:v>117</c:v>
                </c:pt>
                <c:pt idx="91">
                  <c:v>117</c:v>
                </c:pt>
              </c:numCache>
            </c:numRef>
          </c:val>
          <c:extLst>
            <c:ext xmlns:c16="http://schemas.microsoft.com/office/drawing/2014/chart" uri="{C3380CC4-5D6E-409C-BE32-E72D297353CC}">
              <c16:uniqueId val="{00000004-3DDC-4BD1-8F7B-C12896DDD855}"/>
            </c:ext>
          </c:extLst>
        </c:ser>
        <c:ser>
          <c:idx val="5"/>
          <c:order val="5"/>
          <c:tx>
            <c:strRef>
              <c:f>Sheet1!$G$1</c:f>
              <c:strCache>
                <c:ptCount val="1"/>
                <c:pt idx="0">
                  <c:v>Wind</c:v>
                </c:pt>
              </c:strCache>
            </c:strRef>
          </c:tx>
          <c:spPr>
            <a:solidFill>
              <a:srgbClr val="D5D7DC"/>
            </a:solidFill>
            <a:ln>
              <a:solidFill>
                <a:srgbClr val="D5D7DC"/>
              </a:solidFill>
            </a:ln>
            <a:effectLst/>
          </c:spPr>
          <c:cat>
            <c:numRef>
              <c:f>Sheet1!$A$2:$A$93</c:f>
              <c:numCache>
                <c:formatCode>m/d/yy</c:formatCode>
                <c:ptCount val="92"/>
                <c:pt idx="0">
                  <c:v>44013</c:v>
                </c:pt>
                <c:pt idx="1">
                  <c:v>44014</c:v>
                </c:pt>
                <c:pt idx="2">
                  <c:v>44015</c:v>
                </c:pt>
                <c:pt idx="3">
                  <c:v>44016</c:v>
                </c:pt>
                <c:pt idx="4">
                  <c:v>44017</c:v>
                </c:pt>
                <c:pt idx="5">
                  <c:v>44018</c:v>
                </c:pt>
                <c:pt idx="6">
                  <c:v>44019</c:v>
                </c:pt>
                <c:pt idx="7">
                  <c:v>44020</c:v>
                </c:pt>
                <c:pt idx="8">
                  <c:v>44021</c:v>
                </c:pt>
                <c:pt idx="9">
                  <c:v>44022</c:v>
                </c:pt>
                <c:pt idx="10">
                  <c:v>44023</c:v>
                </c:pt>
                <c:pt idx="11">
                  <c:v>44024</c:v>
                </c:pt>
                <c:pt idx="12">
                  <c:v>44025</c:v>
                </c:pt>
                <c:pt idx="13">
                  <c:v>44026</c:v>
                </c:pt>
                <c:pt idx="14">
                  <c:v>44027</c:v>
                </c:pt>
                <c:pt idx="15">
                  <c:v>44028</c:v>
                </c:pt>
                <c:pt idx="16">
                  <c:v>44029</c:v>
                </c:pt>
                <c:pt idx="17">
                  <c:v>44030</c:v>
                </c:pt>
                <c:pt idx="18">
                  <c:v>44031</c:v>
                </c:pt>
                <c:pt idx="19">
                  <c:v>44032</c:v>
                </c:pt>
                <c:pt idx="20">
                  <c:v>44033</c:v>
                </c:pt>
                <c:pt idx="21">
                  <c:v>44034</c:v>
                </c:pt>
                <c:pt idx="22">
                  <c:v>44035</c:v>
                </c:pt>
                <c:pt idx="23">
                  <c:v>44036</c:v>
                </c:pt>
                <c:pt idx="24">
                  <c:v>44037</c:v>
                </c:pt>
                <c:pt idx="25">
                  <c:v>44038</c:v>
                </c:pt>
                <c:pt idx="26">
                  <c:v>44039</c:v>
                </c:pt>
                <c:pt idx="27">
                  <c:v>44040</c:v>
                </c:pt>
                <c:pt idx="28">
                  <c:v>44041</c:v>
                </c:pt>
                <c:pt idx="29">
                  <c:v>44042</c:v>
                </c:pt>
                <c:pt idx="30">
                  <c:v>44043</c:v>
                </c:pt>
                <c:pt idx="31">
                  <c:v>44044</c:v>
                </c:pt>
                <c:pt idx="32">
                  <c:v>44045</c:v>
                </c:pt>
                <c:pt idx="33">
                  <c:v>44046</c:v>
                </c:pt>
                <c:pt idx="34">
                  <c:v>44047</c:v>
                </c:pt>
                <c:pt idx="35">
                  <c:v>44048</c:v>
                </c:pt>
                <c:pt idx="36">
                  <c:v>44049</c:v>
                </c:pt>
                <c:pt idx="37">
                  <c:v>44050</c:v>
                </c:pt>
                <c:pt idx="38">
                  <c:v>44051</c:v>
                </c:pt>
                <c:pt idx="39">
                  <c:v>44052</c:v>
                </c:pt>
                <c:pt idx="40">
                  <c:v>44053</c:v>
                </c:pt>
                <c:pt idx="41">
                  <c:v>44054</c:v>
                </c:pt>
                <c:pt idx="42">
                  <c:v>44055</c:v>
                </c:pt>
                <c:pt idx="43">
                  <c:v>44056</c:v>
                </c:pt>
                <c:pt idx="44">
                  <c:v>44057</c:v>
                </c:pt>
                <c:pt idx="45">
                  <c:v>44058</c:v>
                </c:pt>
                <c:pt idx="46">
                  <c:v>44059</c:v>
                </c:pt>
                <c:pt idx="47">
                  <c:v>44060</c:v>
                </c:pt>
                <c:pt idx="48">
                  <c:v>44061</c:v>
                </c:pt>
                <c:pt idx="49">
                  <c:v>44062</c:v>
                </c:pt>
                <c:pt idx="50">
                  <c:v>44063</c:v>
                </c:pt>
                <c:pt idx="51">
                  <c:v>44064</c:v>
                </c:pt>
                <c:pt idx="52">
                  <c:v>44065</c:v>
                </c:pt>
                <c:pt idx="53">
                  <c:v>44066</c:v>
                </c:pt>
                <c:pt idx="54">
                  <c:v>44067</c:v>
                </c:pt>
                <c:pt idx="55">
                  <c:v>44068</c:v>
                </c:pt>
                <c:pt idx="56">
                  <c:v>44069</c:v>
                </c:pt>
                <c:pt idx="57">
                  <c:v>44070</c:v>
                </c:pt>
                <c:pt idx="58">
                  <c:v>44071</c:v>
                </c:pt>
                <c:pt idx="59">
                  <c:v>44072</c:v>
                </c:pt>
                <c:pt idx="60">
                  <c:v>44073</c:v>
                </c:pt>
                <c:pt idx="61">
                  <c:v>44074</c:v>
                </c:pt>
                <c:pt idx="62">
                  <c:v>44075</c:v>
                </c:pt>
                <c:pt idx="63">
                  <c:v>44076</c:v>
                </c:pt>
                <c:pt idx="64">
                  <c:v>44077</c:v>
                </c:pt>
                <c:pt idx="65">
                  <c:v>44078</c:v>
                </c:pt>
                <c:pt idx="66">
                  <c:v>44079</c:v>
                </c:pt>
                <c:pt idx="67">
                  <c:v>44080</c:v>
                </c:pt>
                <c:pt idx="68">
                  <c:v>44081</c:v>
                </c:pt>
                <c:pt idx="69">
                  <c:v>44082</c:v>
                </c:pt>
                <c:pt idx="70">
                  <c:v>44083</c:v>
                </c:pt>
                <c:pt idx="71">
                  <c:v>44084</c:v>
                </c:pt>
                <c:pt idx="72">
                  <c:v>44085</c:v>
                </c:pt>
                <c:pt idx="73">
                  <c:v>44086</c:v>
                </c:pt>
                <c:pt idx="74">
                  <c:v>44087</c:v>
                </c:pt>
                <c:pt idx="75">
                  <c:v>44088</c:v>
                </c:pt>
                <c:pt idx="76">
                  <c:v>44089</c:v>
                </c:pt>
                <c:pt idx="77">
                  <c:v>44090</c:v>
                </c:pt>
                <c:pt idx="78">
                  <c:v>44091</c:v>
                </c:pt>
                <c:pt idx="79">
                  <c:v>44092</c:v>
                </c:pt>
                <c:pt idx="80">
                  <c:v>44093</c:v>
                </c:pt>
                <c:pt idx="81">
                  <c:v>44094</c:v>
                </c:pt>
                <c:pt idx="82">
                  <c:v>44095</c:v>
                </c:pt>
                <c:pt idx="83">
                  <c:v>44096</c:v>
                </c:pt>
                <c:pt idx="84">
                  <c:v>44097</c:v>
                </c:pt>
                <c:pt idx="85">
                  <c:v>44098</c:v>
                </c:pt>
                <c:pt idx="86">
                  <c:v>44099</c:v>
                </c:pt>
                <c:pt idx="87">
                  <c:v>44100</c:v>
                </c:pt>
                <c:pt idx="88">
                  <c:v>44101</c:v>
                </c:pt>
                <c:pt idx="89">
                  <c:v>44102</c:v>
                </c:pt>
                <c:pt idx="90">
                  <c:v>44103</c:v>
                </c:pt>
                <c:pt idx="91">
                  <c:v>44104</c:v>
                </c:pt>
              </c:numCache>
            </c:numRef>
          </c:cat>
          <c:val>
            <c:numRef>
              <c:f>Sheet1!$G$2:$G$93</c:f>
              <c:numCache>
                <c:formatCode>0</c:formatCode>
                <c:ptCount val="92"/>
                <c:pt idx="0">
                  <c:v>281</c:v>
                </c:pt>
                <c:pt idx="1">
                  <c:v>281</c:v>
                </c:pt>
                <c:pt idx="2">
                  <c:v>304</c:v>
                </c:pt>
                <c:pt idx="3">
                  <c:v>289</c:v>
                </c:pt>
                <c:pt idx="4">
                  <c:v>246</c:v>
                </c:pt>
                <c:pt idx="5">
                  <c:v>302</c:v>
                </c:pt>
                <c:pt idx="6">
                  <c:v>281</c:v>
                </c:pt>
                <c:pt idx="7">
                  <c:v>219</c:v>
                </c:pt>
                <c:pt idx="8">
                  <c:v>171</c:v>
                </c:pt>
                <c:pt idx="9">
                  <c:v>232</c:v>
                </c:pt>
                <c:pt idx="10">
                  <c:v>232</c:v>
                </c:pt>
                <c:pt idx="11">
                  <c:v>262</c:v>
                </c:pt>
                <c:pt idx="12">
                  <c:v>174</c:v>
                </c:pt>
                <c:pt idx="13">
                  <c:v>155</c:v>
                </c:pt>
                <c:pt idx="14">
                  <c:v>188</c:v>
                </c:pt>
                <c:pt idx="15">
                  <c:v>201</c:v>
                </c:pt>
                <c:pt idx="16">
                  <c:v>210</c:v>
                </c:pt>
                <c:pt idx="17">
                  <c:v>124</c:v>
                </c:pt>
                <c:pt idx="18">
                  <c:v>148</c:v>
                </c:pt>
                <c:pt idx="19">
                  <c:v>184</c:v>
                </c:pt>
                <c:pt idx="20">
                  <c:v>154</c:v>
                </c:pt>
                <c:pt idx="21">
                  <c:v>89</c:v>
                </c:pt>
                <c:pt idx="22">
                  <c:v>111</c:v>
                </c:pt>
                <c:pt idx="23">
                  <c:v>101</c:v>
                </c:pt>
                <c:pt idx="24">
                  <c:v>97</c:v>
                </c:pt>
                <c:pt idx="25">
                  <c:v>138</c:v>
                </c:pt>
                <c:pt idx="26">
                  <c:v>196</c:v>
                </c:pt>
                <c:pt idx="27">
                  <c:v>215</c:v>
                </c:pt>
                <c:pt idx="28">
                  <c:v>195</c:v>
                </c:pt>
                <c:pt idx="29">
                  <c:v>135</c:v>
                </c:pt>
                <c:pt idx="30">
                  <c:v>150</c:v>
                </c:pt>
                <c:pt idx="31">
                  <c:v>160</c:v>
                </c:pt>
                <c:pt idx="32">
                  <c:v>203</c:v>
                </c:pt>
                <c:pt idx="33">
                  <c:v>308</c:v>
                </c:pt>
                <c:pt idx="34">
                  <c:v>320</c:v>
                </c:pt>
                <c:pt idx="35">
                  <c:v>273</c:v>
                </c:pt>
                <c:pt idx="36">
                  <c:v>301</c:v>
                </c:pt>
                <c:pt idx="37">
                  <c:v>330</c:v>
                </c:pt>
                <c:pt idx="38">
                  <c:v>335</c:v>
                </c:pt>
                <c:pt idx="39">
                  <c:v>274</c:v>
                </c:pt>
                <c:pt idx="40">
                  <c:v>260</c:v>
                </c:pt>
                <c:pt idx="41">
                  <c:v>322</c:v>
                </c:pt>
                <c:pt idx="42">
                  <c:v>411</c:v>
                </c:pt>
                <c:pt idx="43">
                  <c:v>389</c:v>
                </c:pt>
                <c:pt idx="44">
                  <c:v>338</c:v>
                </c:pt>
                <c:pt idx="45">
                  <c:v>309</c:v>
                </c:pt>
                <c:pt idx="46">
                  <c:v>280</c:v>
                </c:pt>
                <c:pt idx="47">
                  <c:v>278</c:v>
                </c:pt>
                <c:pt idx="48">
                  <c:v>287</c:v>
                </c:pt>
                <c:pt idx="49">
                  <c:v>309</c:v>
                </c:pt>
                <c:pt idx="50">
                  <c:v>270</c:v>
                </c:pt>
                <c:pt idx="51">
                  <c:v>210</c:v>
                </c:pt>
                <c:pt idx="52">
                  <c:v>213</c:v>
                </c:pt>
                <c:pt idx="53">
                  <c:v>285</c:v>
                </c:pt>
                <c:pt idx="54">
                  <c:v>268</c:v>
                </c:pt>
                <c:pt idx="55">
                  <c:v>268</c:v>
                </c:pt>
                <c:pt idx="56">
                  <c:v>226</c:v>
                </c:pt>
                <c:pt idx="57">
                  <c:v>215</c:v>
                </c:pt>
                <c:pt idx="58">
                  <c:v>199</c:v>
                </c:pt>
                <c:pt idx="59">
                  <c:v>226</c:v>
                </c:pt>
                <c:pt idx="60">
                  <c:v>254</c:v>
                </c:pt>
                <c:pt idx="61">
                  <c:v>208</c:v>
                </c:pt>
                <c:pt idx="62">
                  <c:v>122</c:v>
                </c:pt>
                <c:pt idx="63">
                  <c:v>58</c:v>
                </c:pt>
                <c:pt idx="64">
                  <c:v>38</c:v>
                </c:pt>
                <c:pt idx="65">
                  <c:v>38</c:v>
                </c:pt>
                <c:pt idx="66">
                  <c:v>44</c:v>
                </c:pt>
                <c:pt idx="67">
                  <c:v>106</c:v>
                </c:pt>
                <c:pt idx="68">
                  <c:v>151</c:v>
                </c:pt>
                <c:pt idx="69">
                  <c:v>124</c:v>
                </c:pt>
                <c:pt idx="70">
                  <c:v>95</c:v>
                </c:pt>
                <c:pt idx="71">
                  <c:v>119</c:v>
                </c:pt>
                <c:pt idx="72">
                  <c:v>144</c:v>
                </c:pt>
                <c:pt idx="73">
                  <c:v>160</c:v>
                </c:pt>
                <c:pt idx="74">
                  <c:v>162</c:v>
                </c:pt>
                <c:pt idx="75">
                  <c:v>189</c:v>
                </c:pt>
                <c:pt idx="76">
                  <c:v>190</c:v>
                </c:pt>
                <c:pt idx="77">
                  <c:v>188</c:v>
                </c:pt>
                <c:pt idx="78">
                  <c:v>188</c:v>
                </c:pt>
                <c:pt idx="79">
                  <c:v>242</c:v>
                </c:pt>
                <c:pt idx="80">
                  <c:v>181</c:v>
                </c:pt>
                <c:pt idx="81">
                  <c:v>173</c:v>
                </c:pt>
                <c:pt idx="82">
                  <c:v>225</c:v>
                </c:pt>
                <c:pt idx="83">
                  <c:v>244</c:v>
                </c:pt>
                <c:pt idx="84">
                  <c:v>262</c:v>
                </c:pt>
                <c:pt idx="85">
                  <c:v>168</c:v>
                </c:pt>
                <c:pt idx="86">
                  <c:v>192</c:v>
                </c:pt>
                <c:pt idx="87">
                  <c:v>201</c:v>
                </c:pt>
                <c:pt idx="88">
                  <c:v>130</c:v>
                </c:pt>
                <c:pt idx="89">
                  <c:v>107</c:v>
                </c:pt>
                <c:pt idx="90">
                  <c:v>133</c:v>
                </c:pt>
                <c:pt idx="91">
                  <c:v>133</c:v>
                </c:pt>
              </c:numCache>
            </c:numRef>
          </c:val>
          <c:extLst>
            <c:ext xmlns:c16="http://schemas.microsoft.com/office/drawing/2014/chart" uri="{C3380CC4-5D6E-409C-BE32-E72D297353CC}">
              <c16:uniqueId val="{00000005-3DDC-4BD1-8F7B-C12896DDD855}"/>
            </c:ext>
          </c:extLst>
        </c:ser>
        <c:ser>
          <c:idx val="6"/>
          <c:order val="6"/>
          <c:tx>
            <c:strRef>
              <c:f>Sheet1!$H$1</c:f>
              <c:strCache>
                <c:ptCount val="1"/>
                <c:pt idx="0">
                  <c:v>Lignite</c:v>
                </c:pt>
              </c:strCache>
            </c:strRef>
          </c:tx>
          <c:spPr>
            <a:solidFill>
              <a:srgbClr val="575756"/>
            </a:solidFill>
            <a:ln>
              <a:solidFill>
                <a:srgbClr val="575756"/>
              </a:solidFill>
            </a:ln>
            <a:effectLst/>
          </c:spPr>
          <c:cat>
            <c:numRef>
              <c:f>Sheet1!$A$2:$A$93</c:f>
              <c:numCache>
                <c:formatCode>m/d/yy</c:formatCode>
                <c:ptCount val="92"/>
                <c:pt idx="0">
                  <c:v>44013</c:v>
                </c:pt>
                <c:pt idx="1">
                  <c:v>44014</c:v>
                </c:pt>
                <c:pt idx="2">
                  <c:v>44015</c:v>
                </c:pt>
                <c:pt idx="3">
                  <c:v>44016</c:v>
                </c:pt>
                <c:pt idx="4">
                  <c:v>44017</c:v>
                </c:pt>
                <c:pt idx="5">
                  <c:v>44018</c:v>
                </c:pt>
                <c:pt idx="6">
                  <c:v>44019</c:v>
                </c:pt>
                <c:pt idx="7">
                  <c:v>44020</c:v>
                </c:pt>
                <c:pt idx="8">
                  <c:v>44021</c:v>
                </c:pt>
                <c:pt idx="9">
                  <c:v>44022</c:v>
                </c:pt>
                <c:pt idx="10">
                  <c:v>44023</c:v>
                </c:pt>
                <c:pt idx="11">
                  <c:v>44024</c:v>
                </c:pt>
                <c:pt idx="12">
                  <c:v>44025</c:v>
                </c:pt>
                <c:pt idx="13">
                  <c:v>44026</c:v>
                </c:pt>
                <c:pt idx="14">
                  <c:v>44027</c:v>
                </c:pt>
                <c:pt idx="15">
                  <c:v>44028</c:v>
                </c:pt>
                <c:pt idx="16">
                  <c:v>44029</c:v>
                </c:pt>
                <c:pt idx="17">
                  <c:v>44030</c:v>
                </c:pt>
                <c:pt idx="18">
                  <c:v>44031</c:v>
                </c:pt>
                <c:pt idx="19">
                  <c:v>44032</c:v>
                </c:pt>
                <c:pt idx="20">
                  <c:v>44033</c:v>
                </c:pt>
                <c:pt idx="21">
                  <c:v>44034</c:v>
                </c:pt>
                <c:pt idx="22">
                  <c:v>44035</c:v>
                </c:pt>
                <c:pt idx="23">
                  <c:v>44036</c:v>
                </c:pt>
                <c:pt idx="24">
                  <c:v>44037</c:v>
                </c:pt>
                <c:pt idx="25">
                  <c:v>44038</c:v>
                </c:pt>
                <c:pt idx="26">
                  <c:v>44039</c:v>
                </c:pt>
                <c:pt idx="27">
                  <c:v>44040</c:v>
                </c:pt>
                <c:pt idx="28">
                  <c:v>44041</c:v>
                </c:pt>
                <c:pt idx="29">
                  <c:v>44042</c:v>
                </c:pt>
                <c:pt idx="30">
                  <c:v>44043</c:v>
                </c:pt>
                <c:pt idx="31">
                  <c:v>44044</c:v>
                </c:pt>
                <c:pt idx="32">
                  <c:v>44045</c:v>
                </c:pt>
                <c:pt idx="33">
                  <c:v>44046</c:v>
                </c:pt>
                <c:pt idx="34">
                  <c:v>44047</c:v>
                </c:pt>
                <c:pt idx="35">
                  <c:v>44048</c:v>
                </c:pt>
                <c:pt idx="36">
                  <c:v>44049</c:v>
                </c:pt>
                <c:pt idx="37">
                  <c:v>44050</c:v>
                </c:pt>
                <c:pt idx="38">
                  <c:v>44051</c:v>
                </c:pt>
                <c:pt idx="39">
                  <c:v>44052</c:v>
                </c:pt>
                <c:pt idx="40">
                  <c:v>44053</c:v>
                </c:pt>
                <c:pt idx="41">
                  <c:v>44054</c:v>
                </c:pt>
                <c:pt idx="42">
                  <c:v>44055</c:v>
                </c:pt>
                <c:pt idx="43">
                  <c:v>44056</c:v>
                </c:pt>
                <c:pt idx="44">
                  <c:v>44057</c:v>
                </c:pt>
                <c:pt idx="45">
                  <c:v>44058</c:v>
                </c:pt>
                <c:pt idx="46">
                  <c:v>44059</c:v>
                </c:pt>
                <c:pt idx="47">
                  <c:v>44060</c:v>
                </c:pt>
                <c:pt idx="48">
                  <c:v>44061</c:v>
                </c:pt>
                <c:pt idx="49">
                  <c:v>44062</c:v>
                </c:pt>
                <c:pt idx="50">
                  <c:v>44063</c:v>
                </c:pt>
                <c:pt idx="51">
                  <c:v>44064</c:v>
                </c:pt>
                <c:pt idx="52">
                  <c:v>44065</c:v>
                </c:pt>
                <c:pt idx="53">
                  <c:v>44066</c:v>
                </c:pt>
                <c:pt idx="54">
                  <c:v>44067</c:v>
                </c:pt>
                <c:pt idx="55">
                  <c:v>44068</c:v>
                </c:pt>
                <c:pt idx="56">
                  <c:v>44069</c:v>
                </c:pt>
                <c:pt idx="57">
                  <c:v>44070</c:v>
                </c:pt>
                <c:pt idx="58">
                  <c:v>44071</c:v>
                </c:pt>
                <c:pt idx="59">
                  <c:v>44072</c:v>
                </c:pt>
                <c:pt idx="60">
                  <c:v>44073</c:v>
                </c:pt>
                <c:pt idx="61">
                  <c:v>44074</c:v>
                </c:pt>
                <c:pt idx="62">
                  <c:v>44075</c:v>
                </c:pt>
                <c:pt idx="63">
                  <c:v>44076</c:v>
                </c:pt>
                <c:pt idx="64">
                  <c:v>44077</c:v>
                </c:pt>
                <c:pt idx="65">
                  <c:v>44078</c:v>
                </c:pt>
                <c:pt idx="66">
                  <c:v>44079</c:v>
                </c:pt>
                <c:pt idx="67">
                  <c:v>44080</c:v>
                </c:pt>
                <c:pt idx="68">
                  <c:v>44081</c:v>
                </c:pt>
                <c:pt idx="69">
                  <c:v>44082</c:v>
                </c:pt>
                <c:pt idx="70">
                  <c:v>44083</c:v>
                </c:pt>
                <c:pt idx="71">
                  <c:v>44084</c:v>
                </c:pt>
                <c:pt idx="72">
                  <c:v>44085</c:v>
                </c:pt>
                <c:pt idx="73">
                  <c:v>44086</c:v>
                </c:pt>
                <c:pt idx="74">
                  <c:v>44087</c:v>
                </c:pt>
                <c:pt idx="75">
                  <c:v>44088</c:v>
                </c:pt>
                <c:pt idx="76">
                  <c:v>44089</c:v>
                </c:pt>
                <c:pt idx="77">
                  <c:v>44090</c:v>
                </c:pt>
                <c:pt idx="78">
                  <c:v>44091</c:v>
                </c:pt>
                <c:pt idx="79">
                  <c:v>44092</c:v>
                </c:pt>
                <c:pt idx="80">
                  <c:v>44093</c:v>
                </c:pt>
                <c:pt idx="81">
                  <c:v>44094</c:v>
                </c:pt>
                <c:pt idx="82">
                  <c:v>44095</c:v>
                </c:pt>
                <c:pt idx="83">
                  <c:v>44096</c:v>
                </c:pt>
                <c:pt idx="84">
                  <c:v>44097</c:v>
                </c:pt>
                <c:pt idx="85">
                  <c:v>44098</c:v>
                </c:pt>
                <c:pt idx="86">
                  <c:v>44099</c:v>
                </c:pt>
                <c:pt idx="87">
                  <c:v>44100</c:v>
                </c:pt>
                <c:pt idx="88">
                  <c:v>44101</c:v>
                </c:pt>
                <c:pt idx="89">
                  <c:v>44102</c:v>
                </c:pt>
                <c:pt idx="90">
                  <c:v>44103</c:v>
                </c:pt>
                <c:pt idx="91">
                  <c:v>44104</c:v>
                </c:pt>
              </c:numCache>
            </c:numRef>
          </c:cat>
          <c:val>
            <c:numRef>
              <c:f>Sheet1!$H$2:$H$93</c:f>
              <c:numCache>
                <c:formatCode>0</c:formatCode>
                <c:ptCount val="92"/>
                <c:pt idx="0">
                  <c:v>50</c:v>
                </c:pt>
                <c:pt idx="1">
                  <c:v>50</c:v>
                </c:pt>
                <c:pt idx="2">
                  <c:v>51</c:v>
                </c:pt>
                <c:pt idx="3">
                  <c:v>51</c:v>
                </c:pt>
                <c:pt idx="4">
                  <c:v>47</c:v>
                </c:pt>
                <c:pt idx="5">
                  <c:v>47</c:v>
                </c:pt>
                <c:pt idx="6">
                  <c:v>53</c:v>
                </c:pt>
                <c:pt idx="7">
                  <c:v>57</c:v>
                </c:pt>
                <c:pt idx="8">
                  <c:v>56</c:v>
                </c:pt>
                <c:pt idx="9">
                  <c:v>56</c:v>
                </c:pt>
                <c:pt idx="10">
                  <c:v>56</c:v>
                </c:pt>
                <c:pt idx="11">
                  <c:v>52</c:v>
                </c:pt>
                <c:pt idx="12">
                  <c:v>57</c:v>
                </c:pt>
                <c:pt idx="13">
                  <c:v>57</c:v>
                </c:pt>
                <c:pt idx="14">
                  <c:v>52</c:v>
                </c:pt>
                <c:pt idx="15">
                  <c:v>49</c:v>
                </c:pt>
                <c:pt idx="16">
                  <c:v>50</c:v>
                </c:pt>
                <c:pt idx="17">
                  <c:v>54</c:v>
                </c:pt>
                <c:pt idx="18">
                  <c:v>56</c:v>
                </c:pt>
                <c:pt idx="19">
                  <c:v>55</c:v>
                </c:pt>
                <c:pt idx="20">
                  <c:v>58</c:v>
                </c:pt>
                <c:pt idx="21">
                  <c:v>58</c:v>
                </c:pt>
                <c:pt idx="22">
                  <c:v>56</c:v>
                </c:pt>
                <c:pt idx="23">
                  <c:v>54</c:v>
                </c:pt>
                <c:pt idx="24">
                  <c:v>59</c:v>
                </c:pt>
                <c:pt idx="25">
                  <c:v>51</c:v>
                </c:pt>
                <c:pt idx="26">
                  <c:v>53</c:v>
                </c:pt>
                <c:pt idx="27">
                  <c:v>59</c:v>
                </c:pt>
                <c:pt idx="28">
                  <c:v>51</c:v>
                </c:pt>
                <c:pt idx="29">
                  <c:v>51</c:v>
                </c:pt>
                <c:pt idx="30">
                  <c:v>47</c:v>
                </c:pt>
                <c:pt idx="31">
                  <c:v>47</c:v>
                </c:pt>
                <c:pt idx="32">
                  <c:v>51</c:v>
                </c:pt>
                <c:pt idx="33">
                  <c:v>47</c:v>
                </c:pt>
                <c:pt idx="34">
                  <c:v>53</c:v>
                </c:pt>
                <c:pt idx="35">
                  <c:v>55</c:v>
                </c:pt>
                <c:pt idx="36">
                  <c:v>50</c:v>
                </c:pt>
                <c:pt idx="37">
                  <c:v>51</c:v>
                </c:pt>
                <c:pt idx="38">
                  <c:v>59</c:v>
                </c:pt>
                <c:pt idx="39">
                  <c:v>63</c:v>
                </c:pt>
                <c:pt idx="40">
                  <c:v>61</c:v>
                </c:pt>
                <c:pt idx="41">
                  <c:v>53</c:v>
                </c:pt>
                <c:pt idx="42">
                  <c:v>56</c:v>
                </c:pt>
                <c:pt idx="43">
                  <c:v>59</c:v>
                </c:pt>
                <c:pt idx="44">
                  <c:v>64</c:v>
                </c:pt>
                <c:pt idx="45">
                  <c:v>62</c:v>
                </c:pt>
                <c:pt idx="46">
                  <c:v>60</c:v>
                </c:pt>
                <c:pt idx="47">
                  <c:v>61</c:v>
                </c:pt>
                <c:pt idx="48">
                  <c:v>60</c:v>
                </c:pt>
                <c:pt idx="49">
                  <c:v>57</c:v>
                </c:pt>
                <c:pt idx="50">
                  <c:v>58</c:v>
                </c:pt>
                <c:pt idx="51">
                  <c:v>60</c:v>
                </c:pt>
                <c:pt idx="52">
                  <c:v>55</c:v>
                </c:pt>
                <c:pt idx="53">
                  <c:v>56</c:v>
                </c:pt>
                <c:pt idx="54">
                  <c:v>57</c:v>
                </c:pt>
                <c:pt idx="55">
                  <c:v>57</c:v>
                </c:pt>
                <c:pt idx="56">
                  <c:v>62</c:v>
                </c:pt>
                <c:pt idx="57">
                  <c:v>63</c:v>
                </c:pt>
                <c:pt idx="58">
                  <c:v>61</c:v>
                </c:pt>
                <c:pt idx="59">
                  <c:v>54</c:v>
                </c:pt>
                <c:pt idx="60">
                  <c:v>53</c:v>
                </c:pt>
                <c:pt idx="61">
                  <c:v>43</c:v>
                </c:pt>
                <c:pt idx="62">
                  <c:v>57</c:v>
                </c:pt>
                <c:pt idx="63">
                  <c:v>65</c:v>
                </c:pt>
                <c:pt idx="64">
                  <c:v>62</c:v>
                </c:pt>
                <c:pt idx="65">
                  <c:v>58</c:v>
                </c:pt>
                <c:pt idx="66">
                  <c:v>56</c:v>
                </c:pt>
                <c:pt idx="67">
                  <c:v>54</c:v>
                </c:pt>
                <c:pt idx="68">
                  <c:v>49</c:v>
                </c:pt>
                <c:pt idx="69">
                  <c:v>50</c:v>
                </c:pt>
                <c:pt idx="70">
                  <c:v>56</c:v>
                </c:pt>
                <c:pt idx="71">
                  <c:v>59</c:v>
                </c:pt>
                <c:pt idx="72">
                  <c:v>59</c:v>
                </c:pt>
                <c:pt idx="73">
                  <c:v>60</c:v>
                </c:pt>
                <c:pt idx="74">
                  <c:v>65</c:v>
                </c:pt>
                <c:pt idx="75">
                  <c:v>66</c:v>
                </c:pt>
                <c:pt idx="76">
                  <c:v>67</c:v>
                </c:pt>
                <c:pt idx="77">
                  <c:v>67</c:v>
                </c:pt>
                <c:pt idx="78">
                  <c:v>67</c:v>
                </c:pt>
                <c:pt idx="79">
                  <c:v>64</c:v>
                </c:pt>
                <c:pt idx="80">
                  <c:v>72</c:v>
                </c:pt>
                <c:pt idx="81">
                  <c:v>69</c:v>
                </c:pt>
                <c:pt idx="82">
                  <c:v>60</c:v>
                </c:pt>
                <c:pt idx="83">
                  <c:v>62</c:v>
                </c:pt>
                <c:pt idx="84">
                  <c:v>61</c:v>
                </c:pt>
                <c:pt idx="85">
                  <c:v>66</c:v>
                </c:pt>
                <c:pt idx="86">
                  <c:v>60</c:v>
                </c:pt>
                <c:pt idx="87">
                  <c:v>52</c:v>
                </c:pt>
                <c:pt idx="88">
                  <c:v>53</c:v>
                </c:pt>
                <c:pt idx="89">
                  <c:v>54</c:v>
                </c:pt>
                <c:pt idx="90">
                  <c:v>58</c:v>
                </c:pt>
                <c:pt idx="91">
                  <c:v>58</c:v>
                </c:pt>
              </c:numCache>
            </c:numRef>
          </c:val>
          <c:extLst>
            <c:ext xmlns:c16="http://schemas.microsoft.com/office/drawing/2014/chart" uri="{C3380CC4-5D6E-409C-BE32-E72D297353CC}">
              <c16:uniqueId val="{00000006-3DDC-4BD1-8F7B-C12896DDD855}"/>
            </c:ext>
          </c:extLst>
        </c:ser>
        <c:ser>
          <c:idx val="7"/>
          <c:order val="7"/>
          <c:tx>
            <c:strRef>
              <c:f>Sheet1!$I$1</c:f>
              <c:strCache>
                <c:ptCount val="1"/>
                <c:pt idx="0">
                  <c:v>Biomass/other RES</c:v>
                </c:pt>
              </c:strCache>
            </c:strRef>
          </c:tx>
          <c:spPr>
            <a:solidFill>
              <a:srgbClr val="F49A70"/>
            </a:solidFill>
            <a:ln>
              <a:solidFill>
                <a:srgbClr val="F49A70"/>
              </a:solidFill>
            </a:ln>
            <a:effectLst/>
          </c:spPr>
          <c:cat>
            <c:numRef>
              <c:f>Sheet1!$A$2:$A$93</c:f>
              <c:numCache>
                <c:formatCode>m/d/yy</c:formatCode>
                <c:ptCount val="92"/>
                <c:pt idx="0">
                  <c:v>44013</c:v>
                </c:pt>
                <c:pt idx="1">
                  <c:v>44014</c:v>
                </c:pt>
                <c:pt idx="2">
                  <c:v>44015</c:v>
                </c:pt>
                <c:pt idx="3">
                  <c:v>44016</c:v>
                </c:pt>
                <c:pt idx="4">
                  <c:v>44017</c:v>
                </c:pt>
                <c:pt idx="5">
                  <c:v>44018</c:v>
                </c:pt>
                <c:pt idx="6">
                  <c:v>44019</c:v>
                </c:pt>
                <c:pt idx="7">
                  <c:v>44020</c:v>
                </c:pt>
                <c:pt idx="8">
                  <c:v>44021</c:v>
                </c:pt>
                <c:pt idx="9">
                  <c:v>44022</c:v>
                </c:pt>
                <c:pt idx="10">
                  <c:v>44023</c:v>
                </c:pt>
                <c:pt idx="11">
                  <c:v>44024</c:v>
                </c:pt>
                <c:pt idx="12">
                  <c:v>44025</c:v>
                </c:pt>
                <c:pt idx="13">
                  <c:v>44026</c:v>
                </c:pt>
                <c:pt idx="14">
                  <c:v>44027</c:v>
                </c:pt>
                <c:pt idx="15">
                  <c:v>44028</c:v>
                </c:pt>
                <c:pt idx="16">
                  <c:v>44029</c:v>
                </c:pt>
                <c:pt idx="17">
                  <c:v>44030</c:v>
                </c:pt>
                <c:pt idx="18">
                  <c:v>44031</c:v>
                </c:pt>
                <c:pt idx="19">
                  <c:v>44032</c:v>
                </c:pt>
                <c:pt idx="20">
                  <c:v>44033</c:v>
                </c:pt>
                <c:pt idx="21">
                  <c:v>44034</c:v>
                </c:pt>
                <c:pt idx="22">
                  <c:v>44035</c:v>
                </c:pt>
                <c:pt idx="23">
                  <c:v>44036</c:v>
                </c:pt>
                <c:pt idx="24">
                  <c:v>44037</c:v>
                </c:pt>
                <c:pt idx="25">
                  <c:v>44038</c:v>
                </c:pt>
                <c:pt idx="26">
                  <c:v>44039</c:v>
                </c:pt>
                <c:pt idx="27">
                  <c:v>44040</c:v>
                </c:pt>
                <c:pt idx="28">
                  <c:v>44041</c:v>
                </c:pt>
                <c:pt idx="29">
                  <c:v>44042</c:v>
                </c:pt>
                <c:pt idx="30">
                  <c:v>44043</c:v>
                </c:pt>
                <c:pt idx="31">
                  <c:v>44044</c:v>
                </c:pt>
                <c:pt idx="32">
                  <c:v>44045</c:v>
                </c:pt>
                <c:pt idx="33">
                  <c:v>44046</c:v>
                </c:pt>
                <c:pt idx="34">
                  <c:v>44047</c:v>
                </c:pt>
                <c:pt idx="35">
                  <c:v>44048</c:v>
                </c:pt>
                <c:pt idx="36">
                  <c:v>44049</c:v>
                </c:pt>
                <c:pt idx="37">
                  <c:v>44050</c:v>
                </c:pt>
                <c:pt idx="38">
                  <c:v>44051</c:v>
                </c:pt>
                <c:pt idx="39">
                  <c:v>44052</c:v>
                </c:pt>
                <c:pt idx="40">
                  <c:v>44053</c:v>
                </c:pt>
                <c:pt idx="41">
                  <c:v>44054</c:v>
                </c:pt>
                <c:pt idx="42">
                  <c:v>44055</c:v>
                </c:pt>
                <c:pt idx="43">
                  <c:v>44056</c:v>
                </c:pt>
                <c:pt idx="44">
                  <c:v>44057</c:v>
                </c:pt>
                <c:pt idx="45">
                  <c:v>44058</c:v>
                </c:pt>
                <c:pt idx="46">
                  <c:v>44059</c:v>
                </c:pt>
                <c:pt idx="47">
                  <c:v>44060</c:v>
                </c:pt>
                <c:pt idx="48">
                  <c:v>44061</c:v>
                </c:pt>
                <c:pt idx="49">
                  <c:v>44062</c:v>
                </c:pt>
                <c:pt idx="50">
                  <c:v>44063</c:v>
                </c:pt>
                <c:pt idx="51">
                  <c:v>44064</c:v>
                </c:pt>
                <c:pt idx="52">
                  <c:v>44065</c:v>
                </c:pt>
                <c:pt idx="53">
                  <c:v>44066</c:v>
                </c:pt>
                <c:pt idx="54">
                  <c:v>44067</c:v>
                </c:pt>
                <c:pt idx="55">
                  <c:v>44068</c:v>
                </c:pt>
                <c:pt idx="56">
                  <c:v>44069</c:v>
                </c:pt>
                <c:pt idx="57">
                  <c:v>44070</c:v>
                </c:pt>
                <c:pt idx="58">
                  <c:v>44071</c:v>
                </c:pt>
                <c:pt idx="59">
                  <c:v>44072</c:v>
                </c:pt>
                <c:pt idx="60">
                  <c:v>44073</c:v>
                </c:pt>
                <c:pt idx="61">
                  <c:v>44074</c:v>
                </c:pt>
                <c:pt idx="62">
                  <c:v>44075</c:v>
                </c:pt>
                <c:pt idx="63">
                  <c:v>44076</c:v>
                </c:pt>
                <c:pt idx="64">
                  <c:v>44077</c:v>
                </c:pt>
                <c:pt idx="65">
                  <c:v>44078</c:v>
                </c:pt>
                <c:pt idx="66">
                  <c:v>44079</c:v>
                </c:pt>
                <c:pt idx="67">
                  <c:v>44080</c:v>
                </c:pt>
                <c:pt idx="68">
                  <c:v>44081</c:v>
                </c:pt>
                <c:pt idx="69">
                  <c:v>44082</c:v>
                </c:pt>
                <c:pt idx="70">
                  <c:v>44083</c:v>
                </c:pt>
                <c:pt idx="71">
                  <c:v>44084</c:v>
                </c:pt>
                <c:pt idx="72">
                  <c:v>44085</c:v>
                </c:pt>
                <c:pt idx="73">
                  <c:v>44086</c:v>
                </c:pt>
                <c:pt idx="74">
                  <c:v>44087</c:v>
                </c:pt>
                <c:pt idx="75">
                  <c:v>44088</c:v>
                </c:pt>
                <c:pt idx="76">
                  <c:v>44089</c:v>
                </c:pt>
                <c:pt idx="77">
                  <c:v>44090</c:v>
                </c:pt>
                <c:pt idx="78">
                  <c:v>44091</c:v>
                </c:pt>
                <c:pt idx="79">
                  <c:v>44092</c:v>
                </c:pt>
                <c:pt idx="80">
                  <c:v>44093</c:v>
                </c:pt>
                <c:pt idx="81">
                  <c:v>44094</c:v>
                </c:pt>
                <c:pt idx="82">
                  <c:v>44095</c:v>
                </c:pt>
                <c:pt idx="83">
                  <c:v>44096</c:v>
                </c:pt>
                <c:pt idx="84">
                  <c:v>44097</c:v>
                </c:pt>
                <c:pt idx="85">
                  <c:v>44098</c:v>
                </c:pt>
                <c:pt idx="86">
                  <c:v>44099</c:v>
                </c:pt>
                <c:pt idx="87">
                  <c:v>44100</c:v>
                </c:pt>
                <c:pt idx="88">
                  <c:v>44101</c:v>
                </c:pt>
                <c:pt idx="89">
                  <c:v>44102</c:v>
                </c:pt>
                <c:pt idx="90">
                  <c:v>44103</c:v>
                </c:pt>
                <c:pt idx="91">
                  <c:v>44104</c:v>
                </c:pt>
              </c:numCache>
            </c:numRef>
          </c:cat>
          <c:val>
            <c:numRef>
              <c:f>Sheet1!$I$2:$I$93</c:f>
              <c:numCache>
                <c:formatCode>0</c:formatCode>
                <c:ptCount val="92"/>
                <c:pt idx="0">
                  <c:v>73.789999999999907</c:v>
                </c:pt>
                <c:pt idx="1">
                  <c:v>73.789999999999907</c:v>
                </c:pt>
                <c:pt idx="2">
                  <c:v>81.319999999999993</c:v>
                </c:pt>
                <c:pt idx="3">
                  <c:v>76.839999999999904</c:v>
                </c:pt>
                <c:pt idx="4">
                  <c:v>75.650000000000006</c:v>
                </c:pt>
                <c:pt idx="5">
                  <c:v>79.899999999999906</c:v>
                </c:pt>
                <c:pt idx="6">
                  <c:v>87.01</c:v>
                </c:pt>
                <c:pt idx="7">
                  <c:v>84.389999999999901</c:v>
                </c:pt>
                <c:pt idx="8">
                  <c:v>74.039999999999907</c:v>
                </c:pt>
                <c:pt idx="9">
                  <c:v>76.38</c:v>
                </c:pt>
                <c:pt idx="10">
                  <c:v>76.38</c:v>
                </c:pt>
                <c:pt idx="11">
                  <c:v>97.03</c:v>
                </c:pt>
                <c:pt idx="12">
                  <c:v>74.929999999999893</c:v>
                </c:pt>
                <c:pt idx="13">
                  <c:v>65.449999999999903</c:v>
                </c:pt>
                <c:pt idx="14">
                  <c:v>68.6099999999999</c:v>
                </c:pt>
                <c:pt idx="15">
                  <c:v>80.329999999999899</c:v>
                </c:pt>
                <c:pt idx="16">
                  <c:v>76.33</c:v>
                </c:pt>
                <c:pt idx="17">
                  <c:v>75.38</c:v>
                </c:pt>
                <c:pt idx="18">
                  <c:v>84.879999999999896</c:v>
                </c:pt>
                <c:pt idx="19">
                  <c:v>89.179999999999893</c:v>
                </c:pt>
                <c:pt idx="20">
                  <c:v>88.54</c:v>
                </c:pt>
                <c:pt idx="21">
                  <c:v>79.23</c:v>
                </c:pt>
                <c:pt idx="22">
                  <c:v>80.699999999999903</c:v>
                </c:pt>
                <c:pt idx="23">
                  <c:v>74.28</c:v>
                </c:pt>
                <c:pt idx="24">
                  <c:v>72.149999999999906</c:v>
                </c:pt>
                <c:pt idx="25">
                  <c:v>74.22</c:v>
                </c:pt>
                <c:pt idx="26">
                  <c:v>86.61</c:v>
                </c:pt>
                <c:pt idx="27">
                  <c:v>78</c:v>
                </c:pt>
                <c:pt idx="28">
                  <c:v>87.91</c:v>
                </c:pt>
                <c:pt idx="29">
                  <c:v>85.729999999999905</c:v>
                </c:pt>
                <c:pt idx="30">
                  <c:v>84.5</c:v>
                </c:pt>
                <c:pt idx="31">
                  <c:v>81.97</c:v>
                </c:pt>
                <c:pt idx="32">
                  <c:v>89.639999999999901</c:v>
                </c:pt>
                <c:pt idx="33">
                  <c:v>84.4</c:v>
                </c:pt>
                <c:pt idx="34">
                  <c:v>83.46</c:v>
                </c:pt>
                <c:pt idx="35">
                  <c:v>78.400000000000006</c:v>
                </c:pt>
                <c:pt idx="36">
                  <c:v>93.179999999999893</c:v>
                </c:pt>
                <c:pt idx="37">
                  <c:v>94.48</c:v>
                </c:pt>
                <c:pt idx="38">
                  <c:v>104.25</c:v>
                </c:pt>
                <c:pt idx="39">
                  <c:v>91.509999999999906</c:v>
                </c:pt>
                <c:pt idx="40">
                  <c:v>92.36</c:v>
                </c:pt>
                <c:pt idx="41">
                  <c:v>92.55</c:v>
                </c:pt>
                <c:pt idx="42">
                  <c:v>101.87</c:v>
                </c:pt>
                <c:pt idx="43">
                  <c:v>100</c:v>
                </c:pt>
                <c:pt idx="44">
                  <c:v>96.059999999999903</c:v>
                </c:pt>
                <c:pt idx="45">
                  <c:v>86.14</c:v>
                </c:pt>
                <c:pt idx="46">
                  <c:v>84.95</c:v>
                </c:pt>
                <c:pt idx="47">
                  <c:v>92.74</c:v>
                </c:pt>
                <c:pt idx="48">
                  <c:v>91.7</c:v>
                </c:pt>
                <c:pt idx="49">
                  <c:v>71.869999999999905</c:v>
                </c:pt>
                <c:pt idx="50">
                  <c:v>52.269999999999897</c:v>
                </c:pt>
                <c:pt idx="51">
                  <c:v>46.949999999999903</c:v>
                </c:pt>
                <c:pt idx="52">
                  <c:v>49.599999999999902</c:v>
                </c:pt>
                <c:pt idx="53">
                  <c:v>49.49</c:v>
                </c:pt>
                <c:pt idx="54">
                  <c:v>50.63</c:v>
                </c:pt>
                <c:pt idx="55">
                  <c:v>50.63</c:v>
                </c:pt>
                <c:pt idx="56">
                  <c:v>49.91</c:v>
                </c:pt>
                <c:pt idx="57">
                  <c:v>43.84</c:v>
                </c:pt>
                <c:pt idx="58">
                  <c:v>48.45</c:v>
                </c:pt>
                <c:pt idx="59">
                  <c:v>51.569999999999901</c:v>
                </c:pt>
                <c:pt idx="60">
                  <c:v>54.23</c:v>
                </c:pt>
                <c:pt idx="61">
                  <c:v>51.269999999999897</c:v>
                </c:pt>
                <c:pt idx="62">
                  <c:v>50.589999999999897</c:v>
                </c:pt>
                <c:pt idx="63">
                  <c:v>55.4</c:v>
                </c:pt>
                <c:pt idx="64">
                  <c:v>53.379999999999903</c:v>
                </c:pt>
                <c:pt idx="65">
                  <c:v>52.79</c:v>
                </c:pt>
                <c:pt idx="66">
                  <c:v>56.879999999999903</c:v>
                </c:pt>
                <c:pt idx="67">
                  <c:v>50.99</c:v>
                </c:pt>
                <c:pt idx="68">
                  <c:v>51.13</c:v>
                </c:pt>
                <c:pt idx="69">
                  <c:v>51.75</c:v>
                </c:pt>
                <c:pt idx="70">
                  <c:v>51.42</c:v>
                </c:pt>
                <c:pt idx="71">
                  <c:v>49.17</c:v>
                </c:pt>
                <c:pt idx="72">
                  <c:v>48.839999999999897</c:v>
                </c:pt>
                <c:pt idx="73">
                  <c:v>50</c:v>
                </c:pt>
                <c:pt idx="74">
                  <c:v>52.17</c:v>
                </c:pt>
                <c:pt idx="75">
                  <c:v>46.95</c:v>
                </c:pt>
                <c:pt idx="76">
                  <c:v>48.0399999999999</c:v>
                </c:pt>
                <c:pt idx="77">
                  <c:v>43.239999999999903</c:v>
                </c:pt>
                <c:pt idx="78">
                  <c:v>43.239999999999903</c:v>
                </c:pt>
                <c:pt idx="79">
                  <c:v>47.09</c:v>
                </c:pt>
                <c:pt idx="80">
                  <c:v>46.56</c:v>
                </c:pt>
                <c:pt idx="81">
                  <c:v>51.749999999999901</c:v>
                </c:pt>
                <c:pt idx="82">
                  <c:v>45.74</c:v>
                </c:pt>
                <c:pt idx="83">
                  <c:v>48.059999999999903</c:v>
                </c:pt>
                <c:pt idx="84">
                  <c:v>45.75</c:v>
                </c:pt>
                <c:pt idx="85">
                  <c:v>44.86</c:v>
                </c:pt>
                <c:pt idx="86">
                  <c:v>43.18</c:v>
                </c:pt>
                <c:pt idx="87">
                  <c:v>40.130000000000003</c:v>
                </c:pt>
                <c:pt idx="88">
                  <c:v>40.719999999999899</c:v>
                </c:pt>
                <c:pt idx="89">
                  <c:v>41.38</c:v>
                </c:pt>
                <c:pt idx="90">
                  <c:v>39.469999999999899</c:v>
                </c:pt>
                <c:pt idx="91">
                  <c:v>39.469999999999899</c:v>
                </c:pt>
              </c:numCache>
            </c:numRef>
          </c:val>
          <c:extLst>
            <c:ext xmlns:c16="http://schemas.microsoft.com/office/drawing/2014/chart" uri="{C3380CC4-5D6E-409C-BE32-E72D297353CC}">
              <c16:uniqueId val="{00000007-3DDC-4BD1-8F7B-C12896DDD855}"/>
            </c:ext>
          </c:extLst>
        </c:ser>
        <c:dLbls>
          <c:showLegendKey val="0"/>
          <c:showVal val="0"/>
          <c:showCatName val="0"/>
          <c:showSerName val="0"/>
          <c:showPercent val="0"/>
          <c:showBubbleSize val="0"/>
        </c:dLbls>
        <c:axId val="1611582176"/>
        <c:axId val="1601906384"/>
      </c:areaChart>
      <c:lineChart>
        <c:grouping val="standard"/>
        <c:varyColors val="0"/>
        <c:ser>
          <c:idx val="8"/>
          <c:order val="8"/>
          <c:tx>
            <c:strRef>
              <c:f>Sheet1!$J$1</c:f>
              <c:strCache>
                <c:ptCount val="1"/>
                <c:pt idx="0">
                  <c:v>RE share %</c:v>
                </c:pt>
              </c:strCache>
            </c:strRef>
          </c:tx>
          <c:spPr>
            <a:ln w="19050" cap="rnd">
              <a:solidFill>
                <a:srgbClr val="EA5813"/>
              </a:solidFill>
              <a:round/>
            </a:ln>
            <a:effectLst/>
          </c:spPr>
          <c:marker>
            <c:symbol val="none"/>
          </c:marker>
          <c:cat>
            <c:numRef>
              <c:f>Sheet1!$A$2:$A$93</c:f>
              <c:numCache>
                <c:formatCode>m/d/yy</c:formatCode>
                <c:ptCount val="92"/>
                <c:pt idx="0">
                  <c:v>44013</c:v>
                </c:pt>
                <c:pt idx="1">
                  <c:v>44014</c:v>
                </c:pt>
                <c:pt idx="2">
                  <c:v>44015</c:v>
                </c:pt>
                <c:pt idx="3">
                  <c:v>44016</c:v>
                </c:pt>
                <c:pt idx="4">
                  <c:v>44017</c:v>
                </c:pt>
                <c:pt idx="5">
                  <c:v>44018</c:v>
                </c:pt>
                <c:pt idx="6">
                  <c:v>44019</c:v>
                </c:pt>
                <c:pt idx="7">
                  <c:v>44020</c:v>
                </c:pt>
                <c:pt idx="8">
                  <c:v>44021</c:v>
                </c:pt>
                <c:pt idx="9">
                  <c:v>44022</c:v>
                </c:pt>
                <c:pt idx="10">
                  <c:v>44023</c:v>
                </c:pt>
                <c:pt idx="11">
                  <c:v>44024</c:v>
                </c:pt>
                <c:pt idx="12">
                  <c:v>44025</c:v>
                </c:pt>
                <c:pt idx="13">
                  <c:v>44026</c:v>
                </c:pt>
                <c:pt idx="14">
                  <c:v>44027</c:v>
                </c:pt>
                <c:pt idx="15">
                  <c:v>44028</c:v>
                </c:pt>
                <c:pt idx="16">
                  <c:v>44029</c:v>
                </c:pt>
                <c:pt idx="17">
                  <c:v>44030</c:v>
                </c:pt>
                <c:pt idx="18">
                  <c:v>44031</c:v>
                </c:pt>
                <c:pt idx="19">
                  <c:v>44032</c:v>
                </c:pt>
                <c:pt idx="20">
                  <c:v>44033</c:v>
                </c:pt>
                <c:pt idx="21">
                  <c:v>44034</c:v>
                </c:pt>
                <c:pt idx="22">
                  <c:v>44035</c:v>
                </c:pt>
                <c:pt idx="23">
                  <c:v>44036</c:v>
                </c:pt>
                <c:pt idx="24">
                  <c:v>44037</c:v>
                </c:pt>
                <c:pt idx="25">
                  <c:v>44038</c:v>
                </c:pt>
                <c:pt idx="26">
                  <c:v>44039</c:v>
                </c:pt>
                <c:pt idx="27">
                  <c:v>44040</c:v>
                </c:pt>
                <c:pt idx="28">
                  <c:v>44041</c:v>
                </c:pt>
                <c:pt idx="29">
                  <c:v>44042</c:v>
                </c:pt>
                <c:pt idx="30">
                  <c:v>44043</c:v>
                </c:pt>
                <c:pt idx="31">
                  <c:v>44044</c:v>
                </c:pt>
                <c:pt idx="32">
                  <c:v>44045</c:v>
                </c:pt>
                <c:pt idx="33">
                  <c:v>44046</c:v>
                </c:pt>
                <c:pt idx="34">
                  <c:v>44047</c:v>
                </c:pt>
                <c:pt idx="35">
                  <c:v>44048</c:v>
                </c:pt>
                <c:pt idx="36">
                  <c:v>44049</c:v>
                </c:pt>
                <c:pt idx="37">
                  <c:v>44050</c:v>
                </c:pt>
                <c:pt idx="38">
                  <c:v>44051</c:v>
                </c:pt>
                <c:pt idx="39">
                  <c:v>44052</c:v>
                </c:pt>
                <c:pt idx="40">
                  <c:v>44053</c:v>
                </c:pt>
                <c:pt idx="41">
                  <c:v>44054</c:v>
                </c:pt>
                <c:pt idx="42">
                  <c:v>44055</c:v>
                </c:pt>
                <c:pt idx="43">
                  <c:v>44056</c:v>
                </c:pt>
                <c:pt idx="44">
                  <c:v>44057</c:v>
                </c:pt>
                <c:pt idx="45">
                  <c:v>44058</c:v>
                </c:pt>
                <c:pt idx="46">
                  <c:v>44059</c:v>
                </c:pt>
                <c:pt idx="47">
                  <c:v>44060</c:v>
                </c:pt>
                <c:pt idx="48">
                  <c:v>44061</c:v>
                </c:pt>
                <c:pt idx="49">
                  <c:v>44062</c:v>
                </c:pt>
                <c:pt idx="50">
                  <c:v>44063</c:v>
                </c:pt>
                <c:pt idx="51">
                  <c:v>44064</c:v>
                </c:pt>
                <c:pt idx="52">
                  <c:v>44065</c:v>
                </c:pt>
                <c:pt idx="53">
                  <c:v>44066</c:v>
                </c:pt>
                <c:pt idx="54">
                  <c:v>44067</c:v>
                </c:pt>
                <c:pt idx="55">
                  <c:v>44068</c:v>
                </c:pt>
                <c:pt idx="56">
                  <c:v>44069</c:v>
                </c:pt>
                <c:pt idx="57">
                  <c:v>44070</c:v>
                </c:pt>
                <c:pt idx="58">
                  <c:v>44071</c:v>
                </c:pt>
                <c:pt idx="59">
                  <c:v>44072</c:v>
                </c:pt>
                <c:pt idx="60">
                  <c:v>44073</c:v>
                </c:pt>
                <c:pt idx="61">
                  <c:v>44074</c:v>
                </c:pt>
                <c:pt idx="62">
                  <c:v>44075</c:v>
                </c:pt>
                <c:pt idx="63">
                  <c:v>44076</c:v>
                </c:pt>
                <c:pt idx="64">
                  <c:v>44077</c:v>
                </c:pt>
                <c:pt idx="65">
                  <c:v>44078</c:v>
                </c:pt>
                <c:pt idx="66">
                  <c:v>44079</c:v>
                </c:pt>
                <c:pt idx="67">
                  <c:v>44080</c:v>
                </c:pt>
                <c:pt idx="68">
                  <c:v>44081</c:v>
                </c:pt>
                <c:pt idx="69">
                  <c:v>44082</c:v>
                </c:pt>
                <c:pt idx="70">
                  <c:v>44083</c:v>
                </c:pt>
                <c:pt idx="71">
                  <c:v>44084</c:v>
                </c:pt>
                <c:pt idx="72">
                  <c:v>44085</c:v>
                </c:pt>
                <c:pt idx="73">
                  <c:v>44086</c:v>
                </c:pt>
                <c:pt idx="74">
                  <c:v>44087</c:v>
                </c:pt>
                <c:pt idx="75">
                  <c:v>44088</c:v>
                </c:pt>
                <c:pt idx="76">
                  <c:v>44089</c:v>
                </c:pt>
                <c:pt idx="77">
                  <c:v>44090</c:v>
                </c:pt>
                <c:pt idx="78">
                  <c:v>44091</c:v>
                </c:pt>
                <c:pt idx="79">
                  <c:v>44092</c:v>
                </c:pt>
                <c:pt idx="80">
                  <c:v>44093</c:v>
                </c:pt>
                <c:pt idx="81">
                  <c:v>44094</c:v>
                </c:pt>
                <c:pt idx="82">
                  <c:v>44095</c:v>
                </c:pt>
                <c:pt idx="83">
                  <c:v>44096</c:v>
                </c:pt>
                <c:pt idx="84">
                  <c:v>44097</c:v>
                </c:pt>
                <c:pt idx="85">
                  <c:v>44098</c:v>
                </c:pt>
                <c:pt idx="86">
                  <c:v>44099</c:v>
                </c:pt>
                <c:pt idx="87">
                  <c:v>44100</c:v>
                </c:pt>
                <c:pt idx="88">
                  <c:v>44101</c:v>
                </c:pt>
                <c:pt idx="89">
                  <c:v>44102</c:v>
                </c:pt>
                <c:pt idx="90">
                  <c:v>44103</c:v>
                </c:pt>
                <c:pt idx="91">
                  <c:v>44104</c:v>
                </c:pt>
              </c:numCache>
            </c:numRef>
          </c:cat>
          <c:val>
            <c:numRef>
              <c:f>Sheet1!$J$2:$J$93</c:f>
              <c:numCache>
                <c:formatCode>0.0%</c:formatCode>
                <c:ptCount val="92"/>
                <c:pt idx="0">
                  <c:v>0.12406454102986951</c:v>
                </c:pt>
                <c:pt idx="1">
                  <c:v>0.12406454102986951</c:v>
                </c:pt>
                <c:pt idx="2">
                  <c:v>0.12998399711497283</c:v>
                </c:pt>
                <c:pt idx="3">
                  <c:v>0.12777963202469855</c:v>
                </c:pt>
                <c:pt idx="4">
                  <c:v>0.12556567480802014</c:v>
                </c:pt>
                <c:pt idx="5">
                  <c:v>0.13705882517803938</c:v>
                </c:pt>
                <c:pt idx="6">
                  <c:v>0.13493010476075792</c:v>
                </c:pt>
                <c:pt idx="7">
                  <c:v>0.11687029896800991</c:v>
                </c:pt>
                <c:pt idx="8">
                  <c:v>9.8374240180485267E-2</c:v>
                </c:pt>
                <c:pt idx="9">
                  <c:v>0.11410281300947066</c:v>
                </c:pt>
                <c:pt idx="10">
                  <c:v>0.11410281300947066</c:v>
                </c:pt>
                <c:pt idx="11">
                  <c:v>0.14407779297069853</c:v>
                </c:pt>
                <c:pt idx="12">
                  <c:v>0.10398118687109249</c:v>
                </c:pt>
                <c:pt idx="13">
                  <c:v>8.7461576302110877E-2</c:v>
                </c:pt>
                <c:pt idx="14">
                  <c:v>9.4282345464715339E-2</c:v>
                </c:pt>
                <c:pt idx="15">
                  <c:v>0.10288469654764916</c:v>
                </c:pt>
                <c:pt idx="16">
                  <c:v>0.10795255232626122</c:v>
                </c:pt>
                <c:pt idx="17">
                  <c:v>8.6045646400759498E-2</c:v>
                </c:pt>
                <c:pt idx="18">
                  <c:v>9.845769654997584E-2</c:v>
                </c:pt>
                <c:pt idx="19">
                  <c:v>0.10996353968649052</c:v>
                </c:pt>
                <c:pt idx="20">
                  <c:v>0.10531125943992824</c:v>
                </c:pt>
                <c:pt idx="21">
                  <c:v>8.2993752446912331E-2</c:v>
                </c:pt>
                <c:pt idx="22">
                  <c:v>8.3527527927567874E-2</c:v>
                </c:pt>
                <c:pt idx="23">
                  <c:v>8.1548423061255107E-2</c:v>
                </c:pt>
                <c:pt idx="24">
                  <c:v>7.821281353737837E-2</c:v>
                </c:pt>
                <c:pt idx="25">
                  <c:v>9.4264301585508234E-2</c:v>
                </c:pt>
                <c:pt idx="26">
                  <c:v>0.10943358370847807</c:v>
                </c:pt>
                <c:pt idx="27">
                  <c:v>0.10671645299621135</c:v>
                </c:pt>
                <c:pt idx="28">
                  <c:v>0.10332874547586278</c:v>
                </c:pt>
                <c:pt idx="29">
                  <c:v>7.5819802949375431E-2</c:v>
                </c:pt>
                <c:pt idx="30">
                  <c:v>9.2898951252620571E-2</c:v>
                </c:pt>
                <c:pt idx="31">
                  <c:v>9.7724685655968299E-2</c:v>
                </c:pt>
                <c:pt idx="32">
                  <c:v>0.11420445003638609</c:v>
                </c:pt>
                <c:pt idx="33">
                  <c:v>0.1367146446128715</c:v>
                </c:pt>
                <c:pt idx="34">
                  <c:v>0.13790139813352986</c:v>
                </c:pt>
                <c:pt idx="35">
                  <c:v>0.12239057374520894</c:v>
                </c:pt>
                <c:pt idx="36">
                  <c:v>0.13852066573299024</c:v>
                </c:pt>
                <c:pt idx="37">
                  <c:v>0.13822446390444634</c:v>
                </c:pt>
                <c:pt idx="38">
                  <c:v>0.13950614476008519</c:v>
                </c:pt>
                <c:pt idx="39">
                  <c:v>0.1228000581802795</c:v>
                </c:pt>
                <c:pt idx="40">
                  <c:v>0.11799641801784642</c:v>
                </c:pt>
                <c:pt idx="41">
                  <c:v>0.14041324560639529</c:v>
                </c:pt>
                <c:pt idx="42">
                  <c:v>0.16803485303117308</c:v>
                </c:pt>
                <c:pt idx="43">
                  <c:v>0.16286911379304583</c:v>
                </c:pt>
                <c:pt idx="44">
                  <c:v>0.14752323178749402</c:v>
                </c:pt>
                <c:pt idx="45">
                  <c:v>0.13872575063540155</c:v>
                </c:pt>
                <c:pt idx="46">
                  <c:v>0.13210142064989977</c:v>
                </c:pt>
                <c:pt idx="47">
                  <c:v>0.12840674715077011</c:v>
                </c:pt>
                <c:pt idx="48">
                  <c:v>0.1337593385660826</c:v>
                </c:pt>
                <c:pt idx="49">
                  <c:v>0.13777718288493282</c:v>
                </c:pt>
                <c:pt idx="50">
                  <c:v>0.12264435224032817</c:v>
                </c:pt>
                <c:pt idx="51">
                  <c:v>0.11300507812613936</c:v>
                </c:pt>
                <c:pt idx="52">
                  <c:v>0.118615641296657</c:v>
                </c:pt>
                <c:pt idx="53">
                  <c:v>0.14056458702702387</c:v>
                </c:pt>
                <c:pt idx="54">
                  <c:v>0.12730634498966911</c:v>
                </c:pt>
                <c:pt idx="55">
                  <c:v>0.12730634498966911</c:v>
                </c:pt>
                <c:pt idx="56">
                  <c:v>0.11049358210930263</c:v>
                </c:pt>
                <c:pt idx="57">
                  <c:v>0.106084564774755</c:v>
                </c:pt>
                <c:pt idx="58">
                  <c:v>0.10788370636445858</c:v>
                </c:pt>
                <c:pt idx="59">
                  <c:v>0.111222130004915</c:v>
                </c:pt>
                <c:pt idx="60">
                  <c:v>0.1278721584815895</c:v>
                </c:pt>
                <c:pt idx="61">
                  <c:v>0.10938459714873758</c:v>
                </c:pt>
                <c:pt idx="62">
                  <c:v>8.5219576460109872E-2</c:v>
                </c:pt>
                <c:pt idx="63">
                  <c:v>6.0515933554253144E-2</c:v>
                </c:pt>
                <c:pt idx="64">
                  <c:v>6.2064614494887073E-2</c:v>
                </c:pt>
                <c:pt idx="65">
                  <c:v>6.2584021013009042E-2</c:v>
                </c:pt>
                <c:pt idx="66">
                  <c:v>6.5564709965167514E-2</c:v>
                </c:pt>
                <c:pt idx="67">
                  <c:v>8.6017898592531741E-2</c:v>
                </c:pt>
                <c:pt idx="68">
                  <c:v>9.5129049433195667E-2</c:v>
                </c:pt>
                <c:pt idx="69">
                  <c:v>8.3892938645763318E-2</c:v>
                </c:pt>
                <c:pt idx="70">
                  <c:v>7.583435045801433E-2</c:v>
                </c:pt>
                <c:pt idx="71">
                  <c:v>7.848855246013528E-2</c:v>
                </c:pt>
                <c:pt idx="72">
                  <c:v>8.3702587514484186E-2</c:v>
                </c:pt>
                <c:pt idx="73">
                  <c:v>8.7124441992275661E-2</c:v>
                </c:pt>
                <c:pt idx="74">
                  <c:v>8.6161533998023176E-2</c:v>
                </c:pt>
                <c:pt idx="75">
                  <c:v>8.9380670387310207E-2</c:v>
                </c:pt>
                <c:pt idx="76">
                  <c:v>9.5117201439655769E-2</c:v>
                </c:pt>
                <c:pt idx="77">
                  <c:v>9.1976437745965006E-2</c:v>
                </c:pt>
                <c:pt idx="78">
                  <c:v>9.1976437745965006E-2</c:v>
                </c:pt>
                <c:pt idx="79">
                  <c:v>0.10735674210426779</c:v>
                </c:pt>
                <c:pt idx="80">
                  <c:v>8.7044585031631885E-2</c:v>
                </c:pt>
                <c:pt idx="81">
                  <c:v>9.0135788166285674E-2</c:v>
                </c:pt>
                <c:pt idx="82">
                  <c:v>0.104220187287644</c:v>
                </c:pt>
                <c:pt idx="83">
                  <c:v>0.11231104869593152</c:v>
                </c:pt>
                <c:pt idx="84">
                  <c:v>0.11910942465593932</c:v>
                </c:pt>
                <c:pt idx="85">
                  <c:v>9.6728792820044221E-2</c:v>
                </c:pt>
                <c:pt idx="86">
                  <c:v>9.9854503470235667E-2</c:v>
                </c:pt>
                <c:pt idx="87">
                  <c:v>9.5252507782774137E-2</c:v>
                </c:pt>
                <c:pt idx="88">
                  <c:v>9.0969319869483811E-2</c:v>
                </c:pt>
                <c:pt idx="89">
                  <c:v>8.5094556756234604E-2</c:v>
                </c:pt>
                <c:pt idx="90">
                  <c:v>8.3555418664564562E-2</c:v>
                </c:pt>
                <c:pt idx="91">
                  <c:v>8.3555418664564562E-2</c:v>
                </c:pt>
              </c:numCache>
            </c:numRef>
          </c:val>
          <c:smooth val="0"/>
          <c:extLst>
            <c:ext xmlns:c16="http://schemas.microsoft.com/office/drawing/2014/chart" uri="{C3380CC4-5D6E-409C-BE32-E72D297353CC}">
              <c16:uniqueId val="{00000008-3DDC-4BD1-8F7B-C12896DDD855}"/>
            </c:ext>
          </c:extLst>
        </c:ser>
        <c:dLbls>
          <c:showLegendKey val="0"/>
          <c:showVal val="0"/>
          <c:showCatName val="0"/>
          <c:showSerName val="0"/>
          <c:showPercent val="0"/>
          <c:showBubbleSize val="0"/>
        </c:dLbls>
        <c:marker val="1"/>
        <c:smooth val="0"/>
        <c:axId val="1679718336"/>
        <c:axId val="1679717520"/>
      </c:lineChart>
      <c:dateAx>
        <c:axId val="1611582176"/>
        <c:scaling>
          <c:orientation val="minMax"/>
        </c:scaling>
        <c:delete val="0"/>
        <c:axPos val="b"/>
        <c:numFmt formatCode="[$-409]d\-mmm;@"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601906384"/>
        <c:crosses val="autoZero"/>
        <c:auto val="1"/>
        <c:lblOffset val="100"/>
        <c:baseTimeUnit val="days"/>
      </c:dateAx>
      <c:valAx>
        <c:axId val="16019063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7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r>
                  <a:rPr lang="en-US" sz="700" dirty="0">
                    <a:latin typeface="Open Sans" panose="020B0606030504020204" pitchFamily="34" charset="0"/>
                    <a:ea typeface="Open Sans" panose="020B0606030504020204" pitchFamily="34" charset="0"/>
                    <a:cs typeface="Open Sans" panose="020B0606030504020204" pitchFamily="34" charset="0"/>
                  </a:rPr>
                  <a:t>Energy generation (million kWh)</a:t>
                </a:r>
              </a:p>
            </c:rich>
          </c:tx>
          <c:overlay val="0"/>
          <c:spPr>
            <a:noFill/>
            <a:ln>
              <a:noFill/>
            </a:ln>
            <a:effectLst/>
          </c:spPr>
          <c:txPr>
            <a:bodyPr rot="-5400000" spcFirstLastPara="1" vertOverflow="ellipsis" vert="horz" wrap="square" anchor="ctr" anchorCtr="1"/>
            <a:lstStyle/>
            <a:p>
              <a:pPr>
                <a:defRPr sz="7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611582176"/>
        <c:crosses val="autoZero"/>
        <c:crossBetween val="between"/>
      </c:valAx>
      <c:valAx>
        <c:axId val="1679717520"/>
        <c:scaling>
          <c:orientation val="minMax"/>
        </c:scaling>
        <c:delete val="0"/>
        <c:axPos val="r"/>
        <c:title>
          <c:tx>
            <c:rich>
              <a:bodyPr rot="-5400000" spcFirstLastPara="1" vertOverflow="ellipsis" vert="horz" wrap="square" anchor="ctr" anchorCtr="1"/>
              <a:lstStyle/>
              <a:p>
                <a:pPr>
                  <a:defRPr sz="8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en-US" sz="800" dirty="0"/>
                  <a:t>RE share %</a:t>
                </a:r>
              </a:p>
            </c:rich>
          </c:tx>
          <c:layout>
            <c:manualLayout>
              <c:xMode val="edge"/>
              <c:yMode val="edge"/>
              <c:x val="0.95885156295080087"/>
              <c:y val="0.79110232989673723"/>
            </c:manualLayout>
          </c:layout>
          <c:overlay val="0"/>
          <c:spPr>
            <a:noFill/>
            <a:ln>
              <a:noFill/>
            </a:ln>
            <a:effectLst/>
          </c:spPr>
          <c:txPr>
            <a:bodyPr rot="-5400000" spcFirstLastPara="1" vertOverflow="ellipsis" vert="horz" wrap="square" anchor="ctr" anchorCtr="1"/>
            <a:lstStyle/>
            <a:p>
              <a:pPr>
                <a:defRPr sz="8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title>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679718336"/>
        <c:crosses val="max"/>
        <c:crossBetween val="between"/>
      </c:valAx>
      <c:dateAx>
        <c:axId val="1679718336"/>
        <c:scaling>
          <c:orientation val="minMax"/>
        </c:scaling>
        <c:delete val="1"/>
        <c:axPos val="b"/>
        <c:numFmt formatCode="m/d/yy" sourceLinked="1"/>
        <c:majorTickMark val="out"/>
        <c:minorTickMark val="none"/>
        <c:tickLblPos val="nextTo"/>
        <c:crossAx val="1679717520"/>
        <c:crosses val="autoZero"/>
        <c:auto val="1"/>
        <c:lblOffset val="100"/>
        <c:baseTimeUnit val="days"/>
      </c:dateAx>
      <c:spPr>
        <a:noFill/>
        <a:ln>
          <a:noFill/>
        </a:ln>
        <a:effectLst/>
      </c:spPr>
    </c:plotArea>
    <c:legend>
      <c:legendPos val="b"/>
      <c:layout>
        <c:manualLayout>
          <c:xMode val="edge"/>
          <c:yMode val="edge"/>
          <c:x val="0"/>
          <c:y val="0.86138318634345401"/>
          <c:w val="1"/>
          <c:h val="0.1089284910241994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latin typeface="Calibri" panose="020F0502020204030204" pitchFamily="34" charset="0"/>
          <a:cs typeface="Calibri" panose="020F0502020204030204" pitchFamily="34" charset="0"/>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1200" b="1"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en-US" sz="1000" b="1" dirty="0">
                <a:latin typeface="Open Sans" panose="020B0606030504020204" pitchFamily="34" charset="0"/>
                <a:ea typeface="Open Sans" panose="020B0606030504020204" pitchFamily="34" charset="0"/>
                <a:cs typeface="Open Sans" panose="020B0606030504020204" pitchFamily="34" charset="0"/>
              </a:rPr>
              <a:t>Coal financing by Power Finance Corporation </a:t>
            </a:r>
            <a:r>
              <a:rPr lang="en-US" sz="1000" b="1" dirty="0">
                <a:solidFill>
                  <a:srgbClr val="9D9D9C"/>
                </a:solidFill>
                <a:latin typeface="Open Sans" panose="020B0606030504020204" pitchFamily="34" charset="0"/>
                <a:ea typeface="Open Sans" panose="020B0606030504020204" pitchFamily="34" charset="0"/>
                <a:cs typeface="Open Sans" panose="020B0606030504020204" pitchFamily="34" charset="0"/>
              </a:rPr>
              <a:t>(PFC)</a:t>
            </a:r>
            <a:r>
              <a:rPr lang="en-US" sz="1000" b="1" dirty="0">
                <a:latin typeface="Open Sans" panose="020B0606030504020204" pitchFamily="34" charset="0"/>
                <a:ea typeface="Open Sans" panose="020B0606030504020204" pitchFamily="34" charset="0"/>
                <a:cs typeface="Open Sans" panose="020B0606030504020204" pitchFamily="34" charset="0"/>
              </a:rPr>
              <a:t>/ </a:t>
            </a:r>
            <a:br>
              <a:rPr lang="en-US" sz="1000" b="1" dirty="0">
                <a:latin typeface="Open Sans" panose="020B0606030504020204" pitchFamily="34" charset="0"/>
                <a:ea typeface="Open Sans" panose="020B0606030504020204" pitchFamily="34" charset="0"/>
                <a:cs typeface="Open Sans" panose="020B0606030504020204" pitchFamily="34" charset="0"/>
              </a:rPr>
            </a:br>
            <a:r>
              <a:rPr lang="en-US" sz="1000" b="1" dirty="0">
                <a:latin typeface="Open Sans" panose="020B0606030504020204" pitchFamily="34" charset="0"/>
                <a:ea typeface="Open Sans" panose="020B0606030504020204" pitchFamily="34" charset="0"/>
                <a:cs typeface="Open Sans" panose="020B0606030504020204" pitchFamily="34" charset="0"/>
              </a:rPr>
              <a:t>Rural Electrification</a:t>
            </a:r>
            <a:r>
              <a:rPr lang="en-US" sz="1000" b="1" baseline="0" dirty="0">
                <a:latin typeface="Open Sans" panose="020B0606030504020204" pitchFamily="34" charset="0"/>
                <a:ea typeface="Open Sans" panose="020B0606030504020204" pitchFamily="34" charset="0"/>
                <a:cs typeface="Open Sans" panose="020B0606030504020204" pitchFamily="34" charset="0"/>
              </a:rPr>
              <a:t> Corporation </a:t>
            </a:r>
            <a:r>
              <a:rPr lang="en-US" sz="1000" b="1" baseline="0" dirty="0">
                <a:solidFill>
                  <a:srgbClr val="9D9D9C"/>
                </a:solidFill>
                <a:latin typeface="Open Sans" panose="020B0606030504020204" pitchFamily="34" charset="0"/>
                <a:ea typeface="Open Sans" panose="020B0606030504020204" pitchFamily="34" charset="0"/>
                <a:cs typeface="Open Sans" panose="020B0606030504020204" pitchFamily="34" charset="0"/>
              </a:rPr>
              <a:t>(</a:t>
            </a:r>
            <a:r>
              <a:rPr lang="en-US" sz="1000" b="1" dirty="0">
                <a:solidFill>
                  <a:srgbClr val="9D9D9C"/>
                </a:solidFill>
                <a:latin typeface="Open Sans" panose="020B0606030504020204" pitchFamily="34" charset="0"/>
                <a:ea typeface="Open Sans" panose="020B0606030504020204" pitchFamily="34" charset="0"/>
                <a:cs typeface="Open Sans" panose="020B0606030504020204" pitchFamily="34" charset="0"/>
              </a:rPr>
              <a:t>REC)</a:t>
            </a:r>
            <a:r>
              <a:rPr lang="en-US" sz="1000" b="1" baseline="0" dirty="0">
                <a:solidFill>
                  <a:srgbClr val="9D9D9C"/>
                </a:solidFill>
                <a:latin typeface="Open Sans" panose="020B0606030504020204" pitchFamily="34" charset="0"/>
                <a:ea typeface="Open Sans" panose="020B0606030504020204" pitchFamily="34" charset="0"/>
                <a:cs typeface="Open Sans" panose="020B0606030504020204" pitchFamily="34" charset="0"/>
              </a:rPr>
              <a:t> (INR cr)</a:t>
            </a:r>
          </a:p>
        </c:rich>
      </c:tx>
      <c:layout>
        <c:manualLayout>
          <c:xMode val="edge"/>
          <c:yMode val="edge"/>
          <c:x val="1.6726541330831875E-3"/>
          <c:y val="9.8935595299203937E-3"/>
        </c:manualLayout>
      </c:layout>
      <c:overlay val="0"/>
      <c:spPr>
        <a:noFill/>
        <a:ln>
          <a:noFill/>
        </a:ln>
        <a:effectLst/>
      </c:spPr>
      <c:txPr>
        <a:bodyPr rot="0" spcFirstLastPara="1" vertOverflow="ellipsis" vert="horz" wrap="square" anchor="ctr" anchorCtr="1"/>
        <a:lstStyle/>
        <a:p>
          <a:pPr algn="l">
            <a:defRPr sz="1200" b="1"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title>
    <c:autoTitleDeleted val="0"/>
    <c:plotArea>
      <c:layout>
        <c:manualLayout>
          <c:layoutTarget val="inner"/>
          <c:xMode val="edge"/>
          <c:yMode val="edge"/>
          <c:x val="5.5455861924580192E-2"/>
          <c:y val="0.27956307963016608"/>
          <c:w val="0.89052114189114329"/>
          <c:h val="0.52949235084414314"/>
        </c:manualLayout>
      </c:layout>
      <c:barChart>
        <c:barDir val="col"/>
        <c:grouping val="clustered"/>
        <c:varyColors val="0"/>
        <c:ser>
          <c:idx val="0"/>
          <c:order val="0"/>
          <c:tx>
            <c:strRef>
              <c:f>Sheet1!$B$1</c:f>
              <c:strCache>
                <c:ptCount val="1"/>
                <c:pt idx="0">
                  <c:v>Change in gross loan assets for conventional generation (excludes large hydro and renewables)</c:v>
                </c:pt>
              </c:strCache>
            </c:strRef>
          </c:tx>
          <c:spPr>
            <a:solidFill>
              <a:schemeClr val="accent1">
                <a:lumMod val="20000"/>
                <a:lumOff val="80000"/>
              </a:schemeClr>
            </a:solidFill>
            <a:ln>
              <a:noFill/>
            </a:ln>
            <a:effectLst/>
          </c:spPr>
          <c:invertIfNegative val="0"/>
          <c:dLbls>
            <c:dLbl>
              <c:idx val="1"/>
              <c:layout>
                <c:manualLayout>
                  <c:x val="-3.7321425126384797E-2"/>
                  <c:y val="-3.7162965334707017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0C4-4A09-ABC5-F201088F8318}"/>
                </c:ext>
              </c:extLst>
            </c:dLbl>
            <c:dLbl>
              <c:idx val="3"/>
              <c:layout>
                <c:manualLayout>
                  <c:x val="-2.3035270346186972E-2"/>
                  <c:y val="-2.868680502967785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E0C4-4A09-ABC5-F201088F8318}"/>
                </c:ext>
              </c:extLst>
            </c:dLbl>
            <c:dLbl>
              <c:idx val="4"/>
              <c:layout>
                <c:manualLayout>
                  <c:x val="3.2015121220718926E-3"/>
                  <c:y val="-2.473388260296459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0C4-4A09-ABC5-F201088F8318}"/>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rgbClr val="9D9D9C"/>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Q1 FY19</c:v>
                </c:pt>
                <c:pt idx="1">
                  <c:v>Q2 FY19</c:v>
                </c:pt>
                <c:pt idx="2">
                  <c:v>Q3 FY19</c:v>
                </c:pt>
                <c:pt idx="3">
                  <c:v>Q4 FY19</c:v>
                </c:pt>
                <c:pt idx="4">
                  <c:v>Q1 FY20</c:v>
                </c:pt>
                <c:pt idx="5">
                  <c:v>Q2 FY20</c:v>
                </c:pt>
                <c:pt idx="6">
                  <c:v>Q3 FY20</c:v>
                </c:pt>
                <c:pt idx="7">
                  <c:v>Q4 FY20</c:v>
                </c:pt>
                <c:pt idx="8">
                  <c:v>Q1 FY21</c:v>
                </c:pt>
              </c:strCache>
            </c:strRef>
          </c:cat>
          <c:val>
            <c:numRef>
              <c:f>Sheet1!$B$2:$B$10</c:f>
              <c:numCache>
                <c:formatCode>0</c:formatCode>
                <c:ptCount val="9"/>
                <c:pt idx="0">
                  <c:v>-12012.1875</c:v>
                </c:pt>
                <c:pt idx="1">
                  <c:v>10954.5</c:v>
                </c:pt>
                <c:pt idx="2">
                  <c:v>2478.6875</c:v>
                </c:pt>
                <c:pt idx="3">
                  <c:v>5992</c:v>
                </c:pt>
                <c:pt idx="4">
                  <c:v>-1538</c:v>
                </c:pt>
                <c:pt idx="5">
                  <c:v>1488</c:v>
                </c:pt>
                <c:pt idx="6">
                  <c:v>3498</c:v>
                </c:pt>
                <c:pt idx="7">
                  <c:v>2740</c:v>
                </c:pt>
                <c:pt idx="8">
                  <c:v>5919</c:v>
                </c:pt>
              </c:numCache>
            </c:numRef>
          </c:val>
          <c:extLst>
            <c:ext xmlns:c16="http://schemas.microsoft.com/office/drawing/2014/chart" uri="{C3380CC4-5D6E-409C-BE32-E72D297353CC}">
              <c16:uniqueId val="{00000002-E0C4-4A09-ABC5-F201088F8318}"/>
            </c:ext>
          </c:extLst>
        </c:ser>
        <c:dLbls>
          <c:dLblPos val="ctr"/>
          <c:showLegendKey val="0"/>
          <c:showVal val="1"/>
          <c:showCatName val="0"/>
          <c:showSerName val="0"/>
          <c:showPercent val="0"/>
          <c:showBubbleSize val="0"/>
        </c:dLbls>
        <c:gapWidth val="73"/>
        <c:axId val="1088633967"/>
        <c:axId val="1336058815"/>
      </c:barChart>
      <c:lineChart>
        <c:grouping val="standard"/>
        <c:varyColors val="0"/>
        <c:ser>
          <c:idx val="1"/>
          <c:order val="1"/>
          <c:tx>
            <c:strRef>
              <c:f>Sheet1!$C$1</c:f>
              <c:strCache>
                <c:ptCount val="1"/>
                <c:pt idx="0">
                  <c:v>% share of conventional generation in total gross assets</c:v>
                </c:pt>
              </c:strCache>
            </c:strRef>
          </c:tx>
          <c:spPr>
            <a:ln w="38100" cap="rnd">
              <a:solidFill>
                <a:srgbClr val="009CD8"/>
              </a:solidFill>
              <a:round/>
            </a:ln>
            <a:effectLst/>
          </c:spPr>
          <c:marker>
            <c:symbol val="circle"/>
            <c:size val="5"/>
            <c:spPr>
              <a:solidFill>
                <a:srgbClr val="009CD8"/>
              </a:solidFill>
              <a:ln w="38100">
                <a:solidFill>
                  <a:srgbClr val="009CD8"/>
                </a:solidFill>
              </a:ln>
              <a:effectLst/>
            </c:spPr>
          </c:marker>
          <c:dLbls>
            <c:dLbl>
              <c:idx val="0"/>
              <c:layout>
                <c:manualLayout>
                  <c:x val="-2.4763696264226105E-2"/>
                  <c:y val="-4.946854423812214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0C4-4A09-ABC5-F201088F8318}"/>
                </c:ext>
              </c:extLst>
            </c:dLbl>
            <c:dLbl>
              <c:idx val="1"/>
              <c:layout>
                <c:manualLayout>
                  <c:x val="1.6855961322708515E-2"/>
                  <c:y val="-4.452168981430988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0C4-4A09-ABC5-F201088F8318}"/>
                </c:ext>
              </c:extLst>
            </c:dLbl>
            <c:dLbl>
              <c:idx val="2"/>
              <c:layout>
                <c:manualLayout>
                  <c:x val="-2.4763696264226091E-2"/>
                  <c:y val="-5.441539866193433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0C4-4A09-ABC5-F201088F8318}"/>
                </c:ext>
              </c:extLst>
            </c:dLbl>
            <c:dLbl>
              <c:idx val="3"/>
              <c:layout>
                <c:manualLayout>
                  <c:x val="-5.9166182574221966E-3"/>
                  <c:y val="-0.103386567685895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E0C4-4A09-ABC5-F201088F8318}"/>
                </c:ext>
              </c:extLst>
            </c:dLbl>
            <c:dLbl>
              <c:idx val="4"/>
              <c:layout>
                <c:manualLayout>
                  <c:x val="-2.4763696264226091E-2"/>
                  <c:y val="-6.430910750955871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0C4-4A09-ABC5-F201088F8318}"/>
                </c:ext>
              </c:extLst>
            </c:dLbl>
            <c:dLbl>
              <c:idx val="5"/>
              <c:layout>
                <c:manualLayout>
                  <c:x val="-2.4763696264226091E-2"/>
                  <c:y val="0.11872450617149294"/>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E0C4-4A09-ABC5-F201088F8318}"/>
                </c:ext>
              </c:extLst>
            </c:dLbl>
            <c:dLbl>
              <c:idx val="6"/>
              <c:layout>
                <c:manualLayout>
                  <c:x val="-2.8951888603609168E-2"/>
                  <c:y val="0.12762409443154091"/>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E0C4-4A09-ABC5-F201088F8318}"/>
                </c:ext>
              </c:extLst>
            </c:dLbl>
            <c:dLbl>
              <c:idx val="7"/>
              <c:layout>
                <c:manualLayout>
                  <c:x val="-2.4763657631575172E-2"/>
                  <c:y val="6.875854463028763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E0C4-4A09-ABC5-F201088F8318}"/>
                </c:ext>
              </c:extLst>
            </c:dLbl>
            <c:dLbl>
              <c:idx val="8"/>
              <c:layout>
                <c:manualLayout>
                  <c:x val="-3.4903628640442518E-2"/>
                  <c:y val="8.60604150890335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578-D242-A6D5-C8095740815A}"/>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rgbClr val="009CD8"/>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Q1 FY19</c:v>
                </c:pt>
                <c:pt idx="1">
                  <c:v>Q2 FY19</c:v>
                </c:pt>
                <c:pt idx="2">
                  <c:v>Q3 FY19</c:v>
                </c:pt>
                <c:pt idx="3">
                  <c:v>Q4 FY19</c:v>
                </c:pt>
                <c:pt idx="4">
                  <c:v>Q1 FY20</c:v>
                </c:pt>
                <c:pt idx="5">
                  <c:v>Q2 FY20</c:v>
                </c:pt>
                <c:pt idx="6">
                  <c:v>Q3 FY20</c:v>
                </c:pt>
                <c:pt idx="7">
                  <c:v>Q4 FY20</c:v>
                </c:pt>
                <c:pt idx="8">
                  <c:v>Q1 FY21</c:v>
                </c:pt>
              </c:strCache>
            </c:strRef>
          </c:cat>
          <c:val>
            <c:numRef>
              <c:f>Sheet1!$C$2:$C$10</c:f>
              <c:numCache>
                <c:formatCode>0%</c:formatCode>
                <c:ptCount val="9"/>
                <c:pt idx="0">
                  <c:v>0.61188941566180599</c:v>
                </c:pt>
                <c:pt idx="1">
                  <c:v>0.63297534316217585</c:v>
                </c:pt>
                <c:pt idx="2">
                  <c:v>0.62962355147699112</c:v>
                </c:pt>
                <c:pt idx="3">
                  <c:v>0.61647710118951149</c:v>
                </c:pt>
                <c:pt idx="4">
                  <c:v>0.60730672860271517</c:v>
                </c:pt>
                <c:pt idx="5">
                  <c:v>0.59592728479507362</c:v>
                </c:pt>
                <c:pt idx="6">
                  <c:v>0.59295955694643832</c:v>
                </c:pt>
                <c:pt idx="7">
                  <c:v>0.58037140661921394</c:v>
                </c:pt>
                <c:pt idx="8">
                  <c:v>0.57999999999999996</c:v>
                </c:pt>
              </c:numCache>
            </c:numRef>
          </c:val>
          <c:smooth val="0"/>
          <c:extLst>
            <c:ext xmlns:c16="http://schemas.microsoft.com/office/drawing/2014/chart" uri="{C3380CC4-5D6E-409C-BE32-E72D297353CC}">
              <c16:uniqueId val="{0000000B-E0C4-4A09-ABC5-F201088F8318}"/>
            </c:ext>
          </c:extLst>
        </c:ser>
        <c:dLbls>
          <c:showLegendKey val="0"/>
          <c:showVal val="0"/>
          <c:showCatName val="0"/>
          <c:showSerName val="0"/>
          <c:showPercent val="0"/>
          <c:showBubbleSize val="0"/>
        </c:dLbls>
        <c:marker val="1"/>
        <c:smooth val="0"/>
        <c:axId val="1095489855"/>
        <c:axId val="1095673935"/>
      </c:lineChart>
      <c:catAx>
        <c:axId val="10886339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336058815"/>
        <c:crosses val="autoZero"/>
        <c:auto val="1"/>
        <c:lblAlgn val="ctr"/>
        <c:lblOffset val="100"/>
        <c:noMultiLvlLbl val="0"/>
      </c:catAx>
      <c:valAx>
        <c:axId val="133605881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088633967"/>
        <c:crosses val="autoZero"/>
        <c:crossBetween val="between"/>
      </c:valAx>
      <c:valAx>
        <c:axId val="1095673935"/>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095489855"/>
        <c:crosses val="max"/>
        <c:crossBetween val="between"/>
      </c:valAx>
      <c:catAx>
        <c:axId val="1095489855"/>
        <c:scaling>
          <c:orientation val="minMax"/>
        </c:scaling>
        <c:delete val="1"/>
        <c:axPos val="b"/>
        <c:numFmt formatCode="General" sourceLinked="1"/>
        <c:majorTickMark val="out"/>
        <c:minorTickMark val="none"/>
        <c:tickLblPos val="nextTo"/>
        <c:crossAx val="1095673935"/>
        <c:crosses val="autoZero"/>
        <c:auto val="1"/>
        <c:lblAlgn val="ctr"/>
        <c:lblOffset val="100"/>
        <c:noMultiLvlLbl val="0"/>
      </c:catAx>
      <c:spPr>
        <a:noFill/>
        <a:ln>
          <a:noFill/>
        </a:ln>
        <a:effectLst/>
      </c:spPr>
    </c:plotArea>
    <c:legend>
      <c:legendPos val="b"/>
      <c:layout>
        <c:manualLayout>
          <c:xMode val="edge"/>
          <c:yMode val="edge"/>
          <c:x val="4.2723801137696409E-2"/>
          <c:y val="0.86010439060586186"/>
          <c:w val="0.91404481940509608"/>
          <c:h val="0.13989560939413806"/>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latin typeface="Calibri" panose="020F0502020204030204" pitchFamily="34" charset="0"/>
          <a:cs typeface="Calibri" panose="020F050202020403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en-US" sz="10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Coal capacity added</a:t>
            </a:r>
            <a:r>
              <a:rPr lang="en-US" sz="1000" b="1" baseline="0" dirty="0">
                <a:solidFill>
                  <a:srgbClr val="575756"/>
                </a:solidFill>
                <a:latin typeface="Open Sans" panose="020B0606030504020204" pitchFamily="34" charset="0"/>
                <a:ea typeface="Open Sans" panose="020B0606030504020204" pitchFamily="34" charset="0"/>
                <a:cs typeface="Open Sans" panose="020B0606030504020204" pitchFamily="34" charset="0"/>
              </a:rPr>
              <a:t> versus retired </a:t>
            </a:r>
            <a:r>
              <a:rPr lang="en-US" sz="1000" b="1" baseline="0" dirty="0">
                <a:solidFill>
                  <a:srgbClr val="9D9D9C"/>
                </a:solidFill>
                <a:latin typeface="Open Sans" panose="020B0606030504020204" pitchFamily="34" charset="0"/>
                <a:ea typeface="Open Sans" panose="020B0606030504020204" pitchFamily="34" charset="0"/>
                <a:cs typeface="Open Sans" panose="020B0606030504020204" pitchFamily="34" charset="0"/>
              </a:rPr>
              <a:t>(MW)</a:t>
            </a:r>
          </a:p>
        </c:rich>
      </c:tx>
      <c:layout>
        <c:manualLayout>
          <c:xMode val="edge"/>
          <c:yMode val="edge"/>
          <c:x val="0"/>
          <c:y val="0"/>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title>
    <c:autoTitleDeleted val="0"/>
    <c:plotArea>
      <c:layout>
        <c:manualLayout>
          <c:layoutTarget val="inner"/>
          <c:xMode val="edge"/>
          <c:yMode val="edge"/>
          <c:x val="1.2557307950705865E-2"/>
          <c:y val="0.13340726977270723"/>
          <c:w val="0.97822162397112233"/>
          <c:h val="0.66921013130890084"/>
        </c:manualLayout>
      </c:layout>
      <c:barChart>
        <c:barDir val="col"/>
        <c:grouping val="clustered"/>
        <c:varyColors val="0"/>
        <c:ser>
          <c:idx val="0"/>
          <c:order val="0"/>
          <c:tx>
            <c:strRef>
              <c:f>Sheet1!$B$1</c:f>
              <c:strCache>
                <c:ptCount val="1"/>
                <c:pt idx="0">
                  <c:v>Capacity added</c:v>
                </c:pt>
              </c:strCache>
            </c:strRef>
          </c:tx>
          <c:spPr>
            <a:solidFill>
              <a:srgbClr val="009CD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rgbClr val="009CD8"/>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Q1 FY19</c:v>
                </c:pt>
                <c:pt idx="1">
                  <c:v>Q2 FY19</c:v>
                </c:pt>
                <c:pt idx="2">
                  <c:v>Q3 FY19</c:v>
                </c:pt>
                <c:pt idx="3">
                  <c:v>Q4 FY19</c:v>
                </c:pt>
                <c:pt idx="4">
                  <c:v>Q1 FY20</c:v>
                </c:pt>
                <c:pt idx="5">
                  <c:v>Q2 FY20</c:v>
                </c:pt>
                <c:pt idx="6">
                  <c:v>Q3 FY20</c:v>
                </c:pt>
                <c:pt idx="7">
                  <c:v>Q4 FY20</c:v>
                </c:pt>
                <c:pt idx="8">
                  <c:v>Q1 FY21</c:v>
                </c:pt>
                <c:pt idx="9">
                  <c:v>Q2 FY21</c:v>
                </c:pt>
              </c:strCache>
            </c:strRef>
          </c:cat>
          <c:val>
            <c:numRef>
              <c:f>Sheet1!$B$2:$B$11</c:f>
              <c:numCache>
                <c:formatCode>#,##0</c:formatCode>
                <c:ptCount val="10"/>
                <c:pt idx="0" formatCode="General">
                  <c:v>110</c:v>
                </c:pt>
                <c:pt idx="1">
                  <c:v>30</c:v>
                </c:pt>
                <c:pt idx="2">
                  <c:v>2129.7550000000001</c:v>
                </c:pt>
                <c:pt idx="3">
                  <c:v>3652</c:v>
                </c:pt>
                <c:pt idx="4">
                  <c:v>45</c:v>
                </c:pt>
                <c:pt idx="5">
                  <c:v>3300</c:v>
                </c:pt>
                <c:pt idx="6">
                  <c:v>2100</c:v>
                </c:pt>
                <c:pt idx="7">
                  <c:v>1320</c:v>
                </c:pt>
                <c:pt idx="8">
                  <c:v>270</c:v>
                </c:pt>
                <c:pt idx="9">
                  <c:v>800</c:v>
                </c:pt>
              </c:numCache>
            </c:numRef>
          </c:val>
          <c:extLst>
            <c:ext xmlns:c16="http://schemas.microsoft.com/office/drawing/2014/chart" uri="{C3380CC4-5D6E-409C-BE32-E72D297353CC}">
              <c16:uniqueId val="{00000000-2BE3-4685-865F-435465BC7BAD}"/>
            </c:ext>
          </c:extLst>
        </c:ser>
        <c:ser>
          <c:idx val="1"/>
          <c:order val="1"/>
          <c:tx>
            <c:strRef>
              <c:f>Sheet1!$C$1</c:f>
              <c:strCache>
                <c:ptCount val="1"/>
                <c:pt idx="0">
                  <c:v>Capacity retired</c:v>
                </c:pt>
              </c:strCache>
            </c:strRef>
          </c:tx>
          <c:spPr>
            <a:solidFill>
              <a:srgbClr val="575756"/>
            </a:solidFill>
            <a:ln>
              <a:noFill/>
            </a:ln>
            <a:effectLst/>
          </c:spPr>
          <c:invertIfNegative val="0"/>
          <c:dLbls>
            <c:dLbl>
              <c:idx val="0"/>
              <c:tx>
                <c:rich>
                  <a:bodyPr rot="0" spcFirstLastPara="1" vertOverflow="ellipsis" vert="horz" wrap="square" lIns="38100" tIns="19050" rIns="38100" bIns="19050" anchor="ctr" anchorCtr="1">
                    <a:spAutoFit/>
                  </a:bodyPr>
                  <a:lstStyle/>
                  <a:p>
                    <a:pPr>
                      <a:defRPr sz="800" b="1" i="0" u="none" strike="noStrike" kern="1200" baseline="0">
                        <a:solidFill>
                          <a:schemeClr val="accent3"/>
                        </a:solidFill>
                        <a:latin typeface="Open Sans" panose="020B0606030504020204" pitchFamily="34" charset="0"/>
                        <a:ea typeface="Open Sans" panose="020B0606030504020204" pitchFamily="34" charset="0"/>
                        <a:cs typeface="Open Sans" panose="020B0606030504020204" pitchFamily="34" charset="0"/>
                      </a:defRPr>
                    </a:pPr>
                    <a:fld id="{D9CD43D3-ABE9-4DDD-B5C5-F56D6920C503}" type="VALUE">
                      <a:rPr lang="en-US">
                        <a:solidFill>
                          <a:srgbClr val="575756"/>
                        </a:solidFill>
                        <a:latin typeface="Open Sans" panose="020B0606030504020204" pitchFamily="34" charset="0"/>
                        <a:ea typeface="Open Sans" panose="020B0606030504020204" pitchFamily="34" charset="0"/>
                        <a:cs typeface="Open Sans" panose="020B0606030504020204" pitchFamily="34" charset="0"/>
                      </a:rPr>
                      <a:pPr>
                        <a:defRPr b="1">
                          <a:solidFill>
                            <a:schemeClr val="accent3"/>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accent3"/>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2BE3-4685-865F-435465BC7BAD}"/>
                </c:ext>
              </c:extLst>
            </c:dLbl>
            <c:dLbl>
              <c:idx val="1"/>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rgbClr val="575756"/>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4-2BE3-4685-865F-435465BC7BAD}"/>
                </c:ext>
              </c:extLst>
            </c:dLbl>
            <c:dLbl>
              <c:idx val="2"/>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rgbClr val="575756"/>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5-2BE3-4685-865F-435465BC7BAD}"/>
                </c:ext>
              </c:extLst>
            </c:dLbl>
            <c:dLbl>
              <c:idx val="3"/>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rgbClr val="575756"/>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6-2BE3-4685-865F-435465BC7BAD}"/>
                </c:ext>
              </c:extLst>
            </c:dLbl>
            <c:dLbl>
              <c:idx val="4"/>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rgbClr val="575756"/>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7-2BE3-4685-865F-435465BC7BAD}"/>
                </c:ext>
              </c:extLst>
            </c:dLbl>
            <c:dLbl>
              <c:idx val="5"/>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rgbClr val="575756"/>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8-2BE3-4685-865F-435465BC7BAD}"/>
                </c:ext>
              </c:extLst>
            </c:dLbl>
            <c:dLbl>
              <c:idx val="6"/>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rgbClr val="575756"/>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9-2BE3-4685-865F-435465BC7BAD}"/>
                </c:ext>
              </c:extLst>
            </c:dLbl>
            <c:dLbl>
              <c:idx val="7"/>
              <c:layout>
                <c:manualLayout>
                  <c:x val="1.0470577430084987E-2"/>
                  <c:y val="0"/>
                </c:manualLayout>
              </c:layout>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rgbClr val="575756"/>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2BE3-4685-865F-435465BC7BAD}"/>
                </c:ext>
              </c:extLst>
            </c:dLbl>
            <c:dLbl>
              <c:idx val="8"/>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rgbClr val="575756"/>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3-2BE3-4685-865F-435465BC7BAD}"/>
                </c:ext>
              </c:extLst>
            </c:dLbl>
            <c:dLbl>
              <c:idx val="9"/>
              <c:tx>
                <c:rich>
                  <a:bodyPr/>
                  <a:lstStyle/>
                  <a:p>
                    <a:fld id="{D86E7D93-2A68-8B45-858D-8228A09E1C70}" type="VALUE">
                      <a:rPr lang="en-US">
                        <a:solidFill>
                          <a:srgbClr val="575756"/>
                        </a:solidFill>
                      </a:rPr>
                      <a:pPr/>
                      <a:t>[VALUE]</a:t>
                    </a:fld>
                    <a:endParaRPr lang="en-GB"/>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782B-4D49-8844-E9E0D8435B27}"/>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accent3"/>
                    </a:solidFill>
                    <a:latin typeface="Calibri" panose="020F0502020204030204" pitchFamily="34" charset="0"/>
                    <a:ea typeface="+mn-ea"/>
                    <a:cs typeface="Calibri" panose="020F050202020403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Q1 FY19</c:v>
                </c:pt>
                <c:pt idx="1">
                  <c:v>Q2 FY19</c:v>
                </c:pt>
                <c:pt idx="2">
                  <c:v>Q3 FY19</c:v>
                </c:pt>
                <c:pt idx="3">
                  <c:v>Q4 FY19</c:v>
                </c:pt>
                <c:pt idx="4">
                  <c:v>Q1 FY20</c:v>
                </c:pt>
                <c:pt idx="5">
                  <c:v>Q2 FY20</c:v>
                </c:pt>
                <c:pt idx="6">
                  <c:v>Q3 FY20</c:v>
                </c:pt>
                <c:pt idx="7">
                  <c:v>Q4 FY20</c:v>
                </c:pt>
                <c:pt idx="8">
                  <c:v>Q1 FY21</c:v>
                </c:pt>
                <c:pt idx="9">
                  <c:v>Q2 FY21</c:v>
                </c:pt>
              </c:strCache>
            </c:strRef>
          </c:cat>
          <c:val>
            <c:numRef>
              <c:f>Sheet1!$C$2:$C$11</c:f>
              <c:numCache>
                <c:formatCode>#,##0</c:formatCode>
                <c:ptCount val="10"/>
                <c:pt idx="0" formatCode="General">
                  <c:v>214</c:v>
                </c:pt>
                <c:pt idx="1">
                  <c:v>860</c:v>
                </c:pt>
                <c:pt idx="2">
                  <c:v>705</c:v>
                </c:pt>
                <c:pt idx="3">
                  <c:v>100</c:v>
                </c:pt>
                <c:pt idx="4">
                  <c:v>0</c:v>
                </c:pt>
                <c:pt idx="5">
                  <c:v>895</c:v>
                </c:pt>
                <c:pt idx="6">
                  <c:v>0</c:v>
                </c:pt>
                <c:pt idx="7">
                  <c:v>1230</c:v>
                </c:pt>
                <c:pt idx="8">
                  <c:v>0</c:v>
                </c:pt>
                <c:pt idx="9">
                  <c:v>250</c:v>
                </c:pt>
              </c:numCache>
            </c:numRef>
          </c:val>
          <c:extLst>
            <c:ext xmlns:c16="http://schemas.microsoft.com/office/drawing/2014/chart" uri="{C3380CC4-5D6E-409C-BE32-E72D297353CC}">
              <c16:uniqueId val="{00000001-2BE3-4685-865F-435465BC7BAD}"/>
            </c:ext>
          </c:extLst>
        </c:ser>
        <c:dLbls>
          <c:dLblPos val="ctr"/>
          <c:showLegendKey val="0"/>
          <c:showVal val="1"/>
          <c:showCatName val="0"/>
          <c:showSerName val="0"/>
          <c:showPercent val="0"/>
          <c:showBubbleSize val="0"/>
        </c:dLbls>
        <c:gapWidth val="73"/>
        <c:axId val="1088633967"/>
        <c:axId val="1336058815"/>
      </c:barChart>
      <c:catAx>
        <c:axId val="10886339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336058815"/>
        <c:crosses val="autoZero"/>
        <c:auto val="1"/>
        <c:lblAlgn val="ctr"/>
        <c:lblOffset val="100"/>
        <c:noMultiLvlLbl val="0"/>
      </c:catAx>
      <c:valAx>
        <c:axId val="1336058815"/>
        <c:scaling>
          <c:orientation val="minMax"/>
        </c:scaling>
        <c:delete val="1"/>
        <c:axPos val="l"/>
        <c:numFmt formatCode="General" sourceLinked="1"/>
        <c:majorTickMark val="none"/>
        <c:minorTickMark val="none"/>
        <c:tickLblPos val="nextTo"/>
        <c:crossAx val="1088633967"/>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800" b="1"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Entry>
      <c:legendEntry>
        <c:idx val="1"/>
        <c:txPr>
          <a:bodyPr rot="0" spcFirstLastPara="1" vertOverflow="ellipsis" vert="horz" wrap="square" anchor="ctr" anchorCtr="1"/>
          <a:lstStyle/>
          <a:p>
            <a:pPr>
              <a:defRPr sz="800" b="1"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Entry>
      <c:layout>
        <c:manualLayout>
          <c:xMode val="edge"/>
          <c:yMode val="edge"/>
          <c:x val="1.0570171583908165E-2"/>
          <c:y val="0.91797486303082876"/>
          <c:w val="0.96814405140113635"/>
          <c:h val="8.2025136969171228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latin typeface="Calibri" panose="020F0502020204030204" pitchFamily="34" charset="0"/>
          <a:cs typeface="Calibri" panose="020F0502020204030204" pitchFamily="34"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lgn="l">
              <a:defRPr sz="800" b="1" i="0" u="none" strike="noStrike" kern="1200" spc="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r>
              <a:rPr lang="en-US" sz="800" b="1" dirty="0">
                <a:solidFill>
                  <a:schemeClr val="tx1"/>
                </a:solidFill>
                <a:latin typeface="Open Sans" panose="020B0606030504020204" pitchFamily="34" charset="0"/>
                <a:ea typeface="Open Sans" panose="020B0606030504020204" pitchFamily="34" charset="0"/>
                <a:cs typeface="Open Sans" panose="020B0606030504020204" pitchFamily="34" charset="0"/>
              </a:rPr>
              <a:t>Discom payable</a:t>
            </a:r>
            <a:r>
              <a:rPr lang="en-US" sz="800" b="1"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and receivable days for RE rich states</a:t>
            </a:r>
            <a:endParaRPr lang="en-US" sz="8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c:rich>
      </c:tx>
      <c:layout>
        <c:manualLayout>
          <c:xMode val="edge"/>
          <c:yMode val="edge"/>
          <c:x val="4.794309311053355E-3"/>
          <c:y val="1.3472472048753315E-2"/>
        </c:manualLayout>
      </c:layout>
      <c:overlay val="0"/>
      <c:spPr>
        <a:noFill/>
        <a:ln>
          <a:noFill/>
        </a:ln>
        <a:effectLst/>
      </c:spPr>
      <c:txPr>
        <a:bodyPr rot="0" spcFirstLastPara="1" vertOverflow="ellipsis" vert="horz" wrap="square" anchor="ctr" anchorCtr="1"/>
        <a:lstStyle/>
        <a:p>
          <a:pPr algn="l">
            <a:defRPr sz="800" b="1" i="0" u="none" strike="noStrike" kern="1200" spc="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manualLayout>
          <c:layoutTarget val="inner"/>
          <c:xMode val="edge"/>
          <c:yMode val="edge"/>
          <c:x val="9.7551644737489673E-2"/>
          <c:y val="0.10499567019847542"/>
          <c:w val="0.86888406070043434"/>
          <c:h val="0.78514476113487808"/>
        </c:manualLayout>
      </c:layout>
      <c:scatterChart>
        <c:scatterStyle val="lineMarker"/>
        <c:varyColors val="0"/>
        <c:ser>
          <c:idx val="0"/>
          <c:order val="0"/>
          <c:tx>
            <c:strRef>
              <c:f>Sheet1!$B$1</c:f>
              <c:strCache>
                <c:ptCount val="1"/>
                <c:pt idx="0">
                  <c:v>Y-Values</c:v>
                </c:pt>
              </c:strCache>
            </c:strRef>
          </c:tx>
          <c:spPr>
            <a:ln w="25400" cap="rnd">
              <a:noFill/>
              <a:round/>
            </a:ln>
            <a:effectLst/>
          </c:spPr>
          <c:marker>
            <c:symbol val="circle"/>
            <c:size val="5"/>
            <c:spPr>
              <a:solidFill>
                <a:schemeClr val="accent1"/>
              </a:solidFill>
              <a:ln w="9525">
                <a:solidFill>
                  <a:schemeClr val="accent1"/>
                </a:solidFill>
              </a:ln>
              <a:effectLst/>
            </c:spPr>
          </c:marker>
          <c:dPt>
            <c:idx val="0"/>
            <c:marker>
              <c:symbol val="circle"/>
              <c:size val="5"/>
              <c:spPr>
                <a:solidFill>
                  <a:schemeClr val="accent1"/>
                </a:solidFill>
                <a:ln w="9525">
                  <a:solidFill>
                    <a:schemeClr val="accent1"/>
                  </a:solidFill>
                </a:ln>
                <a:effectLst/>
              </c:spPr>
            </c:marker>
            <c:bubble3D val="0"/>
            <c:extLst>
              <c:ext xmlns:c16="http://schemas.microsoft.com/office/drawing/2014/chart" uri="{C3380CC4-5D6E-409C-BE32-E72D297353CC}">
                <c16:uniqueId val="{00000000-4F46-4872-B7FF-A08AE1D19481}"/>
              </c:ext>
            </c:extLst>
          </c:dPt>
          <c:dPt>
            <c:idx val="1"/>
            <c:marker>
              <c:symbol val="circle"/>
              <c:size val="5"/>
              <c:spPr>
                <a:solidFill>
                  <a:schemeClr val="accent1"/>
                </a:solidFill>
                <a:ln w="9525">
                  <a:solidFill>
                    <a:schemeClr val="accent1"/>
                  </a:solidFill>
                </a:ln>
                <a:effectLst/>
              </c:spPr>
            </c:marker>
            <c:bubble3D val="0"/>
            <c:extLst>
              <c:ext xmlns:c16="http://schemas.microsoft.com/office/drawing/2014/chart" uri="{C3380CC4-5D6E-409C-BE32-E72D297353CC}">
                <c16:uniqueId val="{00000001-4F46-4872-B7FF-A08AE1D19481}"/>
              </c:ext>
            </c:extLst>
          </c:dPt>
          <c:dPt>
            <c:idx val="2"/>
            <c:marker>
              <c:symbol val="circle"/>
              <c:size val="5"/>
              <c:spPr>
                <a:solidFill>
                  <a:schemeClr val="accent1"/>
                </a:solidFill>
                <a:ln w="9525">
                  <a:solidFill>
                    <a:schemeClr val="accent1"/>
                  </a:solidFill>
                </a:ln>
                <a:effectLst/>
              </c:spPr>
            </c:marker>
            <c:bubble3D val="0"/>
            <c:extLst>
              <c:ext xmlns:c16="http://schemas.microsoft.com/office/drawing/2014/chart" uri="{C3380CC4-5D6E-409C-BE32-E72D297353CC}">
                <c16:uniqueId val="{00000002-4F46-4872-B7FF-A08AE1D19481}"/>
              </c:ext>
            </c:extLst>
          </c:dPt>
          <c:dPt>
            <c:idx val="3"/>
            <c:marker>
              <c:symbol val="circle"/>
              <c:size val="5"/>
              <c:spPr>
                <a:solidFill>
                  <a:schemeClr val="accent1"/>
                </a:solidFill>
                <a:ln w="9525">
                  <a:solidFill>
                    <a:schemeClr val="accent1"/>
                  </a:solidFill>
                </a:ln>
                <a:effectLst/>
              </c:spPr>
            </c:marker>
            <c:bubble3D val="0"/>
            <c:extLst>
              <c:ext xmlns:c16="http://schemas.microsoft.com/office/drawing/2014/chart" uri="{C3380CC4-5D6E-409C-BE32-E72D297353CC}">
                <c16:uniqueId val="{00000003-4F46-4872-B7FF-A08AE1D19481}"/>
              </c:ext>
            </c:extLst>
          </c:dPt>
          <c:dPt>
            <c:idx val="4"/>
            <c:marker>
              <c:symbol val="circle"/>
              <c:size val="5"/>
              <c:spPr>
                <a:solidFill>
                  <a:schemeClr val="accent1"/>
                </a:solidFill>
                <a:ln w="9525">
                  <a:solidFill>
                    <a:schemeClr val="accent1"/>
                  </a:solidFill>
                </a:ln>
                <a:effectLst/>
              </c:spPr>
            </c:marker>
            <c:bubble3D val="0"/>
            <c:extLst>
              <c:ext xmlns:c16="http://schemas.microsoft.com/office/drawing/2014/chart" uri="{C3380CC4-5D6E-409C-BE32-E72D297353CC}">
                <c16:uniqueId val="{00000004-4F46-4872-B7FF-A08AE1D19481}"/>
              </c:ext>
            </c:extLst>
          </c:dPt>
          <c:dPt>
            <c:idx val="5"/>
            <c:marker>
              <c:symbol val="circle"/>
              <c:size val="5"/>
              <c:spPr>
                <a:solidFill>
                  <a:schemeClr val="accent1"/>
                </a:solidFill>
                <a:ln w="9525">
                  <a:solidFill>
                    <a:schemeClr val="accent1"/>
                  </a:solidFill>
                </a:ln>
                <a:effectLst/>
              </c:spPr>
            </c:marker>
            <c:bubble3D val="0"/>
            <c:extLst>
              <c:ext xmlns:c16="http://schemas.microsoft.com/office/drawing/2014/chart" uri="{C3380CC4-5D6E-409C-BE32-E72D297353CC}">
                <c16:uniqueId val="{00000005-4F46-4872-B7FF-A08AE1D19481}"/>
              </c:ext>
            </c:extLst>
          </c:dPt>
          <c:dPt>
            <c:idx val="6"/>
            <c:marker>
              <c:symbol val="circle"/>
              <c:size val="5"/>
              <c:spPr>
                <a:solidFill>
                  <a:schemeClr val="accent1"/>
                </a:solidFill>
                <a:ln w="9525">
                  <a:solidFill>
                    <a:schemeClr val="accent1"/>
                  </a:solidFill>
                </a:ln>
                <a:effectLst/>
              </c:spPr>
            </c:marker>
            <c:bubble3D val="0"/>
            <c:extLst>
              <c:ext xmlns:c16="http://schemas.microsoft.com/office/drawing/2014/chart" uri="{C3380CC4-5D6E-409C-BE32-E72D297353CC}">
                <c16:uniqueId val="{00000006-4F46-4872-B7FF-A08AE1D19481}"/>
              </c:ext>
            </c:extLst>
          </c:dPt>
          <c:dPt>
            <c:idx val="7"/>
            <c:marker>
              <c:symbol val="circle"/>
              <c:size val="5"/>
              <c:spPr>
                <a:solidFill>
                  <a:schemeClr val="accent1"/>
                </a:solidFill>
                <a:ln w="9525">
                  <a:solidFill>
                    <a:schemeClr val="accent1"/>
                  </a:solidFill>
                </a:ln>
                <a:effectLst/>
              </c:spPr>
            </c:marker>
            <c:bubble3D val="0"/>
            <c:extLst>
              <c:ext xmlns:c16="http://schemas.microsoft.com/office/drawing/2014/chart" uri="{C3380CC4-5D6E-409C-BE32-E72D297353CC}">
                <c16:uniqueId val="{00000007-4F46-4872-B7FF-A08AE1D19481}"/>
              </c:ext>
            </c:extLst>
          </c:dPt>
          <c:dPt>
            <c:idx val="8"/>
            <c:marker>
              <c:symbol val="circle"/>
              <c:size val="5"/>
              <c:spPr>
                <a:solidFill>
                  <a:schemeClr val="accent1"/>
                </a:solidFill>
                <a:ln w="9525">
                  <a:solidFill>
                    <a:schemeClr val="accent1"/>
                  </a:solidFill>
                </a:ln>
                <a:effectLst/>
              </c:spPr>
            </c:marker>
            <c:bubble3D val="0"/>
            <c:extLst>
              <c:ext xmlns:c16="http://schemas.microsoft.com/office/drawing/2014/chart" uri="{C3380CC4-5D6E-409C-BE32-E72D297353CC}">
                <c16:uniqueId val="{00000008-4F46-4872-B7FF-A08AE1D19481}"/>
              </c:ext>
            </c:extLst>
          </c:dPt>
          <c:dPt>
            <c:idx val="9"/>
            <c:marker>
              <c:symbol val="circle"/>
              <c:size val="5"/>
              <c:spPr>
                <a:solidFill>
                  <a:schemeClr val="accent1"/>
                </a:solidFill>
                <a:ln w="9525">
                  <a:solidFill>
                    <a:schemeClr val="accent1"/>
                  </a:solidFill>
                </a:ln>
                <a:effectLst/>
              </c:spPr>
            </c:marker>
            <c:bubble3D val="0"/>
            <c:extLst>
              <c:ext xmlns:c16="http://schemas.microsoft.com/office/drawing/2014/chart" uri="{C3380CC4-5D6E-409C-BE32-E72D297353CC}">
                <c16:uniqueId val="{00000009-4F46-4872-B7FF-A08AE1D19481}"/>
              </c:ext>
            </c:extLst>
          </c:dPt>
          <c:dPt>
            <c:idx val="10"/>
            <c:marker>
              <c:symbol val="circle"/>
              <c:size val="5"/>
              <c:spPr>
                <a:solidFill>
                  <a:schemeClr val="accent1"/>
                </a:solidFill>
                <a:ln w="9525">
                  <a:solidFill>
                    <a:schemeClr val="accent1"/>
                  </a:solidFill>
                </a:ln>
                <a:effectLst/>
              </c:spPr>
            </c:marker>
            <c:bubble3D val="0"/>
            <c:extLst>
              <c:ext xmlns:c16="http://schemas.microsoft.com/office/drawing/2014/chart" uri="{C3380CC4-5D6E-409C-BE32-E72D297353CC}">
                <c16:uniqueId val="{0000000A-4F46-4872-B7FF-A08AE1D19481}"/>
              </c:ext>
            </c:extLst>
          </c:dPt>
          <c:dPt>
            <c:idx val="11"/>
            <c:marker>
              <c:symbol val="circle"/>
              <c:size val="5"/>
              <c:spPr>
                <a:solidFill>
                  <a:schemeClr val="accent1"/>
                </a:solidFill>
                <a:ln w="9525">
                  <a:solidFill>
                    <a:schemeClr val="accent1"/>
                  </a:solidFill>
                </a:ln>
                <a:effectLst/>
              </c:spPr>
            </c:marker>
            <c:bubble3D val="0"/>
            <c:extLst>
              <c:ext xmlns:c16="http://schemas.microsoft.com/office/drawing/2014/chart" uri="{C3380CC4-5D6E-409C-BE32-E72D297353CC}">
                <c16:uniqueId val="{0000000B-4F46-4872-B7FF-A08AE1D19481}"/>
              </c:ext>
            </c:extLst>
          </c:dPt>
          <c:dPt>
            <c:idx val="12"/>
            <c:marker>
              <c:symbol val="circle"/>
              <c:size val="5"/>
              <c:spPr>
                <a:solidFill>
                  <a:schemeClr val="accent1"/>
                </a:solidFill>
                <a:ln w="9525">
                  <a:solidFill>
                    <a:schemeClr val="accent1"/>
                  </a:solidFill>
                </a:ln>
                <a:effectLst/>
              </c:spPr>
            </c:marker>
            <c:bubble3D val="0"/>
            <c:extLst>
              <c:ext xmlns:c16="http://schemas.microsoft.com/office/drawing/2014/chart" uri="{C3380CC4-5D6E-409C-BE32-E72D297353CC}">
                <c16:uniqueId val="{0000000C-4F46-4872-B7FF-A08AE1D19481}"/>
              </c:ext>
            </c:extLst>
          </c:dPt>
          <c:dPt>
            <c:idx val="13"/>
            <c:marker>
              <c:symbol val="circle"/>
              <c:size val="5"/>
              <c:spPr>
                <a:solidFill>
                  <a:schemeClr val="accent1"/>
                </a:solidFill>
                <a:ln w="9525">
                  <a:solidFill>
                    <a:schemeClr val="accent1"/>
                  </a:solidFill>
                </a:ln>
                <a:effectLst/>
              </c:spPr>
            </c:marker>
            <c:bubble3D val="0"/>
            <c:extLst>
              <c:ext xmlns:c16="http://schemas.microsoft.com/office/drawing/2014/chart" uri="{C3380CC4-5D6E-409C-BE32-E72D297353CC}">
                <c16:uniqueId val="{0000000D-4F46-4872-B7FF-A08AE1D19481}"/>
              </c:ext>
            </c:extLst>
          </c:dPt>
          <c:dPt>
            <c:idx val="14"/>
            <c:marker>
              <c:symbol val="circle"/>
              <c:size val="5"/>
              <c:spPr>
                <a:solidFill>
                  <a:schemeClr val="accent1"/>
                </a:solidFill>
                <a:ln w="9525">
                  <a:solidFill>
                    <a:schemeClr val="accent1"/>
                  </a:solidFill>
                </a:ln>
                <a:effectLst/>
              </c:spPr>
            </c:marker>
            <c:bubble3D val="0"/>
            <c:extLst>
              <c:ext xmlns:c16="http://schemas.microsoft.com/office/drawing/2014/chart" uri="{C3380CC4-5D6E-409C-BE32-E72D297353CC}">
                <c16:uniqueId val="{0000000E-4F46-4872-B7FF-A08AE1D19481}"/>
              </c:ext>
            </c:extLst>
          </c:dPt>
          <c:dPt>
            <c:idx val="15"/>
            <c:marker>
              <c:symbol val="circle"/>
              <c:size val="5"/>
              <c:spPr>
                <a:solidFill>
                  <a:schemeClr val="accent1"/>
                </a:solidFill>
                <a:ln w="9525">
                  <a:solidFill>
                    <a:schemeClr val="accent1"/>
                  </a:solidFill>
                </a:ln>
                <a:effectLst/>
              </c:spPr>
            </c:marker>
            <c:bubble3D val="0"/>
            <c:extLst>
              <c:ext xmlns:c16="http://schemas.microsoft.com/office/drawing/2014/chart" uri="{C3380CC4-5D6E-409C-BE32-E72D297353CC}">
                <c16:uniqueId val="{0000000F-4F46-4872-B7FF-A08AE1D19481}"/>
              </c:ext>
            </c:extLst>
          </c:dPt>
          <c:dLbls>
            <c:dLbl>
              <c:idx val="0"/>
              <c:layout>
                <c:manualLayout>
                  <c:x val="-3.482339066531262E-2"/>
                  <c:y val="-6.3166977898679089E-2"/>
                </c:manualLayout>
              </c:layout>
              <c:tx>
                <c:rich>
                  <a:bodyPr rot="0" spcFirstLastPara="1" vertOverflow="ellipsis" vert="horz" wrap="square" lIns="38100" tIns="19050" rIns="38100" bIns="19050" anchor="ctr" anchorCtr="1">
                    <a:spAutoFit/>
                  </a:bodyPr>
                  <a:lstStyle/>
                  <a:p>
                    <a:pPr>
                      <a:defRPr sz="7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r>
                      <a:rPr lang="en-US" sz="700" b="1" dirty="0">
                        <a:latin typeface="Open Sans" panose="020B0606030504020204" pitchFamily="34" charset="0"/>
                        <a:ea typeface="Open Sans" panose="020B0606030504020204" pitchFamily="34" charset="0"/>
                        <a:cs typeface="Open Sans" panose="020B0606030504020204" pitchFamily="34" charset="0"/>
                      </a:rPr>
                      <a:t>TN</a:t>
                    </a:r>
                  </a:p>
                </c:rich>
              </c:tx>
              <c:spPr>
                <a:noFill/>
                <a:ln>
                  <a:noFill/>
                </a:ln>
                <a:effectLst/>
              </c:spPr>
              <c:txPr>
                <a:bodyPr rot="0" spcFirstLastPara="1" vertOverflow="ellipsis" vert="horz" wrap="square" lIns="38100" tIns="19050" rIns="38100" bIns="19050" anchor="ctr" anchorCtr="1">
                  <a:spAutoFit/>
                </a:bodyPr>
                <a:lstStyle/>
                <a:p>
                  <a:pPr>
                    <a:defRPr sz="7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4F46-4872-B7FF-A08AE1D19481}"/>
                </c:ext>
              </c:extLst>
            </c:dLbl>
            <c:dLbl>
              <c:idx val="1"/>
              <c:layout>
                <c:manualLayout>
                  <c:x val="-6.1091642352394331E-2"/>
                  <c:y val="-4.9035662932531629E-2"/>
                </c:manualLayout>
              </c:layout>
              <c:tx>
                <c:rich>
                  <a:bodyPr rot="0" spcFirstLastPara="1" vertOverflow="ellipsis" vert="horz" wrap="square" lIns="38100" tIns="19050" rIns="38100" bIns="19050" anchor="ctr" anchorCtr="1">
                    <a:spAutoFit/>
                  </a:bodyPr>
                  <a:lstStyle/>
                  <a:p>
                    <a:pPr>
                      <a:defRPr sz="7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r>
                      <a:rPr lang="en-US" sz="700" b="1" dirty="0">
                        <a:latin typeface="Open Sans" panose="020B0606030504020204" pitchFamily="34" charset="0"/>
                        <a:ea typeface="Open Sans" panose="020B0606030504020204" pitchFamily="34" charset="0"/>
                        <a:cs typeface="Open Sans" panose="020B0606030504020204" pitchFamily="34" charset="0"/>
                      </a:rPr>
                      <a:t>AP</a:t>
                    </a:r>
                  </a:p>
                </c:rich>
              </c:tx>
              <c:spPr>
                <a:noFill/>
                <a:ln>
                  <a:noFill/>
                </a:ln>
                <a:effectLst/>
              </c:spPr>
              <c:txPr>
                <a:bodyPr rot="0" spcFirstLastPara="1" vertOverflow="ellipsis" vert="horz" wrap="square" lIns="38100" tIns="19050" rIns="38100" bIns="19050" anchor="ctr" anchorCtr="1">
                  <a:spAutoFit/>
                </a:bodyPr>
                <a:lstStyle/>
                <a:p>
                  <a:pPr>
                    <a:defRPr sz="7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4F46-4872-B7FF-A08AE1D19481}"/>
                </c:ext>
              </c:extLst>
            </c:dLbl>
            <c:dLbl>
              <c:idx val="2"/>
              <c:layout>
                <c:manualLayout>
                  <c:x val="-1.6416153152713015E-2"/>
                  <c:y val="-5.8307027907201631E-2"/>
                </c:manualLayout>
              </c:layout>
              <c:tx>
                <c:rich>
                  <a:bodyPr rot="0" spcFirstLastPara="1" vertOverflow="ellipsis" vert="horz" wrap="square" lIns="38100" tIns="19050" rIns="38100" bIns="19050" anchor="ctr" anchorCtr="1">
                    <a:noAutofit/>
                  </a:bodyPr>
                  <a:lstStyle/>
                  <a:p>
                    <a:pPr>
                      <a:defRPr sz="7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r>
                      <a:rPr lang="en-US" sz="700" b="1" dirty="0">
                        <a:latin typeface="Open Sans" panose="020B0606030504020204" pitchFamily="34" charset="0"/>
                        <a:ea typeface="Open Sans" panose="020B0606030504020204" pitchFamily="34" charset="0"/>
                        <a:cs typeface="Open Sans" panose="020B0606030504020204" pitchFamily="34" charset="0"/>
                      </a:rPr>
                      <a:t>TS*</a:t>
                    </a:r>
                  </a:p>
                </c:rich>
              </c:tx>
              <c:spPr>
                <a:noFill/>
                <a:ln>
                  <a:noFill/>
                </a:ln>
                <a:effectLst/>
              </c:spPr>
              <c:txPr>
                <a:bodyPr rot="0" spcFirstLastPara="1" vertOverflow="ellipsis" vert="horz" wrap="square" lIns="38100" tIns="19050" rIns="38100" bIns="19050" anchor="ctr" anchorCtr="1">
                  <a:noAutofit/>
                </a:bodyPr>
                <a:lstStyle/>
                <a:p>
                  <a:pPr>
                    <a:defRPr sz="7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r"/>
              <c:showLegendKey val="0"/>
              <c:showVal val="1"/>
              <c:showCatName val="0"/>
              <c:showSerName val="0"/>
              <c:showPercent val="0"/>
              <c:showBubbleSize val="0"/>
              <c:extLst>
                <c:ext xmlns:c15="http://schemas.microsoft.com/office/drawing/2012/chart" uri="{CE6537A1-D6FC-4f65-9D91-7224C49458BB}">
                  <c15:layout>
                    <c:manualLayout>
                      <c:w val="6.5339126284542734E-2"/>
                      <c:h val="5.47987947249651E-2"/>
                    </c:manualLayout>
                  </c15:layout>
                  <c15:showDataLabelsRange val="0"/>
                </c:ext>
                <c:ext xmlns:c16="http://schemas.microsoft.com/office/drawing/2014/chart" uri="{C3380CC4-5D6E-409C-BE32-E72D297353CC}">
                  <c16:uniqueId val="{00000002-4F46-4872-B7FF-A08AE1D19481}"/>
                </c:ext>
              </c:extLst>
            </c:dLbl>
            <c:dLbl>
              <c:idx val="3"/>
              <c:delete val="1"/>
              <c:extLst>
                <c:ext xmlns:c15="http://schemas.microsoft.com/office/drawing/2012/chart" uri="{CE6537A1-D6FC-4f65-9D91-7224C49458BB}"/>
                <c:ext xmlns:c16="http://schemas.microsoft.com/office/drawing/2014/chart" uri="{C3380CC4-5D6E-409C-BE32-E72D297353CC}">
                  <c16:uniqueId val="{00000003-4F46-4872-B7FF-A08AE1D19481}"/>
                </c:ext>
              </c:extLst>
            </c:dLbl>
            <c:dLbl>
              <c:idx val="4"/>
              <c:layout>
                <c:manualLayout>
                  <c:x val="-3.2435367784668823E-2"/>
                  <c:y val="-6.3166977898679047E-2"/>
                </c:manualLayout>
              </c:layout>
              <c:tx>
                <c:rich>
                  <a:bodyPr rot="0" spcFirstLastPara="1" vertOverflow="ellipsis" vert="horz" wrap="square" lIns="38100" tIns="19050" rIns="38100" bIns="19050" anchor="ctr" anchorCtr="1">
                    <a:spAutoFit/>
                  </a:bodyPr>
                  <a:lstStyle/>
                  <a:p>
                    <a:pPr>
                      <a:defRPr sz="7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r>
                      <a:rPr lang="en-US" sz="700" b="1" dirty="0">
                        <a:latin typeface="Open Sans" panose="020B0606030504020204" pitchFamily="34" charset="0"/>
                        <a:ea typeface="Open Sans" panose="020B0606030504020204" pitchFamily="34" charset="0"/>
                        <a:cs typeface="Open Sans" panose="020B0606030504020204" pitchFamily="34" charset="0"/>
                      </a:rPr>
                      <a:t>RJ</a:t>
                    </a:r>
                  </a:p>
                </c:rich>
              </c:tx>
              <c:spPr>
                <a:noFill/>
                <a:ln>
                  <a:noFill/>
                </a:ln>
                <a:effectLst/>
              </c:spPr>
              <c:txPr>
                <a:bodyPr rot="0" spcFirstLastPara="1" vertOverflow="ellipsis" vert="horz" wrap="square" lIns="38100" tIns="19050" rIns="38100" bIns="19050" anchor="ctr" anchorCtr="1">
                  <a:spAutoFit/>
                </a:bodyPr>
                <a:lstStyle/>
                <a:p>
                  <a:pPr>
                    <a:defRPr sz="7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4F46-4872-B7FF-A08AE1D19481}"/>
                </c:ext>
              </c:extLst>
            </c:dLbl>
            <c:dLbl>
              <c:idx val="5"/>
              <c:layout>
                <c:manualLayout>
                  <c:x val="9.581988816907654E-3"/>
                  <c:y val="-3.1088892925524355E-3"/>
                </c:manualLayout>
              </c:layout>
              <c:tx>
                <c:rich>
                  <a:bodyPr rot="0" spcFirstLastPara="1" vertOverflow="ellipsis" vert="horz" wrap="square" lIns="38100" tIns="19050" rIns="38100" bIns="19050" anchor="ctr" anchorCtr="1">
                    <a:spAutoFit/>
                  </a:bodyPr>
                  <a:lstStyle/>
                  <a:p>
                    <a:pPr>
                      <a:defRPr sz="7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r>
                      <a:rPr lang="en-US" sz="700" b="1" dirty="0">
                        <a:latin typeface="Open Sans" panose="020B0606030504020204" pitchFamily="34" charset="0"/>
                        <a:ea typeface="Open Sans" panose="020B0606030504020204" pitchFamily="34" charset="0"/>
                        <a:cs typeface="Open Sans" panose="020B0606030504020204" pitchFamily="34" charset="0"/>
                      </a:rPr>
                      <a:t>MP</a:t>
                    </a:r>
                  </a:p>
                  <a:p>
                    <a:pPr>
                      <a:defRPr sz="700" b="1">
                        <a:latin typeface="Open Sans" panose="020B0606030504020204" pitchFamily="34" charset="0"/>
                        <a:ea typeface="Open Sans" panose="020B0606030504020204" pitchFamily="34" charset="0"/>
                        <a:cs typeface="Open Sans" panose="020B0606030504020204" pitchFamily="34" charset="0"/>
                      </a:defRPr>
                    </a:pPr>
                    <a:r>
                      <a:rPr lang="en-US" sz="700" b="1" dirty="0">
                        <a:latin typeface="Open Sans" panose="020B0606030504020204" pitchFamily="34" charset="0"/>
                        <a:ea typeface="Open Sans" panose="020B0606030504020204" pitchFamily="34" charset="0"/>
                        <a:cs typeface="Open Sans" panose="020B0606030504020204" pitchFamily="34" charset="0"/>
                      </a:rPr>
                      <a:t>MH</a:t>
                    </a:r>
                  </a:p>
                </c:rich>
              </c:tx>
              <c:spPr>
                <a:noFill/>
                <a:ln>
                  <a:noFill/>
                </a:ln>
                <a:effectLst/>
              </c:spPr>
              <c:txPr>
                <a:bodyPr rot="0" spcFirstLastPara="1" vertOverflow="ellipsis" vert="horz" wrap="square" lIns="38100" tIns="19050" rIns="38100" bIns="19050" anchor="ctr" anchorCtr="1">
                  <a:spAutoFit/>
                </a:bodyPr>
                <a:lstStyle/>
                <a:p>
                  <a:pPr>
                    <a:defRPr sz="7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4F46-4872-B7FF-A08AE1D19481}"/>
                </c:ext>
              </c:extLst>
            </c:dLbl>
            <c:dLbl>
              <c:idx val="6"/>
              <c:layout>
                <c:manualLayout>
                  <c:x val="-3.4823390665312579E-2"/>
                  <c:y val="-5.9634149157142234E-2"/>
                </c:manualLayout>
              </c:layout>
              <c:tx>
                <c:rich>
                  <a:bodyPr rot="0" spcFirstLastPara="1" vertOverflow="ellipsis" vert="horz" wrap="square" lIns="38100" tIns="19050" rIns="38100" bIns="19050" anchor="ctr" anchorCtr="1">
                    <a:spAutoFit/>
                  </a:bodyPr>
                  <a:lstStyle/>
                  <a:p>
                    <a:pPr>
                      <a:defRPr sz="7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r>
                      <a:rPr lang="en-US" sz="700" b="1" dirty="0">
                        <a:latin typeface="Open Sans" panose="020B0606030504020204" pitchFamily="34" charset="0"/>
                        <a:ea typeface="Open Sans" panose="020B0606030504020204" pitchFamily="34" charset="0"/>
                        <a:cs typeface="Open Sans" panose="020B0606030504020204" pitchFamily="34" charset="0"/>
                      </a:rPr>
                      <a:t>KA</a:t>
                    </a:r>
                  </a:p>
                </c:rich>
              </c:tx>
              <c:spPr>
                <a:noFill/>
                <a:ln>
                  <a:noFill/>
                </a:ln>
                <a:effectLst/>
              </c:spPr>
              <c:txPr>
                <a:bodyPr rot="0" spcFirstLastPara="1" vertOverflow="ellipsis" vert="horz" wrap="square" lIns="38100" tIns="19050" rIns="38100" bIns="19050" anchor="ctr" anchorCtr="1">
                  <a:spAutoFit/>
                </a:bodyPr>
                <a:lstStyle/>
                <a:p>
                  <a:pPr>
                    <a:defRPr sz="7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4F46-4872-B7FF-A08AE1D19481}"/>
                </c:ext>
              </c:extLst>
            </c:dLbl>
            <c:dLbl>
              <c:idx val="7"/>
              <c:layout>
                <c:manualLayout>
                  <c:x val="-3.4823390665312579E-2"/>
                  <c:y val="-6.3166977898679033E-2"/>
                </c:manualLayout>
              </c:layout>
              <c:tx>
                <c:rich>
                  <a:bodyPr rot="0" spcFirstLastPara="1" vertOverflow="ellipsis" vert="horz" wrap="square" lIns="38100" tIns="19050" rIns="38100" bIns="19050" anchor="ctr" anchorCtr="1">
                    <a:spAutoFit/>
                  </a:bodyPr>
                  <a:lstStyle/>
                  <a:p>
                    <a:pPr>
                      <a:defRPr sz="7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r>
                      <a:rPr lang="en-US" sz="700" b="1" dirty="0">
                        <a:latin typeface="Open Sans" panose="020B0606030504020204" pitchFamily="34" charset="0"/>
                        <a:ea typeface="Open Sans" panose="020B0606030504020204" pitchFamily="34" charset="0"/>
                        <a:cs typeface="Open Sans" panose="020B0606030504020204" pitchFamily="34" charset="0"/>
                      </a:rPr>
                      <a:t>UP</a:t>
                    </a:r>
                  </a:p>
                </c:rich>
              </c:tx>
              <c:spPr>
                <a:noFill/>
                <a:ln>
                  <a:noFill/>
                </a:ln>
                <a:effectLst/>
              </c:spPr>
              <c:txPr>
                <a:bodyPr rot="0" spcFirstLastPara="1" vertOverflow="ellipsis" vert="horz" wrap="square" lIns="38100" tIns="19050" rIns="38100" bIns="19050" anchor="ctr" anchorCtr="1">
                  <a:spAutoFit/>
                </a:bodyPr>
                <a:lstStyle/>
                <a:p>
                  <a:pPr>
                    <a:defRPr sz="7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4F46-4872-B7FF-A08AE1D19481}"/>
                </c:ext>
              </c:extLst>
            </c:dLbl>
            <c:dLbl>
              <c:idx val="8"/>
              <c:layout>
                <c:manualLayout>
                  <c:x val="-2.2751840987009345E-2"/>
                  <c:y val="6.7547685538184604E-2"/>
                </c:manualLayout>
              </c:layout>
              <c:tx>
                <c:rich>
                  <a:bodyPr rot="0" spcFirstLastPara="1" vertOverflow="ellipsis" vert="horz" wrap="square" lIns="38100" tIns="19050" rIns="38100" bIns="19050" anchor="ctr" anchorCtr="1">
                    <a:spAutoFit/>
                  </a:bodyPr>
                  <a:lstStyle/>
                  <a:p>
                    <a:pPr>
                      <a:defRPr sz="7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r>
                      <a:rPr lang="en-US" sz="700" b="1" dirty="0">
                        <a:latin typeface="Open Sans" panose="020B0606030504020204" pitchFamily="34" charset="0"/>
                        <a:ea typeface="Open Sans" panose="020B0606030504020204" pitchFamily="34" charset="0"/>
                        <a:cs typeface="Open Sans" panose="020B0606030504020204" pitchFamily="34" charset="0"/>
                      </a:rPr>
                      <a:t>HR*</a:t>
                    </a:r>
                  </a:p>
                </c:rich>
              </c:tx>
              <c:spPr>
                <a:noFill/>
                <a:ln>
                  <a:noFill/>
                </a:ln>
                <a:effectLst/>
              </c:spPr>
              <c:txPr>
                <a:bodyPr rot="0" spcFirstLastPara="1" vertOverflow="ellipsis" vert="horz" wrap="square" lIns="38100" tIns="19050" rIns="38100" bIns="19050" anchor="ctr" anchorCtr="1">
                  <a:spAutoFit/>
                </a:bodyPr>
                <a:lstStyle/>
                <a:p>
                  <a:pPr>
                    <a:defRPr sz="7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4F46-4872-B7FF-A08AE1D19481}"/>
                </c:ext>
              </c:extLst>
            </c:dLbl>
            <c:dLbl>
              <c:idx val="9"/>
              <c:layout>
                <c:manualLayout>
                  <c:x val="-2.9981721283131747E-2"/>
                  <c:y val="-5.2568491674068581E-2"/>
                </c:manualLayout>
              </c:layout>
              <c:tx>
                <c:rich>
                  <a:bodyPr rot="0" spcFirstLastPara="1" vertOverflow="ellipsis" vert="horz" wrap="square" lIns="38100" tIns="19050" rIns="38100" bIns="19050" anchor="ctr" anchorCtr="1">
                    <a:spAutoFit/>
                  </a:bodyPr>
                  <a:lstStyle/>
                  <a:p>
                    <a:pPr>
                      <a:defRPr sz="7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r>
                      <a:rPr lang="en-US" sz="700" b="1" dirty="0">
                        <a:latin typeface="Open Sans" panose="020B0606030504020204" pitchFamily="34" charset="0"/>
                        <a:ea typeface="Open Sans" panose="020B0606030504020204" pitchFamily="34" charset="0"/>
                        <a:cs typeface="Open Sans" panose="020B0606030504020204" pitchFamily="34" charset="0"/>
                      </a:rPr>
                      <a:t>PJ</a:t>
                    </a:r>
                  </a:p>
                </c:rich>
              </c:tx>
              <c:spPr>
                <a:noFill/>
                <a:ln>
                  <a:noFill/>
                </a:ln>
                <a:effectLst/>
              </c:spPr>
              <c:txPr>
                <a:bodyPr rot="0" spcFirstLastPara="1" vertOverflow="ellipsis" vert="horz" wrap="square" lIns="38100" tIns="19050" rIns="38100" bIns="19050" anchor="ctr" anchorCtr="1">
                  <a:spAutoFit/>
                </a:bodyPr>
                <a:lstStyle/>
                <a:p>
                  <a:pPr>
                    <a:defRPr sz="7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4F46-4872-B7FF-A08AE1D19481}"/>
                </c:ext>
              </c:extLst>
            </c:dLbl>
            <c:dLbl>
              <c:idx val="10"/>
              <c:layout>
                <c:manualLayout>
                  <c:x val="-7.7742178896007638E-2"/>
                  <c:y val="-3.8437176707921017E-2"/>
                </c:manualLayout>
              </c:layout>
              <c:tx>
                <c:rich>
                  <a:bodyPr rot="0" spcFirstLastPara="1" vertOverflow="ellipsis" vert="horz" wrap="square" lIns="38100" tIns="19050" rIns="38100" bIns="19050" anchor="ctr" anchorCtr="1">
                    <a:spAutoFit/>
                  </a:bodyPr>
                  <a:lstStyle/>
                  <a:p>
                    <a:pPr>
                      <a:defRPr sz="7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r>
                      <a:rPr lang="en-US" sz="700" b="1" dirty="0">
                        <a:latin typeface="Open Sans" panose="020B0606030504020204" pitchFamily="34" charset="0"/>
                        <a:ea typeface="Open Sans" panose="020B0606030504020204" pitchFamily="34" charset="0"/>
                        <a:cs typeface="Open Sans" panose="020B0606030504020204" pitchFamily="34" charset="0"/>
                      </a:rPr>
                      <a:t>AS</a:t>
                    </a:r>
                  </a:p>
                </c:rich>
              </c:tx>
              <c:spPr>
                <a:noFill/>
                <a:ln>
                  <a:noFill/>
                </a:ln>
                <a:effectLst/>
              </c:spPr>
              <c:txPr>
                <a:bodyPr rot="0" spcFirstLastPara="1" vertOverflow="ellipsis" vert="horz" wrap="square" lIns="38100" tIns="19050" rIns="38100" bIns="19050" anchor="ctr" anchorCtr="1">
                  <a:spAutoFit/>
                </a:bodyPr>
                <a:lstStyle/>
                <a:p>
                  <a:pPr>
                    <a:defRPr sz="7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4F46-4872-B7FF-A08AE1D19481}"/>
                </c:ext>
              </c:extLst>
            </c:dLbl>
            <c:dLbl>
              <c:idx val="11"/>
              <c:layout>
                <c:manualLayout>
                  <c:x val="-3.4823390665312579E-2"/>
                  <c:y val="-5.9634149157142172E-2"/>
                </c:manualLayout>
              </c:layout>
              <c:tx>
                <c:rich>
                  <a:bodyPr rot="0" spcFirstLastPara="1" vertOverflow="ellipsis" vert="horz" wrap="square" lIns="38100" tIns="19050" rIns="38100" bIns="19050" anchor="ctr" anchorCtr="1">
                    <a:spAutoFit/>
                  </a:bodyPr>
                  <a:lstStyle/>
                  <a:p>
                    <a:pPr>
                      <a:defRPr sz="7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r>
                      <a:rPr lang="en-US" sz="700" b="1" dirty="0">
                        <a:latin typeface="Open Sans" panose="020B0606030504020204" pitchFamily="34" charset="0"/>
                        <a:ea typeface="Open Sans" panose="020B0606030504020204" pitchFamily="34" charset="0"/>
                        <a:cs typeface="Open Sans" panose="020B0606030504020204" pitchFamily="34" charset="0"/>
                      </a:rPr>
                      <a:t>BH</a:t>
                    </a:r>
                  </a:p>
                </c:rich>
              </c:tx>
              <c:spPr>
                <a:noFill/>
                <a:ln>
                  <a:noFill/>
                </a:ln>
                <a:effectLst/>
              </c:spPr>
              <c:txPr>
                <a:bodyPr rot="0" spcFirstLastPara="1" vertOverflow="ellipsis" vert="horz" wrap="square" lIns="38100" tIns="19050" rIns="38100" bIns="19050" anchor="ctr" anchorCtr="1">
                  <a:spAutoFit/>
                </a:bodyPr>
                <a:lstStyle/>
                <a:p>
                  <a:pPr>
                    <a:defRPr sz="7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4F46-4872-B7FF-A08AE1D19481}"/>
                </c:ext>
              </c:extLst>
            </c:dLbl>
            <c:dLbl>
              <c:idx val="12"/>
              <c:layout>
                <c:manualLayout>
                  <c:x val="1.1247587767832279E-2"/>
                  <c:y val="-1.0174546775626282E-2"/>
                </c:manualLayout>
              </c:layout>
              <c:tx>
                <c:rich>
                  <a:bodyPr rot="0" spcFirstLastPara="1" vertOverflow="ellipsis" vert="horz" wrap="square" lIns="38100" tIns="19050" rIns="38100" bIns="19050" anchor="ctr" anchorCtr="1">
                    <a:spAutoFit/>
                  </a:bodyPr>
                  <a:lstStyle/>
                  <a:p>
                    <a:pPr>
                      <a:defRPr sz="7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r>
                      <a:rPr lang="en-US" sz="700" b="1" dirty="0">
                        <a:latin typeface="Open Sans" panose="020B0606030504020204" pitchFamily="34" charset="0"/>
                        <a:ea typeface="Open Sans" panose="020B0606030504020204" pitchFamily="34" charset="0"/>
                        <a:cs typeface="Open Sans" panose="020B0606030504020204" pitchFamily="34" charset="0"/>
                      </a:rPr>
                      <a:t>GJ*</a:t>
                    </a:r>
                  </a:p>
                </c:rich>
              </c:tx>
              <c:spPr>
                <a:noFill/>
                <a:ln>
                  <a:noFill/>
                </a:ln>
                <a:effectLst/>
              </c:spPr>
              <c:txPr>
                <a:bodyPr rot="0" spcFirstLastPara="1" vertOverflow="ellipsis" vert="horz" wrap="square" lIns="38100" tIns="19050" rIns="38100" bIns="19050" anchor="ctr" anchorCtr="1">
                  <a:spAutoFit/>
                </a:bodyPr>
                <a:lstStyle/>
                <a:p>
                  <a:pPr>
                    <a:defRPr sz="7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4F46-4872-B7FF-A08AE1D19481}"/>
                </c:ext>
              </c:extLst>
            </c:dLbl>
            <c:dLbl>
              <c:idx val="13"/>
              <c:layout>
                <c:manualLayout>
                  <c:x val="-3.1414535011517981E-2"/>
                  <c:y val="-5.2568491674068456E-2"/>
                </c:manualLayout>
              </c:layout>
              <c:tx>
                <c:rich>
                  <a:bodyPr rot="0" spcFirstLastPara="1" vertOverflow="ellipsis" vert="horz" wrap="square" lIns="38100" tIns="19050" rIns="38100" bIns="19050" anchor="ctr" anchorCtr="1">
                    <a:spAutoFit/>
                  </a:bodyPr>
                  <a:lstStyle/>
                  <a:p>
                    <a:pPr>
                      <a:defRPr sz="7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r>
                      <a:rPr lang="en-US" sz="700" b="1" dirty="0">
                        <a:latin typeface="Open Sans" panose="020B0606030504020204" pitchFamily="34" charset="0"/>
                        <a:ea typeface="Open Sans" panose="020B0606030504020204" pitchFamily="34" charset="0"/>
                        <a:cs typeface="Open Sans" panose="020B0606030504020204" pitchFamily="34" charset="0"/>
                      </a:rPr>
                      <a:t>CG</a:t>
                    </a:r>
                  </a:p>
                </c:rich>
              </c:tx>
              <c:spPr>
                <a:noFill/>
                <a:ln>
                  <a:noFill/>
                </a:ln>
                <a:effectLst/>
              </c:spPr>
              <c:txPr>
                <a:bodyPr rot="0" spcFirstLastPara="1" vertOverflow="ellipsis" vert="horz" wrap="square" lIns="38100" tIns="19050" rIns="38100" bIns="19050" anchor="ctr" anchorCtr="1">
                  <a:spAutoFit/>
                </a:bodyPr>
                <a:lstStyle/>
                <a:p>
                  <a:pPr>
                    <a:defRPr sz="7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D-4F46-4872-B7FF-A08AE1D19481}"/>
                </c:ext>
              </c:extLst>
            </c:dLbl>
            <c:dLbl>
              <c:idx val="14"/>
              <c:layout>
                <c:manualLayout>
                  <c:x val="-3.4823390665312662E-2"/>
                  <c:y val="-5.9634149157142172E-2"/>
                </c:manualLayout>
              </c:layout>
              <c:tx>
                <c:rich>
                  <a:bodyPr rot="0" spcFirstLastPara="1" vertOverflow="ellipsis" vert="horz" wrap="square" lIns="38100" tIns="19050" rIns="38100" bIns="19050" anchor="ctr" anchorCtr="1">
                    <a:spAutoFit/>
                  </a:bodyPr>
                  <a:lstStyle/>
                  <a:p>
                    <a:pPr>
                      <a:defRPr sz="7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r>
                      <a:rPr lang="en-US" sz="700" b="1" dirty="0">
                        <a:latin typeface="Open Sans" panose="020B0606030504020204" pitchFamily="34" charset="0"/>
                        <a:ea typeface="Open Sans" panose="020B0606030504020204" pitchFamily="34" charset="0"/>
                        <a:cs typeface="Open Sans" panose="020B0606030504020204" pitchFamily="34" charset="0"/>
                      </a:rPr>
                      <a:t>UK</a:t>
                    </a:r>
                  </a:p>
                </c:rich>
              </c:tx>
              <c:spPr>
                <a:noFill/>
                <a:ln>
                  <a:noFill/>
                </a:ln>
                <a:effectLst/>
              </c:spPr>
              <c:txPr>
                <a:bodyPr rot="0" spcFirstLastPara="1" vertOverflow="ellipsis" vert="horz" wrap="square" lIns="38100" tIns="19050" rIns="38100" bIns="19050" anchor="ctr" anchorCtr="1">
                  <a:spAutoFit/>
                </a:bodyPr>
                <a:lstStyle/>
                <a:p>
                  <a:pPr>
                    <a:defRPr sz="7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E-4F46-4872-B7FF-A08AE1D19481}"/>
                </c:ext>
              </c:extLst>
            </c:dLbl>
            <c:dLbl>
              <c:idx val="15"/>
              <c:layout>
                <c:manualLayout>
                  <c:x val="-3.4035343114700127E-2"/>
                  <c:y val="-5.9634149157142172E-2"/>
                </c:manualLayout>
              </c:layout>
              <c:tx>
                <c:rich>
                  <a:bodyPr rot="0" spcFirstLastPara="1" vertOverflow="ellipsis" vert="horz" wrap="square" lIns="38100" tIns="19050" rIns="38100" bIns="19050" anchor="ctr" anchorCtr="1">
                    <a:spAutoFit/>
                  </a:bodyPr>
                  <a:lstStyle/>
                  <a:p>
                    <a:pPr>
                      <a:defRPr sz="7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r>
                      <a:rPr lang="en-US" sz="700" b="1" dirty="0">
                        <a:latin typeface="Open Sans" panose="020B0606030504020204" pitchFamily="34" charset="0"/>
                        <a:ea typeface="Open Sans" panose="020B0606030504020204" pitchFamily="34" charset="0"/>
                        <a:cs typeface="Open Sans" panose="020B0606030504020204" pitchFamily="34" charset="0"/>
                      </a:rPr>
                      <a:t>KL*</a:t>
                    </a:r>
                  </a:p>
                </c:rich>
              </c:tx>
              <c:spPr>
                <a:noFill/>
                <a:ln>
                  <a:noFill/>
                </a:ln>
                <a:effectLst/>
              </c:spPr>
              <c:txPr>
                <a:bodyPr rot="0" spcFirstLastPara="1" vertOverflow="ellipsis" vert="horz" wrap="square" lIns="38100" tIns="19050" rIns="38100" bIns="19050" anchor="ctr" anchorCtr="1">
                  <a:spAutoFit/>
                </a:bodyPr>
                <a:lstStyle/>
                <a:p>
                  <a:pPr>
                    <a:defRPr sz="7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F-4F46-4872-B7FF-A08AE1D19481}"/>
                </c:ext>
              </c:extLst>
            </c:dLbl>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noFill/>
                      <a:round/>
                    </a:ln>
                    <a:effectLst/>
                  </c:spPr>
                </c15:leaderLines>
              </c:ext>
            </c:extLst>
          </c:dLbls>
          <c:xVal>
            <c:numRef>
              <c:f>Sheet1!$A$2:$A$17</c:f>
              <c:numCache>
                <c:formatCode>0</c:formatCode>
                <c:ptCount val="16"/>
                <c:pt idx="0">
                  <c:v>64.416272591666683</c:v>
                </c:pt>
                <c:pt idx="1">
                  <c:v>116.93412279192998</c:v>
                </c:pt>
                <c:pt idx="2">
                  <c:v>141.96665322336321</c:v>
                </c:pt>
                <c:pt idx="3">
                  <c:v>154.13343541371498</c:v>
                </c:pt>
                <c:pt idx="4">
                  <c:v>57.310107061934687</c:v>
                </c:pt>
                <c:pt idx="5">
                  <c:v>154.13343541371498</c:v>
                </c:pt>
                <c:pt idx="6">
                  <c:v>100.91119131564136</c:v>
                </c:pt>
                <c:pt idx="7">
                  <c:v>261.82121831838379</c:v>
                </c:pt>
                <c:pt idx="8">
                  <c:v>21</c:v>
                </c:pt>
                <c:pt idx="9">
                  <c:v>43.84858746224112</c:v>
                </c:pt>
                <c:pt idx="10">
                  <c:v>20.314691557222638</c:v>
                </c:pt>
                <c:pt idx="11">
                  <c:v>176.30770808164669</c:v>
                </c:pt>
                <c:pt idx="12">
                  <c:v>22</c:v>
                </c:pt>
                <c:pt idx="13">
                  <c:v>150.99504006799418</c:v>
                </c:pt>
                <c:pt idx="14">
                  <c:v>128.74044738036721</c:v>
                </c:pt>
                <c:pt idx="15">
                  <c:v>60.824624194702935</c:v>
                </c:pt>
              </c:numCache>
            </c:numRef>
          </c:xVal>
          <c:yVal>
            <c:numRef>
              <c:f>Sheet1!$B$2:$B$17</c:f>
              <c:numCache>
                <c:formatCode>0</c:formatCode>
                <c:ptCount val="16"/>
                <c:pt idx="0">
                  <c:v>104.68807565766933</c:v>
                </c:pt>
                <c:pt idx="1">
                  <c:v>192.39297886233211</c:v>
                </c:pt>
                <c:pt idx="2">
                  <c:v>159</c:v>
                </c:pt>
                <c:pt idx="3">
                  <c:v>54.583072871347589</c:v>
                </c:pt>
                <c:pt idx="4">
                  <c:v>213.06704752084653</c:v>
                </c:pt>
                <c:pt idx="5">
                  <c:v>54.353761615557481</c:v>
                </c:pt>
                <c:pt idx="6">
                  <c:v>125.22736546365387</c:v>
                </c:pt>
                <c:pt idx="7">
                  <c:v>201.78146695027223</c:v>
                </c:pt>
                <c:pt idx="8">
                  <c:v>50</c:v>
                </c:pt>
                <c:pt idx="9">
                  <c:v>42.511596000817612</c:v>
                </c:pt>
                <c:pt idx="10">
                  <c:v>54.821857620198834</c:v>
                </c:pt>
                <c:pt idx="11">
                  <c:v>105.47030918127651</c:v>
                </c:pt>
                <c:pt idx="12">
                  <c:v>72</c:v>
                </c:pt>
                <c:pt idx="13">
                  <c:v>90.949792240283585</c:v>
                </c:pt>
                <c:pt idx="14">
                  <c:v>211.48973954546423</c:v>
                </c:pt>
                <c:pt idx="15">
                  <c:v>47</c:v>
                </c:pt>
              </c:numCache>
            </c:numRef>
          </c:yVal>
          <c:smooth val="0"/>
          <c:extLst>
            <c:ext xmlns:c16="http://schemas.microsoft.com/office/drawing/2014/chart" uri="{C3380CC4-5D6E-409C-BE32-E72D297353CC}">
              <c16:uniqueId val="{00000010-4F46-4872-B7FF-A08AE1D19481}"/>
            </c:ext>
          </c:extLst>
        </c:ser>
        <c:dLbls>
          <c:showLegendKey val="0"/>
          <c:showVal val="0"/>
          <c:showCatName val="0"/>
          <c:showSerName val="0"/>
          <c:showPercent val="0"/>
          <c:showBubbleSize val="0"/>
        </c:dLbls>
        <c:axId val="853480319"/>
        <c:axId val="853416911"/>
      </c:scatterChart>
      <c:valAx>
        <c:axId val="853480319"/>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r>
                  <a:rPr lang="en-US" sz="600" dirty="0">
                    <a:latin typeface="Open Sans" panose="020B0606030504020204" pitchFamily="34" charset="0"/>
                    <a:ea typeface="Open Sans" panose="020B0606030504020204" pitchFamily="34" charset="0"/>
                    <a:cs typeface="Open Sans" panose="020B0606030504020204" pitchFamily="34" charset="0"/>
                  </a:rPr>
                  <a:t>Power</a:t>
                </a:r>
                <a:r>
                  <a:rPr lang="en-US" sz="600" baseline="0" dirty="0">
                    <a:latin typeface="Open Sans" panose="020B0606030504020204" pitchFamily="34" charset="0"/>
                    <a:ea typeface="Open Sans" panose="020B0606030504020204" pitchFamily="34" charset="0"/>
                    <a:cs typeface="Open Sans" panose="020B0606030504020204" pitchFamily="34" charset="0"/>
                  </a:rPr>
                  <a:t> sale r</a:t>
                </a:r>
                <a:r>
                  <a:rPr lang="en-US" sz="600" dirty="0">
                    <a:latin typeface="Open Sans" panose="020B0606030504020204" pitchFamily="34" charset="0"/>
                    <a:ea typeface="Open Sans" panose="020B0606030504020204" pitchFamily="34" charset="0"/>
                    <a:cs typeface="Open Sans" panose="020B0606030504020204" pitchFamily="34" charset="0"/>
                  </a:rPr>
                  <a:t>eceivable</a:t>
                </a:r>
                <a:r>
                  <a:rPr lang="en-US" sz="600" baseline="0" dirty="0">
                    <a:latin typeface="Open Sans" panose="020B0606030504020204" pitchFamily="34" charset="0"/>
                    <a:ea typeface="Open Sans" panose="020B0606030504020204" pitchFamily="34" charset="0"/>
                    <a:cs typeface="Open Sans" panose="020B0606030504020204" pitchFamily="34" charset="0"/>
                  </a:rPr>
                  <a:t> days</a:t>
                </a:r>
                <a:endParaRPr lang="en-US" sz="600" dirty="0">
                  <a:latin typeface="Open Sans" panose="020B0606030504020204" pitchFamily="34" charset="0"/>
                  <a:ea typeface="Open Sans" panose="020B0606030504020204" pitchFamily="34" charset="0"/>
                  <a:cs typeface="Open Sans" panose="020B0606030504020204" pitchFamily="34" charset="0"/>
                </a:endParaRPr>
              </a:p>
            </c:rich>
          </c:tx>
          <c:overlay val="0"/>
          <c:spPr>
            <a:noFill/>
            <a:ln>
              <a:noFill/>
            </a:ln>
            <a:effectLst/>
          </c:spPr>
          <c:txPr>
            <a:bodyPr rot="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853416911"/>
        <c:crosses val="autoZero"/>
        <c:crossBetween val="midCat"/>
      </c:valAx>
      <c:valAx>
        <c:axId val="85341691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8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en-US" dirty="0"/>
                  <a:t>Power purchase payable</a:t>
                </a:r>
                <a:r>
                  <a:rPr lang="en-US" baseline="0" dirty="0"/>
                  <a:t> days</a:t>
                </a:r>
                <a:endParaRPr lang="en-US" dirty="0"/>
              </a:p>
            </c:rich>
          </c:tx>
          <c:overlay val="0"/>
          <c:spPr>
            <a:noFill/>
            <a:ln>
              <a:noFill/>
            </a:ln>
            <a:effectLst/>
          </c:spPr>
          <c:txPr>
            <a:bodyPr rot="-5400000" spcFirstLastPara="1" vertOverflow="ellipsis" vert="horz" wrap="square" anchor="ctr" anchorCtr="1"/>
            <a:lstStyle/>
            <a:p>
              <a:pPr>
                <a:defRPr sz="8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853480319"/>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latin typeface="Calibri" panose="020F0502020204030204" pitchFamily="34" charset="0"/>
          <a:cs typeface="Calibri" panose="020F0502020204030204" pitchFamily="34" charset="0"/>
        </a:defRPr>
      </a:pPr>
      <a:endParaRPr lang="en-U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1200" b="1" i="0" u="none" strike="noStrike" kern="1200" spc="0" baseline="0">
                <a:solidFill>
                  <a:schemeClr val="tx1"/>
                </a:solidFill>
                <a:latin typeface="Calibri" panose="020F0502020204030204" pitchFamily="34" charset="0"/>
                <a:ea typeface="+mn-ea"/>
                <a:cs typeface="Calibri" panose="020F0502020204030204" pitchFamily="34" charset="0"/>
              </a:defRPr>
            </a:pPr>
            <a:r>
              <a:rPr lang="en-US" sz="8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Amount</a:t>
            </a:r>
            <a:r>
              <a:rPr lang="en-US" sz="800" b="1"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overdue by discoms to power producers (INR cr)</a:t>
            </a:r>
            <a:endParaRPr lang="en-US" sz="8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c:rich>
      </c:tx>
      <c:layout>
        <c:manualLayout>
          <c:xMode val="edge"/>
          <c:yMode val="edge"/>
          <c:x val="0"/>
          <c:y val="3.6328685051542271E-3"/>
        </c:manualLayout>
      </c:layout>
      <c:overlay val="0"/>
      <c:spPr>
        <a:noFill/>
        <a:ln>
          <a:noFill/>
        </a:ln>
        <a:effectLst/>
      </c:spPr>
      <c:txPr>
        <a:bodyPr rot="0" spcFirstLastPara="1" vertOverflow="ellipsis" vert="horz" wrap="square" anchor="ctr" anchorCtr="1"/>
        <a:lstStyle/>
        <a:p>
          <a:pPr algn="l">
            <a:defRPr sz="1200" b="1" i="0" u="none" strike="noStrike" kern="1200" spc="0" baseline="0">
              <a:solidFill>
                <a:schemeClr val="tx1"/>
              </a:solidFill>
              <a:latin typeface="Calibri" panose="020F0502020204030204" pitchFamily="34" charset="0"/>
              <a:ea typeface="+mn-ea"/>
              <a:cs typeface="Calibri" panose="020F0502020204030204" pitchFamily="34" charset="0"/>
            </a:defRPr>
          </a:pPr>
          <a:endParaRPr lang="en-US"/>
        </a:p>
      </c:txPr>
    </c:title>
    <c:autoTitleDeleted val="0"/>
    <c:plotArea>
      <c:layout>
        <c:manualLayout>
          <c:layoutTarget val="inner"/>
          <c:xMode val="edge"/>
          <c:yMode val="edge"/>
          <c:x val="0.26731965658805135"/>
          <c:y val="0.13651912182781378"/>
          <c:w val="0.33815954361919626"/>
          <c:h val="0.83623677864377866"/>
        </c:manualLayout>
      </c:layout>
      <c:barChart>
        <c:barDir val="bar"/>
        <c:grouping val="clustered"/>
        <c:varyColors val="0"/>
        <c:ser>
          <c:idx val="0"/>
          <c:order val="0"/>
          <c:tx>
            <c:strRef>
              <c:f>Sheet1!$B$1</c:f>
              <c:strCache>
                <c:ptCount val="1"/>
                <c:pt idx="0">
                  <c:v>Amount overdue (INR crore)</c:v>
                </c:pt>
              </c:strCache>
            </c:strRef>
          </c:tx>
          <c:spPr>
            <a:solidFill>
              <a:schemeClr val="accent2">
                <a:lumMod val="40000"/>
                <a:lumOff val="60000"/>
              </a:schemeClr>
            </a:solidFill>
            <a:ln>
              <a:noFill/>
            </a:ln>
            <a:effectLst/>
          </c:spPr>
          <c:invertIfNegative val="0"/>
          <c:dLbls>
            <c:dLbl>
              <c:idx val="0"/>
              <c:layout>
                <c:manualLayout>
                  <c:x val="-1.7823627487121151E-2"/>
                  <c:y val="4.571180113134907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807-413C-A25F-3D962B0A6156}"/>
                </c:ext>
              </c:extLst>
            </c:dLbl>
            <c:dLbl>
              <c:idx val="1"/>
              <c:layout>
                <c:manualLayout>
                  <c:x val="-1.7823627487121144E-2"/>
                  <c:y val="-4.571180113134928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807-413C-A25F-3D962B0A6156}"/>
                </c:ext>
              </c:extLst>
            </c:dLbl>
            <c:spPr>
              <a:noFill/>
              <a:ln>
                <a:noFill/>
              </a:ln>
              <a:effectLst/>
            </c:spPr>
            <c:txPr>
              <a:bodyPr rot="0" spcFirstLastPara="1" vertOverflow="ellipsis" vert="horz" wrap="square" lIns="38100" tIns="19050" rIns="38100" bIns="19050" anchor="ctr" anchorCtr="1">
                <a:spAutoFit/>
              </a:bodyPr>
              <a:lstStyle/>
              <a:p>
                <a:pPr>
                  <a:defRPr sz="7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Sheet1!$A$2:$A$14</c:f>
              <c:numCache>
                <c:formatCode>mmmm\ yyyy</c:formatCode>
                <c:ptCount val="13"/>
                <c:pt idx="0">
                  <c:v>44075</c:v>
                </c:pt>
                <c:pt idx="1">
                  <c:v>44044</c:v>
                </c:pt>
                <c:pt idx="2">
                  <c:v>44013</c:v>
                </c:pt>
                <c:pt idx="3">
                  <c:v>43983</c:v>
                </c:pt>
                <c:pt idx="4">
                  <c:v>43952</c:v>
                </c:pt>
                <c:pt idx="5">
                  <c:v>43922</c:v>
                </c:pt>
                <c:pt idx="6">
                  <c:v>43891</c:v>
                </c:pt>
                <c:pt idx="7">
                  <c:v>43862</c:v>
                </c:pt>
                <c:pt idx="8">
                  <c:v>43831</c:v>
                </c:pt>
                <c:pt idx="9">
                  <c:v>43800</c:v>
                </c:pt>
                <c:pt idx="10">
                  <c:v>43770</c:v>
                </c:pt>
                <c:pt idx="11">
                  <c:v>43739</c:v>
                </c:pt>
                <c:pt idx="12">
                  <c:v>43709</c:v>
                </c:pt>
              </c:numCache>
            </c:numRef>
          </c:cat>
          <c:val>
            <c:numRef>
              <c:f>Sheet1!$B$2:$B$14</c:f>
              <c:numCache>
                <c:formatCode>#,##0</c:formatCode>
                <c:ptCount val="13"/>
                <c:pt idx="0">
                  <c:v>141829.67000000001</c:v>
                </c:pt>
                <c:pt idx="1">
                  <c:v>137234.9</c:v>
                </c:pt>
                <c:pt idx="2">
                  <c:v>135021.44</c:v>
                </c:pt>
                <c:pt idx="3">
                  <c:v>135176.54</c:v>
                </c:pt>
                <c:pt idx="4">
                  <c:v>129911.38</c:v>
                </c:pt>
                <c:pt idx="5">
                  <c:v>116908.43</c:v>
                </c:pt>
                <c:pt idx="6">
                  <c:v>109303.74</c:v>
                </c:pt>
                <c:pt idx="7">
                  <c:v>113030.81</c:v>
                </c:pt>
                <c:pt idx="8">
                  <c:v>110407.47</c:v>
                </c:pt>
                <c:pt idx="9">
                  <c:v>107990.41</c:v>
                </c:pt>
                <c:pt idx="10">
                  <c:v>106132.29</c:v>
                </c:pt>
                <c:pt idx="11">
                  <c:v>106000.01</c:v>
                </c:pt>
                <c:pt idx="12">
                  <c:v>94596.62</c:v>
                </c:pt>
              </c:numCache>
            </c:numRef>
          </c:val>
          <c:extLst>
            <c:ext xmlns:c16="http://schemas.microsoft.com/office/drawing/2014/chart" uri="{C3380CC4-5D6E-409C-BE32-E72D297353CC}">
              <c16:uniqueId val="{00000002-0807-413C-A25F-3D962B0A6156}"/>
            </c:ext>
          </c:extLst>
        </c:ser>
        <c:dLbls>
          <c:showLegendKey val="0"/>
          <c:showVal val="0"/>
          <c:showCatName val="0"/>
          <c:showSerName val="0"/>
          <c:showPercent val="0"/>
          <c:showBubbleSize val="0"/>
        </c:dLbls>
        <c:gapWidth val="89"/>
        <c:overlap val="-2"/>
        <c:axId val="173970032"/>
        <c:axId val="321977168"/>
      </c:barChart>
      <c:dateAx>
        <c:axId val="173970032"/>
        <c:scaling>
          <c:orientation val="minMax"/>
        </c:scaling>
        <c:delete val="0"/>
        <c:axPos val="l"/>
        <c:numFmt formatCode="mmmm\ 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321977168"/>
        <c:crosses val="autoZero"/>
        <c:auto val="1"/>
        <c:lblOffset val="100"/>
        <c:baseTimeUnit val="months"/>
        <c:majorUnit val="1"/>
        <c:majorTimeUnit val="months"/>
      </c:dateAx>
      <c:valAx>
        <c:axId val="321977168"/>
        <c:scaling>
          <c:orientation val="minMax"/>
        </c:scaling>
        <c:delete val="1"/>
        <c:axPos val="b"/>
        <c:numFmt formatCode="#,##0" sourceLinked="1"/>
        <c:majorTickMark val="out"/>
        <c:minorTickMark val="none"/>
        <c:tickLblPos val="nextTo"/>
        <c:crossAx val="1739700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Calibri" panose="020F0502020204030204" pitchFamily="34" charset="0"/>
          <a:cs typeface="Calibri" panose="020F0502020204030204" pitchFamily="34" charset="0"/>
        </a:defRPr>
      </a:pPr>
      <a:endParaRPr lang="en-US"/>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r>
              <a:rPr lang="en-US" sz="800" b="1" dirty="0">
                <a:solidFill>
                  <a:schemeClr val="tx1"/>
                </a:solidFill>
                <a:latin typeface="Open Sans" panose="020B0606030504020204" pitchFamily="34" charset="0"/>
                <a:ea typeface="Open Sans" panose="020B0606030504020204" pitchFamily="34" charset="0"/>
                <a:cs typeface="Open Sans" panose="020B0606030504020204" pitchFamily="34" charset="0"/>
              </a:rPr>
              <a:t>Power supply position</a:t>
            </a:r>
            <a:r>
              <a:rPr lang="en-US" sz="800" b="1"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800" b="1" baseline="0" dirty="0">
                <a:solidFill>
                  <a:srgbClr val="9D9D9C"/>
                </a:solidFill>
                <a:latin typeface="Open Sans" panose="020B0606030504020204" pitchFamily="34" charset="0"/>
                <a:ea typeface="Open Sans" panose="020B0606030504020204" pitchFamily="34" charset="0"/>
                <a:cs typeface="Open Sans" panose="020B0606030504020204" pitchFamily="34" charset="0"/>
              </a:rPr>
              <a:t>(Peak demand, GW)</a:t>
            </a:r>
            <a:endParaRPr lang="en-US" sz="800" b="1" dirty="0">
              <a:solidFill>
                <a:srgbClr val="9D9D9C"/>
              </a:solidFill>
              <a:latin typeface="Open Sans" panose="020B0606030504020204" pitchFamily="34" charset="0"/>
              <a:ea typeface="Open Sans" panose="020B0606030504020204" pitchFamily="34" charset="0"/>
              <a:cs typeface="Open Sans" panose="020B0606030504020204" pitchFamily="34" charset="0"/>
            </a:endParaRPr>
          </a:p>
        </c:rich>
      </c:tx>
      <c:layout>
        <c:manualLayout>
          <c:xMode val="edge"/>
          <c:yMode val="edge"/>
          <c:x val="1.0298916138104523E-3"/>
          <c:y val="6.7555958448184085E-3"/>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manualLayout>
          <c:layoutTarget val="inner"/>
          <c:xMode val="edge"/>
          <c:yMode val="edge"/>
          <c:x val="1.8788255305453E-2"/>
          <c:y val="0.11533060023804378"/>
          <c:w val="0.88522995403357507"/>
          <c:h val="0.61849064758875827"/>
        </c:manualLayout>
      </c:layout>
      <c:barChart>
        <c:barDir val="col"/>
        <c:grouping val="clustered"/>
        <c:varyColors val="0"/>
        <c:ser>
          <c:idx val="0"/>
          <c:order val="0"/>
          <c:tx>
            <c:strRef>
              <c:f>Sheet1!$B$1</c:f>
              <c:strCache>
                <c:ptCount val="1"/>
                <c:pt idx="0">
                  <c:v>Peak demand</c:v>
                </c:pt>
              </c:strCache>
            </c:strRef>
          </c:tx>
          <c:spPr>
            <a:solidFill>
              <a:srgbClr val="575756"/>
            </a:solidFill>
            <a:ln>
              <a:noFill/>
            </a:ln>
            <a:effectLst/>
          </c:spPr>
          <c:invertIfNegative val="0"/>
          <c:dLbls>
            <c:dLbl>
              <c:idx val="0"/>
              <c:layout>
                <c:manualLayout>
                  <c:x val="-1.7823627487121151E-2"/>
                  <c:y val="4.5711801131349079E-3"/>
                </c:manualLayout>
              </c:layout>
              <c:tx>
                <c:rich>
                  <a:bodyPr/>
                  <a:lstStyle/>
                  <a:p>
                    <a:fld id="{B7D5AC6B-778F-4766-92C5-0FCB97AA940E}" type="VALUE">
                      <a:rPr lang="en-US" sz="600">
                        <a:latin typeface="Open Sans" panose="020B0606030504020204" pitchFamily="34" charset="0"/>
                        <a:ea typeface="Open Sans" panose="020B0606030504020204" pitchFamily="34" charset="0"/>
                        <a:cs typeface="Open Sans" panose="020B0606030504020204" pitchFamily="34" charset="0"/>
                      </a:rPr>
                      <a:pPr/>
                      <a:t>[VALUE]</a:t>
                    </a:fld>
                    <a:endParaRPr lang="en-GB"/>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57D2-41E0-B4E2-7C36397E5189}"/>
                </c:ext>
              </c:extLst>
            </c:dLbl>
            <c:dLbl>
              <c:idx val="1"/>
              <c:layout>
                <c:manualLayout>
                  <c:x val="-1.7823627487121144E-2"/>
                  <c:y val="-4.571180113134928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7D2-41E0-B4E2-7C36397E5189}"/>
                </c:ext>
              </c:extLst>
            </c:dLbl>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July</c:v>
                </c:pt>
                <c:pt idx="1">
                  <c:v>August</c:v>
                </c:pt>
                <c:pt idx="2">
                  <c:v>September</c:v>
                </c:pt>
              </c:strCache>
            </c:strRef>
          </c:cat>
          <c:val>
            <c:numRef>
              <c:f>Sheet1!$B$2:$B$4</c:f>
              <c:numCache>
                <c:formatCode>0.0</c:formatCode>
                <c:ptCount val="3"/>
                <c:pt idx="0">
                  <c:v>171.51</c:v>
                </c:pt>
                <c:pt idx="1">
                  <c:v>169.12700000000001</c:v>
                </c:pt>
                <c:pt idx="2">
                  <c:v>177.01900000000001</c:v>
                </c:pt>
              </c:numCache>
            </c:numRef>
          </c:val>
          <c:extLst>
            <c:ext xmlns:c16="http://schemas.microsoft.com/office/drawing/2014/chart" uri="{C3380CC4-5D6E-409C-BE32-E72D297353CC}">
              <c16:uniqueId val="{00000002-57D2-41E0-B4E2-7C36397E5189}"/>
            </c:ext>
          </c:extLst>
        </c:ser>
        <c:ser>
          <c:idx val="1"/>
          <c:order val="1"/>
          <c:tx>
            <c:strRef>
              <c:f>Sheet1!$C$1</c:f>
              <c:strCache>
                <c:ptCount val="1"/>
                <c:pt idx="0">
                  <c:v>Peak demand met</c:v>
                </c:pt>
              </c:strCache>
            </c:strRef>
          </c:tx>
          <c:spPr>
            <a:solidFill>
              <a:srgbClr val="009CD8"/>
            </a:solidFill>
            <a:ln>
              <a:noFill/>
            </a:ln>
            <a:effectLst/>
          </c:spPr>
          <c:invertIfNegative val="0"/>
          <c:dLbls>
            <c:dLbl>
              <c:idx val="2"/>
              <c:layout>
                <c:manualLayout>
                  <c:x val="0"/>
                  <c:y val="-9.091311387502017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57D2-41E0-B4E2-7C36397E5189}"/>
                </c:ext>
              </c:extLst>
            </c:dLbl>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July</c:v>
                </c:pt>
                <c:pt idx="1">
                  <c:v>August</c:v>
                </c:pt>
                <c:pt idx="2">
                  <c:v>September</c:v>
                </c:pt>
              </c:strCache>
            </c:strRef>
          </c:cat>
          <c:val>
            <c:numRef>
              <c:f>Sheet1!$C$2:$C$4</c:f>
              <c:numCache>
                <c:formatCode>0.0</c:formatCode>
                <c:ptCount val="3"/>
                <c:pt idx="0">
                  <c:v>170.40799999999999</c:v>
                </c:pt>
                <c:pt idx="1">
                  <c:v>167.52799999999999</c:v>
                </c:pt>
                <c:pt idx="2">
                  <c:v>176.41300000000001</c:v>
                </c:pt>
              </c:numCache>
            </c:numRef>
          </c:val>
          <c:extLst>
            <c:ext xmlns:c16="http://schemas.microsoft.com/office/drawing/2014/chart" uri="{C3380CC4-5D6E-409C-BE32-E72D297353CC}">
              <c16:uniqueId val="{00000003-57D2-41E0-B4E2-7C36397E5189}"/>
            </c:ext>
          </c:extLst>
        </c:ser>
        <c:ser>
          <c:idx val="2"/>
          <c:order val="2"/>
          <c:tx>
            <c:strRef>
              <c:f>Sheet1!$D$1</c:f>
              <c:strCache>
                <c:ptCount val="1"/>
                <c:pt idx="0">
                  <c:v>Column1</c:v>
                </c:pt>
              </c:strCache>
            </c:strRef>
          </c:tx>
          <c:spPr>
            <a:solidFill>
              <a:srgbClr val="9D9D9C"/>
            </a:solidFill>
            <a:ln>
              <a:noFill/>
            </a:ln>
            <a:effectLst/>
          </c:spPr>
          <c:invertIfNegative val="0"/>
          <c:dLbls>
            <c:dLbl>
              <c:idx val="1"/>
              <c:layout>
                <c:manualLayout>
                  <c:x val="2.5799166254140381E-2"/>
                  <c:y val="-9.774623982840412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7D2-41E0-B4E2-7C36397E5189}"/>
                </c:ext>
              </c:extLst>
            </c:dLbl>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July</c:v>
                </c:pt>
                <c:pt idx="1">
                  <c:v>August</c:v>
                </c:pt>
                <c:pt idx="2">
                  <c:v>September</c:v>
                </c:pt>
              </c:strCache>
            </c:strRef>
          </c:cat>
          <c:val>
            <c:numRef>
              <c:f>Sheet1!$D$2:$D$4</c:f>
              <c:numCache>
                <c:formatCode>0.0</c:formatCode>
                <c:ptCount val="3"/>
                <c:pt idx="0">
                  <c:v>177.13</c:v>
                </c:pt>
                <c:pt idx="1">
                  <c:v>179.15899999999999</c:v>
                </c:pt>
                <c:pt idx="2">
                  <c:v>174.78299999999999</c:v>
                </c:pt>
              </c:numCache>
            </c:numRef>
          </c:val>
          <c:extLst>
            <c:ext xmlns:c16="http://schemas.microsoft.com/office/drawing/2014/chart" uri="{C3380CC4-5D6E-409C-BE32-E72D297353CC}">
              <c16:uniqueId val="{00000005-57D2-41E0-B4E2-7C36397E5189}"/>
            </c:ext>
          </c:extLst>
        </c:ser>
        <c:ser>
          <c:idx val="3"/>
          <c:order val="3"/>
          <c:tx>
            <c:strRef>
              <c:f>Sheet1!$E$1</c:f>
              <c:strCache>
                <c:ptCount val="1"/>
                <c:pt idx="0">
                  <c:v>Column2</c:v>
                </c:pt>
              </c:strCache>
            </c:strRef>
          </c:tx>
          <c:spPr>
            <a:solidFill>
              <a:srgbClr val="C3E5F5"/>
            </a:solidFill>
            <a:ln>
              <a:noFill/>
            </a:ln>
            <a:effectLst/>
          </c:spPr>
          <c:invertIfNegative val="0"/>
          <c:dLbls>
            <c:dLbl>
              <c:idx val="0"/>
              <c:layout>
                <c:manualLayout>
                  <c:x val="2.0794232068307973E-2"/>
                  <c:y val="-4.571180113134928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7D2-41E0-B4E2-7C36397E5189}"/>
                </c:ext>
              </c:extLst>
            </c:dLbl>
            <c:dLbl>
              <c:idx val="1"/>
              <c:layout>
                <c:manualLayout>
                  <c:x val="4.6593501362774722E-2"/>
                  <c:y val="3.2182070918736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7D2-41E0-B4E2-7C36397E5189}"/>
                </c:ext>
              </c:extLst>
            </c:dLbl>
            <c:dLbl>
              <c:idx val="2"/>
              <c:layout>
                <c:manualLayout>
                  <c:x val="0"/>
                  <c:y val="-8.264828534092745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57D2-41E0-B4E2-7C36397E5189}"/>
                </c:ext>
              </c:extLst>
            </c:dLbl>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July</c:v>
                </c:pt>
                <c:pt idx="1">
                  <c:v>August</c:v>
                </c:pt>
                <c:pt idx="2">
                  <c:v>September</c:v>
                </c:pt>
              </c:strCache>
            </c:strRef>
          </c:cat>
          <c:val>
            <c:numRef>
              <c:f>Sheet1!$E$2:$E$4</c:f>
              <c:numCache>
                <c:formatCode>0.0</c:formatCode>
                <c:ptCount val="3"/>
                <c:pt idx="0">
                  <c:v>175.124</c:v>
                </c:pt>
                <c:pt idx="1">
                  <c:v>177.52500000000001</c:v>
                </c:pt>
                <c:pt idx="2">
                  <c:v>173.14500000000001</c:v>
                </c:pt>
              </c:numCache>
            </c:numRef>
          </c:val>
          <c:extLst>
            <c:ext xmlns:c16="http://schemas.microsoft.com/office/drawing/2014/chart" uri="{C3380CC4-5D6E-409C-BE32-E72D297353CC}">
              <c16:uniqueId val="{00000008-57D2-41E0-B4E2-7C36397E5189}"/>
            </c:ext>
          </c:extLst>
        </c:ser>
        <c:dLbls>
          <c:showLegendKey val="0"/>
          <c:showVal val="0"/>
          <c:showCatName val="0"/>
          <c:showSerName val="0"/>
          <c:showPercent val="0"/>
          <c:showBubbleSize val="0"/>
        </c:dLbls>
        <c:gapWidth val="274"/>
        <c:overlap val="-40"/>
        <c:axId val="173970032"/>
        <c:axId val="321977168"/>
      </c:barChart>
      <c:catAx>
        <c:axId val="1739700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321977168"/>
        <c:crosses val="autoZero"/>
        <c:auto val="1"/>
        <c:lblAlgn val="ctr"/>
        <c:lblOffset val="100"/>
        <c:noMultiLvlLbl val="0"/>
      </c:catAx>
      <c:valAx>
        <c:axId val="321977168"/>
        <c:scaling>
          <c:orientation val="minMax"/>
        </c:scaling>
        <c:delete val="1"/>
        <c:axPos val="l"/>
        <c:numFmt formatCode="0.0" sourceLinked="1"/>
        <c:majorTickMark val="none"/>
        <c:minorTickMark val="none"/>
        <c:tickLblPos val="nextTo"/>
        <c:crossAx val="173970032"/>
        <c:crosses val="autoZero"/>
        <c:crossBetween val="between"/>
      </c:valAx>
      <c:spPr>
        <a:noFill/>
        <a:ln>
          <a:noFill/>
        </a:ln>
        <a:effectLst/>
      </c:spPr>
    </c:plotArea>
    <c:legend>
      <c:legendPos val="b"/>
      <c:legendEntry>
        <c:idx val="2"/>
        <c:delete val="1"/>
      </c:legendEntry>
      <c:legendEntry>
        <c:idx val="3"/>
        <c:delete val="1"/>
      </c:legendEntry>
      <c:layout>
        <c:manualLayout>
          <c:xMode val="edge"/>
          <c:yMode val="edge"/>
          <c:x val="0"/>
          <c:y val="0.8968278073375805"/>
          <c:w val="0.4415784791986791"/>
          <c:h val="0.10317230434768584"/>
        </c:manualLayout>
      </c:layout>
      <c:overlay val="0"/>
      <c:spPr>
        <a:noFill/>
        <a:ln>
          <a:noFill/>
        </a:ln>
        <a:effectLst/>
      </c:spPr>
      <c:txPr>
        <a:bodyPr rot="0" spcFirstLastPara="1" vertOverflow="ellipsis" vert="horz" wrap="square" anchor="ctr" anchorCtr="1"/>
        <a:lstStyle/>
        <a:p>
          <a:pPr>
            <a:defRPr sz="700" b="0" i="0" u="none" strike="noStrike" kern="1200" baseline="0">
              <a:solidFill>
                <a:schemeClr val="tx1">
                  <a:lumMod val="65000"/>
                  <a:lumOff val="35000"/>
                </a:schemeClr>
              </a:solidFill>
              <a:effectLst/>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Calibri" panose="020F0502020204030204" pitchFamily="34" charset="0"/>
          <a:cs typeface="Calibri" panose="020F0502020204030204" pitchFamily="34" charset="0"/>
        </a:defRPr>
      </a:pPr>
      <a:endParaRPr lang="en-US"/>
    </a:p>
  </c:txPr>
  <c:externalData r:id="rId3">
    <c:autoUpdate val="0"/>
  </c:externalData>
  <c:userShapes r:id="rId4"/>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800" b="1" i="0" u="none" strike="noStrike" kern="1200" spc="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r>
              <a:rPr lang="en-US" sz="800" b="1"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Average REC prices </a:t>
            </a:r>
            <a:r>
              <a:rPr lang="en-US" sz="800" b="1" baseline="0" dirty="0">
                <a:solidFill>
                  <a:srgbClr val="9D9D9C"/>
                </a:solidFill>
                <a:latin typeface="Open Sans" panose="020B0606030504020204" pitchFamily="34" charset="0"/>
                <a:ea typeface="Open Sans" panose="020B0606030504020204" pitchFamily="34" charset="0"/>
                <a:cs typeface="Open Sans" panose="020B0606030504020204" pitchFamily="34" charset="0"/>
              </a:rPr>
              <a:t>(IEX, INR/MWh)</a:t>
            </a:r>
            <a:endParaRPr lang="en-US" sz="800" b="1" dirty="0">
              <a:solidFill>
                <a:srgbClr val="9D9D9C"/>
              </a:solidFill>
              <a:latin typeface="Open Sans" panose="020B0606030504020204" pitchFamily="34" charset="0"/>
              <a:ea typeface="Open Sans" panose="020B0606030504020204" pitchFamily="34" charset="0"/>
              <a:cs typeface="Open Sans" panose="020B0606030504020204" pitchFamily="34" charset="0"/>
            </a:endParaRPr>
          </a:p>
        </c:rich>
      </c:tx>
      <c:layout>
        <c:manualLayout>
          <c:xMode val="edge"/>
          <c:yMode val="edge"/>
          <c:x val="1.1916680309877155E-3"/>
          <c:y val="3.9995414698913261E-2"/>
        </c:manualLayout>
      </c:layout>
      <c:overlay val="0"/>
      <c:spPr>
        <a:noFill/>
        <a:ln>
          <a:noFill/>
        </a:ln>
        <a:effectLst/>
      </c:spPr>
      <c:txPr>
        <a:bodyPr rot="0" spcFirstLastPara="1" vertOverflow="ellipsis" vert="horz" wrap="square" anchor="ctr" anchorCtr="1"/>
        <a:lstStyle/>
        <a:p>
          <a:pPr>
            <a:defRPr sz="800" b="1" i="0" u="none" strike="noStrike" kern="1200" spc="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manualLayout>
          <c:layoutTarget val="inner"/>
          <c:xMode val="edge"/>
          <c:yMode val="edge"/>
          <c:x val="1.8788255305453E-2"/>
          <c:y val="0.11475734218159322"/>
          <c:w val="0.94785532716760679"/>
          <c:h val="0.61906400715321808"/>
        </c:manualLayout>
      </c:layout>
      <c:barChart>
        <c:barDir val="col"/>
        <c:grouping val="clustered"/>
        <c:varyColors val="0"/>
        <c:ser>
          <c:idx val="0"/>
          <c:order val="0"/>
          <c:tx>
            <c:strRef>
              <c:f>Sheet1!$B$1</c:f>
              <c:strCache>
                <c:ptCount val="1"/>
                <c:pt idx="0">
                  <c:v>Solar REC price</c:v>
                </c:pt>
              </c:strCache>
            </c:strRef>
          </c:tx>
          <c:spPr>
            <a:solidFill>
              <a:srgbClr val="575756"/>
            </a:solidFill>
            <a:ln>
              <a:noFill/>
            </a:ln>
            <a:effectLst/>
          </c:spPr>
          <c:invertIfNegative val="0"/>
          <c:dLbls>
            <c:dLbl>
              <c:idx val="0"/>
              <c:layout>
                <c:manualLayout>
                  <c:x val="-1.3223530843556082E-2"/>
                  <c:y val="4.571444407633266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4B3-468D-9F10-AF4FACA526C5}"/>
                </c:ext>
              </c:extLst>
            </c:dLbl>
            <c:dLbl>
              <c:idx val="1"/>
              <c:layout>
                <c:manualLayout>
                  <c:x val="-1.7823627487121144E-2"/>
                  <c:y val="-4.5711801131349287E-3"/>
                </c:manualLayout>
              </c:layout>
              <c:tx>
                <c:rich>
                  <a:bodyPr/>
                  <a:lstStyle/>
                  <a:p>
                    <a:fld id="{C08AB983-9790-4FF1-B0CF-A16C1351F60E}" type="VALUE">
                      <a:rPr lang="en-US" sz="600" b="0" i="0" u="none" strike="noStrike" kern="1200" baseline="0">
                        <a:solidFill>
                          <a:srgbClr val="000000">
                            <a:lumMod val="75000"/>
                            <a:lumOff val="25000"/>
                          </a:srgbClr>
                        </a:solidFill>
                        <a:latin typeface="Open Sans" panose="020B0606030504020204" pitchFamily="34" charset="0"/>
                        <a:ea typeface="Open Sans" panose="020B0606030504020204" pitchFamily="34" charset="0"/>
                        <a:cs typeface="Open Sans" panose="020B0606030504020204" pitchFamily="34" charset="0"/>
                      </a:rPr>
                      <a:pPr/>
                      <a:t>[VALUE]</a:t>
                    </a:fld>
                    <a:endParaRPr lang="en-GB"/>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34B3-468D-9F10-AF4FACA526C5}"/>
                </c:ext>
              </c:extLst>
            </c:dLbl>
            <c:dLbl>
              <c:idx val="2"/>
              <c:layout>
                <c:manualLayout>
                  <c:x val="0"/>
                  <c:y val="-7.199174645804394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34B3-468D-9F10-AF4FACA526C5}"/>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July</c:v>
                </c:pt>
                <c:pt idx="1">
                  <c:v>August</c:v>
                </c:pt>
                <c:pt idx="2">
                  <c:v>September</c:v>
                </c:pt>
              </c:strCache>
            </c:strRef>
          </c:cat>
          <c:val>
            <c:numRef>
              <c:f>Sheet1!$B$2:$B$4</c:f>
              <c:numCache>
                <c:formatCode>General</c:formatCode>
                <c:ptCount val="3"/>
              </c:numCache>
            </c:numRef>
          </c:val>
          <c:extLst>
            <c:ext xmlns:c16="http://schemas.microsoft.com/office/drawing/2014/chart" uri="{C3380CC4-5D6E-409C-BE32-E72D297353CC}">
              <c16:uniqueId val="{00000002-34B3-468D-9F10-AF4FACA526C5}"/>
            </c:ext>
          </c:extLst>
        </c:ser>
        <c:ser>
          <c:idx val="1"/>
          <c:order val="1"/>
          <c:tx>
            <c:strRef>
              <c:f>Sheet1!$C$1</c:f>
              <c:strCache>
                <c:ptCount val="1"/>
                <c:pt idx="0">
                  <c:v>Non Solar REC price</c:v>
                </c:pt>
              </c:strCache>
            </c:strRef>
          </c:tx>
          <c:spPr>
            <a:solidFill>
              <a:srgbClr val="009CD8"/>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July</c:v>
                </c:pt>
                <c:pt idx="1">
                  <c:v>August</c:v>
                </c:pt>
                <c:pt idx="2">
                  <c:v>September</c:v>
                </c:pt>
              </c:strCache>
            </c:strRef>
          </c:cat>
          <c:val>
            <c:numRef>
              <c:f>Sheet1!$C$2:$C$4</c:f>
              <c:numCache>
                <c:formatCode>General</c:formatCode>
                <c:ptCount val="3"/>
              </c:numCache>
            </c:numRef>
          </c:val>
          <c:extLst>
            <c:ext xmlns:c16="http://schemas.microsoft.com/office/drawing/2014/chart" uri="{C3380CC4-5D6E-409C-BE32-E72D297353CC}">
              <c16:uniqueId val="{00000003-34B3-468D-9F10-AF4FACA526C5}"/>
            </c:ext>
          </c:extLst>
        </c:ser>
        <c:ser>
          <c:idx val="2"/>
          <c:order val="2"/>
          <c:tx>
            <c:strRef>
              <c:f>Sheet1!$D$1</c:f>
              <c:strCache>
                <c:ptCount val="1"/>
                <c:pt idx="0">
                  <c:v>Column1</c:v>
                </c:pt>
              </c:strCache>
            </c:strRef>
          </c:tx>
          <c:spPr>
            <a:solidFill>
              <a:srgbClr val="9D9D9C"/>
            </a:solidFill>
            <a:ln>
              <a:noFill/>
            </a:ln>
            <a:effectLst/>
          </c:spPr>
          <c:invertIfNegative val="0"/>
          <c:dLbls>
            <c:dLbl>
              <c:idx val="1"/>
              <c:layout>
                <c:manualLayout>
                  <c:x val="1.1882418324747429E-2"/>
                  <c:y val="6.755344301813889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4B3-468D-9F10-AF4FACA526C5}"/>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July</c:v>
                </c:pt>
                <c:pt idx="1">
                  <c:v>August</c:v>
                </c:pt>
                <c:pt idx="2">
                  <c:v>September</c:v>
                </c:pt>
              </c:strCache>
            </c:strRef>
          </c:cat>
          <c:val>
            <c:numRef>
              <c:f>Sheet1!$D$2:$D$4</c:f>
              <c:numCache>
                <c:formatCode>0</c:formatCode>
                <c:ptCount val="3"/>
                <c:pt idx="0">
                  <c:v>2000</c:v>
                </c:pt>
                <c:pt idx="1">
                  <c:v>2100</c:v>
                </c:pt>
                <c:pt idx="2">
                  <c:v>2250</c:v>
                </c:pt>
              </c:numCache>
            </c:numRef>
          </c:val>
          <c:extLst>
            <c:ext xmlns:c16="http://schemas.microsoft.com/office/drawing/2014/chart" uri="{C3380CC4-5D6E-409C-BE32-E72D297353CC}">
              <c16:uniqueId val="{00000005-34B3-468D-9F10-AF4FACA526C5}"/>
            </c:ext>
          </c:extLst>
        </c:ser>
        <c:ser>
          <c:idx val="3"/>
          <c:order val="3"/>
          <c:tx>
            <c:strRef>
              <c:f>Sheet1!$E$1</c:f>
              <c:strCache>
                <c:ptCount val="1"/>
                <c:pt idx="0">
                  <c:v>Column2</c:v>
                </c:pt>
              </c:strCache>
            </c:strRef>
          </c:tx>
          <c:spPr>
            <a:solidFill>
              <a:srgbClr val="C3E5F5"/>
            </a:solidFill>
            <a:ln>
              <a:noFill/>
            </a:ln>
            <a:effectLst/>
          </c:spPr>
          <c:invertIfNegative val="0"/>
          <c:dLbls>
            <c:dLbl>
              <c:idx val="0"/>
              <c:layout>
                <c:manualLayout>
                  <c:x val="2.0794232068307973E-2"/>
                  <c:y val="-4.571180113134928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34B3-468D-9F10-AF4FACA526C5}"/>
                </c:ext>
              </c:extLst>
            </c:dLbl>
            <c:dLbl>
              <c:idx val="1"/>
              <c:layout>
                <c:manualLayout>
                  <c:x val="3.2676650393055319E-2"/>
                  <c:y val="-9.142360226269815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4B3-468D-9F10-AF4FACA526C5}"/>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July</c:v>
                </c:pt>
                <c:pt idx="1">
                  <c:v>August</c:v>
                </c:pt>
                <c:pt idx="2">
                  <c:v>September</c:v>
                </c:pt>
              </c:strCache>
            </c:strRef>
          </c:cat>
          <c:val>
            <c:numRef>
              <c:f>Sheet1!$E$2:$E$4</c:f>
              <c:numCache>
                <c:formatCode>0</c:formatCode>
                <c:ptCount val="3"/>
                <c:pt idx="0">
                  <c:v>1650</c:v>
                </c:pt>
                <c:pt idx="1">
                  <c:v>1705</c:v>
                </c:pt>
                <c:pt idx="2">
                  <c:v>1500</c:v>
                </c:pt>
              </c:numCache>
            </c:numRef>
          </c:val>
          <c:extLst>
            <c:ext xmlns:c16="http://schemas.microsoft.com/office/drawing/2014/chart" uri="{C3380CC4-5D6E-409C-BE32-E72D297353CC}">
              <c16:uniqueId val="{00000008-34B3-468D-9F10-AF4FACA526C5}"/>
            </c:ext>
          </c:extLst>
        </c:ser>
        <c:dLbls>
          <c:showLegendKey val="0"/>
          <c:showVal val="0"/>
          <c:showCatName val="0"/>
          <c:showSerName val="0"/>
          <c:showPercent val="0"/>
          <c:showBubbleSize val="0"/>
        </c:dLbls>
        <c:gapWidth val="274"/>
        <c:overlap val="-40"/>
        <c:axId val="173970032"/>
        <c:axId val="321977168"/>
      </c:barChart>
      <c:catAx>
        <c:axId val="1739700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321977168"/>
        <c:crosses val="autoZero"/>
        <c:auto val="1"/>
        <c:lblAlgn val="ctr"/>
        <c:lblOffset val="100"/>
        <c:noMultiLvlLbl val="0"/>
      </c:catAx>
      <c:valAx>
        <c:axId val="321977168"/>
        <c:scaling>
          <c:orientation val="minMax"/>
        </c:scaling>
        <c:delete val="1"/>
        <c:axPos val="l"/>
        <c:numFmt formatCode="General" sourceLinked="1"/>
        <c:majorTickMark val="none"/>
        <c:minorTickMark val="none"/>
        <c:tickLblPos val="nextTo"/>
        <c:crossAx val="173970032"/>
        <c:crosses val="autoZero"/>
        <c:crossBetween val="between"/>
      </c:valAx>
      <c:spPr>
        <a:noFill/>
        <a:ln>
          <a:noFill/>
        </a:ln>
        <a:effectLst/>
      </c:spPr>
    </c:plotArea>
    <c:legend>
      <c:legendPos val="b"/>
      <c:legendEntry>
        <c:idx val="2"/>
        <c:delete val="1"/>
      </c:legendEntry>
      <c:legendEntry>
        <c:idx val="3"/>
        <c:delete val="1"/>
      </c:legendEntry>
      <c:layout>
        <c:manualLayout>
          <c:xMode val="edge"/>
          <c:yMode val="edge"/>
          <c:x val="1.7407976751627519E-2"/>
          <c:y val="0.8900724630357667"/>
          <c:w val="0.98040757630477371"/>
          <c:h val="4.1519633038618185E-2"/>
        </c:manualLayout>
      </c:layout>
      <c:overlay val="0"/>
      <c:spPr>
        <a:noFill/>
        <a:ln>
          <a:noFill/>
        </a:ln>
        <a:effectLst/>
      </c:spPr>
      <c:txPr>
        <a:bodyPr rot="0" spcFirstLastPara="1" vertOverflow="ellipsis" vert="horz" wrap="square" anchor="ctr" anchorCtr="1"/>
        <a:lstStyle/>
        <a:p>
          <a:pPr>
            <a:defRPr sz="7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Calibri" panose="020F0502020204030204" pitchFamily="34" charset="0"/>
          <a:cs typeface="Calibri" panose="020F0502020204030204" pitchFamily="34" charset="0"/>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withinLinear" id="14">
  <a:schemeClr val="accent1"/>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FAAE6C6-0B51-4726-8711-0890C89552E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3E36C0B-F399-468B-8F9B-E70E22522465}">
      <dgm:prSet phldrT="[Text]" custT="1"/>
      <dgm:spPr/>
      <dgm:t>
        <a:bodyPr/>
        <a:lstStyle/>
        <a:p>
          <a:r>
            <a:rPr lang="en-US" sz="800" b="1" dirty="0">
              <a:latin typeface="Open Sans" panose="020B0606030504020204" pitchFamily="34" charset="0"/>
              <a:ea typeface="Open Sans" panose="020B0606030504020204" pitchFamily="34" charset="0"/>
              <a:cs typeface="Open Sans" panose="020B0606030504020204" pitchFamily="34" charset="0"/>
            </a:rPr>
            <a:t>Tariff and winner</a:t>
          </a:r>
        </a:p>
      </dgm:t>
    </dgm:pt>
    <dgm:pt modelId="{692F62A7-CA63-4F3B-A599-CDCCF7BC06D5}" type="parTrans" cxnId="{AD79374C-0160-42EE-88BE-84DABB52CA2C}">
      <dgm:prSet/>
      <dgm:spPr/>
      <dgm:t>
        <a:bodyPr/>
        <a:lstStyle/>
        <a:p>
          <a:endParaRPr lang="en-US"/>
        </a:p>
      </dgm:t>
    </dgm:pt>
    <dgm:pt modelId="{B8AB48E8-B000-4C7B-BF5B-CCC4FEFF3A9B}" type="sibTrans" cxnId="{AD79374C-0160-42EE-88BE-84DABB52CA2C}">
      <dgm:prSet/>
      <dgm:spPr/>
      <dgm:t>
        <a:bodyPr/>
        <a:lstStyle/>
        <a:p>
          <a:endParaRPr lang="en-US"/>
        </a:p>
      </dgm:t>
    </dgm:pt>
    <dgm:pt modelId="{70CBC6B4-C18F-476A-97B4-E419364F3931}">
      <dgm:prSet phldrT="[Text]" custT="1"/>
      <dgm:spPr/>
      <dgm:t>
        <a:bodyPr/>
        <a:lstStyle/>
        <a:p>
          <a:r>
            <a:rPr lang="en-US" sz="75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Bid expected to conclude in Q3 FY21</a:t>
          </a:r>
          <a:endParaRPr lang="en-US" sz="75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dgm:t>
    </dgm:pt>
    <dgm:pt modelId="{ED3C5896-C29B-4693-ACCB-C3B0BB82448C}" type="parTrans" cxnId="{939B363F-5037-42E2-8934-99E34D92F9EC}">
      <dgm:prSet/>
      <dgm:spPr/>
      <dgm:t>
        <a:bodyPr/>
        <a:lstStyle/>
        <a:p>
          <a:endParaRPr lang="en-US"/>
        </a:p>
      </dgm:t>
    </dgm:pt>
    <dgm:pt modelId="{6848E869-EFB7-4A57-A11C-950212FE6EDC}" type="sibTrans" cxnId="{939B363F-5037-42E2-8934-99E34D92F9EC}">
      <dgm:prSet/>
      <dgm:spPr/>
      <dgm:t>
        <a:bodyPr/>
        <a:lstStyle/>
        <a:p>
          <a:endParaRPr lang="en-US"/>
        </a:p>
      </dgm:t>
    </dgm:pt>
    <dgm:pt modelId="{0517AF8D-C80D-4011-A8AD-C52FAE49C0E9}">
      <dgm:prSet phldrT="[Text]" custT="1"/>
      <dgm:spPr/>
      <dgm:t>
        <a:bodyPr/>
        <a:lstStyle/>
        <a:p>
          <a:r>
            <a:rPr lang="en-US" sz="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Key provisions</a:t>
          </a:r>
          <a:endParaRPr lang="en-US" sz="800" dirty="0">
            <a:latin typeface="Open Sans" panose="020B0606030504020204" pitchFamily="34" charset="0"/>
            <a:ea typeface="Open Sans" panose="020B0606030504020204" pitchFamily="34" charset="0"/>
            <a:cs typeface="Open Sans" panose="020B0606030504020204" pitchFamily="34" charset="0"/>
          </a:endParaRPr>
        </a:p>
      </dgm:t>
    </dgm:pt>
    <dgm:pt modelId="{3DAC7F18-9C41-4396-8798-BF4687861486}" type="parTrans" cxnId="{C82A53BD-F222-45A4-99FC-BD9CAB66A92A}">
      <dgm:prSet/>
      <dgm:spPr/>
      <dgm:t>
        <a:bodyPr/>
        <a:lstStyle/>
        <a:p>
          <a:endParaRPr lang="en-US"/>
        </a:p>
      </dgm:t>
    </dgm:pt>
    <dgm:pt modelId="{E98518DD-9D48-43C5-937C-6DAA7C8096C0}" type="sibTrans" cxnId="{C82A53BD-F222-45A4-99FC-BD9CAB66A92A}">
      <dgm:prSet/>
      <dgm:spPr/>
      <dgm:t>
        <a:bodyPr/>
        <a:lstStyle/>
        <a:p>
          <a:endParaRPr lang="en-US"/>
        </a:p>
      </dgm:t>
    </dgm:pt>
    <dgm:pt modelId="{98BEB6DE-5E66-47AE-AF6D-46D35A237A82}">
      <dgm:prSet phldrT="[Text]" custT="1"/>
      <dgm:spPr/>
      <dgm:t>
        <a:bodyPr/>
        <a:lstStyle/>
        <a:p>
          <a:r>
            <a:rPr lang="en-US" sz="75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Round-the-clock energy supply with a combination of solar, wind, storage and other technologies (thermal, hydro, etc.). Provision to bundle power from new intermittent RE (solar/wind) projects with spare capacity of existing firm power projects (thermal, hydro, etc.) at different locations</a:t>
          </a:r>
        </a:p>
      </dgm:t>
    </dgm:pt>
    <dgm:pt modelId="{59058870-0E9C-4A1E-B895-A6690E3C4E95}" type="parTrans" cxnId="{AAC5A89C-AD51-42CD-AE83-2112944B7CEA}">
      <dgm:prSet/>
      <dgm:spPr/>
      <dgm:t>
        <a:bodyPr/>
        <a:lstStyle/>
        <a:p>
          <a:endParaRPr lang="en-US"/>
        </a:p>
      </dgm:t>
    </dgm:pt>
    <dgm:pt modelId="{A83B63DC-B704-417F-9A01-F5545D0ECA05}" type="sibTrans" cxnId="{AAC5A89C-AD51-42CD-AE83-2112944B7CEA}">
      <dgm:prSet/>
      <dgm:spPr/>
      <dgm:t>
        <a:bodyPr/>
        <a:lstStyle/>
        <a:p>
          <a:endParaRPr lang="en-US"/>
        </a:p>
      </dgm:t>
    </dgm:pt>
    <dgm:pt modelId="{22EF3793-1D8E-4CFF-A639-1C1E357F813C}">
      <dgm:prSet custT="1"/>
      <dgm:spPr/>
      <dgm:t>
        <a:bodyPr/>
        <a:lstStyle/>
        <a:p>
          <a:r>
            <a:rPr lang="en-US" sz="800" b="1" dirty="0">
              <a:latin typeface="Open Sans" panose="020B0606030504020204" pitchFamily="34" charset="0"/>
              <a:ea typeface="Open Sans" panose="020B0606030504020204" pitchFamily="34" charset="0"/>
              <a:cs typeface="Open Sans" panose="020B0606030504020204" pitchFamily="34" charset="0"/>
            </a:rPr>
            <a:t>Comments</a:t>
          </a:r>
        </a:p>
      </dgm:t>
    </dgm:pt>
    <dgm:pt modelId="{3A7BCF0B-60E2-435E-8313-1A0289DD31EF}" type="parTrans" cxnId="{DE18DD8E-8F5E-4907-8B66-4B4832F9DE9C}">
      <dgm:prSet/>
      <dgm:spPr/>
      <dgm:t>
        <a:bodyPr/>
        <a:lstStyle/>
        <a:p>
          <a:endParaRPr lang="en-US"/>
        </a:p>
      </dgm:t>
    </dgm:pt>
    <dgm:pt modelId="{002611BB-EA03-442F-B28F-82B99E696218}" type="sibTrans" cxnId="{DE18DD8E-8F5E-4907-8B66-4B4832F9DE9C}">
      <dgm:prSet/>
      <dgm:spPr/>
      <dgm:t>
        <a:bodyPr/>
        <a:lstStyle/>
        <a:p>
          <a:endParaRPr lang="en-US"/>
        </a:p>
      </dgm:t>
    </dgm:pt>
    <dgm:pt modelId="{9ABC181A-91F7-4CD1-B00C-1EB53D24AA79}">
      <dgm:prSet custT="1"/>
      <dgm:spPr/>
      <dgm:t>
        <a:bodyPr/>
        <a:lstStyle/>
        <a:p>
          <a:r>
            <a:rPr lang="en-GB" sz="750" kern="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Bid allows oversizing of solar/wind capacities and </a:t>
          </a:r>
          <a:r>
            <a:rPr lang="en-GB" sz="750" b="1" kern="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requires firm power</a:t>
          </a:r>
          <a:r>
            <a:rPr lang="en-GB" sz="750" kern="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especially during peak hours</a:t>
          </a:r>
          <a:endParaRPr lang="en-US" sz="750" kern="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dgm:t>
    </dgm:pt>
    <dgm:pt modelId="{BB98019A-EEB7-4B71-9E59-96FC804A9298}" type="parTrans" cxnId="{7A161FF9-B473-477A-8D62-2AC20CD9C661}">
      <dgm:prSet/>
      <dgm:spPr/>
      <dgm:t>
        <a:bodyPr/>
        <a:lstStyle/>
        <a:p>
          <a:endParaRPr lang="en-US"/>
        </a:p>
      </dgm:t>
    </dgm:pt>
    <dgm:pt modelId="{5533B31D-38EC-4D21-BB0D-90A68FAF0500}" type="sibTrans" cxnId="{7A161FF9-B473-477A-8D62-2AC20CD9C661}">
      <dgm:prSet/>
      <dgm:spPr/>
      <dgm:t>
        <a:bodyPr/>
        <a:lstStyle/>
        <a:p>
          <a:endParaRPr lang="en-US"/>
        </a:p>
      </dgm:t>
    </dgm:pt>
    <dgm:pt modelId="{79391C91-61AB-4B8D-A034-322954C34F77}">
      <dgm:prSet custT="1"/>
      <dgm:spPr/>
      <dgm:t>
        <a:bodyPr/>
        <a:lstStyle/>
        <a:p>
          <a:r>
            <a:rPr lang="en-US" sz="75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Minimum </a:t>
          </a:r>
          <a:r>
            <a:rPr lang="en-US" sz="75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capacity utilization factor (CUF)</a:t>
          </a:r>
          <a:r>
            <a:rPr lang="en-US" sz="75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requirement of </a:t>
          </a:r>
          <a:r>
            <a:rPr lang="en-US" sz="75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85% during peak hours and on an annual basis</a:t>
          </a:r>
          <a:endParaRPr lang="en-US" sz="75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dgm:t>
    </dgm:pt>
    <dgm:pt modelId="{ED45C39B-79FB-4F68-8E49-7C64ECAD3A64}" type="parTrans" cxnId="{CDC3B99A-F37C-4667-AD6F-8569D1754DA2}">
      <dgm:prSet/>
      <dgm:spPr/>
      <dgm:t>
        <a:bodyPr/>
        <a:lstStyle/>
        <a:p>
          <a:endParaRPr lang="en-US"/>
        </a:p>
      </dgm:t>
    </dgm:pt>
    <dgm:pt modelId="{A4582CE9-281E-45BD-950A-96ACC5C211BD}" type="sibTrans" cxnId="{CDC3B99A-F37C-4667-AD6F-8569D1754DA2}">
      <dgm:prSet/>
      <dgm:spPr/>
      <dgm:t>
        <a:bodyPr/>
        <a:lstStyle/>
        <a:p>
          <a:endParaRPr lang="en-US"/>
        </a:p>
      </dgm:t>
    </dgm:pt>
    <dgm:pt modelId="{A2A509B4-A30B-48FD-A30A-0F61CED115C1}">
      <dgm:prSet custT="1"/>
      <dgm:spPr/>
      <dgm:t>
        <a:bodyPr/>
        <a:lstStyle/>
        <a:p>
          <a:r>
            <a:rPr lang="en-US" sz="75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Excess energy </a:t>
          </a:r>
          <a:r>
            <a:rPr lang="en-US" sz="75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generation may be sold in </a:t>
          </a:r>
          <a:r>
            <a:rPr lang="en-US" sz="75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open markets</a:t>
          </a:r>
          <a:r>
            <a:rPr lang="en-US" sz="75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with transmission connectivity</a:t>
          </a:r>
        </a:p>
      </dgm:t>
    </dgm:pt>
    <dgm:pt modelId="{75453124-B8A7-49A1-9590-25AE99AE0B53}" type="parTrans" cxnId="{F8A592DA-9CE6-4F1D-AEA1-B4BB4C539ED9}">
      <dgm:prSet/>
      <dgm:spPr/>
      <dgm:t>
        <a:bodyPr/>
        <a:lstStyle/>
        <a:p>
          <a:endParaRPr lang="en-US"/>
        </a:p>
      </dgm:t>
    </dgm:pt>
    <dgm:pt modelId="{5FF177D6-25BB-4327-88A6-D7386B07A5FE}" type="sibTrans" cxnId="{F8A592DA-9CE6-4F1D-AEA1-B4BB4C539ED9}">
      <dgm:prSet/>
      <dgm:spPr/>
      <dgm:t>
        <a:bodyPr/>
        <a:lstStyle/>
        <a:p>
          <a:endParaRPr lang="en-US"/>
        </a:p>
      </dgm:t>
    </dgm:pt>
    <dgm:pt modelId="{93F280FE-340B-4713-8C86-BDFA718AB024}">
      <dgm:prSet custT="1"/>
      <dgm:spPr/>
      <dgm:t>
        <a:bodyPr/>
        <a:lstStyle/>
        <a:p>
          <a:r>
            <a:rPr lang="en-GB" sz="750" kern="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The bid particularly does not allow tying up of existing thermal projects in a different RLDC zone from that of RE projects. </a:t>
          </a:r>
          <a:r>
            <a:rPr lang="en-GB" sz="750" strike="noStrike" kern="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This </a:t>
          </a:r>
          <a:r>
            <a:rPr lang="en-GB" sz="750" b="1" kern="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may limit participation with most stressed/surplus thermal capacity located in Eastern Zone and RE resource rich areas in Southern Zone</a:t>
          </a:r>
          <a:endParaRPr lang="en-US" sz="750" kern="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dgm:t>
    </dgm:pt>
    <dgm:pt modelId="{50851C3D-00A7-4F41-8FBC-EF176516997A}" type="parTrans" cxnId="{ADE103DB-394F-4B3E-897E-ADE8803C142E}">
      <dgm:prSet/>
      <dgm:spPr/>
      <dgm:t>
        <a:bodyPr/>
        <a:lstStyle/>
        <a:p>
          <a:endParaRPr lang="en-US"/>
        </a:p>
      </dgm:t>
    </dgm:pt>
    <dgm:pt modelId="{252C47F9-C48C-4CA9-97F8-4A35FEA4F3BF}" type="sibTrans" cxnId="{ADE103DB-394F-4B3E-897E-ADE8803C142E}">
      <dgm:prSet/>
      <dgm:spPr/>
      <dgm:t>
        <a:bodyPr/>
        <a:lstStyle/>
        <a:p>
          <a:endParaRPr lang="en-US"/>
        </a:p>
      </dgm:t>
    </dgm:pt>
    <dgm:pt modelId="{CC23773F-9667-FB4F-B40C-9EDDC548504B}">
      <dgm:prSet phldrT="[Text]" custT="1"/>
      <dgm:spPr/>
      <dgm:t>
        <a:bodyPr/>
        <a:lstStyle/>
        <a:p>
          <a:r>
            <a:rPr lang="en-US" sz="75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Minimum 51% of annual energy supply from solar, wind and storage</a:t>
          </a:r>
        </a:p>
      </dgm:t>
    </dgm:pt>
    <dgm:pt modelId="{54781F31-4E37-774C-8E1F-183355D1DC02}" type="parTrans" cxnId="{BEB362D1-0D99-8941-B6A6-262FE419575A}">
      <dgm:prSet/>
      <dgm:spPr/>
      <dgm:t>
        <a:bodyPr/>
        <a:lstStyle/>
        <a:p>
          <a:endParaRPr lang="en-US"/>
        </a:p>
      </dgm:t>
    </dgm:pt>
    <dgm:pt modelId="{06245317-23EE-5040-BC97-849264580A78}" type="sibTrans" cxnId="{BEB362D1-0D99-8941-B6A6-262FE419575A}">
      <dgm:prSet/>
      <dgm:spPr/>
      <dgm:t>
        <a:bodyPr/>
        <a:lstStyle/>
        <a:p>
          <a:endParaRPr lang="en-US"/>
        </a:p>
      </dgm:t>
    </dgm:pt>
    <dgm:pt modelId="{D2B234E5-FA00-4319-A4E6-01DFA3CBA91C}" type="pres">
      <dgm:prSet presAssocID="{5FAAE6C6-0B51-4726-8711-0890C89552EE}" presName="linear" presStyleCnt="0">
        <dgm:presLayoutVars>
          <dgm:animLvl val="lvl"/>
          <dgm:resizeHandles val="exact"/>
        </dgm:presLayoutVars>
      </dgm:prSet>
      <dgm:spPr/>
    </dgm:pt>
    <dgm:pt modelId="{325CE26D-8C07-4322-BB08-40C83C8F507E}" type="pres">
      <dgm:prSet presAssocID="{63E36C0B-F399-468B-8F9B-E70E22522465}" presName="parentText" presStyleLbl="node1" presStyleIdx="0" presStyleCnt="3" custLinFactY="-13413" custLinFactNeighborX="12348" custLinFactNeighborY="-100000">
        <dgm:presLayoutVars>
          <dgm:chMax val="0"/>
          <dgm:bulletEnabled val="1"/>
        </dgm:presLayoutVars>
      </dgm:prSet>
      <dgm:spPr/>
    </dgm:pt>
    <dgm:pt modelId="{C36CAE53-5318-4239-9476-4EB68B1F5A60}" type="pres">
      <dgm:prSet presAssocID="{63E36C0B-F399-468B-8F9B-E70E22522465}" presName="childText" presStyleLbl="revTx" presStyleIdx="0" presStyleCnt="3" custScaleY="125877">
        <dgm:presLayoutVars>
          <dgm:bulletEnabled val="1"/>
        </dgm:presLayoutVars>
      </dgm:prSet>
      <dgm:spPr/>
    </dgm:pt>
    <dgm:pt modelId="{59935BC0-3288-4FB0-B893-CA0305DC7B51}" type="pres">
      <dgm:prSet presAssocID="{0517AF8D-C80D-4011-A8AD-C52FAE49C0E9}" presName="parentText" presStyleLbl="node1" presStyleIdx="1" presStyleCnt="3" custLinFactNeighborY="-9266">
        <dgm:presLayoutVars>
          <dgm:chMax val="0"/>
          <dgm:bulletEnabled val="1"/>
        </dgm:presLayoutVars>
      </dgm:prSet>
      <dgm:spPr/>
    </dgm:pt>
    <dgm:pt modelId="{8B19CA0D-7A55-4AA5-B671-C53C098AD8F3}" type="pres">
      <dgm:prSet presAssocID="{0517AF8D-C80D-4011-A8AD-C52FAE49C0E9}" presName="childText" presStyleLbl="revTx" presStyleIdx="1" presStyleCnt="3" custScaleY="103120" custLinFactNeighborY="-27185">
        <dgm:presLayoutVars>
          <dgm:bulletEnabled val="1"/>
        </dgm:presLayoutVars>
      </dgm:prSet>
      <dgm:spPr/>
    </dgm:pt>
    <dgm:pt modelId="{380BE7A0-0512-461A-BFE5-57B1F8BFFCBE}" type="pres">
      <dgm:prSet presAssocID="{22EF3793-1D8E-4CFF-A639-1C1E357F813C}" presName="parentText" presStyleLbl="node1" presStyleIdx="2" presStyleCnt="3" custLinFactNeighborY="-9682">
        <dgm:presLayoutVars>
          <dgm:chMax val="0"/>
          <dgm:bulletEnabled val="1"/>
        </dgm:presLayoutVars>
      </dgm:prSet>
      <dgm:spPr/>
    </dgm:pt>
    <dgm:pt modelId="{D86723D5-F4F9-4659-B258-0B5A0E55F125}" type="pres">
      <dgm:prSet presAssocID="{22EF3793-1D8E-4CFF-A639-1C1E357F813C}" presName="childText" presStyleLbl="revTx" presStyleIdx="2" presStyleCnt="3" custScaleY="102669" custLinFactNeighborY="-25212">
        <dgm:presLayoutVars>
          <dgm:bulletEnabled val="1"/>
        </dgm:presLayoutVars>
      </dgm:prSet>
      <dgm:spPr/>
    </dgm:pt>
  </dgm:ptLst>
  <dgm:cxnLst>
    <dgm:cxn modelId="{0D6C8102-E697-4A42-AE4D-FED9C349D0A1}" type="presOf" srcId="{70CBC6B4-C18F-476A-97B4-E419364F3931}" destId="{C36CAE53-5318-4239-9476-4EB68B1F5A60}" srcOrd="0" destOrd="0" presId="urn:microsoft.com/office/officeart/2005/8/layout/vList2"/>
    <dgm:cxn modelId="{F43F1C27-A799-4365-B1A5-2DB6F644A215}" type="presOf" srcId="{98BEB6DE-5E66-47AE-AF6D-46D35A237A82}" destId="{8B19CA0D-7A55-4AA5-B671-C53C098AD8F3}" srcOrd="0" destOrd="0" presId="urn:microsoft.com/office/officeart/2005/8/layout/vList2"/>
    <dgm:cxn modelId="{939B363F-5037-42E2-8934-99E34D92F9EC}" srcId="{63E36C0B-F399-468B-8F9B-E70E22522465}" destId="{70CBC6B4-C18F-476A-97B4-E419364F3931}" srcOrd="0" destOrd="0" parTransId="{ED3C5896-C29B-4693-ACCB-C3B0BB82448C}" sibTransId="{6848E869-EFB7-4A57-A11C-950212FE6EDC}"/>
    <dgm:cxn modelId="{AD79374C-0160-42EE-88BE-84DABB52CA2C}" srcId="{5FAAE6C6-0B51-4726-8711-0890C89552EE}" destId="{63E36C0B-F399-468B-8F9B-E70E22522465}" srcOrd="0" destOrd="0" parTransId="{692F62A7-CA63-4F3B-A599-CDCCF7BC06D5}" sibTransId="{B8AB48E8-B000-4C7B-BF5B-CCC4FEFF3A9B}"/>
    <dgm:cxn modelId="{8B712B4E-B918-9549-BD9B-B2AB4042D069}" type="presOf" srcId="{CC23773F-9667-FB4F-B40C-9EDDC548504B}" destId="{8B19CA0D-7A55-4AA5-B671-C53C098AD8F3}" srcOrd="0" destOrd="1" presId="urn:microsoft.com/office/officeart/2005/8/layout/vList2"/>
    <dgm:cxn modelId="{55C8C073-7ADA-43D0-95C8-269E2886CD83}" type="presOf" srcId="{93F280FE-340B-4713-8C86-BDFA718AB024}" destId="{D86723D5-F4F9-4659-B258-0B5A0E55F125}" srcOrd="0" destOrd="1" presId="urn:microsoft.com/office/officeart/2005/8/layout/vList2"/>
    <dgm:cxn modelId="{294F2576-FDD2-4399-9966-7643EF5A5BAF}" type="presOf" srcId="{63E36C0B-F399-468B-8F9B-E70E22522465}" destId="{325CE26D-8C07-4322-BB08-40C83C8F507E}" srcOrd="0" destOrd="0" presId="urn:microsoft.com/office/officeart/2005/8/layout/vList2"/>
    <dgm:cxn modelId="{C7608478-6A92-4AE2-A9FA-5CF61919439E}" type="presOf" srcId="{22EF3793-1D8E-4CFF-A639-1C1E357F813C}" destId="{380BE7A0-0512-461A-BFE5-57B1F8BFFCBE}" srcOrd="0" destOrd="0" presId="urn:microsoft.com/office/officeart/2005/8/layout/vList2"/>
    <dgm:cxn modelId="{71DCB27E-49BA-4B75-BAA0-9C7C0A250DAF}" type="presOf" srcId="{79391C91-61AB-4B8D-A034-322954C34F77}" destId="{8B19CA0D-7A55-4AA5-B671-C53C098AD8F3}" srcOrd="0" destOrd="2" presId="urn:microsoft.com/office/officeart/2005/8/layout/vList2"/>
    <dgm:cxn modelId="{2B33A18A-103F-4ABF-B3F8-1D510134F807}" type="presOf" srcId="{9ABC181A-91F7-4CD1-B00C-1EB53D24AA79}" destId="{D86723D5-F4F9-4659-B258-0B5A0E55F125}" srcOrd="0" destOrd="0" presId="urn:microsoft.com/office/officeart/2005/8/layout/vList2"/>
    <dgm:cxn modelId="{DE18DD8E-8F5E-4907-8B66-4B4832F9DE9C}" srcId="{5FAAE6C6-0B51-4726-8711-0890C89552EE}" destId="{22EF3793-1D8E-4CFF-A639-1C1E357F813C}" srcOrd="2" destOrd="0" parTransId="{3A7BCF0B-60E2-435E-8313-1A0289DD31EF}" sibTransId="{002611BB-EA03-442F-B28F-82B99E696218}"/>
    <dgm:cxn modelId="{CDC3B99A-F37C-4667-AD6F-8569D1754DA2}" srcId="{0517AF8D-C80D-4011-A8AD-C52FAE49C0E9}" destId="{79391C91-61AB-4B8D-A034-322954C34F77}" srcOrd="2" destOrd="0" parTransId="{ED45C39B-79FB-4F68-8E49-7C64ECAD3A64}" sibTransId="{A4582CE9-281E-45BD-950A-96ACC5C211BD}"/>
    <dgm:cxn modelId="{AAC5A89C-AD51-42CD-AE83-2112944B7CEA}" srcId="{0517AF8D-C80D-4011-A8AD-C52FAE49C0E9}" destId="{98BEB6DE-5E66-47AE-AF6D-46D35A237A82}" srcOrd="0" destOrd="0" parTransId="{59058870-0E9C-4A1E-B895-A6690E3C4E95}" sibTransId="{A83B63DC-B704-417F-9A01-F5545D0ECA05}"/>
    <dgm:cxn modelId="{C82A53BD-F222-45A4-99FC-BD9CAB66A92A}" srcId="{5FAAE6C6-0B51-4726-8711-0890C89552EE}" destId="{0517AF8D-C80D-4011-A8AD-C52FAE49C0E9}" srcOrd="1" destOrd="0" parTransId="{3DAC7F18-9C41-4396-8798-BF4687861486}" sibTransId="{E98518DD-9D48-43C5-937C-6DAA7C8096C0}"/>
    <dgm:cxn modelId="{BEB362D1-0D99-8941-B6A6-262FE419575A}" srcId="{0517AF8D-C80D-4011-A8AD-C52FAE49C0E9}" destId="{CC23773F-9667-FB4F-B40C-9EDDC548504B}" srcOrd="1" destOrd="0" parTransId="{54781F31-4E37-774C-8E1F-183355D1DC02}" sibTransId="{06245317-23EE-5040-BC97-849264580A78}"/>
    <dgm:cxn modelId="{F8A592DA-9CE6-4F1D-AEA1-B4BB4C539ED9}" srcId="{0517AF8D-C80D-4011-A8AD-C52FAE49C0E9}" destId="{A2A509B4-A30B-48FD-A30A-0F61CED115C1}" srcOrd="3" destOrd="0" parTransId="{75453124-B8A7-49A1-9590-25AE99AE0B53}" sibTransId="{5FF177D6-25BB-4327-88A6-D7386B07A5FE}"/>
    <dgm:cxn modelId="{ADE103DB-394F-4B3E-897E-ADE8803C142E}" srcId="{22EF3793-1D8E-4CFF-A639-1C1E357F813C}" destId="{93F280FE-340B-4713-8C86-BDFA718AB024}" srcOrd="1" destOrd="0" parTransId="{50851C3D-00A7-4F41-8FBC-EF176516997A}" sibTransId="{252C47F9-C48C-4CA9-97F8-4A35FEA4F3BF}"/>
    <dgm:cxn modelId="{601A67E0-F580-4CA0-8685-29C29CFA1374}" type="presOf" srcId="{A2A509B4-A30B-48FD-A30A-0F61CED115C1}" destId="{8B19CA0D-7A55-4AA5-B671-C53C098AD8F3}" srcOrd="0" destOrd="3" presId="urn:microsoft.com/office/officeart/2005/8/layout/vList2"/>
    <dgm:cxn modelId="{65B04EF2-A948-43F9-98E4-B462C52BCFA7}" type="presOf" srcId="{5FAAE6C6-0B51-4726-8711-0890C89552EE}" destId="{D2B234E5-FA00-4319-A4E6-01DFA3CBA91C}" srcOrd="0" destOrd="0" presId="urn:microsoft.com/office/officeart/2005/8/layout/vList2"/>
    <dgm:cxn modelId="{934771F5-D324-4C18-B9A7-E0B74B9E8ECB}" type="presOf" srcId="{0517AF8D-C80D-4011-A8AD-C52FAE49C0E9}" destId="{59935BC0-3288-4FB0-B893-CA0305DC7B51}" srcOrd="0" destOrd="0" presId="urn:microsoft.com/office/officeart/2005/8/layout/vList2"/>
    <dgm:cxn modelId="{7A161FF9-B473-477A-8D62-2AC20CD9C661}" srcId="{22EF3793-1D8E-4CFF-A639-1C1E357F813C}" destId="{9ABC181A-91F7-4CD1-B00C-1EB53D24AA79}" srcOrd="0" destOrd="0" parTransId="{BB98019A-EEB7-4B71-9E59-96FC804A9298}" sibTransId="{5533B31D-38EC-4D21-BB0D-90A68FAF0500}"/>
    <dgm:cxn modelId="{705FFC72-BAC9-4B12-8425-92B5AFAF6C60}" type="presParOf" srcId="{D2B234E5-FA00-4319-A4E6-01DFA3CBA91C}" destId="{325CE26D-8C07-4322-BB08-40C83C8F507E}" srcOrd="0" destOrd="0" presId="urn:microsoft.com/office/officeart/2005/8/layout/vList2"/>
    <dgm:cxn modelId="{F55F7FCF-FA4F-4150-98BC-263BD0EB0310}" type="presParOf" srcId="{D2B234E5-FA00-4319-A4E6-01DFA3CBA91C}" destId="{C36CAE53-5318-4239-9476-4EB68B1F5A60}" srcOrd="1" destOrd="0" presId="urn:microsoft.com/office/officeart/2005/8/layout/vList2"/>
    <dgm:cxn modelId="{95562F0E-0E11-4CD5-B2D4-5D6B1938AFC2}" type="presParOf" srcId="{D2B234E5-FA00-4319-A4E6-01DFA3CBA91C}" destId="{59935BC0-3288-4FB0-B893-CA0305DC7B51}" srcOrd="2" destOrd="0" presId="urn:microsoft.com/office/officeart/2005/8/layout/vList2"/>
    <dgm:cxn modelId="{60864B50-7B8E-4F7D-A02E-F20CAC65444A}" type="presParOf" srcId="{D2B234E5-FA00-4319-A4E6-01DFA3CBA91C}" destId="{8B19CA0D-7A55-4AA5-B671-C53C098AD8F3}" srcOrd="3" destOrd="0" presId="urn:microsoft.com/office/officeart/2005/8/layout/vList2"/>
    <dgm:cxn modelId="{329761CF-61DC-49A0-8E72-4282F70E322C}" type="presParOf" srcId="{D2B234E5-FA00-4319-A4E6-01DFA3CBA91C}" destId="{380BE7A0-0512-461A-BFE5-57B1F8BFFCBE}" srcOrd="4" destOrd="0" presId="urn:microsoft.com/office/officeart/2005/8/layout/vList2"/>
    <dgm:cxn modelId="{DBE4CB67-A4E8-4A90-AF1E-4B867E04E77F}" type="presParOf" srcId="{D2B234E5-FA00-4319-A4E6-01DFA3CBA91C}" destId="{D86723D5-F4F9-4659-B258-0B5A0E55F125}"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5CE26D-8C07-4322-BB08-40C83C8F507E}">
      <dsp:nvSpPr>
        <dsp:cNvPr id="0" name=""/>
        <dsp:cNvSpPr/>
      </dsp:nvSpPr>
      <dsp:spPr>
        <a:xfrm>
          <a:off x="0" y="0"/>
          <a:ext cx="2321123" cy="2620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l" defTabSz="355600">
            <a:lnSpc>
              <a:spcPct val="90000"/>
            </a:lnSpc>
            <a:spcBef>
              <a:spcPct val="0"/>
            </a:spcBef>
            <a:spcAft>
              <a:spcPct val="35000"/>
            </a:spcAft>
            <a:buNone/>
          </a:pPr>
          <a:r>
            <a:rPr lang="en-US" sz="800" b="1" kern="1200" dirty="0">
              <a:latin typeface="Open Sans" panose="020B0606030504020204" pitchFamily="34" charset="0"/>
              <a:ea typeface="Open Sans" panose="020B0606030504020204" pitchFamily="34" charset="0"/>
              <a:cs typeface="Open Sans" panose="020B0606030504020204" pitchFamily="34" charset="0"/>
            </a:rPr>
            <a:t>Tariff and winner</a:t>
          </a:r>
        </a:p>
      </dsp:txBody>
      <dsp:txXfrm>
        <a:off x="12794" y="12794"/>
        <a:ext cx="2295535" cy="236492"/>
      </dsp:txXfrm>
    </dsp:sp>
    <dsp:sp modelId="{C36CAE53-5318-4239-9476-4EB68B1F5A60}">
      <dsp:nvSpPr>
        <dsp:cNvPr id="0" name=""/>
        <dsp:cNvSpPr/>
      </dsp:nvSpPr>
      <dsp:spPr>
        <a:xfrm>
          <a:off x="0" y="271647"/>
          <a:ext cx="2321123" cy="2918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696" tIns="10160" rIns="56896" bIns="10160" numCol="1" spcCol="1270" anchor="t" anchorCtr="0">
          <a:noAutofit/>
        </a:bodyPr>
        <a:lstStyle/>
        <a:p>
          <a:pPr marL="57150" lvl="1" indent="-57150" algn="l" defTabSz="333375">
            <a:lnSpc>
              <a:spcPct val="90000"/>
            </a:lnSpc>
            <a:spcBef>
              <a:spcPct val="0"/>
            </a:spcBef>
            <a:spcAft>
              <a:spcPct val="20000"/>
            </a:spcAft>
            <a:buChar char="•"/>
          </a:pPr>
          <a:r>
            <a:rPr lang="en-US" sz="750" kern="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Bid expected to conclude in Q3 FY21</a:t>
          </a:r>
          <a:endParaRPr lang="en-US" sz="750" b="1" kern="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dsp:txBody>
      <dsp:txXfrm>
        <a:off x="0" y="271647"/>
        <a:ext cx="2321123" cy="291833"/>
      </dsp:txXfrm>
    </dsp:sp>
    <dsp:sp modelId="{59935BC0-3288-4FB0-B893-CA0305DC7B51}">
      <dsp:nvSpPr>
        <dsp:cNvPr id="0" name=""/>
        <dsp:cNvSpPr/>
      </dsp:nvSpPr>
      <dsp:spPr>
        <a:xfrm>
          <a:off x="0" y="402363"/>
          <a:ext cx="2321123" cy="2620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l" defTabSz="355600">
            <a:lnSpc>
              <a:spcPct val="90000"/>
            </a:lnSpc>
            <a:spcBef>
              <a:spcPct val="0"/>
            </a:spcBef>
            <a:spcAft>
              <a:spcPct val="35000"/>
            </a:spcAft>
            <a:buNone/>
          </a:pPr>
          <a:r>
            <a:rPr lang="en-US" sz="800" b="1"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Key provisions</a:t>
          </a:r>
          <a:endParaRPr lang="en-US" sz="800" kern="1200" dirty="0">
            <a:latin typeface="Open Sans" panose="020B0606030504020204" pitchFamily="34" charset="0"/>
            <a:ea typeface="Open Sans" panose="020B0606030504020204" pitchFamily="34" charset="0"/>
            <a:cs typeface="Open Sans" panose="020B0606030504020204" pitchFamily="34" charset="0"/>
          </a:endParaRPr>
        </a:p>
      </dsp:txBody>
      <dsp:txXfrm>
        <a:off x="12794" y="415157"/>
        <a:ext cx="2295535" cy="236492"/>
      </dsp:txXfrm>
    </dsp:sp>
    <dsp:sp modelId="{8B19CA0D-7A55-4AA5-B671-C53C098AD8F3}">
      <dsp:nvSpPr>
        <dsp:cNvPr id="0" name=""/>
        <dsp:cNvSpPr/>
      </dsp:nvSpPr>
      <dsp:spPr>
        <a:xfrm>
          <a:off x="0" y="754313"/>
          <a:ext cx="2321123" cy="17930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696" tIns="10160" rIns="56896" bIns="10160" numCol="1" spcCol="1270" anchor="t" anchorCtr="0">
          <a:noAutofit/>
        </a:bodyPr>
        <a:lstStyle/>
        <a:p>
          <a:pPr marL="57150" lvl="1" indent="-57150" algn="l" defTabSz="333375">
            <a:lnSpc>
              <a:spcPct val="90000"/>
            </a:lnSpc>
            <a:spcBef>
              <a:spcPct val="0"/>
            </a:spcBef>
            <a:spcAft>
              <a:spcPct val="20000"/>
            </a:spcAft>
            <a:buChar char="•"/>
          </a:pPr>
          <a:r>
            <a:rPr lang="en-US" sz="750" kern="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Round-the-clock energy supply with a combination of solar, wind, storage and other technologies (thermal, hydro, etc.). Provision to bundle power from new intermittent RE (solar/wind) projects with spare capacity of existing firm power projects (thermal, hydro, etc.) at different locations</a:t>
          </a:r>
        </a:p>
        <a:p>
          <a:pPr marL="57150" lvl="1" indent="-57150" algn="l" defTabSz="333375">
            <a:lnSpc>
              <a:spcPct val="90000"/>
            </a:lnSpc>
            <a:spcBef>
              <a:spcPct val="0"/>
            </a:spcBef>
            <a:spcAft>
              <a:spcPct val="20000"/>
            </a:spcAft>
            <a:buChar char="•"/>
          </a:pPr>
          <a:r>
            <a:rPr lang="en-US" sz="750" kern="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Minimum 51% of annual energy supply from solar, wind and storage</a:t>
          </a:r>
        </a:p>
        <a:p>
          <a:pPr marL="57150" lvl="1" indent="-57150" algn="l" defTabSz="333375">
            <a:lnSpc>
              <a:spcPct val="90000"/>
            </a:lnSpc>
            <a:spcBef>
              <a:spcPct val="0"/>
            </a:spcBef>
            <a:spcAft>
              <a:spcPct val="20000"/>
            </a:spcAft>
            <a:buChar char="•"/>
          </a:pPr>
          <a:r>
            <a:rPr lang="en-US" sz="750" kern="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Minimum </a:t>
          </a:r>
          <a:r>
            <a:rPr lang="en-US" sz="750" b="1" kern="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capacity utilization factor (CUF)</a:t>
          </a:r>
          <a:r>
            <a:rPr lang="en-US" sz="750" kern="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requirement of </a:t>
          </a:r>
          <a:r>
            <a:rPr lang="en-US" sz="750" b="1" kern="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85% during peak hours and on an annual basis</a:t>
          </a:r>
          <a:endParaRPr lang="en-US" sz="750" kern="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a:p>
          <a:pPr marL="57150" lvl="1" indent="-57150" algn="l" defTabSz="333375">
            <a:lnSpc>
              <a:spcPct val="90000"/>
            </a:lnSpc>
            <a:spcBef>
              <a:spcPct val="0"/>
            </a:spcBef>
            <a:spcAft>
              <a:spcPct val="20000"/>
            </a:spcAft>
            <a:buChar char="•"/>
          </a:pPr>
          <a:r>
            <a:rPr lang="en-US" sz="750" b="1" kern="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Excess energy </a:t>
          </a:r>
          <a:r>
            <a:rPr lang="en-US" sz="750" kern="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generation may be sold in </a:t>
          </a:r>
          <a:r>
            <a:rPr lang="en-US" sz="750" b="1" kern="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open markets</a:t>
          </a:r>
          <a:r>
            <a:rPr lang="en-US" sz="750" kern="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with transmission connectivity</a:t>
          </a:r>
        </a:p>
      </dsp:txBody>
      <dsp:txXfrm>
        <a:off x="0" y="754313"/>
        <a:ext cx="2321123" cy="1793050"/>
      </dsp:txXfrm>
    </dsp:sp>
    <dsp:sp modelId="{380BE7A0-0512-461A-BFE5-57B1F8BFFCBE}">
      <dsp:nvSpPr>
        <dsp:cNvPr id="0" name=""/>
        <dsp:cNvSpPr/>
      </dsp:nvSpPr>
      <dsp:spPr>
        <a:xfrm>
          <a:off x="0" y="2511988"/>
          <a:ext cx="2321123" cy="2620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l" defTabSz="355600">
            <a:lnSpc>
              <a:spcPct val="90000"/>
            </a:lnSpc>
            <a:spcBef>
              <a:spcPct val="0"/>
            </a:spcBef>
            <a:spcAft>
              <a:spcPct val="35000"/>
            </a:spcAft>
            <a:buNone/>
          </a:pPr>
          <a:r>
            <a:rPr lang="en-US" sz="800" b="1" kern="1200" dirty="0">
              <a:latin typeface="Open Sans" panose="020B0606030504020204" pitchFamily="34" charset="0"/>
              <a:ea typeface="Open Sans" panose="020B0606030504020204" pitchFamily="34" charset="0"/>
              <a:cs typeface="Open Sans" panose="020B0606030504020204" pitchFamily="34" charset="0"/>
            </a:rPr>
            <a:t>Comments</a:t>
          </a:r>
        </a:p>
      </dsp:txBody>
      <dsp:txXfrm>
        <a:off x="12794" y="2524782"/>
        <a:ext cx="2295535" cy="236492"/>
      </dsp:txXfrm>
    </dsp:sp>
    <dsp:sp modelId="{D86723D5-F4F9-4659-B258-0B5A0E55F125}">
      <dsp:nvSpPr>
        <dsp:cNvPr id="0" name=""/>
        <dsp:cNvSpPr/>
      </dsp:nvSpPr>
      <dsp:spPr>
        <a:xfrm>
          <a:off x="0" y="2814615"/>
          <a:ext cx="2321123" cy="11306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696" tIns="10160" rIns="56896" bIns="10160" numCol="1" spcCol="1270" anchor="t" anchorCtr="0">
          <a:noAutofit/>
        </a:bodyPr>
        <a:lstStyle/>
        <a:p>
          <a:pPr marL="57150" lvl="1" indent="-57150" algn="l" defTabSz="333375">
            <a:lnSpc>
              <a:spcPct val="90000"/>
            </a:lnSpc>
            <a:spcBef>
              <a:spcPct val="0"/>
            </a:spcBef>
            <a:spcAft>
              <a:spcPct val="20000"/>
            </a:spcAft>
            <a:buChar char="•"/>
          </a:pPr>
          <a:r>
            <a:rPr lang="en-GB" sz="750" kern="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Bid allows oversizing of solar/wind capacities and </a:t>
          </a:r>
          <a:r>
            <a:rPr lang="en-GB" sz="750" b="1" kern="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requires firm power</a:t>
          </a:r>
          <a:r>
            <a:rPr lang="en-GB" sz="750" kern="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especially during peak hours</a:t>
          </a:r>
          <a:endParaRPr lang="en-US" sz="750" kern="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a:p>
          <a:pPr marL="57150" lvl="1" indent="-57150" algn="l" defTabSz="333375">
            <a:lnSpc>
              <a:spcPct val="90000"/>
            </a:lnSpc>
            <a:spcBef>
              <a:spcPct val="0"/>
            </a:spcBef>
            <a:spcAft>
              <a:spcPct val="20000"/>
            </a:spcAft>
            <a:buChar char="•"/>
          </a:pPr>
          <a:r>
            <a:rPr lang="en-GB" sz="750" kern="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The bid particularly does not allow tying up of existing thermal projects in a different RLDC zone from that of RE projects. </a:t>
          </a:r>
          <a:r>
            <a:rPr lang="en-GB" sz="750" strike="noStrike" kern="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This </a:t>
          </a:r>
          <a:r>
            <a:rPr lang="en-GB" sz="750" b="1" kern="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may limit participation with most stressed/surplus thermal capacity located in Eastern Zone and RE resource rich areas in Southern Zone</a:t>
          </a:r>
          <a:endParaRPr lang="en-US" sz="750" kern="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dsp:txBody>
      <dsp:txXfrm>
        <a:off x="0" y="2814615"/>
        <a:ext cx="2321123" cy="113063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0.45747</cdr:x>
      <cdr:y>0.15442</cdr:y>
    </cdr:from>
    <cdr:to>
      <cdr:x>0.4939</cdr:x>
      <cdr:y>0.19919</cdr:y>
    </cdr:to>
    <cdr:sp macro="" textlink="">
      <cdr:nvSpPr>
        <cdr:cNvPr id="4" name="Oval 3">
          <a:extLst xmlns:a="http://schemas.openxmlformats.org/drawingml/2006/main">
            <a:ext uri="{FF2B5EF4-FFF2-40B4-BE49-F238E27FC236}">
              <a16:creationId xmlns:a16="http://schemas.microsoft.com/office/drawing/2014/main" id="{EDB1BB6C-5FB5-A84B-9D73-2A671E9D0455}"/>
            </a:ext>
          </a:extLst>
        </cdr:cNvPr>
        <cdr:cNvSpPr/>
      </cdr:nvSpPr>
      <cdr:spPr>
        <a:xfrm xmlns:a="http://schemas.openxmlformats.org/drawingml/2006/main">
          <a:off x="2790682" y="464540"/>
          <a:ext cx="222232" cy="134679"/>
        </a:xfrm>
        <a:prstGeom xmlns:a="http://schemas.openxmlformats.org/drawingml/2006/main" prst="ellipse">
          <a:avLst/>
        </a:prstGeom>
        <a:noFill xmlns:a="http://schemas.openxmlformats.org/drawingml/2006/main"/>
        <a:ln xmlns:a="http://schemas.openxmlformats.org/drawingml/2006/main" w="28575">
          <a:solidFill>
            <a:srgbClr val="575756"/>
          </a:solidFill>
          <a:prstDash val="sysDash"/>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dirty="0"/>
        </a:p>
      </cdr:txBody>
    </cdr:sp>
  </cdr:relSizeAnchor>
  <cdr:relSizeAnchor xmlns:cdr="http://schemas.openxmlformats.org/drawingml/2006/chartDrawing">
    <cdr:from>
      <cdr:x>0.33686</cdr:x>
      <cdr:y>0.16348</cdr:y>
    </cdr:from>
    <cdr:to>
      <cdr:x>0.45747</cdr:x>
      <cdr:y>0.17681</cdr:y>
    </cdr:to>
    <cdr:cxnSp macro="">
      <cdr:nvCxnSpPr>
        <cdr:cNvPr id="6" name="Straight Arrow Connector 5">
          <a:extLst xmlns:a="http://schemas.openxmlformats.org/drawingml/2006/main">
            <a:ext uri="{FF2B5EF4-FFF2-40B4-BE49-F238E27FC236}">
              <a16:creationId xmlns:a16="http://schemas.microsoft.com/office/drawing/2014/main" id="{574626EF-B015-474E-986C-C4D5D0DAB4CE}"/>
            </a:ext>
          </a:extLst>
        </cdr:cNvPr>
        <cdr:cNvCxnSpPr>
          <a:stCxn xmlns:a="http://schemas.openxmlformats.org/drawingml/2006/main" id="12" idx="3"/>
          <a:endCxn xmlns:a="http://schemas.openxmlformats.org/drawingml/2006/main" id="4" idx="2"/>
        </cdr:cNvCxnSpPr>
      </cdr:nvCxnSpPr>
      <cdr:spPr>
        <a:xfrm xmlns:a="http://schemas.openxmlformats.org/drawingml/2006/main">
          <a:off x="2054902" y="491801"/>
          <a:ext cx="735780" cy="40079"/>
        </a:xfrm>
        <a:prstGeom xmlns:a="http://schemas.openxmlformats.org/drawingml/2006/main" prst="straightConnector1">
          <a:avLst/>
        </a:prstGeom>
        <a:ln xmlns:a="http://schemas.openxmlformats.org/drawingml/2006/main" w="19050">
          <a:solidFill>
            <a:srgbClr val="575756"/>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0.12293</cdr:x>
      <cdr:y>0.09491</cdr:y>
    </cdr:from>
    <cdr:to>
      <cdr:x>0.33686</cdr:x>
      <cdr:y>0.23206</cdr:y>
    </cdr:to>
    <cdr:sp macro="" textlink="">
      <cdr:nvSpPr>
        <cdr:cNvPr id="12" name="TextBox 11">
          <a:extLst xmlns:a="http://schemas.openxmlformats.org/drawingml/2006/main">
            <a:ext uri="{FF2B5EF4-FFF2-40B4-BE49-F238E27FC236}">
              <a16:creationId xmlns:a16="http://schemas.microsoft.com/office/drawing/2014/main" id="{19FF6438-24D9-4D48-A77B-867BB707EB73}"/>
            </a:ext>
          </a:extLst>
        </cdr:cNvPr>
        <cdr:cNvSpPr txBox="1"/>
      </cdr:nvSpPr>
      <cdr:spPr>
        <a:xfrm xmlns:a="http://schemas.openxmlformats.org/drawingml/2006/main">
          <a:off x="749874" y="285510"/>
          <a:ext cx="1305028" cy="412582"/>
        </a:xfrm>
        <a:prstGeom xmlns:a="http://schemas.openxmlformats.org/drawingml/2006/main" prst="rect">
          <a:avLst/>
        </a:prstGeom>
        <a:solidFill xmlns:a="http://schemas.openxmlformats.org/drawingml/2006/main">
          <a:srgbClr val="F49A70"/>
        </a:solidFill>
        <a:ln xmlns:a="http://schemas.openxmlformats.org/drawingml/2006/main">
          <a:solidFill>
            <a:schemeClr val="bg1">
              <a:lumMod val="65000"/>
            </a:schemeClr>
          </a:solidFill>
        </a:ln>
      </cdr:spPr>
      <cdr:txBody>
        <a:bodyPr xmlns:a="http://schemas.openxmlformats.org/drawingml/2006/main" vertOverflow="clip" wrap="square" rtlCol="0"/>
        <a:lstStyle xmlns:a="http://schemas.openxmlformats.org/drawingml/2006/main"/>
        <a:p xmlns:a="http://schemas.openxmlformats.org/drawingml/2006/main">
          <a:pPr algn="ctr">
            <a:spcAft>
              <a:spcPts val="300"/>
            </a:spcAft>
          </a:pPr>
          <a:r>
            <a:rPr lang="en-US" sz="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Highest RE share</a:t>
          </a:r>
        </a:p>
        <a:p xmlns:a="http://schemas.openxmlformats.org/drawingml/2006/main">
          <a:pPr algn="ctr"/>
          <a:r>
            <a:rPr lang="en-US"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16.8% on 12</a:t>
          </a:r>
          <a:r>
            <a:rPr lang="en-US" sz="800" baseline="30000" dirty="0">
              <a:solidFill>
                <a:schemeClr val="bg1"/>
              </a:solidFill>
              <a:latin typeface="Open Sans" panose="020B0606030504020204" pitchFamily="34" charset="0"/>
              <a:ea typeface="Open Sans" panose="020B0606030504020204" pitchFamily="34" charset="0"/>
              <a:cs typeface="Open Sans" panose="020B0606030504020204" pitchFamily="34" charset="0"/>
            </a:rPr>
            <a:t>th</a:t>
          </a:r>
          <a:r>
            <a:rPr lang="en-US"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 August</a:t>
          </a:r>
        </a:p>
      </cdr:txBody>
    </cdr:sp>
  </cdr:relSizeAnchor>
  <cdr:relSizeAnchor xmlns:cdr="http://schemas.openxmlformats.org/drawingml/2006/chartDrawing">
    <cdr:from>
      <cdr:x>0.65819</cdr:x>
      <cdr:y>0.52365</cdr:y>
    </cdr:from>
    <cdr:to>
      <cdr:x>0.69462</cdr:x>
      <cdr:y>0.56842</cdr:y>
    </cdr:to>
    <cdr:sp macro="" textlink="">
      <cdr:nvSpPr>
        <cdr:cNvPr id="15" name="Oval 14">
          <a:extLst xmlns:a="http://schemas.openxmlformats.org/drawingml/2006/main">
            <a:ext uri="{FF2B5EF4-FFF2-40B4-BE49-F238E27FC236}">
              <a16:creationId xmlns:a16="http://schemas.microsoft.com/office/drawing/2014/main" id="{A84F4E2D-A4D4-F541-9908-75FCABD6EF71}"/>
            </a:ext>
          </a:extLst>
        </cdr:cNvPr>
        <cdr:cNvSpPr/>
      </cdr:nvSpPr>
      <cdr:spPr>
        <a:xfrm xmlns:a="http://schemas.openxmlformats.org/drawingml/2006/main">
          <a:off x="4015144" y="1575278"/>
          <a:ext cx="222233" cy="134680"/>
        </a:xfrm>
        <a:prstGeom xmlns:a="http://schemas.openxmlformats.org/drawingml/2006/main" prst="ellipse">
          <a:avLst/>
        </a:prstGeom>
        <a:noFill xmlns:a="http://schemas.openxmlformats.org/drawingml/2006/main"/>
        <a:ln xmlns:a="http://schemas.openxmlformats.org/drawingml/2006/main" w="28575">
          <a:solidFill>
            <a:srgbClr val="575756"/>
          </a:solidFill>
          <a:prstDash val="sysDash"/>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dirty="0"/>
        </a:p>
      </cdr:txBody>
    </cdr:sp>
  </cdr:relSizeAnchor>
  <cdr:relSizeAnchor xmlns:cdr="http://schemas.openxmlformats.org/drawingml/2006/chartDrawing">
    <cdr:from>
      <cdr:x>0.71352</cdr:x>
      <cdr:y>0.07171</cdr:y>
    </cdr:from>
    <cdr:to>
      <cdr:x>0.92836</cdr:x>
      <cdr:y>0.18949</cdr:y>
    </cdr:to>
    <cdr:sp macro="" textlink="">
      <cdr:nvSpPr>
        <cdr:cNvPr id="16" name="TextBox 1">
          <a:extLst xmlns:a="http://schemas.openxmlformats.org/drawingml/2006/main">
            <a:ext uri="{FF2B5EF4-FFF2-40B4-BE49-F238E27FC236}">
              <a16:creationId xmlns:a16="http://schemas.microsoft.com/office/drawing/2014/main" id="{A14855E3-5E25-E841-AA50-A626A863F539}"/>
            </a:ext>
          </a:extLst>
        </cdr:cNvPr>
        <cdr:cNvSpPr txBox="1"/>
      </cdr:nvSpPr>
      <cdr:spPr>
        <a:xfrm xmlns:a="http://schemas.openxmlformats.org/drawingml/2006/main">
          <a:off x="4352677" y="215725"/>
          <a:ext cx="1310579" cy="354313"/>
        </a:xfrm>
        <a:prstGeom xmlns:a="http://schemas.openxmlformats.org/drawingml/2006/main" prst="rect">
          <a:avLst/>
        </a:prstGeom>
        <a:solidFill xmlns:a="http://schemas.openxmlformats.org/drawingml/2006/main">
          <a:srgbClr val="F49A70"/>
        </a:solidFill>
        <a:ln xmlns:a="http://schemas.openxmlformats.org/drawingml/2006/main">
          <a:solidFill>
            <a:schemeClr val="bg1">
              <a:lumMod val="65000"/>
            </a:schemeClr>
          </a:solidFill>
        </a:ln>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spcAft>
              <a:spcPts val="300"/>
            </a:spcAft>
          </a:pPr>
          <a:r>
            <a:rPr lang="en-US" sz="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Lowest RE share</a:t>
          </a:r>
        </a:p>
        <a:p xmlns:a="http://schemas.openxmlformats.org/drawingml/2006/main">
          <a:pPr algn="ctr">
            <a:spcAft>
              <a:spcPts val="600"/>
            </a:spcAft>
          </a:pPr>
          <a:r>
            <a:rPr lang="en-US" sz="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6.1% on 2</a:t>
          </a:r>
          <a:r>
            <a:rPr lang="en-US" sz="800" baseline="30000" dirty="0">
              <a:solidFill>
                <a:schemeClr val="bg1"/>
              </a:solidFill>
              <a:latin typeface="Open Sans" panose="020B0606030504020204" pitchFamily="34" charset="0"/>
              <a:ea typeface="Open Sans" panose="020B0606030504020204" pitchFamily="34" charset="0"/>
              <a:cs typeface="Open Sans" panose="020B0606030504020204" pitchFamily="34" charset="0"/>
            </a:rPr>
            <a:t>nd</a:t>
          </a:r>
          <a:r>
            <a:rPr lang="en-US"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 September</a:t>
          </a:r>
        </a:p>
      </cdr:txBody>
    </cdr:sp>
  </cdr:relSizeAnchor>
  <cdr:relSizeAnchor xmlns:cdr="http://schemas.openxmlformats.org/drawingml/2006/chartDrawing">
    <cdr:from>
      <cdr:x>0.67641</cdr:x>
      <cdr:y>0.1306</cdr:y>
    </cdr:from>
    <cdr:to>
      <cdr:x>0.71352</cdr:x>
      <cdr:y>0.52365</cdr:y>
    </cdr:to>
    <cdr:cxnSp macro="">
      <cdr:nvCxnSpPr>
        <cdr:cNvPr id="19" name="Straight Arrow Connector 18">
          <a:extLst xmlns:a="http://schemas.openxmlformats.org/drawingml/2006/main">
            <a:ext uri="{FF2B5EF4-FFF2-40B4-BE49-F238E27FC236}">
              <a16:creationId xmlns:a16="http://schemas.microsoft.com/office/drawing/2014/main" id="{7CF545FF-D549-DA4E-B1D3-631E72D47F93}"/>
            </a:ext>
          </a:extLst>
        </cdr:cNvPr>
        <cdr:cNvCxnSpPr>
          <a:stCxn xmlns:a="http://schemas.openxmlformats.org/drawingml/2006/main" id="16" idx="1"/>
          <a:endCxn xmlns:a="http://schemas.openxmlformats.org/drawingml/2006/main" id="15" idx="0"/>
        </cdr:cNvCxnSpPr>
      </cdr:nvCxnSpPr>
      <cdr:spPr>
        <a:xfrm xmlns:a="http://schemas.openxmlformats.org/drawingml/2006/main" flipH="1">
          <a:off x="4126261" y="392882"/>
          <a:ext cx="226416" cy="1182396"/>
        </a:xfrm>
        <a:prstGeom xmlns:a="http://schemas.openxmlformats.org/drawingml/2006/main" prst="straightConnector1">
          <a:avLst/>
        </a:prstGeom>
        <a:ln xmlns:a="http://schemas.openxmlformats.org/drawingml/2006/main" w="19050">
          <a:solidFill>
            <a:srgbClr val="575756"/>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0.35332</cdr:x>
      <cdr:y>0.10574</cdr:y>
    </cdr:from>
    <cdr:to>
      <cdr:x>0.35356</cdr:x>
      <cdr:y>0.89426</cdr:y>
    </cdr:to>
    <cdr:cxnSp macro="">
      <cdr:nvCxnSpPr>
        <cdr:cNvPr id="2" name="Google Shape;112;p30">
          <a:extLst xmlns:a="http://schemas.openxmlformats.org/drawingml/2006/main">
            <a:ext uri="{FF2B5EF4-FFF2-40B4-BE49-F238E27FC236}">
              <a16:creationId xmlns:a16="http://schemas.microsoft.com/office/drawing/2014/main" id="{1672DD20-45A4-DE46-80A1-7FCDC24B0D5D}"/>
            </a:ext>
          </a:extLst>
        </cdr:cNvPr>
        <cdr:cNvCxnSpPr/>
      </cdr:nvCxnSpPr>
      <cdr:spPr>
        <a:xfrm xmlns:a="http://schemas.openxmlformats.org/drawingml/2006/main" rot="10800000" flipH="1">
          <a:off x="1615311" y="405317"/>
          <a:ext cx="1098" cy="3022516"/>
        </a:xfrm>
        <a:prstGeom xmlns:a="http://schemas.openxmlformats.org/drawingml/2006/main" prst="straightConnector1">
          <a:avLst/>
        </a:prstGeom>
        <a:noFill xmlns:a="http://schemas.openxmlformats.org/drawingml/2006/main"/>
        <a:ln xmlns:a="http://schemas.openxmlformats.org/drawingml/2006/main" w="12700" cap="flat" cmpd="sng">
          <a:solidFill>
            <a:schemeClr val="accent1"/>
          </a:solidFill>
          <a:prstDash val="dash"/>
          <a:round/>
          <a:headEnd type="none" w="sm" len="sm"/>
          <a:tailEnd type="none" w="sm" len="sm"/>
        </a:ln>
      </cdr:spPr>
    </cdr:cxnSp>
  </cdr:relSizeAnchor>
  <cdr:relSizeAnchor xmlns:cdr="http://schemas.openxmlformats.org/drawingml/2006/chartDrawing">
    <cdr:from>
      <cdr:x>0.10163</cdr:x>
      <cdr:y>0.61007</cdr:y>
    </cdr:from>
    <cdr:to>
      <cdr:x>0.96168</cdr:x>
      <cdr:y>0.61043</cdr:y>
    </cdr:to>
    <cdr:cxnSp macro="">
      <cdr:nvCxnSpPr>
        <cdr:cNvPr id="3" name="Google Shape;112;p30">
          <a:extLst xmlns:a="http://schemas.openxmlformats.org/drawingml/2006/main">
            <a:ext uri="{FF2B5EF4-FFF2-40B4-BE49-F238E27FC236}">
              <a16:creationId xmlns:a16="http://schemas.microsoft.com/office/drawing/2014/main" id="{E44EF21A-E62E-9249-9EF9-5D78EA60C784}"/>
            </a:ext>
          </a:extLst>
        </cdr:cNvPr>
        <cdr:cNvCxnSpPr/>
      </cdr:nvCxnSpPr>
      <cdr:spPr>
        <a:xfrm xmlns:a="http://schemas.openxmlformats.org/drawingml/2006/main" rot="16200000" flipH="1">
          <a:off x="2429920" y="373206"/>
          <a:ext cx="1380" cy="3931920"/>
        </a:xfrm>
        <a:prstGeom xmlns:a="http://schemas.openxmlformats.org/drawingml/2006/main" prst="straightConnector1">
          <a:avLst/>
        </a:prstGeom>
        <a:noFill xmlns:a="http://schemas.openxmlformats.org/drawingml/2006/main"/>
        <a:ln xmlns:a="http://schemas.openxmlformats.org/drawingml/2006/main" w="12700" cap="flat" cmpd="sng">
          <a:solidFill>
            <a:schemeClr val="accent1"/>
          </a:solidFill>
          <a:prstDash val="dash"/>
          <a:round/>
          <a:headEnd type="none" w="sm" len="sm"/>
          <a:tailEnd type="none" w="sm" len="sm"/>
        </a:ln>
      </cdr:spPr>
    </cdr:cxnSp>
  </cdr:relSizeAnchor>
  <cdr:relSizeAnchor xmlns:cdr="http://schemas.openxmlformats.org/drawingml/2006/chartDrawing">
    <cdr:from>
      <cdr:x>0.77099</cdr:x>
      <cdr:y>0.5498</cdr:y>
    </cdr:from>
    <cdr:to>
      <cdr:x>0.96811</cdr:x>
      <cdr:y>0.61007</cdr:y>
    </cdr:to>
    <cdr:sp macro="" textlink="">
      <cdr:nvSpPr>
        <cdr:cNvPr id="4" name="TextBox 1">
          <a:extLst xmlns:a="http://schemas.openxmlformats.org/drawingml/2006/main">
            <a:ext uri="{FF2B5EF4-FFF2-40B4-BE49-F238E27FC236}">
              <a16:creationId xmlns:a16="http://schemas.microsoft.com/office/drawing/2014/main" id="{DCBEB5BE-228B-CC47-8FC9-40BA23ACF03A}"/>
            </a:ext>
          </a:extLst>
        </cdr:cNvPr>
        <cdr:cNvSpPr txBox="1"/>
      </cdr:nvSpPr>
      <cdr:spPr>
        <a:xfrm xmlns:a="http://schemas.openxmlformats.org/drawingml/2006/main">
          <a:off x="2887392" y="1619674"/>
          <a:ext cx="738243" cy="17755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sz="1000" b="1" i="0" dirty="0">
              <a:solidFill>
                <a:schemeClr val="accent1"/>
              </a:solidFill>
              <a:latin typeface="Calibri" panose="020F0502020204030204" pitchFamily="34" charset="0"/>
              <a:cs typeface="Calibri" panose="020F0502020204030204" pitchFamily="34" charset="0"/>
            </a:rPr>
            <a:t> 90 </a:t>
          </a:r>
          <a:r>
            <a:rPr lang="en-US" sz="800" b="1" i="0" dirty="0">
              <a:solidFill>
                <a:schemeClr val="accent1"/>
              </a:solidFill>
              <a:latin typeface="Open Sans" panose="020B0606030504020204" pitchFamily="34" charset="0"/>
              <a:ea typeface="Open Sans" panose="020B0606030504020204" pitchFamily="34" charset="0"/>
              <a:cs typeface="Open Sans" panose="020B0606030504020204" pitchFamily="34" charset="0"/>
            </a:rPr>
            <a:t>days</a:t>
          </a:r>
        </a:p>
      </cdr:txBody>
    </cdr:sp>
  </cdr:relSizeAnchor>
  <cdr:relSizeAnchor xmlns:cdr="http://schemas.openxmlformats.org/drawingml/2006/chartDrawing">
    <cdr:from>
      <cdr:x>0.29537</cdr:x>
      <cdr:y>0.09656</cdr:y>
    </cdr:from>
    <cdr:to>
      <cdr:x>0.34644</cdr:x>
      <cdr:y>0.34838</cdr:y>
    </cdr:to>
    <cdr:sp macro="" textlink="">
      <cdr:nvSpPr>
        <cdr:cNvPr id="5" name="TextBox 1">
          <a:extLst xmlns:a="http://schemas.openxmlformats.org/drawingml/2006/main">
            <a:ext uri="{FF2B5EF4-FFF2-40B4-BE49-F238E27FC236}">
              <a16:creationId xmlns:a16="http://schemas.microsoft.com/office/drawing/2014/main" id="{BA336F7B-10E9-4E4E-9F15-B8B80BE91C64}"/>
            </a:ext>
          </a:extLst>
        </cdr:cNvPr>
        <cdr:cNvSpPr txBox="1"/>
      </cdr:nvSpPr>
      <cdr:spPr>
        <a:xfrm xmlns:a="http://schemas.openxmlformats.org/drawingml/2006/main" rot="16200000">
          <a:off x="830887" y="559754"/>
          <a:ext cx="741836" cy="19125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sz="1000" b="1" i="0" dirty="0">
              <a:solidFill>
                <a:schemeClr val="accent1"/>
              </a:solidFill>
              <a:latin typeface="Calibri" panose="020F0502020204030204" pitchFamily="34" charset="0"/>
              <a:cs typeface="Calibri" panose="020F0502020204030204" pitchFamily="34" charset="0"/>
            </a:rPr>
            <a:t> 90 days</a:t>
          </a:r>
        </a:p>
      </cdr:txBody>
    </cdr:sp>
  </cdr:relSizeAnchor>
</c:userShapes>
</file>

<file path=ppt/drawings/drawing3.xml><?xml version="1.0" encoding="utf-8"?>
<c:userShapes xmlns:c="http://schemas.openxmlformats.org/drawingml/2006/chart">
  <cdr:relSizeAnchor xmlns:cdr="http://schemas.openxmlformats.org/drawingml/2006/chartDrawing">
    <cdr:from>
      <cdr:x>0.62943</cdr:x>
      <cdr:y>0.37307</cdr:y>
    </cdr:from>
    <cdr:to>
      <cdr:x>0.85824</cdr:x>
      <cdr:y>0.5</cdr:y>
    </cdr:to>
    <cdr:sp macro="" textlink="">
      <cdr:nvSpPr>
        <cdr:cNvPr id="2" name="TextBox 1">
          <a:extLst xmlns:a="http://schemas.openxmlformats.org/drawingml/2006/main">
            <a:ext uri="{FF2B5EF4-FFF2-40B4-BE49-F238E27FC236}">
              <a16:creationId xmlns:a16="http://schemas.microsoft.com/office/drawing/2014/main" id="{C6EE77B7-2333-5249-9B1E-96BC7E8719B0}"/>
            </a:ext>
          </a:extLst>
        </cdr:cNvPr>
        <cdr:cNvSpPr txBox="1"/>
      </cdr:nvSpPr>
      <cdr:spPr>
        <a:xfrm xmlns:a="http://schemas.openxmlformats.org/drawingml/2006/main">
          <a:off x="2690974" y="1036478"/>
          <a:ext cx="978195" cy="35266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0.88827</cdr:x>
      <cdr:y>0.16694</cdr:y>
    </cdr:from>
    <cdr:to>
      <cdr:x>0.88827</cdr:x>
      <cdr:y>0.95794</cdr:y>
    </cdr:to>
    <cdr:cxnSp macro="">
      <cdr:nvCxnSpPr>
        <cdr:cNvPr id="5" name="Google Shape;112;p30">
          <a:extLst xmlns:a="http://schemas.openxmlformats.org/drawingml/2006/main">
            <a:ext uri="{FF2B5EF4-FFF2-40B4-BE49-F238E27FC236}">
              <a16:creationId xmlns:a16="http://schemas.microsoft.com/office/drawing/2014/main" id="{9206EB49-E852-3A4D-9B6D-4F9A83C9BD99}"/>
            </a:ext>
          </a:extLst>
        </cdr:cNvPr>
        <cdr:cNvCxnSpPr/>
      </cdr:nvCxnSpPr>
      <cdr:spPr>
        <a:xfrm xmlns:a="http://schemas.openxmlformats.org/drawingml/2006/main">
          <a:off x="2162236" y="521064"/>
          <a:ext cx="0" cy="2468880"/>
        </a:xfrm>
        <a:prstGeom xmlns:a="http://schemas.openxmlformats.org/drawingml/2006/main" prst="straightConnector1">
          <a:avLst/>
        </a:prstGeom>
        <a:noFill xmlns:a="http://schemas.openxmlformats.org/drawingml/2006/main"/>
        <a:ln xmlns:a="http://schemas.openxmlformats.org/drawingml/2006/main" w="12700" cap="flat" cmpd="sng">
          <a:solidFill>
            <a:srgbClr val="575756"/>
          </a:solidFill>
          <a:prstDash val="dash"/>
          <a:round/>
          <a:headEnd type="none" w="sm" len="sm"/>
          <a:tailEnd type="none" w="sm" len="sm"/>
        </a:ln>
      </cdr:spPr>
    </cdr:cxnSp>
  </cdr:relSizeAnchor>
  <cdr:relSizeAnchor xmlns:cdr="http://schemas.openxmlformats.org/drawingml/2006/chartDrawing">
    <cdr:from>
      <cdr:x>0.60428</cdr:x>
      <cdr:y>0.95397</cdr:y>
    </cdr:from>
    <cdr:to>
      <cdr:x>0.88704</cdr:x>
      <cdr:y>0.95433</cdr:y>
    </cdr:to>
    <cdr:cxnSp macro="">
      <cdr:nvCxnSpPr>
        <cdr:cNvPr id="6" name="Google Shape;112;p30">
          <a:extLst xmlns:a="http://schemas.openxmlformats.org/drawingml/2006/main">
            <a:ext uri="{FF2B5EF4-FFF2-40B4-BE49-F238E27FC236}">
              <a16:creationId xmlns:a16="http://schemas.microsoft.com/office/drawing/2014/main" id="{EBC72601-FFFC-1A4B-8F6B-734DD4EC1994}"/>
            </a:ext>
          </a:extLst>
        </cdr:cNvPr>
        <cdr:cNvCxnSpPr/>
      </cdr:nvCxnSpPr>
      <cdr:spPr>
        <a:xfrm xmlns:a="http://schemas.openxmlformats.org/drawingml/2006/main" rot="5400000" flipH="1">
          <a:off x="1814530" y="2633957"/>
          <a:ext cx="1124" cy="688297"/>
        </a:xfrm>
        <a:prstGeom xmlns:a="http://schemas.openxmlformats.org/drawingml/2006/main" prst="straightConnector1">
          <a:avLst/>
        </a:prstGeom>
        <a:noFill xmlns:a="http://schemas.openxmlformats.org/drawingml/2006/main"/>
        <a:ln xmlns:a="http://schemas.openxmlformats.org/drawingml/2006/main" w="12700" cap="flat" cmpd="sng">
          <a:solidFill>
            <a:srgbClr val="575756"/>
          </a:solidFill>
          <a:prstDash val="dash"/>
          <a:round/>
          <a:headEnd type="none" w="sm" len="sm"/>
          <a:tailEnd type="none" w="sm" len="sm"/>
        </a:ln>
      </cdr:spPr>
    </cdr:cxnSp>
  </cdr:relSizeAnchor>
  <cdr:relSizeAnchor xmlns:cdr="http://schemas.openxmlformats.org/drawingml/2006/chartDrawing">
    <cdr:from>
      <cdr:x>0.79695</cdr:x>
      <cdr:y>0.49948</cdr:y>
    </cdr:from>
    <cdr:to>
      <cdr:x>0.9733</cdr:x>
      <cdr:y>0.55334</cdr:y>
    </cdr:to>
    <cdr:sp macro="" textlink="">
      <cdr:nvSpPr>
        <cdr:cNvPr id="4" name="Oval 3">
          <a:extLst xmlns:a="http://schemas.openxmlformats.org/drawingml/2006/main">
            <a:ext uri="{FF2B5EF4-FFF2-40B4-BE49-F238E27FC236}">
              <a16:creationId xmlns:a16="http://schemas.microsoft.com/office/drawing/2014/main" id="{C28871FF-87BE-5840-962D-115F2F56B2E1}"/>
            </a:ext>
          </a:extLst>
        </cdr:cNvPr>
        <cdr:cNvSpPr/>
      </cdr:nvSpPr>
      <cdr:spPr>
        <a:xfrm xmlns:a="http://schemas.openxmlformats.org/drawingml/2006/main">
          <a:off x="1939942" y="1558976"/>
          <a:ext cx="429273" cy="168109"/>
        </a:xfrm>
        <a:prstGeom xmlns:a="http://schemas.openxmlformats.org/drawingml/2006/main" prst="ellipse">
          <a:avLst/>
        </a:prstGeom>
        <a:solidFill xmlns:a="http://schemas.openxmlformats.org/drawingml/2006/main">
          <a:srgbClr val="575756"/>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lIns="0" tIns="0" rIns="0" bIns="0"/>
        <a:lstStyle xmlns:a="http://schemas.openxmlformats.org/drawingml/2006/main"/>
        <a:p xmlns:a="http://schemas.openxmlformats.org/drawingml/2006/main">
          <a:pPr algn="ctr"/>
          <a:r>
            <a:rPr lang="en-US" sz="800" b="1" dirty="0">
              <a:solidFill>
                <a:schemeClr val="bg1"/>
              </a:solidFill>
              <a:latin typeface="Calibri" panose="020F0502020204030204" pitchFamily="34" charset="0"/>
              <a:cs typeface="Calibri" panose="020F0502020204030204" pitchFamily="34" charset="0"/>
            </a:rPr>
            <a:t>↑ 50%</a:t>
          </a:r>
        </a:p>
      </cdr:txBody>
    </cdr:sp>
  </cdr:relSizeAnchor>
  <cdr:relSizeAnchor xmlns:cdr="http://schemas.openxmlformats.org/drawingml/2006/chartDrawing">
    <cdr:from>
      <cdr:x>0.80335</cdr:x>
      <cdr:y>0.15724</cdr:y>
    </cdr:from>
    <cdr:to>
      <cdr:x>0.8798</cdr:x>
      <cdr:y>0.15724</cdr:y>
    </cdr:to>
    <cdr:cxnSp macro="">
      <cdr:nvCxnSpPr>
        <cdr:cNvPr id="9" name="Straight Arrow Connector 8">
          <a:extLst xmlns:a="http://schemas.openxmlformats.org/drawingml/2006/main">
            <a:ext uri="{FF2B5EF4-FFF2-40B4-BE49-F238E27FC236}">
              <a16:creationId xmlns:a16="http://schemas.microsoft.com/office/drawing/2014/main" id="{F6007366-11E4-F247-A977-561606099165}"/>
            </a:ext>
          </a:extLst>
        </cdr:cNvPr>
        <cdr:cNvCxnSpPr/>
      </cdr:nvCxnSpPr>
      <cdr:spPr>
        <a:xfrm xmlns:a="http://schemas.openxmlformats.org/drawingml/2006/main" flipH="1">
          <a:off x="1955523" y="490786"/>
          <a:ext cx="186095" cy="0"/>
        </a:xfrm>
        <a:prstGeom xmlns:a="http://schemas.openxmlformats.org/drawingml/2006/main" prst="straightConnector1">
          <a:avLst/>
        </a:prstGeom>
        <a:ln xmlns:a="http://schemas.openxmlformats.org/drawingml/2006/main">
          <a:solidFill>
            <a:srgbClr val="575756"/>
          </a:solidFill>
          <a:prstDash val="dash"/>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0.79151</cdr:x>
      <cdr:y>0.15482</cdr:y>
    </cdr:from>
    <cdr:to>
      <cdr:x>0.79151</cdr:x>
      <cdr:y>0.3599</cdr:y>
    </cdr:to>
    <cdr:cxnSp macro="">
      <cdr:nvCxnSpPr>
        <cdr:cNvPr id="7" name="Google Shape;112;p30">
          <a:extLst xmlns:a="http://schemas.openxmlformats.org/drawingml/2006/main">
            <a:ext uri="{FF2B5EF4-FFF2-40B4-BE49-F238E27FC236}">
              <a16:creationId xmlns:a16="http://schemas.microsoft.com/office/drawing/2014/main" id="{6A6F428B-2599-CD48-B772-D429849E0A76}"/>
            </a:ext>
          </a:extLst>
        </cdr:cNvPr>
        <cdr:cNvCxnSpPr/>
      </cdr:nvCxnSpPr>
      <cdr:spPr>
        <a:xfrm xmlns:a="http://schemas.openxmlformats.org/drawingml/2006/main" flipV="1">
          <a:off x="1926693" y="483240"/>
          <a:ext cx="0" cy="640080"/>
        </a:xfrm>
        <a:prstGeom xmlns:a="http://schemas.openxmlformats.org/drawingml/2006/main" prst="straightConnector1">
          <a:avLst/>
        </a:prstGeom>
        <a:noFill xmlns:a="http://schemas.openxmlformats.org/drawingml/2006/main"/>
        <a:ln xmlns:a="http://schemas.openxmlformats.org/drawingml/2006/main" w="12700" cap="flat" cmpd="sng">
          <a:solidFill>
            <a:srgbClr val="575756"/>
          </a:solidFill>
          <a:prstDash val="dash"/>
          <a:round/>
          <a:headEnd type="none" w="sm" len="sm"/>
          <a:tailEnd type="none" w="sm" len="sm"/>
        </a:ln>
      </cdr:spPr>
    </cdr:cxnSp>
  </cdr:relSizeAnchor>
  <cdr:relSizeAnchor xmlns:cdr="http://schemas.openxmlformats.org/drawingml/2006/chartDrawing">
    <cdr:from>
      <cdr:x>0.74736</cdr:x>
      <cdr:y>0.36013</cdr:y>
    </cdr:from>
    <cdr:to>
      <cdr:x>0.79244</cdr:x>
      <cdr:y>0.36049</cdr:y>
    </cdr:to>
    <cdr:cxnSp macro="">
      <cdr:nvCxnSpPr>
        <cdr:cNvPr id="8" name="Google Shape;112;p30">
          <a:extLst xmlns:a="http://schemas.openxmlformats.org/drawingml/2006/main">
            <a:ext uri="{FF2B5EF4-FFF2-40B4-BE49-F238E27FC236}">
              <a16:creationId xmlns:a16="http://schemas.microsoft.com/office/drawing/2014/main" id="{2326FE55-7E39-054E-87F6-2107F68806B3}"/>
            </a:ext>
          </a:extLst>
        </cdr:cNvPr>
        <cdr:cNvCxnSpPr/>
      </cdr:nvCxnSpPr>
      <cdr:spPr>
        <a:xfrm xmlns:a="http://schemas.openxmlformats.org/drawingml/2006/main" rot="5400000" flipH="1">
          <a:off x="1873532" y="1069750"/>
          <a:ext cx="1124" cy="109728"/>
        </a:xfrm>
        <a:prstGeom xmlns:a="http://schemas.openxmlformats.org/drawingml/2006/main" prst="straightConnector1">
          <a:avLst/>
        </a:prstGeom>
        <a:noFill xmlns:a="http://schemas.openxmlformats.org/drawingml/2006/main"/>
        <a:ln xmlns:a="http://schemas.openxmlformats.org/drawingml/2006/main" w="12700" cap="flat" cmpd="sng">
          <a:solidFill>
            <a:srgbClr val="575756"/>
          </a:solidFill>
          <a:prstDash val="dash"/>
          <a:round/>
          <a:headEnd type="none" w="sm" len="sm"/>
          <a:tailEnd type="none" w="sm" len="sm"/>
        </a:ln>
      </cdr:spPr>
    </cdr:cxnSp>
  </cdr:relSizeAnchor>
  <cdr:relSizeAnchor xmlns:cdr="http://schemas.openxmlformats.org/drawingml/2006/chartDrawing">
    <cdr:from>
      <cdr:x>0.71188</cdr:x>
      <cdr:y>0.15552</cdr:y>
    </cdr:from>
    <cdr:to>
      <cdr:x>0.78257</cdr:x>
      <cdr:y>0.15552</cdr:y>
    </cdr:to>
    <cdr:cxnSp macro="">
      <cdr:nvCxnSpPr>
        <cdr:cNvPr id="10" name="Straight Arrow Connector 9">
          <a:extLst xmlns:a="http://schemas.openxmlformats.org/drawingml/2006/main">
            <a:ext uri="{FF2B5EF4-FFF2-40B4-BE49-F238E27FC236}">
              <a16:creationId xmlns:a16="http://schemas.microsoft.com/office/drawing/2014/main" id="{04DDD19B-F926-D44F-BC4D-17840AE55A4A}"/>
            </a:ext>
          </a:extLst>
        </cdr:cNvPr>
        <cdr:cNvCxnSpPr/>
      </cdr:nvCxnSpPr>
      <cdr:spPr>
        <a:xfrm xmlns:a="http://schemas.openxmlformats.org/drawingml/2006/main" rot="10800000">
          <a:off x="1732871" y="485416"/>
          <a:ext cx="172074" cy="0"/>
        </a:xfrm>
        <a:prstGeom xmlns:a="http://schemas.openxmlformats.org/drawingml/2006/main" prst="straightConnector1">
          <a:avLst/>
        </a:prstGeom>
        <a:ln xmlns:a="http://schemas.openxmlformats.org/drawingml/2006/main">
          <a:solidFill>
            <a:srgbClr val="575756"/>
          </a:solidFill>
          <a:prstDash val="dash"/>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0.69292</cdr:x>
      <cdr:y>0.23164</cdr:y>
    </cdr:from>
    <cdr:to>
      <cdr:x>0.86927</cdr:x>
      <cdr:y>0.2855</cdr:y>
    </cdr:to>
    <cdr:sp macro="" textlink="">
      <cdr:nvSpPr>
        <cdr:cNvPr id="11" name="Oval 10">
          <a:extLst xmlns:a="http://schemas.openxmlformats.org/drawingml/2006/main">
            <a:ext uri="{FF2B5EF4-FFF2-40B4-BE49-F238E27FC236}">
              <a16:creationId xmlns:a16="http://schemas.microsoft.com/office/drawing/2014/main" id="{A423A596-06FE-6843-B575-119A1FF79E66}"/>
            </a:ext>
          </a:extLst>
        </cdr:cNvPr>
        <cdr:cNvSpPr/>
      </cdr:nvSpPr>
      <cdr:spPr>
        <a:xfrm xmlns:a="http://schemas.openxmlformats.org/drawingml/2006/main">
          <a:off x="1686709" y="722992"/>
          <a:ext cx="429273" cy="168109"/>
        </a:xfrm>
        <a:prstGeom xmlns:a="http://schemas.openxmlformats.org/drawingml/2006/main" prst="ellipse">
          <a:avLst/>
        </a:prstGeom>
        <a:solidFill xmlns:a="http://schemas.openxmlformats.org/drawingml/2006/main">
          <a:srgbClr val="575756"/>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800" b="1" dirty="0">
              <a:solidFill>
                <a:schemeClr val="bg1"/>
              </a:solidFill>
              <a:latin typeface="Calibri" panose="020F0502020204030204" pitchFamily="34" charset="0"/>
              <a:cs typeface="Calibri" panose="020F0502020204030204" pitchFamily="34" charset="0"/>
            </a:rPr>
            <a:t>↑ 5%</a:t>
          </a:r>
        </a:p>
      </cdr:txBody>
    </cdr:sp>
  </cdr:relSizeAnchor>
  <cdr:relSizeAnchor xmlns:cdr="http://schemas.openxmlformats.org/drawingml/2006/chartDrawing">
    <cdr:from>
      <cdr:x>0.64932</cdr:x>
      <cdr:y>0.54693</cdr:y>
    </cdr:from>
    <cdr:to>
      <cdr:x>0.72445</cdr:x>
      <cdr:y>0.54729</cdr:y>
    </cdr:to>
    <cdr:cxnSp macro="">
      <cdr:nvCxnSpPr>
        <cdr:cNvPr id="12" name="Google Shape;112;p30">
          <a:extLst xmlns:a="http://schemas.openxmlformats.org/drawingml/2006/main">
            <a:ext uri="{FF2B5EF4-FFF2-40B4-BE49-F238E27FC236}">
              <a16:creationId xmlns:a16="http://schemas.microsoft.com/office/drawing/2014/main" id="{543FC45C-AD56-7E43-B644-5D6B3A6F2DDF}"/>
            </a:ext>
          </a:extLst>
        </cdr:cNvPr>
        <cdr:cNvCxnSpPr/>
      </cdr:nvCxnSpPr>
      <cdr:spPr>
        <a:xfrm xmlns:a="http://schemas.openxmlformats.org/drawingml/2006/main" rot="5400000" flipH="1">
          <a:off x="1671467" y="1616211"/>
          <a:ext cx="1124" cy="182880"/>
        </a:xfrm>
        <a:prstGeom xmlns:a="http://schemas.openxmlformats.org/drawingml/2006/main" prst="straightConnector1">
          <a:avLst/>
        </a:prstGeom>
        <a:noFill xmlns:a="http://schemas.openxmlformats.org/drawingml/2006/main"/>
        <a:ln xmlns:a="http://schemas.openxmlformats.org/drawingml/2006/main" w="12700" cap="flat" cmpd="sng">
          <a:solidFill>
            <a:srgbClr val="575756"/>
          </a:solidFill>
          <a:prstDash val="dash"/>
          <a:round/>
          <a:headEnd type="none" w="sm" len="sm"/>
          <a:tailEnd type="none" w="sm" len="sm"/>
        </a:ln>
      </cdr:spPr>
    </cdr:cxnSp>
  </cdr:relSizeAnchor>
  <cdr:relSizeAnchor xmlns:cdr="http://schemas.openxmlformats.org/drawingml/2006/chartDrawing">
    <cdr:from>
      <cdr:x>0.72969</cdr:x>
      <cdr:y>0.36565</cdr:y>
    </cdr:from>
    <cdr:to>
      <cdr:x>0.72969</cdr:x>
      <cdr:y>0.54143</cdr:y>
    </cdr:to>
    <cdr:cxnSp macro="">
      <cdr:nvCxnSpPr>
        <cdr:cNvPr id="13" name="Google Shape;112;p30">
          <a:extLst xmlns:a="http://schemas.openxmlformats.org/drawingml/2006/main">
            <a:ext uri="{FF2B5EF4-FFF2-40B4-BE49-F238E27FC236}">
              <a16:creationId xmlns:a16="http://schemas.microsoft.com/office/drawing/2014/main" id="{407A1258-128B-1F4C-A8B6-7FBFD931CB97}"/>
            </a:ext>
          </a:extLst>
        </cdr:cNvPr>
        <cdr:cNvCxnSpPr/>
      </cdr:nvCxnSpPr>
      <cdr:spPr>
        <a:xfrm xmlns:a="http://schemas.openxmlformats.org/drawingml/2006/main" flipV="1">
          <a:off x="1776207" y="1141278"/>
          <a:ext cx="0" cy="548640"/>
        </a:xfrm>
        <a:prstGeom xmlns:a="http://schemas.openxmlformats.org/drawingml/2006/main" prst="straightConnector1">
          <a:avLst/>
        </a:prstGeom>
        <a:noFill xmlns:a="http://schemas.openxmlformats.org/drawingml/2006/main"/>
        <a:ln xmlns:a="http://schemas.openxmlformats.org/drawingml/2006/main" w="12700" cap="flat" cmpd="sng">
          <a:solidFill>
            <a:srgbClr val="575756"/>
          </a:solidFill>
          <a:prstDash val="dash"/>
          <a:round/>
          <a:headEnd type="none" w="sm" len="sm"/>
          <a:tailEnd type="none" w="sm" len="sm"/>
        </a:ln>
      </cdr:spPr>
    </cdr:cxnSp>
  </cdr:relSizeAnchor>
  <cdr:relSizeAnchor xmlns:cdr="http://schemas.openxmlformats.org/drawingml/2006/chartDrawing">
    <cdr:from>
      <cdr:x>0.67047</cdr:x>
      <cdr:y>0.35836</cdr:y>
    </cdr:from>
    <cdr:to>
      <cdr:x>0.72681</cdr:x>
      <cdr:y>0.35836</cdr:y>
    </cdr:to>
    <cdr:cxnSp macro="">
      <cdr:nvCxnSpPr>
        <cdr:cNvPr id="14" name="Straight Arrow Connector 13">
          <a:extLst xmlns:a="http://schemas.openxmlformats.org/drawingml/2006/main">
            <a:ext uri="{FF2B5EF4-FFF2-40B4-BE49-F238E27FC236}">
              <a16:creationId xmlns:a16="http://schemas.microsoft.com/office/drawing/2014/main" id="{923A2F58-2290-CE4B-8EE9-05AE436914F1}"/>
            </a:ext>
          </a:extLst>
        </cdr:cNvPr>
        <cdr:cNvCxnSpPr/>
      </cdr:nvCxnSpPr>
      <cdr:spPr>
        <a:xfrm xmlns:a="http://schemas.openxmlformats.org/drawingml/2006/main" rot="10800000">
          <a:off x="1632059" y="1118518"/>
          <a:ext cx="137160" cy="0"/>
        </a:xfrm>
        <a:prstGeom xmlns:a="http://schemas.openxmlformats.org/drawingml/2006/main" prst="straightConnector1">
          <a:avLst/>
        </a:prstGeom>
        <a:ln xmlns:a="http://schemas.openxmlformats.org/drawingml/2006/main">
          <a:solidFill>
            <a:srgbClr val="575756"/>
          </a:solidFill>
          <a:prstDash val="dash"/>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0.64464</cdr:x>
      <cdr:y>0.43318</cdr:y>
    </cdr:from>
    <cdr:to>
      <cdr:x>0.82099</cdr:x>
      <cdr:y>0.48704</cdr:y>
    </cdr:to>
    <cdr:sp macro="" textlink="">
      <cdr:nvSpPr>
        <cdr:cNvPr id="15" name="Oval 14">
          <a:extLst xmlns:a="http://schemas.openxmlformats.org/drawingml/2006/main">
            <a:ext uri="{FF2B5EF4-FFF2-40B4-BE49-F238E27FC236}">
              <a16:creationId xmlns:a16="http://schemas.microsoft.com/office/drawing/2014/main" id="{E7C8BA53-94EB-4D49-904F-978E1C9592E2}"/>
            </a:ext>
          </a:extLst>
        </cdr:cNvPr>
        <cdr:cNvSpPr/>
      </cdr:nvSpPr>
      <cdr:spPr>
        <a:xfrm xmlns:a="http://schemas.openxmlformats.org/drawingml/2006/main">
          <a:off x="1569191" y="1352060"/>
          <a:ext cx="429273" cy="168109"/>
        </a:xfrm>
        <a:prstGeom xmlns:a="http://schemas.openxmlformats.org/drawingml/2006/main" prst="ellipse">
          <a:avLst/>
        </a:prstGeom>
        <a:solidFill xmlns:a="http://schemas.openxmlformats.org/drawingml/2006/main">
          <a:srgbClr val="575756"/>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800" b="1" dirty="0">
              <a:solidFill>
                <a:schemeClr val="bg1"/>
              </a:solidFill>
              <a:latin typeface="Calibri" panose="020F0502020204030204" pitchFamily="34" charset="0"/>
              <a:cs typeface="Calibri" panose="020F0502020204030204" pitchFamily="34" charset="0"/>
            </a:rPr>
            <a:t>↑ 30%</a:t>
          </a:r>
        </a:p>
      </cdr:txBody>
    </cdr:sp>
  </cdr:relSizeAnchor>
</c:userShapes>
</file>

<file path=ppt/drawings/drawing4.xml><?xml version="1.0" encoding="utf-8"?>
<c:userShapes xmlns:c="http://schemas.openxmlformats.org/drawingml/2006/chart">
  <cdr:relSizeAnchor xmlns:cdr="http://schemas.openxmlformats.org/drawingml/2006/chartDrawing">
    <cdr:from>
      <cdr:x>0.05264</cdr:x>
      <cdr:y>0.60938</cdr:y>
    </cdr:from>
    <cdr:to>
      <cdr:x>0.19379</cdr:x>
      <cdr:y>0.73151</cdr:y>
    </cdr:to>
    <cdr:sp macro="" textlink="">
      <cdr:nvSpPr>
        <cdr:cNvPr id="3" name="TextBox 2">
          <a:extLst xmlns:a="http://schemas.openxmlformats.org/drawingml/2006/main">
            <a:ext uri="{FF2B5EF4-FFF2-40B4-BE49-F238E27FC236}">
              <a16:creationId xmlns:a16="http://schemas.microsoft.com/office/drawing/2014/main" id="{EC1134BE-582C-184E-AF84-0614977878A7}"/>
            </a:ext>
          </a:extLst>
        </cdr:cNvPr>
        <cdr:cNvSpPr txBox="1"/>
      </cdr:nvSpPr>
      <cdr:spPr>
        <a:xfrm xmlns:a="http://schemas.openxmlformats.org/drawingml/2006/main">
          <a:off x="192150" y="944617"/>
          <a:ext cx="515236" cy="18931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000" b="1" i="0" dirty="0">
              <a:solidFill>
                <a:schemeClr val="bg1"/>
              </a:solidFill>
              <a:highlight>
                <a:srgbClr val="808080"/>
              </a:highlight>
              <a:latin typeface="Calibri" panose="020F0502020204030204" pitchFamily="34" charset="0"/>
              <a:cs typeface="Calibri" panose="020F0502020204030204" pitchFamily="34" charset="0"/>
            </a:rPr>
            <a:t> </a:t>
          </a:r>
          <a:r>
            <a:rPr lang="en-US" sz="800" b="1" i="0" dirty="0">
              <a:solidFill>
                <a:schemeClr val="bg1"/>
              </a:solidFill>
              <a:highlight>
                <a:srgbClr val="808080"/>
              </a:highlight>
              <a:latin typeface="Open Sans" panose="020B0606030504020204" pitchFamily="34" charset="0"/>
              <a:ea typeface="Open Sans" panose="020B0606030504020204" pitchFamily="34" charset="0"/>
              <a:cs typeface="Open Sans" panose="020B0606030504020204" pitchFamily="34" charset="0"/>
            </a:rPr>
            <a:t>2020</a:t>
          </a:r>
          <a:r>
            <a:rPr lang="en-US" sz="1000" b="1" i="0" dirty="0">
              <a:solidFill>
                <a:schemeClr val="bg1"/>
              </a:solidFill>
              <a:highlight>
                <a:srgbClr val="808080"/>
              </a:highlight>
              <a:latin typeface="Calibri" panose="020F0502020204030204" pitchFamily="34" charset="0"/>
              <a:cs typeface="Calibri" panose="020F0502020204030204" pitchFamily="34" charset="0"/>
            </a:rPr>
            <a:t>  </a:t>
          </a:r>
        </a:p>
      </cdr:txBody>
    </cdr:sp>
  </cdr:relSizeAnchor>
  <cdr:relSizeAnchor xmlns:cdr="http://schemas.openxmlformats.org/drawingml/2006/chartDrawing">
    <cdr:from>
      <cdr:x>0.16083</cdr:x>
      <cdr:y>0.62256</cdr:y>
    </cdr:from>
    <cdr:to>
      <cdr:x>0.30198</cdr:x>
      <cdr:y>0.73461</cdr:y>
    </cdr:to>
    <cdr:sp macro="" textlink="">
      <cdr:nvSpPr>
        <cdr:cNvPr id="10" name="TextBox 1">
          <a:extLst xmlns:a="http://schemas.openxmlformats.org/drawingml/2006/main">
            <a:ext uri="{FF2B5EF4-FFF2-40B4-BE49-F238E27FC236}">
              <a16:creationId xmlns:a16="http://schemas.microsoft.com/office/drawing/2014/main" id="{128A1411-764A-2942-A418-7DE0171F2C0C}"/>
            </a:ext>
          </a:extLst>
        </cdr:cNvPr>
        <cdr:cNvSpPr txBox="1"/>
      </cdr:nvSpPr>
      <cdr:spPr>
        <a:xfrm xmlns:a="http://schemas.openxmlformats.org/drawingml/2006/main">
          <a:off x="676334" y="1170415"/>
          <a:ext cx="593589" cy="21065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800" b="1" i="0" dirty="0">
              <a:solidFill>
                <a:schemeClr val="bg1"/>
              </a:solidFill>
              <a:highlight>
                <a:srgbClr val="808080"/>
              </a:highlight>
              <a:latin typeface="Open Sans" panose="020B0606030504020204" pitchFamily="34" charset="0"/>
              <a:ea typeface="Open Sans" panose="020B0606030504020204" pitchFamily="34" charset="0"/>
              <a:cs typeface="Open Sans" panose="020B0606030504020204" pitchFamily="34" charset="0"/>
            </a:rPr>
            <a:t> 2019 </a:t>
          </a:r>
        </a:p>
      </cdr:txBody>
    </cdr:sp>
  </cdr:relSizeAnchor>
</c:userShapes>
</file>

<file path=ppt/drawings/drawing5.xml><?xml version="1.0" encoding="utf-8"?>
<c:userShapes xmlns:c="http://schemas.openxmlformats.org/drawingml/2006/chart">
  <cdr:relSizeAnchor xmlns:cdr="http://schemas.openxmlformats.org/drawingml/2006/chartDrawing">
    <cdr:from>
      <cdr:x>0.62943</cdr:x>
      <cdr:y>0.37307</cdr:y>
    </cdr:from>
    <cdr:to>
      <cdr:x>0.85824</cdr:x>
      <cdr:y>0.5</cdr:y>
    </cdr:to>
    <cdr:sp macro="" textlink="">
      <cdr:nvSpPr>
        <cdr:cNvPr id="2" name="TextBox 1">
          <a:extLst xmlns:a="http://schemas.openxmlformats.org/drawingml/2006/main">
            <a:ext uri="{FF2B5EF4-FFF2-40B4-BE49-F238E27FC236}">
              <a16:creationId xmlns:a16="http://schemas.microsoft.com/office/drawing/2014/main" id="{C6EE77B7-2333-5249-9B1E-96BC7E8719B0}"/>
            </a:ext>
          </a:extLst>
        </cdr:cNvPr>
        <cdr:cNvSpPr txBox="1"/>
      </cdr:nvSpPr>
      <cdr:spPr>
        <a:xfrm xmlns:a="http://schemas.openxmlformats.org/drawingml/2006/main">
          <a:off x="2690974" y="1036478"/>
          <a:ext cx="978195" cy="35266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0.05758</cdr:x>
      <cdr:y>0.62462</cdr:y>
    </cdr:from>
    <cdr:to>
      <cdr:x>0.19873</cdr:x>
      <cdr:y>0.73667</cdr:y>
    </cdr:to>
    <cdr:sp macro="" textlink="">
      <cdr:nvSpPr>
        <cdr:cNvPr id="3" name="TextBox 2">
          <a:extLst xmlns:a="http://schemas.openxmlformats.org/drawingml/2006/main">
            <a:ext uri="{FF2B5EF4-FFF2-40B4-BE49-F238E27FC236}">
              <a16:creationId xmlns:a16="http://schemas.microsoft.com/office/drawing/2014/main" id="{EC1134BE-582C-184E-AF84-0614977878A7}"/>
            </a:ext>
          </a:extLst>
        </cdr:cNvPr>
        <cdr:cNvSpPr txBox="1"/>
      </cdr:nvSpPr>
      <cdr:spPr>
        <a:xfrm xmlns:a="http://schemas.openxmlformats.org/drawingml/2006/main">
          <a:off x="242156" y="1174274"/>
          <a:ext cx="593589" cy="21065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000" b="1" i="0" dirty="0">
              <a:solidFill>
                <a:schemeClr val="bg1"/>
              </a:solidFill>
              <a:highlight>
                <a:srgbClr val="808080"/>
              </a:highlight>
              <a:latin typeface="Calibri" panose="020F0502020204030204" pitchFamily="34" charset="0"/>
              <a:cs typeface="Calibri" panose="020F0502020204030204" pitchFamily="34" charset="0"/>
            </a:rPr>
            <a:t> 2020  </a:t>
          </a:r>
        </a:p>
      </cdr:txBody>
    </cdr:sp>
  </cdr:relSizeAnchor>
  <cdr:relSizeAnchor xmlns:cdr="http://schemas.openxmlformats.org/drawingml/2006/chartDrawing">
    <cdr:from>
      <cdr:x>0.16113</cdr:x>
      <cdr:y>0.62462</cdr:y>
    </cdr:from>
    <cdr:to>
      <cdr:x>0.34437</cdr:x>
      <cdr:y>0.74386</cdr:y>
    </cdr:to>
    <cdr:sp macro="" textlink="">
      <cdr:nvSpPr>
        <cdr:cNvPr id="10" name="TextBox 1">
          <a:extLst xmlns:a="http://schemas.openxmlformats.org/drawingml/2006/main">
            <a:ext uri="{FF2B5EF4-FFF2-40B4-BE49-F238E27FC236}">
              <a16:creationId xmlns:a16="http://schemas.microsoft.com/office/drawing/2014/main" id="{128A1411-764A-2942-A418-7DE0171F2C0C}"/>
            </a:ext>
          </a:extLst>
        </cdr:cNvPr>
        <cdr:cNvSpPr txBox="1"/>
      </cdr:nvSpPr>
      <cdr:spPr>
        <a:xfrm xmlns:a="http://schemas.openxmlformats.org/drawingml/2006/main">
          <a:off x="444853" y="991698"/>
          <a:ext cx="505895" cy="18931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800" b="1" i="0" dirty="0">
              <a:solidFill>
                <a:schemeClr val="bg1"/>
              </a:solidFill>
              <a:highlight>
                <a:srgbClr val="808080"/>
              </a:highlight>
              <a:latin typeface="Open Sans" panose="020B0606030504020204" pitchFamily="34" charset="0"/>
              <a:ea typeface="Open Sans" panose="020B0606030504020204" pitchFamily="34" charset="0"/>
              <a:cs typeface="Open Sans" panose="020B0606030504020204" pitchFamily="34" charset="0"/>
            </a:rPr>
            <a:t> 2019 </a:t>
          </a:r>
        </a:p>
      </cdr:txBody>
    </cdr:sp>
  </cdr:relSizeAnchor>
</c:userShapes>
</file>

<file path=ppt/drawings/drawing6.xml><?xml version="1.0" encoding="utf-8"?>
<c:userShapes xmlns:c="http://schemas.openxmlformats.org/drawingml/2006/chart">
  <cdr:relSizeAnchor xmlns:cdr="http://schemas.openxmlformats.org/drawingml/2006/chartDrawing">
    <cdr:from>
      <cdr:x>0.62943</cdr:x>
      <cdr:y>0.37307</cdr:y>
    </cdr:from>
    <cdr:to>
      <cdr:x>0.85824</cdr:x>
      <cdr:y>0.5</cdr:y>
    </cdr:to>
    <cdr:sp macro="" textlink="">
      <cdr:nvSpPr>
        <cdr:cNvPr id="2" name="TextBox 1">
          <a:extLst xmlns:a="http://schemas.openxmlformats.org/drawingml/2006/main">
            <a:ext uri="{FF2B5EF4-FFF2-40B4-BE49-F238E27FC236}">
              <a16:creationId xmlns:a16="http://schemas.microsoft.com/office/drawing/2014/main" id="{C6EE77B7-2333-5249-9B1E-96BC7E8719B0}"/>
            </a:ext>
          </a:extLst>
        </cdr:cNvPr>
        <cdr:cNvSpPr txBox="1"/>
      </cdr:nvSpPr>
      <cdr:spPr>
        <a:xfrm xmlns:a="http://schemas.openxmlformats.org/drawingml/2006/main">
          <a:off x="2690974" y="1036478"/>
          <a:ext cx="978195" cy="35266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7.xml><?xml version="1.0" encoding="utf-8"?>
<c:userShapes xmlns:c="http://schemas.openxmlformats.org/drawingml/2006/chart">
  <cdr:relSizeAnchor xmlns:cdr="http://schemas.openxmlformats.org/drawingml/2006/chartDrawing">
    <cdr:from>
      <cdr:x>0.81265</cdr:x>
      <cdr:y>0.23864</cdr:y>
    </cdr:from>
    <cdr:to>
      <cdr:x>0.99443</cdr:x>
      <cdr:y>0.28925</cdr:y>
    </cdr:to>
    <cdr:sp macro="" textlink="">
      <cdr:nvSpPr>
        <cdr:cNvPr id="3" name="Rounded Rectangle 2">
          <a:extLst xmlns:a="http://schemas.openxmlformats.org/drawingml/2006/main">
            <a:ext uri="{FF2B5EF4-FFF2-40B4-BE49-F238E27FC236}">
              <a16:creationId xmlns:a16="http://schemas.microsoft.com/office/drawing/2014/main" id="{84E565C6-C609-234F-BF90-81A1B25DFFBB}"/>
            </a:ext>
          </a:extLst>
        </cdr:cNvPr>
        <cdr:cNvSpPr/>
      </cdr:nvSpPr>
      <cdr:spPr>
        <a:xfrm xmlns:a="http://schemas.openxmlformats.org/drawingml/2006/main">
          <a:off x="1946827" y="660527"/>
          <a:ext cx="435481" cy="140084"/>
        </a:xfrm>
        <a:prstGeom xmlns:a="http://schemas.openxmlformats.org/drawingml/2006/main" prst="roundRect">
          <a:avLst/>
        </a:prstGeom>
        <a:solidFill xmlns:a="http://schemas.openxmlformats.org/drawingml/2006/main">
          <a:schemeClr val="accent1">
            <a:lumMod val="20000"/>
            <a:lumOff val="80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lIns="0" tIns="0" rIns="0" bIns="0"/>
        <a:lstStyle xmlns:a="http://schemas.openxmlformats.org/drawingml/2006/main"/>
        <a:p xmlns:a="http://schemas.openxmlformats.org/drawingml/2006/main">
          <a:pPr algn="ctr"/>
          <a:r>
            <a:rPr lang="en-US" sz="800" b="1" dirty="0">
              <a:solidFill>
                <a:schemeClr val="accent1">
                  <a:lumMod val="75000"/>
                </a:schemeClr>
              </a:solidFill>
              <a:latin typeface="Calibri" panose="020F0502020204030204" pitchFamily="34" charset="0"/>
              <a:cs typeface="Calibri" panose="020F0502020204030204" pitchFamily="34" charset="0"/>
            </a:rPr>
            <a:t>10</a:t>
          </a:r>
        </a:p>
      </cdr:txBody>
    </cdr:sp>
  </cdr:relSizeAnchor>
  <cdr:relSizeAnchor xmlns:cdr="http://schemas.openxmlformats.org/drawingml/2006/chartDrawing">
    <cdr:from>
      <cdr:x>0.62943</cdr:x>
      <cdr:y>0.37307</cdr:y>
    </cdr:from>
    <cdr:to>
      <cdr:x>0.85824</cdr:x>
      <cdr:y>0.5</cdr:y>
    </cdr:to>
    <cdr:sp macro="" textlink="">
      <cdr:nvSpPr>
        <cdr:cNvPr id="2" name="TextBox 1">
          <a:extLst xmlns:a="http://schemas.openxmlformats.org/drawingml/2006/main">
            <a:ext uri="{FF2B5EF4-FFF2-40B4-BE49-F238E27FC236}">
              <a16:creationId xmlns:a16="http://schemas.microsoft.com/office/drawing/2014/main" id="{C6EE77B7-2333-5249-9B1E-96BC7E8719B0}"/>
            </a:ext>
          </a:extLst>
        </cdr:cNvPr>
        <cdr:cNvSpPr txBox="1"/>
      </cdr:nvSpPr>
      <cdr:spPr>
        <a:xfrm xmlns:a="http://schemas.openxmlformats.org/drawingml/2006/main">
          <a:off x="2690974" y="1036478"/>
          <a:ext cx="978195" cy="35266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0.63109</cdr:x>
      <cdr:y>0.13112</cdr:y>
    </cdr:from>
    <cdr:to>
      <cdr:x>0.97886</cdr:x>
      <cdr:y>0.22335</cdr:y>
    </cdr:to>
    <cdr:sp macro="" textlink="">
      <cdr:nvSpPr>
        <cdr:cNvPr id="5" name="TextBox 1">
          <a:extLst xmlns:a="http://schemas.openxmlformats.org/drawingml/2006/main">
            <a:ext uri="{FF2B5EF4-FFF2-40B4-BE49-F238E27FC236}">
              <a16:creationId xmlns:a16="http://schemas.microsoft.com/office/drawing/2014/main" id="{59E47C6E-9B97-8B49-ABB0-3FEFD74409ED}"/>
            </a:ext>
          </a:extLst>
        </cdr:cNvPr>
        <cdr:cNvSpPr txBox="1"/>
      </cdr:nvSpPr>
      <cdr:spPr>
        <a:xfrm xmlns:a="http://schemas.openxmlformats.org/drawingml/2006/main">
          <a:off x="1643475" y="362928"/>
          <a:ext cx="905658" cy="255284"/>
        </a:xfrm>
        <a:prstGeom xmlns:a="http://schemas.openxmlformats.org/drawingml/2006/main" prst="rect">
          <a:avLst/>
        </a:prstGeom>
        <a:noFill xmlns:a="http://schemas.openxmlformats.org/drawingml/2006/main"/>
        <a:ln xmlns:a="http://schemas.openxmlformats.org/drawingml/2006/main">
          <a:noFill/>
          <a:prstDash val="dash"/>
        </a:ln>
      </cdr:spPr>
      <cdr:txBody>
        <a:bodyPr xmlns:a="http://schemas.openxmlformats.org/drawingml/2006/main" wrap="square" lIns="0" rIns="0"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spcAft>
              <a:spcPts val="300"/>
            </a:spcAft>
          </a:pPr>
          <a:r>
            <a:rPr lang="en-US" sz="60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Operational RE capacity in India (MW)</a:t>
          </a:r>
        </a:p>
      </cdr:txBody>
    </cdr:sp>
  </cdr:relSizeAnchor>
  <cdr:relSizeAnchor xmlns:cdr="http://schemas.openxmlformats.org/drawingml/2006/chartDrawing">
    <cdr:from>
      <cdr:x>0.81265</cdr:x>
      <cdr:y>0.3255</cdr:y>
    </cdr:from>
    <cdr:to>
      <cdr:x>0.99443</cdr:x>
      <cdr:y>0.37611</cdr:y>
    </cdr:to>
    <cdr:sp macro="" textlink="">
      <cdr:nvSpPr>
        <cdr:cNvPr id="7" name="Rounded Rectangle 6">
          <a:extLst xmlns:a="http://schemas.openxmlformats.org/drawingml/2006/main">
            <a:ext uri="{FF2B5EF4-FFF2-40B4-BE49-F238E27FC236}">
              <a16:creationId xmlns:a16="http://schemas.microsoft.com/office/drawing/2014/main" id="{BDA6AF48-33F4-B54E-B1D4-D6079E84AE78}"/>
            </a:ext>
          </a:extLst>
        </cdr:cNvPr>
        <cdr:cNvSpPr/>
      </cdr:nvSpPr>
      <cdr:spPr>
        <a:xfrm xmlns:a="http://schemas.openxmlformats.org/drawingml/2006/main">
          <a:off x="1946827" y="900963"/>
          <a:ext cx="435481" cy="140084"/>
        </a:xfrm>
        <a:prstGeom xmlns:a="http://schemas.openxmlformats.org/drawingml/2006/main" prst="roundRect">
          <a:avLst/>
        </a:prstGeom>
        <a:solidFill xmlns:a="http://schemas.openxmlformats.org/drawingml/2006/main">
          <a:schemeClr val="accent1">
            <a:lumMod val="20000"/>
            <a:lumOff val="80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800" b="1" dirty="0">
              <a:solidFill>
                <a:schemeClr val="accent1">
                  <a:lumMod val="75000"/>
                </a:schemeClr>
              </a:solidFill>
              <a:latin typeface="Calibri" panose="020F0502020204030204" pitchFamily="34" charset="0"/>
              <a:cs typeface="Calibri" panose="020F0502020204030204" pitchFamily="34" charset="0"/>
            </a:rPr>
            <a:t> 2,637</a:t>
          </a:r>
        </a:p>
      </cdr:txBody>
    </cdr:sp>
  </cdr:relSizeAnchor>
  <cdr:relSizeAnchor xmlns:cdr="http://schemas.openxmlformats.org/drawingml/2006/chartDrawing">
    <cdr:from>
      <cdr:x>0.81096</cdr:x>
      <cdr:y>0.40679</cdr:y>
    </cdr:from>
    <cdr:to>
      <cdr:x>0.99274</cdr:x>
      <cdr:y>0.4574</cdr:y>
    </cdr:to>
    <cdr:sp macro="" textlink="">
      <cdr:nvSpPr>
        <cdr:cNvPr id="8" name="Rounded Rectangle 7">
          <a:extLst xmlns:a="http://schemas.openxmlformats.org/drawingml/2006/main">
            <a:ext uri="{FF2B5EF4-FFF2-40B4-BE49-F238E27FC236}">
              <a16:creationId xmlns:a16="http://schemas.microsoft.com/office/drawing/2014/main" id="{E0183D87-B37B-3A42-996F-B986C2D7C748}"/>
            </a:ext>
          </a:extLst>
        </cdr:cNvPr>
        <cdr:cNvSpPr/>
      </cdr:nvSpPr>
      <cdr:spPr>
        <a:xfrm xmlns:a="http://schemas.openxmlformats.org/drawingml/2006/main">
          <a:off x="2111888" y="1125966"/>
          <a:ext cx="473389" cy="140084"/>
        </a:xfrm>
        <a:prstGeom xmlns:a="http://schemas.openxmlformats.org/drawingml/2006/main" prst="roundRect">
          <a:avLst/>
        </a:prstGeom>
        <a:solidFill xmlns:a="http://schemas.openxmlformats.org/drawingml/2006/main">
          <a:schemeClr val="accent1">
            <a:lumMod val="20000"/>
            <a:lumOff val="80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800" b="1" dirty="0">
              <a:solidFill>
                <a:schemeClr val="accent1">
                  <a:lumMod val="75000"/>
                </a:schemeClr>
              </a:solidFill>
              <a:latin typeface="Calibri" panose="020F0502020204030204" pitchFamily="34" charset="0"/>
              <a:cs typeface="Calibri" panose="020F0502020204030204" pitchFamily="34" charset="0"/>
            </a:rPr>
            <a:t>0</a:t>
          </a:r>
        </a:p>
      </cdr:txBody>
    </cdr:sp>
  </cdr:relSizeAnchor>
  <cdr:relSizeAnchor xmlns:cdr="http://schemas.openxmlformats.org/drawingml/2006/chartDrawing">
    <cdr:from>
      <cdr:x>0.81096</cdr:x>
      <cdr:y>0.49138</cdr:y>
    </cdr:from>
    <cdr:to>
      <cdr:x>0.99274</cdr:x>
      <cdr:y>0.54198</cdr:y>
    </cdr:to>
    <cdr:sp macro="" textlink="">
      <cdr:nvSpPr>
        <cdr:cNvPr id="9" name="Rounded Rectangle 8">
          <a:extLst xmlns:a="http://schemas.openxmlformats.org/drawingml/2006/main">
            <a:ext uri="{FF2B5EF4-FFF2-40B4-BE49-F238E27FC236}">
              <a16:creationId xmlns:a16="http://schemas.microsoft.com/office/drawing/2014/main" id="{CE56E5A3-204D-CD4C-AC7A-CB22A7B21BB1}"/>
            </a:ext>
          </a:extLst>
        </cdr:cNvPr>
        <cdr:cNvSpPr/>
      </cdr:nvSpPr>
      <cdr:spPr>
        <a:xfrm xmlns:a="http://schemas.openxmlformats.org/drawingml/2006/main">
          <a:off x="2111888" y="1360089"/>
          <a:ext cx="473389" cy="140056"/>
        </a:xfrm>
        <a:prstGeom xmlns:a="http://schemas.openxmlformats.org/drawingml/2006/main" prst="roundRect">
          <a:avLst/>
        </a:prstGeom>
        <a:solidFill xmlns:a="http://schemas.openxmlformats.org/drawingml/2006/main">
          <a:schemeClr val="accent1">
            <a:lumMod val="20000"/>
            <a:lumOff val="80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800" b="1" dirty="0">
              <a:solidFill>
                <a:schemeClr val="accent1">
                  <a:lumMod val="75000"/>
                </a:schemeClr>
              </a:solidFill>
              <a:latin typeface="Calibri" panose="020F0502020204030204" pitchFamily="34" charset="0"/>
              <a:cs typeface="Calibri" panose="020F0502020204030204" pitchFamily="34" charset="0"/>
            </a:rPr>
            <a:t> 1,808</a:t>
          </a:r>
        </a:p>
      </cdr:txBody>
    </cdr:sp>
  </cdr:relSizeAnchor>
  <cdr:relSizeAnchor xmlns:cdr="http://schemas.openxmlformats.org/drawingml/2006/chartDrawing">
    <cdr:from>
      <cdr:x>0.81096</cdr:x>
      <cdr:y>0.56576</cdr:y>
    </cdr:from>
    <cdr:to>
      <cdr:x>0.99274</cdr:x>
      <cdr:y>0.61637</cdr:y>
    </cdr:to>
    <cdr:sp macro="" textlink="">
      <cdr:nvSpPr>
        <cdr:cNvPr id="10" name="Rounded Rectangle 9">
          <a:extLst xmlns:a="http://schemas.openxmlformats.org/drawingml/2006/main">
            <a:ext uri="{FF2B5EF4-FFF2-40B4-BE49-F238E27FC236}">
              <a16:creationId xmlns:a16="http://schemas.microsoft.com/office/drawing/2014/main" id="{CB0F9FB4-52AA-D549-A420-B038E3143E1D}"/>
            </a:ext>
          </a:extLst>
        </cdr:cNvPr>
        <cdr:cNvSpPr/>
      </cdr:nvSpPr>
      <cdr:spPr>
        <a:xfrm xmlns:a="http://schemas.openxmlformats.org/drawingml/2006/main">
          <a:off x="2111888" y="1565983"/>
          <a:ext cx="473389" cy="140084"/>
        </a:xfrm>
        <a:prstGeom xmlns:a="http://schemas.openxmlformats.org/drawingml/2006/main" prst="roundRect">
          <a:avLst/>
        </a:prstGeom>
        <a:solidFill xmlns:a="http://schemas.openxmlformats.org/drawingml/2006/main">
          <a:schemeClr val="accent1">
            <a:lumMod val="20000"/>
            <a:lumOff val="80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800" b="1" dirty="0">
              <a:solidFill>
                <a:schemeClr val="accent1">
                  <a:lumMod val="75000"/>
                </a:schemeClr>
              </a:solidFill>
              <a:latin typeface="Calibri" panose="020F0502020204030204" pitchFamily="34" charset="0"/>
              <a:cs typeface="Calibri" panose="020F0502020204030204" pitchFamily="34" charset="0"/>
            </a:rPr>
            <a:t>620</a:t>
          </a:r>
        </a:p>
      </cdr:txBody>
    </cdr:sp>
  </cdr:relSizeAnchor>
  <cdr:relSizeAnchor xmlns:cdr="http://schemas.openxmlformats.org/drawingml/2006/chartDrawing">
    <cdr:from>
      <cdr:x>0.81148</cdr:x>
      <cdr:y>0.65286</cdr:y>
    </cdr:from>
    <cdr:to>
      <cdr:x>0.99326</cdr:x>
      <cdr:y>0.70347</cdr:y>
    </cdr:to>
    <cdr:sp macro="" textlink="">
      <cdr:nvSpPr>
        <cdr:cNvPr id="11" name="Rounded Rectangle 10">
          <a:extLst xmlns:a="http://schemas.openxmlformats.org/drawingml/2006/main">
            <a:ext uri="{FF2B5EF4-FFF2-40B4-BE49-F238E27FC236}">
              <a16:creationId xmlns:a16="http://schemas.microsoft.com/office/drawing/2014/main" id="{71403F8B-EC7F-774C-A2C4-B2D3EC65542D}"/>
            </a:ext>
          </a:extLst>
        </cdr:cNvPr>
        <cdr:cNvSpPr/>
      </cdr:nvSpPr>
      <cdr:spPr>
        <a:xfrm xmlns:a="http://schemas.openxmlformats.org/drawingml/2006/main">
          <a:off x="2113245" y="1807059"/>
          <a:ext cx="473389" cy="140084"/>
        </a:xfrm>
        <a:prstGeom xmlns:a="http://schemas.openxmlformats.org/drawingml/2006/main" prst="roundRect">
          <a:avLst/>
        </a:prstGeom>
        <a:solidFill xmlns:a="http://schemas.openxmlformats.org/drawingml/2006/main">
          <a:schemeClr val="accent1">
            <a:lumMod val="20000"/>
            <a:lumOff val="80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800" b="1" dirty="0">
              <a:solidFill>
                <a:schemeClr val="accent1">
                  <a:lumMod val="75000"/>
                </a:schemeClr>
              </a:solidFill>
              <a:latin typeface="Calibri" panose="020F0502020204030204" pitchFamily="34" charset="0"/>
              <a:cs typeface="Calibri" panose="020F0502020204030204" pitchFamily="34" charset="0"/>
            </a:rPr>
            <a:t>0</a:t>
          </a:r>
        </a:p>
      </cdr:txBody>
    </cdr:sp>
  </cdr:relSizeAnchor>
  <cdr:relSizeAnchor xmlns:cdr="http://schemas.openxmlformats.org/drawingml/2006/chartDrawing">
    <cdr:from>
      <cdr:x>0.81072</cdr:x>
      <cdr:y>0.73488</cdr:y>
    </cdr:from>
    <cdr:to>
      <cdr:x>0.9925</cdr:x>
      <cdr:y>0.78548</cdr:y>
    </cdr:to>
    <cdr:sp macro="" textlink="">
      <cdr:nvSpPr>
        <cdr:cNvPr id="12" name="Rounded Rectangle 11">
          <a:extLst xmlns:a="http://schemas.openxmlformats.org/drawingml/2006/main">
            <a:ext uri="{FF2B5EF4-FFF2-40B4-BE49-F238E27FC236}">
              <a16:creationId xmlns:a16="http://schemas.microsoft.com/office/drawing/2014/main" id="{E2A942F6-2762-A147-B61B-4BB9954C6801}"/>
            </a:ext>
          </a:extLst>
        </cdr:cNvPr>
        <cdr:cNvSpPr/>
      </cdr:nvSpPr>
      <cdr:spPr>
        <a:xfrm xmlns:a="http://schemas.openxmlformats.org/drawingml/2006/main">
          <a:off x="2111256" y="2034076"/>
          <a:ext cx="473389" cy="140056"/>
        </a:xfrm>
        <a:prstGeom xmlns:a="http://schemas.openxmlformats.org/drawingml/2006/main" prst="roundRect">
          <a:avLst/>
        </a:prstGeom>
        <a:solidFill xmlns:a="http://schemas.openxmlformats.org/drawingml/2006/main">
          <a:schemeClr val="accent1">
            <a:lumMod val="20000"/>
            <a:lumOff val="80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800" b="1" dirty="0">
              <a:solidFill>
                <a:schemeClr val="accent1">
                  <a:lumMod val="75000"/>
                </a:schemeClr>
              </a:solidFill>
              <a:latin typeface="Calibri" panose="020F0502020204030204" pitchFamily="34" charset="0"/>
              <a:cs typeface="Calibri" panose="020F0502020204030204" pitchFamily="34" charset="0"/>
            </a:rPr>
            <a:t>5,480</a:t>
          </a:r>
        </a:p>
      </cdr:txBody>
    </cdr:sp>
  </cdr:relSizeAnchor>
  <cdr:relSizeAnchor xmlns:cdr="http://schemas.openxmlformats.org/drawingml/2006/chartDrawing">
    <cdr:from>
      <cdr:x>0.81072</cdr:x>
      <cdr:y>0.81405</cdr:y>
    </cdr:from>
    <cdr:to>
      <cdr:x>0.9925</cdr:x>
      <cdr:y>0.86466</cdr:y>
    </cdr:to>
    <cdr:sp macro="" textlink="">
      <cdr:nvSpPr>
        <cdr:cNvPr id="13" name="Rounded Rectangle 12">
          <a:extLst xmlns:a="http://schemas.openxmlformats.org/drawingml/2006/main">
            <a:ext uri="{FF2B5EF4-FFF2-40B4-BE49-F238E27FC236}">
              <a16:creationId xmlns:a16="http://schemas.microsoft.com/office/drawing/2014/main" id="{C474FC92-F309-634D-96FC-0BDA813EB7D4}"/>
            </a:ext>
          </a:extLst>
        </cdr:cNvPr>
        <cdr:cNvSpPr/>
      </cdr:nvSpPr>
      <cdr:spPr>
        <a:xfrm xmlns:a="http://schemas.openxmlformats.org/drawingml/2006/main">
          <a:off x="2111256" y="2253203"/>
          <a:ext cx="473389" cy="140084"/>
        </a:xfrm>
        <a:prstGeom xmlns:a="http://schemas.openxmlformats.org/drawingml/2006/main" prst="roundRect">
          <a:avLst/>
        </a:prstGeom>
        <a:solidFill xmlns:a="http://schemas.openxmlformats.org/drawingml/2006/main">
          <a:schemeClr val="accent1">
            <a:lumMod val="20000"/>
            <a:lumOff val="80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800" b="1" dirty="0">
              <a:solidFill>
                <a:schemeClr val="accent1">
                  <a:lumMod val="75000"/>
                </a:schemeClr>
              </a:solidFill>
              <a:latin typeface="Calibri" panose="020F0502020204030204" pitchFamily="34" charset="0"/>
              <a:cs typeface="Calibri" panose="020F0502020204030204" pitchFamily="34" charset="0"/>
            </a:rPr>
            <a:t>950</a:t>
          </a:r>
        </a:p>
      </cdr:txBody>
    </cdr:sp>
  </cdr:relSizeAnchor>
  <cdr:relSizeAnchor xmlns:cdr="http://schemas.openxmlformats.org/drawingml/2006/chartDrawing">
    <cdr:from>
      <cdr:x>0.8088</cdr:x>
      <cdr:y>0.89459</cdr:y>
    </cdr:from>
    <cdr:to>
      <cdr:x>0.99058</cdr:x>
      <cdr:y>0.9452</cdr:y>
    </cdr:to>
    <cdr:sp macro="" textlink="">
      <cdr:nvSpPr>
        <cdr:cNvPr id="14" name="Rounded Rectangle 13">
          <a:extLst xmlns:a="http://schemas.openxmlformats.org/drawingml/2006/main">
            <a:ext uri="{FF2B5EF4-FFF2-40B4-BE49-F238E27FC236}">
              <a16:creationId xmlns:a16="http://schemas.microsoft.com/office/drawing/2014/main" id="{6CB8E070-6910-8343-B668-DF35D9998E28}"/>
            </a:ext>
          </a:extLst>
        </cdr:cNvPr>
        <cdr:cNvSpPr/>
      </cdr:nvSpPr>
      <cdr:spPr>
        <a:xfrm xmlns:a="http://schemas.openxmlformats.org/drawingml/2006/main">
          <a:off x="2106274" y="2476140"/>
          <a:ext cx="473389" cy="140083"/>
        </a:xfrm>
        <a:prstGeom xmlns:a="http://schemas.openxmlformats.org/drawingml/2006/main" prst="roundRect">
          <a:avLst/>
        </a:prstGeom>
        <a:solidFill xmlns:a="http://schemas.openxmlformats.org/drawingml/2006/main">
          <a:schemeClr val="accent1">
            <a:lumMod val="20000"/>
            <a:lumOff val="80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800" b="1" dirty="0">
              <a:solidFill>
                <a:schemeClr val="accent1">
                  <a:lumMod val="75000"/>
                </a:schemeClr>
              </a:solidFill>
              <a:latin typeface="Calibri" panose="020F0502020204030204" pitchFamily="34" charset="0"/>
              <a:cs typeface="Calibri" panose="020F0502020204030204" pitchFamily="34" charset="0"/>
            </a:rPr>
            <a:t>13</a:t>
          </a:r>
        </a:p>
      </cdr:txBody>
    </cdr:sp>
  </cdr:relSizeAnchor>
</c:userShapes>
</file>

<file path=ppt/drawings/drawing8.xml><?xml version="1.0" encoding="utf-8"?>
<c:userShapes xmlns:c="http://schemas.openxmlformats.org/drawingml/2006/chart">
  <cdr:relSizeAnchor xmlns:cdr="http://schemas.openxmlformats.org/drawingml/2006/chartDrawing">
    <cdr:from>
      <cdr:x>0.39098</cdr:x>
      <cdr:y>0.52185</cdr:y>
    </cdr:from>
    <cdr:to>
      <cdr:x>0.44219</cdr:x>
      <cdr:y>0.58076</cdr:y>
    </cdr:to>
    <cdr:sp macro="" textlink="">
      <cdr:nvSpPr>
        <cdr:cNvPr id="2" name="Down Arrow 1">
          <a:extLst xmlns:a="http://schemas.openxmlformats.org/drawingml/2006/main">
            <a:ext uri="{FF2B5EF4-FFF2-40B4-BE49-F238E27FC236}">
              <a16:creationId xmlns:a16="http://schemas.microsoft.com/office/drawing/2014/main" id="{E14B9006-4B64-4E43-9B35-A810253DF502}"/>
            </a:ext>
          </a:extLst>
        </cdr:cNvPr>
        <cdr:cNvSpPr/>
      </cdr:nvSpPr>
      <cdr:spPr>
        <a:xfrm xmlns:a="http://schemas.openxmlformats.org/drawingml/2006/main">
          <a:off x="2345175" y="1940686"/>
          <a:ext cx="307168" cy="219076"/>
        </a:xfrm>
        <a:prstGeom xmlns:a="http://schemas.openxmlformats.org/drawingml/2006/main" prst="downArrow">
          <a:avLst/>
        </a:prstGeom>
        <a:solidFill xmlns:a="http://schemas.openxmlformats.org/drawingml/2006/main">
          <a:srgbClr val="009CD8"/>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dirty="0">
            <a:solidFill>
              <a:srgbClr val="71C9EB"/>
            </a:solidFill>
          </a:endParaRPr>
        </a:p>
      </cdr:txBody>
    </cdr:sp>
  </cdr:relSizeAnchor>
  <cdr:relSizeAnchor xmlns:cdr="http://schemas.openxmlformats.org/drawingml/2006/chartDrawing">
    <cdr:from>
      <cdr:x>0.34237</cdr:x>
      <cdr:y>0.3385</cdr:y>
    </cdr:from>
    <cdr:to>
      <cdr:x>0.5</cdr:x>
      <cdr:y>0.5</cdr:y>
    </cdr:to>
    <cdr:sp macro="" textlink="">
      <cdr:nvSpPr>
        <cdr:cNvPr id="3" name="TextBox 1">
          <a:extLst xmlns:a="http://schemas.openxmlformats.org/drawingml/2006/main">
            <a:ext uri="{FF2B5EF4-FFF2-40B4-BE49-F238E27FC236}">
              <a16:creationId xmlns:a16="http://schemas.microsoft.com/office/drawing/2014/main" id="{56ACC720-330B-684B-B13A-BF5C67422EEA}"/>
            </a:ext>
          </a:extLst>
        </cdr:cNvPr>
        <cdr:cNvSpPr txBox="1"/>
      </cdr:nvSpPr>
      <cdr:spPr>
        <a:xfrm xmlns:a="http://schemas.openxmlformats.org/drawingml/2006/main">
          <a:off x="2053602" y="1258825"/>
          <a:ext cx="945496" cy="600591"/>
        </a:xfrm>
        <a:prstGeom xmlns:a="http://schemas.openxmlformats.org/drawingml/2006/main" prst="rect">
          <a:avLst/>
        </a:prstGeom>
        <a:solidFill xmlns:a="http://schemas.openxmlformats.org/drawingml/2006/main">
          <a:schemeClr val="accent6"/>
        </a:solidFill>
        <a:ln xmlns:a="http://schemas.openxmlformats.org/drawingml/2006/main">
          <a:solidFill>
            <a:srgbClr val="009CD8"/>
          </a:solidFill>
          <a:prstDash val="dash"/>
        </a:ln>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spcAft>
              <a:spcPts val="300"/>
            </a:spcAft>
          </a:pPr>
          <a:r>
            <a:rPr lang="en-US" sz="700" b="1" dirty="0">
              <a:solidFill>
                <a:srgbClr val="009CD8"/>
              </a:solidFill>
              <a:latin typeface="Open Sans" panose="020B0606030504020204" pitchFamily="34" charset="0"/>
              <a:ea typeface="Open Sans" panose="020B0606030504020204" pitchFamily="34" charset="0"/>
              <a:cs typeface="Open Sans" panose="020B0606030504020204" pitchFamily="34" charset="0"/>
            </a:rPr>
            <a:t>Covid-19 nationwide lockdown announcement</a:t>
          </a:r>
          <a:endParaRPr lang="en-US" sz="700" dirty="0">
            <a:solidFill>
              <a:srgbClr val="009CD8"/>
            </a:solidFill>
            <a:latin typeface="Open Sans" panose="020B0606030504020204" pitchFamily="34" charset="0"/>
            <a:ea typeface="Open Sans" panose="020B0606030504020204" pitchFamily="34" charset="0"/>
            <a:cs typeface="Open Sans" panose="020B0606030504020204" pitchFamily="34" charset="0"/>
          </a:endParaRPr>
        </a:p>
      </cdr:txBody>
    </cdr:sp>
  </cdr:relSizeAnchor>
</c:userShapes>
</file>

<file path=ppt/drawings/drawing9.xml><?xml version="1.0" encoding="utf-8"?>
<c:userShapes xmlns:c="http://schemas.openxmlformats.org/drawingml/2006/chart">
  <cdr:relSizeAnchor xmlns:cdr="http://schemas.openxmlformats.org/drawingml/2006/chartDrawing">
    <cdr:from>
      <cdr:x>0.62943</cdr:x>
      <cdr:y>0.37307</cdr:y>
    </cdr:from>
    <cdr:to>
      <cdr:x>0.85824</cdr:x>
      <cdr:y>0.5</cdr:y>
    </cdr:to>
    <cdr:sp macro="" textlink="">
      <cdr:nvSpPr>
        <cdr:cNvPr id="2" name="TextBox 1">
          <a:extLst xmlns:a="http://schemas.openxmlformats.org/drawingml/2006/main">
            <a:ext uri="{FF2B5EF4-FFF2-40B4-BE49-F238E27FC236}">
              <a16:creationId xmlns:a16="http://schemas.microsoft.com/office/drawing/2014/main" id="{C6EE77B7-2333-5249-9B1E-96BC7E8719B0}"/>
            </a:ext>
          </a:extLst>
        </cdr:cNvPr>
        <cdr:cNvSpPr txBox="1"/>
      </cdr:nvSpPr>
      <cdr:spPr>
        <a:xfrm xmlns:a="http://schemas.openxmlformats.org/drawingml/2006/main">
          <a:off x="2690974" y="1036478"/>
          <a:ext cx="978195" cy="35266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0.55154</cdr:x>
      <cdr:y>0.14926</cdr:y>
    </cdr:from>
    <cdr:to>
      <cdr:x>0.59071</cdr:x>
      <cdr:y>0.2268</cdr:y>
    </cdr:to>
    <cdr:sp macro="" textlink="">
      <cdr:nvSpPr>
        <cdr:cNvPr id="3" name="Down Arrow 2">
          <a:extLst xmlns:a="http://schemas.openxmlformats.org/drawingml/2006/main">
            <a:ext uri="{FF2B5EF4-FFF2-40B4-BE49-F238E27FC236}">
              <a16:creationId xmlns:a16="http://schemas.microsoft.com/office/drawing/2014/main" id="{A2C4E083-871D-724B-930B-252CD5E36F8A}"/>
            </a:ext>
          </a:extLst>
        </cdr:cNvPr>
        <cdr:cNvSpPr/>
      </cdr:nvSpPr>
      <cdr:spPr>
        <a:xfrm xmlns:a="http://schemas.openxmlformats.org/drawingml/2006/main" rot="16200000">
          <a:off x="3313128" y="598453"/>
          <a:ext cx="295734" cy="237370"/>
        </a:xfrm>
        <a:prstGeom xmlns:a="http://schemas.openxmlformats.org/drawingml/2006/main" prst="downArrow">
          <a:avLst/>
        </a:prstGeom>
        <a:solidFill xmlns:a="http://schemas.openxmlformats.org/drawingml/2006/main">
          <a:srgbClr val="009CD8"/>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dirty="0"/>
        </a:p>
      </cdr:txBody>
    </cdr:sp>
  </cdr:relSizeAnchor>
  <cdr:relSizeAnchor xmlns:cdr="http://schemas.openxmlformats.org/drawingml/2006/chartDrawing">
    <cdr:from>
      <cdr:x>0.29108</cdr:x>
      <cdr:y>0.14486</cdr:y>
    </cdr:from>
    <cdr:to>
      <cdr:x>0.54145</cdr:x>
      <cdr:y>0.23455</cdr:y>
    </cdr:to>
    <cdr:sp macro="" textlink="">
      <cdr:nvSpPr>
        <cdr:cNvPr id="4" name="TextBox 1">
          <a:extLst xmlns:a="http://schemas.openxmlformats.org/drawingml/2006/main">
            <a:ext uri="{FF2B5EF4-FFF2-40B4-BE49-F238E27FC236}">
              <a16:creationId xmlns:a16="http://schemas.microsoft.com/office/drawing/2014/main" id="{61DF6CDB-FB80-7241-8CB7-164790810C18}"/>
            </a:ext>
          </a:extLst>
        </cdr:cNvPr>
        <cdr:cNvSpPr txBox="1"/>
      </cdr:nvSpPr>
      <cdr:spPr>
        <a:xfrm xmlns:a="http://schemas.openxmlformats.org/drawingml/2006/main">
          <a:off x="1763961" y="552488"/>
          <a:ext cx="1517237" cy="342072"/>
        </a:xfrm>
        <a:prstGeom xmlns:a="http://schemas.openxmlformats.org/drawingml/2006/main" prst="rect">
          <a:avLst/>
        </a:prstGeom>
        <a:solidFill xmlns:a="http://schemas.openxmlformats.org/drawingml/2006/main">
          <a:schemeClr val="accent6"/>
        </a:solidFill>
        <a:ln xmlns:a="http://schemas.openxmlformats.org/drawingml/2006/main">
          <a:solidFill>
            <a:srgbClr val="009CD8"/>
          </a:solidFill>
          <a:prstDash val="dash"/>
        </a:ln>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spcAft>
              <a:spcPts val="300"/>
            </a:spcAft>
          </a:pPr>
          <a:r>
            <a:rPr lang="en-US" sz="800" b="1" dirty="0">
              <a:solidFill>
                <a:srgbClr val="009CD8"/>
              </a:solidFill>
              <a:latin typeface="Calibri" panose="020F0502020204030204" pitchFamily="34" charset="0"/>
              <a:cs typeface="Calibri" panose="020F0502020204030204" pitchFamily="34" charset="0"/>
            </a:rPr>
            <a:t>Covid-19 nation-wide lockdown announcement</a:t>
          </a:r>
          <a:endParaRPr lang="en-US" sz="800" dirty="0">
            <a:solidFill>
              <a:srgbClr val="009CD8"/>
            </a:solidFill>
            <a:latin typeface="Calibri" panose="020F0502020204030204" pitchFamily="34" charset="0"/>
            <a:cs typeface="Calibri" panose="020F0502020204030204" pitchFamily="34"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FontTx/>
              <a:buNone/>
            </a:pPr>
            <a:endParaRPr dirty="0"/>
          </a:p>
        </p:txBody>
      </p:sp>
    </p:spTree>
    <p:extLst>
      <p:ext uri="{BB962C8B-B14F-4D97-AF65-F5344CB8AC3E}">
        <p14:creationId xmlns:p14="http://schemas.microsoft.com/office/powerpoint/2010/main" val="7872518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GB" sz="1100" b="0" i="0" u="none" strike="noStrike" cap="none" dirty="0">
              <a:solidFill>
                <a:srgbClr val="000000"/>
              </a:solidFill>
              <a:effectLst/>
              <a:latin typeface="Arial"/>
              <a:cs typeface="Arial"/>
              <a:sym typeface="Arial"/>
            </a:endParaRPr>
          </a:p>
        </p:txBody>
      </p:sp>
    </p:spTree>
    <p:extLst>
      <p:ext uri="{BB962C8B-B14F-4D97-AF65-F5344CB8AC3E}">
        <p14:creationId xmlns:p14="http://schemas.microsoft.com/office/powerpoint/2010/main" val="9595072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296336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IN" sz="1100" b="0" dirty="0">
              <a:solidFill>
                <a:srgbClr val="575756"/>
              </a:solidFill>
              <a:latin typeface="Open Sans"/>
              <a:ea typeface="Open Sans"/>
              <a:cs typeface="Open Sans"/>
              <a:sym typeface="Open Sans"/>
            </a:endParaRPr>
          </a:p>
        </p:txBody>
      </p:sp>
    </p:spTree>
    <p:extLst>
      <p:ext uri="{BB962C8B-B14F-4D97-AF65-F5344CB8AC3E}">
        <p14:creationId xmlns:p14="http://schemas.microsoft.com/office/powerpoint/2010/main" val="23134625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558267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384695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35ed75ccf_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35ed75ccf_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03025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800" dirty="0"/>
          </a:p>
        </p:txBody>
      </p:sp>
    </p:spTree>
    <p:extLst>
      <p:ext uri="{BB962C8B-B14F-4D97-AF65-F5344CB8AC3E}">
        <p14:creationId xmlns:p14="http://schemas.microsoft.com/office/powerpoint/2010/main" val="24293165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023614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35ed75ccf_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146855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802179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875890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33642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179458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FontTx/>
              <a:buNone/>
            </a:pPr>
            <a:endParaRPr lang="en-US" b="1" dirty="0"/>
          </a:p>
        </p:txBody>
      </p:sp>
    </p:spTree>
    <p:extLst>
      <p:ext uri="{BB962C8B-B14F-4D97-AF65-F5344CB8AC3E}">
        <p14:creationId xmlns:p14="http://schemas.microsoft.com/office/powerpoint/2010/main" val="37635276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FontTx/>
              <a:buNone/>
            </a:pPr>
            <a:endParaRPr lang="en-IN" sz="1100" b="0" dirty="0">
              <a:solidFill>
                <a:srgbClr val="575756"/>
              </a:solidFill>
              <a:latin typeface="Open Sans"/>
              <a:ea typeface="Open Sans"/>
              <a:cs typeface="Open Sans"/>
              <a:sym typeface="Open Sans"/>
            </a:endParaRPr>
          </a:p>
        </p:txBody>
      </p:sp>
    </p:spTree>
    <p:extLst>
      <p:ext uri="{BB962C8B-B14F-4D97-AF65-F5344CB8AC3E}">
        <p14:creationId xmlns:p14="http://schemas.microsoft.com/office/powerpoint/2010/main" val="21782189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FontTx/>
              <a:buNone/>
            </a:pPr>
            <a:endParaRPr dirty="0"/>
          </a:p>
        </p:txBody>
      </p:sp>
    </p:spTree>
    <p:extLst>
      <p:ext uri="{BB962C8B-B14F-4D97-AF65-F5344CB8AC3E}">
        <p14:creationId xmlns:p14="http://schemas.microsoft.com/office/powerpoint/2010/main" val="11049346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532245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userDrawn="1">
  <p:cSld name="TITLE">
    <p:bg>
      <p:bgPr>
        <a:solidFill>
          <a:srgbClr val="FFFFFF"/>
        </a:solidFill>
        <a:effectLst/>
      </p:bgPr>
    </p:bg>
    <p:spTree>
      <p:nvGrpSpPr>
        <p:cNvPr id="1" name="Shape 9"/>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22681" r="3928"/>
          <a:stretch/>
        </p:blipFill>
        <p:spPr>
          <a:xfrm>
            <a:off x="3488200" y="1"/>
            <a:ext cx="5662378" cy="5143500"/>
          </a:xfrm>
          <a:prstGeom prst="rect">
            <a:avLst/>
          </a:prstGeom>
        </p:spPr>
      </p:pic>
      <p:sp>
        <p:nvSpPr>
          <p:cNvPr id="10" name="Google Shape;10;p2"/>
          <p:cNvSpPr txBox="1">
            <a:spLocks noGrp="1"/>
          </p:cNvSpPr>
          <p:nvPr>
            <p:ph type="ctrTitle"/>
          </p:nvPr>
        </p:nvSpPr>
        <p:spPr>
          <a:xfrm>
            <a:off x="595850" y="2906213"/>
            <a:ext cx="5012899" cy="1188000"/>
          </a:xfrm>
          <a:prstGeom prst="rect">
            <a:avLst/>
          </a:prstGeom>
        </p:spPr>
        <p:txBody>
          <a:bodyPr spcFirstLastPara="1" wrap="square" lIns="91425" tIns="91425" rIns="91425" bIns="91425" anchor="b" anchorCtr="0">
            <a:noAutofit/>
          </a:bodyPr>
          <a:lstStyle>
            <a:lvl1pPr lvl="0">
              <a:spcBef>
                <a:spcPts val="0"/>
              </a:spcBef>
              <a:spcAft>
                <a:spcPts val="0"/>
              </a:spcAft>
              <a:buSzPts val="5800"/>
              <a:buNone/>
              <a:defRPr sz="3000"/>
            </a:lvl1pPr>
            <a:lvl2pPr lvl="1" algn="ctr">
              <a:spcBef>
                <a:spcPts val="0"/>
              </a:spcBef>
              <a:spcAft>
                <a:spcPts val="0"/>
              </a:spcAft>
              <a:buSzPts val="5800"/>
              <a:buNone/>
              <a:defRPr sz="5800"/>
            </a:lvl2pPr>
            <a:lvl3pPr lvl="2" algn="ctr">
              <a:spcBef>
                <a:spcPts val="0"/>
              </a:spcBef>
              <a:spcAft>
                <a:spcPts val="0"/>
              </a:spcAft>
              <a:buSzPts val="5800"/>
              <a:buNone/>
              <a:defRPr sz="5800"/>
            </a:lvl3pPr>
            <a:lvl4pPr lvl="3" algn="ctr">
              <a:spcBef>
                <a:spcPts val="0"/>
              </a:spcBef>
              <a:spcAft>
                <a:spcPts val="0"/>
              </a:spcAft>
              <a:buSzPts val="5800"/>
              <a:buNone/>
              <a:defRPr sz="5800"/>
            </a:lvl4pPr>
            <a:lvl5pPr lvl="4" algn="ctr">
              <a:spcBef>
                <a:spcPts val="0"/>
              </a:spcBef>
              <a:spcAft>
                <a:spcPts val="0"/>
              </a:spcAft>
              <a:buSzPts val="5800"/>
              <a:buNone/>
              <a:defRPr sz="5800"/>
            </a:lvl5pPr>
            <a:lvl6pPr lvl="5" algn="ctr">
              <a:spcBef>
                <a:spcPts val="0"/>
              </a:spcBef>
              <a:spcAft>
                <a:spcPts val="0"/>
              </a:spcAft>
              <a:buSzPts val="5800"/>
              <a:buNone/>
              <a:defRPr sz="5800"/>
            </a:lvl6pPr>
            <a:lvl7pPr lvl="6" algn="ctr">
              <a:spcBef>
                <a:spcPts val="0"/>
              </a:spcBef>
              <a:spcAft>
                <a:spcPts val="0"/>
              </a:spcAft>
              <a:buSzPts val="5800"/>
              <a:buNone/>
              <a:defRPr sz="5800"/>
            </a:lvl7pPr>
            <a:lvl8pPr lvl="7" algn="ctr">
              <a:spcBef>
                <a:spcPts val="0"/>
              </a:spcBef>
              <a:spcAft>
                <a:spcPts val="0"/>
              </a:spcAft>
              <a:buSzPts val="5800"/>
              <a:buNone/>
              <a:defRPr sz="5800"/>
            </a:lvl8pPr>
            <a:lvl9pPr lvl="8" algn="ctr">
              <a:spcBef>
                <a:spcPts val="0"/>
              </a:spcBef>
              <a:spcAft>
                <a:spcPts val="0"/>
              </a:spcAft>
              <a:buSzPts val="5800"/>
              <a:buNone/>
              <a:defRPr sz="5800"/>
            </a:lvl9pPr>
          </a:lstStyle>
          <a:p>
            <a:endParaRPr dirty="0"/>
          </a:p>
        </p:txBody>
      </p:sp>
      <p:sp>
        <p:nvSpPr>
          <p:cNvPr id="11" name="Google Shape;11;p2"/>
          <p:cNvSpPr/>
          <p:nvPr/>
        </p:nvSpPr>
        <p:spPr>
          <a:xfrm>
            <a:off x="595850" y="4392919"/>
            <a:ext cx="6016800" cy="126300"/>
          </a:xfrm>
          <a:prstGeom prst="rect">
            <a:avLst/>
          </a:prstGeom>
          <a:solidFill>
            <a:srgbClr val="5757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 name="Rectangle 3"/>
          <p:cNvSpPr/>
          <p:nvPr userDrawn="1"/>
        </p:nvSpPr>
        <p:spPr>
          <a:xfrm>
            <a:off x="443450" y="0"/>
            <a:ext cx="2763826" cy="96252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5" name="Google Shape;21;p25"/>
          <p:cNvPicPr preferRelativeResize="0"/>
          <p:nvPr userDrawn="1"/>
        </p:nvPicPr>
        <p:blipFill>
          <a:blip r:embed="rId3">
            <a:alphaModFix/>
          </a:blip>
          <a:stretch>
            <a:fillRect/>
          </a:stretch>
        </p:blipFill>
        <p:spPr>
          <a:xfrm>
            <a:off x="567203" y="176646"/>
            <a:ext cx="2487132" cy="565874"/>
          </a:xfrm>
          <a:prstGeom prst="rect">
            <a:avLst/>
          </a:prstGeom>
          <a:noFill/>
          <a:ln>
            <a:noFill/>
          </a:ln>
        </p:spPr>
      </p:pic>
      <p:sp>
        <p:nvSpPr>
          <p:cNvPr id="8" name="Google Shape;11;p2"/>
          <p:cNvSpPr/>
          <p:nvPr userDrawn="1"/>
        </p:nvSpPr>
        <p:spPr>
          <a:xfrm>
            <a:off x="3488200" y="4392919"/>
            <a:ext cx="3124450" cy="126300"/>
          </a:xfrm>
          <a:prstGeom prst="rect">
            <a:avLst/>
          </a:prstGeom>
          <a:solidFill>
            <a:srgbClr val="009C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 1 column - Gold" preserve="1">
  <p:cSld name="1_Title + 1 column - Gold">
    <p:bg>
      <p:bgPr>
        <a:solidFill>
          <a:schemeClr val="bg1"/>
        </a:solidFill>
        <a:effectLst/>
      </p:bgPr>
    </p:bg>
    <p:spTree>
      <p:nvGrpSpPr>
        <p:cNvPr id="1" name="Shape 62"/>
        <p:cNvGrpSpPr/>
        <p:nvPr/>
      </p:nvGrpSpPr>
      <p:grpSpPr>
        <a:xfrm>
          <a:off x="0" y="0"/>
          <a:ext cx="0" cy="0"/>
          <a:chOff x="0" y="0"/>
          <a:chExt cx="0" cy="0"/>
        </a:xfrm>
      </p:grpSpPr>
      <p:sp>
        <p:nvSpPr>
          <p:cNvPr id="63" name="Google Shape;63;p13"/>
          <p:cNvSpPr/>
          <p:nvPr/>
        </p:nvSpPr>
        <p:spPr>
          <a:xfrm>
            <a:off x="0" y="189620"/>
            <a:ext cx="412800" cy="258000"/>
          </a:xfrm>
          <a:prstGeom prst="rect">
            <a:avLst/>
          </a:prstGeom>
          <a:solidFill>
            <a:srgbClr val="0A9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 name="Google Shape;64;p13"/>
          <p:cNvSpPr txBox="1">
            <a:spLocks noGrp="1"/>
          </p:cNvSpPr>
          <p:nvPr>
            <p:ph type="title"/>
          </p:nvPr>
        </p:nvSpPr>
        <p:spPr>
          <a:xfrm>
            <a:off x="457200" y="447620"/>
            <a:ext cx="8229600" cy="1071900"/>
          </a:xfrm>
          <a:prstGeom prst="rect">
            <a:avLst/>
          </a:prstGeom>
        </p:spPr>
        <p:txBody>
          <a:bodyPr spcFirstLastPara="1" wrap="square" lIns="91425" tIns="91425" rIns="91425" bIns="91425"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65" name="Google Shape;65;p13"/>
          <p:cNvSpPr txBox="1">
            <a:spLocks noGrp="1"/>
          </p:cNvSpPr>
          <p:nvPr>
            <p:ph type="body" idx="1"/>
          </p:nvPr>
        </p:nvSpPr>
        <p:spPr>
          <a:xfrm>
            <a:off x="561950" y="1880794"/>
            <a:ext cx="8020200" cy="2815200"/>
          </a:xfrm>
          <a:prstGeom prst="rect">
            <a:avLst/>
          </a:prstGeom>
        </p:spPr>
        <p:txBody>
          <a:bodyPr spcFirstLastPara="1" wrap="square" lIns="91425" tIns="91425" rIns="91425" bIns="91425" anchor="t" anchorCtr="0">
            <a:noAutofit/>
          </a:bodyPr>
          <a:lstStyle>
            <a:lvl1pPr marL="457200" lvl="0" indent="-355600" rtl="0">
              <a:spcBef>
                <a:spcPts val="600"/>
              </a:spcBef>
              <a:spcAft>
                <a:spcPts val="0"/>
              </a:spcAft>
              <a:buSzPts val="2000"/>
              <a:buChar char="○"/>
              <a:defRPr/>
            </a:lvl1pPr>
            <a:lvl2pPr marL="914400" lvl="1" indent="-355600" rtl="0">
              <a:spcBef>
                <a:spcPts val="0"/>
              </a:spcBef>
              <a:spcAft>
                <a:spcPts val="0"/>
              </a:spcAft>
              <a:buSzPts val="2000"/>
              <a:buChar char="●"/>
              <a:defRPr/>
            </a:lvl2pPr>
            <a:lvl3pPr marL="1371600" lvl="2" indent="-355600" rtl="0">
              <a:spcBef>
                <a:spcPts val="0"/>
              </a:spcBef>
              <a:spcAft>
                <a:spcPts val="0"/>
              </a:spcAft>
              <a:buSzPts val="2000"/>
              <a:buChar char="■"/>
              <a:defRPr/>
            </a:lvl3pPr>
            <a:lvl4pPr marL="1828800" lvl="3" indent="-355600" rtl="0">
              <a:spcBef>
                <a:spcPts val="0"/>
              </a:spcBef>
              <a:spcAft>
                <a:spcPts val="0"/>
              </a:spcAft>
              <a:buSzPts val="2000"/>
              <a:buChar char="●"/>
              <a:defRPr/>
            </a:lvl4pPr>
            <a:lvl5pPr marL="2286000" lvl="4" indent="-355600" rtl="0">
              <a:spcBef>
                <a:spcPts val="0"/>
              </a:spcBef>
              <a:spcAft>
                <a:spcPts val="0"/>
              </a:spcAft>
              <a:buSzPts val="2000"/>
              <a:buChar char="○"/>
              <a:defRPr/>
            </a:lvl5pPr>
            <a:lvl6pPr marL="2743200" lvl="5" indent="-355600" rtl="0">
              <a:spcBef>
                <a:spcPts val="0"/>
              </a:spcBef>
              <a:spcAft>
                <a:spcPts val="0"/>
              </a:spcAft>
              <a:buSzPts val="2000"/>
              <a:buChar char="■"/>
              <a:defRPr/>
            </a:lvl6pPr>
            <a:lvl7pPr marL="3200400" lvl="6" indent="-355600" rtl="0">
              <a:spcBef>
                <a:spcPts val="0"/>
              </a:spcBef>
              <a:spcAft>
                <a:spcPts val="0"/>
              </a:spcAft>
              <a:buSzPts val="2000"/>
              <a:buChar char="●"/>
              <a:defRPr/>
            </a:lvl7pPr>
            <a:lvl8pPr marL="3657600" lvl="7" indent="-355600" rtl="0">
              <a:spcBef>
                <a:spcPts val="0"/>
              </a:spcBef>
              <a:spcAft>
                <a:spcPts val="0"/>
              </a:spcAft>
              <a:buSzPts val="2000"/>
              <a:buChar char="○"/>
              <a:defRPr/>
            </a:lvl8pPr>
            <a:lvl9pPr marL="4114800" lvl="8" indent="-355600" rtl="0">
              <a:spcBef>
                <a:spcPts val="0"/>
              </a:spcBef>
              <a:spcAft>
                <a:spcPts val="0"/>
              </a:spcAft>
              <a:buSzPts val="2000"/>
              <a:buChar char="■"/>
              <a:defRPr/>
            </a:lvl9pPr>
          </a:lstStyle>
          <a:p>
            <a:endParaRPr/>
          </a:p>
        </p:txBody>
      </p:sp>
      <p:sp>
        <p:nvSpPr>
          <p:cNvPr id="66" name="Google Shape;66;p13"/>
          <p:cNvSpPr txBox="1">
            <a:spLocks noGrp="1"/>
          </p:cNvSpPr>
          <p:nvPr>
            <p:ph type="sldNum" idx="12"/>
          </p:nvPr>
        </p:nvSpPr>
        <p:spPr>
          <a:xfrm>
            <a:off x="8556775" y="4777350"/>
            <a:ext cx="548700" cy="2901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extLst>
      <p:ext uri="{BB962C8B-B14F-4D97-AF65-F5344CB8AC3E}">
        <p14:creationId xmlns:p14="http://schemas.microsoft.com/office/powerpoint/2010/main" val="2599341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 Gold">
  <p:cSld name="TITLE_1_3_1">
    <p:bg>
      <p:bgPr>
        <a:solidFill>
          <a:srgbClr val="0A9FD9"/>
        </a:solidFill>
        <a:effectLst/>
      </p:bgPr>
    </p:bg>
    <p:spTree>
      <p:nvGrpSpPr>
        <p:cNvPr id="1" name="Shape 17"/>
        <p:cNvGrpSpPr/>
        <p:nvPr/>
      </p:nvGrpSpPr>
      <p:grpSpPr>
        <a:xfrm>
          <a:off x="0" y="0"/>
          <a:ext cx="0" cy="0"/>
          <a:chOff x="0" y="0"/>
          <a:chExt cx="0" cy="0"/>
        </a:xfrm>
      </p:grpSpPr>
      <p:sp>
        <p:nvSpPr>
          <p:cNvPr id="18" name="Google Shape;18;p4"/>
          <p:cNvSpPr txBox="1">
            <a:spLocks noGrp="1"/>
          </p:cNvSpPr>
          <p:nvPr>
            <p:ph type="ctrTitle"/>
          </p:nvPr>
        </p:nvSpPr>
        <p:spPr>
          <a:xfrm>
            <a:off x="565775" y="1583344"/>
            <a:ext cx="6009300" cy="11598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19" name="Google Shape;19;p4"/>
          <p:cNvSpPr txBox="1">
            <a:spLocks noGrp="1"/>
          </p:cNvSpPr>
          <p:nvPr>
            <p:ph type="subTitle" idx="1"/>
          </p:nvPr>
        </p:nvSpPr>
        <p:spPr>
          <a:xfrm>
            <a:off x="481675" y="3494044"/>
            <a:ext cx="6093600" cy="8193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Montserrat"/>
              <a:buNone/>
              <a:defRPr>
                <a:latin typeface="Montserrat"/>
                <a:ea typeface="Montserrat"/>
                <a:cs typeface="Montserrat"/>
                <a:sym typeface="Montserrat"/>
              </a:defRPr>
            </a:lvl1pPr>
            <a:lvl2pPr lvl="1" rtl="0">
              <a:spcBef>
                <a:spcPts val="0"/>
              </a:spcBef>
              <a:spcAft>
                <a:spcPts val="0"/>
              </a:spcAft>
              <a:buSzPts val="3000"/>
              <a:buFont typeface="Montserrat"/>
              <a:buNone/>
              <a:defRPr sz="3000">
                <a:latin typeface="Montserrat"/>
                <a:ea typeface="Montserrat"/>
                <a:cs typeface="Montserrat"/>
                <a:sym typeface="Montserrat"/>
              </a:defRPr>
            </a:lvl2pPr>
            <a:lvl3pPr lvl="2" rtl="0">
              <a:spcBef>
                <a:spcPts val="0"/>
              </a:spcBef>
              <a:spcAft>
                <a:spcPts val="0"/>
              </a:spcAft>
              <a:buSzPts val="3000"/>
              <a:buFont typeface="Montserrat"/>
              <a:buNone/>
              <a:defRPr sz="3000">
                <a:latin typeface="Montserrat"/>
                <a:ea typeface="Montserrat"/>
                <a:cs typeface="Montserrat"/>
                <a:sym typeface="Montserrat"/>
              </a:defRPr>
            </a:lvl3pPr>
            <a:lvl4pPr lvl="3" rtl="0">
              <a:spcBef>
                <a:spcPts val="0"/>
              </a:spcBef>
              <a:spcAft>
                <a:spcPts val="0"/>
              </a:spcAft>
              <a:buSzPts val="3000"/>
              <a:buFont typeface="Montserrat"/>
              <a:buNone/>
              <a:defRPr sz="3000">
                <a:latin typeface="Montserrat"/>
                <a:ea typeface="Montserrat"/>
                <a:cs typeface="Montserrat"/>
                <a:sym typeface="Montserrat"/>
              </a:defRPr>
            </a:lvl4pPr>
            <a:lvl5pPr lvl="4" rtl="0">
              <a:spcBef>
                <a:spcPts val="0"/>
              </a:spcBef>
              <a:spcAft>
                <a:spcPts val="0"/>
              </a:spcAft>
              <a:buSzPts val="3000"/>
              <a:buFont typeface="Montserrat"/>
              <a:buNone/>
              <a:defRPr sz="3000">
                <a:latin typeface="Montserrat"/>
                <a:ea typeface="Montserrat"/>
                <a:cs typeface="Montserrat"/>
                <a:sym typeface="Montserrat"/>
              </a:defRPr>
            </a:lvl5pPr>
            <a:lvl6pPr lvl="5" rtl="0">
              <a:spcBef>
                <a:spcPts val="0"/>
              </a:spcBef>
              <a:spcAft>
                <a:spcPts val="0"/>
              </a:spcAft>
              <a:buSzPts val="3000"/>
              <a:buFont typeface="Montserrat"/>
              <a:buNone/>
              <a:defRPr sz="3000">
                <a:latin typeface="Montserrat"/>
                <a:ea typeface="Montserrat"/>
                <a:cs typeface="Montserrat"/>
                <a:sym typeface="Montserrat"/>
              </a:defRPr>
            </a:lvl6pPr>
            <a:lvl7pPr lvl="6" rtl="0">
              <a:spcBef>
                <a:spcPts val="0"/>
              </a:spcBef>
              <a:spcAft>
                <a:spcPts val="0"/>
              </a:spcAft>
              <a:buSzPts val="3000"/>
              <a:buFont typeface="Montserrat"/>
              <a:buNone/>
              <a:defRPr sz="3000">
                <a:latin typeface="Montserrat"/>
                <a:ea typeface="Montserrat"/>
                <a:cs typeface="Montserrat"/>
                <a:sym typeface="Montserrat"/>
              </a:defRPr>
            </a:lvl7pPr>
            <a:lvl8pPr lvl="7" rtl="0">
              <a:spcBef>
                <a:spcPts val="0"/>
              </a:spcBef>
              <a:spcAft>
                <a:spcPts val="0"/>
              </a:spcAft>
              <a:buSzPts val="3000"/>
              <a:buFont typeface="Montserrat"/>
              <a:buNone/>
              <a:defRPr sz="3000">
                <a:latin typeface="Montserrat"/>
                <a:ea typeface="Montserrat"/>
                <a:cs typeface="Montserrat"/>
                <a:sym typeface="Montserrat"/>
              </a:defRPr>
            </a:lvl8pPr>
            <a:lvl9pPr lvl="8" rtl="0">
              <a:spcBef>
                <a:spcPts val="0"/>
              </a:spcBef>
              <a:spcAft>
                <a:spcPts val="0"/>
              </a:spcAft>
              <a:buSzPts val="3000"/>
              <a:buFont typeface="Montserrat"/>
              <a:buNone/>
              <a:defRPr sz="3000">
                <a:latin typeface="Montserrat"/>
                <a:ea typeface="Montserrat"/>
                <a:cs typeface="Montserrat"/>
                <a:sym typeface="Montserrat"/>
              </a:defRPr>
            </a:lvl9pPr>
          </a:lstStyle>
          <a:p>
            <a:endParaRPr/>
          </a:p>
        </p:txBody>
      </p:sp>
      <p:sp>
        <p:nvSpPr>
          <p:cNvPr id="20" name="Google Shape;20;p4"/>
          <p:cNvSpPr/>
          <p:nvPr/>
        </p:nvSpPr>
        <p:spPr>
          <a:xfrm>
            <a:off x="581050" y="3055519"/>
            <a:ext cx="6016800" cy="1263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 name="Google Shape;21;p4"/>
          <p:cNvSpPr txBox="1">
            <a:spLocks noGrp="1"/>
          </p:cNvSpPr>
          <p:nvPr>
            <p:ph type="sldNum" idx="12"/>
          </p:nvPr>
        </p:nvSpPr>
        <p:spPr>
          <a:xfrm>
            <a:off x="8556775" y="4777350"/>
            <a:ext cx="548700" cy="2901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 Teal">
  <p:cSld name="TITLE_1_1">
    <p:spTree>
      <p:nvGrpSpPr>
        <p:cNvPr id="1" name="Shape 22"/>
        <p:cNvGrpSpPr/>
        <p:nvPr/>
      </p:nvGrpSpPr>
      <p:grpSpPr>
        <a:xfrm>
          <a:off x="0" y="0"/>
          <a:ext cx="0" cy="0"/>
          <a:chOff x="0" y="0"/>
          <a:chExt cx="0" cy="0"/>
        </a:xfrm>
      </p:grpSpPr>
      <p:sp>
        <p:nvSpPr>
          <p:cNvPr id="23" name="Google Shape;23;p5"/>
          <p:cNvSpPr txBox="1">
            <a:spLocks noGrp="1"/>
          </p:cNvSpPr>
          <p:nvPr>
            <p:ph type="body" idx="1"/>
          </p:nvPr>
        </p:nvSpPr>
        <p:spPr>
          <a:xfrm>
            <a:off x="1513800" y="2161800"/>
            <a:ext cx="6116400" cy="819900"/>
          </a:xfrm>
          <a:prstGeom prst="rect">
            <a:avLst/>
          </a:prstGeom>
        </p:spPr>
        <p:txBody>
          <a:bodyPr spcFirstLastPara="1" wrap="square" lIns="91425" tIns="91425" rIns="91425" bIns="91425" anchor="t" anchorCtr="0">
            <a:noAutofit/>
          </a:bodyPr>
          <a:lstStyle>
            <a:lvl1pPr marL="457200" lvl="0" indent="-355600" algn="ctr" rtl="0">
              <a:spcBef>
                <a:spcPts val="600"/>
              </a:spcBef>
              <a:spcAft>
                <a:spcPts val="0"/>
              </a:spcAft>
              <a:buSzPts val="2000"/>
              <a:buChar char="○"/>
              <a:defRPr i="1"/>
            </a:lvl1pPr>
            <a:lvl2pPr marL="914400" lvl="1" indent="-355600" algn="ctr" rtl="0">
              <a:spcBef>
                <a:spcPts val="0"/>
              </a:spcBef>
              <a:spcAft>
                <a:spcPts val="0"/>
              </a:spcAft>
              <a:buSzPts val="2000"/>
              <a:buChar char="●"/>
              <a:defRPr i="1"/>
            </a:lvl2pPr>
            <a:lvl3pPr marL="1371600" lvl="2" indent="-355600" algn="ctr" rtl="0">
              <a:spcBef>
                <a:spcPts val="0"/>
              </a:spcBef>
              <a:spcAft>
                <a:spcPts val="0"/>
              </a:spcAft>
              <a:buSzPts val="2000"/>
              <a:buChar char="■"/>
              <a:defRPr i="1"/>
            </a:lvl3pPr>
            <a:lvl4pPr marL="1828800" lvl="3" indent="-355600" algn="ctr" rtl="0">
              <a:spcBef>
                <a:spcPts val="0"/>
              </a:spcBef>
              <a:spcAft>
                <a:spcPts val="0"/>
              </a:spcAft>
              <a:buSzPts val="2000"/>
              <a:buChar char="●"/>
              <a:defRPr i="1"/>
            </a:lvl4pPr>
            <a:lvl5pPr marL="2286000" lvl="4" indent="-355600" algn="ctr" rtl="0">
              <a:spcBef>
                <a:spcPts val="0"/>
              </a:spcBef>
              <a:spcAft>
                <a:spcPts val="0"/>
              </a:spcAft>
              <a:buSzPts val="2000"/>
              <a:buChar char="○"/>
              <a:defRPr i="1"/>
            </a:lvl5pPr>
            <a:lvl6pPr marL="2743200" lvl="5" indent="-355600" algn="ctr" rtl="0">
              <a:spcBef>
                <a:spcPts val="0"/>
              </a:spcBef>
              <a:spcAft>
                <a:spcPts val="0"/>
              </a:spcAft>
              <a:buSzPts val="2000"/>
              <a:buChar char="■"/>
              <a:defRPr i="1"/>
            </a:lvl6pPr>
            <a:lvl7pPr marL="3200400" lvl="6" indent="-355600" algn="ctr" rtl="0">
              <a:spcBef>
                <a:spcPts val="0"/>
              </a:spcBef>
              <a:spcAft>
                <a:spcPts val="0"/>
              </a:spcAft>
              <a:buSzPts val="2000"/>
              <a:buChar char="●"/>
              <a:defRPr i="1"/>
            </a:lvl7pPr>
            <a:lvl8pPr marL="3657600" lvl="7" indent="-355600" algn="ctr" rtl="0">
              <a:spcBef>
                <a:spcPts val="0"/>
              </a:spcBef>
              <a:spcAft>
                <a:spcPts val="0"/>
              </a:spcAft>
              <a:buSzPts val="2000"/>
              <a:buChar char="○"/>
              <a:defRPr i="1"/>
            </a:lvl8pPr>
            <a:lvl9pPr marL="4114800" lvl="8" indent="-355600" algn="ctr">
              <a:spcBef>
                <a:spcPts val="0"/>
              </a:spcBef>
              <a:spcAft>
                <a:spcPts val="0"/>
              </a:spcAft>
              <a:buSzPts val="2000"/>
              <a:buChar char="■"/>
              <a:defRPr i="1"/>
            </a:lvl9pPr>
          </a:lstStyle>
          <a:p>
            <a:endParaRPr/>
          </a:p>
        </p:txBody>
      </p:sp>
      <p:sp>
        <p:nvSpPr>
          <p:cNvPr id="24" name="Google Shape;24;p5"/>
          <p:cNvSpPr txBox="1"/>
          <p:nvPr/>
        </p:nvSpPr>
        <p:spPr>
          <a:xfrm>
            <a:off x="3593400" y="1181419"/>
            <a:ext cx="1957200" cy="65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600" b="1" dirty="0">
                <a:solidFill>
                  <a:srgbClr val="FFFFFF"/>
                </a:solidFill>
                <a:latin typeface="Times New Roman"/>
                <a:ea typeface="Times New Roman"/>
                <a:cs typeface="Times New Roman"/>
                <a:sym typeface="Times New Roman"/>
              </a:rPr>
              <a:t>“</a:t>
            </a:r>
            <a:endParaRPr sz="9600" b="1" dirty="0">
              <a:solidFill>
                <a:srgbClr val="FFFFFF"/>
              </a:solidFill>
              <a:latin typeface="Times New Roman"/>
              <a:ea typeface="Times New Roman"/>
              <a:cs typeface="Times New Roman"/>
              <a:sym typeface="Times New Roman"/>
            </a:endParaRPr>
          </a:p>
        </p:txBody>
      </p:sp>
      <p:sp>
        <p:nvSpPr>
          <p:cNvPr id="25" name="Google Shape;25;p5"/>
          <p:cNvSpPr/>
          <p:nvPr/>
        </p:nvSpPr>
        <p:spPr>
          <a:xfrm>
            <a:off x="2584275" y="4565606"/>
            <a:ext cx="3996000" cy="1263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 name="Google Shape;26;p5"/>
          <p:cNvSpPr/>
          <p:nvPr/>
        </p:nvSpPr>
        <p:spPr>
          <a:xfrm>
            <a:off x="2584275" y="451669"/>
            <a:ext cx="3996000" cy="1263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 name="Google Shape;27;p5"/>
          <p:cNvSpPr txBox="1">
            <a:spLocks noGrp="1"/>
          </p:cNvSpPr>
          <p:nvPr>
            <p:ph type="sldNum" idx="12"/>
          </p:nvPr>
        </p:nvSpPr>
        <p:spPr>
          <a:xfrm>
            <a:off x="8556775" y="4777350"/>
            <a:ext cx="548700" cy="2901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2"/>
        <p:cNvGrpSpPr/>
        <p:nvPr/>
      </p:nvGrpSpPr>
      <p:grpSpPr>
        <a:xfrm>
          <a:off x="0" y="0"/>
          <a:ext cx="0" cy="0"/>
          <a:chOff x="0" y="0"/>
          <a:chExt cx="0" cy="0"/>
        </a:xfrm>
      </p:grpSpPr>
      <p:sp>
        <p:nvSpPr>
          <p:cNvPr id="53" name="Google Shape;53;p10"/>
          <p:cNvSpPr txBox="1">
            <a:spLocks noGrp="1"/>
          </p:cNvSpPr>
          <p:nvPr>
            <p:ph type="title"/>
          </p:nvPr>
        </p:nvSpPr>
        <p:spPr>
          <a:xfrm>
            <a:off x="457200" y="428569"/>
            <a:ext cx="8229600" cy="573000"/>
          </a:xfrm>
          <a:prstGeom prst="rect">
            <a:avLst/>
          </a:prstGeom>
        </p:spPr>
        <p:txBody>
          <a:bodyPr spcFirstLastPara="1" wrap="square" lIns="91425" tIns="91425" rIns="91425" bIns="91425" anchor="b" anchorCtr="0">
            <a:noAutofit/>
          </a:bodyPr>
          <a:lstStyle>
            <a:lvl1pPr lvl="0" algn="ctr">
              <a:spcBef>
                <a:spcPts val="0"/>
              </a:spcBef>
              <a:spcAft>
                <a:spcPts val="0"/>
              </a:spcAft>
              <a:buSzPts val="3200"/>
              <a:buNone/>
              <a:defRPr/>
            </a:lvl1pPr>
            <a:lvl2pPr lvl="1" algn="ctr">
              <a:spcBef>
                <a:spcPts val="0"/>
              </a:spcBef>
              <a:spcAft>
                <a:spcPts val="0"/>
              </a:spcAft>
              <a:buSzPts val="3200"/>
              <a:buNone/>
              <a:defRPr/>
            </a:lvl2pPr>
            <a:lvl3pPr lvl="2" algn="ctr">
              <a:spcBef>
                <a:spcPts val="0"/>
              </a:spcBef>
              <a:spcAft>
                <a:spcPts val="0"/>
              </a:spcAft>
              <a:buSzPts val="3200"/>
              <a:buNone/>
              <a:defRPr/>
            </a:lvl3pPr>
            <a:lvl4pPr lvl="3" algn="ctr">
              <a:spcBef>
                <a:spcPts val="0"/>
              </a:spcBef>
              <a:spcAft>
                <a:spcPts val="0"/>
              </a:spcAft>
              <a:buSzPts val="3200"/>
              <a:buNone/>
              <a:defRPr/>
            </a:lvl4pPr>
            <a:lvl5pPr lvl="4" algn="ctr">
              <a:spcBef>
                <a:spcPts val="0"/>
              </a:spcBef>
              <a:spcAft>
                <a:spcPts val="0"/>
              </a:spcAft>
              <a:buSzPts val="3200"/>
              <a:buNone/>
              <a:defRPr/>
            </a:lvl5pPr>
            <a:lvl6pPr lvl="5" algn="ctr">
              <a:spcBef>
                <a:spcPts val="0"/>
              </a:spcBef>
              <a:spcAft>
                <a:spcPts val="0"/>
              </a:spcAft>
              <a:buSzPts val="3200"/>
              <a:buNone/>
              <a:defRPr/>
            </a:lvl6pPr>
            <a:lvl7pPr lvl="6" algn="ctr">
              <a:spcBef>
                <a:spcPts val="0"/>
              </a:spcBef>
              <a:spcAft>
                <a:spcPts val="0"/>
              </a:spcAft>
              <a:buSzPts val="3200"/>
              <a:buNone/>
              <a:defRPr/>
            </a:lvl7pPr>
            <a:lvl8pPr lvl="7" algn="ctr">
              <a:spcBef>
                <a:spcPts val="0"/>
              </a:spcBef>
              <a:spcAft>
                <a:spcPts val="0"/>
              </a:spcAft>
              <a:buSzPts val="3200"/>
              <a:buNone/>
              <a:defRPr/>
            </a:lvl8pPr>
            <a:lvl9pPr lvl="8" algn="ctr">
              <a:spcBef>
                <a:spcPts val="0"/>
              </a:spcBef>
              <a:spcAft>
                <a:spcPts val="0"/>
              </a:spcAft>
              <a:buSzPts val="3200"/>
              <a:buNone/>
              <a:defRPr/>
            </a:lvl9pPr>
          </a:lstStyle>
          <a:p>
            <a:endParaRPr/>
          </a:p>
        </p:txBody>
      </p:sp>
      <p:sp>
        <p:nvSpPr>
          <p:cNvPr id="54" name="Google Shape;54;p10"/>
          <p:cNvSpPr/>
          <p:nvPr/>
        </p:nvSpPr>
        <p:spPr>
          <a:xfrm>
            <a:off x="2584275" y="4565606"/>
            <a:ext cx="3996000" cy="1263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 name="Google Shape;55;p10"/>
          <p:cNvSpPr txBox="1">
            <a:spLocks noGrp="1"/>
          </p:cNvSpPr>
          <p:nvPr>
            <p:ph type="sldNum" idx="12"/>
          </p:nvPr>
        </p:nvSpPr>
        <p:spPr>
          <a:xfrm>
            <a:off x="8556775" y="4777350"/>
            <a:ext cx="548700" cy="2901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1 column - Gold" preserve="1">
  <p:cSld name="1_Title + 1 column - Gold">
    <p:bg>
      <p:bgPr>
        <a:solidFill>
          <a:srgbClr val="0A9FD9"/>
        </a:solidFill>
        <a:effectLst/>
      </p:bgPr>
    </p:bg>
    <p:spTree>
      <p:nvGrpSpPr>
        <p:cNvPr id="1" name="Shape 62"/>
        <p:cNvGrpSpPr/>
        <p:nvPr/>
      </p:nvGrpSpPr>
      <p:grpSpPr>
        <a:xfrm>
          <a:off x="0" y="0"/>
          <a:ext cx="0" cy="0"/>
          <a:chOff x="0" y="0"/>
          <a:chExt cx="0" cy="0"/>
        </a:xfrm>
      </p:grpSpPr>
      <p:sp>
        <p:nvSpPr>
          <p:cNvPr id="63" name="Google Shape;63;p13"/>
          <p:cNvSpPr/>
          <p:nvPr/>
        </p:nvSpPr>
        <p:spPr>
          <a:xfrm>
            <a:off x="0" y="318620"/>
            <a:ext cx="412800" cy="258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 name="Google Shape;64;p13"/>
          <p:cNvSpPr txBox="1">
            <a:spLocks noGrp="1"/>
          </p:cNvSpPr>
          <p:nvPr>
            <p:ph type="title"/>
          </p:nvPr>
        </p:nvSpPr>
        <p:spPr>
          <a:xfrm>
            <a:off x="457200" y="447620"/>
            <a:ext cx="8229600" cy="1071900"/>
          </a:xfrm>
          <a:prstGeom prst="rect">
            <a:avLst/>
          </a:prstGeom>
        </p:spPr>
        <p:txBody>
          <a:bodyPr spcFirstLastPara="1" wrap="square" lIns="91425" tIns="91425" rIns="91425" bIns="91425"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65" name="Google Shape;65;p13"/>
          <p:cNvSpPr txBox="1">
            <a:spLocks noGrp="1"/>
          </p:cNvSpPr>
          <p:nvPr>
            <p:ph type="body" idx="1"/>
          </p:nvPr>
        </p:nvSpPr>
        <p:spPr>
          <a:xfrm>
            <a:off x="561950" y="1880794"/>
            <a:ext cx="8020200" cy="2815200"/>
          </a:xfrm>
          <a:prstGeom prst="rect">
            <a:avLst/>
          </a:prstGeom>
        </p:spPr>
        <p:txBody>
          <a:bodyPr spcFirstLastPara="1" wrap="square" lIns="91425" tIns="91425" rIns="91425" bIns="91425" anchor="t" anchorCtr="0">
            <a:noAutofit/>
          </a:bodyPr>
          <a:lstStyle>
            <a:lvl1pPr marL="457200" lvl="0" indent="-355600" rtl="0">
              <a:spcBef>
                <a:spcPts val="600"/>
              </a:spcBef>
              <a:spcAft>
                <a:spcPts val="0"/>
              </a:spcAft>
              <a:buSzPts val="2000"/>
              <a:buChar char="○"/>
              <a:defRPr/>
            </a:lvl1pPr>
            <a:lvl2pPr marL="914400" lvl="1" indent="-355600" rtl="0">
              <a:spcBef>
                <a:spcPts val="0"/>
              </a:spcBef>
              <a:spcAft>
                <a:spcPts val="0"/>
              </a:spcAft>
              <a:buSzPts val="2000"/>
              <a:buChar char="●"/>
              <a:defRPr/>
            </a:lvl2pPr>
            <a:lvl3pPr marL="1371600" lvl="2" indent="-355600" rtl="0">
              <a:spcBef>
                <a:spcPts val="0"/>
              </a:spcBef>
              <a:spcAft>
                <a:spcPts val="0"/>
              </a:spcAft>
              <a:buSzPts val="2000"/>
              <a:buChar char="■"/>
              <a:defRPr/>
            </a:lvl3pPr>
            <a:lvl4pPr marL="1828800" lvl="3" indent="-355600" rtl="0">
              <a:spcBef>
                <a:spcPts val="0"/>
              </a:spcBef>
              <a:spcAft>
                <a:spcPts val="0"/>
              </a:spcAft>
              <a:buSzPts val="2000"/>
              <a:buChar char="●"/>
              <a:defRPr/>
            </a:lvl4pPr>
            <a:lvl5pPr marL="2286000" lvl="4" indent="-355600" rtl="0">
              <a:spcBef>
                <a:spcPts val="0"/>
              </a:spcBef>
              <a:spcAft>
                <a:spcPts val="0"/>
              </a:spcAft>
              <a:buSzPts val="2000"/>
              <a:buChar char="○"/>
              <a:defRPr/>
            </a:lvl5pPr>
            <a:lvl6pPr marL="2743200" lvl="5" indent="-355600" rtl="0">
              <a:spcBef>
                <a:spcPts val="0"/>
              </a:spcBef>
              <a:spcAft>
                <a:spcPts val="0"/>
              </a:spcAft>
              <a:buSzPts val="2000"/>
              <a:buChar char="■"/>
              <a:defRPr/>
            </a:lvl6pPr>
            <a:lvl7pPr marL="3200400" lvl="6" indent="-355600" rtl="0">
              <a:spcBef>
                <a:spcPts val="0"/>
              </a:spcBef>
              <a:spcAft>
                <a:spcPts val="0"/>
              </a:spcAft>
              <a:buSzPts val="2000"/>
              <a:buChar char="●"/>
              <a:defRPr/>
            </a:lvl7pPr>
            <a:lvl8pPr marL="3657600" lvl="7" indent="-355600" rtl="0">
              <a:spcBef>
                <a:spcPts val="0"/>
              </a:spcBef>
              <a:spcAft>
                <a:spcPts val="0"/>
              </a:spcAft>
              <a:buSzPts val="2000"/>
              <a:buChar char="○"/>
              <a:defRPr/>
            </a:lvl8pPr>
            <a:lvl9pPr marL="4114800" lvl="8" indent="-355600" rtl="0">
              <a:spcBef>
                <a:spcPts val="0"/>
              </a:spcBef>
              <a:spcAft>
                <a:spcPts val="0"/>
              </a:spcAft>
              <a:buSzPts val="2000"/>
              <a:buChar char="■"/>
              <a:defRPr/>
            </a:lvl9pPr>
          </a:lstStyle>
          <a:p>
            <a:endParaRPr/>
          </a:p>
        </p:txBody>
      </p:sp>
      <p:sp>
        <p:nvSpPr>
          <p:cNvPr id="66" name="Google Shape;66;p13"/>
          <p:cNvSpPr txBox="1">
            <a:spLocks noGrp="1"/>
          </p:cNvSpPr>
          <p:nvPr>
            <p:ph type="sldNum" idx="12"/>
          </p:nvPr>
        </p:nvSpPr>
        <p:spPr>
          <a:xfrm>
            <a:off x="8556775" y="4777350"/>
            <a:ext cx="548700" cy="2901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extLst>
      <p:ext uri="{BB962C8B-B14F-4D97-AF65-F5344CB8AC3E}">
        <p14:creationId xmlns:p14="http://schemas.microsoft.com/office/powerpoint/2010/main" val="22832782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1 column - Gold" preserve="1">
  <p:cSld name="1_Title + 1 column - Gold">
    <p:bg>
      <p:bgPr>
        <a:solidFill>
          <a:schemeClr val="bg1"/>
        </a:solidFill>
        <a:effectLst/>
      </p:bgPr>
    </p:bg>
    <p:spTree>
      <p:nvGrpSpPr>
        <p:cNvPr id="1" name="Shape 62"/>
        <p:cNvGrpSpPr/>
        <p:nvPr/>
      </p:nvGrpSpPr>
      <p:grpSpPr>
        <a:xfrm>
          <a:off x="0" y="0"/>
          <a:ext cx="0" cy="0"/>
          <a:chOff x="0" y="0"/>
          <a:chExt cx="0" cy="0"/>
        </a:xfrm>
      </p:grpSpPr>
      <p:sp>
        <p:nvSpPr>
          <p:cNvPr id="63" name="Google Shape;63;p13"/>
          <p:cNvSpPr/>
          <p:nvPr/>
        </p:nvSpPr>
        <p:spPr>
          <a:xfrm>
            <a:off x="0" y="318620"/>
            <a:ext cx="412800" cy="258000"/>
          </a:xfrm>
          <a:prstGeom prst="rect">
            <a:avLst/>
          </a:prstGeom>
          <a:solidFill>
            <a:srgbClr val="009C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 name="Google Shape;64;p13"/>
          <p:cNvSpPr txBox="1">
            <a:spLocks noGrp="1"/>
          </p:cNvSpPr>
          <p:nvPr>
            <p:ph type="title"/>
          </p:nvPr>
        </p:nvSpPr>
        <p:spPr>
          <a:xfrm>
            <a:off x="457200" y="447620"/>
            <a:ext cx="8229600" cy="1071900"/>
          </a:xfrm>
          <a:prstGeom prst="rect">
            <a:avLst/>
          </a:prstGeom>
        </p:spPr>
        <p:txBody>
          <a:bodyPr spcFirstLastPara="1" wrap="square" lIns="91425" tIns="91425" rIns="91425" bIns="91425"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65" name="Google Shape;65;p13"/>
          <p:cNvSpPr txBox="1">
            <a:spLocks noGrp="1"/>
          </p:cNvSpPr>
          <p:nvPr>
            <p:ph type="body" idx="1"/>
          </p:nvPr>
        </p:nvSpPr>
        <p:spPr>
          <a:xfrm>
            <a:off x="561950" y="1880794"/>
            <a:ext cx="8020200" cy="2815200"/>
          </a:xfrm>
          <a:prstGeom prst="rect">
            <a:avLst/>
          </a:prstGeom>
        </p:spPr>
        <p:txBody>
          <a:bodyPr spcFirstLastPara="1" wrap="square" lIns="91425" tIns="91425" rIns="91425" bIns="91425" anchor="t" anchorCtr="0">
            <a:noAutofit/>
          </a:bodyPr>
          <a:lstStyle>
            <a:lvl1pPr marL="457200" lvl="0" indent="-355600" rtl="0">
              <a:spcBef>
                <a:spcPts val="600"/>
              </a:spcBef>
              <a:spcAft>
                <a:spcPts val="0"/>
              </a:spcAft>
              <a:buSzPts val="2000"/>
              <a:buChar char="○"/>
              <a:defRPr/>
            </a:lvl1pPr>
            <a:lvl2pPr marL="914400" lvl="1" indent="-355600" rtl="0">
              <a:spcBef>
                <a:spcPts val="0"/>
              </a:spcBef>
              <a:spcAft>
                <a:spcPts val="0"/>
              </a:spcAft>
              <a:buSzPts val="2000"/>
              <a:buChar char="●"/>
              <a:defRPr/>
            </a:lvl2pPr>
            <a:lvl3pPr marL="1371600" lvl="2" indent="-355600" rtl="0">
              <a:spcBef>
                <a:spcPts val="0"/>
              </a:spcBef>
              <a:spcAft>
                <a:spcPts val="0"/>
              </a:spcAft>
              <a:buSzPts val="2000"/>
              <a:buChar char="■"/>
              <a:defRPr/>
            </a:lvl3pPr>
            <a:lvl4pPr marL="1828800" lvl="3" indent="-355600" rtl="0">
              <a:spcBef>
                <a:spcPts val="0"/>
              </a:spcBef>
              <a:spcAft>
                <a:spcPts val="0"/>
              </a:spcAft>
              <a:buSzPts val="2000"/>
              <a:buChar char="●"/>
              <a:defRPr/>
            </a:lvl4pPr>
            <a:lvl5pPr marL="2286000" lvl="4" indent="-355600" rtl="0">
              <a:spcBef>
                <a:spcPts val="0"/>
              </a:spcBef>
              <a:spcAft>
                <a:spcPts val="0"/>
              </a:spcAft>
              <a:buSzPts val="2000"/>
              <a:buChar char="○"/>
              <a:defRPr/>
            </a:lvl5pPr>
            <a:lvl6pPr marL="2743200" lvl="5" indent="-355600" rtl="0">
              <a:spcBef>
                <a:spcPts val="0"/>
              </a:spcBef>
              <a:spcAft>
                <a:spcPts val="0"/>
              </a:spcAft>
              <a:buSzPts val="2000"/>
              <a:buChar char="■"/>
              <a:defRPr/>
            </a:lvl6pPr>
            <a:lvl7pPr marL="3200400" lvl="6" indent="-355600" rtl="0">
              <a:spcBef>
                <a:spcPts val="0"/>
              </a:spcBef>
              <a:spcAft>
                <a:spcPts val="0"/>
              </a:spcAft>
              <a:buSzPts val="2000"/>
              <a:buChar char="●"/>
              <a:defRPr/>
            </a:lvl7pPr>
            <a:lvl8pPr marL="3657600" lvl="7" indent="-355600" rtl="0">
              <a:spcBef>
                <a:spcPts val="0"/>
              </a:spcBef>
              <a:spcAft>
                <a:spcPts val="0"/>
              </a:spcAft>
              <a:buSzPts val="2000"/>
              <a:buChar char="○"/>
              <a:defRPr/>
            </a:lvl8pPr>
            <a:lvl9pPr marL="4114800" lvl="8" indent="-355600" rtl="0">
              <a:spcBef>
                <a:spcPts val="0"/>
              </a:spcBef>
              <a:spcAft>
                <a:spcPts val="0"/>
              </a:spcAft>
              <a:buSzPts val="2000"/>
              <a:buChar char="■"/>
              <a:defRPr/>
            </a:lvl9pPr>
          </a:lstStyle>
          <a:p>
            <a:endParaRPr/>
          </a:p>
        </p:txBody>
      </p:sp>
      <p:sp>
        <p:nvSpPr>
          <p:cNvPr id="66" name="Google Shape;66;p13"/>
          <p:cNvSpPr txBox="1">
            <a:spLocks noGrp="1"/>
          </p:cNvSpPr>
          <p:nvPr>
            <p:ph type="sldNum" idx="12"/>
          </p:nvPr>
        </p:nvSpPr>
        <p:spPr>
          <a:xfrm>
            <a:off x="8556775" y="4777350"/>
            <a:ext cx="548700" cy="2901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extLst>
      <p:ext uri="{BB962C8B-B14F-4D97-AF65-F5344CB8AC3E}">
        <p14:creationId xmlns:p14="http://schemas.microsoft.com/office/powerpoint/2010/main" val="33677339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2 columns - Gold">
  <p:cSld name="TITLE_AND_TWO_COLUMNS_2_1">
    <p:bg>
      <p:bgPr>
        <a:solidFill>
          <a:srgbClr val="0A9FD9"/>
        </a:solidFill>
        <a:effectLst/>
      </p:bgPr>
    </p:bg>
    <p:spTree>
      <p:nvGrpSpPr>
        <p:cNvPr id="1" name="Shape 67"/>
        <p:cNvGrpSpPr/>
        <p:nvPr/>
      </p:nvGrpSpPr>
      <p:grpSpPr>
        <a:xfrm>
          <a:off x="0" y="0"/>
          <a:ext cx="0" cy="0"/>
          <a:chOff x="0" y="0"/>
          <a:chExt cx="0" cy="0"/>
        </a:xfrm>
      </p:grpSpPr>
      <p:sp>
        <p:nvSpPr>
          <p:cNvPr id="68" name="Google Shape;68;p14"/>
          <p:cNvSpPr/>
          <p:nvPr/>
        </p:nvSpPr>
        <p:spPr>
          <a:xfrm>
            <a:off x="0" y="1069462"/>
            <a:ext cx="412800" cy="258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 name="Google Shape;69;p14"/>
          <p:cNvSpPr txBox="1">
            <a:spLocks noGrp="1"/>
          </p:cNvSpPr>
          <p:nvPr>
            <p:ph type="title"/>
          </p:nvPr>
        </p:nvSpPr>
        <p:spPr>
          <a:xfrm>
            <a:off x="457200" y="447620"/>
            <a:ext cx="8229600" cy="1071900"/>
          </a:xfrm>
          <a:prstGeom prst="rect">
            <a:avLst/>
          </a:prstGeom>
        </p:spPr>
        <p:txBody>
          <a:bodyPr spcFirstLastPara="1" wrap="square" lIns="91425" tIns="91425" rIns="91425" bIns="91425"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70" name="Google Shape;70;p14"/>
          <p:cNvSpPr txBox="1">
            <a:spLocks noGrp="1"/>
          </p:cNvSpPr>
          <p:nvPr>
            <p:ph type="body" idx="1"/>
          </p:nvPr>
        </p:nvSpPr>
        <p:spPr>
          <a:xfrm>
            <a:off x="457200" y="1852210"/>
            <a:ext cx="3561000" cy="3073800"/>
          </a:xfrm>
          <a:prstGeom prst="rect">
            <a:avLst/>
          </a:prstGeom>
        </p:spPr>
        <p:txBody>
          <a:bodyPr spcFirstLastPara="1" wrap="square" lIns="91425" tIns="91425" rIns="91425" bIns="91425" anchor="t" anchorCtr="0">
            <a:noAutofit/>
          </a:bodyPr>
          <a:lstStyle>
            <a:lvl1pPr marL="457200" lvl="0" indent="-342900" rtl="0">
              <a:lnSpc>
                <a:spcPct val="115000"/>
              </a:lnSpc>
              <a:spcBef>
                <a:spcPts val="600"/>
              </a:spcBef>
              <a:spcAft>
                <a:spcPts val="0"/>
              </a:spcAft>
              <a:buSzPts val="1800"/>
              <a:buChar char="○"/>
              <a:defRPr sz="1800"/>
            </a:lvl1pPr>
            <a:lvl2pPr marL="914400" lvl="1" indent="-342900" rtl="0">
              <a:lnSpc>
                <a:spcPct val="115000"/>
              </a:lnSpc>
              <a:spcBef>
                <a:spcPts val="0"/>
              </a:spcBef>
              <a:spcAft>
                <a:spcPts val="0"/>
              </a:spcAft>
              <a:buSzPts val="1800"/>
              <a:buChar char="●"/>
              <a:defRPr sz="1800"/>
            </a:lvl2pPr>
            <a:lvl3pPr marL="1371600" lvl="2" indent="-342900" rtl="0">
              <a:lnSpc>
                <a:spcPct val="115000"/>
              </a:lnSpc>
              <a:spcBef>
                <a:spcPts val="0"/>
              </a:spcBef>
              <a:spcAft>
                <a:spcPts val="0"/>
              </a:spcAft>
              <a:buSzPts val="1800"/>
              <a:buChar char="■"/>
              <a:defRPr sz="1800"/>
            </a:lvl3pPr>
            <a:lvl4pPr marL="1828800" lvl="3" indent="-342900" rtl="0">
              <a:lnSpc>
                <a:spcPct val="115000"/>
              </a:lnSpc>
              <a:spcBef>
                <a:spcPts val="0"/>
              </a:spcBef>
              <a:spcAft>
                <a:spcPts val="0"/>
              </a:spcAft>
              <a:buSzPts val="1800"/>
              <a:buChar char="●"/>
              <a:defRPr sz="1800"/>
            </a:lvl4pPr>
            <a:lvl5pPr marL="2286000" lvl="4" indent="-342900" rtl="0">
              <a:lnSpc>
                <a:spcPct val="115000"/>
              </a:lnSpc>
              <a:spcBef>
                <a:spcPts val="0"/>
              </a:spcBef>
              <a:spcAft>
                <a:spcPts val="0"/>
              </a:spcAft>
              <a:buSzPts val="1800"/>
              <a:buChar char="○"/>
              <a:defRPr sz="1800"/>
            </a:lvl5pPr>
            <a:lvl6pPr marL="2743200" lvl="5" indent="-342900" rtl="0">
              <a:lnSpc>
                <a:spcPct val="115000"/>
              </a:lnSpc>
              <a:spcBef>
                <a:spcPts val="0"/>
              </a:spcBef>
              <a:spcAft>
                <a:spcPts val="0"/>
              </a:spcAft>
              <a:buSzPts val="1800"/>
              <a:buChar char="■"/>
              <a:defRPr sz="1800"/>
            </a:lvl6pPr>
            <a:lvl7pPr marL="3200400" lvl="6" indent="-342900" rtl="0">
              <a:lnSpc>
                <a:spcPct val="115000"/>
              </a:lnSpc>
              <a:spcBef>
                <a:spcPts val="0"/>
              </a:spcBef>
              <a:spcAft>
                <a:spcPts val="0"/>
              </a:spcAft>
              <a:buSzPts val="1800"/>
              <a:buChar char="●"/>
              <a:defRPr sz="1800"/>
            </a:lvl7pPr>
            <a:lvl8pPr marL="3657600" lvl="7" indent="-342900" rtl="0">
              <a:lnSpc>
                <a:spcPct val="115000"/>
              </a:lnSpc>
              <a:spcBef>
                <a:spcPts val="0"/>
              </a:spcBef>
              <a:spcAft>
                <a:spcPts val="0"/>
              </a:spcAft>
              <a:buSzPts val="1800"/>
              <a:buChar char="○"/>
              <a:defRPr sz="1800"/>
            </a:lvl8pPr>
            <a:lvl9pPr marL="4114800" lvl="8" indent="-342900" rtl="0">
              <a:lnSpc>
                <a:spcPct val="115000"/>
              </a:lnSpc>
              <a:spcBef>
                <a:spcPts val="0"/>
              </a:spcBef>
              <a:spcAft>
                <a:spcPts val="0"/>
              </a:spcAft>
              <a:buSzPts val="1800"/>
              <a:buChar char="■"/>
              <a:defRPr sz="1800"/>
            </a:lvl9pPr>
          </a:lstStyle>
          <a:p>
            <a:endParaRPr/>
          </a:p>
        </p:txBody>
      </p:sp>
      <p:sp>
        <p:nvSpPr>
          <p:cNvPr id="71" name="Google Shape;71;p14"/>
          <p:cNvSpPr txBox="1">
            <a:spLocks noGrp="1"/>
          </p:cNvSpPr>
          <p:nvPr>
            <p:ph type="body" idx="2"/>
          </p:nvPr>
        </p:nvSpPr>
        <p:spPr>
          <a:xfrm>
            <a:off x="5131069" y="1852125"/>
            <a:ext cx="3600000" cy="3073800"/>
          </a:xfrm>
          <a:prstGeom prst="rect">
            <a:avLst/>
          </a:prstGeom>
        </p:spPr>
        <p:txBody>
          <a:bodyPr spcFirstLastPara="1" wrap="square" lIns="91425" tIns="91425" rIns="91425" bIns="91425" anchor="t" anchorCtr="0">
            <a:noAutofit/>
          </a:bodyPr>
          <a:lstStyle>
            <a:lvl1pPr marL="457200" lvl="0" indent="-342900" rtl="0">
              <a:lnSpc>
                <a:spcPct val="115000"/>
              </a:lnSpc>
              <a:spcBef>
                <a:spcPts val="600"/>
              </a:spcBef>
              <a:spcAft>
                <a:spcPts val="0"/>
              </a:spcAft>
              <a:buSzPts val="1800"/>
              <a:buChar char="○"/>
              <a:defRPr sz="1800"/>
            </a:lvl1pPr>
            <a:lvl2pPr marL="914400" lvl="1" indent="-342900" rtl="0">
              <a:lnSpc>
                <a:spcPct val="115000"/>
              </a:lnSpc>
              <a:spcBef>
                <a:spcPts val="0"/>
              </a:spcBef>
              <a:spcAft>
                <a:spcPts val="0"/>
              </a:spcAft>
              <a:buSzPts val="1800"/>
              <a:buChar char="●"/>
              <a:defRPr sz="1800"/>
            </a:lvl2pPr>
            <a:lvl3pPr marL="1371600" lvl="2" indent="-342900" rtl="0">
              <a:lnSpc>
                <a:spcPct val="115000"/>
              </a:lnSpc>
              <a:spcBef>
                <a:spcPts val="0"/>
              </a:spcBef>
              <a:spcAft>
                <a:spcPts val="0"/>
              </a:spcAft>
              <a:buSzPts val="1800"/>
              <a:buChar char="■"/>
              <a:defRPr sz="1800"/>
            </a:lvl3pPr>
            <a:lvl4pPr marL="1828800" lvl="3" indent="-342900" rtl="0">
              <a:lnSpc>
                <a:spcPct val="115000"/>
              </a:lnSpc>
              <a:spcBef>
                <a:spcPts val="0"/>
              </a:spcBef>
              <a:spcAft>
                <a:spcPts val="0"/>
              </a:spcAft>
              <a:buSzPts val="1800"/>
              <a:buChar char="●"/>
              <a:defRPr sz="1800"/>
            </a:lvl4pPr>
            <a:lvl5pPr marL="2286000" lvl="4" indent="-342900" rtl="0">
              <a:lnSpc>
                <a:spcPct val="115000"/>
              </a:lnSpc>
              <a:spcBef>
                <a:spcPts val="0"/>
              </a:spcBef>
              <a:spcAft>
                <a:spcPts val="0"/>
              </a:spcAft>
              <a:buSzPts val="1800"/>
              <a:buChar char="○"/>
              <a:defRPr sz="1800"/>
            </a:lvl5pPr>
            <a:lvl6pPr marL="2743200" lvl="5" indent="-342900" rtl="0">
              <a:lnSpc>
                <a:spcPct val="115000"/>
              </a:lnSpc>
              <a:spcBef>
                <a:spcPts val="0"/>
              </a:spcBef>
              <a:spcAft>
                <a:spcPts val="0"/>
              </a:spcAft>
              <a:buSzPts val="1800"/>
              <a:buChar char="■"/>
              <a:defRPr sz="1800"/>
            </a:lvl6pPr>
            <a:lvl7pPr marL="3200400" lvl="6" indent="-342900" rtl="0">
              <a:lnSpc>
                <a:spcPct val="115000"/>
              </a:lnSpc>
              <a:spcBef>
                <a:spcPts val="0"/>
              </a:spcBef>
              <a:spcAft>
                <a:spcPts val="0"/>
              </a:spcAft>
              <a:buSzPts val="1800"/>
              <a:buChar char="●"/>
              <a:defRPr sz="1800"/>
            </a:lvl7pPr>
            <a:lvl8pPr marL="3657600" lvl="7" indent="-342900" rtl="0">
              <a:lnSpc>
                <a:spcPct val="115000"/>
              </a:lnSpc>
              <a:spcBef>
                <a:spcPts val="0"/>
              </a:spcBef>
              <a:spcAft>
                <a:spcPts val="0"/>
              </a:spcAft>
              <a:buSzPts val="1800"/>
              <a:buChar char="○"/>
              <a:defRPr sz="1800"/>
            </a:lvl8pPr>
            <a:lvl9pPr marL="4114800" lvl="8" indent="-342900" rtl="0">
              <a:lnSpc>
                <a:spcPct val="115000"/>
              </a:lnSpc>
              <a:spcBef>
                <a:spcPts val="0"/>
              </a:spcBef>
              <a:spcAft>
                <a:spcPts val="0"/>
              </a:spcAft>
              <a:buSzPts val="1800"/>
              <a:buChar char="■"/>
              <a:defRPr sz="1800"/>
            </a:lvl9pPr>
          </a:lstStyle>
          <a:p>
            <a:endParaRPr/>
          </a:p>
        </p:txBody>
      </p:sp>
      <p:sp>
        <p:nvSpPr>
          <p:cNvPr id="72" name="Google Shape;72;p14"/>
          <p:cNvSpPr txBox="1">
            <a:spLocks noGrp="1"/>
          </p:cNvSpPr>
          <p:nvPr>
            <p:ph type="sldNum" idx="12"/>
          </p:nvPr>
        </p:nvSpPr>
        <p:spPr>
          <a:xfrm>
            <a:off x="8556775" y="4777350"/>
            <a:ext cx="548700" cy="2901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 Gold">
  <p:cSld name="CAPTION_ONLY_1_1">
    <p:bg>
      <p:bgPr>
        <a:solidFill>
          <a:srgbClr val="0A9FD9"/>
        </a:solidFill>
        <a:effectLst/>
      </p:bgPr>
    </p:bg>
    <p:spTree>
      <p:nvGrpSpPr>
        <p:cNvPr id="1" name="Shape 84"/>
        <p:cNvGrpSpPr/>
        <p:nvPr/>
      </p:nvGrpSpPr>
      <p:grpSpPr>
        <a:xfrm>
          <a:off x="0" y="0"/>
          <a:ext cx="0" cy="0"/>
          <a:chOff x="0" y="0"/>
          <a:chExt cx="0" cy="0"/>
        </a:xfrm>
      </p:grpSpPr>
      <p:sp>
        <p:nvSpPr>
          <p:cNvPr id="85" name="Google Shape;85;p17"/>
          <p:cNvSpPr txBox="1">
            <a:spLocks noGrp="1"/>
          </p:cNvSpPr>
          <p:nvPr>
            <p:ph type="body" idx="1"/>
          </p:nvPr>
        </p:nvSpPr>
        <p:spPr>
          <a:xfrm>
            <a:off x="588700" y="4406306"/>
            <a:ext cx="7966500" cy="278700"/>
          </a:xfrm>
          <a:prstGeom prst="rect">
            <a:avLst/>
          </a:prstGeom>
        </p:spPr>
        <p:txBody>
          <a:bodyPr spcFirstLastPara="1" wrap="square" lIns="91425" tIns="91425" rIns="91425" bIns="91425" anchor="t" anchorCtr="0">
            <a:noAutofit/>
          </a:bodyPr>
          <a:lstStyle>
            <a:lvl1pPr marL="457200" lvl="0" indent="-228600" algn="ctr" rtl="0">
              <a:spcBef>
                <a:spcPts val="360"/>
              </a:spcBef>
              <a:spcAft>
                <a:spcPts val="0"/>
              </a:spcAft>
              <a:buSzPts val="1800"/>
              <a:buNone/>
              <a:defRPr sz="1800"/>
            </a:lvl1pPr>
          </a:lstStyle>
          <a:p>
            <a:endParaRPr/>
          </a:p>
        </p:txBody>
      </p:sp>
      <p:sp>
        <p:nvSpPr>
          <p:cNvPr id="86" name="Google Shape;86;p17"/>
          <p:cNvSpPr/>
          <p:nvPr/>
        </p:nvSpPr>
        <p:spPr>
          <a:xfrm>
            <a:off x="2584275" y="451669"/>
            <a:ext cx="3996000" cy="1263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 name="Google Shape;87;p17"/>
          <p:cNvSpPr txBox="1">
            <a:spLocks noGrp="1"/>
          </p:cNvSpPr>
          <p:nvPr>
            <p:ph type="sldNum" idx="12"/>
          </p:nvPr>
        </p:nvSpPr>
        <p:spPr>
          <a:xfrm>
            <a:off x="8556775" y="4777350"/>
            <a:ext cx="548700" cy="2901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 Gold">
  <p:cSld name="BLANK_1_1">
    <p:bg>
      <p:bgPr>
        <a:solidFill>
          <a:srgbClr val="0A9FD9"/>
        </a:solidFill>
        <a:effectLst/>
      </p:bgPr>
    </p:bg>
    <p:spTree>
      <p:nvGrpSpPr>
        <p:cNvPr id="1" name="Shape 88"/>
        <p:cNvGrpSpPr/>
        <p:nvPr/>
      </p:nvGrpSpPr>
      <p:grpSpPr>
        <a:xfrm>
          <a:off x="0" y="0"/>
          <a:ext cx="0" cy="0"/>
          <a:chOff x="0" y="0"/>
          <a:chExt cx="0" cy="0"/>
        </a:xfrm>
      </p:grpSpPr>
      <p:sp>
        <p:nvSpPr>
          <p:cNvPr id="89" name="Google Shape;89;p18"/>
          <p:cNvSpPr txBox="1">
            <a:spLocks noGrp="1"/>
          </p:cNvSpPr>
          <p:nvPr>
            <p:ph type="sldNum" idx="12"/>
          </p:nvPr>
        </p:nvSpPr>
        <p:spPr>
          <a:xfrm>
            <a:off x="8556775" y="4777350"/>
            <a:ext cx="548700" cy="2901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447620"/>
            <a:ext cx="8229600" cy="10719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lt1"/>
              </a:buClr>
              <a:buSzPts val="3200"/>
              <a:buFont typeface="Montserrat"/>
              <a:buNone/>
              <a:defRPr sz="3200" b="1">
                <a:solidFill>
                  <a:schemeClr val="lt1"/>
                </a:solidFill>
                <a:latin typeface="Montserrat"/>
                <a:ea typeface="Montserrat"/>
                <a:cs typeface="Montserrat"/>
                <a:sym typeface="Montserrat"/>
              </a:defRPr>
            </a:lvl1pPr>
            <a:lvl2pPr lvl="1">
              <a:spcBef>
                <a:spcPts val="0"/>
              </a:spcBef>
              <a:spcAft>
                <a:spcPts val="0"/>
              </a:spcAft>
              <a:buClr>
                <a:schemeClr val="lt1"/>
              </a:buClr>
              <a:buSzPts val="3200"/>
              <a:buFont typeface="Montserrat"/>
              <a:buNone/>
              <a:defRPr sz="3200" b="1">
                <a:solidFill>
                  <a:schemeClr val="lt1"/>
                </a:solidFill>
                <a:latin typeface="Montserrat"/>
                <a:ea typeface="Montserrat"/>
                <a:cs typeface="Montserrat"/>
                <a:sym typeface="Montserrat"/>
              </a:defRPr>
            </a:lvl2pPr>
            <a:lvl3pPr lvl="2">
              <a:spcBef>
                <a:spcPts val="0"/>
              </a:spcBef>
              <a:spcAft>
                <a:spcPts val="0"/>
              </a:spcAft>
              <a:buClr>
                <a:schemeClr val="lt1"/>
              </a:buClr>
              <a:buSzPts val="3200"/>
              <a:buFont typeface="Montserrat"/>
              <a:buNone/>
              <a:defRPr sz="3200" b="1">
                <a:solidFill>
                  <a:schemeClr val="lt1"/>
                </a:solidFill>
                <a:latin typeface="Montserrat"/>
                <a:ea typeface="Montserrat"/>
                <a:cs typeface="Montserrat"/>
                <a:sym typeface="Montserrat"/>
              </a:defRPr>
            </a:lvl3pPr>
            <a:lvl4pPr lvl="3">
              <a:spcBef>
                <a:spcPts val="0"/>
              </a:spcBef>
              <a:spcAft>
                <a:spcPts val="0"/>
              </a:spcAft>
              <a:buClr>
                <a:schemeClr val="lt1"/>
              </a:buClr>
              <a:buSzPts val="3200"/>
              <a:buFont typeface="Montserrat"/>
              <a:buNone/>
              <a:defRPr sz="3200" b="1">
                <a:solidFill>
                  <a:schemeClr val="lt1"/>
                </a:solidFill>
                <a:latin typeface="Montserrat"/>
                <a:ea typeface="Montserrat"/>
                <a:cs typeface="Montserrat"/>
                <a:sym typeface="Montserrat"/>
              </a:defRPr>
            </a:lvl4pPr>
            <a:lvl5pPr lvl="4">
              <a:spcBef>
                <a:spcPts val="0"/>
              </a:spcBef>
              <a:spcAft>
                <a:spcPts val="0"/>
              </a:spcAft>
              <a:buClr>
                <a:schemeClr val="lt1"/>
              </a:buClr>
              <a:buSzPts val="3200"/>
              <a:buFont typeface="Montserrat"/>
              <a:buNone/>
              <a:defRPr sz="3200" b="1">
                <a:solidFill>
                  <a:schemeClr val="lt1"/>
                </a:solidFill>
                <a:latin typeface="Montserrat"/>
                <a:ea typeface="Montserrat"/>
                <a:cs typeface="Montserrat"/>
                <a:sym typeface="Montserrat"/>
              </a:defRPr>
            </a:lvl5pPr>
            <a:lvl6pPr lvl="5">
              <a:spcBef>
                <a:spcPts val="0"/>
              </a:spcBef>
              <a:spcAft>
                <a:spcPts val="0"/>
              </a:spcAft>
              <a:buClr>
                <a:schemeClr val="lt1"/>
              </a:buClr>
              <a:buSzPts val="3200"/>
              <a:buFont typeface="Montserrat"/>
              <a:buNone/>
              <a:defRPr sz="3200" b="1">
                <a:solidFill>
                  <a:schemeClr val="lt1"/>
                </a:solidFill>
                <a:latin typeface="Montserrat"/>
                <a:ea typeface="Montserrat"/>
                <a:cs typeface="Montserrat"/>
                <a:sym typeface="Montserrat"/>
              </a:defRPr>
            </a:lvl6pPr>
            <a:lvl7pPr lvl="6">
              <a:spcBef>
                <a:spcPts val="0"/>
              </a:spcBef>
              <a:spcAft>
                <a:spcPts val="0"/>
              </a:spcAft>
              <a:buClr>
                <a:schemeClr val="lt1"/>
              </a:buClr>
              <a:buSzPts val="3200"/>
              <a:buFont typeface="Montserrat"/>
              <a:buNone/>
              <a:defRPr sz="3200" b="1">
                <a:solidFill>
                  <a:schemeClr val="lt1"/>
                </a:solidFill>
                <a:latin typeface="Montserrat"/>
                <a:ea typeface="Montserrat"/>
                <a:cs typeface="Montserrat"/>
                <a:sym typeface="Montserrat"/>
              </a:defRPr>
            </a:lvl7pPr>
            <a:lvl8pPr lvl="7">
              <a:spcBef>
                <a:spcPts val="0"/>
              </a:spcBef>
              <a:spcAft>
                <a:spcPts val="0"/>
              </a:spcAft>
              <a:buClr>
                <a:schemeClr val="lt1"/>
              </a:buClr>
              <a:buSzPts val="3200"/>
              <a:buFont typeface="Montserrat"/>
              <a:buNone/>
              <a:defRPr sz="3200" b="1">
                <a:solidFill>
                  <a:schemeClr val="lt1"/>
                </a:solidFill>
                <a:latin typeface="Montserrat"/>
                <a:ea typeface="Montserrat"/>
                <a:cs typeface="Montserrat"/>
                <a:sym typeface="Montserrat"/>
              </a:defRPr>
            </a:lvl8pPr>
            <a:lvl9pPr lvl="8">
              <a:spcBef>
                <a:spcPts val="0"/>
              </a:spcBef>
              <a:spcAft>
                <a:spcPts val="0"/>
              </a:spcAft>
              <a:buClr>
                <a:schemeClr val="lt1"/>
              </a:buClr>
              <a:buSzPts val="3200"/>
              <a:buFont typeface="Montserrat"/>
              <a:buNone/>
              <a:defRPr sz="3200" b="1">
                <a:solidFill>
                  <a:schemeClr val="lt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561950" y="1880794"/>
            <a:ext cx="8020200" cy="2815200"/>
          </a:xfrm>
          <a:prstGeom prst="rect">
            <a:avLst/>
          </a:prstGeom>
          <a:noFill/>
          <a:ln>
            <a:noFill/>
          </a:ln>
        </p:spPr>
        <p:txBody>
          <a:bodyPr spcFirstLastPara="1" wrap="square" lIns="91425" tIns="91425" rIns="91425" bIns="91425" anchor="t" anchorCtr="0">
            <a:noAutofit/>
          </a:bodyPr>
          <a:lstStyle>
            <a:lvl1pPr marL="457200" lvl="0" indent="-355600">
              <a:spcBef>
                <a:spcPts val="600"/>
              </a:spcBef>
              <a:spcAft>
                <a:spcPts val="0"/>
              </a:spcAft>
              <a:buClr>
                <a:schemeClr val="lt1"/>
              </a:buClr>
              <a:buSzPts val="2000"/>
              <a:buFont typeface="Open Sans"/>
              <a:buChar char="○"/>
              <a:defRPr sz="2000">
                <a:solidFill>
                  <a:schemeClr val="lt1"/>
                </a:solidFill>
                <a:latin typeface="Open Sans"/>
                <a:ea typeface="Open Sans"/>
                <a:cs typeface="Open Sans"/>
                <a:sym typeface="Open Sans"/>
              </a:defRPr>
            </a:lvl1pPr>
            <a:lvl2pPr marL="914400" lvl="1" indent="-355600">
              <a:spcBef>
                <a:spcPts val="0"/>
              </a:spcBef>
              <a:spcAft>
                <a:spcPts val="0"/>
              </a:spcAft>
              <a:buClr>
                <a:schemeClr val="lt1"/>
              </a:buClr>
              <a:buSzPts val="2000"/>
              <a:buFont typeface="Open Sans"/>
              <a:buChar char="●"/>
              <a:defRPr sz="2000">
                <a:solidFill>
                  <a:schemeClr val="lt1"/>
                </a:solidFill>
                <a:latin typeface="Open Sans"/>
                <a:ea typeface="Open Sans"/>
                <a:cs typeface="Open Sans"/>
                <a:sym typeface="Open Sans"/>
              </a:defRPr>
            </a:lvl2pPr>
            <a:lvl3pPr marL="1371600" lvl="2" indent="-355600">
              <a:spcBef>
                <a:spcPts val="0"/>
              </a:spcBef>
              <a:spcAft>
                <a:spcPts val="0"/>
              </a:spcAft>
              <a:buClr>
                <a:schemeClr val="lt1"/>
              </a:buClr>
              <a:buSzPts val="2000"/>
              <a:buFont typeface="Open Sans"/>
              <a:buChar char="■"/>
              <a:defRPr sz="2000">
                <a:solidFill>
                  <a:schemeClr val="lt1"/>
                </a:solidFill>
                <a:latin typeface="Open Sans"/>
                <a:ea typeface="Open Sans"/>
                <a:cs typeface="Open Sans"/>
                <a:sym typeface="Open Sans"/>
              </a:defRPr>
            </a:lvl3pPr>
            <a:lvl4pPr marL="1828800" lvl="3" indent="-355600">
              <a:spcBef>
                <a:spcPts val="0"/>
              </a:spcBef>
              <a:spcAft>
                <a:spcPts val="0"/>
              </a:spcAft>
              <a:buClr>
                <a:schemeClr val="lt1"/>
              </a:buClr>
              <a:buSzPts val="2000"/>
              <a:buFont typeface="Open Sans"/>
              <a:buChar char="●"/>
              <a:defRPr sz="2000">
                <a:solidFill>
                  <a:schemeClr val="lt1"/>
                </a:solidFill>
                <a:latin typeface="Open Sans"/>
                <a:ea typeface="Open Sans"/>
                <a:cs typeface="Open Sans"/>
                <a:sym typeface="Open Sans"/>
              </a:defRPr>
            </a:lvl4pPr>
            <a:lvl5pPr marL="2286000" lvl="4" indent="-355600">
              <a:spcBef>
                <a:spcPts val="0"/>
              </a:spcBef>
              <a:spcAft>
                <a:spcPts val="0"/>
              </a:spcAft>
              <a:buClr>
                <a:schemeClr val="lt1"/>
              </a:buClr>
              <a:buSzPts val="2000"/>
              <a:buFont typeface="Open Sans"/>
              <a:buChar char="○"/>
              <a:defRPr sz="2000">
                <a:solidFill>
                  <a:schemeClr val="lt1"/>
                </a:solidFill>
                <a:latin typeface="Open Sans"/>
                <a:ea typeface="Open Sans"/>
                <a:cs typeface="Open Sans"/>
                <a:sym typeface="Open Sans"/>
              </a:defRPr>
            </a:lvl5pPr>
            <a:lvl6pPr marL="2743200" lvl="5" indent="-355600">
              <a:spcBef>
                <a:spcPts val="0"/>
              </a:spcBef>
              <a:spcAft>
                <a:spcPts val="0"/>
              </a:spcAft>
              <a:buClr>
                <a:schemeClr val="lt1"/>
              </a:buClr>
              <a:buSzPts val="2000"/>
              <a:buFont typeface="Open Sans"/>
              <a:buChar char="■"/>
              <a:defRPr sz="2000">
                <a:solidFill>
                  <a:schemeClr val="lt1"/>
                </a:solidFill>
                <a:latin typeface="Open Sans"/>
                <a:ea typeface="Open Sans"/>
                <a:cs typeface="Open Sans"/>
                <a:sym typeface="Open Sans"/>
              </a:defRPr>
            </a:lvl6pPr>
            <a:lvl7pPr marL="3200400" lvl="6" indent="-355600">
              <a:spcBef>
                <a:spcPts val="0"/>
              </a:spcBef>
              <a:spcAft>
                <a:spcPts val="0"/>
              </a:spcAft>
              <a:buClr>
                <a:schemeClr val="lt1"/>
              </a:buClr>
              <a:buSzPts val="2000"/>
              <a:buFont typeface="Open Sans"/>
              <a:buChar char="●"/>
              <a:defRPr sz="2000">
                <a:solidFill>
                  <a:schemeClr val="lt1"/>
                </a:solidFill>
                <a:latin typeface="Open Sans"/>
                <a:ea typeface="Open Sans"/>
                <a:cs typeface="Open Sans"/>
                <a:sym typeface="Open Sans"/>
              </a:defRPr>
            </a:lvl7pPr>
            <a:lvl8pPr marL="3657600" lvl="7" indent="-355600">
              <a:spcBef>
                <a:spcPts val="0"/>
              </a:spcBef>
              <a:spcAft>
                <a:spcPts val="0"/>
              </a:spcAft>
              <a:buClr>
                <a:schemeClr val="lt1"/>
              </a:buClr>
              <a:buSzPts val="2000"/>
              <a:buFont typeface="Open Sans"/>
              <a:buChar char="○"/>
              <a:defRPr sz="2000">
                <a:solidFill>
                  <a:schemeClr val="lt1"/>
                </a:solidFill>
                <a:latin typeface="Open Sans"/>
                <a:ea typeface="Open Sans"/>
                <a:cs typeface="Open Sans"/>
                <a:sym typeface="Open Sans"/>
              </a:defRPr>
            </a:lvl8pPr>
            <a:lvl9pPr marL="4114800" lvl="8" indent="-355600">
              <a:spcBef>
                <a:spcPts val="0"/>
              </a:spcBef>
              <a:spcAft>
                <a:spcPts val="0"/>
              </a:spcAft>
              <a:buClr>
                <a:schemeClr val="lt1"/>
              </a:buClr>
              <a:buSzPts val="2000"/>
              <a:buFont typeface="Open Sans"/>
              <a:buChar char="■"/>
              <a:defRPr sz="2000">
                <a:solidFill>
                  <a:schemeClr val="lt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556775" y="4777350"/>
            <a:ext cx="548700" cy="290100"/>
          </a:xfrm>
          <a:prstGeom prst="rect">
            <a:avLst/>
          </a:prstGeom>
          <a:noFill/>
          <a:ln>
            <a:noFill/>
          </a:ln>
        </p:spPr>
        <p:txBody>
          <a:bodyPr spcFirstLastPara="1" wrap="square" lIns="91425" tIns="91425" rIns="91425" bIns="91425" anchor="t" anchorCtr="0">
            <a:noAutofit/>
          </a:bodyPr>
          <a:lstStyle>
            <a:lvl1pPr lvl="0" algn="r">
              <a:buNone/>
              <a:defRPr sz="1100">
                <a:solidFill>
                  <a:schemeClr val="lt1"/>
                </a:solidFill>
                <a:latin typeface="Montserrat"/>
                <a:ea typeface="Montserrat"/>
                <a:cs typeface="Montserrat"/>
                <a:sym typeface="Montserrat"/>
              </a:defRPr>
            </a:lvl1pPr>
            <a:lvl2pPr lvl="1" algn="r">
              <a:buNone/>
              <a:defRPr sz="1100">
                <a:solidFill>
                  <a:schemeClr val="lt1"/>
                </a:solidFill>
                <a:latin typeface="Montserrat"/>
                <a:ea typeface="Montserrat"/>
                <a:cs typeface="Montserrat"/>
                <a:sym typeface="Montserrat"/>
              </a:defRPr>
            </a:lvl2pPr>
            <a:lvl3pPr lvl="2" algn="r">
              <a:buNone/>
              <a:defRPr sz="1100">
                <a:solidFill>
                  <a:schemeClr val="lt1"/>
                </a:solidFill>
                <a:latin typeface="Montserrat"/>
                <a:ea typeface="Montserrat"/>
                <a:cs typeface="Montserrat"/>
                <a:sym typeface="Montserrat"/>
              </a:defRPr>
            </a:lvl3pPr>
            <a:lvl4pPr lvl="3" algn="r">
              <a:buNone/>
              <a:defRPr sz="1100">
                <a:solidFill>
                  <a:schemeClr val="lt1"/>
                </a:solidFill>
                <a:latin typeface="Montserrat"/>
                <a:ea typeface="Montserrat"/>
                <a:cs typeface="Montserrat"/>
                <a:sym typeface="Montserrat"/>
              </a:defRPr>
            </a:lvl4pPr>
            <a:lvl5pPr lvl="4" algn="r">
              <a:buNone/>
              <a:defRPr sz="1100">
                <a:solidFill>
                  <a:schemeClr val="lt1"/>
                </a:solidFill>
                <a:latin typeface="Montserrat"/>
                <a:ea typeface="Montserrat"/>
                <a:cs typeface="Montserrat"/>
                <a:sym typeface="Montserrat"/>
              </a:defRPr>
            </a:lvl5pPr>
            <a:lvl6pPr lvl="5" algn="r">
              <a:buNone/>
              <a:defRPr sz="1100">
                <a:solidFill>
                  <a:schemeClr val="lt1"/>
                </a:solidFill>
                <a:latin typeface="Montserrat"/>
                <a:ea typeface="Montserrat"/>
                <a:cs typeface="Montserrat"/>
                <a:sym typeface="Montserrat"/>
              </a:defRPr>
            </a:lvl6pPr>
            <a:lvl7pPr lvl="6" algn="r">
              <a:buNone/>
              <a:defRPr sz="1100">
                <a:solidFill>
                  <a:schemeClr val="lt1"/>
                </a:solidFill>
                <a:latin typeface="Montserrat"/>
                <a:ea typeface="Montserrat"/>
                <a:cs typeface="Montserrat"/>
                <a:sym typeface="Montserrat"/>
              </a:defRPr>
            </a:lvl7pPr>
            <a:lvl8pPr lvl="7" algn="r">
              <a:buNone/>
              <a:defRPr sz="1100">
                <a:solidFill>
                  <a:schemeClr val="lt1"/>
                </a:solidFill>
                <a:latin typeface="Montserrat"/>
                <a:ea typeface="Montserrat"/>
                <a:cs typeface="Montserrat"/>
                <a:sym typeface="Montserrat"/>
              </a:defRPr>
            </a:lvl8pPr>
            <a:lvl9pPr lvl="8" algn="r">
              <a:buNone/>
              <a:defRPr sz="1100">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dirty="0"/>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6" r:id="rId4"/>
    <p:sldLayoutId id="2147483667" r:id="rId5"/>
    <p:sldLayoutId id="2147483668" r:id="rId6"/>
    <p:sldLayoutId id="2147483660" r:id="rId7"/>
    <p:sldLayoutId id="2147483663" r:id="rId8"/>
    <p:sldLayoutId id="2147483664" r:id="rId9"/>
    <p:sldLayoutId id="2147483666" r:id="rId10"/>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notesSlide" Target="../notesSlides/notesSlide10.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10.xml"/><Relationship Id="rId5" Type="http://schemas.openxmlformats.org/officeDocument/2006/relationships/tags" Target="../tags/tag5.xml"/><Relationship Id="rId4" Type="http://schemas.openxmlformats.org/officeDocument/2006/relationships/tags" Target="../tags/tag4.xml"/></Relationships>
</file>

<file path=ppt/slides/_rels/slide11.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hyperlink" Target="https://oilprice.com/Energy/Energy-General/10-Energy-Stocks-Defying-The-COVID-19-Slump.html" TargetMode="External"/><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chart" Target="../charts/chart12.xml"/></Relationships>
</file>

<file path=ppt/slides/_rels/slide13.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0.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hyperlink" Target="https://cef.ceew.in/solutions-factory/clean-energy-investment-trends-2020.india" TargetMode="External"/><Relationship Id="rId3" Type="http://schemas.openxmlformats.org/officeDocument/2006/relationships/hyperlink" Target="http://cef.ceew.in/" TargetMode="External"/><Relationship Id="rId7" Type="http://schemas.openxmlformats.org/officeDocument/2006/relationships/hyperlink" Target="http://cef.ceew.in/solutions-factory/tool/electric-mobility" TargetMode="External"/><Relationship Id="rId12" Type="http://schemas.openxmlformats.org/officeDocument/2006/relationships/image" Target="../media/image18.png"/><Relationship Id="rId2" Type="http://schemas.openxmlformats.org/officeDocument/2006/relationships/notesSlide" Target="../notesSlides/notesSlide20.xml"/><Relationship Id="rId16" Type="http://schemas.openxmlformats.org/officeDocument/2006/relationships/image" Target="../media/image20.png"/><Relationship Id="rId1" Type="http://schemas.openxmlformats.org/officeDocument/2006/relationships/slideLayout" Target="../slideLayouts/slideLayout5.xml"/><Relationship Id="rId6" Type="http://schemas.openxmlformats.org/officeDocument/2006/relationships/image" Target="../media/image15.png"/><Relationship Id="rId11" Type="http://schemas.openxmlformats.org/officeDocument/2006/relationships/hyperlink" Target="https://cef.ceew.in/solutions-factory/publications/scaling-up-solar-manufacturing-to-enhance-india-energy-security" TargetMode="External"/><Relationship Id="rId5" Type="http://schemas.openxmlformats.org/officeDocument/2006/relationships/hyperlink" Target="http://cef.ceew.in/solutions-factory/tool/open-access" TargetMode="External"/><Relationship Id="rId15" Type="http://schemas.openxmlformats.org/officeDocument/2006/relationships/hyperlink" Target="https://cef.ceew.in/solutions-factory/publications/the-case-for-indexed-renewable-energy-tariffs" TargetMode="External"/><Relationship Id="rId10" Type="http://schemas.openxmlformats.org/officeDocument/2006/relationships/image" Target="../media/image17.tiff"/><Relationship Id="rId4" Type="http://schemas.openxmlformats.org/officeDocument/2006/relationships/image" Target="../media/image14.png"/><Relationship Id="rId9" Type="http://schemas.openxmlformats.org/officeDocument/2006/relationships/hyperlink" Target="https://cef.ceew.in/solutions-factory/publications/re-financing-india-energy-transition" TargetMode="External"/><Relationship Id="rId14" Type="http://schemas.openxmlformats.org/officeDocument/2006/relationships/image" Target="../media/image19.png"/></Relationships>
</file>

<file path=ppt/slides/_rels/slide3.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slide" Target="slide17.xml"/><Relationship Id="rId3" Type="http://schemas.openxmlformats.org/officeDocument/2006/relationships/image" Target="../media/image5.jpg"/><Relationship Id="rId7" Type="http://schemas.openxmlformats.org/officeDocument/2006/relationships/slide" Target="slide8.xml"/><Relationship Id="rId12" Type="http://schemas.openxmlformats.org/officeDocument/2006/relationships/slide" Target="slide15.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slide" Target="slide7.xml"/><Relationship Id="rId11" Type="http://schemas.openxmlformats.org/officeDocument/2006/relationships/slide" Target="slide14.xml"/><Relationship Id="rId5" Type="http://schemas.openxmlformats.org/officeDocument/2006/relationships/slide" Target="slide6.xml"/><Relationship Id="rId15" Type="http://schemas.openxmlformats.org/officeDocument/2006/relationships/image" Target="../media/image6.png"/><Relationship Id="rId10" Type="http://schemas.openxmlformats.org/officeDocument/2006/relationships/slide" Target="slide11.xml"/><Relationship Id="rId4" Type="http://schemas.openxmlformats.org/officeDocument/2006/relationships/slide" Target="slide4.xml"/><Relationship Id="rId9" Type="http://schemas.openxmlformats.org/officeDocument/2006/relationships/slide" Target="slide10.xml"/><Relationship Id="rId14" Type="http://schemas.openxmlformats.org/officeDocument/2006/relationships/slide" Target="slide19.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chart" Target="../charts/chart2.xml"/></Relationships>
</file>

<file path=ppt/slides/_rels/slide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chart" Target="../charts/chart5.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chart" Target="../charts/chart7.xml"/></Relationships>
</file>

<file path=ppt/slides/_rels/slide9.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9.xml"/><Relationship Id="rId1" Type="http://schemas.openxmlformats.org/officeDocument/2006/relationships/slideLayout" Target="../slideLayouts/slideLayout10.xml"/><Relationship Id="rId5" Type="http://schemas.openxmlformats.org/officeDocument/2006/relationships/chart" Target="../charts/chart10.xml"/><Relationship Id="rId4" Type="http://schemas.openxmlformats.org/officeDocument/2006/relationships/chart" Target="../charts/char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2" name="Rectangle 1"/>
          <p:cNvSpPr/>
          <p:nvPr/>
        </p:nvSpPr>
        <p:spPr>
          <a:xfrm>
            <a:off x="443450" y="0"/>
            <a:ext cx="2763826" cy="96252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94" name="Google Shape;94;p19"/>
          <p:cNvSpPr txBox="1">
            <a:spLocks noGrp="1"/>
          </p:cNvSpPr>
          <p:nvPr>
            <p:ph type="ctrTitle"/>
          </p:nvPr>
        </p:nvSpPr>
        <p:spPr>
          <a:xfrm>
            <a:off x="477825" y="2991376"/>
            <a:ext cx="6291000" cy="1188000"/>
          </a:xfrm>
          <a:prstGeom prst="rect">
            <a:avLst/>
          </a:prstGeom>
        </p:spPr>
        <p:txBody>
          <a:bodyPr spcFirstLastPara="1" wrap="square" lIns="91425" tIns="91425" rIns="91425" bIns="91425" anchor="b" anchorCtr="0">
            <a:noAutofit/>
          </a:bodyPr>
          <a:lstStyle/>
          <a:p>
            <a:pPr lvl="0"/>
            <a:r>
              <a:rPr lang="en-IN" sz="2350" dirty="0">
                <a:solidFill>
                  <a:srgbClr val="575756"/>
                </a:solidFill>
              </a:rPr>
              <a:t>CEEW-CEF</a:t>
            </a:r>
            <a:r>
              <a:rPr lang="en-GB" sz="2350" dirty="0">
                <a:solidFill>
                  <a:srgbClr val="575756"/>
                </a:solidFill>
              </a:rPr>
              <a:t> Market </a:t>
            </a:r>
            <a:r>
              <a:rPr lang="en-GB" sz="2350" dirty="0">
                <a:solidFill>
                  <a:schemeClr val="bg1"/>
                </a:solidFill>
              </a:rPr>
              <a:t>Handbook</a:t>
            </a:r>
            <a:br>
              <a:rPr lang="en-GB" sz="2350" dirty="0"/>
            </a:br>
            <a:r>
              <a:rPr lang="en-GB" sz="2350" dirty="0">
                <a:solidFill>
                  <a:srgbClr val="575756"/>
                </a:solidFill>
              </a:rPr>
              <a:t>Q2 2020-21</a:t>
            </a:r>
            <a:endParaRPr sz="2350" dirty="0">
              <a:solidFill>
                <a:srgbClr val="575756"/>
              </a:solidFill>
            </a:endParaRPr>
          </a:p>
        </p:txBody>
      </p:sp>
      <p:pic>
        <p:nvPicPr>
          <p:cNvPr id="3" name="Google Shape;21;p25"/>
          <p:cNvPicPr preferRelativeResize="0"/>
          <p:nvPr/>
        </p:nvPicPr>
        <p:blipFill>
          <a:blip r:embed="rId3">
            <a:extLst>
              <a:ext uri="{28A0092B-C50C-407E-A947-70E740481C1C}">
                <a14:useLocalDpi xmlns:a14="http://schemas.microsoft.com/office/drawing/2010/main" val="0"/>
              </a:ext>
            </a:extLst>
          </a:blip>
          <a:stretch>
            <a:fillRect/>
          </a:stretch>
        </p:blipFill>
        <p:spPr>
          <a:xfrm>
            <a:off x="567203" y="178101"/>
            <a:ext cx="2487132" cy="562964"/>
          </a:xfrm>
          <a:prstGeom prst="rect">
            <a:avLst/>
          </a:prstGeom>
          <a:noFill/>
          <a:ln>
            <a:noFill/>
          </a:ln>
        </p:spPr>
      </p:pic>
      <p:sp>
        <p:nvSpPr>
          <p:cNvPr id="5" name="Google Shape;100;p20"/>
          <p:cNvSpPr txBox="1"/>
          <p:nvPr/>
        </p:nvSpPr>
        <p:spPr>
          <a:xfrm>
            <a:off x="491575" y="4077289"/>
            <a:ext cx="3776700" cy="376724"/>
          </a:xfrm>
          <a:prstGeom prst="rect">
            <a:avLst/>
          </a:prstGeom>
          <a:noFill/>
          <a:ln>
            <a:noFill/>
          </a:ln>
        </p:spPr>
        <p:txBody>
          <a:bodyPr spcFirstLastPara="1" wrap="square" lIns="91425" tIns="91425" rIns="91425" bIns="91425" anchor="t" anchorCtr="0">
            <a:noAutofit/>
          </a:bodyPr>
          <a:lstStyle/>
          <a:p>
            <a:pPr>
              <a:buClr>
                <a:srgbClr val="6C6E71"/>
              </a:buClr>
              <a:buSzPts val="3200"/>
            </a:pPr>
            <a:r>
              <a:rPr lang="en-GB" sz="1200" dirty="0">
                <a:solidFill>
                  <a:srgbClr val="575756"/>
                </a:solidFill>
                <a:latin typeface="Open Sans" panose="020B0606030504020204" pitchFamily="34" charset="0"/>
                <a:ea typeface="Open Sans" panose="020B0606030504020204" pitchFamily="34" charset="0"/>
                <a:cs typeface="Open Sans" panose="020B0606030504020204" pitchFamily="34" charset="0"/>
              </a:rPr>
              <a:t>18 November 2020</a:t>
            </a:r>
          </a:p>
        </p:txBody>
      </p:sp>
      <p:sp>
        <p:nvSpPr>
          <p:cNvPr id="6" name="Google Shape;47;p1"/>
          <p:cNvSpPr txBox="1">
            <a:spLocks/>
          </p:cNvSpPr>
          <p:nvPr/>
        </p:nvSpPr>
        <p:spPr>
          <a:xfrm>
            <a:off x="5476760" y="4770185"/>
            <a:ext cx="3582201" cy="280365"/>
          </a:xfrm>
          <a:prstGeom prst="rect">
            <a:avLst/>
          </a:prstGeom>
          <a:noFill/>
          <a:ln>
            <a:noFill/>
          </a:ln>
        </p:spPr>
        <p:txBody>
          <a:bodyPr spcFirstLastPara="1" wrap="square" lIns="91425" tIns="45700" rIns="91425" bIns="45700" anchor="t" anchorCtr="0">
            <a:normAutofit fontScale="85000"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1300"/>
            </a:pPr>
            <a:r>
              <a:rPr lang="en-GB" sz="1300"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 Council on Energy, Environment and Water 2020</a:t>
            </a:r>
            <a:endParaRPr lang="en-GB"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extBox 19"/>
          <p:cNvSpPr txBox="1"/>
          <p:nvPr/>
        </p:nvSpPr>
        <p:spPr>
          <a:xfrm rot="16200000">
            <a:off x="8583621" y="3704036"/>
            <a:ext cx="750626" cy="200055"/>
          </a:xfrm>
          <a:prstGeom prst="rect">
            <a:avLst/>
          </a:prstGeom>
          <a:noFill/>
        </p:spPr>
        <p:txBody>
          <a:bodyPr wrap="square" rtlCol="0">
            <a:spAutoFit/>
          </a:bodyPr>
          <a:lstStyle/>
          <a:p>
            <a:r>
              <a:rPr lang="en-IN" sz="700" dirty="0">
                <a:solidFill>
                  <a:srgbClr val="9D9D9C"/>
                </a:solidFill>
                <a:latin typeface="Open Sans" panose="020B0606030504020204" pitchFamily="34" charset="0"/>
                <a:ea typeface="Open Sans" panose="020B0606030504020204" pitchFamily="34" charset="0"/>
                <a:cs typeface="Open Sans" panose="020B0606030504020204" pitchFamily="34" charset="0"/>
              </a:rPr>
              <a:t>Image: iStock</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31" name="Rounded Rectangle 30">
            <a:extLst>
              <a:ext uri="{FF2B5EF4-FFF2-40B4-BE49-F238E27FC236}">
                <a16:creationId xmlns:a16="http://schemas.microsoft.com/office/drawing/2014/main" id="{B85815DD-2FD6-AC45-8F9D-B2BE6D3C113A}"/>
              </a:ext>
            </a:extLst>
          </p:cNvPr>
          <p:cNvSpPr/>
          <p:nvPr/>
        </p:nvSpPr>
        <p:spPr>
          <a:xfrm>
            <a:off x="6485302" y="523625"/>
            <a:ext cx="3238213" cy="4211127"/>
          </a:xfrm>
          <a:prstGeom prst="roundRect">
            <a:avLst/>
          </a:prstGeom>
          <a:solidFill>
            <a:srgbClr val="C3E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99" name="Google Shape;99;p20"/>
          <p:cNvSpPr txBox="1">
            <a:spLocks noGrp="1"/>
          </p:cNvSpPr>
          <p:nvPr>
            <p:ph type="title"/>
          </p:nvPr>
        </p:nvSpPr>
        <p:spPr>
          <a:xfrm>
            <a:off x="457199" y="128763"/>
            <a:ext cx="8638309" cy="481580"/>
          </a:xfrm>
          <a:prstGeom prst="rect">
            <a:avLst/>
          </a:prstGeom>
        </p:spPr>
        <p:txBody>
          <a:bodyPr spcFirstLastPara="1" wrap="square" lIns="91425" tIns="91425" rIns="91425" bIns="91425" anchor="b" anchorCtr="0">
            <a:noAutofit/>
          </a:bodyPr>
          <a:lstStyle/>
          <a:p>
            <a:pPr lvl="0"/>
            <a:r>
              <a:rPr lang="en-US" sz="1200" dirty="0">
                <a:solidFill>
                  <a:srgbClr val="575756"/>
                </a:solidFill>
              </a:rPr>
              <a:t>Policy and regulatory developments: </a:t>
            </a:r>
            <a:r>
              <a:rPr lang="en-IN" sz="1200" dirty="0">
                <a:solidFill>
                  <a:srgbClr val="009CD8"/>
                </a:solidFill>
              </a:rPr>
              <a:t>Electricity (Rights of Consumers) Rules 2020 proposed, </a:t>
            </a:r>
            <a:br>
              <a:rPr lang="en-IN" sz="1200" dirty="0">
                <a:solidFill>
                  <a:srgbClr val="009CD8"/>
                </a:solidFill>
              </a:rPr>
            </a:br>
            <a:r>
              <a:rPr lang="en-IN" sz="1200" dirty="0">
                <a:solidFill>
                  <a:srgbClr val="009CD8"/>
                </a:solidFill>
              </a:rPr>
              <a:t>ISTS waiver extended till June 2023 </a:t>
            </a:r>
            <a:endParaRPr sz="1200" dirty="0">
              <a:solidFill>
                <a:srgbClr val="009CD8"/>
              </a:solidFill>
            </a:endParaRPr>
          </a:p>
        </p:txBody>
      </p:sp>
      <p:sp>
        <p:nvSpPr>
          <p:cNvPr id="19" name="Google Shape;100;p20"/>
          <p:cNvSpPr txBox="1"/>
          <p:nvPr/>
        </p:nvSpPr>
        <p:spPr>
          <a:xfrm>
            <a:off x="6554363" y="520770"/>
            <a:ext cx="2333107" cy="3845215"/>
          </a:xfrm>
          <a:prstGeom prst="rect">
            <a:avLst/>
          </a:prstGeom>
          <a:noFill/>
          <a:ln>
            <a:noFill/>
          </a:ln>
        </p:spPr>
        <p:txBody>
          <a:bodyPr spcFirstLastPara="1" wrap="square" lIns="91425" tIns="91425" rIns="91425" bIns="91425" numCol="1" anchor="t" anchorCtr="0">
            <a:noAutofit/>
          </a:bodyPr>
          <a:lstStyle/>
          <a:p>
            <a:pPr lvl="0">
              <a:spcBef>
                <a:spcPts val="600"/>
              </a:spcBef>
              <a:buClr>
                <a:schemeClr val="dk1"/>
              </a:buClr>
              <a:buSzPts val="1100"/>
            </a:pPr>
            <a:r>
              <a:rPr lang="en-IN" sz="1200" b="1" dirty="0">
                <a:solidFill>
                  <a:srgbClr val="575756"/>
                </a:solidFill>
                <a:latin typeface="Open Sans"/>
                <a:ea typeface="Open Sans"/>
                <a:cs typeface="Open Sans"/>
                <a:sym typeface="Open Sans"/>
              </a:rPr>
              <a:t>Takeaways &amp; Outlook</a:t>
            </a:r>
          </a:p>
          <a:p>
            <a:pPr lvl="0">
              <a:spcBef>
                <a:spcPts val="700"/>
              </a:spcBef>
              <a:buClr>
                <a:schemeClr val="dk1"/>
              </a:buClr>
              <a:buSzPts val="1100"/>
            </a:pPr>
            <a:r>
              <a:rPr lang="en-IN" sz="800" dirty="0">
                <a:solidFill>
                  <a:srgbClr val="575756"/>
                </a:solidFill>
                <a:latin typeface="Open Sans"/>
                <a:ea typeface="Open Sans"/>
                <a:cs typeface="Open Sans"/>
                <a:sym typeface="Open Sans"/>
              </a:rPr>
              <a:t>The proposed Electricity (Rights of Consumers) Rules, 2020, broadly aim to</a:t>
            </a:r>
            <a:r>
              <a:rPr lang="en-IN" sz="800" b="1" dirty="0">
                <a:solidFill>
                  <a:srgbClr val="575756"/>
                </a:solidFill>
                <a:latin typeface="Open Sans"/>
                <a:ea typeface="Open Sans"/>
                <a:cs typeface="Open Sans"/>
                <a:sym typeface="Open Sans"/>
              </a:rPr>
              <a:t> improve discom performance monitoring, electricity supply reliability and consumer services such as metering, billing, payments, and grievance redressal.</a:t>
            </a:r>
            <a:endParaRPr lang="en-IN" sz="800" dirty="0">
              <a:solidFill>
                <a:srgbClr val="575756"/>
              </a:solidFill>
              <a:latin typeface="Open Sans"/>
              <a:ea typeface="Open Sans"/>
              <a:cs typeface="Open Sans"/>
              <a:sym typeface="Open Sans"/>
            </a:endParaRPr>
          </a:p>
          <a:p>
            <a:pPr lvl="0">
              <a:spcBef>
                <a:spcPts val="700"/>
              </a:spcBef>
              <a:buClr>
                <a:schemeClr val="dk1"/>
              </a:buClr>
              <a:buSzPts val="1100"/>
            </a:pPr>
            <a:r>
              <a:rPr lang="en-IN" sz="800" dirty="0">
                <a:solidFill>
                  <a:srgbClr val="575756"/>
                </a:solidFill>
                <a:latin typeface="Open Sans"/>
                <a:ea typeface="Open Sans"/>
                <a:cs typeface="Open Sans"/>
                <a:sym typeface="Open Sans"/>
              </a:rPr>
              <a:t>The government plans to </a:t>
            </a:r>
            <a:r>
              <a:rPr lang="en-IN" sz="800" b="1" dirty="0">
                <a:solidFill>
                  <a:srgbClr val="575756"/>
                </a:solidFill>
                <a:latin typeface="Open Sans"/>
                <a:ea typeface="Open Sans"/>
                <a:cs typeface="Open Sans"/>
                <a:sym typeface="Open Sans"/>
              </a:rPr>
              <a:t>privatise state electricity distribution companies</a:t>
            </a:r>
            <a:r>
              <a:rPr lang="en-IN" sz="800" dirty="0">
                <a:solidFill>
                  <a:srgbClr val="575756"/>
                </a:solidFill>
                <a:latin typeface="Open Sans"/>
                <a:ea typeface="Open Sans"/>
                <a:cs typeface="Open Sans"/>
                <a:sym typeface="Open Sans"/>
              </a:rPr>
              <a:t>, starting with the union territories, to improve their financial and operational performance, thereby </a:t>
            </a:r>
            <a:r>
              <a:rPr lang="en-IN" sz="800" b="1" dirty="0">
                <a:solidFill>
                  <a:srgbClr val="575756"/>
                </a:solidFill>
                <a:latin typeface="Open Sans"/>
                <a:ea typeface="Open Sans"/>
                <a:cs typeface="Open Sans"/>
                <a:sym typeface="Open Sans"/>
              </a:rPr>
              <a:t>reducing financial stress in India’s power sector</a:t>
            </a:r>
            <a:r>
              <a:rPr lang="en-IN" sz="800" dirty="0">
                <a:solidFill>
                  <a:srgbClr val="575756"/>
                </a:solidFill>
                <a:latin typeface="Open Sans"/>
                <a:ea typeface="Open Sans"/>
                <a:cs typeface="Open Sans"/>
                <a:sym typeface="Open Sans"/>
              </a:rPr>
              <a:t>. </a:t>
            </a:r>
          </a:p>
          <a:p>
            <a:pPr>
              <a:spcBef>
                <a:spcPts val="700"/>
              </a:spcBef>
              <a:buClr>
                <a:schemeClr val="dk1"/>
              </a:buClr>
              <a:buSzPts val="1100"/>
            </a:pPr>
            <a:r>
              <a:rPr lang="en-US" sz="800" dirty="0">
                <a:solidFill>
                  <a:srgbClr val="575756"/>
                </a:solidFill>
                <a:latin typeface="Open Sans"/>
                <a:ea typeface="Open Sans"/>
                <a:cs typeface="Open Sans"/>
                <a:sym typeface="Open Sans"/>
              </a:rPr>
              <a:t>Over the last couple of years, most RE projects getting sanctioned/commissioned have been required to evacuate energy through ISTS network and multiple waivers on its charges have helped RE developers bid for low RE tariffs.</a:t>
            </a:r>
          </a:p>
          <a:p>
            <a:pPr>
              <a:spcBef>
                <a:spcPts val="700"/>
              </a:spcBef>
              <a:buClr>
                <a:schemeClr val="dk1"/>
              </a:buClr>
              <a:buSzPts val="1100"/>
            </a:pPr>
            <a:r>
              <a:rPr lang="en-IN" sz="800" b="1" dirty="0">
                <a:solidFill>
                  <a:srgbClr val="575756"/>
                </a:solidFill>
                <a:latin typeface="Open Sans"/>
                <a:ea typeface="Open Sans"/>
                <a:cs typeface="Open Sans"/>
                <a:sym typeface="Open Sans"/>
              </a:rPr>
              <a:t>The recent extension of ISTS waiver till June 2023 is expected to provide relief to RE developers </a:t>
            </a:r>
            <a:r>
              <a:rPr lang="en-IN" sz="800" dirty="0">
                <a:solidFill>
                  <a:srgbClr val="575756"/>
                </a:solidFill>
                <a:latin typeface="Open Sans"/>
                <a:ea typeface="Open Sans"/>
                <a:cs typeface="Open Sans"/>
                <a:sym typeface="Open Sans"/>
              </a:rPr>
              <a:t>from the disrupted supply chains, project delays and cost overruns owing to Covid-19 nationwide lockdown</a:t>
            </a:r>
            <a:r>
              <a:rPr lang="en-IN" sz="800" b="1" dirty="0">
                <a:solidFill>
                  <a:srgbClr val="575756"/>
                </a:solidFill>
                <a:latin typeface="Open Sans"/>
                <a:ea typeface="Open Sans"/>
                <a:cs typeface="Open Sans"/>
                <a:sym typeface="Open Sans"/>
              </a:rPr>
              <a:t>.</a:t>
            </a:r>
          </a:p>
          <a:p>
            <a:pPr>
              <a:spcBef>
                <a:spcPts val="700"/>
              </a:spcBef>
              <a:buClr>
                <a:schemeClr val="dk1"/>
              </a:buClr>
              <a:buSzPts val="1100"/>
            </a:pPr>
            <a:endParaRPr lang="en-IN" sz="800" dirty="0">
              <a:solidFill>
                <a:srgbClr val="575756"/>
              </a:solidFill>
              <a:latin typeface="Open Sans"/>
              <a:ea typeface="Open Sans"/>
              <a:cs typeface="Open Sans"/>
              <a:sym typeface="Open Sans"/>
            </a:endParaRPr>
          </a:p>
          <a:p>
            <a:pPr lvl="0">
              <a:spcBef>
                <a:spcPts val="700"/>
              </a:spcBef>
              <a:buClr>
                <a:schemeClr val="dk1"/>
              </a:buClr>
              <a:buSzPts val="1100"/>
            </a:pPr>
            <a:endParaRPr lang="en-IN" sz="800" dirty="0">
              <a:solidFill>
                <a:srgbClr val="575756"/>
              </a:solidFill>
              <a:latin typeface="Open Sans"/>
              <a:ea typeface="Open Sans"/>
              <a:cs typeface="Open Sans"/>
              <a:sym typeface="Open Sans"/>
            </a:endParaRPr>
          </a:p>
          <a:p>
            <a:pPr lvl="0">
              <a:spcBef>
                <a:spcPts val="700"/>
              </a:spcBef>
              <a:buClr>
                <a:schemeClr val="dk1"/>
              </a:buClr>
              <a:buSzPts val="1100"/>
            </a:pPr>
            <a:endParaRPr lang="en-IN" sz="800" b="1" dirty="0">
              <a:solidFill>
                <a:srgbClr val="575756"/>
              </a:solidFill>
              <a:latin typeface="Open Sans"/>
              <a:ea typeface="Open Sans"/>
              <a:cs typeface="Open Sans"/>
              <a:sym typeface="Open Sans"/>
            </a:endParaRPr>
          </a:p>
        </p:txBody>
      </p:sp>
      <p:sp>
        <p:nvSpPr>
          <p:cNvPr id="75" name="Text Placeholder 3">
            <a:extLst>
              <a:ext uri="{FF2B5EF4-FFF2-40B4-BE49-F238E27FC236}">
                <a16:creationId xmlns:a16="http://schemas.microsoft.com/office/drawing/2014/main" id="{5266969A-F123-9349-BBD7-41E664211EA9}"/>
              </a:ext>
            </a:extLst>
          </p:cNvPr>
          <p:cNvSpPr>
            <a:spLocks noGrp="1"/>
          </p:cNvSpPr>
          <p:nvPr>
            <p:ph type="body" sz="quarter" idx="4294967295"/>
          </p:nvPr>
        </p:nvSpPr>
        <p:spPr>
          <a:xfrm>
            <a:off x="102661" y="4627718"/>
            <a:ext cx="2005539" cy="313942"/>
          </a:xfrm>
          <a:prstGeom prst="rect">
            <a:avLst/>
          </a:prstGeom>
        </p:spPr>
        <p:txBody>
          <a:bodyPr>
            <a:noAutofit/>
          </a:bodyPr>
          <a:lstStyle/>
          <a:p>
            <a:pPr marL="101600" indent="0">
              <a:buNone/>
            </a:pPr>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Publicly available information.</a:t>
            </a:r>
          </a:p>
        </p:txBody>
      </p:sp>
      <p:grpSp>
        <p:nvGrpSpPr>
          <p:cNvPr id="3" name="Group 2">
            <a:extLst>
              <a:ext uri="{FF2B5EF4-FFF2-40B4-BE49-F238E27FC236}">
                <a16:creationId xmlns:a16="http://schemas.microsoft.com/office/drawing/2014/main" id="{EA4C12EB-C07B-054E-A9DE-3CD5EBE28203}"/>
              </a:ext>
            </a:extLst>
          </p:cNvPr>
          <p:cNvGrpSpPr/>
          <p:nvPr/>
        </p:nvGrpSpPr>
        <p:grpSpPr>
          <a:xfrm>
            <a:off x="271384" y="656028"/>
            <a:ext cx="2106736" cy="3925098"/>
            <a:chOff x="271384" y="656028"/>
            <a:chExt cx="2106736" cy="3925098"/>
          </a:xfrm>
        </p:grpSpPr>
        <p:sp>
          <p:nvSpPr>
            <p:cNvPr id="59" name="Text Placeholder 5">
              <a:extLst>
                <a:ext uri="{FF2B5EF4-FFF2-40B4-BE49-F238E27FC236}">
                  <a16:creationId xmlns:a16="http://schemas.microsoft.com/office/drawing/2014/main" id="{48A112BF-3D4C-E74B-AD27-E7F9A1373F62}"/>
                </a:ext>
              </a:extLst>
            </p:cNvPr>
            <p:cNvSpPr txBox="1">
              <a:spLocks/>
            </p:cNvSpPr>
            <p:nvPr/>
          </p:nvSpPr>
          <p:spPr>
            <a:xfrm>
              <a:off x="271384" y="992344"/>
              <a:ext cx="2106736" cy="3588782"/>
            </a:xfrm>
            <a:prstGeom prst="rect">
              <a:avLst/>
            </a:prstGeom>
            <a:solidFill>
              <a:schemeClr val="bg1">
                <a:lumMod val="95000"/>
              </a:schemeClr>
            </a:solidFill>
            <a:ln w="12700">
              <a:noFill/>
            </a:ln>
          </p:spPr>
          <p:txBody>
            <a:bodyPr wrap="square" lIns="109728" tIns="146304" rIns="109728"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171450" lvl="0" indent="-171450">
                <a:buFont typeface="Arial" panose="020B0604020202020204" pitchFamily="34" charset="0"/>
                <a:buChar char="•"/>
              </a:pPr>
              <a:r>
                <a:rPr lang="en-GB"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Discoms to follow key provisions of the proposed rules for supplying electricity to consumers.</a:t>
              </a:r>
              <a:endPar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171450" lvl="0" indent="-171450">
                <a:buFont typeface="Arial" panose="020B0604020202020204" pitchFamily="34" charset="0"/>
                <a:buChar char="•"/>
              </a:pPr>
              <a:r>
                <a:rPr lang="en-GB"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No new electricity connections to be added without meters (prepayment or smart prepayment). </a:t>
              </a:r>
              <a:endPar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Arial" panose="020B0604020202020204" pitchFamily="34" charset="0"/>
                <a:buChar char="•"/>
              </a:pP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Discoms to mandatorily bill all consumers and ensure the bills reach them at least 10 days prior to the date of payment, Rebate for a customer if the bill delivery is delayed</a:t>
              </a:r>
              <a:r>
                <a:rPr lang="en-GB"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endPar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171450" lvl="0" indent="-171450">
                <a:buFont typeface="Arial" panose="020B0604020202020204" pitchFamily="34" charset="0"/>
                <a:buChar char="•"/>
              </a:pPr>
              <a:r>
                <a:rPr lang="en-GB"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Mandatory online payment of bills exceeding INR 1,000.</a:t>
              </a:r>
              <a:endPar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171450" lvl="0" indent="-171450">
                <a:buFont typeface="Arial" panose="020B0604020202020204" pitchFamily="34" charset="0"/>
                <a:buChar char="•"/>
              </a:pPr>
              <a:r>
                <a:rPr lang="en-GB"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Discoms to monitor and report reliability indices for the duration and frequency of outages.</a:t>
              </a:r>
              <a:endPar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171450" lvl="0" indent="-171450">
                <a:buFont typeface="Arial" panose="020B0604020202020204" pitchFamily="34" charset="0"/>
                <a:buChar char="•"/>
              </a:pPr>
              <a:r>
                <a:rPr lang="en-GB"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Limit on net metering set as 5 kW for solar rooftop systems. Gross metering to be provided above 5 kW. </a:t>
              </a:r>
              <a:endPar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171450" lvl="0" indent="-171450">
                <a:buFont typeface="Arial" panose="020B0604020202020204" pitchFamily="34" charset="0"/>
                <a:buChar char="•"/>
              </a:pPr>
              <a:r>
                <a:rPr lang="en-GB"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Consumers to be compensated for outages as well as delays in processing applications for grid interactive rooftop solar.</a:t>
              </a:r>
              <a:endPar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Arial" panose="020B0604020202020204" pitchFamily="34" charset="0"/>
                <a:buChar char="•"/>
              </a:pP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Discom to set up a mechanism for monitoring consumer grievance redressal and a dedicated call centre.  </a:t>
              </a:r>
            </a:p>
          </p:txBody>
        </p:sp>
        <p:sp>
          <p:nvSpPr>
            <p:cNvPr id="58" name="Text Box 10">
              <a:extLst>
                <a:ext uri="{FF2B5EF4-FFF2-40B4-BE49-F238E27FC236}">
                  <a16:creationId xmlns:a16="http://schemas.microsoft.com/office/drawing/2014/main" id="{840A8F34-226E-094D-AD5D-78BAE931C582}"/>
                </a:ext>
              </a:extLst>
            </p:cNvPr>
            <p:cNvSpPr txBox="1">
              <a:spLocks noChangeArrowheads="1"/>
            </p:cNvSpPr>
            <p:nvPr>
              <p:custDataLst>
                <p:tags r:id="rId5"/>
              </p:custDataLst>
            </p:nvPr>
          </p:nvSpPr>
          <p:spPr bwMode="auto">
            <a:xfrm>
              <a:off x="271385" y="656028"/>
              <a:ext cx="2106734" cy="393023"/>
            </a:xfrm>
            <a:prstGeom prst="roundRect">
              <a:avLst/>
            </a:prstGeom>
            <a:solidFill>
              <a:srgbClr val="009CD8"/>
            </a:solidFill>
            <a:ln w="12700" algn="ctr">
              <a:noFill/>
              <a:miter lim="800000"/>
              <a:headEnd/>
              <a:tailEnd type="none" w="sm" len="med"/>
            </a:ln>
          </p:spPr>
          <p:txBody>
            <a:bodyPr lIns="36000" tIns="36000" rIns="36000" bIns="36000" anchor="ctr" anchorCtr="1"/>
            <a:lstStyle/>
            <a:p>
              <a:pPr algn="ctr" defTabSz="957263"/>
              <a:r>
                <a:rPr lang="en-US" sz="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Draft Electricity (Rights of Consumers) Rules 2020</a:t>
              </a:r>
            </a:p>
          </p:txBody>
        </p:sp>
      </p:grpSp>
      <p:grpSp>
        <p:nvGrpSpPr>
          <p:cNvPr id="4" name="Group 3">
            <a:extLst>
              <a:ext uri="{FF2B5EF4-FFF2-40B4-BE49-F238E27FC236}">
                <a16:creationId xmlns:a16="http://schemas.microsoft.com/office/drawing/2014/main" id="{7558159B-AC71-484B-849A-43F4D73ADF82}"/>
              </a:ext>
            </a:extLst>
          </p:cNvPr>
          <p:cNvGrpSpPr/>
          <p:nvPr/>
        </p:nvGrpSpPr>
        <p:grpSpPr>
          <a:xfrm>
            <a:off x="2479057" y="647390"/>
            <a:ext cx="1863773" cy="1869946"/>
            <a:chOff x="2479057" y="647390"/>
            <a:chExt cx="1863773" cy="1869946"/>
          </a:xfrm>
        </p:grpSpPr>
        <p:sp>
          <p:nvSpPr>
            <p:cNvPr id="62" name="Text Placeholder 5">
              <a:extLst>
                <a:ext uri="{FF2B5EF4-FFF2-40B4-BE49-F238E27FC236}">
                  <a16:creationId xmlns:a16="http://schemas.microsoft.com/office/drawing/2014/main" id="{B49A8393-F8F7-DE4B-8172-D3E9873B647E}"/>
                </a:ext>
              </a:extLst>
            </p:cNvPr>
            <p:cNvSpPr txBox="1">
              <a:spLocks/>
            </p:cNvSpPr>
            <p:nvPr/>
          </p:nvSpPr>
          <p:spPr>
            <a:xfrm>
              <a:off x="2479057" y="995343"/>
              <a:ext cx="1863772" cy="1521993"/>
            </a:xfrm>
            <a:prstGeom prst="rect">
              <a:avLst/>
            </a:prstGeom>
            <a:solidFill>
              <a:schemeClr val="bg1">
                <a:lumMod val="95000"/>
              </a:schemeClr>
            </a:solidFill>
            <a:ln w="12700">
              <a:noFill/>
            </a:ln>
          </p:spPr>
          <p:txBody>
            <a:bodyPr wrap="square" lIns="109728" tIns="146304" rIns="109728"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171450" lvl="0" indent="-171450">
                <a:buFont typeface="Arial" panose="020B0604020202020204" pitchFamily="34" charset="0"/>
                <a:buChar char="•"/>
              </a:pP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Ministry of Power further extended the waiver of interstate transmission system (ISTS) charges and losses on all solar and wind projects commissioned before 30 June 2023.</a:t>
              </a:r>
            </a:p>
            <a:p>
              <a:pPr marL="171450" lvl="0" indent="-171450">
                <a:buFont typeface="Arial" panose="020B0604020202020204" pitchFamily="34" charset="0"/>
                <a:buChar char="•"/>
              </a:pP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Earlier in 2019, the waiver was extended from 31 March 2022 to 31 December 2022.</a:t>
              </a:r>
            </a:p>
          </p:txBody>
        </p:sp>
        <p:sp>
          <p:nvSpPr>
            <p:cNvPr id="61" name="Text Box 10">
              <a:extLst>
                <a:ext uri="{FF2B5EF4-FFF2-40B4-BE49-F238E27FC236}">
                  <a16:creationId xmlns:a16="http://schemas.microsoft.com/office/drawing/2014/main" id="{D9911718-1BDC-E84F-B223-8FE36C9AD735}"/>
                </a:ext>
              </a:extLst>
            </p:cNvPr>
            <p:cNvSpPr txBox="1">
              <a:spLocks noChangeArrowheads="1"/>
            </p:cNvSpPr>
            <p:nvPr>
              <p:custDataLst>
                <p:tags r:id="rId4"/>
              </p:custDataLst>
            </p:nvPr>
          </p:nvSpPr>
          <p:spPr bwMode="auto">
            <a:xfrm>
              <a:off x="2479058" y="647390"/>
              <a:ext cx="1863772" cy="401661"/>
            </a:xfrm>
            <a:prstGeom prst="roundRect">
              <a:avLst/>
            </a:prstGeom>
            <a:solidFill>
              <a:srgbClr val="009CD8"/>
            </a:solidFill>
            <a:ln w="12700" algn="ctr">
              <a:noFill/>
              <a:miter lim="800000"/>
              <a:headEnd/>
              <a:tailEnd type="none" w="sm" len="med"/>
            </a:ln>
          </p:spPr>
          <p:txBody>
            <a:bodyPr lIns="36000" tIns="36000" rIns="36000" bIns="36000" anchor="ctr" anchorCtr="1"/>
            <a:lstStyle/>
            <a:p>
              <a:pPr algn="ctr" defTabSz="957263"/>
              <a:r>
                <a:rPr lang="en-US" sz="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Extension of ISTS waiver for RE projects</a:t>
              </a:r>
            </a:p>
          </p:txBody>
        </p:sp>
      </p:grpSp>
      <p:grpSp>
        <p:nvGrpSpPr>
          <p:cNvPr id="6" name="Group 5">
            <a:extLst>
              <a:ext uri="{FF2B5EF4-FFF2-40B4-BE49-F238E27FC236}">
                <a16:creationId xmlns:a16="http://schemas.microsoft.com/office/drawing/2014/main" id="{7CF8FD31-D1E6-AF40-9E90-5DA9E7725D63}"/>
              </a:ext>
            </a:extLst>
          </p:cNvPr>
          <p:cNvGrpSpPr/>
          <p:nvPr/>
        </p:nvGrpSpPr>
        <p:grpSpPr>
          <a:xfrm>
            <a:off x="4511551" y="656028"/>
            <a:ext cx="1754226" cy="1861307"/>
            <a:chOff x="4511551" y="656028"/>
            <a:chExt cx="1754226" cy="1861307"/>
          </a:xfrm>
        </p:grpSpPr>
        <p:sp>
          <p:nvSpPr>
            <p:cNvPr id="68" name="Text Placeholder 5">
              <a:extLst>
                <a:ext uri="{FF2B5EF4-FFF2-40B4-BE49-F238E27FC236}">
                  <a16:creationId xmlns:a16="http://schemas.microsoft.com/office/drawing/2014/main" id="{3188A0D5-01A7-364C-8A0B-743DE2CDB7DC}"/>
                </a:ext>
              </a:extLst>
            </p:cNvPr>
            <p:cNvSpPr txBox="1">
              <a:spLocks/>
            </p:cNvSpPr>
            <p:nvPr/>
          </p:nvSpPr>
          <p:spPr>
            <a:xfrm>
              <a:off x="4511551" y="992342"/>
              <a:ext cx="1754225" cy="1524993"/>
            </a:xfrm>
            <a:prstGeom prst="rect">
              <a:avLst/>
            </a:prstGeom>
            <a:solidFill>
              <a:schemeClr val="bg1">
                <a:lumMod val="95000"/>
              </a:schemeClr>
            </a:solidFill>
            <a:ln w="12700">
              <a:noFill/>
            </a:ln>
          </p:spPr>
          <p:txBody>
            <a:bodyPr wrap="square" lIns="109728" tIns="146304" rIns="109728"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171450" indent="-171450">
                <a:buFont typeface="Arial" panose="020B0604020202020204" pitchFamily="34" charset="0"/>
                <a:buChar char="•"/>
              </a:pP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International Solar Alliance (ISA) was appointed as the implementing agency for bid process management of ‘One Sun One World One Grid’ initiative by MNRE.</a:t>
              </a:r>
            </a:p>
            <a:p>
              <a:pPr marL="171450" indent="-171450">
                <a:buFont typeface="Arial" panose="020B0604020202020204" pitchFamily="34" charset="0"/>
                <a:buChar char="•"/>
              </a:pP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An RfP was issues in Q1 FY21 for developing long term vision, implementation plan, road map and institutional framework for the same.</a:t>
              </a:r>
            </a:p>
          </p:txBody>
        </p:sp>
        <p:sp>
          <p:nvSpPr>
            <p:cNvPr id="67" name="Text Box 10">
              <a:extLst>
                <a:ext uri="{FF2B5EF4-FFF2-40B4-BE49-F238E27FC236}">
                  <a16:creationId xmlns:a16="http://schemas.microsoft.com/office/drawing/2014/main" id="{09FCABAF-BB53-1845-A346-6A2DE2A26533}"/>
                </a:ext>
              </a:extLst>
            </p:cNvPr>
            <p:cNvSpPr txBox="1">
              <a:spLocks noChangeArrowheads="1"/>
            </p:cNvSpPr>
            <p:nvPr>
              <p:custDataLst>
                <p:tags r:id="rId3"/>
              </p:custDataLst>
            </p:nvPr>
          </p:nvSpPr>
          <p:spPr bwMode="auto">
            <a:xfrm>
              <a:off x="4511553" y="656028"/>
              <a:ext cx="1754224" cy="393023"/>
            </a:xfrm>
            <a:prstGeom prst="roundRect">
              <a:avLst/>
            </a:prstGeom>
            <a:solidFill>
              <a:srgbClr val="009CD8"/>
            </a:solidFill>
            <a:ln w="12700" algn="ctr">
              <a:noFill/>
              <a:miter lim="800000"/>
              <a:headEnd/>
              <a:tailEnd type="none" w="sm" len="med"/>
            </a:ln>
          </p:spPr>
          <p:txBody>
            <a:bodyPr lIns="36000" tIns="36000" rIns="36000" bIns="36000" anchor="ctr" anchorCtr="1"/>
            <a:lstStyle/>
            <a:p>
              <a:pPr algn="ctr" defTabSz="957263"/>
              <a:r>
                <a:rPr lang="en-US" sz="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ISA appointed ‘One Sun One World One Grid’ implementation agency</a:t>
              </a:r>
            </a:p>
          </p:txBody>
        </p:sp>
      </p:grpSp>
      <p:grpSp>
        <p:nvGrpSpPr>
          <p:cNvPr id="5" name="Group 4">
            <a:extLst>
              <a:ext uri="{FF2B5EF4-FFF2-40B4-BE49-F238E27FC236}">
                <a16:creationId xmlns:a16="http://schemas.microsoft.com/office/drawing/2014/main" id="{CE4CAAD3-77D9-F54F-9CC1-554EAD280217}"/>
              </a:ext>
            </a:extLst>
          </p:cNvPr>
          <p:cNvGrpSpPr/>
          <p:nvPr/>
        </p:nvGrpSpPr>
        <p:grpSpPr>
          <a:xfrm>
            <a:off x="2466851" y="2645824"/>
            <a:ext cx="1875978" cy="1935301"/>
            <a:chOff x="2466851" y="2645824"/>
            <a:chExt cx="1875978" cy="1935301"/>
          </a:xfrm>
        </p:grpSpPr>
        <p:sp>
          <p:nvSpPr>
            <p:cNvPr id="65" name="Text Placeholder 5">
              <a:extLst>
                <a:ext uri="{FF2B5EF4-FFF2-40B4-BE49-F238E27FC236}">
                  <a16:creationId xmlns:a16="http://schemas.microsoft.com/office/drawing/2014/main" id="{CF0648C5-46BF-504F-886B-0CF3F7DD5D4C}"/>
                </a:ext>
              </a:extLst>
            </p:cNvPr>
            <p:cNvSpPr txBox="1">
              <a:spLocks/>
            </p:cNvSpPr>
            <p:nvPr/>
          </p:nvSpPr>
          <p:spPr>
            <a:xfrm>
              <a:off x="2466851" y="2956284"/>
              <a:ext cx="1875978" cy="1624841"/>
            </a:xfrm>
            <a:prstGeom prst="rect">
              <a:avLst/>
            </a:prstGeom>
            <a:solidFill>
              <a:schemeClr val="bg1">
                <a:lumMod val="95000"/>
              </a:schemeClr>
            </a:solidFill>
            <a:ln w="12700">
              <a:noFill/>
            </a:ln>
          </p:spPr>
          <p:txBody>
            <a:bodyPr wrap="square" lIns="109728" tIns="146304" rIns="109728"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171450" indent="-171450">
                <a:buFont typeface="Arial" panose="020B0604020202020204" pitchFamily="34" charset="0"/>
                <a:buChar char="•"/>
              </a:pP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The government plans to privatise electricity discoms in India starting with the union territories in order to improve their financial and operational performance.</a:t>
              </a:r>
            </a:p>
            <a:p>
              <a:pPr marL="171450" indent="-171450">
                <a:buFont typeface="Arial" panose="020B0604020202020204" pitchFamily="34" charset="0"/>
                <a:buChar char="•"/>
              </a:pP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Ministry of Power also issued standard bidding guidelines for privatization.</a:t>
              </a:r>
            </a:p>
          </p:txBody>
        </p:sp>
        <p:sp>
          <p:nvSpPr>
            <p:cNvPr id="64" name="Text Box 10">
              <a:extLst>
                <a:ext uri="{FF2B5EF4-FFF2-40B4-BE49-F238E27FC236}">
                  <a16:creationId xmlns:a16="http://schemas.microsoft.com/office/drawing/2014/main" id="{63F9B9C3-AC19-EB49-B9BE-CCCDC72799AA}"/>
                </a:ext>
              </a:extLst>
            </p:cNvPr>
            <p:cNvSpPr txBox="1">
              <a:spLocks noChangeArrowheads="1"/>
            </p:cNvSpPr>
            <p:nvPr>
              <p:custDataLst>
                <p:tags r:id="rId2"/>
              </p:custDataLst>
            </p:nvPr>
          </p:nvSpPr>
          <p:spPr bwMode="auto">
            <a:xfrm>
              <a:off x="2468227" y="2645824"/>
              <a:ext cx="1874602" cy="393023"/>
            </a:xfrm>
            <a:prstGeom prst="roundRect">
              <a:avLst/>
            </a:prstGeom>
            <a:solidFill>
              <a:srgbClr val="009CD8"/>
            </a:solidFill>
            <a:ln w="12700" algn="ctr">
              <a:noFill/>
              <a:miter lim="800000"/>
              <a:headEnd/>
              <a:tailEnd type="none" w="sm" len="med"/>
            </a:ln>
          </p:spPr>
          <p:txBody>
            <a:bodyPr lIns="36000" tIns="36000" rIns="36000" bIns="36000" anchor="ctr" anchorCtr="1"/>
            <a:lstStyle/>
            <a:p>
              <a:pPr algn="ctr" defTabSz="957263"/>
              <a:r>
                <a:rPr lang="en-US" sz="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Privatisation of discoms proposed</a:t>
              </a:r>
            </a:p>
          </p:txBody>
        </p:sp>
      </p:grpSp>
      <p:grpSp>
        <p:nvGrpSpPr>
          <p:cNvPr id="7" name="Group 6">
            <a:extLst>
              <a:ext uri="{FF2B5EF4-FFF2-40B4-BE49-F238E27FC236}">
                <a16:creationId xmlns:a16="http://schemas.microsoft.com/office/drawing/2014/main" id="{0369A053-DFE4-3240-9335-7901358C8B72}"/>
              </a:ext>
            </a:extLst>
          </p:cNvPr>
          <p:cNvGrpSpPr/>
          <p:nvPr/>
        </p:nvGrpSpPr>
        <p:grpSpPr>
          <a:xfrm>
            <a:off x="4511552" y="2643156"/>
            <a:ext cx="1754225" cy="1937970"/>
            <a:chOff x="4511552" y="2643156"/>
            <a:chExt cx="1754225" cy="1937970"/>
          </a:xfrm>
        </p:grpSpPr>
        <p:sp>
          <p:nvSpPr>
            <p:cNvPr id="71" name="Text Placeholder 5">
              <a:extLst>
                <a:ext uri="{FF2B5EF4-FFF2-40B4-BE49-F238E27FC236}">
                  <a16:creationId xmlns:a16="http://schemas.microsoft.com/office/drawing/2014/main" id="{81AA34BE-65C8-724A-8117-96BE2C19926E}"/>
                </a:ext>
              </a:extLst>
            </p:cNvPr>
            <p:cNvSpPr txBox="1">
              <a:spLocks/>
            </p:cNvSpPr>
            <p:nvPr/>
          </p:nvSpPr>
          <p:spPr>
            <a:xfrm>
              <a:off x="4511552" y="2991730"/>
              <a:ext cx="1754225" cy="1589396"/>
            </a:xfrm>
            <a:prstGeom prst="rect">
              <a:avLst/>
            </a:prstGeom>
            <a:solidFill>
              <a:schemeClr val="bg1">
                <a:lumMod val="95000"/>
              </a:schemeClr>
            </a:solidFill>
            <a:ln w="12700">
              <a:noFill/>
            </a:ln>
          </p:spPr>
          <p:txBody>
            <a:bodyPr wrap="square" lIns="109728" tIns="146304" rIns="109728"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171450" lvl="0" indent="-171450">
                <a:buFont typeface="Arial" panose="020B0604020202020204" pitchFamily="34" charset="0"/>
                <a:buChar char="•"/>
              </a:pP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A dispute resolution committee has been set up by MNRE to settle the disputes between solar/wind power developers and SECI/NTPC.</a:t>
              </a:r>
            </a:p>
          </p:txBody>
        </p:sp>
        <p:sp>
          <p:nvSpPr>
            <p:cNvPr id="70" name="Text Box 10">
              <a:extLst>
                <a:ext uri="{FF2B5EF4-FFF2-40B4-BE49-F238E27FC236}">
                  <a16:creationId xmlns:a16="http://schemas.microsoft.com/office/drawing/2014/main" id="{ADF96EF8-C627-8842-B76C-EB99A908261E}"/>
                </a:ext>
              </a:extLst>
            </p:cNvPr>
            <p:cNvSpPr txBox="1">
              <a:spLocks noChangeArrowheads="1"/>
            </p:cNvSpPr>
            <p:nvPr>
              <p:custDataLst>
                <p:tags r:id="rId1"/>
              </p:custDataLst>
            </p:nvPr>
          </p:nvSpPr>
          <p:spPr bwMode="auto">
            <a:xfrm>
              <a:off x="4511552" y="2643156"/>
              <a:ext cx="1754225" cy="393023"/>
            </a:xfrm>
            <a:prstGeom prst="roundRect">
              <a:avLst/>
            </a:prstGeom>
            <a:solidFill>
              <a:srgbClr val="009CD8"/>
            </a:solidFill>
            <a:ln w="12700" algn="ctr">
              <a:noFill/>
              <a:miter lim="800000"/>
              <a:headEnd/>
              <a:tailEnd type="none" w="sm" len="med"/>
            </a:ln>
          </p:spPr>
          <p:txBody>
            <a:bodyPr lIns="36000" tIns="36000" rIns="36000" bIns="36000" anchor="ctr" anchorCtr="1"/>
            <a:lstStyle/>
            <a:p>
              <a:pPr algn="ctr" defTabSz="957263"/>
              <a:r>
                <a:rPr lang="en-US" sz="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Dispute resolution committee for RE developers</a:t>
              </a:r>
            </a:p>
          </p:txBody>
        </p:sp>
      </p:grpSp>
      <p:sp>
        <p:nvSpPr>
          <p:cNvPr id="36" name="Rectangle 35"/>
          <p:cNvSpPr/>
          <p:nvPr/>
        </p:nvSpPr>
        <p:spPr>
          <a:xfrm rot="16200000">
            <a:off x="9082410" y="-91649"/>
            <a:ext cx="249623" cy="815252"/>
          </a:xfrm>
          <a:prstGeom prst="rect">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7" name="TextBox 36"/>
          <p:cNvSpPr txBox="1"/>
          <p:nvPr/>
        </p:nvSpPr>
        <p:spPr>
          <a:xfrm>
            <a:off x="8821030" y="208255"/>
            <a:ext cx="322970" cy="215444"/>
          </a:xfrm>
          <a:prstGeom prst="rect">
            <a:avLst/>
          </a:prstGeom>
          <a:noFill/>
        </p:spPr>
        <p:txBody>
          <a:bodyPr wrap="square" rtlCol="0">
            <a:spAutoFit/>
          </a:bodyPr>
          <a:lstStyle/>
          <a:p>
            <a:r>
              <a:rPr lang="en-IN"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10</a:t>
            </a:r>
          </a:p>
        </p:txBody>
      </p:sp>
      <p:grpSp>
        <p:nvGrpSpPr>
          <p:cNvPr id="24" name="Group 23"/>
          <p:cNvGrpSpPr/>
          <p:nvPr/>
        </p:nvGrpSpPr>
        <p:grpSpPr>
          <a:xfrm>
            <a:off x="8284057" y="4779402"/>
            <a:ext cx="715926" cy="418214"/>
            <a:chOff x="8284057" y="4779402"/>
            <a:chExt cx="715926" cy="418214"/>
          </a:xfrm>
        </p:grpSpPr>
        <p:sp>
          <p:nvSpPr>
            <p:cNvPr id="25" name="Rounded Rectangle 24"/>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26" name="Group 25"/>
            <p:cNvGrpSpPr/>
            <p:nvPr/>
          </p:nvGrpSpPr>
          <p:grpSpPr>
            <a:xfrm>
              <a:off x="8284057" y="4879531"/>
              <a:ext cx="715926" cy="263969"/>
              <a:chOff x="1376812" y="1471708"/>
              <a:chExt cx="715926" cy="263969"/>
            </a:xfrm>
          </p:grpSpPr>
          <p:sp>
            <p:nvSpPr>
              <p:cNvPr id="27" name="TextBox 26"/>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28" name="Group 27"/>
              <p:cNvGrpSpPr/>
              <p:nvPr/>
            </p:nvGrpSpPr>
            <p:grpSpPr>
              <a:xfrm>
                <a:off x="1504037" y="1471708"/>
                <a:ext cx="436340" cy="63914"/>
                <a:chOff x="973747" y="978085"/>
                <a:chExt cx="436340" cy="63914"/>
              </a:xfrm>
            </p:grpSpPr>
            <p:sp>
              <p:nvSpPr>
                <p:cNvPr id="29" name="Oval 28"/>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8" name="Oval 37"/>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9" name="Oval 38"/>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grpSp>
    </p:spTree>
    <p:extLst>
      <p:ext uri="{BB962C8B-B14F-4D97-AF65-F5344CB8AC3E}">
        <p14:creationId xmlns:p14="http://schemas.microsoft.com/office/powerpoint/2010/main" val="9686539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70" name="Rounded Rectangle 69">
            <a:extLst>
              <a:ext uri="{FF2B5EF4-FFF2-40B4-BE49-F238E27FC236}">
                <a16:creationId xmlns:a16="http://schemas.microsoft.com/office/drawing/2014/main" id="{72EF6D10-C68B-544E-8D41-961C22262A6B}"/>
              </a:ext>
            </a:extLst>
          </p:cNvPr>
          <p:cNvSpPr/>
          <p:nvPr/>
        </p:nvSpPr>
        <p:spPr>
          <a:xfrm>
            <a:off x="6485302" y="523625"/>
            <a:ext cx="3238213" cy="4211127"/>
          </a:xfrm>
          <a:prstGeom prst="roundRect">
            <a:avLst/>
          </a:prstGeom>
          <a:solidFill>
            <a:srgbClr val="C3E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99" name="Google Shape;99;p20"/>
          <p:cNvSpPr txBox="1">
            <a:spLocks noGrp="1"/>
          </p:cNvSpPr>
          <p:nvPr>
            <p:ph type="title"/>
          </p:nvPr>
        </p:nvSpPr>
        <p:spPr>
          <a:xfrm>
            <a:off x="467166" y="128609"/>
            <a:ext cx="7816891" cy="481580"/>
          </a:xfrm>
          <a:prstGeom prst="rect">
            <a:avLst/>
          </a:prstGeom>
        </p:spPr>
        <p:txBody>
          <a:bodyPr spcFirstLastPara="1" wrap="square" lIns="91425" tIns="91425" rIns="91425" bIns="91425" anchor="b" anchorCtr="0">
            <a:noAutofit/>
          </a:bodyPr>
          <a:lstStyle/>
          <a:p>
            <a:pPr lvl="0"/>
            <a:r>
              <a:rPr lang="en-US" sz="1200" dirty="0">
                <a:solidFill>
                  <a:srgbClr val="575756"/>
                </a:solidFill>
              </a:rPr>
              <a:t>Renewable energy finance: </a:t>
            </a:r>
            <a:r>
              <a:rPr lang="en-IN" sz="1200" dirty="0">
                <a:solidFill>
                  <a:srgbClr val="009CD8"/>
                </a:solidFill>
              </a:rPr>
              <a:t>market concentration increased versus the previous quarter, and bidders in Q2 FY21 auctions included new entrants as well as those with limited RE footprints</a:t>
            </a:r>
            <a:endParaRPr sz="1200" dirty="0">
              <a:solidFill>
                <a:srgbClr val="009CD8"/>
              </a:solidFill>
            </a:endParaRPr>
          </a:p>
        </p:txBody>
      </p:sp>
      <p:sp>
        <p:nvSpPr>
          <p:cNvPr id="19" name="Google Shape;100;p20"/>
          <p:cNvSpPr txBox="1"/>
          <p:nvPr/>
        </p:nvSpPr>
        <p:spPr>
          <a:xfrm>
            <a:off x="6554363" y="520770"/>
            <a:ext cx="2333107" cy="4188720"/>
          </a:xfrm>
          <a:prstGeom prst="rect">
            <a:avLst/>
          </a:prstGeom>
          <a:noFill/>
          <a:ln>
            <a:noFill/>
          </a:ln>
        </p:spPr>
        <p:txBody>
          <a:bodyPr spcFirstLastPara="1" wrap="square" lIns="91425" tIns="91425" rIns="91425" bIns="91425" numCol="1" anchor="t" anchorCtr="0">
            <a:noAutofit/>
          </a:bodyPr>
          <a:lstStyle/>
          <a:p>
            <a:pPr lvl="0">
              <a:spcBef>
                <a:spcPts val="600"/>
              </a:spcBef>
              <a:buClr>
                <a:schemeClr val="dk1"/>
              </a:buClr>
              <a:buSzPts val="1100"/>
            </a:pPr>
            <a:r>
              <a:rPr lang="en-IN" sz="1200" b="1" dirty="0">
                <a:solidFill>
                  <a:srgbClr val="575756"/>
                </a:solidFill>
                <a:latin typeface="Open Sans"/>
                <a:ea typeface="Open Sans"/>
                <a:cs typeface="Open Sans"/>
                <a:sym typeface="Open Sans"/>
              </a:rPr>
              <a:t>Takeaways &amp; Outlook</a:t>
            </a:r>
          </a:p>
          <a:p>
            <a:pPr lvl="0">
              <a:spcBef>
                <a:spcPts val="700"/>
              </a:spcBef>
              <a:buClr>
                <a:schemeClr val="dk1"/>
              </a:buClr>
              <a:buSzPts val="1100"/>
            </a:pPr>
            <a:r>
              <a:rPr lang="en-IN" sz="800" dirty="0">
                <a:solidFill>
                  <a:srgbClr val="575756"/>
                </a:solidFill>
                <a:latin typeface="Open Sans"/>
                <a:ea typeface="Open Sans"/>
                <a:cs typeface="Open Sans"/>
                <a:sym typeface="Open Sans"/>
              </a:rPr>
              <a:t>Nearly </a:t>
            </a:r>
            <a:r>
              <a:rPr lang="en-IN" sz="800" b="1" dirty="0">
                <a:solidFill>
                  <a:srgbClr val="575756"/>
                </a:solidFill>
                <a:latin typeface="Open Sans"/>
                <a:ea typeface="Open Sans"/>
                <a:cs typeface="Open Sans"/>
                <a:sym typeface="Open Sans"/>
              </a:rPr>
              <a:t>3.2 GW of RE capacity was sanctioned/auctioned in Q2 FY21 (vs 12.4 GW in Q1 FY21)</a:t>
            </a:r>
            <a:r>
              <a:rPr lang="en-IN" sz="800" dirty="0">
                <a:solidFill>
                  <a:srgbClr val="575756"/>
                </a:solidFill>
                <a:latin typeface="Open Sans"/>
                <a:ea typeface="Open Sans"/>
                <a:cs typeface="Open Sans"/>
                <a:sym typeface="Open Sans"/>
              </a:rPr>
              <a:t>. Bids in auctions continued to be concentrated in the hands of a few developers.</a:t>
            </a:r>
          </a:p>
          <a:p>
            <a:pPr lvl="0">
              <a:spcBef>
                <a:spcPts val="700"/>
              </a:spcBef>
              <a:buClr>
                <a:schemeClr val="dk1"/>
              </a:buClr>
              <a:buSzPts val="1100"/>
            </a:pPr>
            <a:r>
              <a:rPr lang="en-IN" sz="800" b="1" dirty="0">
                <a:solidFill>
                  <a:srgbClr val="575756"/>
                </a:solidFill>
                <a:latin typeface="Open Sans"/>
                <a:ea typeface="Open Sans"/>
                <a:cs typeface="Open Sans"/>
                <a:sym typeface="Open Sans"/>
              </a:rPr>
              <a:t>Auctions witnessed participation from new market entrants </a:t>
            </a:r>
            <a:r>
              <a:rPr lang="en-IN" sz="800" dirty="0">
                <a:solidFill>
                  <a:srgbClr val="575756"/>
                </a:solidFill>
                <a:latin typeface="Open Sans"/>
                <a:ea typeface="Open Sans"/>
                <a:cs typeface="Open Sans"/>
                <a:sym typeface="Open Sans"/>
              </a:rPr>
              <a:t>such as O2 Power (started operations in January 2020) and SJVN, a Government of India utility engaged in hydro projects.</a:t>
            </a:r>
          </a:p>
          <a:p>
            <a:pPr>
              <a:spcBef>
                <a:spcPts val="700"/>
              </a:spcBef>
              <a:buClr>
                <a:schemeClr val="dk1"/>
              </a:buClr>
              <a:buSzPts val="1100"/>
            </a:pPr>
            <a:r>
              <a:rPr lang="en-IN" sz="800" b="1" dirty="0">
                <a:solidFill>
                  <a:srgbClr val="575756"/>
                </a:solidFill>
                <a:latin typeface="Open Sans"/>
                <a:ea typeface="Open Sans"/>
                <a:cs typeface="Open Sans"/>
                <a:sym typeface="Open Sans"/>
              </a:rPr>
              <a:t>Deal activity primarily consisted of  acquisition of solar assets by investors looking to invest in quality PPAs (SECI/NTPC). </a:t>
            </a:r>
            <a:r>
              <a:rPr lang="en-IN" sz="800" dirty="0">
                <a:solidFill>
                  <a:srgbClr val="575756"/>
                </a:solidFill>
                <a:latin typeface="Open Sans"/>
                <a:ea typeface="Open Sans"/>
                <a:cs typeface="Open Sans"/>
                <a:sym typeface="Open Sans"/>
              </a:rPr>
              <a:t>In addition, Fourth Partner Energy raised debt/mezzanine finance from European impact investment funds to expand its rooftop and corporate PPA (open access) solar portfolio in India.</a:t>
            </a:r>
          </a:p>
          <a:p>
            <a:pPr lvl="0">
              <a:spcBef>
                <a:spcPts val="700"/>
              </a:spcBef>
              <a:buClr>
                <a:schemeClr val="dk1"/>
              </a:buClr>
              <a:buSzPts val="1100"/>
            </a:pPr>
            <a:r>
              <a:rPr lang="en-IN" sz="800" b="1" dirty="0">
                <a:solidFill>
                  <a:srgbClr val="575756"/>
                </a:solidFill>
                <a:latin typeface="Open Sans"/>
                <a:ea typeface="Open Sans"/>
                <a:cs typeface="Open Sans"/>
                <a:sym typeface="Open Sans"/>
              </a:rPr>
              <a:t>Market concentration which rose from 81% in the previous quarter to 84%, is expected to remain high going forward </a:t>
            </a:r>
            <a:r>
              <a:rPr lang="en-IN" sz="800" dirty="0">
                <a:solidFill>
                  <a:srgbClr val="575756"/>
                </a:solidFill>
                <a:latin typeface="Open Sans"/>
                <a:ea typeface="Open Sans"/>
                <a:cs typeface="Open Sans"/>
                <a:sym typeface="Open Sans"/>
              </a:rPr>
              <a:t>with dominant players having an edge in raising and pricing capital at the scale. </a:t>
            </a:r>
          </a:p>
          <a:p>
            <a:pPr lvl="0">
              <a:spcBef>
                <a:spcPts val="700"/>
              </a:spcBef>
              <a:buClr>
                <a:schemeClr val="dk1"/>
              </a:buClr>
              <a:buSzPts val="1100"/>
            </a:pPr>
            <a:endParaRPr lang="en-IN" sz="800" dirty="0">
              <a:solidFill>
                <a:srgbClr val="575756"/>
              </a:solidFill>
              <a:latin typeface="Open Sans"/>
              <a:ea typeface="Open Sans"/>
              <a:cs typeface="Open Sans"/>
              <a:sym typeface="Open Sans"/>
            </a:endParaRPr>
          </a:p>
        </p:txBody>
      </p:sp>
      <p:sp>
        <p:nvSpPr>
          <p:cNvPr id="75" name="Text Placeholder 3">
            <a:extLst>
              <a:ext uri="{FF2B5EF4-FFF2-40B4-BE49-F238E27FC236}">
                <a16:creationId xmlns:a16="http://schemas.microsoft.com/office/drawing/2014/main" id="{5266969A-F123-9349-BBD7-41E664211EA9}"/>
              </a:ext>
            </a:extLst>
          </p:cNvPr>
          <p:cNvSpPr>
            <a:spLocks noGrp="1"/>
          </p:cNvSpPr>
          <p:nvPr>
            <p:ph type="body" sz="quarter" idx="4294967295"/>
          </p:nvPr>
        </p:nvSpPr>
        <p:spPr>
          <a:xfrm>
            <a:off x="64561" y="4627718"/>
            <a:ext cx="2005539" cy="313942"/>
          </a:xfrm>
          <a:prstGeom prst="rect">
            <a:avLst/>
          </a:prstGeom>
        </p:spPr>
        <p:txBody>
          <a:bodyPr>
            <a:noAutofit/>
          </a:bodyPr>
          <a:lstStyle/>
          <a:p>
            <a:pPr marL="101600" indent="0">
              <a:buNone/>
            </a:pPr>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Publicly available information.</a:t>
            </a:r>
          </a:p>
        </p:txBody>
      </p:sp>
      <p:grpSp>
        <p:nvGrpSpPr>
          <p:cNvPr id="5" name="Group 4">
            <a:extLst>
              <a:ext uri="{FF2B5EF4-FFF2-40B4-BE49-F238E27FC236}">
                <a16:creationId xmlns:a16="http://schemas.microsoft.com/office/drawing/2014/main" id="{83C1EE7E-2434-3D4D-BB46-56A0F46232C3}"/>
              </a:ext>
            </a:extLst>
          </p:cNvPr>
          <p:cNvGrpSpPr/>
          <p:nvPr/>
        </p:nvGrpSpPr>
        <p:grpSpPr>
          <a:xfrm>
            <a:off x="3975579" y="529088"/>
            <a:ext cx="2414272" cy="1065317"/>
            <a:chOff x="3975579" y="529088"/>
            <a:chExt cx="2414272" cy="1065317"/>
          </a:xfrm>
        </p:grpSpPr>
        <p:sp>
          <p:nvSpPr>
            <p:cNvPr id="76" name="Text Placeholder 5">
              <a:extLst>
                <a:ext uri="{FF2B5EF4-FFF2-40B4-BE49-F238E27FC236}">
                  <a16:creationId xmlns:a16="http://schemas.microsoft.com/office/drawing/2014/main" id="{75CF9B37-F7CF-FF46-80B8-99DF749E3BF2}"/>
                </a:ext>
              </a:extLst>
            </p:cNvPr>
            <p:cNvSpPr txBox="1">
              <a:spLocks/>
            </p:cNvSpPr>
            <p:nvPr/>
          </p:nvSpPr>
          <p:spPr>
            <a:xfrm>
              <a:off x="4072688" y="529088"/>
              <a:ext cx="1683045" cy="880279"/>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ctr">
                <a:spcBef>
                  <a:spcPts val="0"/>
                </a:spcBef>
                <a:spcAft>
                  <a:spcPts val="300"/>
                </a:spcAft>
                <a:buNone/>
              </a:pPr>
              <a:r>
                <a:rPr lang="en-US" sz="5000" b="1" dirty="0">
                  <a:solidFill>
                    <a:srgbClr val="009CD8"/>
                  </a:solidFill>
                  <a:latin typeface="Montserrat Alternates Black" panose="00000A00000000000000" pitchFamily="50" charset="0"/>
                  <a:ea typeface="Open Sans" panose="020B0606030504020204" pitchFamily="34" charset="0"/>
                  <a:cs typeface="Open Sans" panose="020B0606030504020204" pitchFamily="34" charset="0"/>
                </a:rPr>
                <a:t>84%</a:t>
              </a:r>
            </a:p>
          </p:txBody>
        </p:sp>
        <p:sp>
          <p:nvSpPr>
            <p:cNvPr id="77" name="Text Placeholder 5">
              <a:extLst>
                <a:ext uri="{FF2B5EF4-FFF2-40B4-BE49-F238E27FC236}">
                  <a16:creationId xmlns:a16="http://schemas.microsoft.com/office/drawing/2014/main" id="{91CFEADE-18C0-0F4C-967B-08ED02542531}"/>
                </a:ext>
              </a:extLst>
            </p:cNvPr>
            <p:cNvSpPr txBox="1">
              <a:spLocks/>
            </p:cNvSpPr>
            <p:nvPr/>
          </p:nvSpPr>
          <p:spPr>
            <a:xfrm>
              <a:off x="3975579" y="1202567"/>
              <a:ext cx="2400329" cy="391838"/>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ctr">
                <a:spcBef>
                  <a:spcPts val="0"/>
                </a:spcBef>
                <a:buNone/>
              </a:pPr>
              <a:r>
                <a:rPr lang="en-IN" sz="12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Market concentration in sanctioned RE capacity</a:t>
              </a:r>
            </a:p>
          </p:txBody>
        </p:sp>
        <p:sp>
          <p:nvSpPr>
            <p:cNvPr id="78" name="Text Placeholder 5">
              <a:extLst>
                <a:ext uri="{FF2B5EF4-FFF2-40B4-BE49-F238E27FC236}">
                  <a16:creationId xmlns:a16="http://schemas.microsoft.com/office/drawing/2014/main" id="{5A078CF1-2A98-9641-A022-FFD24C34EFE3}"/>
                </a:ext>
              </a:extLst>
            </p:cNvPr>
            <p:cNvSpPr txBox="1">
              <a:spLocks/>
            </p:cNvSpPr>
            <p:nvPr/>
          </p:nvSpPr>
          <p:spPr>
            <a:xfrm>
              <a:off x="5512705" y="976509"/>
              <a:ext cx="877146" cy="222277"/>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ctr">
                <a:spcBef>
                  <a:spcPts val="0"/>
                </a:spcBef>
                <a:buNone/>
              </a:pPr>
              <a:r>
                <a:rPr lang="en-US" sz="1200" dirty="0">
                  <a:solidFill>
                    <a:srgbClr val="575756"/>
                  </a:solidFill>
                  <a:latin typeface="Open Sans" panose="020B0606030504020204" pitchFamily="34" charset="0"/>
                  <a:ea typeface="Open Sans" panose="020B0606030504020204" pitchFamily="34" charset="0"/>
                  <a:cs typeface="Open Sans" panose="020B0606030504020204" pitchFamily="34" charset="0"/>
                </a:rPr>
                <a:t>Q2 FY21</a:t>
              </a:r>
            </a:p>
          </p:txBody>
        </p:sp>
      </p:grpSp>
      <p:sp>
        <p:nvSpPr>
          <p:cNvPr id="79" name="Text Placeholder 3">
            <a:extLst>
              <a:ext uri="{FF2B5EF4-FFF2-40B4-BE49-F238E27FC236}">
                <a16:creationId xmlns:a16="http://schemas.microsoft.com/office/drawing/2014/main" id="{5266969A-F123-9349-BBD7-41E664211EA9}"/>
              </a:ext>
            </a:extLst>
          </p:cNvPr>
          <p:cNvSpPr>
            <a:spLocks noGrp="1"/>
          </p:cNvSpPr>
          <p:nvPr>
            <p:ph type="body" sz="quarter" idx="4294967295"/>
          </p:nvPr>
        </p:nvSpPr>
        <p:spPr>
          <a:xfrm>
            <a:off x="4048603" y="1498386"/>
            <a:ext cx="2254280" cy="484071"/>
          </a:xfrm>
          <a:prstGeom prst="rect">
            <a:avLst/>
          </a:prstGeom>
        </p:spPr>
        <p:txBody>
          <a:bodyPr>
            <a:noAutofit/>
          </a:bodyPr>
          <a:lstStyle/>
          <a:p>
            <a:pPr marL="101600" indent="0" algn="ctr">
              <a:buNone/>
            </a:pPr>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Note:</a:t>
            </a:r>
            <a:r>
              <a:rPr lang="en-US" sz="700" b="1" i="1" dirty="0">
                <a:solidFill>
                  <a:srgbClr val="0A9FD9"/>
                </a:solidFill>
                <a:latin typeface="Open Sans" panose="020B0606030504020204" pitchFamily="34" charset="0"/>
                <a:ea typeface="Open Sans" panose="020B0606030504020204" pitchFamily="34" charset="0"/>
                <a:cs typeface="Open Sans" panose="020B0606030504020204" pitchFamily="34" charset="0"/>
              </a:rPr>
              <a:t> </a:t>
            </a:r>
            <a:r>
              <a:rPr lang="en-IN"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Market concentration has been calculated as the ratio of top five RE capacities sanctioned, to the total RE capacity sanctioned </a:t>
            </a:r>
          </a:p>
          <a:p>
            <a:pPr marL="101600" indent="0" algn="ctr">
              <a:buNone/>
            </a:pP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a:t>
            </a:r>
          </a:p>
        </p:txBody>
      </p:sp>
      <p:grpSp>
        <p:nvGrpSpPr>
          <p:cNvPr id="4" name="Group 3">
            <a:extLst>
              <a:ext uri="{FF2B5EF4-FFF2-40B4-BE49-F238E27FC236}">
                <a16:creationId xmlns:a16="http://schemas.microsoft.com/office/drawing/2014/main" id="{F951E996-9017-9542-AA86-ED2B22362FDD}"/>
              </a:ext>
            </a:extLst>
          </p:cNvPr>
          <p:cNvGrpSpPr/>
          <p:nvPr/>
        </p:nvGrpSpPr>
        <p:grpSpPr>
          <a:xfrm>
            <a:off x="3850942" y="2011495"/>
            <a:ext cx="2604185" cy="2767907"/>
            <a:chOff x="3850942" y="2011495"/>
            <a:chExt cx="2604185" cy="2767907"/>
          </a:xfrm>
        </p:grpSpPr>
        <p:graphicFrame>
          <p:nvGraphicFramePr>
            <p:cNvPr id="80" name="Chart 79">
              <a:extLst>
                <a:ext uri="{FF2B5EF4-FFF2-40B4-BE49-F238E27FC236}">
                  <a16:creationId xmlns:a16="http://schemas.microsoft.com/office/drawing/2014/main" id="{883267F3-B33F-1A4B-AD91-4A6CBC03E3AC}"/>
                </a:ext>
              </a:extLst>
            </p:cNvPr>
            <p:cNvGraphicFramePr/>
            <p:nvPr>
              <p:extLst>
                <p:ext uri="{D42A27DB-BD31-4B8C-83A1-F6EECF244321}">
                  <p14:modId xmlns:p14="http://schemas.microsoft.com/office/powerpoint/2010/main" val="3360700343"/>
                </p:ext>
              </p:extLst>
            </p:nvPr>
          </p:nvGraphicFramePr>
          <p:xfrm>
            <a:off x="3850942" y="2011495"/>
            <a:ext cx="2604185" cy="2767907"/>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4000086" y="2081700"/>
              <a:ext cx="2351314" cy="338554"/>
            </a:xfrm>
            <a:prstGeom prst="rect">
              <a:avLst/>
            </a:prstGeom>
            <a:noFill/>
          </p:spPr>
          <p:txBody>
            <a:bodyPr wrap="square" rtlCol="0">
              <a:spAutoFit/>
            </a:bodyPr>
            <a:lstStyle/>
            <a:p>
              <a:pPr algn="ctr"/>
              <a:r>
                <a:rPr lang="en-US" sz="8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Developer-wise RE capacity sanctioned during Q2 FY21 (3,175 MW)</a:t>
              </a:r>
              <a:endParaRPr lang="en-IN" sz="800" dirty="0">
                <a:solidFill>
                  <a:srgbClr val="575756"/>
                </a:solidFill>
              </a:endParaRPr>
            </a:p>
          </p:txBody>
        </p:sp>
      </p:grpSp>
      <p:sp>
        <p:nvSpPr>
          <p:cNvPr id="81" name="Text Placeholder 3">
            <a:extLst>
              <a:ext uri="{FF2B5EF4-FFF2-40B4-BE49-F238E27FC236}">
                <a16:creationId xmlns:a16="http://schemas.microsoft.com/office/drawing/2014/main" id="{5266969A-F123-9349-BBD7-41E664211EA9}"/>
              </a:ext>
            </a:extLst>
          </p:cNvPr>
          <p:cNvSpPr>
            <a:spLocks noGrp="1"/>
          </p:cNvSpPr>
          <p:nvPr>
            <p:ph type="body" sz="quarter" idx="4294967295"/>
          </p:nvPr>
        </p:nvSpPr>
        <p:spPr>
          <a:xfrm>
            <a:off x="3975579" y="4631263"/>
            <a:ext cx="2005539" cy="313942"/>
          </a:xfrm>
          <a:prstGeom prst="rect">
            <a:avLst/>
          </a:prstGeom>
        </p:spPr>
        <p:txBody>
          <a:bodyPr>
            <a:noAutofit/>
          </a:bodyPr>
          <a:lstStyle/>
          <a:p>
            <a:pPr marL="101600" indent="0">
              <a:buNone/>
            </a:pPr>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a:t>
            </a:r>
            <a:r>
              <a:rPr lang="en-US" sz="700" b="1" i="1" dirty="0">
                <a:solidFill>
                  <a:srgbClr val="0A9FD9"/>
                </a:solidFill>
                <a:latin typeface="Open Sans" panose="020B0606030504020204" pitchFamily="34" charset="0"/>
                <a:ea typeface="Open Sans" panose="020B0606030504020204" pitchFamily="34" charset="0"/>
                <a:cs typeface="Open Sans" panose="020B0606030504020204" pitchFamily="34" charset="0"/>
              </a:rPr>
              <a:t>: </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CEEW Centre for Energy Finance.</a:t>
            </a:r>
          </a:p>
        </p:txBody>
      </p:sp>
      <p:sp>
        <p:nvSpPr>
          <p:cNvPr id="83" name="Rectangle 82"/>
          <p:cNvSpPr/>
          <p:nvPr/>
        </p:nvSpPr>
        <p:spPr>
          <a:xfrm rot="16200000">
            <a:off x="9082410" y="-91649"/>
            <a:ext cx="249623" cy="815252"/>
          </a:xfrm>
          <a:prstGeom prst="rect">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84" name="TextBox 83"/>
          <p:cNvSpPr txBox="1"/>
          <p:nvPr/>
        </p:nvSpPr>
        <p:spPr>
          <a:xfrm>
            <a:off x="8821030" y="208255"/>
            <a:ext cx="322970" cy="215444"/>
          </a:xfrm>
          <a:prstGeom prst="rect">
            <a:avLst/>
          </a:prstGeom>
          <a:noFill/>
        </p:spPr>
        <p:txBody>
          <a:bodyPr wrap="square" rtlCol="0">
            <a:spAutoFit/>
          </a:bodyPr>
          <a:lstStyle/>
          <a:p>
            <a:r>
              <a:rPr lang="en-IN"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11</a:t>
            </a:r>
          </a:p>
        </p:txBody>
      </p:sp>
      <p:grpSp>
        <p:nvGrpSpPr>
          <p:cNvPr id="57" name="Group 56"/>
          <p:cNvGrpSpPr/>
          <p:nvPr/>
        </p:nvGrpSpPr>
        <p:grpSpPr>
          <a:xfrm>
            <a:off x="8284057" y="4779402"/>
            <a:ext cx="715926" cy="418214"/>
            <a:chOff x="8284057" y="4779402"/>
            <a:chExt cx="715926" cy="418214"/>
          </a:xfrm>
        </p:grpSpPr>
        <p:sp>
          <p:nvSpPr>
            <p:cNvPr id="58" name="Rounded Rectangle 57"/>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59" name="Group 58"/>
            <p:cNvGrpSpPr/>
            <p:nvPr/>
          </p:nvGrpSpPr>
          <p:grpSpPr>
            <a:xfrm>
              <a:off x="8284057" y="4879531"/>
              <a:ext cx="715926" cy="263969"/>
              <a:chOff x="1376812" y="1471708"/>
              <a:chExt cx="715926" cy="263969"/>
            </a:xfrm>
          </p:grpSpPr>
          <p:sp>
            <p:nvSpPr>
              <p:cNvPr id="61" name="TextBox 60"/>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62" name="Group 61"/>
              <p:cNvGrpSpPr/>
              <p:nvPr/>
            </p:nvGrpSpPr>
            <p:grpSpPr>
              <a:xfrm>
                <a:off x="1504037" y="1471708"/>
                <a:ext cx="436340" cy="63914"/>
                <a:chOff x="973747" y="978085"/>
                <a:chExt cx="436340" cy="63914"/>
              </a:xfrm>
            </p:grpSpPr>
            <p:sp>
              <p:nvSpPr>
                <p:cNvPr id="64" name="Oval 63"/>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85" name="Oval 84"/>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86" name="Oval 85"/>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grpSp>
      <p:grpSp>
        <p:nvGrpSpPr>
          <p:cNvPr id="6" name="Group 5">
            <a:extLst>
              <a:ext uri="{FF2B5EF4-FFF2-40B4-BE49-F238E27FC236}">
                <a16:creationId xmlns:a16="http://schemas.microsoft.com/office/drawing/2014/main" id="{282EB799-94E9-DB48-BBC4-53756A1A998F}"/>
              </a:ext>
            </a:extLst>
          </p:cNvPr>
          <p:cNvGrpSpPr/>
          <p:nvPr/>
        </p:nvGrpSpPr>
        <p:grpSpPr>
          <a:xfrm>
            <a:off x="0" y="546365"/>
            <a:ext cx="3869230" cy="4099370"/>
            <a:chOff x="0" y="546365"/>
            <a:chExt cx="3869230" cy="4099370"/>
          </a:xfrm>
        </p:grpSpPr>
        <p:grpSp>
          <p:nvGrpSpPr>
            <p:cNvPr id="25" name="Group 24">
              <a:extLst>
                <a:ext uri="{FF2B5EF4-FFF2-40B4-BE49-F238E27FC236}">
                  <a16:creationId xmlns:a16="http://schemas.microsoft.com/office/drawing/2014/main" id="{3153FF21-32C3-5841-9665-AD66903095D0}"/>
                </a:ext>
              </a:extLst>
            </p:cNvPr>
            <p:cNvGrpSpPr/>
            <p:nvPr/>
          </p:nvGrpSpPr>
          <p:grpSpPr>
            <a:xfrm>
              <a:off x="0" y="546365"/>
              <a:ext cx="3869230" cy="4099370"/>
              <a:chOff x="-268616" y="915090"/>
              <a:chExt cx="5717243" cy="5558551"/>
            </a:xfrm>
          </p:grpSpPr>
          <p:cxnSp>
            <p:nvCxnSpPr>
              <p:cNvPr id="26" name="Straight Arrow Connector 25">
                <a:extLst>
                  <a:ext uri="{FF2B5EF4-FFF2-40B4-BE49-F238E27FC236}">
                    <a16:creationId xmlns:a16="http://schemas.microsoft.com/office/drawing/2014/main" id="{CBA17531-27CF-364C-8140-2C33C8E699C8}"/>
                  </a:ext>
                </a:extLst>
              </p:cNvPr>
              <p:cNvCxnSpPr/>
              <p:nvPr/>
            </p:nvCxnSpPr>
            <p:spPr>
              <a:xfrm flipV="1">
                <a:off x="921247" y="1315547"/>
                <a:ext cx="0" cy="548640"/>
              </a:xfrm>
              <a:prstGeom prst="straightConnector1">
                <a:avLst/>
              </a:prstGeom>
              <a:ln w="28575">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FDE0496C-3FC7-5A46-BF0F-195D96256635}"/>
                  </a:ext>
                </a:extLst>
              </p:cNvPr>
              <p:cNvGrpSpPr/>
              <p:nvPr/>
            </p:nvGrpSpPr>
            <p:grpSpPr>
              <a:xfrm>
                <a:off x="878618" y="1943314"/>
                <a:ext cx="87256" cy="558064"/>
                <a:chOff x="3643970" y="2762602"/>
                <a:chExt cx="87256" cy="558064"/>
              </a:xfrm>
            </p:grpSpPr>
            <p:sp>
              <p:nvSpPr>
                <p:cNvPr id="73" name="Oval 72">
                  <a:extLst>
                    <a:ext uri="{FF2B5EF4-FFF2-40B4-BE49-F238E27FC236}">
                      <a16:creationId xmlns:a16="http://schemas.microsoft.com/office/drawing/2014/main" id="{04415DE8-C026-EB4F-9E06-7327E7DEF956}"/>
                    </a:ext>
                  </a:extLst>
                </p:cNvPr>
                <p:cNvSpPr/>
                <p:nvPr/>
              </p:nvSpPr>
              <p:spPr>
                <a:xfrm flipV="1">
                  <a:off x="3643970" y="2762602"/>
                  <a:ext cx="87256" cy="45719"/>
                </a:xfrm>
                <a:prstGeom prst="ellipse">
                  <a:avLst/>
                </a:prstGeom>
                <a:solidFill>
                  <a:schemeClr val="tx1">
                    <a:lumMod val="50000"/>
                    <a:lumOff val="50000"/>
                  </a:schemeClr>
                </a:solidFill>
                <a:ln w="28575">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cxnSp>
              <p:nvCxnSpPr>
                <p:cNvPr id="74" name="Straight Connector 73">
                  <a:extLst>
                    <a:ext uri="{FF2B5EF4-FFF2-40B4-BE49-F238E27FC236}">
                      <a16:creationId xmlns:a16="http://schemas.microsoft.com/office/drawing/2014/main" id="{1258FE0E-764A-4C4C-B0B3-4260261665BC}"/>
                    </a:ext>
                  </a:extLst>
                </p:cNvPr>
                <p:cNvCxnSpPr/>
                <p:nvPr/>
              </p:nvCxnSpPr>
              <p:spPr>
                <a:xfrm>
                  <a:off x="3691956" y="2863466"/>
                  <a:ext cx="0" cy="457200"/>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435859FA-9B0B-BC41-8BB2-7CB96B60AA93}"/>
                  </a:ext>
                </a:extLst>
              </p:cNvPr>
              <p:cNvGrpSpPr/>
              <p:nvPr/>
            </p:nvGrpSpPr>
            <p:grpSpPr>
              <a:xfrm>
                <a:off x="881690" y="2532170"/>
                <a:ext cx="87256" cy="923824"/>
                <a:chOff x="3643970" y="2762602"/>
                <a:chExt cx="87256" cy="923824"/>
              </a:xfrm>
            </p:grpSpPr>
            <p:sp>
              <p:nvSpPr>
                <p:cNvPr id="69" name="Oval 68">
                  <a:extLst>
                    <a:ext uri="{FF2B5EF4-FFF2-40B4-BE49-F238E27FC236}">
                      <a16:creationId xmlns:a16="http://schemas.microsoft.com/office/drawing/2014/main" id="{F89869E3-91C7-A24A-9E89-BCDDDB4FB971}"/>
                    </a:ext>
                  </a:extLst>
                </p:cNvPr>
                <p:cNvSpPr/>
                <p:nvPr/>
              </p:nvSpPr>
              <p:spPr>
                <a:xfrm flipV="1">
                  <a:off x="3643970" y="2762602"/>
                  <a:ext cx="87256" cy="45719"/>
                </a:xfrm>
                <a:prstGeom prst="ellipse">
                  <a:avLst/>
                </a:prstGeom>
                <a:solidFill>
                  <a:schemeClr val="tx1">
                    <a:lumMod val="50000"/>
                    <a:lumOff val="50000"/>
                  </a:schemeClr>
                </a:solidFill>
                <a:ln w="28575">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72" name="Straight Connector 71">
                  <a:extLst>
                    <a:ext uri="{FF2B5EF4-FFF2-40B4-BE49-F238E27FC236}">
                      <a16:creationId xmlns:a16="http://schemas.microsoft.com/office/drawing/2014/main" id="{4BD53B2A-7051-1B4D-A291-19DB7436416F}"/>
                    </a:ext>
                  </a:extLst>
                </p:cNvPr>
                <p:cNvCxnSpPr/>
                <p:nvPr/>
              </p:nvCxnSpPr>
              <p:spPr>
                <a:xfrm>
                  <a:off x="3691956" y="2863466"/>
                  <a:ext cx="0" cy="822960"/>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3C9E6D9C-1493-864A-A262-6C4DD3ED080F}"/>
                  </a:ext>
                </a:extLst>
              </p:cNvPr>
              <p:cNvGrpSpPr/>
              <p:nvPr/>
            </p:nvGrpSpPr>
            <p:grpSpPr>
              <a:xfrm>
                <a:off x="884595" y="3575217"/>
                <a:ext cx="87256" cy="694310"/>
                <a:chOff x="3643970" y="2762602"/>
                <a:chExt cx="87256" cy="694310"/>
              </a:xfrm>
            </p:grpSpPr>
            <p:sp>
              <p:nvSpPr>
                <p:cNvPr id="63" name="Oval 62">
                  <a:extLst>
                    <a:ext uri="{FF2B5EF4-FFF2-40B4-BE49-F238E27FC236}">
                      <a16:creationId xmlns:a16="http://schemas.microsoft.com/office/drawing/2014/main" id="{F123059F-4B77-9840-9874-0568D0BCB085}"/>
                    </a:ext>
                  </a:extLst>
                </p:cNvPr>
                <p:cNvSpPr/>
                <p:nvPr/>
              </p:nvSpPr>
              <p:spPr>
                <a:xfrm flipV="1">
                  <a:off x="3643970" y="2762602"/>
                  <a:ext cx="87256" cy="45719"/>
                </a:xfrm>
                <a:prstGeom prst="ellipse">
                  <a:avLst/>
                </a:prstGeom>
                <a:solidFill>
                  <a:schemeClr val="tx1">
                    <a:lumMod val="50000"/>
                    <a:lumOff val="50000"/>
                  </a:schemeClr>
                </a:solidFill>
                <a:ln w="28575">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66" name="Straight Connector 65">
                  <a:extLst>
                    <a:ext uri="{FF2B5EF4-FFF2-40B4-BE49-F238E27FC236}">
                      <a16:creationId xmlns:a16="http://schemas.microsoft.com/office/drawing/2014/main" id="{5B673157-CFB9-744E-986A-0B25F7201AA0}"/>
                    </a:ext>
                  </a:extLst>
                </p:cNvPr>
                <p:cNvCxnSpPr/>
                <p:nvPr/>
              </p:nvCxnSpPr>
              <p:spPr>
                <a:xfrm>
                  <a:off x="3691956" y="2863466"/>
                  <a:ext cx="0" cy="59344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5FD025F4-A8A2-6C44-B175-59484E84A28B}"/>
                  </a:ext>
                </a:extLst>
              </p:cNvPr>
              <p:cNvGrpSpPr/>
              <p:nvPr/>
            </p:nvGrpSpPr>
            <p:grpSpPr>
              <a:xfrm>
                <a:off x="888953" y="4327630"/>
                <a:ext cx="87256" cy="694310"/>
                <a:chOff x="3643970" y="2762602"/>
                <a:chExt cx="87256" cy="694310"/>
              </a:xfrm>
            </p:grpSpPr>
            <p:sp>
              <p:nvSpPr>
                <p:cNvPr id="56" name="Oval 55">
                  <a:extLst>
                    <a:ext uri="{FF2B5EF4-FFF2-40B4-BE49-F238E27FC236}">
                      <a16:creationId xmlns:a16="http://schemas.microsoft.com/office/drawing/2014/main" id="{BD552693-9A82-8041-A371-324C2F3244E1}"/>
                    </a:ext>
                  </a:extLst>
                </p:cNvPr>
                <p:cNvSpPr/>
                <p:nvPr/>
              </p:nvSpPr>
              <p:spPr>
                <a:xfrm flipV="1">
                  <a:off x="3643970" y="2762602"/>
                  <a:ext cx="87256" cy="45719"/>
                </a:xfrm>
                <a:prstGeom prst="ellipse">
                  <a:avLst/>
                </a:prstGeom>
                <a:solidFill>
                  <a:schemeClr val="tx1">
                    <a:lumMod val="50000"/>
                    <a:lumOff val="50000"/>
                  </a:schemeClr>
                </a:solidFill>
                <a:ln w="28575">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60" name="Straight Connector 59">
                  <a:extLst>
                    <a:ext uri="{FF2B5EF4-FFF2-40B4-BE49-F238E27FC236}">
                      <a16:creationId xmlns:a16="http://schemas.microsoft.com/office/drawing/2014/main" id="{D11587EA-9EFE-9C4C-8D04-FDE58C9CF212}"/>
                    </a:ext>
                  </a:extLst>
                </p:cNvPr>
                <p:cNvCxnSpPr/>
                <p:nvPr/>
              </p:nvCxnSpPr>
              <p:spPr>
                <a:xfrm>
                  <a:off x="3691956" y="2863466"/>
                  <a:ext cx="0" cy="59344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31" name="TextBox 30">
                <a:extLst>
                  <a:ext uri="{FF2B5EF4-FFF2-40B4-BE49-F238E27FC236}">
                    <a16:creationId xmlns:a16="http://schemas.microsoft.com/office/drawing/2014/main" id="{3170D0FD-74E9-8641-843A-9E0B8C89C5F1}"/>
                  </a:ext>
                </a:extLst>
              </p:cNvPr>
              <p:cNvSpPr txBox="1"/>
              <p:nvPr/>
            </p:nvSpPr>
            <p:spPr>
              <a:xfrm>
                <a:off x="1201263" y="3949127"/>
                <a:ext cx="4236029" cy="813794"/>
              </a:xfrm>
              <a:prstGeom prst="rect">
                <a:avLst/>
              </a:prstGeom>
              <a:noFill/>
            </p:spPr>
            <p:txBody>
              <a:bodyPr wrap="square" lIns="45720" rIns="45720" rtlCol="0">
                <a:spAutoFit/>
              </a:bodyPr>
              <a:lstStyle/>
              <a:p>
                <a:pPr>
                  <a:spcAft>
                    <a:spcPts val="600"/>
                  </a:spcAft>
                </a:pPr>
                <a:r>
                  <a:rPr lang="en-GB" sz="700" b="1" dirty="0">
                    <a:solidFill>
                      <a:srgbClr val="009CD8"/>
                    </a:solidFill>
                    <a:latin typeface="Open Sans" panose="020B0606030504020204" pitchFamily="34" charset="0"/>
                    <a:ea typeface="Open Sans" panose="020B0606030504020204" pitchFamily="34" charset="0"/>
                    <a:cs typeface="Open Sans" panose="020B0606030504020204" pitchFamily="34" charset="0"/>
                  </a:rPr>
                  <a:t>Acquisition</a:t>
                </a:r>
              </a:p>
              <a:p>
                <a:pPr>
                  <a:spcAft>
                    <a:spcPts val="600"/>
                  </a:spcAft>
                </a:pPr>
                <a:r>
                  <a:rPr lang="en-GB" sz="700" b="1" dirty="0">
                    <a:latin typeface="Open Sans" panose="020B0606030504020204" pitchFamily="34" charset="0"/>
                    <a:ea typeface="Open Sans" panose="020B0606030504020204" pitchFamily="34" charset="0"/>
                    <a:cs typeface="Open Sans" panose="020B0606030504020204" pitchFamily="34" charset="0"/>
                  </a:rPr>
                  <a:t>Target: </a:t>
                </a:r>
                <a:r>
                  <a:rPr lang="en-GB" sz="700" dirty="0">
                    <a:latin typeface="Open Sans" panose="020B0606030504020204" pitchFamily="34" charset="0"/>
                    <a:ea typeface="Open Sans" panose="020B0606030504020204" pitchFamily="34" charset="0"/>
                    <a:cs typeface="Open Sans" panose="020B0606030504020204" pitchFamily="34" charset="0"/>
                  </a:rPr>
                  <a:t>ACME Solar (400 MW solar assets) </a:t>
                </a:r>
                <a:br>
                  <a:rPr lang="en-GB" sz="700" dirty="0">
                    <a:latin typeface="Open Sans" panose="020B0606030504020204" pitchFamily="34" charset="0"/>
                    <a:ea typeface="Open Sans" panose="020B0606030504020204" pitchFamily="34" charset="0"/>
                    <a:cs typeface="Open Sans" panose="020B0606030504020204" pitchFamily="34" charset="0"/>
                  </a:rPr>
                </a:br>
                <a:r>
                  <a:rPr lang="en-GB" sz="700" b="1" dirty="0">
                    <a:latin typeface="Open Sans" panose="020B0606030504020204" pitchFamily="34" charset="0"/>
                    <a:ea typeface="Open Sans" panose="020B0606030504020204" pitchFamily="34" charset="0"/>
                    <a:cs typeface="Open Sans" panose="020B0606030504020204" pitchFamily="34" charset="0"/>
                  </a:rPr>
                  <a:t>Acquirer: </a:t>
                </a:r>
                <a:r>
                  <a:rPr lang="en-GB" sz="700" dirty="0">
                    <a:latin typeface="Open Sans" panose="020B0606030504020204" pitchFamily="34" charset="0"/>
                    <a:ea typeface="Open Sans" panose="020B0606030504020204" pitchFamily="34" charset="0"/>
                    <a:cs typeface="Open Sans" panose="020B0606030504020204" pitchFamily="34" charset="0"/>
                  </a:rPr>
                  <a:t>Actis</a:t>
                </a:r>
                <a:br>
                  <a:rPr lang="en-GB" sz="700" dirty="0">
                    <a:latin typeface="Open Sans" panose="020B0606030504020204" pitchFamily="34" charset="0"/>
                    <a:ea typeface="Open Sans" panose="020B0606030504020204" pitchFamily="34" charset="0"/>
                    <a:cs typeface="Open Sans" panose="020B0606030504020204" pitchFamily="34" charset="0"/>
                  </a:rPr>
                </a:br>
                <a:r>
                  <a:rPr lang="en-GB" sz="700" b="1" dirty="0">
                    <a:latin typeface="Open Sans" panose="020B0606030504020204" pitchFamily="34" charset="0"/>
                    <a:ea typeface="Open Sans" panose="020B0606030504020204" pitchFamily="34" charset="0"/>
                    <a:cs typeface="Open Sans" panose="020B0606030504020204" pitchFamily="34" charset="0"/>
                  </a:rPr>
                  <a:t>Amount:</a:t>
                </a:r>
                <a:r>
                  <a:rPr lang="en-GB" sz="700" dirty="0">
                    <a:latin typeface="Open Sans" panose="020B0606030504020204" pitchFamily="34" charset="0"/>
                    <a:ea typeface="Open Sans" panose="020B0606030504020204" pitchFamily="34" charset="0"/>
                    <a:cs typeface="Open Sans" panose="020B0606030504020204" pitchFamily="34" charset="0"/>
                  </a:rPr>
                  <a:t> Not available</a:t>
                </a:r>
                <a:endParaRPr lang="en-GB" sz="7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32" name="TextBox 31">
                <a:extLst>
                  <a:ext uri="{FF2B5EF4-FFF2-40B4-BE49-F238E27FC236}">
                    <a16:creationId xmlns:a16="http://schemas.microsoft.com/office/drawing/2014/main" id="{0AF9D782-1466-1348-9767-9F3A326A3CFB}"/>
                  </a:ext>
                </a:extLst>
              </p:cNvPr>
              <p:cNvSpPr txBox="1"/>
              <p:nvPr/>
            </p:nvSpPr>
            <p:spPr>
              <a:xfrm>
                <a:off x="1213198" y="3028796"/>
                <a:ext cx="4235429" cy="900369"/>
              </a:xfrm>
              <a:prstGeom prst="roundRect">
                <a:avLst/>
              </a:prstGeom>
              <a:solidFill>
                <a:srgbClr val="575756"/>
              </a:solidFill>
            </p:spPr>
            <p:txBody>
              <a:bodyPr wrap="square" lIns="45720" rIns="45720" rtlCol="0">
                <a:spAutoFit/>
              </a:bodyPr>
              <a:lstStyle/>
              <a:p>
                <a:pPr>
                  <a:spcAft>
                    <a:spcPts val="600"/>
                  </a:spcAft>
                </a:pPr>
                <a:r>
                  <a:rPr lang="en-GB" sz="7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Equity investment</a:t>
                </a:r>
              </a:p>
              <a:p>
                <a:r>
                  <a:rPr lang="en-GB" sz="7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Company: </a:t>
                </a:r>
                <a:r>
                  <a:rPr lang="en-GB" sz="700" dirty="0">
                    <a:solidFill>
                      <a:schemeClr val="bg1"/>
                    </a:solidFill>
                    <a:latin typeface="Open Sans" panose="020B0606030504020204" pitchFamily="34" charset="0"/>
                    <a:ea typeface="Open Sans" panose="020B0606030504020204" pitchFamily="34" charset="0"/>
                    <a:cs typeface="Open Sans" panose="020B0606030504020204" pitchFamily="34" charset="0"/>
                  </a:rPr>
                  <a:t>Avaada Energy </a:t>
                </a:r>
              </a:p>
              <a:p>
                <a:r>
                  <a:rPr lang="en-GB" sz="7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Investor: </a:t>
                </a:r>
                <a:r>
                  <a:rPr lang="en-GB" sz="700" dirty="0">
                    <a:solidFill>
                      <a:schemeClr val="bg1"/>
                    </a:solidFill>
                    <a:latin typeface="Open Sans" panose="020B0606030504020204" pitchFamily="34" charset="0"/>
                    <a:ea typeface="Open Sans" panose="020B0606030504020204" pitchFamily="34" charset="0"/>
                    <a:cs typeface="Open Sans" panose="020B0606030504020204" pitchFamily="34" charset="0"/>
                  </a:rPr>
                  <a:t>Asian Development Bank</a:t>
                </a:r>
              </a:p>
              <a:p>
                <a:r>
                  <a:rPr lang="en-GB" sz="7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Amount:</a:t>
                </a:r>
                <a:r>
                  <a:rPr lang="en-GB" sz="700" dirty="0">
                    <a:solidFill>
                      <a:schemeClr val="bg1"/>
                    </a:solidFill>
                    <a:latin typeface="Open Sans" panose="020B0606030504020204" pitchFamily="34" charset="0"/>
                    <a:ea typeface="Open Sans" panose="020B0606030504020204" pitchFamily="34" charset="0"/>
                    <a:cs typeface="Open Sans" panose="020B0606030504020204" pitchFamily="34" charset="0"/>
                  </a:rPr>
                  <a:t> INR 110.0 cr (USD 15.0 million) </a:t>
                </a:r>
                <a:endParaRPr lang="en-GB" sz="7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33" name="Group 32">
                <a:extLst>
                  <a:ext uri="{FF2B5EF4-FFF2-40B4-BE49-F238E27FC236}">
                    <a16:creationId xmlns:a16="http://schemas.microsoft.com/office/drawing/2014/main" id="{8ACCA5DC-7AC5-1C4F-B1C6-304A325AA96D}"/>
                  </a:ext>
                </a:extLst>
              </p:cNvPr>
              <p:cNvGrpSpPr/>
              <p:nvPr/>
            </p:nvGrpSpPr>
            <p:grpSpPr>
              <a:xfrm>
                <a:off x="890824" y="5050913"/>
                <a:ext cx="87256" cy="832384"/>
                <a:chOff x="3643970" y="2762602"/>
                <a:chExt cx="87256" cy="832384"/>
              </a:xfrm>
            </p:grpSpPr>
            <p:sp>
              <p:nvSpPr>
                <p:cNvPr id="54" name="Oval 53">
                  <a:extLst>
                    <a:ext uri="{FF2B5EF4-FFF2-40B4-BE49-F238E27FC236}">
                      <a16:creationId xmlns:a16="http://schemas.microsoft.com/office/drawing/2014/main" id="{9BDEE639-4B72-4341-A058-C8491C22457B}"/>
                    </a:ext>
                  </a:extLst>
                </p:cNvPr>
                <p:cNvSpPr/>
                <p:nvPr/>
              </p:nvSpPr>
              <p:spPr>
                <a:xfrm flipV="1">
                  <a:off x="3643970" y="2762602"/>
                  <a:ext cx="87256" cy="45719"/>
                </a:xfrm>
                <a:prstGeom prst="ellipse">
                  <a:avLst/>
                </a:prstGeom>
                <a:solidFill>
                  <a:schemeClr val="tx1">
                    <a:lumMod val="50000"/>
                    <a:lumOff val="50000"/>
                  </a:schemeClr>
                </a:solidFill>
                <a:ln w="28575">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55" name="Straight Connector 54">
                  <a:extLst>
                    <a:ext uri="{FF2B5EF4-FFF2-40B4-BE49-F238E27FC236}">
                      <a16:creationId xmlns:a16="http://schemas.microsoft.com/office/drawing/2014/main" id="{E32BF449-8B37-A241-AB63-BD6E01A6BF92}"/>
                    </a:ext>
                  </a:extLst>
                </p:cNvPr>
                <p:cNvCxnSpPr/>
                <p:nvPr/>
              </p:nvCxnSpPr>
              <p:spPr>
                <a:xfrm>
                  <a:off x="3691956" y="2863466"/>
                  <a:ext cx="0" cy="731520"/>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702757A0-E807-854F-8AC4-17B445CA352A}"/>
                  </a:ext>
                </a:extLst>
              </p:cNvPr>
              <p:cNvGrpSpPr/>
              <p:nvPr/>
            </p:nvGrpSpPr>
            <p:grpSpPr>
              <a:xfrm>
                <a:off x="894750" y="5938710"/>
                <a:ext cx="87256" cy="290905"/>
                <a:chOff x="3643970" y="2762602"/>
                <a:chExt cx="87256" cy="290905"/>
              </a:xfrm>
            </p:grpSpPr>
            <p:sp>
              <p:nvSpPr>
                <p:cNvPr id="51" name="Oval 50">
                  <a:extLst>
                    <a:ext uri="{FF2B5EF4-FFF2-40B4-BE49-F238E27FC236}">
                      <a16:creationId xmlns:a16="http://schemas.microsoft.com/office/drawing/2014/main" id="{97B8CAFC-87AF-3F46-A26D-3E7970C1891C}"/>
                    </a:ext>
                  </a:extLst>
                </p:cNvPr>
                <p:cNvSpPr/>
                <p:nvPr/>
              </p:nvSpPr>
              <p:spPr>
                <a:xfrm flipV="1">
                  <a:off x="3643970" y="2762602"/>
                  <a:ext cx="87256" cy="45719"/>
                </a:xfrm>
                <a:prstGeom prst="ellipse">
                  <a:avLst/>
                </a:prstGeom>
                <a:solidFill>
                  <a:schemeClr val="tx1">
                    <a:lumMod val="50000"/>
                    <a:lumOff val="50000"/>
                  </a:schemeClr>
                </a:solidFill>
                <a:ln w="28575">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53" name="Straight Connector 52">
                  <a:extLst>
                    <a:ext uri="{FF2B5EF4-FFF2-40B4-BE49-F238E27FC236}">
                      <a16:creationId xmlns:a16="http://schemas.microsoft.com/office/drawing/2014/main" id="{64719E15-87BE-5545-9DC5-4E7CB248B26F}"/>
                    </a:ext>
                  </a:extLst>
                </p:cNvPr>
                <p:cNvCxnSpPr/>
                <p:nvPr/>
              </p:nvCxnSpPr>
              <p:spPr>
                <a:xfrm>
                  <a:off x="3687598" y="2870627"/>
                  <a:ext cx="0" cy="182880"/>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36" name="TextBox 35">
                <a:extLst>
                  <a:ext uri="{FF2B5EF4-FFF2-40B4-BE49-F238E27FC236}">
                    <a16:creationId xmlns:a16="http://schemas.microsoft.com/office/drawing/2014/main" id="{2F4F99D4-9A67-1045-B843-6A37AE0D9B36}"/>
                  </a:ext>
                </a:extLst>
              </p:cNvPr>
              <p:cNvSpPr txBox="1"/>
              <p:nvPr/>
            </p:nvSpPr>
            <p:spPr>
              <a:xfrm>
                <a:off x="1201263" y="5659847"/>
                <a:ext cx="4236027" cy="813794"/>
              </a:xfrm>
              <a:prstGeom prst="rect">
                <a:avLst/>
              </a:prstGeom>
              <a:noFill/>
            </p:spPr>
            <p:txBody>
              <a:bodyPr wrap="square" lIns="45720" rIns="45720" rtlCol="0">
                <a:spAutoFit/>
              </a:bodyPr>
              <a:lstStyle/>
              <a:p>
                <a:pPr>
                  <a:spcAft>
                    <a:spcPts val="600"/>
                  </a:spcAft>
                </a:pPr>
                <a:r>
                  <a:rPr lang="en-GB" sz="700" b="1" dirty="0">
                    <a:solidFill>
                      <a:srgbClr val="009CD8"/>
                    </a:solidFill>
                    <a:latin typeface="Open Sans" panose="020B0606030504020204" pitchFamily="34" charset="0"/>
                    <a:ea typeface="Open Sans" panose="020B0606030504020204" pitchFamily="34" charset="0"/>
                    <a:cs typeface="Open Sans" panose="020B0606030504020204" pitchFamily="34" charset="0"/>
                  </a:rPr>
                  <a:t>Debt investment</a:t>
                </a:r>
              </a:p>
              <a:p>
                <a:pPr>
                  <a:spcAft>
                    <a:spcPts val="600"/>
                  </a:spcAft>
                </a:pPr>
                <a:r>
                  <a:rPr lang="en-GB" sz="700" b="1" dirty="0">
                    <a:latin typeface="Open Sans" panose="020B0606030504020204" pitchFamily="34" charset="0"/>
                    <a:ea typeface="Open Sans" panose="020B0606030504020204" pitchFamily="34" charset="0"/>
                    <a:cs typeface="Open Sans" panose="020B0606030504020204" pitchFamily="34" charset="0"/>
                  </a:rPr>
                  <a:t>Company: </a:t>
                </a:r>
                <a:r>
                  <a:rPr lang="en-GB" sz="700" dirty="0">
                    <a:latin typeface="Open Sans" panose="020B0606030504020204" pitchFamily="34" charset="0"/>
                    <a:ea typeface="Open Sans" panose="020B0606030504020204" pitchFamily="34" charset="0"/>
                    <a:cs typeface="Open Sans" panose="020B0606030504020204" pitchFamily="34" charset="0"/>
                  </a:rPr>
                  <a:t>Fourth Partner Energy</a:t>
                </a:r>
                <a:br>
                  <a:rPr lang="en-GB" sz="700" dirty="0">
                    <a:latin typeface="Open Sans" panose="020B0606030504020204" pitchFamily="34" charset="0"/>
                    <a:ea typeface="Open Sans" panose="020B0606030504020204" pitchFamily="34" charset="0"/>
                    <a:cs typeface="Open Sans" panose="020B0606030504020204" pitchFamily="34" charset="0"/>
                  </a:rPr>
                </a:br>
                <a:r>
                  <a:rPr lang="en-GB" sz="700" b="1" dirty="0">
                    <a:latin typeface="Open Sans" panose="020B0606030504020204" pitchFamily="34" charset="0"/>
                    <a:ea typeface="Open Sans" panose="020B0606030504020204" pitchFamily="34" charset="0"/>
                    <a:cs typeface="Open Sans" panose="020B0606030504020204" pitchFamily="34" charset="0"/>
                  </a:rPr>
                  <a:t>Investor: </a:t>
                </a:r>
                <a:r>
                  <a:rPr lang="en-GB" sz="700" dirty="0">
                    <a:latin typeface="Open Sans" panose="020B0606030504020204" pitchFamily="34" charset="0"/>
                    <a:ea typeface="Open Sans" panose="020B0606030504020204" pitchFamily="34" charset="0"/>
                    <a:cs typeface="Open Sans" panose="020B0606030504020204" pitchFamily="34" charset="0"/>
                  </a:rPr>
                  <a:t>ResponsAbility</a:t>
                </a:r>
                <a:br>
                  <a:rPr lang="en-GB" sz="700" dirty="0">
                    <a:latin typeface="Open Sans" panose="020B0606030504020204" pitchFamily="34" charset="0"/>
                    <a:ea typeface="Open Sans" panose="020B0606030504020204" pitchFamily="34" charset="0"/>
                    <a:cs typeface="Open Sans" panose="020B0606030504020204" pitchFamily="34" charset="0"/>
                  </a:rPr>
                </a:br>
                <a:r>
                  <a:rPr lang="en-GB" sz="700" b="1" dirty="0">
                    <a:latin typeface="Open Sans" panose="020B0606030504020204" pitchFamily="34" charset="0"/>
                    <a:ea typeface="Open Sans" panose="020B0606030504020204" pitchFamily="34" charset="0"/>
                    <a:cs typeface="Open Sans" panose="020B0606030504020204" pitchFamily="34" charset="0"/>
                  </a:rPr>
                  <a:t>Amount:</a:t>
                </a:r>
                <a:r>
                  <a:rPr lang="en-GB" sz="700" dirty="0">
                    <a:latin typeface="Open Sans" panose="020B0606030504020204" pitchFamily="34" charset="0"/>
                    <a:ea typeface="Open Sans" panose="020B0606030504020204" pitchFamily="34" charset="0"/>
                    <a:cs typeface="Open Sans" panose="020B0606030504020204" pitchFamily="34" charset="0"/>
                  </a:rPr>
                  <a:t> INR 110.0 cr (USD 15.0 million) </a:t>
                </a:r>
                <a:endParaRPr lang="en-GB" sz="7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 Placeholder 5">
                <a:extLst>
                  <a:ext uri="{FF2B5EF4-FFF2-40B4-BE49-F238E27FC236}">
                    <a16:creationId xmlns:a16="http://schemas.microsoft.com/office/drawing/2014/main" id="{094098A2-062F-5F47-8FA8-189741C0E8C7}"/>
                  </a:ext>
                </a:extLst>
              </p:cNvPr>
              <p:cNvSpPr txBox="1">
                <a:spLocks/>
              </p:cNvSpPr>
              <p:nvPr/>
            </p:nvSpPr>
            <p:spPr>
              <a:xfrm>
                <a:off x="-46551" y="915090"/>
                <a:ext cx="2341044" cy="220192"/>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spcAft>
                    <a:spcPts val="300"/>
                  </a:spcAft>
                  <a:buNone/>
                </a:pP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Key deals</a:t>
                </a:r>
                <a:r>
                  <a:rPr lang="en-US" sz="1000" b="1" dirty="0">
                    <a:solidFill>
                      <a:srgbClr val="9D9D9C"/>
                    </a:solidFill>
                    <a:latin typeface="Open Sans" panose="020B0606030504020204" pitchFamily="34" charset="0"/>
                    <a:ea typeface="Open Sans" panose="020B0606030504020204" pitchFamily="34" charset="0"/>
                    <a:cs typeface="Open Sans" panose="020B0606030504020204" pitchFamily="34" charset="0"/>
                  </a:rPr>
                  <a:t> (Q2 FY21)</a:t>
                </a:r>
              </a:p>
            </p:txBody>
          </p:sp>
          <p:sp>
            <p:nvSpPr>
              <p:cNvPr id="38" name="TextBox 37">
                <a:extLst>
                  <a:ext uri="{FF2B5EF4-FFF2-40B4-BE49-F238E27FC236}">
                    <a16:creationId xmlns:a16="http://schemas.microsoft.com/office/drawing/2014/main" id="{1BC795FE-456A-4D4B-BF5B-1AD5EE2E5413}"/>
                  </a:ext>
                </a:extLst>
              </p:cNvPr>
              <p:cNvSpPr txBox="1"/>
              <p:nvPr/>
            </p:nvSpPr>
            <p:spPr>
              <a:xfrm>
                <a:off x="1213200" y="2220459"/>
                <a:ext cx="4224094" cy="813794"/>
              </a:xfrm>
              <a:prstGeom prst="rect">
                <a:avLst/>
              </a:prstGeom>
              <a:noFill/>
            </p:spPr>
            <p:txBody>
              <a:bodyPr wrap="square" lIns="45720" rIns="45720" rtlCol="0">
                <a:spAutoFit/>
              </a:bodyPr>
              <a:lstStyle/>
              <a:p>
                <a:pPr>
                  <a:spcAft>
                    <a:spcPts val="600"/>
                  </a:spcAft>
                </a:pPr>
                <a:r>
                  <a:rPr lang="en-GB" sz="700" b="1" dirty="0">
                    <a:solidFill>
                      <a:srgbClr val="009CD8"/>
                    </a:solidFill>
                    <a:latin typeface="Open Sans" panose="020B0606030504020204" pitchFamily="34" charset="0"/>
                    <a:ea typeface="Open Sans" panose="020B0606030504020204" pitchFamily="34" charset="0"/>
                    <a:cs typeface="Open Sans" panose="020B0606030504020204" pitchFamily="34" charset="0"/>
                  </a:rPr>
                  <a:t>Mezzanine finance</a:t>
                </a:r>
              </a:p>
              <a:p>
                <a:pPr>
                  <a:spcAft>
                    <a:spcPts val="600"/>
                  </a:spcAft>
                </a:pPr>
                <a:r>
                  <a:rPr lang="en-GB" sz="700" b="1" dirty="0">
                    <a:latin typeface="Open Sans" panose="020B0606030504020204" pitchFamily="34" charset="0"/>
                    <a:ea typeface="Open Sans" panose="020B0606030504020204" pitchFamily="34" charset="0"/>
                    <a:cs typeface="Open Sans" panose="020B0606030504020204" pitchFamily="34" charset="0"/>
                  </a:rPr>
                  <a:t>Company: </a:t>
                </a:r>
                <a:r>
                  <a:rPr lang="en-GB" sz="700" dirty="0">
                    <a:latin typeface="Open Sans" panose="020B0606030504020204" pitchFamily="34" charset="0"/>
                    <a:ea typeface="Open Sans" panose="020B0606030504020204" pitchFamily="34" charset="0"/>
                    <a:cs typeface="Open Sans" panose="020B0606030504020204" pitchFamily="34" charset="0"/>
                  </a:rPr>
                  <a:t>Fourth Partner Energy                                          </a:t>
                </a:r>
                <a:r>
                  <a:rPr lang="en-GB" sz="700" b="1" dirty="0">
                    <a:latin typeface="Open Sans" panose="020B0606030504020204" pitchFamily="34" charset="0"/>
                    <a:ea typeface="Open Sans" panose="020B0606030504020204" pitchFamily="34" charset="0"/>
                    <a:cs typeface="Open Sans" panose="020B0606030504020204" pitchFamily="34" charset="0"/>
                  </a:rPr>
                  <a:t>Investors: </a:t>
                </a:r>
                <a:r>
                  <a:rPr lang="en-GB" sz="700" dirty="0">
                    <a:latin typeface="Open Sans" panose="020B0606030504020204" pitchFamily="34" charset="0"/>
                    <a:ea typeface="Open Sans" panose="020B0606030504020204" pitchFamily="34" charset="0"/>
                    <a:cs typeface="Open Sans" panose="020B0606030504020204" pitchFamily="34" charset="0"/>
                  </a:rPr>
                  <a:t>Symbiotics, Triodos, and ASN</a:t>
                </a:r>
                <a:br>
                  <a:rPr lang="en-GB" sz="700" dirty="0">
                    <a:latin typeface="Open Sans" panose="020B0606030504020204" pitchFamily="34" charset="0"/>
                    <a:ea typeface="Open Sans" panose="020B0606030504020204" pitchFamily="34" charset="0"/>
                    <a:cs typeface="Open Sans" panose="020B0606030504020204" pitchFamily="34" charset="0"/>
                  </a:rPr>
                </a:br>
                <a:r>
                  <a:rPr lang="en-GB" sz="700" b="1" dirty="0">
                    <a:latin typeface="Open Sans" panose="020B0606030504020204" pitchFamily="34" charset="0"/>
                    <a:ea typeface="Open Sans" panose="020B0606030504020204" pitchFamily="34" charset="0"/>
                    <a:cs typeface="Open Sans" panose="020B0606030504020204" pitchFamily="34" charset="0"/>
                  </a:rPr>
                  <a:t>Amount:</a:t>
                </a:r>
                <a:r>
                  <a:rPr lang="en-GB" sz="700" dirty="0">
                    <a:latin typeface="Open Sans" panose="020B0606030504020204" pitchFamily="34" charset="0"/>
                    <a:ea typeface="Open Sans" panose="020B0606030504020204" pitchFamily="34" charset="0"/>
                    <a:cs typeface="Open Sans" panose="020B0606030504020204" pitchFamily="34" charset="0"/>
                  </a:rPr>
                  <a:t> INR 126.0 cr (USD 16.0 million)</a:t>
                </a:r>
                <a:endParaRPr lang="en-GB" sz="7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6B11B36D-2D88-A340-813E-8E4AD90B07B1}"/>
                  </a:ext>
                </a:extLst>
              </p:cNvPr>
              <p:cNvSpPr txBox="1"/>
              <p:nvPr/>
            </p:nvSpPr>
            <p:spPr>
              <a:xfrm>
                <a:off x="1213196" y="1331032"/>
                <a:ext cx="4224097" cy="900369"/>
              </a:xfrm>
              <a:prstGeom prst="roundRect">
                <a:avLst/>
              </a:prstGeom>
              <a:solidFill>
                <a:srgbClr val="575756"/>
              </a:solidFill>
            </p:spPr>
            <p:txBody>
              <a:bodyPr wrap="square" lIns="45720" rIns="45720" rtlCol="0">
                <a:spAutoFit/>
              </a:bodyPr>
              <a:lstStyle/>
              <a:p>
                <a:pPr>
                  <a:spcAft>
                    <a:spcPts val="600"/>
                  </a:spcAft>
                </a:pPr>
                <a:r>
                  <a:rPr lang="en-GB" sz="7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Acquisition</a:t>
                </a:r>
              </a:p>
              <a:p>
                <a:r>
                  <a:rPr lang="en-GB" sz="7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Target: </a:t>
                </a:r>
                <a:r>
                  <a:rPr lang="en-GB" sz="700" dirty="0">
                    <a:solidFill>
                      <a:schemeClr val="bg1"/>
                    </a:solidFill>
                    <a:latin typeface="Open Sans" panose="020B0606030504020204" pitchFamily="34" charset="0"/>
                    <a:ea typeface="Open Sans" panose="020B0606030504020204" pitchFamily="34" charset="0"/>
                    <a:cs typeface="Open Sans" panose="020B0606030504020204" pitchFamily="34" charset="0"/>
                  </a:rPr>
                  <a:t>Rattan India (306 MW solar assets)</a:t>
                </a:r>
              </a:p>
              <a:p>
                <a:r>
                  <a:rPr lang="en-GB" sz="7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Acquirer: </a:t>
                </a:r>
                <a:r>
                  <a:rPr lang="en-GB" sz="700" dirty="0">
                    <a:solidFill>
                      <a:schemeClr val="bg1"/>
                    </a:solidFill>
                    <a:latin typeface="Open Sans" panose="020B0606030504020204" pitchFamily="34" charset="0"/>
                    <a:ea typeface="Open Sans" panose="020B0606030504020204" pitchFamily="34" charset="0"/>
                    <a:cs typeface="Open Sans" panose="020B0606030504020204" pitchFamily="34" charset="0"/>
                  </a:rPr>
                  <a:t>Global Infrastructure Partners</a:t>
                </a:r>
              </a:p>
              <a:p>
                <a:r>
                  <a:rPr lang="en-GB" sz="7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Amount:</a:t>
                </a:r>
                <a:r>
                  <a:rPr lang="en-GB" sz="700" dirty="0">
                    <a:solidFill>
                      <a:schemeClr val="bg1"/>
                    </a:solidFill>
                    <a:latin typeface="Open Sans" panose="020B0606030504020204" pitchFamily="34" charset="0"/>
                    <a:ea typeface="Open Sans" panose="020B0606030504020204" pitchFamily="34" charset="0"/>
                    <a:cs typeface="Open Sans" panose="020B0606030504020204" pitchFamily="34" charset="0"/>
                  </a:rPr>
                  <a:t> INR 1,670.0 cr (USD 222.6 million)</a:t>
                </a:r>
                <a:endParaRPr lang="en-GB" sz="7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 Placeholder 5">
                <a:extLst>
                  <a:ext uri="{FF2B5EF4-FFF2-40B4-BE49-F238E27FC236}">
                    <a16:creationId xmlns:a16="http://schemas.microsoft.com/office/drawing/2014/main" id="{5360ECD6-5D9A-4740-B512-E26E7A615797}"/>
                  </a:ext>
                </a:extLst>
              </p:cNvPr>
              <p:cNvSpPr txBox="1">
                <a:spLocks/>
              </p:cNvSpPr>
              <p:nvPr/>
            </p:nvSpPr>
            <p:spPr>
              <a:xfrm>
                <a:off x="-173220" y="3380082"/>
                <a:ext cx="1094469" cy="247738"/>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r">
                  <a:spcBef>
                    <a:spcPts val="0"/>
                  </a:spcBef>
                  <a:spcAft>
                    <a:spcPts val="300"/>
                  </a:spcAft>
                  <a:buNone/>
                </a:pPr>
                <a:r>
                  <a:rPr lang="en-US" sz="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September 2020</a:t>
                </a:r>
              </a:p>
            </p:txBody>
          </p:sp>
          <p:sp>
            <p:nvSpPr>
              <p:cNvPr id="43" name="Text Placeholder 5">
                <a:extLst>
                  <a:ext uri="{FF2B5EF4-FFF2-40B4-BE49-F238E27FC236}">
                    <a16:creationId xmlns:a16="http://schemas.microsoft.com/office/drawing/2014/main" id="{C258E906-ABD3-E340-9E8D-A791C7C3594C}"/>
                  </a:ext>
                </a:extLst>
              </p:cNvPr>
              <p:cNvSpPr txBox="1">
                <a:spLocks/>
              </p:cNvSpPr>
              <p:nvPr/>
            </p:nvSpPr>
            <p:spPr>
              <a:xfrm>
                <a:off x="-268616" y="4192475"/>
                <a:ext cx="1189866" cy="303280"/>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r">
                  <a:spcBef>
                    <a:spcPts val="0"/>
                  </a:spcBef>
                  <a:spcAft>
                    <a:spcPts val="300"/>
                  </a:spcAft>
                  <a:buNone/>
                </a:pPr>
                <a:r>
                  <a:rPr lang="en-US" sz="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August 2020</a:t>
                </a:r>
              </a:p>
            </p:txBody>
          </p:sp>
          <p:sp>
            <p:nvSpPr>
              <p:cNvPr id="44" name="Text Placeholder 5">
                <a:extLst>
                  <a:ext uri="{FF2B5EF4-FFF2-40B4-BE49-F238E27FC236}">
                    <a16:creationId xmlns:a16="http://schemas.microsoft.com/office/drawing/2014/main" id="{60F388D6-EB1B-574C-8841-8F5F9759496D}"/>
                  </a:ext>
                </a:extLst>
              </p:cNvPr>
              <p:cNvSpPr txBox="1">
                <a:spLocks/>
              </p:cNvSpPr>
              <p:nvPr/>
            </p:nvSpPr>
            <p:spPr>
              <a:xfrm>
                <a:off x="-268616" y="4939704"/>
                <a:ext cx="1189865" cy="285305"/>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r">
                  <a:spcBef>
                    <a:spcPts val="0"/>
                  </a:spcBef>
                  <a:spcAft>
                    <a:spcPts val="300"/>
                  </a:spcAft>
                  <a:buNone/>
                </a:pPr>
                <a:r>
                  <a:rPr lang="en-US" sz="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August 2020</a:t>
                </a:r>
              </a:p>
            </p:txBody>
          </p:sp>
          <p:sp>
            <p:nvSpPr>
              <p:cNvPr id="45" name="Text Placeholder 5">
                <a:extLst>
                  <a:ext uri="{FF2B5EF4-FFF2-40B4-BE49-F238E27FC236}">
                    <a16:creationId xmlns:a16="http://schemas.microsoft.com/office/drawing/2014/main" id="{8509ECCE-5979-7244-A44A-2156F507234E}"/>
                  </a:ext>
                </a:extLst>
              </p:cNvPr>
              <p:cNvSpPr txBox="1">
                <a:spLocks/>
              </p:cNvSpPr>
              <p:nvPr/>
            </p:nvSpPr>
            <p:spPr>
              <a:xfrm>
                <a:off x="-46551" y="5833112"/>
                <a:ext cx="983494" cy="286540"/>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r">
                  <a:spcBef>
                    <a:spcPts val="0"/>
                  </a:spcBef>
                  <a:spcAft>
                    <a:spcPts val="300"/>
                  </a:spcAft>
                  <a:buNone/>
                </a:pPr>
                <a:r>
                  <a:rPr lang="en-US" sz="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July 2020</a:t>
                </a:r>
              </a:p>
            </p:txBody>
          </p:sp>
        </p:grpSp>
        <p:sp>
          <p:nvSpPr>
            <p:cNvPr id="65" name="Text Placeholder 5">
              <a:extLst>
                <a:ext uri="{FF2B5EF4-FFF2-40B4-BE49-F238E27FC236}">
                  <a16:creationId xmlns:a16="http://schemas.microsoft.com/office/drawing/2014/main" id="{0B7A279F-3450-3A4D-BCED-3B91BD105164}"/>
                </a:ext>
              </a:extLst>
            </p:cNvPr>
            <p:cNvSpPr txBox="1">
              <a:spLocks/>
            </p:cNvSpPr>
            <p:nvPr/>
          </p:nvSpPr>
          <p:spPr>
            <a:xfrm>
              <a:off x="58954" y="1614914"/>
              <a:ext cx="740698" cy="182704"/>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r">
                <a:spcBef>
                  <a:spcPts val="0"/>
                </a:spcBef>
                <a:spcAft>
                  <a:spcPts val="300"/>
                </a:spcAft>
                <a:buNone/>
              </a:pPr>
              <a:r>
                <a:rPr lang="en-US" sz="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September 2020</a:t>
              </a:r>
            </a:p>
          </p:txBody>
        </p:sp>
        <p:sp>
          <p:nvSpPr>
            <p:cNvPr id="67" name="Text Placeholder 5">
              <a:extLst>
                <a:ext uri="{FF2B5EF4-FFF2-40B4-BE49-F238E27FC236}">
                  <a16:creationId xmlns:a16="http://schemas.microsoft.com/office/drawing/2014/main" id="{33BC60C9-BE35-F148-B6CF-AC3D18EBCD82}"/>
                </a:ext>
              </a:extLst>
            </p:cNvPr>
            <p:cNvSpPr txBox="1">
              <a:spLocks/>
            </p:cNvSpPr>
            <p:nvPr/>
          </p:nvSpPr>
          <p:spPr>
            <a:xfrm>
              <a:off x="58954" y="1184053"/>
              <a:ext cx="740698" cy="182704"/>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r">
                <a:spcBef>
                  <a:spcPts val="0"/>
                </a:spcBef>
                <a:spcAft>
                  <a:spcPts val="300"/>
                </a:spcAft>
                <a:buNone/>
              </a:pPr>
              <a:r>
                <a:rPr lang="en-US" sz="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September 2020</a:t>
              </a:r>
            </a:p>
          </p:txBody>
        </p:sp>
        <p:sp>
          <p:nvSpPr>
            <p:cNvPr id="68" name="TextBox 67">
              <a:extLst>
                <a:ext uri="{FF2B5EF4-FFF2-40B4-BE49-F238E27FC236}">
                  <a16:creationId xmlns:a16="http://schemas.microsoft.com/office/drawing/2014/main" id="{122D6507-E41F-794E-BDF7-41C75FD29C21}"/>
                </a:ext>
              </a:extLst>
            </p:cNvPr>
            <p:cNvSpPr txBox="1"/>
            <p:nvPr/>
          </p:nvSpPr>
          <p:spPr>
            <a:xfrm>
              <a:off x="999563" y="3382829"/>
              <a:ext cx="2866390" cy="664012"/>
            </a:xfrm>
            <a:prstGeom prst="roundRect">
              <a:avLst/>
            </a:prstGeom>
            <a:solidFill>
              <a:srgbClr val="575756"/>
            </a:solidFill>
          </p:spPr>
          <p:txBody>
            <a:bodyPr wrap="square" lIns="45720" rIns="45720" rtlCol="0">
              <a:spAutoFit/>
            </a:bodyPr>
            <a:lstStyle/>
            <a:p>
              <a:pPr>
                <a:spcAft>
                  <a:spcPts val="600"/>
                </a:spcAft>
              </a:pPr>
              <a:r>
                <a:rPr lang="en-GB" sz="7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Acquisition</a:t>
              </a:r>
            </a:p>
            <a:p>
              <a:r>
                <a:rPr lang="en-GB" sz="7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Target: </a:t>
              </a:r>
              <a:r>
                <a:rPr lang="en-GB" sz="700" dirty="0">
                  <a:solidFill>
                    <a:schemeClr val="bg1"/>
                  </a:solidFill>
                  <a:latin typeface="Open Sans" panose="020B0606030504020204" pitchFamily="34" charset="0"/>
                  <a:ea typeface="Open Sans" panose="020B0606030504020204" pitchFamily="34" charset="0"/>
                  <a:cs typeface="Open Sans" panose="020B0606030504020204" pitchFamily="34" charset="0"/>
                </a:rPr>
                <a:t>First Solar (40 MW solar assets) </a:t>
              </a:r>
            </a:p>
            <a:p>
              <a:r>
                <a:rPr lang="en-GB" sz="7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Acquirer: </a:t>
              </a:r>
              <a:r>
                <a:rPr lang="en-GB" sz="700" dirty="0">
                  <a:solidFill>
                    <a:schemeClr val="bg1"/>
                  </a:solidFill>
                  <a:latin typeface="Open Sans" panose="020B0606030504020204" pitchFamily="34" charset="0"/>
                  <a:ea typeface="Open Sans" panose="020B0606030504020204" pitchFamily="34" charset="0"/>
                  <a:cs typeface="Open Sans" panose="020B0606030504020204" pitchFamily="34" charset="0"/>
                </a:rPr>
                <a:t>Ayana Renewables</a:t>
              </a:r>
            </a:p>
            <a:p>
              <a:r>
                <a:rPr lang="en-GB" sz="7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Amount:</a:t>
              </a:r>
              <a:r>
                <a:rPr lang="en-GB" sz="700" dirty="0">
                  <a:solidFill>
                    <a:schemeClr val="bg1"/>
                  </a:solidFill>
                  <a:latin typeface="Open Sans" panose="020B0606030504020204" pitchFamily="34" charset="0"/>
                  <a:ea typeface="Open Sans" panose="020B0606030504020204" pitchFamily="34" charset="0"/>
                  <a:cs typeface="Open Sans" panose="020B0606030504020204" pitchFamily="34" charset="0"/>
                </a:rPr>
                <a:t> Not available </a:t>
              </a:r>
              <a:endParaRPr lang="en-GB" sz="7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34304640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23" name="Rounded Rectangle 22">
            <a:extLst>
              <a:ext uri="{FF2B5EF4-FFF2-40B4-BE49-F238E27FC236}">
                <a16:creationId xmlns:a16="http://schemas.microsoft.com/office/drawing/2014/main" id="{F8E1358D-7512-A846-9A33-83B4D995D0D5}"/>
              </a:ext>
            </a:extLst>
          </p:cNvPr>
          <p:cNvSpPr/>
          <p:nvPr/>
        </p:nvSpPr>
        <p:spPr>
          <a:xfrm>
            <a:off x="6485302" y="523625"/>
            <a:ext cx="3238213" cy="4211127"/>
          </a:xfrm>
          <a:prstGeom prst="roundRect">
            <a:avLst/>
          </a:prstGeom>
          <a:solidFill>
            <a:srgbClr val="C3E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99" name="Google Shape;99;p20"/>
          <p:cNvSpPr txBox="1">
            <a:spLocks noGrp="1"/>
          </p:cNvSpPr>
          <p:nvPr>
            <p:ph type="title"/>
          </p:nvPr>
        </p:nvSpPr>
        <p:spPr>
          <a:xfrm>
            <a:off x="457200" y="123746"/>
            <a:ext cx="8229600" cy="481580"/>
          </a:xfrm>
          <a:prstGeom prst="rect">
            <a:avLst/>
          </a:prstGeom>
        </p:spPr>
        <p:txBody>
          <a:bodyPr spcFirstLastPara="1" wrap="square" lIns="91425" tIns="91425" rIns="91425" bIns="91425" anchor="b" anchorCtr="0">
            <a:noAutofit/>
          </a:bodyPr>
          <a:lstStyle/>
          <a:p>
            <a:pPr lvl="0"/>
            <a:r>
              <a:rPr lang="en-US" sz="1200" dirty="0">
                <a:solidFill>
                  <a:srgbClr val="575756"/>
                </a:solidFill>
              </a:rPr>
              <a:t>Renewable energy finance: </a:t>
            </a:r>
            <a:r>
              <a:rPr lang="en-US" sz="1200" dirty="0">
                <a:solidFill>
                  <a:srgbClr val="0A9FD9"/>
                </a:solidFill>
              </a:rPr>
              <a:t>pure-play RE developers continue their impressive run, but subdued performance by manufacturers and EPC players</a:t>
            </a:r>
            <a:endParaRPr sz="1200" dirty="0">
              <a:solidFill>
                <a:srgbClr val="0A9FD9"/>
              </a:solidFill>
            </a:endParaRPr>
          </a:p>
        </p:txBody>
      </p:sp>
      <p:sp>
        <p:nvSpPr>
          <p:cNvPr id="21" name="Text Placeholder 3">
            <a:extLst>
              <a:ext uri="{FF2B5EF4-FFF2-40B4-BE49-F238E27FC236}">
                <a16:creationId xmlns:a16="http://schemas.microsoft.com/office/drawing/2014/main" id="{0360A977-9629-CC46-AD9C-DEB07F225895}"/>
              </a:ext>
            </a:extLst>
          </p:cNvPr>
          <p:cNvSpPr txBox="1">
            <a:spLocks/>
          </p:cNvSpPr>
          <p:nvPr/>
        </p:nvSpPr>
        <p:spPr>
          <a:xfrm>
            <a:off x="191932" y="4584486"/>
            <a:ext cx="5951652" cy="365126"/>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US" sz="700" i="1" u="sng" dirty="0">
                <a:solidFill>
                  <a:schemeClr val="accent6">
                    <a:lumMod val="50000"/>
                  </a:schemeClr>
                </a:solidFill>
                <a:uFill>
                  <a:solidFill>
                    <a:schemeClr val="bg1"/>
                  </a:solidFill>
                </a:uFill>
                <a:latin typeface="Open Sans" panose="020B0606030504020204" pitchFamily="34" charset="0"/>
                <a:ea typeface="Open Sans" panose="020B0606030504020204" pitchFamily="34" charset="0"/>
                <a:cs typeface="Open Sans" panose="020B0606030504020204" pitchFamily="34" charset="0"/>
                <a:sym typeface="Open Sans"/>
                <a:hlinkClick r:id="rId3"/>
              </a:rPr>
              <a:t>Money Control.</a:t>
            </a:r>
            <a:endParaRPr lang="en-US" sz="700" i="1" u="sng" dirty="0">
              <a:solidFill>
                <a:schemeClr val="accent6">
                  <a:lumMod val="50000"/>
                </a:schemeClr>
              </a:solidFill>
              <a:uFill>
                <a:solidFill>
                  <a:schemeClr val="bg1"/>
                </a:solidFill>
              </a:uFill>
              <a:latin typeface="Open Sans" panose="020B0606030504020204" pitchFamily="34" charset="0"/>
              <a:ea typeface="Open Sans" panose="020B0606030504020204" pitchFamily="34" charset="0"/>
              <a:cs typeface="Open Sans" panose="020B0606030504020204" pitchFamily="34" charset="0"/>
              <a:sym typeface="Open Sans"/>
            </a:endParaRPr>
          </a:p>
        </p:txBody>
      </p:sp>
      <p:graphicFrame>
        <p:nvGraphicFramePr>
          <p:cNvPr id="35" name="Chart 34">
            <a:extLst>
              <a:ext uri="{FF2B5EF4-FFF2-40B4-BE49-F238E27FC236}">
                <a16:creationId xmlns:a16="http://schemas.microsoft.com/office/drawing/2014/main" id="{0003186A-5AE7-E744-A1E8-AFA244023C7C}"/>
              </a:ext>
            </a:extLst>
          </p:cNvPr>
          <p:cNvGraphicFramePr/>
          <p:nvPr>
            <p:extLst>
              <p:ext uri="{D42A27DB-BD31-4B8C-83A1-F6EECF244321}">
                <p14:modId xmlns:p14="http://schemas.microsoft.com/office/powerpoint/2010/main" val="618524820"/>
              </p:ext>
            </p:extLst>
          </p:nvPr>
        </p:nvGraphicFramePr>
        <p:xfrm>
          <a:off x="254315" y="727470"/>
          <a:ext cx="5998197" cy="3718832"/>
        </p:xfrm>
        <a:graphic>
          <a:graphicData uri="http://schemas.openxmlformats.org/drawingml/2006/chart">
            <c:chart xmlns:c="http://schemas.openxmlformats.org/drawingml/2006/chart" xmlns:r="http://schemas.openxmlformats.org/officeDocument/2006/relationships" r:id="rId4"/>
          </a:graphicData>
        </a:graphic>
      </p:graphicFrame>
      <p:cxnSp>
        <p:nvCxnSpPr>
          <p:cNvPr id="36" name="Straight Connector 35"/>
          <p:cNvCxnSpPr/>
          <p:nvPr/>
        </p:nvCxnSpPr>
        <p:spPr>
          <a:xfrm>
            <a:off x="4253948" y="944463"/>
            <a:ext cx="2066828" cy="0"/>
          </a:xfrm>
          <a:prstGeom prst="line">
            <a:avLst/>
          </a:prstGeom>
          <a:ln>
            <a:solidFill>
              <a:srgbClr val="009CD8"/>
            </a:solidFill>
          </a:ln>
        </p:spPr>
        <p:style>
          <a:lnRef idx="1">
            <a:schemeClr val="accent1"/>
          </a:lnRef>
          <a:fillRef idx="0">
            <a:schemeClr val="accent1"/>
          </a:fillRef>
          <a:effectRef idx="0">
            <a:schemeClr val="accent1"/>
          </a:effectRef>
          <a:fontRef idx="minor">
            <a:schemeClr val="tx1"/>
          </a:fontRef>
        </p:style>
      </p:cxnSp>
      <p:sp>
        <p:nvSpPr>
          <p:cNvPr id="37" name="Oval 36"/>
          <p:cNvSpPr/>
          <p:nvPr/>
        </p:nvSpPr>
        <p:spPr>
          <a:xfrm>
            <a:off x="6196951" y="882550"/>
            <a:ext cx="123825" cy="123825"/>
          </a:xfrm>
          <a:prstGeom prst="ellipse">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9" name="Google Shape;100;p20"/>
          <p:cNvSpPr txBox="1"/>
          <p:nvPr/>
        </p:nvSpPr>
        <p:spPr>
          <a:xfrm>
            <a:off x="6554363" y="520770"/>
            <a:ext cx="2445620" cy="4144694"/>
          </a:xfrm>
          <a:prstGeom prst="rect">
            <a:avLst/>
          </a:prstGeom>
          <a:noFill/>
          <a:ln>
            <a:noFill/>
          </a:ln>
        </p:spPr>
        <p:txBody>
          <a:bodyPr spcFirstLastPara="1" wrap="square" lIns="91425" tIns="91425" rIns="91425" bIns="91425" numCol="1" anchor="t" anchorCtr="0">
            <a:noAutofit/>
          </a:bodyPr>
          <a:lstStyle/>
          <a:p>
            <a:pPr lvl="0">
              <a:spcBef>
                <a:spcPts val="600"/>
              </a:spcBef>
              <a:buClr>
                <a:schemeClr val="dk1"/>
              </a:buClr>
              <a:buSzPts val="1100"/>
            </a:pPr>
            <a:r>
              <a:rPr lang="en-IN" sz="1200" b="1" dirty="0">
                <a:solidFill>
                  <a:srgbClr val="575756"/>
                </a:solidFill>
                <a:latin typeface="Open Sans"/>
                <a:ea typeface="Open Sans"/>
                <a:cs typeface="Open Sans"/>
                <a:sym typeface="Open Sans"/>
              </a:rPr>
              <a:t>Takeaways &amp; Outlook</a:t>
            </a:r>
          </a:p>
          <a:p>
            <a:pPr lvl="0">
              <a:spcBef>
                <a:spcPts val="700"/>
              </a:spcBef>
              <a:buClr>
                <a:schemeClr val="dk1"/>
              </a:buClr>
              <a:buSzPts val="1100"/>
            </a:pPr>
            <a:r>
              <a:rPr lang="en-IN" sz="800" dirty="0">
                <a:solidFill>
                  <a:srgbClr val="575756"/>
                </a:solidFill>
                <a:latin typeface="Open Sans"/>
                <a:ea typeface="Open Sans"/>
                <a:cs typeface="Open Sans"/>
                <a:sym typeface="Open Sans"/>
              </a:rPr>
              <a:t>The share prices of pure-play RE developers such as </a:t>
            </a:r>
            <a:r>
              <a:rPr lang="en-IN" sz="800" b="1" dirty="0">
                <a:solidFill>
                  <a:srgbClr val="575756"/>
                </a:solidFill>
                <a:latin typeface="Open Sans"/>
                <a:ea typeface="Open Sans"/>
                <a:cs typeface="Open Sans"/>
                <a:sym typeface="Open Sans"/>
              </a:rPr>
              <a:t>Adani Green and Azure Power significantly outperformed the market, as the stocks continued to attract investor interest as the Covid-19 lockdown gradually lifted. </a:t>
            </a:r>
          </a:p>
          <a:p>
            <a:pPr lvl="0">
              <a:spcBef>
                <a:spcPts val="700"/>
              </a:spcBef>
              <a:buClr>
                <a:schemeClr val="dk1"/>
              </a:buClr>
              <a:buSzPts val="1100"/>
            </a:pPr>
            <a:r>
              <a:rPr lang="en-IN" sz="800" b="1" dirty="0">
                <a:solidFill>
                  <a:srgbClr val="575756"/>
                </a:solidFill>
                <a:latin typeface="Open Sans"/>
                <a:ea typeface="Open Sans"/>
                <a:cs typeface="Open Sans"/>
                <a:sym typeface="Open Sans"/>
              </a:rPr>
              <a:t>The stock price of Inox Wind, a developer-manufacturer remained flat </a:t>
            </a:r>
            <a:r>
              <a:rPr lang="en-IN" sz="800" dirty="0">
                <a:solidFill>
                  <a:srgbClr val="575756"/>
                </a:solidFill>
                <a:latin typeface="Open Sans"/>
                <a:ea typeface="Open Sans"/>
                <a:cs typeface="Open Sans"/>
                <a:sym typeface="Open Sans"/>
              </a:rPr>
              <a:t>versus the previous quarter, whereas that of</a:t>
            </a:r>
            <a:r>
              <a:rPr lang="en-IN" sz="800" b="1" dirty="0">
                <a:solidFill>
                  <a:srgbClr val="575756"/>
                </a:solidFill>
                <a:latin typeface="Open Sans"/>
                <a:ea typeface="Open Sans"/>
                <a:cs typeface="Open Sans"/>
                <a:sym typeface="Open Sans"/>
              </a:rPr>
              <a:t> Suzlon, another developer–manufacturer, fell significantly </a:t>
            </a:r>
            <a:r>
              <a:rPr lang="en-IN" sz="800" dirty="0">
                <a:solidFill>
                  <a:srgbClr val="575756"/>
                </a:solidFill>
                <a:latin typeface="Open Sans"/>
                <a:ea typeface="Open Sans"/>
                <a:cs typeface="Open Sans"/>
                <a:sym typeface="Open Sans"/>
              </a:rPr>
              <a:t>as a widening net loss in Q1 FY21 (reported in Q2 FY21) dashed investor hopes of a debt restructuring led recovery.</a:t>
            </a:r>
          </a:p>
          <a:p>
            <a:pPr lvl="0">
              <a:spcBef>
                <a:spcPts val="700"/>
              </a:spcBef>
              <a:buClr>
                <a:schemeClr val="dk1"/>
              </a:buClr>
              <a:buSzPts val="1100"/>
            </a:pPr>
            <a:r>
              <a:rPr lang="en-IN" sz="800" dirty="0">
                <a:solidFill>
                  <a:srgbClr val="575756"/>
                </a:solidFill>
                <a:latin typeface="Open Sans"/>
                <a:ea typeface="Open Sans"/>
                <a:cs typeface="Open Sans"/>
                <a:sym typeface="Open Sans"/>
              </a:rPr>
              <a:t>Other listed RE companies such as </a:t>
            </a:r>
            <a:r>
              <a:rPr lang="en-IN" sz="800" b="1" dirty="0">
                <a:solidFill>
                  <a:srgbClr val="575756"/>
                </a:solidFill>
                <a:latin typeface="Open Sans"/>
                <a:ea typeface="Open Sans"/>
                <a:cs typeface="Open Sans"/>
                <a:sym typeface="Open Sans"/>
              </a:rPr>
              <a:t>Sterling Wilson Solar (EPC) </a:t>
            </a:r>
            <a:r>
              <a:rPr lang="en-IN" sz="800" dirty="0">
                <a:solidFill>
                  <a:srgbClr val="575756"/>
                </a:solidFill>
                <a:latin typeface="Open Sans"/>
                <a:ea typeface="Open Sans"/>
                <a:cs typeface="Open Sans"/>
                <a:sym typeface="Open Sans"/>
              </a:rPr>
              <a:t>and </a:t>
            </a:r>
            <a:r>
              <a:rPr lang="en-IN" sz="800" b="1" dirty="0">
                <a:solidFill>
                  <a:srgbClr val="575756"/>
                </a:solidFill>
                <a:latin typeface="Open Sans"/>
                <a:ea typeface="Open Sans"/>
                <a:cs typeface="Open Sans"/>
                <a:sym typeface="Open Sans"/>
              </a:rPr>
              <a:t>Borosil Renewables (glass manufacturing)</a:t>
            </a:r>
            <a:r>
              <a:rPr lang="en-IN" sz="800" dirty="0">
                <a:solidFill>
                  <a:srgbClr val="575756"/>
                </a:solidFill>
                <a:latin typeface="Open Sans"/>
                <a:ea typeface="Open Sans"/>
                <a:cs typeface="Open Sans"/>
                <a:sym typeface="Open Sans"/>
              </a:rPr>
              <a:t> continue to underperform the market due to specific issues. </a:t>
            </a:r>
            <a:endParaRPr sz="800" dirty="0">
              <a:solidFill>
                <a:srgbClr val="575756"/>
              </a:solidFill>
              <a:latin typeface="Open Sans"/>
              <a:ea typeface="Open Sans"/>
              <a:cs typeface="Open Sans"/>
              <a:sym typeface="Open Sans"/>
            </a:endParaRPr>
          </a:p>
        </p:txBody>
      </p:sp>
      <p:sp>
        <p:nvSpPr>
          <p:cNvPr id="27" name="Rectangle 26"/>
          <p:cNvSpPr/>
          <p:nvPr/>
        </p:nvSpPr>
        <p:spPr>
          <a:xfrm rot="16200000">
            <a:off x="9082410" y="-91649"/>
            <a:ext cx="249623" cy="815252"/>
          </a:xfrm>
          <a:prstGeom prst="rect">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8" name="TextBox 27"/>
          <p:cNvSpPr txBox="1"/>
          <p:nvPr/>
        </p:nvSpPr>
        <p:spPr>
          <a:xfrm>
            <a:off x="8821030" y="208255"/>
            <a:ext cx="322970" cy="215444"/>
          </a:xfrm>
          <a:prstGeom prst="rect">
            <a:avLst/>
          </a:prstGeom>
          <a:noFill/>
        </p:spPr>
        <p:txBody>
          <a:bodyPr wrap="square" rtlCol="0">
            <a:spAutoFit/>
          </a:bodyPr>
          <a:lstStyle/>
          <a:p>
            <a:r>
              <a:rPr lang="en-IN"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12</a:t>
            </a:r>
          </a:p>
        </p:txBody>
      </p:sp>
      <p:grpSp>
        <p:nvGrpSpPr>
          <p:cNvPr id="17" name="Group 16"/>
          <p:cNvGrpSpPr/>
          <p:nvPr/>
        </p:nvGrpSpPr>
        <p:grpSpPr>
          <a:xfrm>
            <a:off x="8284057" y="4779402"/>
            <a:ext cx="715926" cy="418214"/>
            <a:chOff x="8284057" y="4779402"/>
            <a:chExt cx="715926" cy="418214"/>
          </a:xfrm>
        </p:grpSpPr>
        <p:sp>
          <p:nvSpPr>
            <p:cNvPr id="18" name="Rounded Rectangle 17"/>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19" name="Group 18"/>
            <p:cNvGrpSpPr/>
            <p:nvPr/>
          </p:nvGrpSpPr>
          <p:grpSpPr>
            <a:xfrm>
              <a:off x="8284057" y="4879531"/>
              <a:ext cx="715926" cy="263969"/>
              <a:chOff x="1376812" y="1471708"/>
              <a:chExt cx="715926" cy="263969"/>
            </a:xfrm>
          </p:grpSpPr>
          <p:sp>
            <p:nvSpPr>
              <p:cNvPr id="30" name="TextBox 29"/>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31" name="Group 30"/>
              <p:cNvGrpSpPr/>
              <p:nvPr/>
            </p:nvGrpSpPr>
            <p:grpSpPr>
              <a:xfrm>
                <a:off x="1504037" y="1471708"/>
                <a:ext cx="436340" cy="63914"/>
                <a:chOff x="973747" y="978085"/>
                <a:chExt cx="436340" cy="63914"/>
              </a:xfrm>
            </p:grpSpPr>
            <p:sp>
              <p:nvSpPr>
                <p:cNvPr id="32" name="Oval 31"/>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3" name="Oval 32"/>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4" name="Oval 33"/>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grpSp>
      <p:sp>
        <p:nvSpPr>
          <p:cNvPr id="25" name="Left Bracket 24">
            <a:extLst>
              <a:ext uri="{FF2B5EF4-FFF2-40B4-BE49-F238E27FC236}">
                <a16:creationId xmlns:a16="http://schemas.microsoft.com/office/drawing/2014/main" id="{69A85919-0706-334C-8F33-C9B76FD2AAD1}"/>
              </a:ext>
            </a:extLst>
          </p:cNvPr>
          <p:cNvSpPr/>
          <p:nvPr/>
        </p:nvSpPr>
        <p:spPr>
          <a:xfrm rot="16200000">
            <a:off x="3824386" y="3105835"/>
            <a:ext cx="45719" cy="1449511"/>
          </a:xfrm>
          <a:prstGeom prst="leftBracket">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26" name="Text Placeholder 5">
            <a:extLst>
              <a:ext uri="{FF2B5EF4-FFF2-40B4-BE49-F238E27FC236}">
                <a16:creationId xmlns:a16="http://schemas.microsoft.com/office/drawing/2014/main" id="{4A399158-BA7F-CA4E-AC08-6A773AB89ED3}"/>
              </a:ext>
            </a:extLst>
          </p:cNvPr>
          <p:cNvSpPr txBox="1">
            <a:spLocks/>
          </p:cNvSpPr>
          <p:nvPr/>
        </p:nvSpPr>
        <p:spPr>
          <a:xfrm>
            <a:off x="3581914" y="3837028"/>
            <a:ext cx="568200" cy="204927"/>
          </a:xfrm>
          <a:prstGeom prst="rect">
            <a:avLst/>
          </a:prstGeom>
          <a:noFill/>
          <a:ln w="28575">
            <a:noFill/>
            <a:prstDash val="solid"/>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a:spcBef>
                <a:spcPts val="600"/>
              </a:spcBef>
              <a:spcAft>
                <a:spcPts val="1000"/>
              </a:spcAft>
            </a:pPr>
            <a:r>
              <a:rPr lang="en-GB" sz="700" b="1" i="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Q1 FY21</a:t>
            </a:r>
            <a:endParaRPr lang="en-US" sz="700" i="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Left Bracket 37">
            <a:extLst>
              <a:ext uri="{FF2B5EF4-FFF2-40B4-BE49-F238E27FC236}">
                <a16:creationId xmlns:a16="http://schemas.microsoft.com/office/drawing/2014/main" id="{DB7540C7-DDB2-1B46-9559-8164BB729B75}"/>
              </a:ext>
            </a:extLst>
          </p:cNvPr>
          <p:cNvSpPr/>
          <p:nvPr/>
        </p:nvSpPr>
        <p:spPr>
          <a:xfrm rot="16200000">
            <a:off x="5395969" y="3108377"/>
            <a:ext cx="45719" cy="1449511"/>
          </a:xfrm>
          <a:prstGeom prst="leftBracket">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40" name="Text Placeholder 5">
            <a:extLst>
              <a:ext uri="{FF2B5EF4-FFF2-40B4-BE49-F238E27FC236}">
                <a16:creationId xmlns:a16="http://schemas.microsoft.com/office/drawing/2014/main" id="{1507265D-27E4-464E-B4F6-23325264E8EF}"/>
              </a:ext>
            </a:extLst>
          </p:cNvPr>
          <p:cNvSpPr txBox="1">
            <a:spLocks/>
          </p:cNvSpPr>
          <p:nvPr/>
        </p:nvSpPr>
        <p:spPr>
          <a:xfrm>
            <a:off x="5153497" y="3839570"/>
            <a:ext cx="568200" cy="204927"/>
          </a:xfrm>
          <a:prstGeom prst="rect">
            <a:avLst/>
          </a:prstGeom>
          <a:noFill/>
          <a:ln w="28575">
            <a:noFill/>
            <a:prstDash val="solid"/>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a:spcBef>
                <a:spcPts val="600"/>
              </a:spcBef>
              <a:spcAft>
                <a:spcPts val="1000"/>
              </a:spcAft>
            </a:pPr>
            <a:r>
              <a:rPr lang="en-GB" sz="700" b="1" i="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Q2 FY21</a:t>
            </a:r>
            <a:endParaRPr lang="en-US" sz="700" i="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7922335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23" name="Rounded Rectangle 22">
            <a:extLst>
              <a:ext uri="{FF2B5EF4-FFF2-40B4-BE49-F238E27FC236}">
                <a16:creationId xmlns:a16="http://schemas.microsoft.com/office/drawing/2014/main" id="{DC7DC389-F753-5246-AF0C-89B5FBA6F818}"/>
              </a:ext>
            </a:extLst>
          </p:cNvPr>
          <p:cNvSpPr/>
          <p:nvPr/>
        </p:nvSpPr>
        <p:spPr>
          <a:xfrm>
            <a:off x="6485302" y="523625"/>
            <a:ext cx="3238213" cy="4211127"/>
          </a:xfrm>
          <a:prstGeom prst="roundRect">
            <a:avLst/>
          </a:prstGeom>
          <a:solidFill>
            <a:srgbClr val="C3E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1" name="Text Placeholder 3">
            <a:extLst>
              <a:ext uri="{FF2B5EF4-FFF2-40B4-BE49-F238E27FC236}">
                <a16:creationId xmlns:a16="http://schemas.microsoft.com/office/drawing/2014/main" id="{0360A977-9629-CC46-AD9C-DEB07F225895}"/>
              </a:ext>
            </a:extLst>
          </p:cNvPr>
          <p:cNvSpPr txBox="1">
            <a:spLocks/>
          </p:cNvSpPr>
          <p:nvPr/>
        </p:nvSpPr>
        <p:spPr>
          <a:xfrm>
            <a:off x="191932" y="4584486"/>
            <a:ext cx="5951652" cy="365126"/>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IN"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Reserve Bank of India, State Bank of India, Trading Economics, Money Control and BondEvalue.</a:t>
            </a:r>
          </a:p>
        </p:txBody>
      </p:sp>
      <p:cxnSp>
        <p:nvCxnSpPr>
          <p:cNvPr id="36" name="Straight Connector 35"/>
          <p:cNvCxnSpPr/>
          <p:nvPr/>
        </p:nvCxnSpPr>
        <p:spPr>
          <a:xfrm>
            <a:off x="2624667" y="749732"/>
            <a:ext cx="3696109" cy="0"/>
          </a:xfrm>
          <a:prstGeom prst="line">
            <a:avLst/>
          </a:prstGeom>
          <a:ln>
            <a:solidFill>
              <a:srgbClr val="009CD8"/>
            </a:solidFill>
          </a:ln>
        </p:spPr>
        <p:style>
          <a:lnRef idx="1">
            <a:schemeClr val="accent1"/>
          </a:lnRef>
          <a:fillRef idx="0">
            <a:schemeClr val="accent1"/>
          </a:fillRef>
          <a:effectRef idx="0">
            <a:schemeClr val="accent1"/>
          </a:effectRef>
          <a:fontRef idx="minor">
            <a:schemeClr val="tx1"/>
          </a:fontRef>
        </p:style>
      </p:cxnSp>
      <p:sp>
        <p:nvSpPr>
          <p:cNvPr id="37" name="Oval 36"/>
          <p:cNvSpPr/>
          <p:nvPr/>
        </p:nvSpPr>
        <p:spPr>
          <a:xfrm>
            <a:off x="6196951" y="687819"/>
            <a:ext cx="123825" cy="123825"/>
          </a:xfrm>
          <a:prstGeom prst="ellipse">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9" name="Google Shape;100;p20"/>
          <p:cNvSpPr txBox="1"/>
          <p:nvPr/>
        </p:nvSpPr>
        <p:spPr>
          <a:xfrm>
            <a:off x="6554362" y="520770"/>
            <a:ext cx="2541871" cy="4063717"/>
          </a:xfrm>
          <a:prstGeom prst="rect">
            <a:avLst/>
          </a:prstGeom>
          <a:noFill/>
          <a:ln>
            <a:noFill/>
          </a:ln>
        </p:spPr>
        <p:txBody>
          <a:bodyPr spcFirstLastPara="1" wrap="square" lIns="91425" tIns="91425" rIns="91425" bIns="91425" numCol="1" anchor="t" anchorCtr="0">
            <a:noAutofit/>
          </a:bodyPr>
          <a:lstStyle/>
          <a:p>
            <a:pPr lvl="0">
              <a:spcBef>
                <a:spcPts val="600"/>
              </a:spcBef>
              <a:buClr>
                <a:schemeClr val="dk1"/>
              </a:buClr>
              <a:buSzPts val="1100"/>
            </a:pPr>
            <a:r>
              <a:rPr lang="en-IN" sz="1200" b="1" dirty="0">
                <a:solidFill>
                  <a:srgbClr val="575756"/>
                </a:solidFill>
                <a:latin typeface="Open Sans"/>
                <a:ea typeface="Open Sans"/>
                <a:cs typeface="Open Sans"/>
                <a:sym typeface="Open Sans"/>
              </a:rPr>
              <a:t>Takeaways &amp; Outlook</a:t>
            </a:r>
          </a:p>
          <a:p>
            <a:pPr lvl="0">
              <a:spcBef>
                <a:spcPts val="700"/>
              </a:spcBef>
              <a:buClr>
                <a:schemeClr val="dk1"/>
              </a:buClr>
              <a:buSzPts val="1100"/>
            </a:pPr>
            <a:r>
              <a:rPr lang="en-IN" sz="800" b="1" dirty="0">
                <a:solidFill>
                  <a:srgbClr val="575756"/>
                </a:solidFill>
                <a:latin typeface="Open Sans"/>
                <a:ea typeface="Open Sans"/>
                <a:cs typeface="Open Sans"/>
                <a:sym typeface="Open Sans"/>
              </a:rPr>
              <a:t>The purpose of green bond capital raises has</a:t>
            </a:r>
            <a:r>
              <a:rPr lang="en-IN" sz="800" b="1" dirty="0">
                <a:solidFill>
                  <a:srgbClr val="FF0000"/>
                </a:solidFill>
                <a:latin typeface="Open Sans"/>
                <a:ea typeface="Open Sans"/>
                <a:cs typeface="Open Sans"/>
                <a:sym typeface="Open Sans"/>
              </a:rPr>
              <a:t> </a:t>
            </a:r>
            <a:r>
              <a:rPr lang="en-IN" sz="800" b="1" dirty="0">
                <a:solidFill>
                  <a:srgbClr val="575756"/>
                </a:solidFill>
                <a:latin typeface="Open Sans"/>
                <a:ea typeface="Open Sans"/>
                <a:cs typeface="Open Sans"/>
                <a:sym typeface="Open Sans"/>
              </a:rPr>
              <a:t>traditionally been to refinance existing project debt</a:t>
            </a:r>
            <a:r>
              <a:rPr lang="en-IN" sz="800" dirty="0">
                <a:solidFill>
                  <a:srgbClr val="575756"/>
                </a:solidFill>
                <a:latin typeface="Open Sans"/>
                <a:ea typeface="Open Sans"/>
                <a:cs typeface="Open Sans"/>
                <a:sym typeface="Open Sans"/>
              </a:rPr>
              <a:t>, with Adani Green and ReNew Power being among the most active issuers.</a:t>
            </a:r>
          </a:p>
          <a:p>
            <a:pPr>
              <a:spcBef>
                <a:spcPts val="700"/>
              </a:spcBef>
            </a:pPr>
            <a:r>
              <a:rPr lang="en-IN" sz="800" b="1" dirty="0">
                <a:solidFill>
                  <a:srgbClr val="575756"/>
                </a:solidFill>
                <a:latin typeface="Open Sans"/>
                <a:ea typeface="Open Sans"/>
                <a:cs typeface="Open Sans"/>
                <a:sym typeface="Open Sans"/>
              </a:rPr>
              <a:t>The twin challenges of low liquidity </a:t>
            </a:r>
            <a:r>
              <a:rPr lang="en-IN" sz="800" dirty="0">
                <a:solidFill>
                  <a:srgbClr val="575756"/>
                </a:solidFill>
                <a:latin typeface="Open Sans"/>
                <a:ea typeface="Open Sans"/>
                <a:cs typeface="Open Sans"/>
                <a:sym typeface="Open Sans"/>
              </a:rPr>
              <a:t>in the Indian bond market coupled with credit rating constraints (most RE project loans are typically rated below AA, the minimum requirement for local market acceptance), </a:t>
            </a:r>
            <a:r>
              <a:rPr lang="en-IN" sz="800" b="1" dirty="0">
                <a:solidFill>
                  <a:srgbClr val="575756"/>
                </a:solidFill>
                <a:latin typeface="Open Sans"/>
                <a:ea typeface="Open Sans"/>
                <a:cs typeface="Open Sans"/>
                <a:sym typeface="Open Sans"/>
              </a:rPr>
              <a:t>is what has driven Indian RE developers to tap international debt capital markets.</a:t>
            </a:r>
          </a:p>
          <a:p>
            <a:pPr>
              <a:spcBef>
                <a:spcPts val="700"/>
              </a:spcBef>
            </a:pPr>
            <a:r>
              <a:rPr lang="en-IN" sz="800" dirty="0">
                <a:solidFill>
                  <a:srgbClr val="575756"/>
                </a:solidFill>
                <a:latin typeface="Open Sans"/>
                <a:ea typeface="Open Sans"/>
                <a:cs typeface="Open Sans"/>
                <a:sym typeface="Open Sans"/>
              </a:rPr>
              <a:t>However, the economic shock caused by Covid-19 had hit RE developer bonds particularly hard, with </a:t>
            </a:r>
            <a:r>
              <a:rPr lang="en-IN" sz="800" b="1" dirty="0">
                <a:solidFill>
                  <a:srgbClr val="575756"/>
                </a:solidFill>
                <a:latin typeface="Open Sans"/>
                <a:ea typeface="Open Sans"/>
                <a:cs typeface="Open Sans"/>
                <a:sym typeface="Open Sans"/>
              </a:rPr>
              <a:t>yields rising sharply in Q1 FY21. This proved to be a temporary aberration. </a:t>
            </a:r>
          </a:p>
          <a:p>
            <a:pPr>
              <a:spcBef>
                <a:spcPts val="700"/>
              </a:spcBef>
            </a:pPr>
            <a:r>
              <a:rPr lang="en-IN" sz="800" b="1" dirty="0">
                <a:solidFill>
                  <a:srgbClr val="575756"/>
                </a:solidFill>
                <a:latin typeface="Open Sans"/>
                <a:ea typeface="Open Sans"/>
                <a:cs typeface="Open Sans"/>
                <a:sym typeface="Open Sans"/>
              </a:rPr>
              <a:t>Higher than pre-Covid-19 level yields in Q2 FY21 continued to act as a deterrent to new issuances</a:t>
            </a:r>
            <a:r>
              <a:rPr lang="en-IN" sz="800" dirty="0">
                <a:solidFill>
                  <a:srgbClr val="575756"/>
                </a:solidFill>
                <a:latin typeface="Open Sans"/>
                <a:ea typeface="Open Sans"/>
                <a:cs typeface="Open Sans"/>
                <a:sym typeface="Open Sans"/>
              </a:rPr>
              <a:t>. Indian RE developers began returning to the overseas green bond markets as yields subsequently reverted close to their pre-Covid-19 levels, but only after the quarter (Q2 FY21) had ended.</a:t>
            </a:r>
          </a:p>
          <a:p>
            <a:pPr lvl="0">
              <a:spcBef>
                <a:spcPts val="700"/>
              </a:spcBef>
              <a:buClr>
                <a:schemeClr val="dk1"/>
              </a:buClr>
              <a:buSzPts val="1100"/>
            </a:pPr>
            <a:endParaRPr lang="en-IN" sz="800" dirty="0">
              <a:solidFill>
                <a:srgbClr val="575756"/>
              </a:solidFill>
              <a:latin typeface="Open Sans"/>
              <a:ea typeface="Open Sans"/>
              <a:cs typeface="Open Sans"/>
              <a:sym typeface="Open Sans"/>
            </a:endParaRPr>
          </a:p>
        </p:txBody>
      </p:sp>
      <p:graphicFrame>
        <p:nvGraphicFramePr>
          <p:cNvPr id="14" name="Chart 13">
            <a:extLst>
              <a:ext uri="{FF2B5EF4-FFF2-40B4-BE49-F238E27FC236}">
                <a16:creationId xmlns:a16="http://schemas.microsoft.com/office/drawing/2014/main" id="{121B240C-2A6F-5146-9593-9B2BF3FE699F}"/>
              </a:ext>
            </a:extLst>
          </p:cNvPr>
          <p:cNvGraphicFramePr/>
          <p:nvPr>
            <p:extLst>
              <p:ext uri="{D42A27DB-BD31-4B8C-83A1-F6EECF244321}">
                <p14:modId xmlns:p14="http://schemas.microsoft.com/office/powerpoint/2010/main" val="3153791734"/>
              </p:ext>
            </p:extLst>
          </p:nvPr>
        </p:nvGraphicFramePr>
        <p:xfrm>
          <a:off x="260794" y="632361"/>
          <a:ext cx="6059981" cy="3813942"/>
        </p:xfrm>
        <a:graphic>
          <a:graphicData uri="http://schemas.openxmlformats.org/drawingml/2006/chart">
            <c:chart xmlns:c="http://schemas.openxmlformats.org/drawingml/2006/chart" xmlns:r="http://schemas.openxmlformats.org/officeDocument/2006/relationships" r:id="rId3"/>
          </a:graphicData>
        </a:graphic>
      </p:graphicFrame>
      <p:sp>
        <p:nvSpPr>
          <p:cNvPr id="28" name="Rectangle 27"/>
          <p:cNvSpPr/>
          <p:nvPr/>
        </p:nvSpPr>
        <p:spPr>
          <a:xfrm rot="16200000">
            <a:off x="9082410" y="-91649"/>
            <a:ext cx="249623" cy="815252"/>
          </a:xfrm>
          <a:prstGeom prst="rect">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9" name="TextBox 28"/>
          <p:cNvSpPr txBox="1"/>
          <p:nvPr/>
        </p:nvSpPr>
        <p:spPr>
          <a:xfrm>
            <a:off x="8821030" y="208255"/>
            <a:ext cx="322970" cy="215444"/>
          </a:xfrm>
          <a:prstGeom prst="rect">
            <a:avLst/>
          </a:prstGeom>
          <a:noFill/>
        </p:spPr>
        <p:txBody>
          <a:bodyPr wrap="square" rtlCol="0">
            <a:spAutoFit/>
          </a:bodyPr>
          <a:lstStyle/>
          <a:p>
            <a:r>
              <a:rPr lang="en-IN"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13</a:t>
            </a:r>
          </a:p>
        </p:txBody>
      </p:sp>
      <p:grpSp>
        <p:nvGrpSpPr>
          <p:cNvPr id="17" name="Group 16"/>
          <p:cNvGrpSpPr/>
          <p:nvPr/>
        </p:nvGrpSpPr>
        <p:grpSpPr>
          <a:xfrm>
            <a:off x="8284057" y="4779402"/>
            <a:ext cx="715926" cy="418214"/>
            <a:chOff x="8284057" y="4779402"/>
            <a:chExt cx="715926" cy="418214"/>
          </a:xfrm>
        </p:grpSpPr>
        <p:sp>
          <p:nvSpPr>
            <p:cNvPr id="18" name="Rounded Rectangle 17"/>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19" name="Group 18"/>
            <p:cNvGrpSpPr/>
            <p:nvPr/>
          </p:nvGrpSpPr>
          <p:grpSpPr>
            <a:xfrm>
              <a:off x="8284057" y="4879531"/>
              <a:ext cx="715926" cy="263969"/>
              <a:chOff x="1376812" y="1471708"/>
              <a:chExt cx="715926" cy="263969"/>
            </a:xfrm>
          </p:grpSpPr>
          <p:sp>
            <p:nvSpPr>
              <p:cNvPr id="20" name="TextBox 19"/>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31" name="Group 30"/>
              <p:cNvGrpSpPr/>
              <p:nvPr/>
            </p:nvGrpSpPr>
            <p:grpSpPr>
              <a:xfrm>
                <a:off x="1504037" y="1471708"/>
                <a:ext cx="436340" cy="63914"/>
                <a:chOff x="973747" y="978085"/>
                <a:chExt cx="436340" cy="63914"/>
              </a:xfrm>
            </p:grpSpPr>
            <p:sp>
              <p:nvSpPr>
                <p:cNvPr id="32" name="Oval 31"/>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3" name="Oval 32"/>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4" name="Oval 33"/>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grpSp>
      <p:sp>
        <p:nvSpPr>
          <p:cNvPr id="26" name="Left Bracket 25">
            <a:extLst>
              <a:ext uri="{FF2B5EF4-FFF2-40B4-BE49-F238E27FC236}">
                <a16:creationId xmlns:a16="http://schemas.microsoft.com/office/drawing/2014/main" id="{065DEA5B-009C-8C49-A93A-89A2F2B985A5}"/>
              </a:ext>
            </a:extLst>
          </p:cNvPr>
          <p:cNvSpPr/>
          <p:nvPr/>
        </p:nvSpPr>
        <p:spPr>
          <a:xfrm rot="16200000">
            <a:off x="5670774" y="3352413"/>
            <a:ext cx="45719" cy="1006634"/>
          </a:xfrm>
          <a:prstGeom prst="leftBracket">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27" name="Text Placeholder 5">
            <a:extLst>
              <a:ext uri="{FF2B5EF4-FFF2-40B4-BE49-F238E27FC236}">
                <a16:creationId xmlns:a16="http://schemas.microsoft.com/office/drawing/2014/main" id="{8902ACAD-36C7-E141-930F-0A0EC6802A4A}"/>
              </a:ext>
            </a:extLst>
          </p:cNvPr>
          <p:cNvSpPr txBox="1">
            <a:spLocks/>
          </p:cNvSpPr>
          <p:nvPr/>
        </p:nvSpPr>
        <p:spPr>
          <a:xfrm>
            <a:off x="5462143" y="3856979"/>
            <a:ext cx="568200" cy="204927"/>
          </a:xfrm>
          <a:prstGeom prst="rect">
            <a:avLst/>
          </a:prstGeom>
          <a:noFill/>
          <a:ln w="28575">
            <a:noFill/>
            <a:prstDash val="solid"/>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a:spcBef>
                <a:spcPts val="600"/>
              </a:spcBef>
              <a:spcAft>
                <a:spcPts val="1000"/>
              </a:spcAft>
            </a:pPr>
            <a:r>
              <a:rPr lang="en-GB" sz="700" b="1" i="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Q2 FY21</a:t>
            </a:r>
            <a:endParaRPr lang="en-US" sz="700" i="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Left Bracket 37">
            <a:extLst>
              <a:ext uri="{FF2B5EF4-FFF2-40B4-BE49-F238E27FC236}">
                <a16:creationId xmlns:a16="http://schemas.microsoft.com/office/drawing/2014/main" id="{D4844835-6F1F-A74F-8BE6-BDD957940D59}"/>
              </a:ext>
            </a:extLst>
          </p:cNvPr>
          <p:cNvSpPr/>
          <p:nvPr/>
        </p:nvSpPr>
        <p:spPr>
          <a:xfrm rot="16200000">
            <a:off x="4597622" y="3352413"/>
            <a:ext cx="45719" cy="1006634"/>
          </a:xfrm>
          <a:prstGeom prst="leftBracket">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40" name="Text Placeholder 5">
            <a:extLst>
              <a:ext uri="{FF2B5EF4-FFF2-40B4-BE49-F238E27FC236}">
                <a16:creationId xmlns:a16="http://schemas.microsoft.com/office/drawing/2014/main" id="{A60F11DC-32BB-D34A-A286-19E7D7680658}"/>
              </a:ext>
            </a:extLst>
          </p:cNvPr>
          <p:cNvSpPr txBox="1">
            <a:spLocks/>
          </p:cNvSpPr>
          <p:nvPr/>
        </p:nvSpPr>
        <p:spPr>
          <a:xfrm>
            <a:off x="4388991" y="3856979"/>
            <a:ext cx="568200" cy="204927"/>
          </a:xfrm>
          <a:prstGeom prst="rect">
            <a:avLst/>
          </a:prstGeom>
          <a:noFill/>
          <a:ln w="28575">
            <a:noFill/>
            <a:prstDash val="solid"/>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a:spcBef>
                <a:spcPts val="600"/>
              </a:spcBef>
              <a:spcAft>
                <a:spcPts val="1000"/>
              </a:spcAft>
            </a:pPr>
            <a:r>
              <a:rPr lang="en-GB" sz="700" b="1" i="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Q1 FY21</a:t>
            </a:r>
            <a:endParaRPr lang="en-US" sz="700" i="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5" name="Google Shape;99;p20">
            <a:extLst>
              <a:ext uri="{FF2B5EF4-FFF2-40B4-BE49-F238E27FC236}">
                <a16:creationId xmlns:a16="http://schemas.microsoft.com/office/drawing/2014/main" id="{C49E9269-692C-7149-9889-4518479CB8AC}"/>
              </a:ext>
            </a:extLst>
          </p:cNvPr>
          <p:cNvSpPr txBox="1">
            <a:spLocks noGrp="1"/>
          </p:cNvSpPr>
          <p:nvPr>
            <p:ph type="title"/>
          </p:nvPr>
        </p:nvSpPr>
        <p:spPr>
          <a:xfrm>
            <a:off x="457200" y="123746"/>
            <a:ext cx="8229600" cy="481580"/>
          </a:xfrm>
          <a:prstGeom prst="rect">
            <a:avLst/>
          </a:prstGeom>
        </p:spPr>
        <p:txBody>
          <a:bodyPr spcFirstLastPara="1" wrap="square" lIns="91425" tIns="91425" rIns="91425" bIns="91425" anchor="b" anchorCtr="0">
            <a:noAutofit/>
          </a:bodyPr>
          <a:lstStyle/>
          <a:p>
            <a:pPr lvl="0"/>
            <a:r>
              <a:rPr lang="en-US" sz="1200" dirty="0">
                <a:solidFill>
                  <a:srgbClr val="575756"/>
                </a:solidFill>
              </a:rPr>
              <a:t>Renewable energy finance: </a:t>
            </a:r>
            <a:r>
              <a:rPr lang="en-US" sz="1200" dirty="0">
                <a:solidFill>
                  <a:srgbClr val="0A9FD9"/>
                </a:solidFill>
              </a:rPr>
              <a:t>bond yields continue on their downward trajectory, reaching pre-Covid-19 levels</a:t>
            </a:r>
            <a:endParaRPr sz="1200" dirty="0">
              <a:solidFill>
                <a:srgbClr val="0A9FD9"/>
              </a:solidFill>
            </a:endParaRPr>
          </a:p>
        </p:txBody>
      </p:sp>
    </p:spTree>
    <p:extLst>
      <p:ext uri="{BB962C8B-B14F-4D97-AF65-F5344CB8AC3E}">
        <p14:creationId xmlns:p14="http://schemas.microsoft.com/office/powerpoint/2010/main" val="19292621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30" name="Rounded Rectangle 29">
            <a:extLst>
              <a:ext uri="{FF2B5EF4-FFF2-40B4-BE49-F238E27FC236}">
                <a16:creationId xmlns:a16="http://schemas.microsoft.com/office/drawing/2014/main" id="{30DA5153-EB4B-E34F-A968-CD105632D6A3}"/>
              </a:ext>
            </a:extLst>
          </p:cNvPr>
          <p:cNvSpPr/>
          <p:nvPr/>
        </p:nvSpPr>
        <p:spPr>
          <a:xfrm>
            <a:off x="6485302" y="523625"/>
            <a:ext cx="3238213" cy="4211127"/>
          </a:xfrm>
          <a:prstGeom prst="roundRect">
            <a:avLst/>
          </a:prstGeom>
          <a:solidFill>
            <a:srgbClr val="C3E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99" name="Google Shape;99;p20"/>
          <p:cNvSpPr txBox="1">
            <a:spLocks noGrp="1"/>
          </p:cNvSpPr>
          <p:nvPr>
            <p:ph type="title"/>
          </p:nvPr>
        </p:nvSpPr>
        <p:spPr>
          <a:xfrm>
            <a:off x="457200" y="172873"/>
            <a:ext cx="8229600" cy="256735"/>
          </a:xfrm>
          <a:prstGeom prst="rect">
            <a:avLst/>
          </a:prstGeom>
        </p:spPr>
        <p:txBody>
          <a:bodyPr spcFirstLastPara="1" wrap="square" lIns="91425" tIns="91425" rIns="91425" bIns="91425" anchor="b" anchorCtr="0">
            <a:noAutofit/>
          </a:bodyPr>
          <a:lstStyle/>
          <a:p>
            <a:pPr lvl="0"/>
            <a:r>
              <a:rPr lang="en-US" sz="1200" dirty="0">
                <a:solidFill>
                  <a:srgbClr val="575756"/>
                </a:solidFill>
              </a:rPr>
              <a:t>Energy storage: </a:t>
            </a:r>
            <a:r>
              <a:rPr lang="en-US" sz="1200" dirty="0">
                <a:solidFill>
                  <a:srgbClr val="0A9FD9"/>
                </a:solidFill>
              </a:rPr>
              <a:t>international markets lead the way in RE and storage tender design innovations</a:t>
            </a:r>
            <a:endParaRPr sz="1200" dirty="0">
              <a:solidFill>
                <a:srgbClr val="0A9FD9"/>
              </a:solidFill>
            </a:endParaRPr>
          </a:p>
        </p:txBody>
      </p:sp>
      <p:graphicFrame>
        <p:nvGraphicFramePr>
          <p:cNvPr id="26" name="Table 25">
            <a:extLst>
              <a:ext uri="{FF2B5EF4-FFF2-40B4-BE49-F238E27FC236}">
                <a16:creationId xmlns:a16="http://schemas.microsoft.com/office/drawing/2014/main" id="{1719A63F-8F08-1241-9D45-4EAFACCE92C5}"/>
              </a:ext>
            </a:extLst>
          </p:cNvPr>
          <p:cNvGraphicFramePr>
            <a:graphicFrameLocks noGrp="1"/>
          </p:cNvGraphicFramePr>
          <p:nvPr>
            <p:extLst>
              <p:ext uri="{D42A27DB-BD31-4B8C-83A1-F6EECF244321}">
                <p14:modId xmlns:p14="http://schemas.microsoft.com/office/powerpoint/2010/main" val="1878161218"/>
              </p:ext>
            </p:extLst>
          </p:nvPr>
        </p:nvGraphicFramePr>
        <p:xfrm>
          <a:off x="3558845" y="955229"/>
          <a:ext cx="2778345" cy="3779520"/>
        </p:xfrm>
        <a:graphic>
          <a:graphicData uri="http://schemas.openxmlformats.org/drawingml/2006/table">
            <a:tbl>
              <a:tblPr firstRow="1" bandRow="1">
                <a:tableStyleId>{0E3FDE45-AF77-4B5C-9715-49D594BDF05E}</a:tableStyleId>
              </a:tblPr>
              <a:tblGrid>
                <a:gridCol w="970772">
                  <a:extLst>
                    <a:ext uri="{9D8B030D-6E8A-4147-A177-3AD203B41FA5}">
                      <a16:colId xmlns:a16="http://schemas.microsoft.com/office/drawing/2014/main" val="2145987011"/>
                    </a:ext>
                  </a:extLst>
                </a:gridCol>
                <a:gridCol w="1005238">
                  <a:extLst>
                    <a:ext uri="{9D8B030D-6E8A-4147-A177-3AD203B41FA5}">
                      <a16:colId xmlns:a16="http://schemas.microsoft.com/office/drawing/2014/main" val="599864313"/>
                    </a:ext>
                  </a:extLst>
                </a:gridCol>
                <a:gridCol w="802335">
                  <a:extLst>
                    <a:ext uri="{9D8B030D-6E8A-4147-A177-3AD203B41FA5}">
                      <a16:colId xmlns:a16="http://schemas.microsoft.com/office/drawing/2014/main" val="1011207916"/>
                    </a:ext>
                  </a:extLst>
                </a:gridCol>
              </a:tblGrid>
              <a:tr h="458710">
                <a:tc>
                  <a:txBody>
                    <a:bodyPr/>
                    <a:lstStyle/>
                    <a:p>
                      <a:pPr algn="ctr"/>
                      <a:r>
                        <a:rPr lang="en-US" sz="800" dirty="0">
                          <a:solidFill>
                            <a:srgbClr val="575756"/>
                          </a:solidFill>
                          <a:latin typeface="Open Sans" panose="020B0606030504020204" pitchFamily="34" charset="0"/>
                          <a:ea typeface="Open Sans" panose="020B0606030504020204" pitchFamily="34" charset="0"/>
                          <a:cs typeface="Open Sans" panose="020B0606030504020204" pitchFamily="34" charset="0"/>
                        </a:rPr>
                        <a:t>Project location &amp; tender issue date</a:t>
                      </a:r>
                    </a:p>
                  </a:txBody>
                  <a:tcPr anchor="ctr"/>
                </a:tc>
                <a:tc>
                  <a:txBody>
                    <a:bodyPr/>
                    <a:lstStyle/>
                    <a:p>
                      <a:pPr algn="ctr"/>
                      <a:r>
                        <a:rPr lang="en-US" sz="800" dirty="0">
                          <a:solidFill>
                            <a:srgbClr val="575756"/>
                          </a:solidFill>
                          <a:latin typeface="Open Sans" panose="020B0606030504020204" pitchFamily="34" charset="0"/>
                          <a:ea typeface="Open Sans" panose="020B0606030504020204" pitchFamily="34" charset="0"/>
                          <a:cs typeface="Open Sans" panose="020B0606030504020204" pitchFamily="34" charset="0"/>
                        </a:rPr>
                        <a:t>Application &amp; technology</a:t>
                      </a:r>
                    </a:p>
                  </a:txBody>
                  <a:tcPr anchor="ctr"/>
                </a:tc>
                <a:tc>
                  <a:txBody>
                    <a:bodyPr/>
                    <a:lstStyle/>
                    <a:p>
                      <a:pPr algn="ctr"/>
                      <a:r>
                        <a:rPr lang="en-US" sz="800" dirty="0">
                          <a:solidFill>
                            <a:srgbClr val="575756"/>
                          </a:solidFill>
                          <a:latin typeface="Open Sans" panose="020B0606030504020204" pitchFamily="34" charset="0"/>
                          <a:ea typeface="Open Sans" panose="020B0606030504020204" pitchFamily="34" charset="0"/>
                          <a:cs typeface="Open Sans" panose="020B0606030504020204" pitchFamily="34" charset="0"/>
                        </a:rPr>
                        <a:t>Details</a:t>
                      </a:r>
                    </a:p>
                  </a:txBody>
                  <a:tcPr anchor="ctr"/>
                </a:tc>
                <a:extLst>
                  <a:ext uri="{0D108BD9-81ED-4DB2-BD59-A6C34878D82A}">
                    <a16:rowId xmlns:a16="http://schemas.microsoft.com/office/drawing/2014/main" val="893640282"/>
                  </a:ext>
                </a:extLst>
              </a:tr>
              <a:tr h="325925">
                <a:tc>
                  <a:txBody>
                    <a:bodyPr/>
                    <a:lstStyle/>
                    <a:p>
                      <a:pPr algn="l" fontAlgn="b"/>
                      <a:r>
                        <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Chhattisgarh (SECI),</a:t>
                      </a:r>
                    </a:p>
                    <a:p>
                      <a:pPr algn="l" fontAlgn="b"/>
                      <a:r>
                        <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September 2020</a:t>
                      </a:r>
                    </a:p>
                  </a:txBody>
                  <a:tcPr marL="45720" marR="45720" anchor="ctr"/>
                </a:tc>
                <a:tc>
                  <a:txBody>
                    <a:bodyPr/>
                    <a:lstStyle/>
                    <a:p>
                      <a:pPr algn="l" fontAlgn="b"/>
                      <a:r>
                        <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200 MW solar with 150 MWh BESS</a:t>
                      </a:r>
                    </a:p>
                  </a:txBody>
                  <a:tcPr marL="45720" marR="45720" anchor="ctr"/>
                </a:tc>
                <a:tc>
                  <a:txBody>
                    <a:bodyPr/>
                    <a:lstStyle/>
                    <a:p>
                      <a:pPr algn="l" fontAlgn="b"/>
                      <a:r>
                        <a:rPr lang="en-US" sz="700" u="none" strike="noStrike" dirty="0">
                          <a:effectLst/>
                          <a:latin typeface="Open Sans" panose="020B0606030504020204" pitchFamily="34" charset="0"/>
                          <a:ea typeface="Open Sans" panose="020B0606030504020204" pitchFamily="34" charset="0"/>
                          <a:cs typeface="Open Sans" panose="020B0606030504020204" pitchFamily="34" charset="0"/>
                        </a:rPr>
                        <a:t>Expected bid conclusion in Q3 FY21</a:t>
                      </a:r>
                      <a:endPar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45720" marR="45720" anchor="ctr"/>
                </a:tc>
                <a:extLst>
                  <a:ext uri="{0D108BD9-81ED-4DB2-BD59-A6C34878D82A}">
                    <a16:rowId xmlns:a16="http://schemas.microsoft.com/office/drawing/2014/main" val="2672628707"/>
                  </a:ext>
                </a:extLst>
              </a:tr>
              <a:tr h="410424">
                <a:tc>
                  <a:txBody>
                    <a:bodyPr/>
                    <a:lstStyle/>
                    <a:p>
                      <a:pPr marR="0" algn="l" rtl="0" fontAlgn="b">
                        <a:lnSpc>
                          <a:spcPct val="100000"/>
                        </a:lnSpc>
                        <a:spcBef>
                          <a:spcPts val="0"/>
                        </a:spcBef>
                        <a:spcAft>
                          <a:spcPts val="0"/>
                        </a:spcAft>
                        <a:buClr>
                          <a:srgbClr val="000000"/>
                        </a:buClr>
                        <a:buFont typeface="Arial"/>
                      </a:pPr>
                      <a:r>
                        <a:rPr lang="en-IN" sz="700" b="0" i="0" u="none" strike="noStrike" cap="non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sym typeface="Arial"/>
                        </a:rPr>
                        <a:t>Pan India (SECI),</a:t>
                      </a:r>
                    </a:p>
                    <a:p>
                      <a:pPr marR="0" algn="l" rtl="0" fontAlgn="b">
                        <a:lnSpc>
                          <a:spcPct val="100000"/>
                        </a:lnSpc>
                        <a:spcBef>
                          <a:spcPts val="0"/>
                        </a:spcBef>
                        <a:spcAft>
                          <a:spcPts val="0"/>
                        </a:spcAft>
                        <a:buClr>
                          <a:srgbClr val="000000"/>
                        </a:buClr>
                        <a:buFont typeface="Arial"/>
                      </a:pPr>
                      <a:r>
                        <a:rPr lang="en-IN" sz="700" b="0" i="0" u="none" strike="noStrike" cap="non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sym typeface="Arial"/>
                        </a:rPr>
                        <a:t>March 2020</a:t>
                      </a:r>
                    </a:p>
                  </a:txBody>
                  <a:tcPr marL="45720" marR="45720" anchor="ctr"/>
                </a:tc>
                <a:tc>
                  <a:txBody>
                    <a:bodyPr/>
                    <a:lstStyle/>
                    <a:p>
                      <a:pPr algn="l" fontAlgn="b"/>
                      <a:r>
                        <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5,000 MW solar, wind, storage, others (thermal, hydro, etc.) hybrid in RTC manner</a:t>
                      </a:r>
                    </a:p>
                  </a:txBody>
                  <a:tcPr marL="45720" marR="45720" anchor="ctr"/>
                </a:tc>
                <a:tc>
                  <a:txBody>
                    <a:bodyPr/>
                    <a:lstStyle/>
                    <a:p>
                      <a:pPr algn="l" fontAlgn="b"/>
                      <a:r>
                        <a:rPr lang="en-US" sz="700" u="none" strike="noStrike" dirty="0">
                          <a:effectLst/>
                          <a:latin typeface="Open Sans" panose="020B0606030504020204" pitchFamily="34" charset="0"/>
                          <a:ea typeface="Open Sans" panose="020B0606030504020204" pitchFamily="34" charset="0"/>
                          <a:cs typeface="Open Sans" panose="020B0606030504020204" pitchFamily="34" charset="0"/>
                        </a:rPr>
                        <a:t>Expected bid conclusion in Q3 FY21</a:t>
                      </a:r>
                      <a:endPar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45720" marR="45720" anchor="ctr"/>
                </a:tc>
                <a:extLst>
                  <a:ext uri="{0D108BD9-81ED-4DB2-BD59-A6C34878D82A}">
                    <a16:rowId xmlns:a16="http://schemas.microsoft.com/office/drawing/2014/main" val="3373963435"/>
                  </a:ext>
                </a:extLst>
              </a:tr>
              <a:tr h="325925">
                <a:tc>
                  <a:txBody>
                    <a:bodyPr/>
                    <a:lstStyle/>
                    <a:p>
                      <a:pPr marR="0" algn="l" rtl="0" fontAlgn="b">
                        <a:lnSpc>
                          <a:spcPct val="100000"/>
                        </a:lnSpc>
                        <a:spcBef>
                          <a:spcPts val="0"/>
                        </a:spcBef>
                        <a:spcAft>
                          <a:spcPts val="0"/>
                        </a:spcAft>
                        <a:buClr>
                          <a:srgbClr val="000000"/>
                        </a:buClr>
                        <a:buFont typeface="Arial"/>
                      </a:pPr>
                      <a:r>
                        <a:rPr lang="en-IN" sz="700" u="none" strike="noStrike" cap="none" dirty="0">
                          <a:effectLst/>
                          <a:latin typeface="Open Sans" panose="020B0606030504020204" pitchFamily="34" charset="0"/>
                          <a:ea typeface="Open Sans" panose="020B0606030504020204" pitchFamily="34" charset="0"/>
                          <a:cs typeface="Open Sans" panose="020B0606030504020204" pitchFamily="34" charset="0"/>
                          <a:sym typeface="Calibri"/>
                        </a:rPr>
                        <a:t>Leh &amp; Kargil (SECI), January 2020</a:t>
                      </a:r>
                      <a:endParaRPr lang="en-IN" sz="700" b="0" i="0" u="none" strike="noStrike" cap="non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nchor="ctr"/>
                </a:tc>
                <a:tc>
                  <a:txBody>
                    <a:bodyPr/>
                    <a:lstStyle/>
                    <a:p>
                      <a:pPr algn="l" fontAlgn="b"/>
                      <a:r>
                        <a:rPr lang="en-US" sz="700" u="none" strike="noStrike" dirty="0">
                          <a:effectLst/>
                          <a:latin typeface="Open Sans" panose="020B0606030504020204" pitchFamily="34" charset="0"/>
                          <a:ea typeface="Open Sans" panose="020B0606030504020204" pitchFamily="34" charset="0"/>
                          <a:cs typeface="Open Sans" panose="020B0606030504020204" pitchFamily="34" charset="0"/>
                        </a:rPr>
                        <a:t>14 MW solar with 42 MWh BESS</a:t>
                      </a:r>
                      <a:endPar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45720" marR="45720" anchor="ctr"/>
                </a:tc>
                <a:tc>
                  <a:txBody>
                    <a:bodyPr/>
                    <a:lstStyle/>
                    <a:p>
                      <a:pPr algn="l" fontAlgn="b"/>
                      <a:r>
                        <a:rPr lang="en-US" sz="700" u="none" strike="noStrike" dirty="0">
                          <a:effectLst/>
                          <a:latin typeface="Open Sans" panose="020B0606030504020204" pitchFamily="34" charset="0"/>
                          <a:ea typeface="Open Sans" panose="020B0606030504020204" pitchFamily="34" charset="0"/>
                          <a:cs typeface="Open Sans" panose="020B0606030504020204" pitchFamily="34" charset="0"/>
                        </a:rPr>
                        <a:t>Expected bid conclusion in Q3 FY21</a:t>
                      </a:r>
                      <a:endPar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45720" marR="45720" anchor="ctr"/>
                </a:tc>
                <a:extLst>
                  <a:ext uri="{0D108BD9-81ED-4DB2-BD59-A6C34878D82A}">
                    <a16:rowId xmlns:a16="http://schemas.microsoft.com/office/drawing/2014/main" val="653163533"/>
                  </a:ext>
                </a:extLst>
              </a:tr>
              <a:tr h="325925">
                <a:tc>
                  <a:txBody>
                    <a:bodyPr/>
                    <a:lstStyle/>
                    <a:p>
                      <a:pPr algn="l" fontAlgn="b"/>
                      <a:r>
                        <a:rPr lang="en-US" sz="700" u="none" strike="noStrike" dirty="0">
                          <a:effectLst/>
                          <a:latin typeface="Open Sans" panose="020B0606030504020204" pitchFamily="34" charset="0"/>
                          <a:ea typeface="Open Sans" panose="020B0606030504020204" pitchFamily="34" charset="0"/>
                          <a:cs typeface="Open Sans" panose="020B0606030504020204" pitchFamily="34" charset="0"/>
                        </a:rPr>
                        <a:t>Andaman &amp; Nicobar Islands (SECI), January 2020</a:t>
                      </a:r>
                      <a:endPar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45720" marR="45720" anchor="ctr"/>
                </a:tc>
                <a:tc>
                  <a:txBody>
                    <a:bodyPr/>
                    <a:lstStyle/>
                    <a:p>
                      <a:pPr algn="l" fontAlgn="b"/>
                      <a:r>
                        <a:rPr lang="en-US" sz="700" u="none" strike="noStrike" dirty="0">
                          <a:effectLst/>
                          <a:latin typeface="Open Sans" panose="020B0606030504020204" pitchFamily="34" charset="0"/>
                          <a:ea typeface="Open Sans" panose="020B0606030504020204" pitchFamily="34" charset="0"/>
                          <a:cs typeface="Open Sans" panose="020B0606030504020204" pitchFamily="34" charset="0"/>
                        </a:rPr>
                        <a:t>4 MW floating solar with 2 MWh BESS</a:t>
                      </a:r>
                      <a:endPar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45720" marR="45720" anchor="ctr"/>
                </a:tc>
                <a:tc>
                  <a:txBody>
                    <a:bodyPr/>
                    <a:lstStyle/>
                    <a:p>
                      <a:pPr algn="l" fontAlgn="b"/>
                      <a:r>
                        <a:rPr lang="en-US" sz="700" u="none" strike="noStrike" dirty="0">
                          <a:effectLst/>
                          <a:latin typeface="Open Sans" panose="020B0606030504020204" pitchFamily="34" charset="0"/>
                          <a:ea typeface="Open Sans" panose="020B0606030504020204" pitchFamily="34" charset="0"/>
                          <a:cs typeface="Open Sans" panose="020B0606030504020204" pitchFamily="34" charset="0"/>
                        </a:rPr>
                        <a:t>Expected bid conclusion in Q3 FY21</a:t>
                      </a:r>
                      <a:endPar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45720" marR="45720" anchor="ctr"/>
                </a:tc>
                <a:extLst>
                  <a:ext uri="{0D108BD9-81ED-4DB2-BD59-A6C34878D82A}">
                    <a16:rowId xmlns:a16="http://schemas.microsoft.com/office/drawing/2014/main" val="3144841982"/>
                  </a:ext>
                </a:extLst>
              </a:tr>
              <a:tr h="410424">
                <a:tc>
                  <a:txBody>
                    <a:bodyPr/>
                    <a:lstStyle/>
                    <a:p>
                      <a:pPr algn="l" fontAlgn="b"/>
                      <a:r>
                        <a:rPr lang="en-US" sz="700" u="none" strike="noStrike" dirty="0">
                          <a:effectLst/>
                          <a:latin typeface="Open Sans" panose="020B0606030504020204" pitchFamily="34" charset="0"/>
                          <a:ea typeface="Open Sans" panose="020B0606030504020204" pitchFamily="34" charset="0"/>
                          <a:cs typeface="Open Sans" panose="020B0606030504020204" pitchFamily="34" charset="0"/>
                        </a:rPr>
                        <a:t>Delhi and Dadra &amp; Nagar Haveli (SECI), October 2019</a:t>
                      </a:r>
                      <a:endPar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45720" marR="45720" anchor="ctr"/>
                </a:tc>
                <a:tc>
                  <a:txBody>
                    <a:bodyPr/>
                    <a:lstStyle/>
                    <a:p>
                      <a:pPr algn="l" fontAlgn="b"/>
                      <a:r>
                        <a:rPr lang="en-US" sz="700" u="none" strike="noStrike" dirty="0">
                          <a:effectLst/>
                          <a:latin typeface="Open Sans" panose="020B0606030504020204" pitchFamily="34" charset="0"/>
                          <a:ea typeface="Open Sans" panose="020B0606030504020204" pitchFamily="34" charset="0"/>
                          <a:cs typeface="Open Sans" panose="020B0606030504020204" pitchFamily="34" charset="0"/>
                        </a:rPr>
                        <a:t>400 MW with solar, wind and storage hybrid</a:t>
                      </a:r>
                      <a:endPar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45720" marR="45720" anchor="ctr"/>
                </a:tc>
                <a:tc>
                  <a:txBody>
                    <a:bodyPr/>
                    <a:lstStyle/>
                    <a:p>
                      <a:pPr algn="l"/>
                      <a:r>
                        <a:rPr lang="en-GB" sz="700" u="none" strike="noStrike" cap="none" dirty="0">
                          <a:effectLst/>
                          <a:latin typeface="Open Sans" panose="020B0606030504020204" pitchFamily="34" charset="0"/>
                          <a:ea typeface="Open Sans" panose="020B0606030504020204" pitchFamily="34" charset="0"/>
                          <a:cs typeface="Open Sans" panose="020B0606030504020204" pitchFamily="34" charset="0"/>
                          <a:sym typeface="Arial"/>
                        </a:rPr>
                        <a:t>Bid concluded in May 2020 with </a:t>
                      </a:r>
                      <a:r>
                        <a:rPr lang="en-US" sz="700" u="none" strike="noStrike" cap="none" dirty="0">
                          <a:effectLst/>
                          <a:latin typeface="Open Sans" panose="020B0606030504020204" pitchFamily="34" charset="0"/>
                          <a:ea typeface="Open Sans" panose="020B0606030504020204" pitchFamily="34" charset="0"/>
                          <a:cs typeface="Open Sans" panose="020B0606030504020204" pitchFamily="34" charset="0"/>
                          <a:sym typeface="Arial"/>
                        </a:rPr>
                        <a:t>tariff of 3.60 INR/kWh </a:t>
                      </a:r>
                      <a:endParaRPr lang="en-US" sz="700" b="0" i="0" u="none" strike="noStrike" cap="non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nchor="ctr"/>
                </a:tc>
                <a:extLst>
                  <a:ext uri="{0D108BD9-81ED-4DB2-BD59-A6C34878D82A}">
                    <a16:rowId xmlns:a16="http://schemas.microsoft.com/office/drawing/2014/main" val="740085243"/>
                  </a:ext>
                </a:extLst>
              </a:tr>
              <a:tr h="410424">
                <a:tc>
                  <a:txBody>
                    <a:bodyPr/>
                    <a:lstStyle/>
                    <a:p>
                      <a:pPr algn="l" fontAlgn="b"/>
                      <a:r>
                        <a:rPr lang="en-US" sz="700" b="0" u="none" strike="noStrike" dirty="0">
                          <a:effectLst/>
                          <a:latin typeface="Open Sans" panose="020B0606030504020204" pitchFamily="34" charset="0"/>
                          <a:ea typeface="Open Sans" panose="020B0606030504020204" pitchFamily="34" charset="0"/>
                          <a:cs typeface="Open Sans" panose="020B0606030504020204" pitchFamily="34" charset="0"/>
                        </a:rPr>
                        <a:t>Lakshadweep (SECI), September 2019</a:t>
                      </a:r>
                      <a:endPar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45720" marR="45720" anchor="ctr"/>
                </a:tc>
                <a:tc>
                  <a:txBody>
                    <a:bodyPr/>
                    <a:lstStyle/>
                    <a:p>
                      <a:pPr algn="l" fontAlgn="b"/>
                      <a:r>
                        <a:rPr lang="en-US" sz="700" b="0" u="none" strike="noStrike" dirty="0">
                          <a:effectLst/>
                          <a:latin typeface="Open Sans" panose="020B0606030504020204" pitchFamily="34" charset="0"/>
                          <a:ea typeface="Open Sans" panose="020B0606030504020204" pitchFamily="34" charset="0"/>
                          <a:cs typeface="Open Sans" panose="020B0606030504020204" pitchFamily="34" charset="0"/>
                        </a:rPr>
                        <a:t>1.95 MW solar with 2.15 MWh BESS</a:t>
                      </a:r>
                      <a:endPar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45720" marR="45720" anchor="ctr"/>
                </a:tc>
                <a:tc>
                  <a:txBody>
                    <a:bodyPr/>
                    <a:lstStyle/>
                    <a:p>
                      <a:pPr algn="l" fontAlgn="b"/>
                      <a:r>
                        <a:rPr lang="en-US" sz="700" b="0" u="none" strike="noStrike" dirty="0">
                          <a:effectLst/>
                          <a:latin typeface="Open Sans" panose="020B0606030504020204" pitchFamily="34" charset="0"/>
                          <a:ea typeface="Open Sans" panose="020B0606030504020204" pitchFamily="34" charset="0"/>
                          <a:cs typeface="Open Sans" panose="020B0606030504020204" pitchFamily="34" charset="0"/>
                        </a:rPr>
                        <a:t>Bid concluded with an undisclosed price</a:t>
                      </a:r>
                      <a:endPar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45720" marR="45720" anchor="ctr"/>
                </a:tc>
                <a:extLst>
                  <a:ext uri="{0D108BD9-81ED-4DB2-BD59-A6C34878D82A}">
                    <a16:rowId xmlns:a16="http://schemas.microsoft.com/office/drawing/2014/main" val="830139713"/>
                  </a:ext>
                </a:extLst>
              </a:tr>
              <a:tr h="325925">
                <a:tc>
                  <a:txBody>
                    <a:bodyPr/>
                    <a:lstStyle/>
                    <a:p>
                      <a:pPr algn="l" fontAlgn="b"/>
                      <a:r>
                        <a:rPr lang="en-US" sz="700" u="none" strike="noStrike" dirty="0">
                          <a:effectLst/>
                          <a:latin typeface="Open Sans" panose="020B0606030504020204" pitchFamily="34" charset="0"/>
                          <a:ea typeface="Open Sans" panose="020B0606030504020204" pitchFamily="34" charset="0"/>
                          <a:cs typeface="Open Sans" panose="020B0606030504020204" pitchFamily="34" charset="0"/>
                        </a:rPr>
                        <a:t>Haryana (UHBVN/DHBVN), September 2019</a:t>
                      </a:r>
                      <a:endPar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45720" marR="45720" anchor="ctr"/>
                </a:tc>
                <a:tc>
                  <a:txBody>
                    <a:bodyPr/>
                    <a:lstStyle/>
                    <a:p>
                      <a:pPr algn="l" fontAlgn="b"/>
                      <a:r>
                        <a:rPr lang="en-US" sz="700" u="none" strike="noStrike" dirty="0">
                          <a:effectLst/>
                          <a:latin typeface="Open Sans" panose="020B0606030504020204" pitchFamily="34" charset="0"/>
                          <a:ea typeface="Open Sans" panose="020B0606030504020204" pitchFamily="34" charset="0"/>
                          <a:cs typeface="Open Sans" panose="020B0606030504020204" pitchFamily="34" charset="0"/>
                        </a:rPr>
                        <a:t>100 MW solar, solar-wind or small hydro with storage</a:t>
                      </a:r>
                      <a:endPar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45720" marR="45720" anchor="ctr"/>
                </a:tc>
                <a:tc>
                  <a:txBody>
                    <a:bodyPr/>
                    <a:lstStyle/>
                    <a:p>
                      <a:pPr algn="l" fontAlgn="b"/>
                      <a:r>
                        <a:rPr lang="en-US" sz="700" u="none" strike="noStrike" dirty="0">
                          <a:effectLst/>
                          <a:latin typeface="Open Sans" panose="020B0606030504020204" pitchFamily="34" charset="0"/>
                          <a:ea typeface="Open Sans" panose="020B0606030504020204" pitchFamily="34" charset="0"/>
                          <a:cs typeface="Open Sans" panose="020B0606030504020204" pitchFamily="34" charset="0"/>
                        </a:rPr>
                        <a:t>Expected bid conclusion in Q3 FY21</a:t>
                      </a:r>
                      <a:endPar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45720" marR="45720" anchor="ctr"/>
                </a:tc>
                <a:extLst>
                  <a:ext uri="{0D108BD9-81ED-4DB2-BD59-A6C34878D82A}">
                    <a16:rowId xmlns:a16="http://schemas.microsoft.com/office/drawing/2014/main" val="417347986"/>
                  </a:ext>
                </a:extLst>
              </a:tr>
            </a:tbl>
          </a:graphicData>
        </a:graphic>
      </p:graphicFrame>
      <p:sp>
        <p:nvSpPr>
          <p:cNvPr id="16" name="Google Shape;100;p20"/>
          <p:cNvSpPr txBox="1"/>
          <p:nvPr/>
        </p:nvSpPr>
        <p:spPr>
          <a:xfrm>
            <a:off x="6554363" y="520911"/>
            <a:ext cx="2333107" cy="4077197"/>
          </a:xfrm>
          <a:prstGeom prst="rect">
            <a:avLst/>
          </a:prstGeom>
          <a:noFill/>
          <a:ln>
            <a:noFill/>
          </a:ln>
        </p:spPr>
        <p:txBody>
          <a:bodyPr spcFirstLastPara="1" wrap="square" lIns="91425" tIns="91425" rIns="91425" bIns="91425" numCol="1" anchor="t" anchorCtr="0">
            <a:noAutofit/>
          </a:bodyPr>
          <a:lstStyle/>
          <a:p>
            <a:pPr lvl="0">
              <a:spcBef>
                <a:spcPts val="600"/>
              </a:spcBef>
              <a:buClr>
                <a:schemeClr val="dk1"/>
              </a:buClr>
              <a:buSzPts val="1100"/>
            </a:pPr>
            <a:r>
              <a:rPr lang="en-IN" sz="1200" b="1" dirty="0">
                <a:solidFill>
                  <a:srgbClr val="575756"/>
                </a:solidFill>
                <a:latin typeface="Open Sans"/>
                <a:ea typeface="Open Sans"/>
                <a:cs typeface="Open Sans"/>
                <a:sym typeface="Open Sans"/>
              </a:rPr>
              <a:t>Takeaways &amp; Outlook</a:t>
            </a:r>
          </a:p>
          <a:p>
            <a:pPr lvl="0">
              <a:spcBef>
                <a:spcPts val="700"/>
              </a:spcBef>
              <a:buClr>
                <a:schemeClr val="dk1"/>
              </a:buClr>
              <a:buSzPts val="1100"/>
            </a:pPr>
            <a:r>
              <a:rPr lang="en-IN" sz="800" dirty="0">
                <a:solidFill>
                  <a:srgbClr val="575756"/>
                </a:solidFill>
                <a:latin typeface="Open Sans"/>
                <a:ea typeface="Open Sans"/>
                <a:cs typeface="Open Sans"/>
                <a:sym typeface="Open Sans"/>
              </a:rPr>
              <a:t>Innovative tender design is a key trend in India and other countries.</a:t>
            </a:r>
          </a:p>
          <a:p>
            <a:pPr lvl="0">
              <a:spcBef>
                <a:spcPts val="700"/>
              </a:spcBef>
              <a:buClr>
                <a:schemeClr val="dk1"/>
              </a:buClr>
              <a:buSzPts val="1100"/>
            </a:pPr>
            <a:r>
              <a:rPr lang="en-IN" sz="800" dirty="0">
                <a:solidFill>
                  <a:srgbClr val="575756"/>
                </a:solidFill>
                <a:latin typeface="Open Sans"/>
                <a:ea typeface="Open Sans"/>
                <a:cs typeface="Open Sans"/>
                <a:sym typeface="Open Sans"/>
              </a:rPr>
              <a:t>Portugal recently concluded a solar PV and storage auction with multiple options (with and without storage). </a:t>
            </a:r>
          </a:p>
          <a:p>
            <a:pPr lvl="0">
              <a:spcBef>
                <a:spcPts val="700"/>
              </a:spcBef>
              <a:buClr>
                <a:schemeClr val="dk1"/>
              </a:buClr>
              <a:buSzPts val="1100"/>
            </a:pPr>
            <a:r>
              <a:rPr lang="en-IN" sz="800" dirty="0">
                <a:solidFill>
                  <a:srgbClr val="575756"/>
                </a:solidFill>
                <a:latin typeface="Open Sans"/>
                <a:ea typeface="Open Sans"/>
                <a:cs typeface="Open Sans"/>
                <a:sym typeface="Open Sans"/>
              </a:rPr>
              <a:t>The plain solar PV (without storage) option led to the discovery of a new </a:t>
            </a:r>
            <a:r>
              <a:rPr lang="en-IN" sz="800" b="1" dirty="0">
                <a:solidFill>
                  <a:srgbClr val="575756"/>
                </a:solidFill>
                <a:latin typeface="Open Sans"/>
                <a:ea typeface="Open Sans"/>
                <a:cs typeface="Open Sans"/>
                <a:sym typeface="Open Sans"/>
              </a:rPr>
              <a:t>lowest-ever solar tariff of 0.97 INR/kWh (11.14 EUR/MWh or 13.16 USD/MWh).</a:t>
            </a:r>
          </a:p>
          <a:p>
            <a:pPr lvl="0">
              <a:spcBef>
                <a:spcPts val="700"/>
              </a:spcBef>
              <a:buClr>
                <a:schemeClr val="dk1"/>
              </a:buClr>
              <a:buSzPts val="1100"/>
            </a:pPr>
            <a:r>
              <a:rPr lang="en-IN" sz="800" dirty="0">
                <a:solidFill>
                  <a:srgbClr val="575756"/>
                </a:solidFill>
                <a:latin typeface="Open Sans"/>
                <a:ea typeface="Open Sans"/>
                <a:cs typeface="Open Sans"/>
                <a:sym typeface="Open Sans"/>
              </a:rPr>
              <a:t>On the other hand, </a:t>
            </a:r>
            <a:r>
              <a:rPr lang="en-IN" sz="800" b="1" dirty="0">
                <a:solidFill>
                  <a:srgbClr val="575756"/>
                </a:solidFill>
                <a:latin typeface="Open Sans"/>
                <a:ea typeface="Open Sans"/>
                <a:cs typeface="Open Sans"/>
                <a:sym typeface="Open Sans"/>
              </a:rPr>
              <a:t>solar PV combined with storage capacity was awarded based on a EUR/MW/year payment </a:t>
            </a:r>
            <a:r>
              <a:rPr lang="en-IN" sz="800" dirty="0">
                <a:solidFill>
                  <a:srgbClr val="575756"/>
                </a:solidFill>
                <a:latin typeface="Open Sans"/>
                <a:ea typeface="Open Sans"/>
                <a:cs typeface="Open Sans"/>
                <a:sym typeface="Open Sans"/>
              </a:rPr>
              <a:t>from developer to access the grid, against two revenue streams – (a) sale of energy in the wholesale market, and (b) flexibility payments for load shifting and ancillary services enabled by storage.</a:t>
            </a:r>
          </a:p>
          <a:p>
            <a:pPr lvl="0">
              <a:spcBef>
                <a:spcPts val="700"/>
              </a:spcBef>
              <a:buClr>
                <a:schemeClr val="dk1"/>
              </a:buClr>
              <a:buSzPts val="1100"/>
            </a:pPr>
            <a:r>
              <a:rPr lang="en-IN" sz="800" dirty="0">
                <a:solidFill>
                  <a:srgbClr val="575756"/>
                </a:solidFill>
                <a:latin typeface="Open Sans"/>
                <a:ea typeface="Open Sans"/>
                <a:cs typeface="Open Sans"/>
                <a:sym typeface="Open Sans"/>
              </a:rPr>
              <a:t>India also expects to see RE combined with  storage auctions of higher capacities in the future as the </a:t>
            </a:r>
            <a:r>
              <a:rPr lang="en-IN" sz="800" b="1" dirty="0">
                <a:solidFill>
                  <a:srgbClr val="575756"/>
                </a:solidFill>
                <a:latin typeface="Open Sans"/>
                <a:ea typeface="Open Sans"/>
                <a:cs typeface="Open Sans"/>
                <a:sym typeface="Open Sans"/>
              </a:rPr>
              <a:t>tendering agencies and discoms aim to tackle grid level RE integration challenges</a:t>
            </a:r>
            <a:r>
              <a:rPr lang="en-IN" sz="800" dirty="0">
                <a:solidFill>
                  <a:srgbClr val="575756"/>
                </a:solidFill>
                <a:latin typeface="Open Sans"/>
                <a:ea typeface="Open Sans"/>
                <a:cs typeface="Open Sans"/>
                <a:sym typeface="Open Sans"/>
              </a:rPr>
              <a:t>.</a:t>
            </a:r>
            <a:endParaRPr lang="en-IN" sz="800" b="1" dirty="0">
              <a:solidFill>
                <a:srgbClr val="575756"/>
              </a:solidFill>
              <a:latin typeface="Open Sans"/>
              <a:ea typeface="Open Sans"/>
              <a:cs typeface="Open Sans"/>
              <a:sym typeface="Open Sans"/>
            </a:endParaRPr>
          </a:p>
        </p:txBody>
      </p:sp>
      <p:sp>
        <p:nvSpPr>
          <p:cNvPr id="33" name="Text Placeholder 3">
            <a:extLst>
              <a:ext uri="{FF2B5EF4-FFF2-40B4-BE49-F238E27FC236}">
                <a16:creationId xmlns:a16="http://schemas.microsoft.com/office/drawing/2014/main" id="{0360A977-9629-CC46-AD9C-DEB07F225895}"/>
              </a:ext>
            </a:extLst>
          </p:cNvPr>
          <p:cNvSpPr txBox="1">
            <a:spLocks/>
          </p:cNvSpPr>
          <p:nvPr/>
        </p:nvSpPr>
        <p:spPr>
          <a:xfrm>
            <a:off x="171137" y="4744965"/>
            <a:ext cx="3249121" cy="326848"/>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Government of Portugal. </a:t>
            </a:r>
            <a:endParaRPr lang="en-US" sz="7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4" name="Text Placeholder 3">
            <a:extLst>
              <a:ext uri="{FF2B5EF4-FFF2-40B4-BE49-F238E27FC236}">
                <a16:creationId xmlns:a16="http://schemas.microsoft.com/office/drawing/2014/main" id="{0360A977-9629-CC46-AD9C-DEB07F225895}"/>
              </a:ext>
            </a:extLst>
          </p:cNvPr>
          <p:cNvSpPr txBox="1">
            <a:spLocks/>
          </p:cNvSpPr>
          <p:nvPr/>
        </p:nvSpPr>
        <p:spPr>
          <a:xfrm>
            <a:off x="3474062" y="4743196"/>
            <a:ext cx="3249121" cy="365126"/>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SECI and state renewable agencies.</a:t>
            </a:r>
            <a:endParaRPr lang="en-US" sz="7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8" name="Rectangle 47"/>
          <p:cNvSpPr/>
          <p:nvPr/>
        </p:nvSpPr>
        <p:spPr>
          <a:xfrm rot="16200000">
            <a:off x="9082410" y="-91649"/>
            <a:ext cx="249623" cy="815252"/>
          </a:xfrm>
          <a:prstGeom prst="rect">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9" name="TextBox 48"/>
          <p:cNvSpPr txBox="1"/>
          <p:nvPr/>
        </p:nvSpPr>
        <p:spPr>
          <a:xfrm>
            <a:off x="8821030" y="208255"/>
            <a:ext cx="322970" cy="215444"/>
          </a:xfrm>
          <a:prstGeom prst="rect">
            <a:avLst/>
          </a:prstGeom>
          <a:noFill/>
        </p:spPr>
        <p:txBody>
          <a:bodyPr wrap="square" rtlCol="0">
            <a:spAutoFit/>
          </a:bodyPr>
          <a:lstStyle/>
          <a:p>
            <a:r>
              <a:rPr lang="en-IN"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14</a:t>
            </a:r>
          </a:p>
        </p:txBody>
      </p:sp>
      <p:grpSp>
        <p:nvGrpSpPr>
          <p:cNvPr id="37" name="Group 36"/>
          <p:cNvGrpSpPr/>
          <p:nvPr/>
        </p:nvGrpSpPr>
        <p:grpSpPr>
          <a:xfrm>
            <a:off x="8284057" y="4779402"/>
            <a:ext cx="715926" cy="418214"/>
            <a:chOff x="8284057" y="4779402"/>
            <a:chExt cx="715926" cy="418214"/>
          </a:xfrm>
        </p:grpSpPr>
        <p:sp>
          <p:nvSpPr>
            <p:cNvPr id="38" name="Rounded Rectangle 37"/>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39" name="Group 38"/>
            <p:cNvGrpSpPr/>
            <p:nvPr/>
          </p:nvGrpSpPr>
          <p:grpSpPr>
            <a:xfrm>
              <a:off x="8284057" y="4879531"/>
              <a:ext cx="715926" cy="263969"/>
              <a:chOff x="1376812" y="1471708"/>
              <a:chExt cx="715926" cy="263969"/>
            </a:xfrm>
          </p:grpSpPr>
          <p:sp>
            <p:nvSpPr>
              <p:cNvPr id="40" name="TextBox 39"/>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41" name="Group 40"/>
              <p:cNvGrpSpPr/>
              <p:nvPr/>
            </p:nvGrpSpPr>
            <p:grpSpPr>
              <a:xfrm>
                <a:off x="1504037" y="1471708"/>
                <a:ext cx="436340" cy="63914"/>
                <a:chOff x="973747" y="978085"/>
                <a:chExt cx="436340" cy="63914"/>
              </a:xfrm>
            </p:grpSpPr>
            <p:sp>
              <p:nvSpPr>
                <p:cNvPr id="51" name="Oval 50"/>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52" name="Oval 51"/>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53" name="Oval 52"/>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grpSp>
      <p:grpSp>
        <p:nvGrpSpPr>
          <p:cNvPr id="2" name="Group 1">
            <a:extLst>
              <a:ext uri="{FF2B5EF4-FFF2-40B4-BE49-F238E27FC236}">
                <a16:creationId xmlns:a16="http://schemas.microsoft.com/office/drawing/2014/main" id="{AF61E32A-E384-224A-B3A9-33630CD4FCFC}"/>
              </a:ext>
            </a:extLst>
          </p:cNvPr>
          <p:cNvGrpSpPr/>
          <p:nvPr/>
        </p:nvGrpSpPr>
        <p:grpSpPr>
          <a:xfrm>
            <a:off x="185803" y="518279"/>
            <a:ext cx="3344291" cy="4241750"/>
            <a:chOff x="185803" y="518279"/>
            <a:chExt cx="3344291" cy="4241750"/>
          </a:xfrm>
        </p:grpSpPr>
        <p:sp>
          <p:nvSpPr>
            <p:cNvPr id="23" name="Text Placeholder 5">
              <a:extLst>
                <a:ext uri="{FF2B5EF4-FFF2-40B4-BE49-F238E27FC236}">
                  <a16:creationId xmlns:a16="http://schemas.microsoft.com/office/drawing/2014/main" id="{91CFEADE-18C0-0F4C-967B-08ED02542531}"/>
                </a:ext>
              </a:extLst>
            </p:cNvPr>
            <p:cNvSpPr txBox="1">
              <a:spLocks/>
            </p:cNvSpPr>
            <p:nvPr/>
          </p:nvSpPr>
          <p:spPr>
            <a:xfrm>
              <a:off x="185803" y="518279"/>
              <a:ext cx="3344291" cy="391838"/>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buNone/>
              </a:pPr>
              <a:r>
                <a:rPr lang="en-US" sz="12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Portugal’s innovative solar and storage tender design (700 MW)</a:t>
              </a:r>
              <a:endParaRPr lang="en-US" sz="1200" b="1" dirty="0">
                <a:solidFill>
                  <a:srgbClr val="9D9D9C"/>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Rectangle 41">
              <a:extLst>
                <a:ext uri="{FF2B5EF4-FFF2-40B4-BE49-F238E27FC236}">
                  <a16:creationId xmlns:a16="http://schemas.microsoft.com/office/drawing/2014/main" id="{C36C747F-CC7F-C247-824D-4A5CEA454DF8}"/>
                </a:ext>
              </a:extLst>
            </p:cNvPr>
            <p:cNvSpPr>
              <a:spLocks noChangeArrowheads="1"/>
            </p:cNvSpPr>
            <p:nvPr/>
          </p:nvSpPr>
          <p:spPr bwMode="auto">
            <a:xfrm>
              <a:off x="281654" y="1143267"/>
              <a:ext cx="712705" cy="551828"/>
            </a:xfrm>
            <a:prstGeom prst="rect">
              <a:avLst/>
            </a:prstGeom>
            <a:solidFill>
              <a:schemeClr val="accent2"/>
            </a:solidFill>
            <a:ln w="12700" algn="ctr">
              <a:noFill/>
              <a:miter lim="800000"/>
              <a:headEnd/>
              <a:tailEnd/>
            </a:ln>
          </p:spPr>
          <p:txBody>
            <a:bodyPr lIns="36000" tIns="36000" rIns="36000" bIns="36000" anchor="ctr"/>
            <a:lstStyle/>
            <a:p>
              <a:pPr defTabSz="957998" fontAlgn="b">
                <a:defRPr/>
              </a:pPr>
              <a:r>
                <a:rPr lang="en-US" sz="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Fixed tariff, solar PV only</a:t>
              </a:r>
            </a:p>
          </p:txBody>
        </p:sp>
        <p:sp>
          <p:nvSpPr>
            <p:cNvPr id="57" name="Rectangle 56">
              <a:extLst>
                <a:ext uri="{FF2B5EF4-FFF2-40B4-BE49-F238E27FC236}">
                  <a16:creationId xmlns:a16="http://schemas.microsoft.com/office/drawing/2014/main" id="{1294F0AD-1C64-104B-9651-42657F61A452}"/>
                </a:ext>
              </a:extLst>
            </p:cNvPr>
            <p:cNvSpPr>
              <a:spLocks noChangeArrowheads="1"/>
            </p:cNvSpPr>
            <p:nvPr/>
          </p:nvSpPr>
          <p:spPr bwMode="auto">
            <a:xfrm>
              <a:off x="1023111" y="1146900"/>
              <a:ext cx="2387622" cy="548195"/>
            </a:xfrm>
            <a:prstGeom prst="rect">
              <a:avLst/>
            </a:prstGeom>
            <a:noFill/>
            <a:ln w="12700" algn="ctr">
              <a:noFill/>
              <a:miter lim="800000"/>
              <a:headEnd/>
              <a:tailEnd/>
            </a:ln>
          </p:spPr>
          <p:txBody>
            <a:bodyPr lIns="36000" tIns="36000" rIns="36000" bIns="36000" anchor="ctr"/>
            <a:lstStyle/>
            <a:p>
              <a:pPr marL="171450" indent="-171450" defTabSz="957998" fontAlgn="b">
                <a:buFont typeface="Arial" panose="020B0604020202020204" pitchFamily="34" charset="0"/>
                <a:buChar char="•"/>
                <a:defRPr/>
              </a:pPr>
              <a:r>
                <a:rPr lang="en-US" sz="800" dirty="0">
                  <a:solidFill>
                    <a:schemeClr val="tx1"/>
                  </a:solidFill>
                  <a:latin typeface="Open Sans" panose="020B0606030504020204" pitchFamily="34" charset="0"/>
                  <a:ea typeface="Open Sans" panose="020B0606030504020204" pitchFamily="34" charset="0"/>
                  <a:cs typeface="Open Sans" panose="020B0606030504020204" pitchFamily="34" charset="0"/>
                </a:rPr>
                <a:t>RE developer to bid for solar PV project only</a:t>
              </a:r>
            </a:p>
            <a:p>
              <a:pPr marL="171450" indent="-171450" defTabSz="957998" fontAlgn="b">
                <a:buFont typeface="Arial" panose="020B0604020202020204" pitchFamily="34" charset="0"/>
                <a:buChar char="•"/>
                <a:defRPr/>
              </a:pPr>
              <a:r>
                <a:rPr lang="en-US" sz="800" dirty="0">
                  <a:solidFill>
                    <a:schemeClr val="tx1"/>
                  </a:solidFill>
                  <a:latin typeface="Open Sans" panose="020B0606030504020204" pitchFamily="34" charset="0"/>
                  <a:ea typeface="Open Sans" panose="020B0606030504020204" pitchFamily="34" charset="0"/>
                  <a:cs typeface="Open Sans" panose="020B0606030504020204" pitchFamily="34" charset="0"/>
                </a:rPr>
                <a:t>Fixed yearly tariff (EUR/MWh) for a period of 15 years</a:t>
              </a:r>
            </a:p>
          </p:txBody>
        </p:sp>
        <p:sp>
          <p:nvSpPr>
            <p:cNvPr id="58" name="Text Placeholder 5">
              <a:extLst>
                <a:ext uri="{FF2B5EF4-FFF2-40B4-BE49-F238E27FC236}">
                  <a16:creationId xmlns:a16="http://schemas.microsoft.com/office/drawing/2014/main" id="{40E762A2-F36F-5441-BB10-C90E249C6265}"/>
                </a:ext>
              </a:extLst>
            </p:cNvPr>
            <p:cNvSpPr txBox="1">
              <a:spLocks/>
            </p:cNvSpPr>
            <p:nvPr/>
          </p:nvSpPr>
          <p:spPr>
            <a:xfrm>
              <a:off x="185803" y="923664"/>
              <a:ext cx="3149581" cy="222389"/>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buNone/>
              </a:pPr>
              <a:r>
                <a:rPr lang="en-US" sz="9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Bidding options</a:t>
              </a:r>
              <a:endParaRPr lang="en-US" sz="900" b="1" dirty="0">
                <a:solidFill>
                  <a:srgbClr val="9D9D9C"/>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9" name="Rectangle 58">
              <a:extLst>
                <a:ext uri="{FF2B5EF4-FFF2-40B4-BE49-F238E27FC236}">
                  <a16:creationId xmlns:a16="http://schemas.microsoft.com/office/drawing/2014/main" id="{AF8723FC-EF73-C948-B5DE-3A1CE13F6DCC}"/>
                </a:ext>
              </a:extLst>
            </p:cNvPr>
            <p:cNvSpPr>
              <a:spLocks noChangeArrowheads="1"/>
            </p:cNvSpPr>
            <p:nvPr/>
          </p:nvSpPr>
          <p:spPr bwMode="auto">
            <a:xfrm>
              <a:off x="281654" y="1754562"/>
              <a:ext cx="712705" cy="551828"/>
            </a:xfrm>
            <a:prstGeom prst="rect">
              <a:avLst/>
            </a:prstGeom>
            <a:solidFill>
              <a:schemeClr val="accent2"/>
            </a:solidFill>
            <a:ln w="12700" algn="ctr">
              <a:noFill/>
              <a:miter lim="800000"/>
              <a:headEnd/>
              <a:tailEnd/>
            </a:ln>
          </p:spPr>
          <p:txBody>
            <a:bodyPr lIns="36000" tIns="36000" rIns="36000" bIns="36000" anchor="ctr"/>
            <a:lstStyle/>
            <a:p>
              <a:pPr defTabSz="957998" fontAlgn="b">
                <a:defRPr/>
              </a:pPr>
              <a:r>
                <a:rPr lang="en-US" sz="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Merchant, solar PV only</a:t>
              </a:r>
            </a:p>
          </p:txBody>
        </p:sp>
        <p:sp>
          <p:nvSpPr>
            <p:cNvPr id="60" name="Rectangle 59">
              <a:extLst>
                <a:ext uri="{FF2B5EF4-FFF2-40B4-BE49-F238E27FC236}">
                  <a16:creationId xmlns:a16="http://schemas.microsoft.com/office/drawing/2014/main" id="{514D7ED8-ED8A-1945-A451-8F3464D4BF0F}"/>
                </a:ext>
              </a:extLst>
            </p:cNvPr>
            <p:cNvSpPr>
              <a:spLocks noChangeArrowheads="1"/>
            </p:cNvSpPr>
            <p:nvPr/>
          </p:nvSpPr>
          <p:spPr bwMode="auto">
            <a:xfrm>
              <a:off x="1023111" y="1758195"/>
              <a:ext cx="2387622" cy="548195"/>
            </a:xfrm>
            <a:prstGeom prst="rect">
              <a:avLst/>
            </a:prstGeom>
            <a:noFill/>
            <a:ln w="12700" algn="ctr">
              <a:noFill/>
              <a:miter lim="800000"/>
              <a:headEnd/>
              <a:tailEnd/>
            </a:ln>
          </p:spPr>
          <p:txBody>
            <a:bodyPr lIns="36000" tIns="36000" rIns="36000" bIns="36000" anchor="ctr"/>
            <a:lstStyle/>
            <a:p>
              <a:pPr marL="171450" indent="-171450" defTabSz="957998" fontAlgn="b">
                <a:buFont typeface="Arial" panose="020B0604020202020204" pitchFamily="34" charset="0"/>
                <a:buChar char="•"/>
                <a:defRPr/>
              </a:pPr>
              <a:r>
                <a:rPr lang="en-US" sz="800" dirty="0">
                  <a:solidFill>
                    <a:schemeClr val="tx1"/>
                  </a:solidFill>
                  <a:latin typeface="Open Sans" panose="020B0606030504020204" pitchFamily="34" charset="0"/>
                  <a:ea typeface="Open Sans" panose="020B0606030504020204" pitchFamily="34" charset="0"/>
                  <a:cs typeface="Open Sans" panose="020B0606030504020204" pitchFamily="34" charset="0"/>
                </a:rPr>
                <a:t>RE developer to bid for solar PV project only</a:t>
              </a:r>
            </a:p>
            <a:p>
              <a:pPr marL="171450" indent="-171450" defTabSz="957998" fontAlgn="b">
                <a:buFont typeface="Arial" panose="020B0604020202020204" pitchFamily="34" charset="0"/>
                <a:buChar char="•"/>
                <a:defRPr/>
              </a:pPr>
              <a:r>
                <a:rPr lang="en-US" sz="800" dirty="0">
                  <a:solidFill>
                    <a:schemeClr val="tx1"/>
                  </a:solidFill>
                  <a:latin typeface="Open Sans" panose="020B0606030504020204" pitchFamily="34" charset="0"/>
                  <a:ea typeface="Open Sans" panose="020B0606030504020204" pitchFamily="34" charset="0"/>
                  <a:cs typeface="Open Sans" panose="020B0606030504020204" pitchFamily="34" charset="0"/>
                </a:rPr>
                <a:t>Sale of energy in the wholesale daily market with a yearly payment (EUR/MW/year) for access to the grid</a:t>
              </a:r>
            </a:p>
          </p:txBody>
        </p:sp>
        <p:sp>
          <p:nvSpPr>
            <p:cNvPr id="61" name="Rectangle 60">
              <a:extLst>
                <a:ext uri="{FF2B5EF4-FFF2-40B4-BE49-F238E27FC236}">
                  <a16:creationId xmlns:a16="http://schemas.microsoft.com/office/drawing/2014/main" id="{B6FB6FC6-96A4-ED48-B8E9-F517C73A0B6E}"/>
                </a:ext>
              </a:extLst>
            </p:cNvPr>
            <p:cNvSpPr>
              <a:spLocks noChangeArrowheads="1"/>
            </p:cNvSpPr>
            <p:nvPr/>
          </p:nvSpPr>
          <p:spPr bwMode="auto">
            <a:xfrm>
              <a:off x="281654" y="2383206"/>
              <a:ext cx="712705" cy="801060"/>
            </a:xfrm>
            <a:prstGeom prst="rect">
              <a:avLst/>
            </a:prstGeom>
            <a:solidFill>
              <a:schemeClr val="accent2"/>
            </a:solidFill>
            <a:ln w="12700" algn="ctr">
              <a:noFill/>
              <a:miter lim="800000"/>
              <a:headEnd/>
              <a:tailEnd/>
            </a:ln>
          </p:spPr>
          <p:txBody>
            <a:bodyPr lIns="36000" tIns="36000" rIns="36000" bIns="36000" anchor="ctr"/>
            <a:lstStyle/>
            <a:p>
              <a:pPr defTabSz="957998" fontAlgn="b">
                <a:defRPr/>
              </a:pPr>
              <a:r>
                <a:rPr lang="en-US" sz="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Merchant, solar PV + storage</a:t>
              </a:r>
            </a:p>
          </p:txBody>
        </p:sp>
        <p:sp>
          <p:nvSpPr>
            <p:cNvPr id="62" name="Rectangle 61">
              <a:extLst>
                <a:ext uri="{FF2B5EF4-FFF2-40B4-BE49-F238E27FC236}">
                  <a16:creationId xmlns:a16="http://schemas.microsoft.com/office/drawing/2014/main" id="{152EAFA1-C59E-8143-9CE8-1B68DD81E66C}"/>
                </a:ext>
              </a:extLst>
            </p:cNvPr>
            <p:cNvSpPr>
              <a:spLocks noChangeArrowheads="1"/>
            </p:cNvSpPr>
            <p:nvPr/>
          </p:nvSpPr>
          <p:spPr bwMode="auto">
            <a:xfrm>
              <a:off x="1023111" y="2386839"/>
              <a:ext cx="2387622" cy="801060"/>
            </a:xfrm>
            <a:prstGeom prst="rect">
              <a:avLst/>
            </a:prstGeom>
            <a:noFill/>
            <a:ln w="12700" algn="ctr">
              <a:noFill/>
              <a:miter lim="800000"/>
              <a:headEnd/>
              <a:tailEnd/>
            </a:ln>
          </p:spPr>
          <p:txBody>
            <a:bodyPr lIns="36000" tIns="36000" rIns="36000" bIns="36000" anchor="ctr"/>
            <a:lstStyle/>
            <a:p>
              <a:pPr marL="171450" indent="-171450" defTabSz="957998" fontAlgn="b">
                <a:buFont typeface="Arial" panose="020B0604020202020204" pitchFamily="34" charset="0"/>
                <a:buChar char="•"/>
                <a:defRPr/>
              </a:pPr>
              <a:r>
                <a:rPr lang="en-US" sz="800" dirty="0">
                  <a:solidFill>
                    <a:schemeClr val="tx1"/>
                  </a:solidFill>
                  <a:latin typeface="Open Sans" panose="020B0606030504020204" pitchFamily="34" charset="0"/>
                  <a:ea typeface="Open Sans" panose="020B0606030504020204" pitchFamily="34" charset="0"/>
                  <a:cs typeface="Open Sans" panose="020B0606030504020204" pitchFamily="34" charset="0"/>
                </a:rPr>
                <a:t>RE developer to bid for solar PV with storage </a:t>
              </a:r>
            </a:p>
            <a:p>
              <a:pPr marL="171450" indent="-171450" defTabSz="957998" fontAlgn="b">
                <a:buFont typeface="Arial" panose="020B0604020202020204" pitchFamily="34" charset="0"/>
                <a:buChar char="•"/>
                <a:defRPr/>
              </a:pPr>
              <a:r>
                <a:rPr lang="en-US" sz="800" dirty="0">
                  <a:solidFill>
                    <a:schemeClr val="tx1"/>
                  </a:solidFill>
                  <a:latin typeface="Open Sans" panose="020B0606030504020204" pitchFamily="34" charset="0"/>
                  <a:ea typeface="Open Sans" panose="020B0606030504020204" pitchFamily="34" charset="0"/>
                  <a:cs typeface="Open Sans" panose="020B0606030504020204" pitchFamily="34" charset="0"/>
                </a:rPr>
                <a:t>Sale of energy in the wholesale daily market with a yearly payment (EUR/MW/year) for access to the grid</a:t>
              </a:r>
            </a:p>
            <a:p>
              <a:pPr marL="171450" indent="-171450" defTabSz="957998" fontAlgn="b">
                <a:buFont typeface="Arial" panose="020B0604020202020204" pitchFamily="34" charset="0"/>
                <a:buChar char="•"/>
                <a:defRPr/>
              </a:pPr>
              <a:r>
                <a:rPr lang="en-US" sz="800" dirty="0">
                  <a:solidFill>
                    <a:schemeClr val="tx1"/>
                  </a:solidFill>
                  <a:latin typeface="Open Sans" panose="020B0606030504020204" pitchFamily="34" charset="0"/>
                  <a:ea typeface="Open Sans" panose="020B0606030504020204" pitchFamily="34" charset="0"/>
                  <a:cs typeface="Open Sans" panose="020B0606030504020204" pitchFamily="34" charset="0"/>
                </a:rPr>
                <a:t>Additional revenue streams with storage for load shifting and ancillary services</a:t>
              </a:r>
            </a:p>
          </p:txBody>
        </p:sp>
        <p:sp>
          <p:nvSpPr>
            <p:cNvPr id="64" name="Text Placeholder 5">
              <a:extLst>
                <a:ext uri="{FF2B5EF4-FFF2-40B4-BE49-F238E27FC236}">
                  <a16:creationId xmlns:a16="http://schemas.microsoft.com/office/drawing/2014/main" id="{5A25636F-4584-E140-9924-C2BFAA7B54DE}"/>
                </a:ext>
              </a:extLst>
            </p:cNvPr>
            <p:cNvSpPr txBox="1">
              <a:spLocks/>
            </p:cNvSpPr>
            <p:nvPr/>
          </p:nvSpPr>
          <p:spPr>
            <a:xfrm>
              <a:off x="185803" y="3198760"/>
              <a:ext cx="3149581" cy="222389"/>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buNone/>
              </a:pPr>
              <a:r>
                <a:rPr lang="en-US" sz="9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Bidding parameter</a:t>
              </a:r>
              <a:endParaRPr lang="en-US" sz="900" b="1" dirty="0">
                <a:solidFill>
                  <a:srgbClr val="9D9D9C"/>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5" name="Rectangle 64">
              <a:extLst>
                <a:ext uri="{FF2B5EF4-FFF2-40B4-BE49-F238E27FC236}">
                  <a16:creationId xmlns:a16="http://schemas.microsoft.com/office/drawing/2014/main" id="{FE486774-0146-8A4B-8759-C0C1F2C66888}"/>
                </a:ext>
              </a:extLst>
            </p:cNvPr>
            <p:cNvSpPr>
              <a:spLocks noChangeArrowheads="1"/>
            </p:cNvSpPr>
            <p:nvPr/>
          </p:nvSpPr>
          <p:spPr bwMode="auto">
            <a:xfrm>
              <a:off x="256993" y="3417516"/>
              <a:ext cx="3107142" cy="1342513"/>
            </a:xfrm>
            <a:prstGeom prst="rect">
              <a:avLst/>
            </a:prstGeom>
            <a:noFill/>
            <a:ln w="12700" algn="ctr">
              <a:noFill/>
              <a:miter lim="800000"/>
              <a:headEnd/>
              <a:tailEnd/>
            </a:ln>
          </p:spPr>
          <p:txBody>
            <a:bodyPr lIns="36000" tIns="36000" rIns="36000" bIns="36000" anchor="ctr"/>
            <a:lstStyle/>
            <a:p>
              <a:pPr marL="171450" indent="-171450" defTabSz="957998" fontAlgn="b">
                <a:spcAft>
                  <a:spcPts val="600"/>
                </a:spcAft>
                <a:buFont typeface="Arial" panose="020B0604020202020204" pitchFamily="34" charset="0"/>
                <a:buChar char="•"/>
                <a:defRPr/>
              </a:pPr>
              <a:r>
                <a:rPr lang="en-US" sz="800" dirty="0">
                  <a:solidFill>
                    <a:schemeClr val="tx1"/>
                  </a:solidFill>
                  <a:latin typeface="Open Sans" panose="020B0606030504020204" pitchFamily="34" charset="0"/>
                  <a:ea typeface="Open Sans" panose="020B0606030504020204" pitchFamily="34" charset="0"/>
                  <a:cs typeface="Open Sans" panose="020B0606030504020204" pitchFamily="34" charset="0"/>
                </a:rPr>
                <a:t>Portuguese authorities calculated the </a:t>
              </a:r>
              <a:r>
                <a:rPr lang="en-US" sz="800" b="1" dirty="0">
                  <a:solidFill>
                    <a:schemeClr val="tx1"/>
                  </a:solidFill>
                  <a:latin typeface="Open Sans" panose="020B0606030504020204" pitchFamily="34" charset="0"/>
                  <a:ea typeface="Open Sans" panose="020B0606030504020204" pitchFamily="34" charset="0"/>
                  <a:cs typeface="Open Sans" panose="020B0606030504020204" pitchFamily="34" charset="0"/>
                </a:rPr>
                <a:t>net present value (NPV) </a:t>
              </a:r>
              <a:r>
                <a:rPr lang="en-US" sz="800" dirty="0">
                  <a:solidFill>
                    <a:schemeClr val="tx1"/>
                  </a:solidFill>
                  <a:latin typeface="Open Sans" panose="020B0606030504020204" pitchFamily="34" charset="0"/>
                  <a:ea typeface="Open Sans" panose="020B0606030504020204" pitchFamily="34" charset="0"/>
                  <a:cs typeface="Open Sans" panose="020B0606030504020204" pitchFamily="34" charset="0"/>
                </a:rPr>
                <a:t>of each bid (EUR/MW) and awarded bids with the highest income to the Portuguese system</a:t>
              </a:r>
            </a:p>
            <a:p>
              <a:pPr marL="171450" indent="-171450" defTabSz="957998" fontAlgn="b">
                <a:spcAft>
                  <a:spcPts val="600"/>
                </a:spcAft>
                <a:buFont typeface="Arial" panose="020B0604020202020204" pitchFamily="34" charset="0"/>
                <a:buChar char="•"/>
                <a:defRPr/>
              </a:pPr>
              <a:r>
                <a:rPr lang="en-US" sz="800" dirty="0">
                  <a:solidFill>
                    <a:schemeClr val="tx1"/>
                  </a:solidFill>
                  <a:latin typeface="Open Sans" panose="020B0606030504020204" pitchFamily="34" charset="0"/>
                  <a:ea typeface="Open Sans" panose="020B0606030504020204" pitchFamily="34" charset="0"/>
                  <a:cs typeface="Open Sans" panose="020B0606030504020204" pitchFamily="34" charset="0"/>
                </a:rPr>
                <a:t>For the fixed tariff option, the NPV was calculated based on the difference between the forecasted electricity market prices (15 years) and fixed tariff, multiplied by theoretical generation</a:t>
              </a:r>
            </a:p>
            <a:p>
              <a:pPr marL="171450" indent="-171450" defTabSz="957998" fontAlgn="b">
                <a:spcAft>
                  <a:spcPts val="600"/>
                </a:spcAft>
                <a:buFont typeface="Arial" panose="020B0604020202020204" pitchFamily="34" charset="0"/>
                <a:buChar char="•"/>
                <a:defRPr/>
              </a:pPr>
              <a:r>
                <a:rPr lang="en-US" sz="800" dirty="0">
                  <a:solidFill>
                    <a:schemeClr val="tx1"/>
                  </a:solidFill>
                  <a:latin typeface="Open Sans" panose="020B0606030504020204" pitchFamily="34" charset="0"/>
                  <a:ea typeface="Open Sans" panose="020B0606030504020204" pitchFamily="34" charset="0"/>
                  <a:cs typeface="Open Sans" panose="020B0606030504020204" pitchFamily="34" charset="0"/>
                </a:rPr>
                <a:t>For the merchant options, it was calculated based on the direct EUR/MW payment for grid access. In case of storage, bidders included discount on flexibility payment for storage</a:t>
              </a:r>
            </a:p>
          </p:txBody>
        </p:sp>
      </p:grpSp>
      <p:sp>
        <p:nvSpPr>
          <p:cNvPr id="29" name="Text Placeholder 5">
            <a:extLst>
              <a:ext uri="{FF2B5EF4-FFF2-40B4-BE49-F238E27FC236}">
                <a16:creationId xmlns:a16="http://schemas.microsoft.com/office/drawing/2014/main" id="{782AFC1D-15A9-3D4C-99E6-A8E8D6473CAD}"/>
              </a:ext>
            </a:extLst>
          </p:cNvPr>
          <p:cNvSpPr txBox="1">
            <a:spLocks/>
          </p:cNvSpPr>
          <p:nvPr/>
        </p:nvSpPr>
        <p:spPr>
          <a:xfrm>
            <a:off x="3474063" y="659183"/>
            <a:ext cx="2863128" cy="256735"/>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buNone/>
            </a:pPr>
            <a:r>
              <a:rPr lang="en-US" sz="12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India’s energy storage projects</a:t>
            </a:r>
            <a:endParaRPr lang="en-US" sz="1200" b="1" dirty="0">
              <a:solidFill>
                <a:srgbClr val="9D9D9C"/>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5308189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32" name="Rounded Rectangle 31">
            <a:extLst>
              <a:ext uri="{FF2B5EF4-FFF2-40B4-BE49-F238E27FC236}">
                <a16:creationId xmlns:a16="http://schemas.microsoft.com/office/drawing/2014/main" id="{EE7A4BAA-EF14-BE45-B7F7-F107C8DBE7C1}"/>
              </a:ext>
            </a:extLst>
          </p:cNvPr>
          <p:cNvSpPr/>
          <p:nvPr/>
        </p:nvSpPr>
        <p:spPr>
          <a:xfrm>
            <a:off x="6485302" y="523625"/>
            <a:ext cx="3238213" cy="4211127"/>
          </a:xfrm>
          <a:prstGeom prst="roundRect">
            <a:avLst/>
          </a:prstGeom>
          <a:solidFill>
            <a:srgbClr val="C3E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99" name="Google Shape;99;p20"/>
          <p:cNvSpPr txBox="1">
            <a:spLocks noGrp="1"/>
          </p:cNvSpPr>
          <p:nvPr>
            <p:ph type="title"/>
          </p:nvPr>
        </p:nvSpPr>
        <p:spPr>
          <a:xfrm>
            <a:off x="457200" y="127558"/>
            <a:ext cx="8229600" cy="297765"/>
          </a:xfrm>
          <a:prstGeom prst="rect">
            <a:avLst/>
          </a:prstGeom>
        </p:spPr>
        <p:txBody>
          <a:bodyPr spcFirstLastPara="1" wrap="square" lIns="91425" tIns="91425" rIns="91425" bIns="91425" anchor="b" anchorCtr="0">
            <a:noAutofit/>
          </a:bodyPr>
          <a:lstStyle/>
          <a:p>
            <a:pPr lvl="0"/>
            <a:r>
              <a:rPr lang="en-US" sz="1200" dirty="0">
                <a:solidFill>
                  <a:srgbClr val="575756"/>
                </a:solidFill>
              </a:rPr>
              <a:t>Electric mobility: </a:t>
            </a:r>
            <a:r>
              <a:rPr lang="en-IN" sz="1200" dirty="0">
                <a:solidFill>
                  <a:srgbClr val="0A9FD9"/>
                </a:solidFill>
              </a:rPr>
              <a:t>EV and hybrid vehicle sales pick up as the lockdown is lifted</a:t>
            </a:r>
            <a:endParaRPr sz="1200" dirty="0">
              <a:solidFill>
                <a:srgbClr val="0A9FD9"/>
              </a:solidFill>
            </a:endParaRPr>
          </a:p>
        </p:txBody>
      </p:sp>
      <p:sp>
        <p:nvSpPr>
          <p:cNvPr id="16" name="Google Shape;100;p20"/>
          <p:cNvSpPr txBox="1"/>
          <p:nvPr/>
        </p:nvSpPr>
        <p:spPr>
          <a:xfrm>
            <a:off x="6554363" y="519840"/>
            <a:ext cx="2333107" cy="4151169"/>
          </a:xfrm>
          <a:prstGeom prst="rect">
            <a:avLst/>
          </a:prstGeom>
          <a:noFill/>
          <a:ln>
            <a:noFill/>
          </a:ln>
        </p:spPr>
        <p:txBody>
          <a:bodyPr spcFirstLastPara="1" wrap="square" lIns="91425" tIns="91425" rIns="91425" bIns="91425" numCol="1" anchor="t" anchorCtr="0">
            <a:noAutofit/>
          </a:bodyPr>
          <a:lstStyle/>
          <a:p>
            <a:pPr lvl="0">
              <a:spcBef>
                <a:spcPts val="600"/>
              </a:spcBef>
              <a:buClr>
                <a:schemeClr val="dk1"/>
              </a:buClr>
              <a:buSzPts val="1100"/>
            </a:pPr>
            <a:r>
              <a:rPr lang="en-IN" sz="1200" b="1" dirty="0">
                <a:solidFill>
                  <a:srgbClr val="575756"/>
                </a:solidFill>
                <a:latin typeface="Open Sans"/>
                <a:ea typeface="Open Sans"/>
                <a:cs typeface="Open Sans"/>
                <a:sym typeface="Open Sans"/>
              </a:rPr>
              <a:t>Takeaways &amp; Outlook</a:t>
            </a:r>
          </a:p>
          <a:p>
            <a:pPr lvl="0">
              <a:spcBef>
                <a:spcPts val="700"/>
              </a:spcBef>
              <a:buClr>
                <a:schemeClr val="dk1"/>
              </a:buClr>
              <a:buSzPts val="1100"/>
            </a:pPr>
            <a:r>
              <a:rPr lang="en-IN" sz="800" dirty="0">
                <a:solidFill>
                  <a:srgbClr val="575756"/>
                </a:solidFill>
                <a:latin typeface="Open Sans"/>
                <a:ea typeface="Open Sans"/>
                <a:cs typeface="Open Sans"/>
                <a:sym typeface="Open Sans"/>
              </a:rPr>
              <a:t>With the easing up of the lockdown, overall electric vehicle (EV) and hybrid sales</a:t>
            </a:r>
            <a:r>
              <a:rPr lang="en-IN" sz="800" b="1" dirty="0">
                <a:solidFill>
                  <a:srgbClr val="575756"/>
                </a:solidFill>
                <a:latin typeface="Open Sans"/>
                <a:ea typeface="Open Sans"/>
                <a:cs typeface="Open Sans"/>
                <a:sym typeface="Open Sans"/>
              </a:rPr>
              <a:t> went up dramatically by 194.4% in Q2 FY21 (vs Q1 FY21), owing to a pent-up demand during the Covid-19 lockdown.</a:t>
            </a:r>
            <a:endParaRPr lang="en-IN" sz="800" dirty="0">
              <a:solidFill>
                <a:srgbClr val="575756"/>
              </a:solidFill>
              <a:latin typeface="Open Sans"/>
              <a:ea typeface="Open Sans"/>
              <a:cs typeface="Open Sans"/>
              <a:sym typeface="Open Sans"/>
            </a:endParaRPr>
          </a:p>
          <a:p>
            <a:pPr lvl="0">
              <a:spcBef>
                <a:spcPts val="700"/>
              </a:spcBef>
              <a:buClr>
                <a:schemeClr val="dk1"/>
              </a:buClr>
              <a:buSzPts val="1100"/>
            </a:pPr>
            <a:r>
              <a:rPr lang="en-IN" sz="800" dirty="0">
                <a:solidFill>
                  <a:srgbClr val="575756"/>
                </a:solidFill>
                <a:latin typeface="Open Sans"/>
                <a:ea typeface="Open Sans"/>
                <a:cs typeface="Open Sans"/>
                <a:sym typeface="Open Sans"/>
              </a:rPr>
              <a:t>However, EV and hybrid vehicle sales for </a:t>
            </a:r>
            <a:r>
              <a:rPr lang="en-IN" sz="800" b="1" dirty="0">
                <a:solidFill>
                  <a:srgbClr val="575756"/>
                </a:solidFill>
                <a:latin typeface="Open Sans"/>
                <a:ea typeface="Open Sans"/>
                <a:cs typeface="Open Sans"/>
                <a:sym typeface="Open Sans"/>
              </a:rPr>
              <a:t>Q2 FY21 at 49,453 still remained well below the Q2 FY20 level of 62,053.</a:t>
            </a:r>
          </a:p>
          <a:p>
            <a:pPr lvl="0">
              <a:spcBef>
                <a:spcPts val="700"/>
              </a:spcBef>
              <a:buClr>
                <a:schemeClr val="dk1"/>
              </a:buClr>
              <a:buSzPts val="1100"/>
            </a:pPr>
            <a:r>
              <a:rPr lang="en-IN" sz="800" dirty="0">
                <a:solidFill>
                  <a:srgbClr val="575756"/>
                </a:solidFill>
                <a:latin typeface="Open Sans"/>
                <a:ea typeface="Open Sans"/>
                <a:cs typeface="Open Sans"/>
                <a:sym typeface="Open Sans"/>
              </a:rPr>
              <a:t>Indian states such as Delhi and Telangana notified state EV policies to </a:t>
            </a:r>
            <a:r>
              <a:rPr lang="en-IN" sz="800" b="1" dirty="0">
                <a:solidFill>
                  <a:srgbClr val="575756"/>
                </a:solidFill>
                <a:latin typeface="Open Sans"/>
                <a:ea typeface="Open Sans"/>
                <a:cs typeface="Open Sans"/>
                <a:sym typeface="Open Sans"/>
              </a:rPr>
              <a:t>subsidise EVs and set up charging stations</a:t>
            </a:r>
            <a:r>
              <a:rPr lang="en-IN" sz="800" dirty="0">
                <a:solidFill>
                  <a:srgbClr val="575756"/>
                </a:solidFill>
                <a:latin typeface="Open Sans"/>
                <a:ea typeface="Open Sans"/>
                <a:cs typeface="Open Sans"/>
                <a:sym typeface="Open Sans"/>
              </a:rPr>
              <a:t> to tackle the challenges of high cost and range anxiety.</a:t>
            </a:r>
          </a:p>
          <a:p>
            <a:pPr>
              <a:spcBef>
                <a:spcPts val="700"/>
              </a:spcBef>
              <a:buClr>
                <a:schemeClr val="dk1"/>
              </a:buClr>
              <a:buSzPts val="1100"/>
            </a:pPr>
            <a:r>
              <a:rPr lang="en-IN" sz="800" b="1" dirty="0">
                <a:solidFill>
                  <a:srgbClr val="575756"/>
                </a:solidFill>
                <a:latin typeface="Open Sans"/>
                <a:ea typeface="Open Sans"/>
                <a:cs typeface="Open Sans"/>
                <a:sym typeface="Open Sans"/>
              </a:rPr>
              <a:t>OEMs with highest EV sales in Q2 FY21 </a:t>
            </a:r>
            <a:r>
              <a:rPr lang="en-IN" sz="800" dirty="0">
                <a:solidFill>
                  <a:srgbClr val="575756"/>
                </a:solidFill>
                <a:latin typeface="Open Sans"/>
                <a:ea typeface="Open Sans"/>
                <a:cs typeface="Open Sans"/>
                <a:sym typeface="Open Sans"/>
              </a:rPr>
              <a:t>were:</a:t>
            </a:r>
            <a:r>
              <a:rPr lang="en-IN" sz="800" b="1" dirty="0">
                <a:solidFill>
                  <a:srgbClr val="575756"/>
                </a:solidFill>
                <a:latin typeface="Open Sans"/>
                <a:ea typeface="Open Sans"/>
                <a:cs typeface="Open Sans"/>
                <a:sym typeface="Open Sans"/>
              </a:rPr>
              <a:t> </a:t>
            </a:r>
          </a:p>
          <a:p>
            <a:pPr marL="171450" indent="-171450">
              <a:spcBef>
                <a:spcPts val="700"/>
              </a:spcBef>
              <a:buClr>
                <a:schemeClr val="dk1"/>
              </a:buClr>
              <a:buSzPts val="1100"/>
              <a:buFont typeface="Arial" panose="020B0604020202020204" pitchFamily="34" charset="0"/>
              <a:buChar char="•"/>
            </a:pPr>
            <a:r>
              <a:rPr lang="en-IN" sz="800" b="1" dirty="0">
                <a:solidFill>
                  <a:srgbClr val="575756"/>
                </a:solidFill>
                <a:latin typeface="Open Sans"/>
                <a:ea typeface="Open Sans"/>
                <a:cs typeface="Open Sans"/>
                <a:sym typeface="Open Sans"/>
              </a:rPr>
              <a:t>2W: </a:t>
            </a:r>
            <a:r>
              <a:rPr lang="en-IN" sz="800" dirty="0">
                <a:solidFill>
                  <a:srgbClr val="575756"/>
                </a:solidFill>
                <a:latin typeface="Open Sans"/>
                <a:ea typeface="Open Sans"/>
                <a:cs typeface="Open Sans"/>
                <a:sym typeface="Open Sans"/>
              </a:rPr>
              <a:t>Hero Electric (1,917), Okinawa (1,374) and Ampere (725)</a:t>
            </a:r>
          </a:p>
          <a:p>
            <a:pPr marL="171450" indent="-171450">
              <a:spcBef>
                <a:spcPts val="700"/>
              </a:spcBef>
              <a:buClr>
                <a:schemeClr val="dk1"/>
              </a:buClr>
              <a:buSzPts val="1100"/>
              <a:buFont typeface="Arial" panose="020B0604020202020204" pitchFamily="34" charset="0"/>
              <a:buChar char="•"/>
            </a:pPr>
            <a:r>
              <a:rPr lang="en-IN" sz="800" b="1" dirty="0">
                <a:solidFill>
                  <a:srgbClr val="575756"/>
                </a:solidFill>
                <a:latin typeface="Open Sans"/>
                <a:ea typeface="Open Sans"/>
                <a:cs typeface="Open Sans"/>
                <a:sym typeface="Open Sans"/>
              </a:rPr>
              <a:t>3W: </a:t>
            </a:r>
            <a:r>
              <a:rPr lang="en-IN" sz="800" dirty="0">
                <a:solidFill>
                  <a:srgbClr val="575756"/>
                </a:solidFill>
                <a:latin typeface="Open Sans"/>
                <a:ea typeface="Open Sans"/>
                <a:cs typeface="Open Sans"/>
                <a:sym typeface="Open Sans"/>
              </a:rPr>
              <a:t>Y.C. Electric (1,831), </a:t>
            </a:r>
            <a:r>
              <a:rPr lang="en-IN" sz="800" dirty="0" err="1">
                <a:solidFill>
                  <a:srgbClr val="575756"/>
                </a:solidFill>
                <a:latin typeface="Open Sans"/>
                <a:ea typeface="Open Sans"/>
                <a:cs typeface="Open Sans"/>
                <a:sym typeface="Open Sans"/>
              </a:rPr>
              <a:t>Saera</a:t>
            </a:r>
            <a:r>
              <a:rPr lang="en-IN" sz="800" dirty="0">
                <a:solidFill>
                  <a:srgbClr val="575756"/>
                </a:solidFill>
                <a:latin typeface="Open Sans"/>
                <a:ea typeface="Open Sans"/>
                <a:cs typeface="Open Sans"/>
                <a:sym typeface="Open Sans"/>
              </a:rPr>
              <a:t> Electric (1039) and Mahindra Electric* (1,406)</a:t>
            </a:r>
          </a:p>
          <a:p>
            <a:pPr marL="171450" indent="-171450">
              <a:spcBef>
                <a:spcPts val="700"/>
              </a:spcBef>
              <a:buClr>
                <a:schemeClr val="dk1"/>
              </a:buClr>
              <a:buSzPts val="1100"/>
              <a:buFont typeface="Arial" panose="020B0604020202020204" pitchFamily="34" charset="0"/>
              <a:buChar char="•"/>
            </a:pPr>
            <a:r>
              <a:rPr lang="en-IN" sz="800" b="1" dirty="0">
                <a:solidFill>
                  <a:srgbClr val="575756"/>
                </a:solidFill>
                <a:latin typeface="Open Sans"/>
                <a:ea typeface="Open Sans"/>
                <a:cs typeface="Open Sans"/>
                <a:sym typeface="Open Sans"/>
              </a:rPr>
              <a:t>4W: </a:t>
            </a:r>
            <a:r>
              <a:rPr lang="en-IN" sz="800" dirty="0">
                <a:solidFill>
                  <a:srgbClr val="575756"/>
                </a:solidFill>
                <a:latin typeface="Open Sans"/>
                <a:ea typeface="Open Sans"/>
                <a:cs typeface="Open Sans"/>
                <a:sym typeface="Open Sans"/>
              </a:rPr>
              <a:t>Tata Motors* (1,486), Mahindra Reva (706) and MG Motors* (489)</a:t>
            </a:r>
          </a:p>
          <a:p>
            <a:pPr lvl="0">
              <a:spcBef>
                <a:spcPts val="700"/>
              </a:spcBef>
              <a:buClr>
                <a:schemeClr val="dk1"/>
              </a:buClr>
              <a:buSzPts val="1100"/>
            </a:pPr>
            <a:r>
              <a:rPr lang="en-IN" sz="800" dirty="0">
                <a:solidFill>
                  <a:srgbClr val="575756"/>
                </a:solidFill>
                <a:latin typeface="Open Sans"/>
                <a:ea typeface="Open Sans"/>
                <a:cs typeface="Open Sans"/>
                <a:sym typeface="Open Sans"/>
              </a:rPr>
              <a:t>With fleet operators such as Amazon, Flipkart, Uber, etc. committing to electric fleets, the </a:t>
            </a:r>
            <a:r>
              <a:rPr lang="en-IN" sz="800" b="1" dirty="0">
                <a:solidFill>
                  <a:srgbClr val="575756"/>
                </a:solidFill>
                <a:latin typeface="Open Sans"/>
                <a:ea typeface="Open Sans"/>
                <a:cs typeface="Open Sans"/>
                <a:sym typeface="Open Sans"/>
              </a:rPr>
              <a:t>four-wheeler commercial segment is expected to gain traction.</a:t>
            </a:r>
          </a:p>
        </p:txBody>
      </p:sp>
      <p:sp>
        <p:nvSpPr>
          <p:cNvPr id="34" name="Text Placeholder 3">
            <a:extLst>
              <a:ext uri="{FF2B5EF4-FFF2-40B4-BE49-F238E27FC236}">
                <a16:creationId xmlns:a16="http://schemas.microsoft.com/office/drawing/2014/main" id="{0360A977-9629-CC46-AD9C-DEB07F225895}"/>
              </a:ext>
            </a:extLst>
          </p:cNvPr>
          <p:cNvSpPr txBox="1">
            <a:spLocks/>
          </p:cNvSpPr>
          <p:nvPr/>
        </p:nvSpPr>
        <p:spPr>
          <a:xfrm>
            <a:off x="200059" y="4767049"/>
            <a:ext cx="6419083" cy="365126"/>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Vahan Sewa dashboard (Includes only registered vehicles. Unregistered vehicles include low-speed (&lt; 25 km/hr), e-rickshaws (three-wheelers) and electric two-wheelers), Electric Mobility Dashboard, CEEW Centre for Energy Finance. * Based on sales data for FY21 up to October 2020.</a:t>
            </a:r>
          </a:p>
          <a:p>
            <a:endParaRPr lang="en-US" sz="7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17" name="Chart 16">
            <a:extLst>
              <a:ext uri="{FF2B5EF4-FFF2-40B4-BE49-F238E27FC236}">
                <a16:creationId xmlns:a16="http://schemas.microsoft.com/office/drawing/2014/main" id="{6897CAFD-B721-1343-B95C-FB7DBE5FD327}"/>
              </a:ext>
            </a:extLst>
          </p:cNvPr>
          <p:cNvGraphicFramePr/>
          <p:nvPr>
            <p:extLst>
              <p:ext uri="{D42A27DB-BD31-4B8C-83A1-F6EECF244321}">
                <p14:modId xmlns:p14="http://schemas.microsoft.com/office/powerpoint/2010/main" val="4056358262"/>
              </p:ext>
            </p:extLst>
          </p:nvPr>
        </p:nvGraphicFramePr>
        <p:xfrm>
          <a:off x="253761" y="727469"/>
          <a:ext cx="6067015" cy="4027409"/>
        </p:xfrm>
        <a:graphic>
          <a:graphicData uri="http://schemas.openxmlformats.org/drawingml/2006/chart">
            <c:chart xmlns:c="http://schemas.openxmlformats.org/drawingml/2006/chart" xmlns:r="http://schemas.openxmlformats.org/officeDocument/2006/relationships" r:id="rId3"/>
          </a:graphicData>
        </a:graphic>
      </p:graphicFrame>
      <p:cxnSp>
        <p:nvCxnSpPr>
          <p:cNvPr id="19" name="Straight Connector 18"/>
          <p:cNvCxnSpPr/>
          <p:nvPr/>
        </p:nvCxnSpPr>
        <p:spPr>
          <a:xfrm>
            <a:off x="2209800" y="944463"/>
            <a:ext cx="4110976" cy="0"/>
          </a:xfrm>
          <a:prstGeom prst="line">
            <a:avLst/>
          </a:prstGeom>
          <a:ln>
            <a:solidFill>
              <a:srgbClr val="009CD8"/>
            </a:solidFill>
          </a:ln>
        </p:spPr>
        <p:style>
          <a:lnRef idx="1">
            <a:schemeClr val="accent1"/>
          </a:lnRef>
          <a:fillRef idx="0">
            <a:schemeClr val="accent1"/>
          </a:fillRef>
          <a:effectRef idx="0">
            <a:schemeClr val="accent1"/>
          </a:effectRef>
          <a:fontRef idx="minor">
            <a:schemeClr val="tx1"/>
          </a:fontRef>
        </p:style>
      </p:cxnSp>
      <p:sp>
        <p:nvSpPr>
          <p:cNvPr id="20" name="Oval 19"/>
          <p:cNvSpPr/>
          <p:nvPr/>
        </p:nvSpPr>
        <p:spPr>
          <a:xfrm>
            <a:off x="6196951" y="882550"/>
            <a:ext cx="123825" cy="123825"/>
          </a:xfrm>
          <a:prstGeom prst="ellipse">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8" name="Rectangle 37"/>
          <p:cNvSpPr/>
          <p:nvPr/>
        </p:nvSpPr>
        <p:spPr>
          <a:xfrm rot="16200000">
            <a:off x="9082410" y="-91649"/>
            <a:ext cx="249623" cy="815252"/>
          </a:xfrm>
          <a:prstGeom prst="rect">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9" name="TextBox 38"/>
          <p:cNvSpPr txBox="1"/>
          <p:nvPr/>
        </p:nvSpPr>
        <p:spPr>
          <a:xfrm>
            <a:off x="8821030" y="208255"/>
            <a:ext cx="322970" cy="215444"/>
          </a:xfrm>
          <a:prstGeom prst="rect">
            <a:avLst/>
          </a:prstGeom>
          <a:noFill/>
        </p:spPr>
        <p:txBody>
          <a:bodyPr wrap="square" rtlCol="0">
            <a:spAutoFit/>
          </a:bodyPr>
          <a:lstStyle/>
          <a:p>
            <a:r>
              <a:rPr lang="en-IN"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15</a:t>
            </a:r>
          </a:p>
        </p:txBody>
      </p:sp>
      <p:grpSp>
        <p:nvGrpSpPr>
          <p:cNvPr id="18" name="Group 17"/>
          <p:cNvGrpSpPr/>
          <p:nvPr/>
        </p:nvGrpSpPr>
        <p:grpSpPr>
          <a:xfrm>
            <a:off x="8284057" y="4779402"/>
            <a:ext cx="715926" cy="418214"/>
            <a:chOff x="8284057" y="4779402"/>
            <a:chExt cx="715926" cy="418214"/>
          </a:xfrm>
        </p:grpSpPr>
        <p:sp>
          <p:nvSpPr>
            <p:cNvPr id="21" name="Rounded Rectangle 20"/>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22" name="Group 21"/>
            <p:cNvGrpSpPr/>
            <p:nvPr/>
          </p:nvGrpSpPr>
          <p:grpSpPr>
            <a:xfrm>
              <a:off x="8284057" y="4879531"/>
              <a:ext cx="715926" cy="263969"/>
              <a:chOff x="1376812" y="1471708"/>
              <a:chExt cx="715926" cy="263969"/>
            </a:xfrm>
          </p:grpSpPr>
          <p:sp>
            <p:nvSpPr>
              <p:cNvPr id="23" name="TextBox 22"/>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24" name="Group 23"/>
              <p:cNvGrpSpPr/>
              <p:nvPr/>
            </p:nvGrpSpPr>
            <p:grpSpPr>
              <a:xfrm>
                <a:off x="1504037" y="1471708"/>
                <a:ext cx="436340" cy="63914"/>
                <a:chOff x="973747" y="978085"/>
                <a:chExt cx="436340" cy="63914"/>
              </a:xfrm>
            </p:grpSpPr>
            <p:sp>
              <p:nvSpPr>
                <p:cNvPr id="25" name="Oval 24"/>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6" name="Oval 25"/>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7" name="Oval 26"/>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grpSp>
      <p:sp>
        <p:nvSpPr>
          <p:cNvPr id="28" name="Left Bracket 27">
            <a:extLst>
              <a:ext uri="{FF2B5EF4-FFF2-40B4-BE49-F238E27FC236}">
                <a16:creationId xmlns:a16="http://schemas.microsoft.com/office/drawing/2014/main" id="{BE14F4AA-15F4-0441-9FC5-CF64368E4871}"/>
              </a:ext>
            </a:extLst>
          </p:cNvPr>
          <p:cNvSpPr/>
          <p:nvPr/>
        </p:nvSpPr>
        <p:spPr>
          <a:xfrm rot="16200000">
            <a:off x="5512127" y="4057612"/>
            <a:ext cx="45719" cy="745189"/>
          </a:xfrm>
          <a:prstGeom prst="leftBracket">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29" name="Text Placeholder 5">
            <a:extLst>
              <a:ext uri="{FF2B5EF4-FFF2-40B4-BE49-F238E27FC236}">
                <a16:creationId xmlns:a16="http://schemas.microsoft.com/office/drawing/2014/main" id="{86191197-E22D-7A4C-9BFB-86ABAF4E2F9D}"/>
              </a:ext>
            </a:extLst>
          </p:cNvPr>
          <p:cNvSpPr txBox="1">
            <a:spLocks/>
          </p:cNvSpPr>
          <p:nvPr/>
        </p:nvSpPr>
        <p:spPr>
          <a:xfrm>
            <a:off x="5262421" y="4416031"/>
            <a:ext cx="568200" cy="204927"/>
          </a:xfrm>
          <a:prstGeom prst="rect">
            <a:avLst/>
          </a:prstGeom>
          <a:noFill/>
          <a:ln w="28575">
            <a:noFill/>
            <a:prstDash val="solid"/>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a:spcBef>
                <a:spcPts val="600"/>
              </a:spcBef>
              <a:spcAft>
                <a:spcPts val="1000"/>
              </a:spcAft>
            </a:pPr>
            <a:r>
              <a:rPr lang="en-GB" sz="700" b="1" i="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Q2 FY21</a:t>
            </a:r>
            <a:endParaRPr lang="en-US" sz="700" i="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0" name="Text Placeholder 5">
            <a:extLst>
              <a:ext uri="{FF2B5EF4-FFF2-40B4-BE49-F238E27FC236}">
                <a16:creationId xmlns:a16="http://schemas.microsoft.com/office/drawing/2014/main" id="{EFCC1308-8D3F-1445-9BA1-0B5ECF22BBCE}"/>
              </a:ext>
            </a:extLst>
          </p:cNvPr>
          <p:cNvSpPr txBox="1">
            <a:spLocks/>
          </p:cNvSpPr>
          <p:nvPr/>
        </p:nvSpPr>
        <p:spPr>
          <a:xfrm>
            <a:off x="4517232" y="4426216"/>
            <a:ext cx="568200" cy="204927"/>
          </a:xfrm>
          <a:prstGeom prst="rect">
            <a:avLst/>
          </a:prstGeom>
          <a:noFill/>
          <a:ln w="28575">
            <a:noFill/>
            <a:prstDash val="solid"/>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a:spcBef>
                <a:spcPts val="600"/>
              </a:spcBef>
              <a:spcAft>
                <a:spcPts val="1000"/>
              </a:spcAft>
            </a:pPr>
            <a:r>
              <a:rPr lang="en-GB" sz="700" b="1" i="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Q1 FY21</a:t>
            </a:r>
            <a:endParaRPr lang="en-US" sz="700" i="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1" name="Left Bracket 30">
            <a:extLst>
              <a:ext uri="{FF2B5EF4-FFF2-40B4-BE49-F238E27FC236}">
                <a16:creationId xmlns:a16="http://schemas.microsoft.com/office/drawing/2014/main" id="{4D2B460B-E6DB-3441-B250-2E416764C5D2}"/>
              </a:ext>
            </a:extLst>
          </p:cNvPr>
          <p:cNvSpPr/>
          <p:nvPr/>
        </p:nvSpPr>
        <p:spPr>
          <a:xfrm rot="16200000">
            <a:off x="4749406" y="4057612"/>
            <a:ext cx="45719" cy="745189"/>
          </a:xfrm>
          <a:prstGeom prst="leftBracket">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Tree>
    <p:extLst>
      <p:ext uri="{BB962C8B-B14F-4D97-AF65-F5344CB8AC3E}">
        <p14:creationId xmlns:p14="http://schemas.microsoft.com/office/powerpoint/2010/main" val="1852978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42"/>
          <p:cNvSpPr txBox="1">
            <a:spLocks noGrp="1"/>
          </p:cNvSpPr>
          <p:nvPr>
            <p:ph type="ctrTitle" idx="4294967295"/>
          </p:nvPr>
        </p:nvSpPr>
        <p:spPr>
          <a:xfrm>
            <a:off x="457200" y="1373792"/>
            <a:ext cx="7772400" cy="1159800"/>
          </a:xfrm>
          <a:prstGeom prst="rect">
            <a:avLst/>
          </a:prstGeom>
        </p:spPr>
        <p:txBody>
          <a:bodyPr spcFirstLastPara="1" wrap="square" lIns="91425" tIns="91425" rIns="91425" bIns="91425" anchor="b" anchorCtr="0">
            <a:noAutofit/>
          </a:bodyPr>
          <a:lstStyle/>
          <a:p>
            <a:pPr lvl="0"/>
            <a:r>
              <a:rPr lang="en-IN" sz="9600" dirty="0"/>
              <a:t>Thank you</a:t>
            </a:r>
            <a:endParaRPr sz="9600" dirty="0"/>
          </a:p>
        </p:txBody>
      </p:sp>
      <p:sp>
        <p:nvSpPr>
          <p:cNvPr id="379" name="Google Shape;379;p42"/>
          <p:cNvSpPr txBox="1">
            <a:spLocks noGrp="1"/>
          </p:cNvSpPr>
          <p:nvPr>
            <p:ph type="body" idx="4294967295"/>
          </p:nvPr>
        </p:nvSpPr>
        <p:spPr>
          <a:xfrm>
            <a:off x="457200" y="2698566"/>
            <a:ext cx="7006856" cy="2444933"/>
          </a:xfrm>
          <a:prstGeom prst="rect">
            <a:avLst/>
          </a:prstGeom>
        </p:spPr>
        <p:txBody>
          <a:bodyPr spcFirstLastPara="1" wrap="square" lIns="91425" tIns="91425" rIns="91425" bIns="91425" anchor="t" anchorCtr="0">
            <a:noAutofit/>
          </a:bodyPr>
          <a:lstStyle/>
          <a:p>
            <a:pPr marL="0" lvl="0" indent="0">
              <a:buNone/>
            </a:pPr>
            <a:r>
              <a:rPr lang="en" dirty="0"/>
              <a:t>You can find us at </a:t>
            </a:r>
            <a:r>
              <a:rPr lang="en-IN" dirty="0"/>
              <a:t>cef.ceew.in | @CEEW_CEF</a:t>
            </a:r>
          </a:p>
          <a:p>
            <a:pPr marL="0" lvl="0" indent="0">
              <a:buNone/>
            </a:pPr>
            <a:endParaRPr lang="en-IN" sz="1200" dirty="0"/>
          </a:p>
          <a:p>
            <a:pPr marL="0" lvl="0" indent="0">
              <a:buNone/>
            </a:pPr>
            <a:r>
              <a:rPr lang="en-IN" sz="1400" b="1" dirty="0"/>
              <a:t>Authors</a:t>
            </a:r>
          </a:p>
          <a:p>
            <a:pPr marL="0" lvl="0" indent="0">
              <a:buNone/>
            </a:pPr>
            <a:r>
              <a:rPr lang="en-IN" sz="1200" dirty="0"/>
              <a:t>Nikhil Sharma (nikhil.sharma@ceew.in)</a:t>
            </a:r>
          </a:p>
          <a:p>
            <a:pPr marL="0" indent="0">
              <a:buNone/>
            </a:pPr>
            <a:r>
              <a:rPr lang="en-IN" sz="1200" dirty="0"/>
              <a:t>Karan Kochhar (karan.kochhar@sciencespo.fr)</a:t>
            </a:r>
          </a:p>
          <a:p>
            <a:pPr marL="0" lvl="0" indent="0">
              <a:buNone/>
            </a:pPr>
            <a:r>
              <a:rPr lang="en-IN" sz="1200" dirty="0"/>
              <a:t>Arjun Dutt (arjun.dutt@ceew.in)</a:t>
            </a:r>
          </a:p>
          <a:p>
            <a:pPr marL="0" lvl="0" indent="0">
              <a:buNone/>
            </a:pPr>
            <a:r>
              <a:rPr lang="en-IN" sz="1200" dirty="0"/>
              <a:t>Saloni Jain (saloni.jain@ceew.in)</a:t>
            </a:r>
          </a:p>
          <a:p>
            <a:pPr marL="0" lvl="0" indent="0">
              <a:buNone/>
            </a:pPr>
            <a:r>
              <a:rPr lang="en-IN" sz="1200" dirty="0"/>
              <a:t>Gagan Sidhu (gagan.sidhu@ceew.in)</a:t>
            </a:r>
          </a:p>
          <a:p>
            <a:pPr marL="0" lvl="0" indent="0">
              <a:buNone/>
            </a:pPr>
            <a:endParaRPr lang="en-IN" dirty="0"/>
          </a:p>
        </p:txBody>
      </p:sp>
      <p:sp>
        <p:nvSpPr>
          <p:cNvPr id="380" name="Google Shape;380;p42"/>
          <p:cNvSpPr/>
          <p:nvPr/>
        </p:nvSpPr>
        <p:spPr>
          <a:xfrm>
            <a:off x="581050" y="2522531"/>
            <a:ext cx="6613648" cy="120195"/>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9" name="Group 18"/>
          <p:cNvGrpSpPr/>
          <p:nvPr/>
        </p:nvGrpSpPr>
        <p:grpSpPr>
          <a:xfrm>
            <a:off x="8284057" y="4779402"/>
            <a:ext cx="715926" cy="418214"/>
            <a:chOff x="8284057" y="4779402"/>
            <a:chExt cx="715926" cy="418214"/>
          </a:xfrm>
        </p:grpSpPr>
        <p:sp>
          <p:nvSpPr>
            <p:cNvPr id="20" name="Rounded Rectangle 19"/>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21" name="Group 20"/>
            <p:cNvGrpSpPr/>
            <p:nvPr/>
          </p:nvGrpSpPr>
          <p:grpSpPr>
            <a:xfrm>
              <a:off x="8284057" y="4879531"/>
              <a:ext cx="715926" cy="263969"/>
              <a:chOff x="1376812" y="1471708"/>
              <a:chExt cx="715926" cy="263969"/>
            </a:xfrm>
          </p:grpSpPr>
          <p:sp>
            <p:nvSpPr>
              <p:cNvPr id="22" name="TextBox 21"/>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23" name="Group 22"/>
              <p:cNvGrpSpPr/>
              <p:nvPr/>
            </p:nvGrpSpPr>
            <p:grpSpPr>
              <a:xfrm>
                <a:off x="1504037" y="1471708"/>
                <a:ext cx="436340" cy="63914"/>
                <a:chOff x="973747" y="978085"/>
                <a:chExt cx="436340" cy="63914"/>
              </a:xfrm>
            </p:grpSpPr>
            <p:sp>
              <p:nvSpPr>
                <p:cNvPr id="25" name="Oval 24"/>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6" name="Oval 25"/>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7" name="Oval 26"/>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grpSp>
    </p:spTree>
    <p:extLst>
      <p:ext uri="{BB962C8B-B14F-4D97-AF65-F5344CB8AC3E}">
        <p14:creationId xmlns:p14="http://schemas.microsoft.com/office/powerpoint/2010/main" val="38110893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20"/>
          <p:cNvSpPr txBox="1">
            <a:spLocks noGrp="1"/>
          </p:cNvSpPr>
          <p:nvPr>
            <p:ph type="title"/>
          </p:nvPr>
        </p:nvSpPr>
        <p:spPr>
          <a:xfrm>
            <a:off x="457200" y="193042"/>
            <a:ext cx="8229600" cy="238997"/>
          </a:xfrm>
          <a:prstGeom prst="rect">
            <a:avLst/>
          </a:prstGeom>
        </p:spPr>
        <p:txBody>
          <a:bodyPr spcFirstLastPara="1" wrap="square" lIns="91425" tIns="91425" rIns="91425" bIns="91425" anchor="b" anchorCtr="0">
            <a:noAutofit/>
          </a:bodyPr>
          <a:lstStyle/>
          <a:p>
            <a:pPr lvl="0"/>
            <a:r>
              <a:rPr lang="en-US" sz="1200" dirty="0">
                <a:solidFill>
                  <a:srgbClr val="575756"/>
                </a:solidFill>
              </a:rPr>
              <a:t>Annexure I: </a:t>
            </a:r>
            <a:r>
              <a:rPr lang="en-IN" sz="1200" dirty="0">
                <a:solidFill>
                  <a:srgbClr val="0A9FD9"/>
                </a:solidFill>
              </a:rPr>
              <a:t>Green bond issuances (last 2 years)</a:t>
            </a:r>
            <a:endParaRPr sz="1200" dirty="0">
              <a:solidFill>
                <a:srgbClr val="0A9FD9"/>
              </a:solidFill>
            </a:endParaRPr>
          </a:p>
        </p:txBody>
      </p:sp>
      <p:sp>
        <p:nvSpPr>
          <p:cNvPr id="33" name="Text Placeholder 3">
            <a:extLst>
              <a:ext uri="{FF2B5EF4-FFF2-40B4-BE49-F238E27FC236}">
                <a16:creationId xmlns:a16="http://schemas.microsoft.com/office/drawing/2014/main" id="{0360A977-9629-CC46-AD9C-DEB07F225895}"/>
              </a:ext>
            </a:extLst>
          </p:cNvPr>
          <p:cNvSpPr txBox="1">
            <a:spLocks/>
          </p:cNvSpPr>
          <p:nvPr/>
        </p:nvSpPr>
        <p:spPr>
          <a:xfrm>
            <a:off x="161612" y="4744965"/>
            <a:ext cx="3249121" cy="365126"/>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IN"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Climate Bonds Initiative and company press releases.</a:t>
            </a:r>
          </a:p>
        </p:txBody>
      </p:sp>
      <p:sp>
        <p:nvSpPr>
          <p:cNvPr id="26" name="Rectangle 25"/>
          <p:cNvSpPr/>
          <p:nvPr/>
        </p:nvSpPr>
        <p:spPr>
          <a:xfrm rot="16200000">
            <a:off x="9082410" y="-91649"/>
            <a:ext cx="249623" cy="815252"/>
          </a:xfrm>
          <a:prstGeom prst="rect">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8" name="TextBox 27"/>
          <p:cNvSpPr txBox="1"/>
          <p:nvPr/>
        </p:nvSpPr>
        <p:spPr>
          <a:xfrm>
            <a:off x="8821030" y="208255"/>
            <a:ext cx="322970" cy="215444"/>
          </a:xfrm>
          <a:prstGeom prst="rect">
            <a:avLst/>
          </a:prstGeom>
          <a:noFill/>
        </p:spPr>
        <p:txBody>
          <a:bodyPr wrap="square" rtlCol="0">
            <a:spAutoFit/>
          </a:bodyPr>
          <a:lstStyle/>
          <a:p>
            <a:r>
              <a:rPr lang="en-IN"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17</a:t>
            </a:r>
          </a:p>
        </p:txBody>
      </p:sp>
      <p:grpSp>
        <p:nvGrpSpPr>
          <p:cNvPr id="13" name="Group 12"/>
          <p:cNvGrpSpPr/>
          <p:nvPr/>
        </p:nvGrpSpPr>
        <p:grpSpPr>
          <a:xfrm>
            <a:off x="8284057" y="4779402"/>
            <a:ext cx="715926" cy="418214"/>
            <a:chOff x="8284057" y="4779402"/>
            <a:chExt cx="715926" cy="418214"/>
          </a:xfrm>
        </p:grpSpPr>
        <p:sp>
          <p:nvSpPr>
            <p:cNvPr id="14" name="Rounded Rectangle 13"/>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15" name="Group 14"/>
            <p:cNvGrpSpPr/>
            <p:nvPr/>
          </p:nvGrpSpPr>
          <p:grpSpPr>
            <a:xfrm>
              <a:off x="8284057" y="4879531"/>
              <a:ext cx="715926" cy="263969"/>
              <a:chOff x="1376812" y="1471708"/>
              <a:chExt cx="715926" cy="263969"/>
            </a:xfrm>
          </p:grpSpPr>
          <p:sp>
            <p:nvSpPr>
              <p:cNvPr id="18" name="TextBox 17"/>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21" name="Group 20"/>
              <p:cNvGrpSpPr/>
              <p:nvPr/>
            </p:nvGrpSpPr>
            <p:grpSpPr>
              <a:xfrm>
                <a:off x="1504037" y="1471708"/>
                <a:ext cx="436340" cy="63914"/>
                <a:chOff x="973747" y="978085"/>
                <a:chExt cx="436340" cy="63914"/>
              </a:xfrm>
            </p:grpSpPr>
            <p:sp>
              <p:nvSpPr>
                <p:cNvPr id="25" name="Oval 24"/>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7" name="Oval 26"/>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9" name="Oval 28"/>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grpSp>
      <p:graphicFrame>
        <p:nvGraphicFramePr>
          <p:cNvPr id="16" name="Table 15">
            <a:extLst>
              <a:ext uri="{FF2B5EF4-FFF2-40B4-BE49-F238E27FC236}">
                <a16:creationId xmlns:a16="http://schemas.microsoft.com/office/drawing/2014/main" id="{84E95EB2-740E-AC47-BD01-C238F567C349}"/>
              </a:ext>
            </a:extLst>
          </p:cNvPr>
          <p:cNvGraphicFramePr>
            <a:graphicFrameLocks noGrp="1"/>
          </p:cNvGraphicFramePr>
          <p:nvPr>
            <p:extLst>
              <p:ext uri="{D42A27DB-BD31-4B8C-83A1-F6EECF244321}">
                <p14:modId xmlns:p14="http://schemas.microsoft.com/office/powerpoint/2010/main" val="1202461681"/>
              </p:ext>
            </p:extLst>
          </p:nvPr>
        </p:nvGraphicFramePr>
        <p:xfrm>
          <a:off x="243308" y="552896"/>
          <a:ext cx="8656223" cy="4126577"/>
        </p:xfrm>
        <a:graphic>
          <a:graphicData uri="http://schemas.openxmlformats.org/drawingml/2006/table">
            <a:tbl>
              <a:tblPr firstRow="1" bandRow="1">
                <a:tableStyleId>{69012ECD-51FC-41F1-AA8D-1B2483CD663E}</a:tableStyleId>
              </a:tblPr>
              <a:tblGrid>
                <a:gridCol w="761775">
                  <a:extLst>
                    <a:ext uri="{9D8B030D-6E8A-4147-A177-3AD203B41FA5}">
                      <a16:colId xmlns:a16="http://schemas.microsoft.com/office/drawing/2014/main" val="3324511095"/>
                    </a:ext>
                  </a:extLst>
                </a:gridCol>
                <a:gridCol w="913007">
                  <a:extLst>
                    <a:ext uri="{9D8B030D-6E8A-4147-A177-3AD203B41FA5}">
                      <a16:colId xmlns:a16="http://schemas.microsoft.com/office/drawing/2014/main" val="2145987011"/>
                    </a:ext>
                  </a:extLst>
                </a:gridCol>
                <a:gridCol w="1005801">
                  <a:extLst>
                    <a:ext uri="{9D8B030D-6E8A-4147-A177-3AD203B41FA5}">
                      <a16:colId xmlns:a16="http://schemas.microsoft.com/office/drawing/2014/main" val="599864313"/>
                    </a:ext>
                  </a:extLst>
                </a:gridCol>
                <a:gridCol w="976219">
                  <a:extLst>
                    <a:ext uri="{9D8B030D-6E8A-4147-A177-3AD203B41FA5}">
                      <a16:colId xmlns:a16="http://schemas.microsoft.com/office/drawing/2014/main" val="740781778"/>
                    </a:ext>
                  </a:extLst>
                </a:gridCol>
                <a:gridCol w="1269285">
                  <a:extLst>
                    <a:ext uri="{9D8B030D-6E8A-4147-A177-3AD203B41FA5}">
                      <a16:colId xmlns:a16="http://schemas.microsoft.com/office/drawing/2014/main" val="1011207916"/>
                    </a:ext>
                  </a:extLst>
                </a:gridCol>
                <a:gridCol w="841876">
                  <a:extLst>
                    <a:ext uri="{9D8B030D-6E8A-4147-A177-3AD203B41FA5}">
                      <a16:colId xmlns:a16="http://schemas.microsoft.com/office/drawing/2014/main" val="4040661390"/>
                    </a:ext>
                  </a:extLst>
                </a:gridCol>
                <a:gridCol w="891223">
                  <a:extLst>
                    <a:ext uri="{9D8B030D-6E8A-4147-A177-3AD203B41FA5}">
                      <a16:colId xmlns:a16="http://schemas.microsoft.com/office/drawing/2014/main" val="770902494"/>
                    </a:ext>
                  </a:extLst>
                </a:gridCol>
                <a:gridCol w="1997037">
                  <a:extLst>
                    <a:ext uri="{9D8B030D-6E8A-4147-A177-3AD203B41FA5}">
                      <a16:colId xmlns:a16="http://schemas.microsoft.com/office/drawing/2014/main" val="3482742674"/>
                    </a:ext>
                  </a:extLst>
                </a:gridCol>
              </a:tblGrid>
              <a:tr h="500400">
                <a:tc>
                  <a:txBody>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Date</a:t>
                      </a:r>
                    </a:p>
                  </a:txBody>
                  <a:tcPr anchor="ctr">
                    <a:solidFill>
                      <a:schemeClr val="accent1"/>
                    </a:solidFill>
                  </a:tcPr>
                </a:tc>
                <a:tc>
                  <a:txBody>
                    <a:bodyPr/>
                    <a:lstStyle/>
                    <a:p>
                      <a:pPr marR="0" algn="ctr" rtl="0">
                        <a:lnSpc>
                          <a:spcPct val="100000"/>
                        </a:lnSpc>
                        <a:spcBef>
                          <a:spcPts val="0"/>
                        </a:spcBef>
                        <a:spcAft>
                          <a:spcPts val="0"/>
                        </a:spcAft>
                        <a:buClr>
                          <a:srgbClr val="000000"/>
                        </a:buClr>
                        <a:buFont typeface="Arial"/>
                      </a:pPr>
                      <a:r>
                        <a:rPr lang="en-US" sz="1200" b="1" i="0"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rPr>
                        <a:t>Company</a:t>
                      </a:r>
                    </a:p>
                  </a:txBody>
                  <a:tcPr anchor="ctr">
                    <a:solidFill>
                      <a:schemeClr val="accent1"/>
                    </a:solidFill>
                  </a:tcPr>
                </a:tc>
                <a:tc>
                  <a:txBody>
                    <a:bodyPr/>
                    <a:lstStyle/>
                    <a:p>
                      <a:pPr marR="0" algn="ctr" rtl="0">
                        <a:lnSpc>
                          <a:spcPct val="100000"/>
                        </a:lnSpc>
                        <a:spcBef>
                          <a:spcPts val="0"/>
                        </a:spcBef>
                        <a:spcAft>
                          <a:spcPts val="0"/>
                        </a:spcAft>
                        <a:buClr>
                          <a:srgbClr val="000000"/>
                        </a:buClr>
                        <a:buFont typeface="Arial"/>
                      </a:pPr>
                      <a:r>
                        <a:rPr lang="en-US" sz="1200" b="1" i="0"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rPr>
                        <a:t>Size (USD million)</a:t>
                      </a:r>
                    </a:p>
                  </a:txBody>
                  <a:tcPr anchor="ctr">
                    <a:solidFill>
                      <a:schemeClr val="accent1"/>
                    </a:solidFill>
                  </a:tcPr>
                </a:tc>
                <a:tc>
                  <a:txBody>
                    <a:bodyPr/>
                    <a:lstStyle/>
                    <a:p>
                      <a:pPr marR="0" algn="ctr" rtl="0">
                        <a:lnSpc>
                          <a:spcPct val="100000"/>
                        </a:lnSpc>
                        <a:spcBef>
                          <a:spcPts val="0"/>
                        </a:spcBef>
                        <a:spcAft>
                          <a:spcPts val="0"/>
                        </a:spcAft>
                        <a:buClr>
                          <a:srgbClr val="000000"/>
                        </a:buClr>
                        <a:buFont typeface="Arial"/>
                      </a:pPr>
                      <a:r>
                        <a:rPr lang="en-US" sz="1200" b="1" i="0"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rPr>
                        <a:t>Sector</a:t>
                      </a:r>
                    </a:p>
                  </a:txBody>
                  <a:tcPr anchor="ctr">
                    <a:solidFill>
                      <a:schemeClr val="accent1"/>
                    </a:solidFill>
                  </a:tcPr>
                </a:tc>
                <a:tc>
                  <a:txBody>
                    <a:bodyPr/>
                    <a:lstStyle/>
                    <a:p>
                      <a:pPr marR="0" algn="ctr" rtl="0">
                        <a:lnSpc>
                          <a:spcPct val="100000"/>
                        </a:lnSpc>
                        <a:spcBef>
                          <a:spcPts val="0"/>
                        </a:spcBef>
                        <a:spcAft>
                          <a:spcPts val="0"/>
                        </a:spcAft>
                        <a:buClr>
                          <a:srgbClr val="000000"/>
                        </a:buClr>
                        <a:buFont typeface="Arial"/>
                      </a:pPr>
                      <a:r>
                        <a:rPr lang="en-US" sz="1200" b="1" i="0"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rPr>
                        <a:t>Coupon rate (%)</a:t>
                      </a:r>
                    </a:p>
                  </a:txBody>
                  <a:tcPr anchor="ctr">
                    <a:solidFill>
                      <a:schemeClr val="accent1"/>
                    </a:solidFill>
                  </a:tcPr>
                </a:tc>
                <a:tc>
                  <a:txBody>
                    <a:bodyPr/>
                    <a:lstStyle/>
                    <a:p>
                      <a:pPr marR="0" algn="ctr" rtl="0">
                        <a:lnSpc>
                          <a:spcPct val="100000"/>
                        </a:lnSpc>
                        <a:spcBef>
                          <a:spcPts val="0"/>
                        </a:spcBef>
                        <a:spcAft>
                          <a:spcPts val="0"/>
                        </a:spcAft>
                        <a:buClr>
                          <a:srgbClr val="000000"/>
                        </a:buClr>
                        <a:buFont typeface="Arial"/>
                      </a:pPr>
                      <a:r>
                        <a:rPr lang="en-US" sz="1200" b="1" i="0"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rPr>
                        <a:t>Rating</a:t>
                      </a:r>
                    </a:p>
                  </a:txBody>
                  <a:tcPr anchor="ctr">
                    <a:solidFill>
                      <a:schemeClr val="accent1"/>
                    </a:solidFill>
                  </a:tcPr>
                </a:tc>
                <a:tc>
                  <a:txBody>
                    <a:bodyPr/>
                    <a:lstStyle/>
                    <a:p>
                      <a:pPr marR="0" algn="ctr" rtl="0">
                        <a:lnSpc>
                          <a:spcPct val="100000"/>
                        </a:lnSpc>
                        <a:spcBef>
                          <a:spcPts val="0"/>
                        </a:spcBef>
                        <a:spcAft>
                          <a:spcPts val="0"/>
                        </a:spcAft>
                        <a:buClr>
                          <a:srgbClr val="000000"/>
                        </a:buClr>
                        <a:buFont typeface="Arial"/>
                      </a:pPr>
                      <a:r>
                        <a:rPr lang="en-US" sz="1200" b="1" i="0"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rPr>
                        <a:t>Tenor (Years)</a:t>
                      </a:r>
                    </a:p>
                  </a:txBody>
                  <a:tcPr anchor="ctr">
                    <a:solidFill>
                      <a:schemeClr val="accent1"/>
                    </a:solidFill>
                  </a:tcPr>
                </a:tc>
                <a:tc>
                  <a:txBody>
                    <a:bodyPr/>
                    <a:lstStyle/>
                    <a:p>
                      <a:pPr marR="0" algn="ctr" rtl="0">
                        <a:lnSpc>
                          <a:spcPct val="100000"/>
                        </a:lnSpc>
                        <a:spcBef>
                          <a:spcPts val="0"/>
                        </a:spcBef>
                        <a:spcAft>
                          <a:spcPts val="0"/>
                        </a:spcAft>
                        <a:buClr>
                          <a:srgbClr val="000000"/>
                        </a:buClr>
                        <a:buFont typeface="Arial"/>
                      </a:pPr>
                      <a:r>
                        <a:rPr lang="en-US" sz="1200" b="1" i="0"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rPr>
                        <a:t>Purpose</a:t>
                      </a:r>
                    </a:p>
                  </a:txBody>
                  <a:tcPr anchor="ctr">
                    <a:solidFill>
                      <a:schemeClr val="accent1"/>
                    </a:solidFill>
                  </a:tcPr>
                </a:tc>
                <a:extLst>
                  <a:ext uri="{0D108BD9-81ED-4DB2-BD59-A6C34878D82A}">
                    <a16:rowId xmlns:a16="http://schemas.microsoft.com/office/drawing/2014/main" val="893640282"/>
                  </a:ext>
                </a:extLst>
              </a:tr>
              <a:tr h="370018">
                <a:tc>
                  <a:txBody>
                    <a:bodyPr/>
                    <a:lstStyle/>
                    <a:p>
                      <a:pPr algn="ctr"/>
                      <a:r>
                        <a:rPr lang="en-US" sz="800" b="1" dirty="0">
                          <a:latin typeface="Open Sans" panose="020B0606030504020204" pitchFamily="34" charset="0"/>
                          <a:ea typeface="Open Sans" panose="020B0606030504020204" pitchFamily="34" charset="0"/>
                          <a:cs typeface="Open Sans" panose="020B0606030504020204" pitchFamily="34" charset="0"/>
                        </a:rPr>
                        <a:t>January 2020</a:t>
                      </a:r>
                    </a:p>
                  </a:txBody>
                  <a:tcPr anchor="ctr"/>
                </a:tc>
                <a:tc>
                  <a:txBody>
                    <a:bodyPr/>
                    <a:lstStyle/>
                    <a:p>
                      <a:pPr algn="ctr" fontAlgn="b"/>
                      <a:r>
                        <a:rPr lang="en-US" sz="800" b="1" u="none" strike="noStrike" dirty="0">
                          <a:effectLst/>
                          <a:latin typeface="Open Sans" panose="020B0606030504020204" pitchFamily="34" charset="0"/>
                          <a:ea typeface="Open Sans" panose="020B0606030504020204" pitchFamily="34" charset="0"/>
                          <a:cs typeface="Open Sans" panose="020B0606030504020204" pitchFamily="34" charset="0"/>
                        </a:rPr>
                        <a:t>ReNew Power</a:t>
                      </a:r>
                      <a:endParaRPr lang="en-US" sz="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450</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kumimoji="0" lang="en-US" sz="800" u="none" strike="noStrike" kern="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sym typeface="Arial"/>
                        </a:rPr>
                        <a:t>Solar and wind</a:t>
                      </a:r>
                      <a:endParaRPr kumimoji="0" lang="en-US" sz="8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a:txBody>
                  <a:tcPr anchor="ct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5.875%</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BB-/Stable (Fitch) </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5</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Refinancing of maturing debt</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2923793081"/>
                  </a:ext>
                </a:extLst>
              </a:tr>
              <a:tr h="370018">
                <a:tc>
                  <a:txBody>
                    <a:bodyPr/>
                    <a:lstStyle/>
                    <a:p>
                      <a:pPr algn="ctr" fontAlgn="b"/>
                      <a:r>
                        <a:rPr lang="en-US" sz="800" b="1" u="none" strike="noStrike" dirty="0">
                          <a:effectLst/>
                          <a:latin typeface="Open Sans" panose="020B0606030504020204" pitchFamily="34" charset="0"/>
                          <a:ea typeface="Open Sans" panose="020B0606030504020204" pitchFamily="34" charset="0"/>
                          <a:cs typeface="Open Sans" panose="020B0606030504020204" pitchFamily="34" charset="0"/>
                        </a:rPr>
                        <a:t>October 2019</a:t>
                      </a:r>
                      <a:endParaRPr lang="en-US" sz="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accent1">
                        <a:lumMod val="20000"/>
                        <a:lumOff val="80000"/>
                      </a:schemeClr>
                    </a:solidFill>
                  </a:tcPr>
                </a:tc>
                <a:tc>
                  <a:txBody>
                    <a:bodyPr/>
                    <a:lstStyle/>
                    <a:p>
                      <a:pPr algn="ctr" fontAlgn="b"/>
                      <a:r>
                        <a:rPr lang="en-US" sz="800" b="1" u="none" strike="noStrike" dirty="0">
                          <a:effectLst/>
                          <a:latin typeface="Open Sans" panose="020B0606030504020204" pitchFamily="34" charset="0"/>
                          <a:ea typeface="Open Sans" panose="020B0606030504020204" pitchFamily="34" charset="0"/>
                          <a:cs typeface="Open Sans" panose="020B0606030504020204" pitchFamily="34" charset="0"/>
                        </a:rPr>
                        <a:t>Adani Green Energy</a:t>
                      </a:r>
                      <a:endParaRPr lang="en-US" sz="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accent1">
                        <a:lumMod val="20000"/>
                        <a:lumOff val="80000"/>
                      </a:schemeClr>
                    </a:solidFill>
                  </a:tcP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362.5</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accent1">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kumimoji="0" lang="en-US" sz="800" u="none" strike="noStrike" kern="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sym typeface="Arial"/>
                        </a:rPr>
                        <a:t>Solar and wind</a:t>
                      </a:r>
                      <a:endParaRPr kumimoji="0" lang="en-US" sz="8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a:txBody>
                  <a:tcPr anchor="ctr">
                    <a:solidFill>
                      <a:schemeClr val="accent1">
                        <a:lumMod val="20000"/>
                        <a:lumOff val="80000"/>
                      </a:schemeClr>
                    </a:solidFill>
                  </a:tcP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4.625%</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accent1">
                        <a:lumMod val="20000"/>
                        <a:lumOff val="80000"/>
                      </a:schemeClr>
                    </a:solidFill>
                  </a:tcP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BBB- (Fitch)</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accent1">
                        <a:lumMod val="20000"/>
                        <a:lumOff val="80000"/>
                      </a:schemeClr>
                    </a:solidFill>
                  </a:tcP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20</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accent1">
                        <a:lumMod val="20000"/>
                        <a:lumOff val="80000"/>
                      </a:schemeClr>
                    </a:solidFill>
                  </a:tcP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Repaying foreign currency loans and rupee borrowings</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accent1">
                        <a:lumMod val="20000"/>
                        <a:lumOff val="80000"/>
                      </a:schemeClr>
                    </a:solidFill>
                  </a:tcPr>
                </a:tc>
                <a:extLst>
                  <a:ext uri="{0D108BD9-81ED-4DB2-BD59-A6C34878D82A}">
                    <a16:rowId xmlns:a16="http://schemas.microsoft.com/office/drawing/2014/main" val="2672628707"/>
                  </a:ext>
                </a:extLst>
              </a:tr>
              <a:tr h="370018">
                <a:tc>
                  <a:txBody>
                    <a:bodyPr/>
                    <a:lstStyle/>
                    <a:p>
                      <a:pPr algn="ctr" fontAlgn="b"/>
                      <a:r>
                        <a:rPr lang="en-US" sz="800" b="1" u="none" strike="noStrike" dirty="0">
                          <a:effectLst/>
                          <a:latin typeface="Open Sans" panose="020B0606030504020204" pitchFamily="34" charset="0"/>
                          <a:ea typeface="Open Sans" panose="020B0606030504020204" pitchFamily="34" charset="0"/>
                          <a:cs typeface="Open Sans" panose="020B0606030504020204" pitchFamily="34" charset="0"/>
                        </a:rPr>
                        <a:t>September 2019</a:t>
                      </a:r>
                      <a:endParaRPr lang="en-US" sz="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noFill/>
                  </a:tcPr>
                </a:tc>
                <a:tc>
                  <a:txBody>
                    <a:bodyPr/>
                    <a:lstStyle/>
                    <a:p>
                      <a:pPr algn="ctr" fontAlgn="b"/>
                      <a:r>
                        <a:rPr lang="en-US" sz="800" b="1" u="none" strike="noStrike" dirty="0">
                          <a:effectLst/>
                          <a:latin typeface="Open Sans" panose="020B0606030504020204" pitchFamily="34" charset="0"/>
                          <a:ea typeface="Open Sans" panose="020B0606030504020204" pitchFamily="34" charset="0"/>
                          <a:cs typeface="Open Sans" panose="020B0606030504020204" pitchFamily="34" charset="0"/>
                        </a:rPr>
                        <a:t>Azure power</a:t>
                      </a:r>
                      <a:endParaRPr lang="en-US" sz="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noFill/>
                  </a:tcP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350</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noFill/>
                  </a:tcP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Solar</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noFill/>
                  </a:tcP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5.65%</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noFill/>
                  </a:tcP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Not available</a:t>
                      </a:r>
                    </a:p>
                  </a:txBody>
                  <a:tcPr anchor="ctr">
                    <a:noFill/>
                  </a:tcP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5</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noFill/>
                  </a:tcP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Refinancing of existing debt</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noFill/>
                  </a:tcPr>
                </a:tc>
                <a:extLst>
                  <a:ext uri="{0D108BD9-81ED-4DB2-BD59-A6C34878D82A}">
                    <a16:rowId xmlns:a16="http://schemas.microsoft.com/office/drawing/2014/main" val="740085243"/>
                  </a:ext>
                </a:extLst>
              </a:tr>
              <a:tr h="370018">
                <a:tc>
                  <a:txBody>
                    <a:bodyPr/>
                    <a:lstStyle/>
                    <a:p>
                      <a:pPr algn="ctr" fontAlgn="b"/>
                      <a:r>
                        <a:rPr lang="en-US" sz="800" b="1" u="none" strike="noStrike" dirty="0">
                          <a:effectLst/>
                          <a:latin typeface="Open Sans" panose="020B0606030504020204" pitchFamily="34" charset="0"/>
                          <a:ea typeface="Open Sans" panose="020B0606030504020204" pitchFamily="34" charset="0"/>
                          <a:cs typeface="Open Sans" panose="020B0606030504020204" pitchFamily="34" charset="0"/>
                        </a:rPr>
                        <a:t>September 2019</a:t>
                      </a:r>
                      <a:endParaRPr lang="en-US" sz="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accent1">
                        <a:lumMod val="20000"/>
                        <a:lumOff val="80000"/>
                      </a:schemeClr>
                    </a:solidFill>
                  </a:tcPr>
                </a:tc>
                <a:tc>
                  <a:txBody>
                    <a:bodyPr/>
                    <a:lstStyle/>
                    <a:p>
                      <a:pPr algn="ctr" fontAlgn="b"/>
                      <a:r>
                        <a:rPr lang="en-US" sz="800" b="1" u="none" strike="noStrike" dirty="0">
                          <a:effectLst/>
                          <a:latin typeface="Open Sans" panose="020B0606030504020204" pitchFamily="34" charset="0"/>
                          <a:ea typeface="Open Sans" panose="020B0606030504020204" pitchFamily="34" charset="0"/>
                          <a:cs typeface="Open Sans" panose="020B0606030504020204" pitchFamily="34" charset="0"/>
                        </a:rPr>
                        <a:t>ReNew Power</a:t>
                      </a:r>
                      <a:endParaRPr lang="en-US" sz="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accent1">
                        <a:lumMod val="20000"/>
                        <a:lumOff val="80000"/>
                      </a:schemeClr>
                    </a:solidFill>
                  </a:tcP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300</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accent1">
                        <a:lumMod val="20000"/>
                        <a:lumOff val="80000"/>
                      </a:schemeClr>
                    </a:solidFill>
                  </a:tcP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Solar and wind</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accent1">
                        <a:lumMod val="20000"/>
                        <a:lumOff val="80000"/>
                      </a:schemeClr>
                    </a:solidFill>
                  </a:tcP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6.45%</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accent1">
                        <a:lumMod val="20000"/>
                        <a:lumOff val="80000"/>
                      </a:schemeClr>
                    </a:solidFill>
                  </a:tcP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Ba2 (Moody's)</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accent1">
                        <a:lumMod val="20000"/>
                        <a:lumOff val="80000"/>
                      </a:schemeClr>
                    </a:solidFill>
                  </a:tcP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5</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accent1">
                        <a:lumMod val="20000"/>
                        <a:lumOff val="80000"/>
                      </a:schemeClr>
                    </a:solidFill>
                  </a:tcP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Capacity expansion and repaying high cost debt</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accent1">
                        <a:lumMod val="20000"/>
                        <a:lumOff val="80000"/>
                      </a:schemeClr>
                    </a:solidFill>
                  </a:tcPr>
                </a:tc>
                <a:extLst>
                  <a:ext uri="{0D108BD9-81ED-4DB2-BD59-A6C34878D82A}">
                    <a16:rowId xmlns:a16="http://schemas.microsoft.com/office/drawing/2014/main" val="830139713"/>
                  </a:ext>
                </a:extLst>
              </a:tr>
              <a:tr h="370018">
                <a:tc>
                  <a:txBody>
                    <a:bodyPr/>
                    <a:lstStyle/>
                    <a:p>
                      <a:pPr algn="ctr" fontAlgn="b"/>
                      <a:r>
                        <a:rPr lang="en-US" sz="800" b="1" u="none" strike="noStrike" dirty="0">
                          <a:effectLst/>
                          <a:latin typeface="Open Sans" panose="020B0606030504020204" pitchFamily="34" charset="0"/>
                          <a:ea typeface="Open Sans" panose="020B0606030504020204" pitchFamily="34" charset="0"/>
                          <a:cs typeface="Open Sans" panose="020B0606030504020204" pitchFamily="34" charset="0"/>
                        </a:rPr>
                        <a:t>October 2019</a:t>
                      </a:r>
                      <a:endParaRPr lang="en-US" sz="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noFill/>
                  </a:tcPr>
                </a:tc>
                <a:tc>
                  <a:txBody>
                    <a:bodyPr/>
                    <a:lstStyle/>
                    <a:p>
                      <a:pPr algn="ctr" fontAlgn="b"/>
                      <a:r>
                        <a:rPr lang="en-US" sz="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Greenko</a:t>
                      </a:r>
                    </a:p>
                  </a:txBody>
                  <a:tcPr anchor="ctr">
                    <a:noFill/>
                  </a:tcPr>
                </a:tc>
                <a:tc>
                  <a:txBody>
                    <a:bodyPr/>
                    <a:lstStyle/>
                    <a:p>
                      <a:pPr algn="ctr"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950</a:t>
                      </a:r>
                    </a:p>
                  </a:txBody>
                  <a:tcPr anchor="ctr">
                    <a:noFill/>
                  </a:tcPr>
                </a:tc>
                <a:tc>
                  <a:txBody>
                    <a:bodyPr/>
                    <a:lstStyle/>
                    <a:p>
                      <a:pPr algn="ctr"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Solar and wind</a:t>
                      </a:r>
                    </a:p>
                  </a:txBody>
                  <a:tcPr anchor="ctr">
                    <a:noFill/>
                  </a:tcPr>
                </a:tc>
                <a:tc>
                  <a:txBody>
                    <a:bodyPr/>
                    <a:lstStyle/>
                    <a:p>
                      <a:pPr algn="ctr"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5.50%</a:t>
                      </a:r>
                    </a:p>
                  </a:txBody>
                  <a:tcPr anchor="ctr">
                    <a:noFill/>
                  </a:tcPr>
                </a:tc>
                <a:tc>
                  <a:txBody>
                    <a:bodyPr/>
                    <a:lstStyle/>
                    <a:p>
                      <a:pPr algn="ctr"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Ba1 (Moody’s)</a:t>
                      </a:r>
                    </a:p>
                  </a:txBody>
                  <a:tcPr anchor="ctr">
                    <a:noFill/>
                  </a:tcPr>
                </a:tc>
                <a:tc>
                  <a:txBody>
                    <a:bodyPr/>
                    <a:lstStyle/>
                    <a:p>
                      <a:pPr algn="ctr"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5</a:t>
                      </a:r>
                    </a:p>
                  </a:txBody>
                  <a:tcPr anchor="ctr">
                    <a:noFill/>
                  </a:tcPr>
                </a:tc>
                <a:tc>
                  <a:txBody>
                    <a:bodyPr/>
                    <a:lstStyle/>
                    <a:p>
                      <a:pPr algn="ctr"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Refinancing of solar and wind projects</a:t>
                      </a:r>
                    </a:p>
                  </a:txBody>
                  <a:tcPr anchor="ctr">
                    <a:noFill/>
                  </a:tcPr>
                </a:tc>
                <a:extLst>
                  <a:ext uri="{0D108BD9-81ED-4DB2-BD59-A6C34878D82A}">
                    <a16:rowId xmlns:a16="http://schemas.microsoft.com/office/drawing/2014/main" val="1182211092"/>
                  </a:ext>
                </a:extLst>
              </a:tr>
              <a:tr h="370018">
                <a:tc>
                  <a:txBody>
                    <a:bodyPr/>
                    <a:lstStyle/>
                    <a:p>
                      <a:pPr algn="ctr" fontAlgn="b"/>
                      <a:r>
                        <a:rPr lang="en-US" sz="800" b="1" u="none" strike="noStrike" dirty="0">
                          <a:effectLst/>
                          <a:latin typeface="Open Sans" panose="020B0606030504020204" pitchFamily="34" charset="0"/>
                          <a:ea typeface="Open Sans" panose="020B0606030504020204" pitchFamily="34" charset="0"/>
                          <a:cs typeface="Open Sans" panose="020B0606030504020204" pitchFamily="34" charset="0"/>
                        </a:rPr>
                        <a:t>June 2019</a:t>
                      </a:r>
                      <a:endParaRPr lang="en-US" sz="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accent1">
                        <a:lumMod val="20000"/>
                        <a:lumOff val="80000"/>
                      </a:schemeClr>
                    </a:solidFill>
                  </a:tcPr>
                </a:tc>
                <a:tc>
                  <a:txBody>
                    <a:bodyPr/>
                    <a:lstStyle/>
                    <a:p>
                      <a:pPr algn="ctr" fontAlgn="b"/>
                      <a:r>
                        <a:rPr lang="en-US" sz="800" b="1" u="none" strike="noStrike" dirty="0">
                          <a:effectLst/>
                          <a:latin typeface="Open Sans" panose="020B0606030504020204" pitchFamily="34" charset="0"/>
                          <a:ea typeface="Open Sans" panose="020B0606030504020204" pitchFamily="34" charset="0"/>
                          <a:cs typeface="Open Sans" panose="020B0606030504020204" pitchFamily="34" charset="0"/>
                        </a:rPr>
                        <a:t>Adani Green Energy</a:t>
                      </a:r>
                      <a:endParaRPr lang="en-US" sz="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accent1">
                        <a:lumMod val="20000"/>
                        <a:lumOff val="80000"/>
                      </a:schemeClr>
                    </a:solidFill>
                  </a:tcP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500</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accent1">
                        <a:lumMod val="20000"/>
                        <a:lumOff val="80000"/>
                      </a:schemeClr>
                    </a:solidFill>
                  </a:tcP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Solar</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accent1">
                        <a:lumMod val="20000"/>
                        <a:lumOff val="80000"/>
                      </a:schemeClr>
                    </a:solidFill>
                  </a:tcP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6.25%</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accent1">
                        <a:lumMod val="20000"/>
                        <a:lumOff val="80000"/>
                      </a:schemeClr>
                    </a:solidFill>
                  </a:tcP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BB+ (Fitch)</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accent1">
                        <a:lumMod val="20000"/>
                        <a:lumOff val="80000"/>
                      </a:schemeClr>
                    </a:solidFill>
                  </a:tcP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5</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accent1">
                        <a:lumMod val="20000"/>
                        <a:lumOff val="80000"/>
                      </a:schemeClr>
                    </a:solidFill>
                  </a:tcP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Refinancing of solar projects</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accent1">
                        <a:lumMod val="20000"/>
                        <a:lumOff val="80000"/>
                      </a:schemeClr>
                    </a:solidFill>
                  </a:tcPr>
                </a:tc>
                <a:extLst>
                  <a:ext uri="{0D108BD9-81ED-4DB2-BD59-A6C34878D82A}">
                    <a16:rowId xmlns:a16="http://schemas.microsoft.com/office/drawing/2014/main" val="417347986"/>
                  </a:ext>
                </a:extLst>
              </a:tr>
              <a:tr h="370018">
                <a:tc>
                  <a:txBody>
                    <a:bodyPr/>
                    <a:lstStyle/>
                    <a:p>
                      <a:pPr algn="ctr" fontAlgn="b"/>
                      <a:r>
                        <a:rPr lang="en-US" sz="800" b="1" u="none" strike="noStrike" dirty="0">
                          <a:effectLst/>
                          <a:latin typeface="Open Sans" panose="020B0606030504020204" pitchFamily="34" charset="0"/>
                          <a:ea typeface="Open Sans" panose="020B0606030504020204" pitchFamily="34" charset="0"/>
                          <a:cs typeface="Open Sans" panose="020B0606030504020204" pitchFamily="34" charset="0"/>
                        </a:rPr>
                        <a:t>March 2019</a:t>
                      </a:r>
                      <a:endParaRPr lang="en-US" sz="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noFill/>
                  </a:tcPr>
                </a:tc>
                <a:tc>
                  <a:txBody>
                    <a:bodyPr/>
                    <a:lstStyle/>
                    <a:p>
                      <a:pPr algn="ctr" fontAlgn="b"/>
                      <a:r>
                        <a:rPr lang="en-US" sz="800" b="1" u="none" strike="noStrike" dirty="0">
                          <a:effectLst/>
                          <a:latin typeface="Open Sans" panose="020B0606030504020204" pitchFamily="34" charset="0"/>
                          <a:ea typeface="Open Sans" panose="020B0606030504020204" pitchFamily="34" charset="0"/>
                          <a:cs typeface="Open Sans" panose="020B0606030504020204" pitchFamily="34" charset="0"/>
                        </a:rPr>
                        <a:t>ReNew Power</a:t>
                      </a:r>
                      <a:endParaRPr lang="en-US" sz="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noFill/>
                  </a:tcP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375</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noFill/>
                  </a:tcP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kumimoji="0" lang="en-US" sz="800" u="none" strike="noStrike" kern="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sym typeface="Arial"/>
                        </a:rPr>
                        <a:t>Solar and wind</a:t>
                      </a:r>
                      <a:endParaRPr kumimoji="0" lang="en-US" sz="8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a:txBody>
                  <a:tcPr anchor="ctr">
                    <a:noFill/>
                  </a:tcP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6.67%</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noFill/>
                  </a:tcP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BB (Fitch)</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noFill/>
                  </a:tcP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5</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noFill/>
                  </a:tcP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Capex and refinancing of outstanding ECB</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noFill/>
                  </a:tcPr>
                </a:tc>
                <a:extLst>
                  <a:ext uri="{0D108BD9-81ED-4DB2-BD59-A6C34878D82A}">
                    <a16:rowId xmlns:a16="http://schemas.microsoft.com/office/drawing/2014/main" val="1535198149"/>
                  </a:ext>
                </a:extLst>
              </a:tr>
              <a:tr h="370018">
                <a:tc>
                  <a:txBody>
                    <a:bodyPr/>
                    <a:lstStyle/>
                    <a:p>
                      <a:pPr algn="ctr" fontAlgn="b"/>
                      <a:r>
                        <a:rPr lang="en-US" sz="800" b="1" u="none" strike="noStrike" dirty="0">
                          <a:effectLst/>
                          <a:latin typeface="Open Sans" panose="020B0606030504020204" pitchFamily="34" charset="0"/>
                          <a:ea typeface="Open Sans" panose="020B0606030504020204" pitchFamily="34" charset="0"/>
                          <a:cs typeface="Open Sans" panose="020B0606030504020204" pitchFamily="34" charset="0"/>
                        </a:rPr>
                        <a:t>January 2019</a:t>
                      </a:r>
                      <a:endParaRPr lang="en-US" sz="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accent1">
                        <a:lumMod val="20000"/>
                        <a:lumOff val="80000"/>
                      </a:schemeClr>
                    </a:solidFill>
                  </a:tcPr>
                </a:tc>
                <a:tc>
                  <a:txBody>
                    <a:bodyPr/>
                    <a:lstStyle/>
                    <a:p>
                      <a:pPr algn="ctr" fontAlgn="b"/>
                      <a:r>
                        <a:rPr lang="en-US" sz="800" b="1" u="none" strike="noStrike" dirty="0">
                          <a:effectLst/>
                          <a:latin typeface="Open Sans" panose="020B0606030504020204" pitchFamily="34" charset="0"/>
                          <a:ea typeface="Open Sans" panose="020B0606030504020204" pitchFamily="34" charset="0"/>
                          <a:cs typeface="Open Sans" panose="020B0606030504020204" pitchFamily="34" charset="0"/>
                        </a:rPr>
                        <a:t>Tata Cleantech</a:t>
                      </a:r>
                      <a:endParaRPr lang="en-US" sz="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accent1">
                        <a:lumMod val="20000"/>
                        <a:lumOff val="80000"/>
                      </a:schemeClr>
                    </a:solidFill>
                  </a:tcP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25.6</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accent1">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kumimoji="0" lang="en-US" sz="800" u="none" strike="noStrike" kern="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sym typeface="Arial"/>
                        </a:rPr>
                        <a:t>Solar and wind</a:t>
                      </a:r>
                      <a:endParaRPr kumimoji="0" lang="en-US" sz="8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a:txBody>
                  <a:tcPr anchor="ctr">
                    <a:solidFill>
                      <a:schemeClr val="accent1">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Not available</a:t>
                      </a:r>
                    </a:p>
                  </a:txBody>
                  <a:tcPr anchor="ctr">
                    <a:solidFill>
                      <a:schemeClr val="accent1">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Not available</a:t>
                      </a:r>
                    </a:p>
                  </a:txBody>
                  <a:tcPr anchor="ctr">
                    <a:solidFill>
                      <a:schemeClr val="accent1">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Not available</a:t>
                      </a:r>
                    </a:p>
                  </a:txBody>
                  <a:tcPr anchor="ctr">
                    <a:solidFill>
                      <a:schemeClr val="accent1">
                        <a:lumMod val="20000"/>
                        <a:lumOff val="80000"/>
                      </a:schemeClr>
                    </a:solidFill>
                  </a:tcP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Capacity expansion</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accent1">
                        <a:lumMod val="20000"/>
                        <a:lumOff val="80000"/>
                      </a:schemeClr>
                    </a:solidFill>
                  </a:tcPr>
                </a:tc>
                <a:extLst>
                  <a:ext uri="{0D108BD9-81ED-4DB2-BD59-A6C34878D82A}">
                    <a16:rowId xmlns:a16="http://schemas.microsoft.com/office/drawing/2014/main" val="823623203"/>
                  </a:ext>
                </a:extLst>
              </a:tr>
              <a:tr h="666033">
                <a:tc>
                  <a:txBody>
                    <a:bodyPr/>
                    <a:lstStyle/>
                    <a:p>
                      <a:pPr algn="ctr" fontAlgn="b"/>
                      <a:r>
                        <a:rPr lang="en-US" sz="800" b="1" u="none" strike="noStrike" dirty="0">
                          <a:effectLst/>
                          <a:latin typeface="Open Sans" panose="020B0606030504020204" pitchFamily="34" charset="0"/>
                          <a:ea typeface="Open Sans" panose="020B0606030504020204" pitchFamily="34" charset="0"/>
                          <a:cs typeface="Open Sans" panose="020B0606030504020204" pitchFamily="34" charset="0"/>
                        </a:rPr>
                        <a:t>September 2018</a:t>
                      </a:r>
                      <a:endParaRPr lang="en-US" sz="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noFill/>
                  </a:tcPr>
                </a:tc>
                <a:tc>
                  <a:txBody>
                    <a:bodyPr/>
                    <a:lstStyle/>
                    <a:p>
                      <a:pPr algn="ctr" fontAlgn="b"/>
                      <a:r>
                        <a:rPr lang="en-US" sz="800" b="1" u="none" strike="noStrike" dirty="0">
                          <a:effectLst/>
                          <a:latin typeface="Open Sans" panose="020B0606030504020204" pitchFamily="34" charset="0"/>
                          <a:ea typeface="Open Sans" panose="020B0606030504020204" pitchFamily="34" charset="0"/>
                          <a:cs typeface="Open Sans" panose="020B0606030504020204" pitchFamily="34" charset="0"/>
                        </a:rPr>
                        <a:t>State Bank of India</a:t>
                      </a:r>
                      <a:endParaRPr lang="en-US" sz="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noFill/>
                  </a:tcP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650</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noFill/>
                  </a:tcP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kumimoji="0" lang="en-US" sz="800" u="none" strike="noStrike" kern="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sym typeface="Arial"/>
                        </a:rPr>
                        <a:t>Solar and wind</a:t>
                      </a:r>
                      <a:endParaRPr kumimoji="0" lang="en-US" sz="8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a:txBody>
                  <a:tcPr anchor="ctr">
                    <a:noFill/>
                  </a:tcP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US Treasury +  1.65% (US investors) </a:t>
                      </a:r>
                      <a:b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br>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3 Libor + 1.51% (British investors)</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noFill/>
                  </a:tcP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BBB- (Fitch)</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noFill/>
                  </a:tcP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5</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noFill/>
                  </a:tcP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Investment in RE projects</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noFill/>
                  </a:tcPr>
                </a:tc>
                <a:extLst>
                  <a:ext uri="{0D108BD9-81ED-4DB2-BD59-A6C34878D82A}">
                    <a16:rowId xmlns:a16="http://schemas.microsoft.com/office/drawing/2014/main" val="3312617828"/>
                  </a:ext>
                </a:extLst>
              </a:tr>
            </a:tbl>
          </a:graphicData>
        </a:graphic>
      </p:graphicFrame>
    </p:spTree>
    <p:extLst>
      <p:ext uri="{BB962C8B-B14F-4D97-AF65-F5344CB8AC3E}">
        <p14:creationId xmlns:p14="http://schemas.microsoft.com/office/powerpoint/2010/main" val="37390161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37C5A20-0C9A-2141-9E4E-62929CB8D86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18</a:t>
            </a:fld>
            <a:endParaRPr lang="en" dirty="0"/>
          </a:p>
        </p:txBody>
      </p:sp>
      <p:sp>
        <p:nvSpPr>
          <p:cNvPr id="5" name="Google Shape;99;p20">
            <a:extLst>
              <a:ext uri="{FF2B5EF4-FFF2-40B4-BE49-F238E27FC236}">
                <a16:creationId xmlns:a16="http://schemas.microsoft.com/office/drawing/2014/main" id="{DA0D3A76-8537-0844-B27B-FAEA38F1CDF1}"/>
              </a:ext>
            </a:extLst>
          </p:cNvPr>
          <p:cNvSpPr txBox="1">
            <a:spLocks noGrp="1"/>
          </p:cNvSpPr>
          <p:nvPr>
            <p:ph type="title"/>
          </p:nvPr>
        </p:nvSpPr>
        <p:spPr>
          <a:xfrm>
            <a:off x="457200" y="193042"/>
            <a:ext cx="8229600" cy="238997"/>
          </a:xfrm>
          <a:prstGeom prst="rect">
            <a:avLst/>
          </a:prstGeom>
        </p:spPr>
        <p:txBody>
          <a:bodyPr spcFirstLastPara="1" wrap="square" lIns="91425" tIns="91425" rIns="91425" bIns="91425" anchor="b" anchorCtr="0">
            <a:noAutofit/>
          </a:bodyPr>
          <a:lstStyle/>
          <a:p>
            <a:pPr lvl="0"/>
            <a:r>
              <a:rPr lang="en-US" sz="1200" dirty="0">
                <a:solidFill>
                  <a:srgbClr val="575756"/>
                </a:solidFill>
              </a:rPr>
              <a:t>Annexure II: </a:t>
            </a:r>
            <a:r>
              <a:rPr lang="en-IN" sz="1200" dirty="0">
                <a:solidFill>
                  <a:srgbClr val="0A9FD9"/>
                </a:solidFill>
              </a:rPr>
              <a:t>Key electric mobility facts and figures </a:t>
            </a:r>
            <a:endParaRPr sz="1200" dirty="0">
              <a:solidFill>
                <a:srgbClr val="0A9FD9"/>
              </a:solidFill>
            </a:endParaRPr>
          </a:p>
        </p:txBody>
      </p:sp>
      <p:sp>
        <p:nvSpPr>
          <p:cNvPr id="6" name="Rectangle 5">
            <a:extLst>
              <a:ext uri="{FF2B5EF4-FFF2-40B4-BE49-F238E27FC236}">
                <a16:creationId xmlns:a16="http://schemas.microsoft.com/office/drawing/2014/main" id="{64C1B0C0-0EF2-CB4D-85E7-FB8548ACD317}"/>
              </a:ext>
            </a:extLst>
          </p:cNvPr>
          <p:cNvSpPr/>
          <p:nvPr/>
        </p:nvSpPr>
        <p:spPr>
          <a:xfrm rot="16200000">
            <a:off x="9082410" y="-91649"/>
            <a:ext cx="249623" cy="815252"/>
          </a:xfrm>
          <a:prstGeom prst="rect">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7" name="TextBox 6">
            <a:extLst>
              <a:ext uri="{FF2B5EF4-FFF2-40B4-BE49-F238E27FC236}">
                <a16:creationId xmlns:a16="http://schemas.microsoft.com/office/drawing/2014/main" id="{3CE58D9C-7BDE-5849-8983-A231A1FB0D58}"/>
              </a:ext>
            </a:extLst>
          </p:cNvPr>
          <p:cNvSpPr txBox="1"/>
          <p:nvPr/>
        </p:nvSpPr>
        <p:spPr>
          <a:xfrm>
            <a:off x="8821030" y="208255"/>
            <a:ext cx="322970" cy="215444"/>
          </a:xfrm>
          <a:prstGeom prst="rect">
            <a:avLst/>
          </a:prstGeom>
          <a:noFill/>
        </p:spPr>
        <p:txBody>
          <a:bodyPr wrap="square" rtlCol="0">
            <a:spAutoFit/>
          </a:bodyPr>
          <a:lstStyle/>
          <a:p>
            <a:r>
              <a:rPr lang="en-IN"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18</a:t>
            </a:r>
          </a:p>
        </p:txBody>
      </p:sp>
      <p:grpSp>
        <p:nvGrpSpPr>
          <p:cNvPr id="8" name="Group 7">
            <a:extLst>
              <a:ext uri="{FF2B5EF4-FFF2-40B4-BE49-F238E27FC236}">
                <a16:creationId xmlns:a16="http://schemas.microsoft.com/office/drawing/2014/main" id="{DDF8A16B-C201-7E4C-ABB8-70FF75813E30}"/>
              </a:ext>
            </a:extLst>
          </p:cNvPr>
          <p:cNvGrpSpPr/>
          <p:nvPr/>
        </p:nvGrpSpPr>
        <p:grpSpPr>
          <a:xfrm>
            <a:off x="8284057" y="4779402"/>
            <a:ext cx="715926" cy="418214"/>
            <a:chOff x="8284057" y="4779402"/>
            <a:chExt cx="715926" cy="418214"/>
          </a:xfrm>
        </p:grpSpPr>
        <p:sp>
          <p:nvSpPr>
            <p:cNvPr id="9" name="Rounded Rectangle 8">
              <a:extLst>
                <a:ext uri="{FF2B5EF4-FFF2-40B4-BE49-F238E27FC236}">
                  <a16:creationId xmlns:a16="http://schemas.microsoft.com/office/drawing/2014/main" id="{BCE42C53-A89E-7048-8AB2-E08143A73729}"/>
                </a:ext>
              </a:extLst>
            </p:cNvPr>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10" name="Group 9">
              <a:extLst>
                <a:ext uri="{FF2B5EF4-FFF2-40B4-BE49-F238E27FC236}">
                  <a16:creationId xmlns:a16="http://schemas.microsoft.com/office/drawing/2014/main" id="{925B725B-0FA9-0B4C-AB2C-EC73AAD79B39}"/>
                </a:ext>
              </a:extLst>
            </p:cNvPr>
            <p:cNvGrpSpPr/>
            <p:nvPr/>
          </p:nvGrpSpPr>
          <p:grpSpPr>
            <a:xfrm>
              <a:off x="8284057" y="4879531"/>
              <a:ext cx="715926" cy="263969"/>
              <a:chOff x="1376812" y="1471708"/>
              <a:chExt cx="715926" cy="263969"/>
            </a:xfrm>
          </p:grpSpPr>
          <p:sp>
            <p:nvSpPr>
              <p:cNvPr id="11" name="TextBox 10">
                <a:extLst>
                  <a:ext uri="{FF2B5EF4-FFF2-40B4-BE49-F238E27FC236}">
                    <a16:creationId xmlns:a16="http://schemas.microsoft.com/office/drawing/2014/main" id="{A039289E-8660-C246-9C67-177B52CB121D}"/>
                  </a:ext>
                </a:extLst>
              </p:cNvPr>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12" name="Group 11">
                <a:extLst>
                  <a:ext uri="{FF2B5EF4-FFF2-40B4-BE49-F238E27FC236}">
                    <a16:creationId xmlns:a16="http://schemas.microsoft.com/office/drawing/2014/main" id="{8A3A8720-F3F0-DB43-BBF9-C21AEEDEB613}"/>
                  </a:ext>
                </a:extLst>
              </p:cNvPr>
              <p:cNvGrpSpPr/>
              <p:nvPr/>
            </p:nvGrpSpPr>
            <p:grpSpPr>
              <a:xfrm>
                <a:off x="1504037" y="1471708"/>
                <a:ext cx="436340" cy="63914"/>
                <a:chOff x="973747" y="978085"/>
                <a:chExt cx="436340" cy="63914"/>
              </a:xfrm>
            </p:grpSpPr>
            <p:sp>
              <p:nvSpPr>
                <p:cNvPr id="13" name="Oval 12">
                  <a:extLst>
                    <a:ext uri="{FF2B5EF4-FFF2-40B4-BE49-F238E27FC236}">
                      <a16:creationId xmlns:a16="http://schemas.microsoft.com/office/drawing/2014/main" id="{DCA95F08-48C6-F941-925B-2F9CA362BCE2}"/>
                    </a:ext>
                  </a:extLst>
                </p:cNvPr>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4" name="Oval 13">
                  <a:extLst>
                    <a:ext uri="{FF2B5EF4-FFF2-40B4-BE49-F238E27FC236}">
                      <a16:creationId xmlns:a16="http://schemas.microsoft.com/office/drawing/2014/main" id="{5AF3F59C-0DA9-754D-977C-6716B56DEEFF}"/>
                    </a:ext>
                  </a:extLst>
                </p:cNvPr>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5" name="Oval 14">
                  <a:extLst>
                    <a:ext uri="{FF2B5EF4-FFF2-40B4-BE49-F238E27FC236}">
                      <a16:creationId xmlns:a16="http://schemas.microsoft.com/office/drawing/2014/main" id="{2913114F-459B-0644-B837-B807F60735E6}"/>
                    </a:ext>
                  </a:extLst>
                </p:cNvPr>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grpSp>
      <p:pic>
        <p:nvPicPr>
          <p:cNvPr id="66" name="Picture 65">
            <a:extLst>
              <a:ext uri="{FF2B5EF4-FFF2-40B4-BE49-F238E27FC236}">
                <a16:creationId xmlns:a16="http://schemas.microsoft.com/office/drawing/2014/main" id="{0D9CF3CA-2871-0A47-ADA8-9B71DB69876B}"/>
              </a:ext>
            </a:extLst>
          </p:cNvPr>
          <p:cNvPicPr>
            <a:picLocks noChangeAspect="1"/>
          </p:cNvPicPr>
          <p:nvPr/>
        </p:nvPicPr>
        <p:blipFill>
          <a:blip r:embed="rId2">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6481431" y="434666"/>
            <a:ext cx="718735" cy="734923"/>
          </a:xfrm>
          <a:prstGeom prst="rect">
            <a:avLst/>
          </a:prstGeom>
        </p:spPr>
      </p:pic>
      <p:sp>
        <p:nvSpPr>
          <p:cNvPr id="63" name="Rounded Rectangle 62">
            <a:extLst>
              <a:ext uri="{FF2B5EF4-FFF2-40B4-BE49-F238E27FC236}">
                <a16:creationId xmlns:a16="http://schemas.microsoft.com/office/drawing/2014/main" id="{FA137F03-DFEC-5841-AD94-E6306FA91627}"/>
              </a:ext>
            </a:extLst>
          </p:cNvPr>
          <p:cNvSpPr/>
          <p:nvPr/>
        </p:nvSpPr>
        <p:spPr>
          <a:xfrm>
            <a:off x="176660" y="2183732"/>
            <a:ext cx="979715" cy="54408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67" name="Text Placeholder 5">
            <a:extLst>
              <a:ext uri="{FF2B5EF4-FFF2-40B4-BE49-F238E27FC236}">
                <a16:creationId xmlns:a16="http://schemas.microsoft.com/office/drawing/2014/main" id="{2F10478C-BCBB-6546-B481-F7B54800EF0F}"/>
              </a:ext>
            </a:extLst>
          </p:cNvPr>
          <p:cNvSpPr txBox="1">
            <a:spLocks/>
          </p:cNvSpPr>
          <p:nvPr/>
        </p:nvSpPr>
        <p:spPr>
          <a:xfrm>
            <a:off x="457200" y="555494"/>
            <a:ext cx="1807029" cy="754186"/>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ctr">
              <a:spcBef>
                <a:spcPts val="0"/>
              </a:spcBef>
              <a:spcAft>
                <a:spcPts val="300"/>
              </a:spcAft>
              <a:buNone/>
            </a:pPr>
            <a:r>
              <a:rPr lang="en-US" sz="4000" b="1" dirty="0">
                <a:solidFill>
                  <a:srgbClr val="575756"/>
                </a:solidFill>
                <a:latin typeface="Montserrat Alternates Black" panose="00000A00000000000000" pitchFamily="50" charset="0"/>
                <a:ea typeface="Open Sans" panose="020B0606030504020204" pitchFamily="34" charset="0"/>
                <a:cs typeface="Open Sans" panose="020B0606030504020204" pitchFamily="34" charset="0"/>
              </a:rPr>
              <a:t>2.11%</a:t>
            </a:r>
          </a:p>
        </p:txBody>
      </p:sp>
      <p:sp>
        <p:nvSpPr>
          <p:cNvPr id="68" name="Text Placeholder 5">
            <a:extLst>
              <a:ext uri="{FF2B5EF4-FFF2-40B4-BE49-F238E27FC236}">
                <a16:creationId xmlns:a16="http://schemas.microsoft.com/office/drawing/2014/main" id="{8C5B1531-E583-E34D-BA2F-A7E17A0712F9}"/>
              </a:ext>
            </a:extLst>
          </p:cNvPr>
          <p:cNvSpPr txBox="1">
            <a:spLocks/>
          </p:cNvSpPr>
          <p:nvPr/>
        </p:nvSpPr>
        <p:spPr>
          <a:xfrm>
            <a:off x="483568" y="1074207"/>
            <a:ext cx="1548432" cy="303688"/>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ctr">
              <a:spcBef>
                <a:spcPts val="0"/>
              </a:spcBef>
              <a:buNone/>
            </a:pPr>
            <a:r>
              <a:rPr lang="en-US" sz="1200" dirty="0">
                <a:solidFill>
                  <a:srgbClr val="9D9D9C"/>
                </a:solidFill>
                <a:latin typeface="Open Sans" panose="020B0606030504020204" pitchFamily="34" charset="0"/>
                <a:ea typeface="Open Sans" panose="020B0606030504020204" pitchFamily="34" charset="0"/>
                <a:cs typeface="Open Sans" panose="020B0606030504020204" pitchFamily="34" charset="0"/>
              </a:rPr>
              <a:t>FAME-II target met</a:t>
            </a:r>
          </a:p>
        </p:txBody>
      </p:sp>
      <p:sp>
        <p:nvSpPr>
          <p:cNvPr id="69" name="Rectangle 68">
            <a:extLst>
              <a:ext uri="{FF2B5EF4-FFF2-40B4-BE49-F238E27FC236}">
                <a16:creationId xmlns:a16="http://schemas.microsoft.com/office/drawing/2014/main" id="{8EDC7783-C3B7-5349-A7DD-C0283E64A090}"/>
              </a:ext>
            </a:extLst>
          </p:cNvPr>
          <p:cNvSpPr/>
          <p:nvPr/>
        </p:nvSpPr>
        <p:spPr>
          <a:xfrm>
            <a:off x="609208" y="1274039"/>
            <a:ext cx="1297151" cy="215444"/>
          </a:xfrm>
          <a:prstGeom prst="rect">
            <a:avLst/>
          </a:prstGeom>
        </p:spPr>
        <p:txBody>
          <a:bodyPr wrap="none">
            <a:spAutoFit/>
          </a:bodyPr>
          <a:lstStyle/>
          <a:p>
            <a:pPr lvl="1" algn="ctr"/>
            <a:r>
              <a:rPr lang="en-US" sz="800" i="1" dirty="0">
                <a:solidFill>
                  <a:srgbClr val="9D9D9C"/>
                </a:solidFill>
                <a:latin typeface="Open Sans" panose="020B0606030504020204" pitchFamily="34" charset="0"/>
                <a:ea typeface="Open Sans" panose="020B0606030504020204" pitchFamily="34" charset="0"/>
                <a:cs typeface="Open Sans" panose="020B0606030504020204" pitchFamily="34" charset="0"/>
              </a:rPr>
              <a:t>as of 7</a:t>
            </a:r>
            <a:r>
              <a:rPr lang="en-US" sz="800" i="1" baseline="30000" dirty="0">
                <a:solidFill>
                  <a:srgbClr val="9D9D9C"/>
                </a:solidFill>
                <a:latin typeface="Open Sans" panose="020B0606030504020204" pitchFamily="34" charset="0"/>
                <a:ea typeface="Open Sans" panose="020B0606030504020204" pitchFamily="34" charset="0"/>
                <a:cs typeface="Open Sans" panose="020B0606030504020204" pitchFamily="34" charset="0"/>
              </a:rPr>
              <a:t>th</a:t>
            </a:r>
            <a:r>
              <a:rPr lang="en-US" sz="800" i="1" dirty="0">
                <a:solidFill>
                  <a:srgbClr val="9D9D9C"/>
                </a:solidFill>
                <a:latin typeface="Open Sans" panose="020B0606030504020204" pitchFamily="34" charset="0"/>
                <a:ea typeface="Open Sans" panose="020B0606030504020204" pitchFamily="34" charset="0"/>
                <a:cs typeface="Open Sans" panose="020B0606030504020204" pitchFamily="34" charset="0"/>
              </a:rPr>
              <a:t> November 2020</a:t>
            </a:r>
          </a:p>
        </p:txBody>
      </p:sp>
      <p:sp>
        <p:nvSpPr>
          <p:cNvPr id="70" name="Text Placeholder 3">
            <a:extLst>
              <a:ext uri="{FF2B5EF4-FFF2-40B4-BE49-F238E27FC236}">
                <a16:creationId xmlns:a16="http://schemas.microsoft.com/office/drawing/2014/main" id="{F9333E00-0A71-9E4D-BC16-1721FC14F88D}"/>
              </a:ext>
            </a:extLst>
          </p:cNvPr>
          <p:cNvSpPr txBox="1">
            <a:spLocks/>
          </p:cNvSpPr>
          <p:nvPr/>
        </p:nvSpPr>
        <p:spPr>
          <a:xfrm>
            <a:off x="181894" y="1486071"/>
            <a:ext cx="2565151" cy="42597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IN" sz="900" b="1" i="1" dirty="0">
                <a:solidFill>
                  <a:srgbClr val="9D9D9C"/>
                </a:solidFill>
                <a:latin typeface="Open Sans" panose="020B0606030504020204" pitchFamily="34" charset="0"/>
                <a:ea typeface="Open Sans" panose="020B0606030504020204" pitchFamily="34" charset="0"/>
                <a:cs typeface="Open Sans" panose="020B0606030504020204" pitchFamily="34" charset="0"/>
              </a:rPr>
              <a:t>Note: </a:t>
            </a:r>
            <a:r>
              <a:rPr lang="en-IN" sz="900" i="1" dirty="0">
                <a:solidFill>
                  <a:srgbClr val="9D9D9C"/>
                </a:solidFill>
                <a:latin typeface="Open Sans" panose="020B0606030504020204" pitchFamily="34" charset="0"/>
                <a:ea typeface="Open Sans" panose="020B0606030504020204" pitchFamily="34" charset="0"/>
                <a:cs typeface="Open Sans" panose="020B0606030504020204" pitchFamily="34" charset="0"/>
              </a:rPr>
              <a:t>Target of selling 1,562,000 EVs (2W, 3W, 4W and buses) under FAME-II scheme by FY22</a:t>
            </a:r>
          </a:p>
        </p:txBody>
      </p:sp>
      <p:sp>
        <p:nvSpPr>
          <p:cNvPr id="71" name="Text Placeholder 5">
            <a:extLst>
              <a:ext uri="{FF2B5EF4-FFF2-40B4-BE49-F238E27FC236}">
                <a16:creationId xmlns:a16="http://schemas.microsoft.com/office/drawing/2014/main" id="{42338737-C0D1-C448-840B-7054679BE430}"/>
              </a:ext>
            </a:extLst>
          </p:cNvPr>
          <p:cNvSpPr txBox="1">
            <a:spLocks/>
          </p:cNvSpPr>
          <p:nvPr/>
        </p:nvSpPr>
        <p:spPr>
          <a:xfrm>
            <a:off x="135470" y="1852857"/>
            <a:ext cx="2623206" cy="259770"/>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spcAft>
                <a:spcPts val="300"/>
              </a:spcAft>
              <a:buNone/>
            </a:pPr>
            <a:r>
              <a:rPr lang="en-US" sz="1200" b="1" dirty="0">
                <a:solidFill>
                  <a:srgbClr val="009CD8"/>
                </a:solidFill>
                <a:latin typeface="Open Sans" panose="020B0606030504020204" pitchFamily="34" charset="0"/>
                <a:ea typeface="Open Sans" panose="020B0606030504020204" pitchFamily="34" charset="0"/>
                <a:cs typeface="Open Sans" panose="020B0606030504020204" pitchFamily="34" charset="0"/>
              </a:rPr>
              <a:t>Recent electric vehicle launches</a:t>
            </a:r>
          </a:p>
        </p:txBody>
      </p:sp>
      <p:sp>
        <p:nvSpPr>
          <p:cNvPr id="72" name="Text Placeholder 5">
            <a:extLst>
              <a:ext uri="{FF2B5EF4-FFF2-40B4-BE49-F238E27FC236}">
                <a16:creationId xmlns:a16="http://schemas.microsoft.com/office/drawing/2014/main" id="{B0AB6B68-BF45-1E4B-9969-17FD71BD31AF}"/>
              </a:ext>
            </a:extLst>
          </p:cNvPr>
          <p:cNvSpPr txBox="1">
            <a:spLocks/>
          </p:cNvSpPr>
          <p:nvPr/>
        </p:nvSpPr>
        <p:spPr>
          <a:xfrm>
            <a:off x="1148015" y="2319253"/>
            <a:ext cx="1833039" cy="552505"/>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buClr>
                <a:schemeClr val="bg1"/>
              </a:buClr>
              <a:buNone/>
            </a:pPr>
            <a:r>
              <a:rPr lang="en-US" sz="700" b="1" dirty="0">
                <a:solidFill>
                  <a:srgbClr val="9D9D9C"/>
                </a:solidFill>
                <a:latin typeface="Open Sans" panose="020B0606030504020204" pitchFamily="34" charset="0"/>
                <a:ea typeface="Open Sans" panose="020B0606030504020204" pitchFamily="34" charset="0"/>
                <a:cs typeface="Open Sans" panose="020B0606030504020204" pitchFamily="34" charset="0"/>
              </a:rPr>
              <a:t>Price: </a:t>
            </a:r>
            <a:r>
              <a:rPr lang="en-US" sz="700" dirty="0">
                <a:solidFill>
                  <a:srgbClr val="9D9D9C"/>
                </a:solidFill>
                <a:latin typeface="Open Sans" panose="020B0606030504020204" pitchFamily="34" charset="0"/>
                <a:ea typeface="Open Sans" panose="020B0606030504020204" pitchFamily="34" charset="0"/>
                <a:cs typeface="Open Sans" panose="020B0606030504020204" pitchFamily="34" charset="0"/>
              </a:rPr>
              <a:t>INR 58,932</a:t>
            </a:r>
          </a:p>
          <a:p>
            <a:pPr marL="0" lvl="1" indent="0">
              <a:spcBef>
                <a:spcPts val="0"/>
              </a:spcBef>
              <a:buClr>
                <a:schemeClr val="bg1"/>
              </a:buClr>
              <a:buNone/>
            </a:pPr>
            <a:r>
              <a:rPr lang="en-US" sz="700" b="1" dirty="0">
                <a:solidFill>
                  <a:srgbClr val="9D9D9C"/>
                </a:solidFill>
                <a:latin typeface="Open Sans" panose="020B0606030504020204" pitchFamily="34" charset="0"/>
                <a:ea typeface="Open Sans" panose="020B0606030504020204" pitchFamily="34" charset="0"/>
                <a:cs typeface="Open Sans" panose="020B0606030504020204" pitchFamily="34" charset="0"/>
              </a:rPr>
              <a:t>Range: </a:t>
            </a:r>
            <a:r>
              <a:rPr lang="en-US" sz="700" dirty="0">
                <a:solidFill>
                  <a:srgbClr val="9D9D9C"/>
                </a:solidFill>
                <a:latin typeface="Open Sans" panose="020B0606030504020204" pitchFamily="34" charset="0"/>
                <a:ea typeface="Open Sans" panose="020B0606030504020204" pitchFamily="34" charset="0"/>
                <a:cs typeface="Open Sans" panose="020B0606030504020204" pitchFamily="34" charset="0"/>
              </a:rPr>
              <a:t>60 km</a:t>
            </a:r>
          </a:p>
          <a:p>
            <a:pPr marL="0" lvl="1" indent="0">
              <a:spcBef>
                <a:spcPts val="0"/>
              </a:spcBef>
              <a:buClr>
                <a:schemeClr val="bg1"/>
              </a:buClr>
              <a:buNone/>
            </a:pPr>
            <a:r>
              <a:rPr lang="en-US" sz="700" b="1" dirty="0">
                <a:solidFill>
                  <a:srgbClr val="9D9D9C"/>
                </a:solidFill>
                <a:latin typeface="Open Sans" panose="020B0606030504020204" pitchFamily="34" charset="0"/>
                <a:ea typeface="Open Sans" panose="020B0606030504020204" pitchFamily="34" charset="0"/>
                <a:cs typeface="Open Sans" panose="020B0606030504020204" pitchFamily="34" charset="0"/>
              </a:rPr>
              <a:t>Battery capacity: </a:t>
            </a:r>
            <a:r>
              <a:rPr lang="en-US" sz="700" dirty="0">
                <a:solidFill>
                  <a:srgbClr val="9D9D9C"/>
                </a:solidFill>
                <a:latin typeface="Open Sans" panose="020B0606030504020204" pitchFamily="34" charset="0"/>
                <a:ea typeface="Open Sans" panose="020B0606030504020204" pitchFamily="34" charset="0"/>
                <a:cs typeface="Open Sans" panose="020B0606030504020204" pitchFamily="34" charset="0"/>
              </a:rPr>
              <a:t>1.34 kWh</a:t>
            </a:r>
          </a:p>
        </p:txBody>
      </p:sp>
      <p:sp>
        <p:nvSpPr>
          <p:cNvPr id="73" name="Text Placeholder 5">
            <a:extLst>
              <a:ext uri="{FF2B5EF4-FFF2-40B4-BE49-F238E27FC236}">
                <a16:creationId xmlns:a16="http://schemas.microsoft.com/office/drawing/2014/main" id="{0FC8136B-10CB-0A4D-B5F9-CCCA6F89DA1A}"/>
              </a:ext>
            </a:extLst>
          </p:cNvPr>
          <p:cNvSpPr txBox="1">
            <a:spLocks/>
          </p:cNvSpPr>
          <p:nvPr/>
        </p:nvSpPr>
        <p:spPr>
          <a:xfrm>
            <a:off x="1148016" y="2120341"/>
            <a:ext cx="1682578" cy="200165"/>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buNone/>
            </a:pPr>
            <a:r>
              <a:rPr lang="en-US" sz="800" b="1" dirty="0">
                <a:solidFill>
                  <a:srgbClr val="009CD8"/>
                </a:solidFill>
                <a:latin typeface="Open Sans" panose="020B0606030504020204" pitchFamily="34" charset="0"/>
                <a:ea typeface="Open Sans" panose="020B0606030504020204" pitchFamily="34" charset="0"/>
                <a:cs typeface="Open Sans" panose="020B0606030504020204" pitchFamily="34" charset="0"/>
              </a:rPr>
              <a:t>Okinawa R30</a:t>
            </a:r>
            <a:endParaRPr lang="en-US" sz="800" dirty="0">
              <a:solidFill>
                <a:srgbClr val="009CD8"/>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4" name="Text Placeholder 5">
            <a:extLst>
              <a:ext uri="{FF2B5EF4-FFF2-40B4-BE49-F238E27FC236}">
                <a16:creationId xmlns:a16="http://schemas.microsoft.com/office/drawing/2014/main" id="{A85D0796-A583-CC4D-9861-D88D49CB87F2}"/>
              </a:ext>
            </a:extLst>
          </p:cNvPr>
          <p:cNvSpPr txBox="1">
            <a:spLocks/>
          </p:cNvSpPr>
          <p:nvPr/>
        </p:nvSpPr>
        <p:spPr>
          <a:xfrm>
            <a:off x="1144350" y="3081684"/>
            <a:ext cx="1820735" cy="422269"/>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buClr>
                <a:schemeClr val="bg1"/>
              </a:buClr>
              <a:buNone/>
            </a:pPr>
            <a:r>
              <a:rPr lang="en-US" sz="700" b="1" dirty="0">
                <a:solidFill>
                  <a:srgbClr val="9D9D9C"/>
                </a:solidFill>
                <a:latin typeface="Open Sans" panose="020B0606030504020204" pitchFamily="34" charset="0"/>
                <a:ea typeface="Open Sans" panose="020B0606030504020204" pitchFamily="34" charset="0"/>
                <a:cs typeface="Open Sans" panose="020B0606030504020204" pitchFamily="34" charset="0"/>
              </a:rPr>
              <a:t>Price: </a:t>
            </a:r>
            <a:r>
              <a:rPr lang="en-US" sz="700" dirty="0">
                <a:solidFill>
                  <a:srgbClr val="9D9D9C"/>
                </a:solidFill>
                <a:latin typeface="Open Sans" panose="020B0606030504020204" pitchFamily="34" charset="0"/>
                <a:ea typeface="Open Sans" panose="020B0606030504020204" pitchFamily="34" charset="0"/>
                <a:cs typeface="Open Sans" panose="020B0606030504020204" pitchFamily="34" charset="0"/>
              </a:rPr>
              <a:t>INR 56,999</a:t>
            </a:r>
          </a:p>
          <a:p>
            <a:pPr marL="0" lvl="1" indent="0">
              <a:spcBef>
                <a:spcPts val="0"/>
              </a:spcBef>
              <a:buClr>
                <a:schemeClr val="bg1"/>
              </a:buClr>
              <a:buNone/>
            </a:pPr>
            <a:r>
              <a:rPr lang="en-US" sz="700" b="1" dirty="0">
                <a:solidFill>
                  <a:srgbClr val="9D9D9C"/>
                </a:solidFill>
                <a:latin typeface="Open Sans" panose="020B0606030504020204" pitchFamily="34" charset="0"/>
                <a:ea typeface="Open Sans" panose="020B0606030504020204" pitchFamily="34" charset="0"/>
                <a:cs typeface="Open Sans" panose="020B0606030504020204" pitchFamily="34" charset="0"/>
              </a:rPr>
              <a:t>Range: </a:t>
            </a:r>
            <a:r>
              <a:rPr lang="en-US" sz="700" dirty="0">
                <a:solidFill>
                  <a:srgbClr val="9D9D9C"/>
                </a:solidFill>
                <a:latin typeface="Open Sans" panose="020B0606030504020204" pitchFamily="34" charset="0"/>
                <a:ea typeface="Open Sans" panose="020B0606030504020204" pitchFamily="34" charset="0"/>
                <a:cs typeface="Open Sans" panose="020B0606030504020204" pitchFamily="34" charset="0"/>
              </a:rPr>
              <a:t>65 km</a:t>
            </a:r>
          </a:p>
          <a:p>
            <a:pPr marL="0" lvl="1" indent="0">
              <a:spcBef>
                <a:spcPts val="0"/>
              </a:spcBef>
              <a:buClr>
                <a:schemeClr val="bg1"/>
              </a:buClr>
              <a:buNone/>
            </a:pPr>
            <a:r>
              <a:rPr lang="en-US" sz="700" b="1" dirty="0">
                <a:solidFill>
                  <a:srgbClr val="9D9D9C"/>
                </a:solidFill>
                <a:latin typeface="Open Sans" panose="020B0606030504020204" pitchFamily="34" charset="0"/>
                <a:ea typeface="Open Sans" panose="020B0606030504020204" pitchFamily="34" charset="0"/>
                <a:cs typeface="Open Sans" panose="020B0606030504020204" pitchFamily="34" charset="0"/>
              </a:rPr>
              <a:t>Battery capacity: </a:t>
            </a:r>
            <a:r>
              <a:rPr lang="en-US" sz="700" dirty="0">
                <a:solidFill>
                  <a:srgbClr val="9D9D9C"/>
                </a:solidFill>
                <a:latin typeface="Open Sans" panose="020B0606030504020204" pitchFamily="34" charset="0"/>
                <a:ea typeface="Open Sans" panose="020B0606030504020204" pitchFamily="34" charset="0"/>
                <a:cs typeface="Open Sans" panose="020B0606030504020204" pitchFamily="34" charset="0"/>
              </a:rPr>
              <a:t>1.25 kWh</a:t>
            </a:r>
          </a:p>
        </p:txBody>
      </p:sp>
      <p:sp>
        <p:nvSpPr>
          <p:cNvPr id="75" name="Text Placeholder 5">
            <a:extLst>
              <a:ext uri="{FF2B5EF4-FFF2-40B4-BE49-F238E27FC236}">
                <a16:creationId xmlns:a16="http://schemas.microsoft.com/office/drawing/2014/main" id="{F2DB113F-BBBC-454C-A944-8DD155CC3B7D}"/>
              </a:ext>
            </a:extLst>
          </p:cNvPr>
          <p:cNvSpPr txBox="1">
            <a:spLocks/>
          </p:cNvSpPr>
          <p:nvPr/>
        </p:nvSpPr>
        <p:spPr>
          <a:xfrm>
            <a:off x="1148016" y="2848564"/>
            <a:ext cx="1682578" cy="214165"/>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buNone/>
            </a:pPr>
            <a:r>
              <a:rPr lang="en-US" sz="800" b="1" dirty="0">
                <a:solidFill>
                  <a:srgbClr val="009CD8"/>
                </a:solidFill>
                <a:latin typeface="Open Sans" panose="020B0606030504020204" pitchFamily="34" charset="0"/>
                <a:ea typeface="Open Sans" panose="020B0606030504020204" pitchFamily="34" charset="0"/>
                <a:cs typeface="Open Sans" panose="020B0606030504020204" pitchFamily="34" charset="0"/>
              </a:rPr>
              <a:t>Pure EV eTrance+</a:t>
            </a:r>
            <a:endParaRPr lang="en-US" sz="800" dirty="0">
              <a:solidFill>
                <a:srgbClr val="009CD8"/>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6" name="Text Placeholder 5">
            <a:extLst>
              <a:ext uri="{FF2B5EF4-FFF2-40B4-BE49-F238E27FC236}">
                <a16:creationId xmlns:a16="http://schemas.microsoft.com/office/drawing/2014/main" id="{B9C3730B-989C-9C4B-A075-FAF1D4D5C2F7}"/>
              </a:ext>
            </a:extLst>
          </p:cNvPr>
          <p:cNvSpPr txBox="1">
            <a:spLocks/>
          </p:cNvSpPr>
          <p:nvPr/>
        </p:nvSpPr>
        <p:spPr>
          <a:xfrm>
            <a:off x="1160320" y="3752158"/>
            <a:ext cx="1820735" cy="552505"/>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buNone/>
            </a:pPr>
            <a:r>
              <a:rPr lang="en-US" sz="700" b="1" dirty="0">
                <a:solidFill>
                  <a:srgbClr val="9D9D9C"/>
                </a:solidFill>
                <a:latin typeface="Open Sans" panose="020B0606030504020204" pitchFamily="34" charset="0"/>
                <a:ea typeface="Open Sans" panose="020B0606030504020204" pitchFamily="34" charset="0"/>
                <a:cs typeface="Open Sans" panose="020B0606030504020204" pitchFamily="34" charset="0"/>
              </a:rPr>
              <a:t>Price: </a:t>
            </a:r>
            <a:r>
              <a:rPr lang="en-US" sz="700" dirty="0">
                <a:solidFill>
                  <a:srgbClr val="9D9D9C"/>
                </a:solidFill>
                <a:latin typeface="Open Sans" panose="020B0606030504020204" pitchFamily="34" charset="0"/>
                <a:ea typeface="Open Sans" panose="020B0606030504020204" pitchFamily="34" charset="0"/>
                <a:cs typeface="Open Sans" panose="020B0606030504020204" pitchFamily="34" charset="0"/>
              </a:rPr>
              <a:t>INR 19,000 </a:t>
            </a:r>
          </a:p>
          <a:p>
            <a:pPr marL="0" lvl="1" indent="0">
              <a:spcBef>
                <a:spcPts val="0"/>
              </a:spcBef>
              <a:buNone/>
            </a:pPr>
            <a:r>
              <a:rPr lang="en-US" sz="700" b="1" dirty="0">
                <a:solidFill>
                  <a:srgbClr val="9D9D9C"/>
                </a:solidFill>
                <a:latin typeface="Open Sans" panose="020B0606030504020204" pitchFamily="34" charset="0"/>
                <a:ea typeface="Open Sans" panose="020B0606030504020204" pitchFamily="34" charset="0"/>
                <a:cs typeface="Open Sans" panose="020B0606030504020204" pitchFamily="34" charset="0"/>
              </a:rPr>
              <a:t>Range: </a:t>
            </a:r>
            <a:r>
              <a:rPr lang="en-US" sz="700" dirty="0">
                <a:solidFill>
                  <a:srgbClr val="9D9D9C"/>
                </a:solidFill>
                <a:latin typeface="Open Sans" panose="020B0606030504020204" pitchFamily="34" charset="0"/>
                <a:ea typeface="Open Sans" panose="020B0606030504020204" pitchFamily="34" charset="0"/>
                <a:cs typeface="Open Sans" panose="020B0606030504020204" pitchFamily="34" charset="0"/>
              </a:rPr>
              <a:t>60 km</a:t>
            </a:r>
          </a:p>
          <a:p>
            <a:pPr marL="0" lvl="1" indent="0">
              <a:spcBef>
                <a:spcPts val="0"/>
              </a:spcBef>
              <a:buNone/>
            </a:pPr>
            <a:r>
              <a:rPr lang="en-US" sz="700" b="1" dirty="0">
                <a:solidFill>
                  <a:srgbClr val="9D9D9C"/>
                </a:solidFill>
                <a:latin typeface="Open Sans" panose="020B0606030504020204" pitchFamily="34" charset="0"/>
                <a:ea typeface="Open Sans" panose="020B0606030504020204" pitchFamily="34" charset="0"/>
                <a:cs typeface="Open Sans" panose="020B0606030504020204" pitchFamily="34" charset="0"/>
              </a:rPr>
              <a:t>Battery capacity: </a:t>
            </a:r>
            <a:r>
              <a:rPr lang="en-US" sz="700" dirty="0">
                <a:solidFill>
                  <a:srgbClr val="9D9D9C"/>
                </a:solidFill>
                <a:latin typeface="Open Sans" panose="020B0606030504020204" pitchFamily="34" charset="0"/>
                <a:ea typeface="Open Sans" panose="020B0606030504020204" pitchFamily="34" charset="0"/>
                <a:cs typeface="Open Sans" panose="020B0606030504020204" pitchFamily="34" charset="0"/>
              </a:rPr>
              <a:t>48 V, 12 Ah</a:t>
            </a:r>
          </a:p>
        </p:txBody>
      </p:sp>
      <p:sp>
        <p:nvSpPr>
          <p:cNvPr id="77" name="Text Placeholder 5">
            <a:extLst>
              <a:ext uri="{FF2B5EF4-FFF2-40B4-BE49-F238E27FC236}">
                <a16:creationId xmlns:a16="http://schemas.microsoft.com/office/drawing/2014/main" id="{0339592A-D71B-BA4B-B5D7-E35B324F6B6B}"/>
              </a:ext>
            </a:extLst>
          </p:cNvPr>
          <p:cNvSpPr txBox="1">
            <a:spLocks/>
          </p:cNvSpPr>
          <p:nvPr/>
        </p:nvSpPr>
        <p:spPr>
          <a:xfrm>
            <a:off x="1160321" y="3542749"/>
            <a:ext cx="1682578" cy="337672"/>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buNone/>
            </a:pPr>
            <a:r>
              <a:rPr lang="en-US" sz="800" b="1" dirty="0">
                <a:solidFill>
                  <a:srgbClr val="009CD8"/>
                </a:solidFill>
                <a:latin typeface="Open Sans" panose="020B0606030504020204" pitchFamily="34" charset="0"/>
                <a:ea typeface="Open Sans" panose="020B0606030504020204" pitchFamily="34" charset="0"/>
                <a:cs typeface="Open Sans" panose="020B0606030504020204" pitchFamily="34" charset="0"/>
              </a:rPr>
              <a:t>DetelEV Easy</a:t>
            </a:r>
          </a:p>
        </p:txBody>
      </p:sp>
      <p:sp>
        <p:nvSpPr>
          <p:cNvPr id="78" name="Text Placeholder 5">
            <a:extLst>
              <a:ext uri="{FF2B5EF4-FFF2-40B4-BE49-F238E27FC236}">
                <a16:creationId xmlns:a16="http://schemas.microsoft.com/office/drawing/2014/main" id="{15466DD9-462E-FC41-B038-67EAAEC93B31}"/>
              </a:ext>
            </a:extLst>
          </p:cNvPr>
          <p:cNvSpPr txBox="1">
            <a:spLocks/>
          </p:cNvSpPr>
          <p:nvPr/>
        </p:nvSpPr>
        <p:spPr>
          <a:xfrm>
            <a:off x="1160320" y="4466173"/>
            <a:ext cx="1916586" cy="552505"/>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buNone/>
            </a:pPr>
            <a:r>
              <a:rPr lang="en-US" sz="700" b="1" dirty="0">
                <a:solidFill>
                  <a:srgbClr val="9D9D9C"/>
                </a:solidFill>
                <a:latin typeface="Open Sans" panose="020B0606030504020204" pitchFamily="34" charset="0"/>
                <a:ea typeface="Open Sans" panose="020B0606030504020204" pitchFamily="34" charset="0"/>
                <a:cs typeface="Open Sans" panose="020B0606030504020204" pitchFamily="34" charset="0"/>
              </a:rPr>
              <a:t>Price: </a:t>
            </a:r>
            <a:r>
              <a:rPr lang="en-US" sz="700" dirty="0">
                <a:solidFill>
                  <a:srgbClr val="9D9D9C"/>
                </a:solidFill>
                <a:latin typeface="Open Sans" panose="020B0606030504020204" pitchFamily="34" charset="0"/>
                <a:ea typeface="Open Sans" panose="020B0606030504020204" pitchFamily="34" charset="0"/>
                <a:cs typeface="Open Sans" panose="020B0606030504020204" pitchFamily="34" charset="0"/>
              </a:rPr>
              <a:t>INR 50,000</a:t>
            </a:r>
          </a:p>
          <a:p>
            <a:pPr marL="0" lvl="1" indent="0">
              <a:spcBef>
                <a:spcPts val="0"/>
              </a:spcBef>
              <a:buNone/>
            </a:pPr>
            <a:r>
              <a:rPr lang="en-US" sz="700" b="1" dirty="0">
                <a:solidFill>
                  <a:srgbClr val="9D9D9C"/>
                </a:solidFill>
                <a:latin typeface="Open Sans" panose="020B0606030504020204" pitchFamily="34" charset="0"/>
                <a:ea typeface="Open Sans" panose="020B0606030504020204" pitchFamily="34" charset="0"/>
                <a:cs typeface="Open Sans" panose="020B0606030504020204" pitchFamily="34" charset="0"/>
              </a:rPr>
              <a:t>Range: </a:t>
            </a:r>
            <a:r>
              <a:rPr lang="en-US" sz="700" dirty="0">
                <a:solidFill>
                  <a:srgbClr val="9D9D9C"/>
                </a:solidFill>
                <a:latin typeface="Open Sans" panose="020B0606030504020204" pitchFamily="34" charset="0"/>
                <a:ea typeface="Open Sans" panose="020B0606030504020204" pitchFamily="34" charset="0"/>
                <a:cs typeface="Open Sans" panose="020B0606030504020204" pitchFamily="34" charset="0"/>
              </a:rPr>
              <a:t>100 km</a:t>
            </a:r>
          </a:p>
          <a:p>
            <a:pPr marL="0" lvl="1" indent="0">
              <a:spcBef>
                <a:spcPts val="0"/>
              </a:spcBef>
              <a:buNone/>
            </a:pPr>
            <a:r>
              <a:rPr lang="en-US" sz="700" b="1" dirty="0">
                <a:solidFill>
                  <a:srgbClr val="9D9D9C"/>
                </a:solidFill>
                <a:latin typeface="Open Sans" panose="020B0606030504020204" pitchFamily="34" charset="0"/>
                <a:ea typeface="Open Sans" panose="020B0606030504020204" pitchFamily="34" charset="0"/>
                <a:cs typeface="Open Sans" panose="020B0606030504020204" pitchFamily="34" charset="0"/>
              </a:rPr>
              <a:t>Battery capacity: </a:t>
            </a:r>
            <a:r>
              <a:rPr lang="en-US" sz="700" dirty="0">
                <a:solidFill>
                  <a:srgbClr val="9D9D9C"/>
                </a:solidFill>
                <a:latin typeface="Open Sans" panose="020B0606030504020204" pitchFamily="34" charset="0"/>
                <a:ea typeface="Open Sans" panose="020B0606030504020204" pitchFamily="34" charset="0"/>
                <a:cs typeface="Open Sans" panose="020B0606030504020204" pitchFamily="34" charset="0"/>
              </a:rPr>
              <a:t>48 V, 18.6 Ah </a:t>
            </a:r>
          </a:p>
        </p:txBody>
      </p:sp>
      <p:sp>
        <p:nvSpPr>
          <p:cNvPr id="79" name="Text Placeholder 5">
            <a:extLst>
              <a:ext uri="{FF2B5EF4-FFF2-40B4-BE49-F238E27FC236}">
                <a16:creationId xmlns:a16="http://schemas.microsoft.com/office/drawing/2014/main" id="{075A5700-9BBD-A349-ABE4-6DCAB515CAF1}"/>
              </a:ext>
            </a:extLst>
          </p:cNvPr>
          <p:cNvSpPr txBox="1">
            <a:spLocks/>
          </p:cNvSpPr>
          <p:nvPr/>
        </p:nvSpPr>
        <p:spPr>
          <a:xfrm>
            <a:off x="1160321" y="4257998"/>
            <a:ext cx="1682578" cy="178711"/>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buNone/>
            </a:pPr>
            <a:r>
              <a:rPr lang="en-US" sz="800" b="1" dirty="0">
                <a:solidFill>
                  <a:srgbClr val="009CD8"/>
                </a:solidFill>
                <a:latin typeface="Open Sans" panose="020B0606030504020204" pitchFamily="34" charset="0"/>
                <a:ea typeface="Open Sans" panose="020B0606030504020204" pitchFamily="34" charset="0"/>
                <a:cs typeface="Open Sans" panose="020B0606030504020204" pitchFamily="34" charset="0"/>
              </a:rPr>
              <a:t>Atum 1.0</a:t>
            </a:r>
            <a:endParaRPr lang="en-US" sz="800" dirty="0">
              <a:solidFill>
                <a:srgbClr val="009CD8"/>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0" name="Rounded Rectangle 79">
            <a:extLst>
              <a:ext uri="{FF2B5EF4-FFF2-40B4-BE49-F238E27FC236}">
                <a16:creationId xmlns:a16="http://schemas.microsoft.com/office/drawing/2014/main" id="{17BCDF49-8935-714B-BD6E-45335F364E5E}"/>
              </a:ext>
            </a:extLst>
          </p:cNvPr>
          <p:cNvSpPr/>
          <p:nvPr/>
        </p:nvSpPr>
        <p:spPr>
          <a:xfrm>
            <a:off x="145429" y="4293512"/>
            <a:ext cx="979715" cy="54408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81" name="Group 80">
            <a:extLst>
              <a:ext uri="{FF2B5EF4-FFF2-40B4-BE49-F238E27FC236}">
                <a16:creationId xmlns:a16="http://schemas.microsoft.com/office/drawing/2014/main" id="{7727FCE0-8EDB-1842-8086-AC1C7CD0C4D9}"/>
              </a:ext>
            </a:extLst>
          </p:cNvPr>
          <p:cNvGrpSpPr/>
          <p:nvPr/>
        </p:nvGrpSpPr>
        <p:grpSpPr>
          <a:xfrm>
            <a:off x="3286526" y="560013"/>
            <a:ext cx="2716221" cy="913795"/>
            <a:chOff x="4828719" y="687350"/>
            <a:chExt cx="2716221" cy="913795"/>
          </a:xfrm>
        </p:grpSpPr>
        <p:sp>
          <p:nvSpPr>
            <p:cNvPr id="82" name="Text Placeholder 5">
              <a:extLst>
                <a:ext uri="{FF2B5EF4-FFF2-40B4-BE49-F238E27FC236}">
                  <a16:creationId xmlns:a16="http://schemas.microsoft.com/office/drawing/2014/main" id="{1A6C7C14-F1AB-2E4E-87A7-F758A232454D}"/>
                </a:ext>
              </a:extLst>
            </p:cNvPr>
            <p:cNvSpPr txBox="1">
              <a:spLocks/>
            </p:cNvSpPr>
            <p:nvPr/>
          </p:nvSpPr>
          <p:spPr>
            <a:xfrm>
              <a:off x="5207173" y="687350"/>
              <a:ext cx="2032876" cy="793914"/>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ctr">
                <a:spcBef>
                  <a:spcPts val="0"/>
                </a:spcBef>
                <a:spcAft>
                  <a:spcPts val="300"/>
                </a:spcAft>
                <a:buNone/>
              </a:pPr>
              <a:r>
                <a:rPr lang="en-US" sz="4000" b="1" dirty="0">
                  <a:solidFill>
                    <a:srgbClr val="575756"/>
                  </a:solidFill>
                  <a:latin typeface="Montserrat Alternates Black" panose="00000A00000000000000" pitchFamily="50" charset="0"/>
                  <a:cs typeface="Calibri" panose="020F0502020204030204" pitchFamily="34" charset="0"/>
                </a:rPr>
                <a:t>933</a:t>
              </a:r>
            </a:p>
          </p:txBody>
        </p:sp>
        <p:sp>
          <p:nvSpPr>
            <p:cNvPr id="83" name="Text Placeholder 5">
              <a:extLst>
                <a:ext uri="{FF2B5EF4-FFF2-40B4-BE49-F238E27FC236}">
                  <a16:creationId xmlns:a16="http://schemas.microsoft.com/office/drawing/2014/main" id="{8C0E638C-7A23-D141-9EDA-1E9567F71580}"/>
                </a:ext>
              </a:extLst>
            </p:cNvPr>
            <p:cNvSpPr txBox="1">
              <a:spLocks/>
            </p:cNvSpPr>
            <p:nvPr/>
          </p:nvSpPr>
          <p:spPr>
            <a:xfrm>
              <a:off x="4897142" y="1231666"/>
              <a:ext cx="2647798" cy="281807"/>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ctr">
                <a:spcBef>
                  <a:spcPts val="0"/>
                </a:spcBef>
                <a:buNone/>
              </a:pPr>
              <a:r>
                <a:rPr lang="en-US" sz="1200" dirty="0">
                  <a:solidFill>
                    <a:srgbClr val="9D9D9C"/>
                  </a:solidFill>
                  <a:latin typeface="Open Sans" panose="020B0606030504020204" pitchFamily="34" charset="0"/>
                  <a:ea typeface="Open Sans" panose="020B0606030504020204" pitchFamily="34" charset="0"/>
                  <a:cs typeface="Open Sans" panose="020B0606030504020204" pitchFamily="34" charset="0"/>
                </a:rPr>
                <a:t>Public charging stations</a:t>
              </a:r>
            </a:p>
          </p:txBody>
        </p:sp>
        <p:sp>
          <p:nvSpPr>
            <p:cNvPr id="84" name="Text Placeholder 5">
              <a:extLst>
                <a:ext uri="{FF2B5EF4-FFF2-40B4-BE49-F238E27FC236}">
                  <a16:creationId xmlns:a16="http://schemas.microsoft.com/office/drawing/2014/main" id="{65C3FF49-907D-C842-96ED-F7A159CBD93A}"/>
                </a:ext>
              </a:extLst>
            </p:cNvPr>
            <p:cNvSpPr txBox="1">
              <a:spLocks/>
            </p:cNvSpPr>
            <p:nvPr/>
          </p:nvSpPr>
          <p:spPr>
            <a:xfrm>
              <a:off x="4828719" y="1403930"/>
              <a:ext cx="2647798" cy="197215"/>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ctr">
                <a:spcBef>
                  <a:spcPts val="0"/>
                </a:spcBef>
                <a:buNone/>
              </a:pPr>
              <a:r>
                <a:rPr lang="en-US" sz="800" i="1" dirty="0">
                  <a:solidFill>
                    <a:srgbClr val="9D9D9C"/>
                  </a:solidFill>
                  <a:latin typeface="Calibri" panose="020F0502020204030204" pitchFamily="34" charset="0"/>
                  <a:cs typeface="Calibri" panose="020F0502020204030204" pitchFamily="34" charset="0"/>
                </a:rPr>
                <a:t>As of June 2020</a:t>
              </a:r>
            </a:p>
          </p:txBody>
        </p:sp>
      </p:grpSp>
      <p:cxnSp>
        <p:nvCxnSpPr>
          <p:cNvPr id="85" name="Google Shape;112;p30">
            <a:extLst>
              <a:ext uri="{FF2B5EF4-FFF2-40B4-BE49-F238E27FC236}">
                <a16:creationId xmlns:a16="http://schemas.microsoft.com/office/drawing/2014/main" id="{55A1A101-A751-5147-BA25-9469D9CF6D50}"/>
              </a:ext>
            </a:extLst>
          </p:cNvPr>
          <p:cNvCxnSpPr>
            <a:cxnSpLocks/>
          </p:cNvCxnSpPr>
          <p:nvPr/>
        </p:nvCxnSpPr>
        <p:spPr>
          <a:xfrm rot="5400000" flipH="1">
            <a:off x="4501485" y="161816"/>
            <a:ext cx="1296" cy="2743200"/>
          </a:xfrm>
          <a:prstGeom prst="straightConnector1">
            <a:avLst/>
          </a:prstGeom>
          <a:noFill/>
          <a:ln w="9525" cap="flat" cmpd="sng">
            <a:solidFill>
              <a:schemeClr val="bg1"/>
            </a:solidFill>
            <a:prstDash val="dash"/>
            <a:round/>
            <a:headEnd type="none" w="sm" len="sm"/>
            <a:tailEnd type="none" w="sm" len="sm"/>
          </a:ln>
        </p:spPr>
      </p:cxnSp>
      <p:sp>
        <p:nvSpPr>
          <p:cNvPr id="86" name="Text Placeholder 5">
            <a:extLst>
              <a:ext uri="{FF2B5EF4-FFF2-40B4-BE49-F238E27FC236}">
                <a16:creationId xmlns:a16="http://schemas.microsoft.com/office/drawing/2014/main" id="{BCD8B3CC-87DD-C941-AE7B-4CF88F5B5153}"/>
              </a:ext>
            </a:extLst>
          </p:cNvPr>
          <p:cNvSpPr txBox="1">
            <a:spLocks/>
          </p:cNvSpPr>
          <p:nvPr/>
        </p:nvSpPr>
        <p:spPr>
          <a:xfrm>
            <a:off x="3447913" y="1641210"/>
            <a:ext cx="2471936" cy="453150"/>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ctr">
              <a:spcBef>
                <a:spcPts val="0"/>
              </a:spcBef>
              <a:spcAft>
                <a:spcPts val="300"/>
              </a:spcAft>
              <a:buNone/>
            </a:pPr>
            <a:r>
              <a:rPr lang="en-US" sz="1200" b="1" dirty="0">
                <a:solidFill>
                  <a:srgbClr val="009CD8"/>
                </a:solidFill>
                <a:latin typeface="Open Sans" panose="020B0606030504020204" pitchFamily="34" charset="0"/>
                <a:ea typeface="Open Sans" panose="020B0606030504020204" pitchFamily="34" charset="0"/>
                <a:cs typeface="Open Sans" panose="020B0606030504020204" pitchFamily="34" charset="0"/>
              </a:rPr>
              <a:t>EV sales per 1000 non-EV sales</a:t>
            </a:r>
          </a:p>
        </p:txBody>
      </p:sp>
      <p:sp>
        <p:nvSpPr>
          <p:cNvPr id="87" name="Text Placeholder 5">
            <a:extLst>
              <a:ext uri="{FF2B5EF4-FFF2-40B4-BE49-F238E27FC236}">
                <a16:creationId xmlns:a16="http://schemas.microsoft.com/office/drawing/2014/main" id="{612101DF-13A0-404A-A29F-8BBDC640175F}"/>
              </a:ext>
            </a:extLst>
          </p:cNvPr>
          <p:cNvSpPr txBox="1">
            <a:spLocks/>
          </p:cNvSpPr>
          <p:nvPr/>
        </p:nvSpPr>
        <p:spPr>
          <a:xfrm>
            <a:off x="3963116" y="1984337"/>
            <a:ext cx="808293" cy="502324"/>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r">
              <a:spcBef>
                <a:spcPts val="0"/>
              </a:spcBef>
              <a:spcAft>
                <a:spcPts val="300"/>
              </a:spcAft>
              <a:buNone/>
            </a:pPr>
            <a:r>
              <a:rPr lang="en-US" sz="3500" b="1" dirty="0">
                <a:solidFill>
                  <a:srgbClr val="575756"/>
                </a:solidFill>
                <a:latin typeface="Montserrat Alternates Black" panose="00000A00000000000000" pitchFamily="50" charset="0"/>
                <a:ea typeface="Open Sans" panose="020B0606030504020204" pitchFamily="34" charset="0"/>
                <a:cs typeface="Open Sans" panose="020B0606030504020204" pitchFamily="34" charset="0"/>
              </a:rPr>
              <a:t>54</a:t>
            </a:r>
          </a:p>
        </p:txBody>
      </p:sp>
      <p:sp>
        <p:nvSpPr>
          <p:cNvPr id="88" name="Text Placeholder 5">
            <a:extLst>
              <a:ext uri="{FF2B5EF4-FFF2-40B4-BE49-F238E27FC236}">
                <a16:creationId xmlns:a16="http://schemas.microsoft.com/office/drawing/2014/main" id="{53FB5E93-A7AC-6540-9D5C-EC5952DAF059}"/>
              </a:ext>
            </a:extLst>
          </p:cNvPr>
          <p:cNvSpPr txBox="1">
            <a:spLocks/>
          </p:cNvSpPr>
          <p:nvPr/>
        </p:nvSpPr>
        <p:spPr>
          <a:xfrm>
            <a:off x="4607030" y="2249871"/>
            <a:ext cx="1077840" cy="204592"/>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spcAft>
                <a:spcPts val="300"/>
              </a:spcAft>
              <a:buNone/>
            </a:pPr>
            <a:r>
              <a:rPr lang="en-US" sz="1200" b="1" dirty="0">
                <a:solidFill>
                  <a:srgbClr val="009CD8"/>
                </a:solidFill>
                <a:latin typeface="Open Sans" panose="020B0606030504020204" pitchFamily="34" charset="0"/>
                <a:ea typeface="Open Sans" panose="020B0606030504020204" pitchFamily="34" charset="0"/>
                <a:cs typeface="Open Sans" panose="020B0606030504020204" pitchFamily="34" charset="0"/>
              </a:rPr>
              <a:t>Tripura</a:t>
            </a:r>
          </a:p>
        </p:txBody>
      </p:sp>
      <p:sp>
        <p:nvSpPr>
          <p:cNvPr id="89" name="Text Placeholder 5">
            <a:extLst>
              <a:ext uri="{FF2B5EF4-FFF2-40B4-BE49-F238E27FC236}">
                <a16:creationId xmlns:a16="http://schemas.microsoft.com/office/drawing/2014/main" id="{544844C0-FCBD-C441-B85B-825CE00000D0}"/>
              </a:ext>
            </a:extLst>
          </p:cNvPr>
          <p:cNvSpPr txBox="1">
            <a:spLocks/>
          </p:cNvSpPr>
          <p:nvPr/>
        </p:nvSpPr>
        <p:spPr>
          <a:xfrm>
            <a:off x="3859296" y="2435477"/>
            <a:ext cx="912113" cy="625034"/>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r">
              <a:spcBef>
                <a:spcPts val="0"/>
              </a:spcBef>
              <a:spcAft>
                <a:spcPts val="300"/>
              </a:spcAft>
              <a:buNone/>
            </a:pPr>
            <a:r>
              <a:rPr lang="en-US" sz="3500" b="1" dirty="0">
                <a:solidFill>
                  <a:srgbClr val="575756"/>
                </a:solidFill>
                <a:latin typeface="Montserrat Alternates Black" panose="00000A00000000000000" pitchFamily="50" charset="0"/>
                <a:ea typeface="Open Sans" panose="020B0606030504020204" pitchFamily="34" charset="0"/>
                <a:cs typeface="Open Sans" panose="020B0606030504020204" pitchFamily="34" charset="0"/>
              </a:rPr>
              <a:t>24</a:t>
            </a:r>
          </a:p>
        </p:txBody>
      </p:sp>
      <p:sp>
        <p:nvSpPr>
          <p:cNvPr id="90" name="Text Placeholder 5">
            <a:extLst>
              <a:ext uri="{FF2B5EF4-FFF2-40B4-BE49-F238E27FC236}">
                <a16:creationId xmlns:a16="http://schemas.microsoft.com/office/drawing/2014/main" id="{07CC8276-7E98-7D4E-90CB-E9CC252ED601}"/>
              </a:ext>
            </a:extLst>
          </p:cNvPr>
          <p:cNvSpPr txBox="1">
            <a:spLocks/>
          </p:cNvSpPr>
          <p:nvPr/>
        </p:nvSpPr>
        <p:spPr>
          <a:xfrm>
            <a:off x="4607030" y="2698655"/>
            <a:ext cx="1077840" cy="175747"/>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spcAft>
                <a:spcPts val="300"/>
              </a:spcAft>
              <a:buNone/>
            </a:pPr>
            <a:r>
              <a:rPr lang="en-US" sz="1200" b="1" dirty="0">
                <a:solidFill>
                  <a:srgbClr val="009CD8"/>
                </a:solidFill>
                <a:latin typeface="Open Sans" panose="020B0606030504020204" pitchFamily="34" charset="0"/>
                <a:ea typeface="Open Sans" panose="020B0606030504020204" pitchFamily="34" charset="0"/>
                <a:cs typeface="Open Sans" panose="020B0606030504020204" pitchFamily="34" charset="0"/>
              </a:rPr>
              <a:t>Chandigarh</a:t>
            </a:r>
          </a:p>
        </p:txBody>
      </p:sp>
      <p:sp>
        <p:nvSpPr>
          <p:cNvPr id="91" name="Text Placeholder 5">
            <a:extLst>
              <a:ext uri="{FF2B5EF4-FFF2-40B4-BE49-F238E27FC236}">
                <a16:creationId xmlns:a16="http://schemas.microsoft.com/office/drawing/2014/main" id="{43350E2B-FED5-864B-AA21-70680C78CE71}"/>
              </a:ext>
            </a:extLst>
          </p:cNvPr>
          <p:cNvSpPr txBox="1">
            <a:spLocks/>
          </p:cNvSpPr>
          <p:nvPr/>
        </p:nvSpPr>
        <p:spPr>
          <a:xfrm>
            <a:off x="3859296" y="2892739"/>
            <a:ext cx="912113" cy="625034"/>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r">
              <a:spcBef>
                <a:spcPts val="0"/>
              </a:spcBef>
              <a:spcAft>
                <a:spcPts val="300"/>
              </a:spcAft>
              <a:buNone/>
            </a:pPr>
            <a:r>
              <a:rPr lang="en-US" sz="3500" b="1" dirty="0">
                <a:solidFill>
                  <a:srgbClr val="575756"/>
                </a:solidFill>
                <a:latin typeface="Montserrat Alternates Black" panose="00000A00000000000000" pitchFamily="50" charset="0"/>
                <a:ea typeface="Open Sans" panose="020B0606030504020204" pitchFamily="34" charset="0"/>
                <a:cs typeface="Open Sans" panose="020B0606030504020204" pitchFamily="34" charset="0"/>
              </a:rPr>
              <a:t>20</a:t>
            </a:r>
          </a:p>
        </p:txBody>
      </p:sp>
      <p:sp>
        <p:nvSpPr>
          <p:cNvPr id="92" name="Text Placeholder 5">
            <a:extLst>
              <a:ext uri="{FF2B5EF4-FFF2-40B4-BE49-F238E27FC236}">
                <a16:creationId xmlns:a16="http://schemas.microsoft.com/office/drawing/2014/main" id="{2CB614AA-DADB-C34F-97C7-C8E8C996A7B9}"/>
              </a:ext>
            </a:extLst>
          </p:cNvPr>
          <p:cNvSpPr txBox="1">
            <a:spLocks/>
          </p:cNvSpPr>
          <p:nvPr/>
        </p:nvSpPr>
        <p:spPr>
          <a:xfrm>
            <a:off x="4607030" y="3159683"/>
            <a:ext cx="1284988" cy="240493"/>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spcAft>
                <a:spcPts val="300"/>
              </a:spcAft>
              <a:buNone/>
            </a:pPr>
            <a:r>
              <a:rPr lang="en-US" sz="1200" b="1" dirty="0">
                <a:solidFill>
                  <a:srgbClr val="009CD8"/>
                </a:solidFill>
                <a:latin typeface="Open Sans" panose="020B0606030504020204" pitchFamily="34" charset="0"/>
                <a:ea typeface="Open Sans" panose="020B0606030504020204" pitchFamily="34" charset="0"/>
                <a:cs typeface="Open Sans" panose="020B0606030504020204" pitchFamily="34" charset="0"/>
              </a:rPr>
              <a:t>Assam</a:t>
            </a:r>
          </a:p>
        </p:txBody>
      </p:sp>
      <p:sp>
        <p:nvSpPr>
          <p:cNvPr id="93" name="Text Placeholder 5">
            <a:extLst>
              <a:ext uri="{FF2B5EF4-FFF2-40B4-BE49-F238E27FC236}">
                <a16:creationId xmlns:a16="http://schemas.microsoft.com/office/drawing/2014/main" id="{9F3E86CF-8198-8945-A815-F345ACFACE5E}"/>
              </a:ext>
            </a:extLst>
          </p:cNvPr>
          <p:cNvSpPr txBox="1">
            <a:spLocks/>
          </p:cNvSpPr>
          <p:nvPr/>
        </p:nvSpPr>
        <p:spPr>
          <a:xfrm>
            <a:off x="3859296" y="3329398"/>
            <a:ext cx="912113" cy="625034"/>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r">
              <a:spcBef>
                <a:spcPts val="0"/>
              </a:spcBef>
              <a:spcAft>
                <a:spcPts val="300"/>
              </a:spcAft>
              <a:buNone/>
            </a:pPr>
            <a:r>
              <a:rPr lang="en-US" sz="3500" b="1" dirty="0">
                <a:solidFill>
                  <a:srgbClr val="575756"/>
                </a:solidFill>
                <a:latin typeface="Montserrat Alternates Black" panose="00000A00000000000000" pitchFamily="50" charset="0"/>
                <a:ea typeface="Open Sans" panose="020B0606030504020204" pitchFamily="34" charset="0"/>
                <a:cs typeface="Open Sans" panose="020B0606030504020204" pitchFamily="34" charset="0"/>
              </a:rPr>
              <a:t>19</a:t>
            </a:r>
          </a:p>
        </p:txBody>
      </p:sp>
      <p:sp>
        <p:nvSpPr>
          <p:cNvPr id="94" name="Text Placeholder 5">
            <a:extLst>
              <a:ext uri="{FF2B5EF4-FFF2-40B4-BE49-F238E27FC236}">
                <a16:creationId xmlns:a16="http://schemas.microsoft.com/office/drawing/2014/main" id="{4FF80486-0B57-CB4E-A399-64921673CEA3}"/>
              </a:ext>
            </a:extLst>
          </p:cNvPr>
          <p:cNvSpPr txBox="1">
            <a:spLocks/>
          </p:cNvSpPr>
          <p:nvPr/>
        </p:nvSpPr>
        <p:spPr>
          <a:xfrm>
            <a:off x="4607030" y="3589277"/>
            <a:ext cx="1077840" cy="205624"/>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spcAft>
                <a:spcPts val="300"/>
              </a:spcAft>
              <a:buNone/>
            </a:pPr>
            <a:r>
              <a:rPr lang="en-US" sz="1200" b="1" dirty="0">
                <a:solidFill>
                  <a:srgbClr val="009CD8"/>
                </a:solidFill>
                <a:latin typeface="Open Sans" panose="020B0606030504020204" pitchFamily="34" charset="0"/>
                <a:ea typeface="Open Sans" panose="020B0606030504020204" pitchFamily="34" charset="0"/>
                <a:cs typeface="Open Sans" panose="020B0606030504020204" pitchFamily="34" charset="0"/>
              </a:rPr>
              <a:t>Delhi</a:t>
            </a:r>
          </a:p>
        </p:txBody>
      </p:sp>
      <p:sp>
        <p:nvSpPr>
          <p:cNvPr id="95" name="Text Placeholder 5">
            <a:extLst>
              <a:ext uri="{FF2B5EF4-FFF2-40B4-BE49-F238E27FC236}">
                <a16:creationId xmlns:a16="http://schemas.microsoft.com/office/drawing/2014/main" id="{7648482D-FCDA-E94D-A124-27FC2C59D3EE}"/>
              </a:ext>
            </a:extLst>
          </p:cNvPr>
          <p:cNvSpPr txBox="1">
            <a:spLocks/>
          </p:cNvSpPr>
          <p:nvPr/>
        </p:nvSpPr>
        <p:spPr>
          <a:xfrm>
            <a:off x="3673904" y="3792050"/>
            <a:ext cx="1097505" cy="625034"/>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r">
              <a:spcBef>
                <a:spcPts val="0"/>
              </a:spcBef>
              <a:spcAft>
                <a:spcPts val="300"/>
              </a:spcAft>
              <a:buNone/>
            </a:pPr>
            <a:r>
              <a:rPr lang="en-US" sz="3500" b="1" dirty="0">
                <a:solidFill>
                  <a:srgbClr val="575756"/>
                </a:solidFill>
                <a:latin typeface="Montserrat Alternates Black" panose="00000A00000000000000" pitchFamily="50" charset="0"/>
                <a:ea typeface="Open Sans" panose="020B0606030504020204" pitchFamily="34" charset="0"/>
                <a:cs typeface="Open Sans" panose="020B0606030504020204" pitchFamily="34" charset="0"/>
              </a:rPr>
              <a:t>14</a:t>
            </a:r>
          </a:p>
        </p:txBody>
      </p:sp>
      <p:sp>
        <p:nvSpPr>
          <p:cNvPr id="96" name="Text Placeholder 5">
            <a:extLst>
              <a:ext uri="{FF2B5EF4-FFF2-40B4-BE49-F238E27FC236}">
                <a16:creationId xmlns:a16="http://schemas.microsoft.com/office/drawing/2014/main" id="{376EA353-1015-B34D-B3B5-BFFBBDB993EE}"/>
              </a:ext>
            </a:extLst>
          </p:cNvPr>
          <p:cNvSpPr txBox="1">
            <a:spLocks/>
          </p:cNvSpPr>
          <p:nvPr/>
        </p:nvSpPr>
        <p:spPr>
          <a:xfrm>
            <a:off x="4607030" y="4060395"/>
            <a:ext cx="1365515" cy="242189"/>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spcAft>
                <a:spcPts val="300"/>
              </a:spcAft>
              <a:buNone/>
            </a:pPr>
            <a:r>
              <a:rPr lang="en-US" sz="1200" b="1" dirty="0">
                <a:solidFill>
                  <a:srgbClr val="009CD8"/>
                </a:solidFill>
                <a:latin typeface="Open Sans" panose="020B0606030504020204" pitchFamily="34" charset="0"/>
                <a:ea typeface="Open Sans" panose="020B0606030504020204" pitchFamily="34" charset="0"/>
                <a:cs typeface="Open Sans" panose="020B0606030504020204" pitchFamily="34" charset="0"/>
              </a:rPr>
              <a:t>Bihar</a:t>
            </a:r>
          </a:p>
        </p:txBody>
      </p:sp>
      <p:cxnSp>
        <p:nvCxnSpPr>
          <p:cNvPr id="97" name="Google Shape;112;p30">
            <a:extLst>
              <a:ext uri="{FF2B5EF4-FFF2-40B4-BE49-F238E27FC236}">
                <a16:creationId xmlns:a16="http://schemas.microsoft.com/office/drawing/2014/main" id="{B8E98C4A-FEB3-844B-B8DD-E1F9D39345C5}"/>
              </a:ext>
            </a:extLst>
          </p:cNvPr>
          <p:cNvCxnSpPr>
            <a:cxnSpLocks/>
          </p:cNvCxnSpPr>
          <p:nvPr/>
        </p:nvCxnSpPr>
        <p:spPr>
          <a:xfrm>
            <a:off x="6142430" y="782722"/>
            <a:ext cx="0" cy="4107419"/>
          </a:xfrm>
          <a:prstGeom prst="straightConnector1">
            <a:avLst/>
          </a:prstGeom>
          <a:noFill/>
          <a:ln w="9525" cap="flat" cmpd="sng">
            <a:solidFill>
              <a:schemeClr val="bg1"/>
            </a:solidFill>
            <a:prstDash val="dash"/>
            <a:round/>
            <a:headEnd type="none" w="sm" len="sm"/>
            <a:tailEnd type="none" w="sm" len="sm"/>
          </a:ln>
        </p:spPr>
      </p:cxnSp>
      <p:grpSp>
        <p:nvGrpSpPr>
          <p:cNvPr id="100" name="Group 99">
            <a:extLst>
              <a:ext uri="{FF2B5EF4-FFF2-40B4-BE49-F238E27FC236}">
                <a16:creationId xmlns:a16="http://schemas.microsoft.com/office/drawing/2014/main" id="{449B3136-E2E3-0441-8604-FD605BA050B6}"/>
              </a:ext>
            </a:extLst>
          </p:cNvPr>
          <p:cNvGrpSpPr/>
          <p:nvPr/>
        </p:nvGrpSpPr>
        <p:grpSpPr>
          <a:xfrm>
            <a:off x="5951935" y="2084200"/>
            <a:ext cx="3075810" cy="836598"/>
            <a:chOff x="3362326" y="500550"/>
            <a:chExt cx="3075810" cy="836598"/>
          </a:xfrm>
        </p:grpSpPr>
        <p:sp>
          <p:nvSpPr>
            <p:cNvPr id="101" name="Text Placeholder 5">
              <a:extLst>
                <a:ext uri="{FF2B5EF4-FFF2-40B4-BE49-F238E27FC236}">
                  <a16:creationId xmlns:a16="http://schemas.microsoft.com/office/drawing/2014/main" id="{A5726ED3-9A70-A74A-A5B9-642A9EB5F6AB}"/>
                </a:ext>
              </a:extLst>
            </p:cNvPr>
            <p:cNvSpPr txBox="1">
              <a:spLocks/>
            </p:cNvSpPr>
            <p:nvPr/>
          </p:nvSpPr>
          <p:spPr>
            <a:xfrm>
              <a:off x="3362326" y="500550"/>
              <a:ext cx="2986616" cy="649536"/>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ctr">
                <a:spcBef>
                  <a:spcPts val="0"/>
                </a:spcBef>
                <a:spcAft>
                  <a:spcPts val="300"/>
                </a:spcAft>
                <a:buNone/>
              </a:pPr>
              <a:r>
                <a:rPr lang="en-US" sz="4000" b="1" dirty="0">
                  <a:solidFill>
                    <a:srgbClr val="575756"/>
                  </a:solidFill>
                  <a:latin typeface="Montserrat Alternates Black" panose="00000A00000000000000" pitchFamily="50" charset="0"/>
                  <a:cs typeface="Calibri" panose="020F0502020204030204" pitchFamily="34" charset="0"/>
                </a:rPr>
                <a:t>12.0</a:t>
              </a:r>
              <a:r>
                <a:rPr lang="en-US" b="1" dirty="0">
                  <a:solidFill>
                    <a:srgbClr val="575756"/>
                  </a:solidFill>
                  <a:latin typeface="Open Sans" panose="020B0606030504020204" pitchFamily="34" charset="0"/>
                  <a:ea typeface="Open Sans" panose="020B0606030504020204" pitchFamily="34" charset="0"/>
                  <a:cs typeface="Open Sans" panose="020B0606030504020204" pitchFamily="34" charset="0"/>
                </a:rPr>
                <a:t>INR/km</a:t>
              </a:r>
              <a:r>
                <a:rPr lang="en-US" sz="4000" b="1" dirty="0">
                  <a:solidFill>
                    <a:srgbClr val="575756"/>
                  </a:solidFill>
                  <a:latin typeface="Calibri" panose="020F0502020204030204" pitchFamily="34" charset="0"/>
                  <a:cs typeface="Calibri" panose="020F0502020204030204" pitchFamily="34" charset="0"/>
                </a:rPr>
                <a:t> </a:t>
              </a:r>
            </a:p>
          </p:txBody>
        </p:sp>
        <p:sp>
          <p:nvSpPr>
            <p:cNvPr id="102" name="Text Placeholder 5">
              <a:extLst>
                <a:ext uri="{FF2B5EF4-FFF2-40B4-BE49-F238E27FC236}">
                  <a16:creationId xmlns:a16="http://schemas.microsoft.com/office/drawing/2014/main" id="{9A216A50-9F32-F84D-9319-15BEA6F1E202}"/>
                </a:ext>
              </a:extLst>
            </p:cNvPr>
            <p:cNvSpPr txBox="1">
              <a:spLocks/>
            </p:cNvSpPr>
            <p:nvPr/>
          </p:nvSpPr>
          <p:spPr>
            <a:xfrm>
              <a:off x="3362326" y="1082055"/>
              <a:ext cx="3075810" cy="255093"/>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ctr">
                <a:spcBef>
                  <a:spcPts val="0"/>
                </a:spcBef>
                <a:buNone/>
              </a:pPr>
              <a:r>
                <a:rPr lang="en-US" sz="1200" dirty="0">
                  <a:solidFill>
                    <a:srgbClr val="9D9D9C"/>
                  </a:solidFill>
                  <a:latin typeface="Open Sans" panose="020B0606030504020204" pitchFamily="34" charset="0"/>
                  <a:ea typeface="Open Sans" panose="020B0606030504020204" pitchFamily="34" charset="0"/>
                  <a:cs typeface="Open Sans" panose="020B0606030504020204" pitchFamily="34" charset="0"/>
                </a:rPr>
                <a:t>Average EV cab tariffs</a:t>
              </a:r>
            </a:p>
          </p:txBody>
        </p:sp>
      </p:grpSp>
      <p:sp>
        <p:nvSpPr>
          <p:cNvPr id="104" name="Text Placeholder 5">
            <a:extLst>
              <a:ext uri="{FF2B5EF4-FFF2-40B4-BE49-F238E27FC236}">
                <a16:creationId xmlns:a16="http://schemas.microsoft.com/office/drawing/2014/main" id="{CCDB0D21-311A-AF40-AC94-921A0BEB90B6}"/>
              </a:ext>
            </a:extLst>
          </p:cNvPr>
          <p:cNvSpPr txBox="1">
            <a:spLocks/>
          </p:cNvSpPr>
          <p:nvPr/>
        </p:nvSpPr>
        <p:spPr>
          <a:xfrm>
            <a:off x="6174889" y="2932490"/>
            <a:ext cx="2731203" cy="394430"/>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ctr">
              <a:spcBef>
                <a:spcPts val="0"/>
              </a:spcBef>
              <a:buNone/>
            </a:pPr>
            <a:r>
              <a:rPr lang="en-US" sz="900" b="1" i="1" dirty="0">
                <a:solidFill>
                  <a:srgbClr val="9D9D9C"/>
                </a:solidFill>
                <a:latin typeface="Open Sans" panose="020B0606030504020204" pitchFamily="34" charset="0"/>
                <a:ea typeface="Open Sans" panose="020B0606030504020204" pitchFamily="34" charset="0"/>
                <a:cs typeface="Open Sans" panose="020B0606030504020204" pitchFamily="34" charset="0"/>
              </a:rPr>
              <a:t>Note: </a:t>
            </a:r>
            <a:r>
              <a:rPr lang="en-US" sz="900" i="1" dirty="0">
                <a:solidFill>
                  <a:srgbClr val="9D9D9C"/>
                </a:solidFill>
                <a:latin typeface="Open Sans" panose="020B0606030504020204" pitchFamily="34" charset="0"/>
                <a:ea typeface="Open Sans" panose="020B0606030504020204" pitchFamily="34" charset="0"/>
                <a:cs typeface="Open Sans" panose="020B0606030504020204" pitchFamily="34" charset="0"/>
              </a:rPr>
              <a:t>Average internal combustion engine (conventional) cab tariffs are around 16.4 INR/km </a:t>
            </a:r>
          </a:p>
        </p:txBody>
      </p:sp>
      <p:sp>
        <p:nvSpPr>
          <p:cNvPr id="105" name="Text Placeholder 5">
            <a:extLst>
              <a:ext uri="{FF2B5EF4-FFF2-40B4-BE49-F238E27FC236}">
                <a16:creationId xmlns:a16="http://schemas.microsoft.com/office/drawing/2014/main" id="{62BB8B10-7A3C-3E43-BC59-4EA68D6A4BCC}"/>
              </a:ext>
            </a:extLst>
          </p:cNvPr>
          <p:cNvSpPr txBox="1">
            <a:spLocks/>
          </p:cNvSpPr>
          <p:nvPr/>
        </p:nvSpPr>
        <p:spPr>
          <a:xfrm>
            <a:off x="6202171" y="3819124"/>
            <a:ext cx="2986616" cy="649536"/>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ctr">
              <a:spcBef>
                <a:spcPts val="0"/>
              </a:spcBef>
              <a:spcAft>
                <a:spcPts val="300"/>
              </a:spcAft>
              <a:buNone/>
            </a:pPr>
            <a:r>
              <a:rPr lang="en-US" sz="3500" b="1" dirty="0">
                <a:solidFill>
                  <a:srgbClr val="575756"/>
                </a:solidFill>
                <a:latin typeface="Montserrat Alternates Black" panose="00000A00000000000000" pitchFamily="50" charset="0"/>
                <a:cs typeface="Calibri" panose="020F0502020204030204" pitchFamily="34" charset="0"/>
              </a:rPr>
              <a:t>6.0–7.2</a:t>
            </a:r>
            <a:r>
              <a:rPr lang="en-US" b="1" dirty="0">
                <a:solidFill>
                  <a:srgbClr val="575756"/>
                </a:solidFill>
                <a:latin typeface="Open Sans" panose="020B0606030504020204" pitchFamily="34" charset="0"/>
                <a:ea typeface="Open Sans" panose="020B0606030504020204" pitchFamily="34" charset="0"/>
                <a:cs typeface="Open Sans" panose="020B0606030504020204" pitchFamily="34" charset="0"/>
              </a:rPr>
              <a:t>Lakh INR</a:t>
            </a:r>
            <a:r>
              <a:rPr lang="en-US" sz="40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106" name="Text Placeholder 5">
            <a:extLst>
              <a:ext uri="{FF2B5EF4-FFF2-40B4-BE49-F238E27FC236}">
                <a16:creationId xmlns:a16="http://schemas.microsoft.com/office/drawing/2014/main" id="{38C9C9AA-3E99-A249-9F3A-1BAB019AB180}"/>
              </a:ext>
            </a:extLst>
          </p:cNvPr>
          <p:cNvSpPr txBox="1">
            <a:spLocks/>
          </p:cNvSpPr>
          <p:nvPr/>
        </p:nvSpPr>
        <p:spPr>
          <a:xfrm>
            <a:off x="5972545" y="4423244"/>
            <a:ext cx="3295465" cy="255093"/>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ctr">
              <a:spcBef>
                <a:spcPts val="0"/>
              </a:spcBef>
              <a:buNone/>
            </a:pPr>
            <a:r>
              <a:rPr lang="en-US" sz="1200" dirty="0">
                <a:solidFill>
                  <a:srgbClr val="9D9D9C"/>
                </a:solidFill>
                <a:latin typeface="Open Sans" panose="020B0606030504020204" pitchFamily="34" charset="0"/>
                <a:ea typeface="Open Sans" panose="020B0606030504020204" pitchFamily="34" charset="0"/>
                <a:cs typeface="Open Sans" panose="020B0606030504020204" pitchFamily="34" charset="0"/>
              </a:rPr>
              <a:t>Price range for an electric car (hatchback)</a:t>
            </a:r>
          </a:p>
        </p:txBody>
      </p:sp>
      <p:pic>
        <p:nvPicPr>
          <p:cNvPr id="107" name="Picture 106">
            <a:extLst>
              <a:ext uri="{FF2B5EF4-FFF2-40B4-BE49-F238E27FC236}">
                <a16:creationId xmlns:a16="http://schemas.microsoft.com/office/drawing/2014/main" id="{833523F2-071D-6E48-A20E-109DBD5A334C}"/>
              </a:ext>
            </a:extLst>
          </p:cNvPr>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6304867" y="3349213"/>
            <a:ext cx="1175915" cy="599486"/>
          </a:xfrm>
          <a:prstGeom prst="rect">
            <a:avLst/>
          </a:prstGeom>
        </p:spPr>
      </p:pic>
      <p:cxnSp>
        <p:nvCxnSpPr>
          <p:cNvPr id="108" name="Google Shape;112;p30">
            <a:extLst>
              <a:ext uri="{FF2B5EF4-FFF2-40B4-BE49-F238E27FC236}">
                <a16:creationId xmlns:a16="http://schemas.microsoft.com/office/drawing/2014/main" id="{B73C77D4-C043-E648-B023-2AED3757DDED}"/>
              </a:ext>
            </a:extLst>
          </p:cNvPr>
          <p:cNvCxnSpPr>
            <a:cxnSpLocks/>
          </p:cNvCxnSpPr>
          <p:nvPr/>
        </p:nvCxnSpPr>
        <p:spPr>
          <a:xfrm rot="5400000" flipH="1">
            <a:off x="1519561" y="496087"/>
            <a:ext cx="1296" cy="2743200"/>
          </a:xfrm>
          <a:prstGeom prst="straightConnector1">
            <a:avLst/>
          </a:prstGeom>
          <a:noFill/>
          <a:ln w="9525" cap="flat" cmpd="sng">
            <a:solidFill>
              <a:schemeClr val="bg1"/>
            </a:solidFill>
            <a:prstDash val="dash"/>
            <a:round/>
            <a:headEnd type="none" w="sm" len="sm"/>
            <a:tailEnd type="none" w="sm" len="sm"/>
          </a:ln>
        </p:spPr>
      </p:cxnSp>
      <p:pic>
        <p:nvPicPr>
          <p:cNvPr id="109" name="Picture 108">
            <a:extLst>
              <a:ext uri="{FF2B5EF4-FFF2-40B4-BE49-F238E27FC236}">
                <a16:creationId xmlns:a16="http://schemas.microsoft.com/office/drawing/2014/main" id="{FEF725C2-FA4B-FA4B-99F2-932C6D1CBF04}"/>
              </a:ext>
            </a:extLst>
          </p:cNvPr>
          <p:cNvPicPr>
            <a:picLocks noChangeAspect="1"/>
          </p:cNvPicPr>
          <p:nvPr/>
        </p:nvPicPr>
        <p:blipFill>
          <a:blip r:embed="rId2">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6481431" y="434666"/>
            <a:ext cx="718735" cy="734923"/>
          </a:xfrm>
          <a:prstGeom prst="rect">
            <a:avLst/>
          </a:prstGeom>
        </p:spPr>
      </p:pic>
      <p:pic>
        <p:nvPicPr>
          <p:cNvPr id="110" name="Picture 2">
            <a:extLst>
              <a:ext uri="{FF2B5EF4-FFF2-40B4-BE49-F238E27FC236}">
                <a16:creationId xmlns:a16="http://schemas.microsoft.com/office/drawing/2014/main" id="{D2F2AE6A-13E6-2F49-B587-AEF73B8F37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284" y="2132145"/>
            <a:ext cx="789078" cy="631107"/>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6">
            <a:extLst>
              <a:ext uri="{FF2B5EF4-FFF2-40B4-BE49-F238E27FC236}">
                <a16:creationId xmlns:a16="http://schemas.microsoft.com/office/drawing/2014/main" id="{E05728EA-885D-7F4F-AEEA-82850EA68D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095" y="2812895"/>
            <a:ext cx="961392" cy="691058"/>
          </a:xfrm>
          <a:prstGeom prst="rect">
            <a:avLst/>
          </a:prstGeom>
          <a:noFill/>
          <a:extLst>
            <a:ext uri="{909E8E84-426E-40DD-AFC4-6F175D3DCCD1}">
              <a14:hiddenFill xmlns:a14="http://schemas.microsoft.com/office/drawing/2010/main">
                <a:solidFill>
                  <a:srgbClr val="FFFFFF"/>
                </a:solidFill>
              </a14:hiddenFill>
            </a:ext>
          </a:extLst>
        </p:spPr>
      </p:pic>
      <p:pic>
        <p:nvPicPr>
          <p:cNvPr id="112" name="Picture 8">
            <a:extLst>
              <a:ext uri="{FF2B5EF4-FFF2-40B4-BE49-F238E27FC236}">
                <a16:creationId xmlns:a16="http://schemas.microsoft.com/office/drawing/2014/main" id="{27371C71-3334-0F43-BBD4-8E3A3AC1B0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5662" y="3552811"/>
            <a:ext cx="776502" cy="776502"/>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12" descr="Atumobile Atum 1.0 Price 2020 | Mileage, Specs, Images of Atum 1.0 -  CarandBike">
            <a:extLst>
              <a:ext uri="{FF2B5EF4-FFF2-40B4-BE49-F238E27FC236}">
                <a16:creationId xmlns:a16="http://schemas.microsoft.com/office/drawing/2014/main" id="{B06EB7AF-DB42-CB41-8FDE-48122BEB1CD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3359" y="4257998"/>
            <a:ext cx="1001785" cy="618245"/>
          </a:xfrm>
          <a:prstGeom prst="rect">
            <a:avLst/>
          </a:prstGeom>
          <a:noFill/>
          <a:extLst>
            <a:ext uri="{909E8E84-426E-40DD-AFC4-6F175D3DCCD1}">
              <a14:hiddenFill xmlns:a14="http://schemas.microsoft.com/office/drawing/2010/main">
                <a:solidFill>
                  <a:srgbClr val="FFFFFF"/>
                </a:solidFill>
              </a14:hiddenFill>
            </a:ext>
          </a:extLst>
        </p:spPr>
      </p:pic>
      <p:sp>
        <p:nvSpPr>
          <p:cNvPr id="114" name="Text Placeholder 5">
            <a:extLst>
              <a:ext uri="{FF2B5EF4-FFF2-40B4-BE49-F238E27FC236}">
                <a16:creationId xmlns:a16="http://schemas.microsoft.com/office/drawing/2014/main" id="{A8C74656-B977-A34B-AF9B-5C7E18EDA8C1}"/>
              </a:ext>
            </a:extLst>
          </p:cNvPr>
          <p:cNvSpPr txBox="1">
            <a:spLocks/>
          </p:cNvSpPr>
          <p:nvPr/>
        </p:nvSpPr>
        <p:spPr>
          <a:xfrm>
            <a:off x="3673904" y="4249016"/>
            <a:ext cx="1097505" cy="625034"/>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r">
              <a:spcBef>
                <a:spcPts val="0"/>
              </a:spcBef>
              <a:spcAft>
                <a:spcPts val="300"/>
              </a:spcAft>
              <a:buNone/>
            </a:pPr>
            <a:r>
              <a:rPr lang="en-US" sz="3500" b="1" dirty="0">
                <a:solidFill>
                  <a:srgbClr val="575756"/>
                </a:solidFill>
                <a:latin typeface="Montserrat Alternates Black" panose="00000A00000000000000" pitchFamily="50" charset="0"/>
                <a:ea typeface="Open Sans" panose="020B0606030504020204" pitchFamily="34" charset="0"/>
                <a:cs typeface="Open Sans" panose="020B0606030504020204" pitchFamily="34" charset="0"/>
              </a:rPr>
              <a:t>13</a:t>
            </a:r>
          </a:p>
        </p:txBody>
      </p:sp>
      <p:sp>
        <p:nvSpPr>
          <p:cNvPr id="115" name="Text Placeholder 5">
            <a:extLst>
              <a:ext uri="{FF2B5EF4-FFF2-40B4-BE49-F238E27FC236}">
                <a16:creationId xmlns:a16="http://schemas.microsoft.com/office/drawing/2014/main" id="{81EB8964-EC41-8940-833C-4E2D66F58F77}"/>
              </a:ext>
            </a:extLst>
          </p:cNvPr>
          <p:cNvSpPr txBox="1">
            <a:spLocks/>
          </p:cNvSpPr>
          <p:nvPr/>
        </p:nvSpPr>
        <p:spPr>
          <a:xfrm>
            <a:off x="4598043" y="4505152"/>
            <a:ext cx="1365515" cy="242189"/>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spcAft>
                <a:spcPts val="300"/>
              </a:spcAft>
              <a:buNone/>
            </a:pPr>
            <a:r>
              <a:rPr lang="en-US" sz="1200" b="1" dirty="0">
                <a:solidFill>
                  <a:srgbClr val="009CD8"/>
                </a:solidFill>
                <a:latin typeface="Open Sans" panose="020B0606030504020204" pitchFamily="34" charset="0"/>
                <a:ea typeface="Open Sans" panose="020B0606030504020204" pitchFamily="34" charset="0"/>
                <a:cs typeface="Open Sans" panose="020B0606030504020204" pitchFamily="34" charset="0"/>
              </a:rPr>
              <a:t>Uttar Pradesh</a:t>
            </a:r>
          </a:p>
        </p:txBody>
      </p:sp>
      <p:sp>
        <p:nvSpPr>
          <p:cNvPr id="116" name="Text Placeholder 3">
            <a:extLst>
              <a:ext uri="{FF2B5EF4-FFF2-40B4-BE49-F238E27FC236}">
                <a16:creationId xmlns:a16="http://schemas.microsoft.com/office/drawing/2014/main" id="{10DF22D4-91E2-214D-8F47-9ECD6BD51A0D}"/>
              </a:ext>
            </a:extLst>
          </p:cNvPr>
          <p:cNvSpPr txBox="1">
            <a:spLocks/>
          </p:cNvSpPr>
          <p:nvPr/>
        </p:nvSpPr>
        <p:spPr>
          <a:xfrm>
            <a:off x="156711" y="4860909"/>
            <a:ext cx="4694019" cy="365126"/>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Vahan Sewa dashboard, </a:t>
            </a:r>
            <a:r>
              <a:rPr lang="en-IN"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CEEW Centre for Energy Finance, Department of Heavy Industries, CEA.</a:t>
            </a:r>
          </a:p>
        </p:txBody>
      </p:sp>
      <p:sp>
        <p:nvSpPr>
          <p:cNvPr id="117" name="Text Placeholder 5">
            <a:extLst>
              <a:ext uri="{FF2B5EF4-FFF2-40B4-BE49-F238E27FC236}">
                <a16:creationId xmlns:a16="http://schemas.microsoft.com/office/drawing/2014/main" id="{46E7D160-2FBC-5245-B335-01B74D29D06F}"/>
              </a:ext>
            </a:extLst>
          </p:cNvPr>
          <p:cNvSpPr txBox="1">
            <a:spLocks/>
          </p:cNvSpPr>
          <p:nvPr/>
        </p:nvSpPr>
        <p:spPr>
          <a:xfrm>
            <a:off x="3349922" y="1839732"/>
            <a:ext cx="2647798" cy="197215"/>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ctr">
              <a:spcBef>
                <a:spcPts val="0"/>
              </a:spcBef>
              <a:buNone/>
            </a:pPr>
            <a:r>
              <a:rPr lang="en-US" sz="800" i="1" dirty="0">
                <a:solidFill>
                  <a:srgbClr val="9D9D9C"/>
                </a:solidFill>
                <a:latin typeface="Calibri" panose="020F0502020204030204" pitchFamily="34" charset="0"/>
                <a:cs typeface="Calibri" panose="020F0502020204030204" pitchFamily="34" charset="0"/>
              </a:rPr>
              <a:t>Q2 FY21</a:t>
            </a:r>
          </a:p>
        </p:txBody>
      </p:sp>
      <p:sp>
        <p:nvSpPr>
          <p:cNvPr id="103" name="Text Placeholder 5">
            <a:extLst>
              <a:ext uri="{FF2B5EF4-FFF2-40B4-BE49-F238E27FC236}">
                <a16:creationId xmlns:a16="http://schemas.microsoft.com/office/drawing/2014/main" id="{55BD5280-D203-A34D-8C83-F4B6F6F3C011}"/>
              </a:ext>
            </a:extLst>
          </p:cNvPr>
          <p:cNvSpPr txBox="1">
            <a:spLocks/>
          </p:cNvSpPr>
          <p:nvPr/>
        </p:nvSpPr>
        <p:spPr>
          <a:xfrm>
            <a:off x="5997719" y="982815"/>
            <a:ext cx="3030017" cy="649536"/>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ctr">
              <a:spcBef>
                <a:spcPts val="0"/>
              </a:spcBef>
              <a:spcAft>
                <a:spcPts val="300"/>
              </a:spcAft>
              <a:buNone/>
            </a:pPr>
            <a:r>
              <a:rPr lang="en-US" sz="3000" b="1" dirty="0">
                <a:solidFill>
                  <a:srgbClr val="575756"/>
                </a:solidFill>
                <a:latin typeface="Montserrat Alternates Black" panose="00000A00000000000000" pitchFamily="50" charset="0"/>
                <a:cs typeface="Calibri" panose="020F0502020204030204" pitchFamily="34" charset="0"/>
              </a:rPr>
              <a:t>2,877</a:t>
            </a:r>
            <a:r>
              <a:rPr lang="en-US" sz="4000" b="1" dirty="0">
                <a:solidFill>
                  <a:srgbClr val="575756"/>
                </a:solidFill>
                <a:latin typeface="Calibri" panose="020F0502020204030204" pitchFamily="34" charset="0"/>
                <a:cs typeface="Calibri" panose="020F0502020204030204" pitchFamily="34" charset="0"/>
              </a:rPr>
              <a:t> </a:t>
            </a:r>
          </a:p>
        </p:txBody>
      </p:sp>
      <p:sp>
        <p:nvSpPr>
          <p:cNvPr id="118" name="Text Placeholder 5">
            <a:extLst>
              <a:ext uri="{FF2B5EF4-FFF2-40B4-BE49-F238E27FC236}">
                <a16:creationId xmlns:a16="http://schemas.microsoft.com/office/drawing/2014/main" id="{25A153EA-0461-8F4B-B10C-08D8DF22E497}"/>
              </a:ext>
            </a:extLst>
          </p:cNvPr>
          <p:cNvSpPr txBox="1">
            <a:spLocks/>
          </p:cNvSpPr>
          <p:nvPr/>
        </p:nvSpPr>
        <p:spPr>
          <a:xfrm>
            <a:off x="5951936" y="1533485"/>
            <a:ext cx="3149906" cy="596068"/>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ctr">
              <a:spcBef>
                <a:spcPts val="0"/>
              </a:spcBef>
              <a:buNone/>
            </a:pPr>
            <a:r>
              <a:rPr lang="en-US" sz="1200">
                <a:solidFill>
                  <a:srgbClr val="9D9D9C"/>
                </a:solidFill>
                <a:latin typeface="Open Sans" panose="020B0606030504020204" pitchFamily="34" charset="0"/>
                <a:ea typeface="Open Sans" panose="020B0606030504020204" pitchFamily="34" charset="0"/>
                <a:cs typeface="Open Sans" panose="020B0606030504020204" pitchFamily="34" charset="0"/>
              </a:rPr>
              <a:t>Number of </a:t>
            </a:r>
            <a:r>
              <a:rPr lang="en-US" sz="1200" dirty="0">
                <a:solidFill>
                  <a:srgbClr val="9D9D9C"/>
                </a:solidFill>
                <a:latin typeface="Open Sans" panose="020B0606030504020204" pitchFamily="34" charset="0"/>
                <a:ea typeface="Open Sans" panose="020B0606030504020204" pitchFamily="34" charset="0"/>
                <a:cs typeface="Open Sans" panose="020B0606030504020204" pitchFamily="34" charset="0"/>
              </a:rPr>
              <a:t>public charging stations to be setup across key 34 highways/expressways as per DHI</a:t>
            </a:r>
          </a:p>
        </p:txBody>
      </p:sp>
    </p:spTree>
    <p:extLst>
      <p:ext uri="{BB962C8B-B14F-4D97-AF65-F5344CB8AC3E}">
        <p14:creationId xmlns:p14="http://schemas.microsoft.com/office/powerpoint/2010/main" val="12645680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20"/>
          <p:cNvSpPr txBox="1">
            <a:spLocks noGrp="1"/>
          </p:cNvSpPr>
          <p:nvPr>
            <p:ph type="title"/>
          </p:nvPr>
        </p:nvSpPr>
        <p:spPr>
          <a:xfrm>
            <a:off x="457200" y="289413"/>
            <a:ext cx="8229600" cy="273461"/>
          </a:xfrm>
          <a:prstGeom prst="rect">
            <a:avLst/>
          </a:prstGeom>
        </p:spPr>
        <p:txBody>
          <a:bodyPr spcFirstLastPara="1" wrap="square" lIns="91425" tIns="91425" rIns="91425" bIns="91425" anchor="b" anchorCtr="0">
            <a:noAutofit/>
          </a:bodyPr>
          <a:lstStyle/>
          <a:p>
            <a:pPr lvl="0"/>
            <a:r>
              <a:rPr lang="en-IN" sz="1200" dirty="0">
                <a:solidFill>
                  <a:srgbClr val="575756"/>
                </a:solidFill>
              </a:rPr>
              <a:t>About us: </a:t>
            </a:r>
            <a:r>
              <a:rPr lang="en-IN" sz="1200" dirty="0"/>
              <a:t>CEEW is among Asia’s leading policy research institutions</a:t>
            </a:r>
            <a:endParaRPr sz="1200" dirty="0"/>
          </a:p>
        </p:txBody>
      </p:sp>
      <p:sp>
        <p:nvSpPr>
          <p:cNvPr id="43" name="Rectangle 42"/>
          <p:cNvSpPr/>
          <p:nvPr/>
        </p:nvSpPr>
        <p:spPr>
          <a:xfrm rot="16200000">
            <a:off x="9082410" y="-91649"/>
            <a:ext cx="249623" cy="8152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4" name="TextBox 43"/>
          <p:cNvSpPr txBox="1"/>
          <p:nvPr/>
        </p:nvSpPr>
        <p:spPr>
          <a:xfrm>
            <a:off x="8821030" y="208255"/>
            <a:ext cx="322970" cy="215444"/>
          </a:xfrm>
          <a:prstGeom prst="rect">
            <a:avLst/>
          </a:prstGeom>
          <a:noFill/>
        </p:spPr>
        <p:txBody>
          <a:bodyPr wrap="square" rtlCol="0">
            <a:spAutoFit/>
          </a:bodyPr>
          <a:lstStyle/>
          <a:p>
            <a:r>
              <a:rPr lang="en-IN" sz="800" dirty="0">
                <a:solidFill>
                  <a:schemeClr val="tx1"/>
                </a:solidFill>
                <a:latin typeface="Open Sans" panose="020B0606030504020204" pitchFamily="34" charset="0"/>
                <a:ea typeface="Open Sans" panose="020B0606030504020204" pitchFamily="34" charset="0"/>
                <a:cs typeface="Open Sans" panose="020B0606030504020204" pitchFamily="34" charset="0"/>
              </a:rPr>
              <a:t>19</a:t>
            </a:r>
          </a:p>
        </p:txBody>
      </p:sp>
      <p:grpSp>
        <p:nvGrpSpPr>
          <p:cNvPr id="30" name="Group 29"/>
          <p:cNvGrpSpPr/>
          <p:nvPr/>
        </p:nvGrpSpPr>
        <p:grpSpPr>
          <a:xfrm>
            <a:off x="8284057" y="4779402"/>
            <a:ext cx="715926" cy="418214"/>
            <a:chOff x="8284057" y="4779402"/>
            <a:chExt cx="715926" cy="418214"/>
          </a:xfrm>
        </p:grpSpPr>
        <p:sp>
          <p:nvSpPr>
            <p:cNvPr id="31" name="Rounded Rectangle 30"/>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32" name="Group 31"/>
            <p:cNvGrpSpPr/>
            <p:nvPr/>
          </p:nvGrpSpPr>
          <p:grpSpPr>
            <a:xfrm>
              <a:off x="8284057" y="4879531"/>
              <a:ext cx="715926" cy="263969"/>
              <a:chOff x="1376812" y="1471708"/>
              <a:chExt cx="715926" cy="263969"/>
            </a:xfrm>
          </p:grpSpPr>
          <p:sp>
            <p:nvSpPr>
              <p:cNvPr id="34" name="TextBox 33"/>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36" name="Group 35"/>
              <p:cNvGrpSpPr/>
              <p:nvPr/>
            </p:nvGrpSpPr>
            <p:grpSpPr>
              <a:xfrm>
                <a:off x="1504037" y="1471708"/>
                <a:ext cx="436340" cy="63914"/>
                <a:chOff x="973747" y="978085"/>
                <a:chExt cx="436340" cy="63914"/>
              </a:xfrm>
            </p:grpSpPr>
            <p:sp>
              <p:nvSpPr>
                <p:cNvPr id="52" name="Oval 51"/>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60" name="Oval 59"/>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61" name="Oval 60"/>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gr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782" y="202910"/>
            <a:ext cx="8420436" cy="4737680"/>
          </a:xfrm>
          <a:prstGeom prst="rect">
            <a:avLst/>
          </a:prstGeom>
        </p:spPr>
      </p:pic>
    </p:spTree>
    <p:extLst>
      <p:ext uri="{BB962C8B-B14F-4D97-AF65-F5344CB8AC3E}">
        <p14:creationId xmlns:p14="http://schemas.microsoft.com/office/powerpoint/2010/main" val="14984072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20"/>
          <p:cNvSpPr txBox="1">
            <a:spLocks noGrp="1"/>
          </p:cNvSpPr>
          <p:nvPr>
            <p:ph type="title"/>
          </p:nvPr>
        </p:nvSpPr>
        <p:spPr>
          <a:xfrm>
            <a:off x="457200" y="447620"/>
            <a:ext cx="8229600" cy="1071900"/>
          </a:xfrm>
          <a:prstGeom prst="rect">
            <a:avLst/>
          </a:prstGeom>
        </p:spPr>
        <p:txBody>
          <a:bodyPr spcFirstLastPara="1" wrap="square" lIns="91425" tIns="91425" rIns="91425" bIns="91425" anchor="b" anchorCtr="0">
            <a:noAutofit/>
          </a:bodyPr>
          <a:lstStyle/>
          <a:p>
            <a:pPr lvl="0"/>
            <a:r>
              <a:rPr lang="en-US" dirty="0"/>
              <a:t>CEEW-CEF Market Handbook</a:t>
            </a:r>
            <a:endParaRPr dirty="0"/>
          </a:p>
        </p:txBody>
      </p:sp>
      <p:sp>
        <p:nvSpPr>
          <p:cNvPr id="8" name="Text Placeholder 5">
            <a:extLst>
              <a:ext uri="{FF2B5EF4-FFF2-40B4-BE49-F238E27FC236}">
                <a16:creationId xmlns:a16="http://schemas.microsoft.com/office/drawing/2014/main" id="{B15D740D-693B-274C-A588-7E0F56B07CA7}"/>
              </a:ext>
            </a:extLst>
          </p:cNvPr>
          <p:cNvSpPr txBox="1">
            <a:spLocks/>
          </p:cNvSpPr>
          <p:nvPr/>
        </p:nvSpPr>
        <p:spPr>
          <a:xfrm>
            <a:off x="548641" y="1411435"/>
            <a:ext cx="8008134" cy="596119"/>
          </a:xfrm>
          <a:prstGeom prst="rect">
            <a:avLst/>
          </a:prstGeom>
          <a:solidFill>
            <a:srgbClr val="FFFFFF"/>
          </a:solidFill>
          <a:ln w="12700">
            <a:noFill/>
            <a:prstDash val="dash"/>
          </a:ln>
        </p:spPr>
        <p:txBody>
          <a:bodyPr wrap="square" lIns="91440" tIns="13716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spcAft>
                <a:spcPts val="600"/>
              </a:spcAft>
              <a:buNone/>
            </a:pPr>
            <a:r>
              <a:rPr lang="en-US" sz="12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India is undergoing an energy transition from fossil-based to clean energy. Evidence-based </a:t>
            </a:r>
            <a:br>
              <a:rPr lang="en-US" sz="1200" b="1" dirty="0">
                <a:solidFill>
                  <a:srgbClr val="575756"/>
                </a:solidFill>
                <a:latin typeface="Open Sans" panose="020B0606030504020204" pitchFamily="34" charset="0"/>
                <a:ea typeface="Open Sans" panose="020B0606030504020204" pitchFamily="34" charset="0"/>
                <a:cs typeface="Open Sans" panose="020B0606030504020204" pitchFamily="34" charset="0"/>
              </a:rPr>
            </a:br>
            <a:r>
              <a:rPr lang="en-US" sz="12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decision-making can accelerate the process. </a:t>
            </a:r>
          </a:p>
        </p:txBody>
      </p:sp>
      <p:sp>
        <p:nvSpPr>
          <p:cNvPr id="9" name="Google Shape;100;p20"/>
          <p:cNvSpPr txBox="1"/>
          <p:nvPr/>
        </p:nvSpPr>
        <p:spPr>
          <a:xfrm>
            <a:off x="457200" y="2012072"/>
            <a:ext cx="3956672" cy="2277244"/>
          </a:xfrm>
          <a:prstGeom prst="rect">
            <a:avLst/>
          </a:prstGeom>
          <a:noFill/>
          <a:ln>
            <a:noFill/>
          </a:ln>
        </p:spPr>
        <p:txBody>
          <a:bodyPr spcFirstLastPara="1" wrap="square" lIns="91425" tIns="91425" rIns="91425" bIns="91425" numCol="1" anchor="t" anchorCtr="0">
            <a:noAutofit/>
          </a:bodyPr>
          <a:lstStyle/>
          <a:p>
            <a:pPr lvl="0">
              <a:lnSpc>
                <a:spcPct val="150000"/>
              </a:lnSpc>
              <a:spcBef>
                <a:spcPts val="600"/>
              </a:spcBef>
              <a:buClr>
                <a:schemeClr val="dk1"/>
              </a:buClr>
              <a:buSzPts val="1100"/>
            </a:pPr>
            <a:r>
              <a:rPr lang="en-IN" sz="1200" b="1" dirty="0">
                <a:solidFill>
                  <a:srgbClr val="FFFFFF"/>
                </a:solidFill>
                <a:latin typeface="Open Sans"/>
                <a:ea typeface="Open Sans"/>
                <a:cs typeface="Open Sans"/>
                <a:sym typeface="Open Sans"/>
              </a:rPr>
              <a:t>CEEW Centre For Energy Finance’s Market Handbook </a:t>
            </a:r>
            <a:r>
              <a:rPr lang="en-IN" sz="1000" dirty="0">
                <a:solidFill>
                  <a:srgbClr val="FFFFFF"/>
                </a:solidFill>
                <a:latin typeface="Open Sans"/>
                <a:ea typeface="Open Sans"/>
                <a:cs typeface="Open Sans"/>
                <a:sym typeface="Open Sans"/>
              </a:rPr>
              <a:t>aims to help key investors, executives and policymakers with evidence-based decision-making by:</a:t>
            </a:r>
          </a:p>
          <a:p>
            <a:pPr marL="171450" lvl="0" indent="-171450">
              <a:lnSpc>
                <a:spcPct val="150000"/>
              </a:lnSpc>
              <a:spcBef>
                <a:spcPts val="600"/>
              </a:spcBef>
              <a:buClr>
                <a:schemeClr val="bg1"/>
              </a:buClr>
              <a:buSzPct val="120000"/>
              <a:buFont typeface="Arial" panose="020B0604020202020204" pitchFamily="34" charset="0"/>
              <a:buChar char="•"/>
            </a:pPr>
            <a:r>
              <a:rPr lang="en-IN" sz="1000" dirty="0">
                <a:solidFill>
                  <a:srgbClr val="FFFFFF"/>
                </a:solidFill>
                <a:latin typeface="Open Sans"/>
                <a:ea typeface="Open Sans"/>
                <a:cs typeface="Open Sans"/>
                <a:sym typeface="Open Sans"/>
              </a:rPr>
              <a:t>Identifying and analysing trends critical to India’s energy transition</a:t>
            </a:r>
          </a:p>
          <a:p>
            <a:pPr marL="171450" lvl="0" indent="-171450">
              <a:lnSpc>
                <a:spcPct val="150000"/>
              </a:lnSpc>
              <a:spcBef>
                <a:spcPts val="600"/>
              </a:spcBef>
              <a:buClr>
                <a:schemeClr val="bg1"/>
              </a:buClr>
              <a:buSzPct val="120000"/>
              <a:buFont typeface="Arial" panose="020B0604020202020204" pitchFamily="34" charset="0"/>
              <a:buChar char="•"/>
            </a:pPr>
            <a:r>
              <a:rPr lang="en-IN" sz="1000" dirty="0">
                <a:solidFill>
                  <a:srgbClr val="FFFFFF"/>
                </a:solidFill>
                <a:latin typeface="Open Sans"/>
                <a:ea typeface="Open Sans"/>
                <a:cs typeface="Open Sans"/>
                <a:sym typeface="Open Sans"/>
              </a:rPr>
              <a:t>Presenting data-backed evidence based on the most relevant indicators</a:t>
            </a:r>
          </a:p>
          <a:p>
            <a:pPr marL="171450" lvl="0" indent="-171450">
              <a:lnSpc>
                <a:spcPct val="150000"/>
              </a:lnSpc>
              <a:spcBef>
                <a:spcPts val="600"/>
              </a:spcBef>
              <a:buClr>
                <a:schemeClr val="bg1"/>
              </a:buClr>
              <a:buSzPct val="120000"/>
              <a:buFont typeface="Arial" panose="020B0604020202020204" pitchFamily="34" charset="0"/>
              <a:buChar char="•"/>
            </a:pPr>
            <a:r>
              <a:rPr lang="en-IN" sz="1000" dirty="0">
                <a:solidFill>
                  <a:srgbClr val="FFFFFF"/>
                </a:solidFill>
                <a:latin typeface="Open Sans"/>
                <a:ea typeface="Open Sans"/>
                <a:cs typeface="Open Sans"/>
                <a:sym typeface="Open Sans"/>
              </a:rPr>
              <a:t>Connecting the dots and presenting a short-term market outlook</a:t>
            </a:r>
          </a:p>
        </p:txBody>
      </p:sp>
      <p:sp>
        <p:nvSpPr>
          <p:cNvPr id="2" name="Rectangle 1"/>
          <p:cNvSpPr/>
          <p:nvPr/>
        </p:nvSpPr>
        <p:spPr>
          <a:xfrm>
            <a:off x="4413872" y="2131721"/>
            <a:ext cx="4272928" cy="2622256"/>
          </a:xfrm>
          <a:prstGeom prst="rect">
            <a:avLst/>
          </a:prstGeom>
        </p:spPr>
        <p:txBody>
          <a:bodyPr wrap="square">
            <a:spAutoFit/>
          </a:bodyPr>
          <a:lstStyle/>
          <a:p>
            <a:pPr lvl="0">
              <a:lnSpc>
                <a:spcPct val="150000"/>
              </a:lnSpc>
              <a:spcBef>
                <a:spcPts val="600"/>
              </a:spcBef>
              <a:buClr>
                <a:schemeClr val="dk1"/>
              </a:buClr>
              <a:buSzPts val="1100"/>
            </a:pPr>
            <a:r>
              <a:rPr lang="en-IN" sz="1200" b="1" dirty="0">
                <a:solidFill>
                  <a:srgbClr val="FFFFFF"/>
                </a:solidFill>
                <a:latin typeface="Open Sans"/>
                <a:ea typeface="Open Sans"/>
                <a:cs typeface="Open Sans"/>
                <a:sym typeface="Open Sans"/>
              </a:rPr>
              <a:t>The handbook attempts to comment and answer on some critical questions such as:</a:t>
            </a:r>
          </a:p>
          <a:p>
            <a:pPr marL="228600" lvl="0" indent="-228600">
              <a:lnSpc>
                <a:spcPct val="150000"/>
              </a:lnSpc>
              <a:spcBef>
                <a:spcPts val="600"/>
              </a:spcBef>
              <a:buClr>
                <a:schemeClr val="bg1"/>
              </a:buClr>
              <a:buSzPts val="1100"/>
              <a:buFont typeface="+mj-lt"/>
              <a:buAutoNum type="arabicPeriod"/>
            </a:pPr>
            <a:r>
              <a:rPr lang="en-IN" sz="1000" dirty="0">
                <a:solidFill>
                  <a:schemeClr val="bg1"/>
                </a:solidFill>
                <a:latin typeface="Open Sans"/>
                <a:ea typeface="Open Sans"/>
                <a:cs typeface="Open Sans"/>
                <a:sym typeface="Open Sans"/>
              </a:rPr>
              <a:t>What is India’s generation capacity and energy mix?</a:t>
            </a:r>
          </a:p>
          <a:p>
            <a:pPr marL="228600" lvl="0" indent="-228600">
              <a:lnSpc>
                <a:spcPct val="150000"/>
              </a:lnSpc>
              <a:spcBef>
                <a:spcPts val="600"/>
              </a:spcBef>
              <a:buClr>
                <a:schemeClr val="bg1"/>
              </a:buClr>
              <a:buSzPts val="1100"/>
              <a:buFont typeface="+mj-lt"/>
              <a:buAutoNum type="arabicPeriod"/>
            </a:pPr>
            <a:r>
              <a:rPr lang="en-IN" sz="1000" dirty="0">
                <a:solidFill>
                  <a:schemeClr val="bg1"/>
                </a:solidFill>
                <a:latin typeface="Open Sans"/>
                <a:ea typeface="Open Sans"/>
                <a:cs typeface="Open Sans"/>
                <a:sym typeface="Open Sans"/>
              </a:rPr>
              <a:t>What are the key trends in renewable energy (RE) tariffs?</a:t>
            </a:r>
          </a:p>
          <a:p>
            <a:pPr marL="228600" lvl="0" indent="-228600">
              <a:lnSpc>
                <a:spcPct val="150000"/>
              </a:lnSpc>
              <a:spcBef>
                <a:spcPts val="600"/>
              </a:spcBef>
              <a:buClr>
                <a:schemeClr val="bg1"/>
              </a:buClr>
              <a:buSzPts val="1100"/>
              <a:buFont typeface="+mj-lt"/>
              <a:buAutoNum type="arabicPeriod"/>
            </a:pPr>
            <a:r>
              <a:rPr lang="en-IN" sz="1000" dirty="0">
                <a:solidFill>
                  <a:schemeClr val="bg1"/>
                </a:solidFill>
                <a:latin typeface="Open Sans"/>
                <a:ea typeface="Open Sans"/>
                <a:cs typeface="Open Sans"/>
                <a:sym typeface="Open Sans"/>
              </a:rPr>
              <a:t>What is the current situation of the discom payment delay situation?</a:t>
            </a:r>
          </a:p>
          <a:p>
            <a:pPr marL="228600" lvl="0" indent="-228600">
              <a:lnSpc>
                <a:spcPct val="150000"/>
              </a:lnSpc>
              <a:spcBef>
                <a:spcPts val="600"/>
              </a:spcBef>
              <a:buClr>
                <a:schemeClr val="bg1"/>
              </a:buClr>
              <a:buSzPts val="1100"/>
              <a:buFont typeface="+mj-lt"/>
              <a:buAutoNum type="arabicPeriod"/>
            </a:pPr>
            <a:r>
              <a:rPr lang="en-IN" sz="1000" dirty="0">
                <a:solidFill>
                  <a:schemeClr val="bg1"/>
                </a:solidFill>
                <a:latin typeface="Open Sans"/>
                <a:ea typeface="Open Sans"/>
                <a:cs typeface="Open Sans"/>
                <a:sym typeface="Open Sans"/>
              </a:rPr>
              <a:t>How have the power market reforms progressed?</a:t>
            </a:r>
          </a:p>
          <a:p>
            <a:pPr marL="228600" lvl="0" indent="-228600">
              <a:lnSpc>
                <a:spcPct val="150000"/>
              </a:lnSpc>
              <a:spcBef>
                <a:spcPts val="600"/>
              </a:spcBef>
              <a:buClr>
                <a:schemeClr val="bg1"/>
              </a:buClr>
              <a:buSzPts val="1100"/>
              <a:buFont typeface="+mj-lt"/>
              <a:buAutoNum type="arabicPeriod"/>
            </a:pPr>
            <a:r>
              <a:rPr lang="en-IN" sz="1000" dirty="0">
                <a:solidFill>
                  <a:schemeClr val="bg1"/>
                </a:solidFill>
                <a:latin typeface="Open Sans"/>
                <a:ea typeface="Open Sans"/>
                <a:cs typeface="Open Sans"/>
                <a:sym typeface="Open Sans"/>
              </a:rPr>
              <a:t>What are key trends in the electric vehicles (EV) and energy storage markets?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0439" y="169136"/>
            <a:ext cx="735044" cy="1246022"/>
          </a:xfrm>
          <a:prstGeom prst="rect">
            <a:avLst/>
          </a:prstGeom>
        </p:spPr>
      </p:pic>
      <p:grpSp>
        <p:nvGrpSpPr>
          <p:cNvPr id="19" name="Group 18"/>
          <p:cNvGrpSpPr/>
          <p:nvPr/>
        </p:nvGrpSpPr>
        <p:grpSpPr>
          <a:xfrm>
            <a:off x="8284057" y="4779402"/>
            <a:ext cx="715926" cy="418214"/>
            <a:chOff x="8284057" y="4779402"/>
            <a:chExt cx="715926" cy="418214"/>
          </a:xfrm>
        </p:grpSpPr>
        <p:sp>
          <p:nvSpPr>
            <p:cNvPr id="20" name="Rounded Rectangle 19"/>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21" name="Group 20"/>
            <p:cNvGrpSpPr/>
            <p:nvPr/>
          </p:nvGrpSpPr>
          <p:grpSpPr>
            <a:xfrm>
              <a:off x="8284057" y="4879531"/>
              <a:ext cx="715926" cy="263969"/>
              <a:chOff x="1376812" y="1471708"/>
              <a:chExt cx="715926" cy="263969"/>
            </a:xfrm>
          </p:grpSpPr>
          <p:sp>
            <p:nvSpPr>
              <p:cNvPr id="22" name="TextBox 21"/>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23" name="Group 22"/>
              <p:cNvGrpSpPr/>
              <p:nvPr/>
            </p:nvGrpSpPr>
            <p:grpSpPr>
              <a:xfrm>
                <a:off x="1504037" y="1471708"/>
                <a:ext cx="436340" cy="63914"/>
                <a:chOff x="973747" y="978085"/>
                <a:chExt cx="436340" cy="63914"/>
              </a:xfrm>
            </p:grpSpPr>
            <p:sp>
              <p:nvSpPr>
                <p:cNvPr id="24" name="Oval 23"/>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5" name="Oval 24"/>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6" name="Oval 25"/>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grpSp>
    </p:spTree>
    <p:extLst>
      <p:ext uri="{BB962C8B-B14F-4D97-AF65-F5344CB8AC3E}">
        <p14:creationId xmlns:p14="http://schemas.microsoft.com/office/powerpoint/2010/main" val="14683641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A9FD9"/>
        </a:solidFill>
        <a:effectLst/>
      </p:bgPr>
    </p:bg>
    <p:spTree>
      <p:nvGrpSpPr>
        <p:cNvPr id="1" name="Shape 276"/>
        <p:cNvGrpSpPr/>
        <p:nvPr/>
      </p:nvGrpSpPr>
      <p:grpSpPr>
        <a:xfrm>
          <a:off x="0" y="0"/>
          <a:ext cx="0" cy="0"/>
          <a:chOff x="0" y="0"/>
          <a:chExt cx="0" cy="0"/>
        </a:xfrm>
      </p:grpSpPr>
      <p:sp>
        <p:nvSpPr>
          <p:cNvPr id="277" name="Google Shape;277;p36"/>
          <p:cNvSpPr txBox="1">
            <a:spLocks noGrp="1"/>
          </p:cNvSpPr>
          <p:nvPr>
            <p:ph type="title"/>
          </p:nvPr>
        </p:nvSpPr>
        <p:spPr>
          <a:xfrm>
            <a:off x="457200" y="267117"/>
            <a:ext cx="8229600" cy="291013"/>
          </a:xfrm>
          <a:prstGeom prst="rect">
            <a:avLst/>
          </a:prstGeom>
        </p:spPr>
        <p:txBody>
          <a:bodyPr spcFirstLastPara="1" wrap="square" lIns="91425" tIns="91425" rIns="91425" bIns="91425" anchor="b" anchorCtr="0">
            <a:noAutofit/>
          </a:bodyPr>
          <a:lstStyle/>
          <a:p>
            <a:pPr lvl="0"/>
            <a:r>
              <a:rPr lang="en-IN" sz="1200" dirty="0"/>
              <a:t>CEEW Centre for Energy Finance</a:t>
            </a:r>
            <a:endParaRPr sz="1200" dirty="0"/>
          </a:p>
        </p:txBody>
      </p:sp>
      <p:sp>
        <p:nvSpPr>
          <p:cNvPr id="278" name="Google Shape;278;p36"/>
          <p:cNvSpPr/>
          <p:nvPr/>
        </p:nvSpPr>
        <p:spPr>
          <a:xfrm>
            <a:off x="2811401" y="1654060"/>
            <a:ext cx="3547134" cy="2451222"/>
          </a:xfrm>
          <a:prstGeom prst="chevron">
            <a:avLst>
              <a:gd name="adj" fmla="val 29853"/>
            </a:avLst>
          </a:prstGeom>
          <a:solidFill>
            <a:schemeClr val="bg2">
              <a:lumMod val="75000"/>
            </a:schemeClr>
          </a:solidFill>
          <a:ln w="19050" cap="flat" cmpd="sng">
            <a:noFill/>
            <a:prstDash val="dash"/>
            <a:round/>
            <a:headEnd type="none" w="sm" len="sm"/>
            <a:tailEnd type="none" w="sm" len="sm"/>
          </a:ln>
        </p:spPr>
        <p:txBody>
          <a:bodyPr spcFirstLastPara="1" wrap="square" lIns="91425" tIns="91425" rIns="91425" bIns="91425" anchor="ctr" anchorCtr="0">
            <a:noAutofit/>
          </a:bodyPr>
          <a:lstStyle/>
          <a:p>
            <a:pPr lvl="0" algn="ctr"/>
            <a:endParaRPr lang="en-IN" sz="1200" dirty="0">
              <a:solidFill>
                <a:srgbClr val="FFFFFF"/>
              </a:solidFill>
              <a:latin typeface="Open Sans"/>
              <a:ea typeface="Open Sans"/>
              <a:cs typeface="Open Sans"/>
              <a:sym typeface="Open Sans"/>
            </a:endParaRPr>
          </a:p>
        </p:txBody>
      </p:sp>
      <p:sp>
        <p:nvSpPr>
          <p:cNvPr id="279" name="Google Shape;279;p36"/>
          <p:cNvSpPr/>
          <p:nvPr/>
        </p:nvSpPr>
        <p:spPr>
          <a:xfrm>
            <a:off x="5697854" y="1654060"/>
            <a:ext cx="3446146" cy="2451222"/>
          </a:xfrm>
          <a:prstGeom prst="chevron">
            <a:avLst>
              <a:gd name="adj" fmla="val 29853"/>
            </a:avLst>
          </a:prstGeom>
          <a:solidFill>
            <a:schemeClr val="bg2">
              <a:lumMod val="75000"/>
            </a:schemeClr>
          </a:solidFill>
          <a:ln w="19050" cap="flat" cmpd="sng">
            <a:noFill/>
            <a:prstDash val="solid"/>
            <a:round/>
            <a:headEnd type="none" w="sm" len="sm"/>
            <a:tailEnd type="none" w="sm" len="sm"/>
          </a:ln>
        </p:spPr>
        <p:txBody>
          <a:bodyPr spcFirstLastPara="1" wrap="square" lIns="91425" tIns="91425" rIns="91425" bIns="91425" anchor="ctr" anchorCtr="0">
            <a:noAutofit/>
          </a:bodyPr>
          <a:lstStyle/>
          <a:p>
            <a:pPr lvl="0" algn="ctr"/>
            <a:endParaRPr lang="en-IN" sz="1200" dirty="0">
              <a:solidFill>
                <a:srgbClr val="FFFFFF"/>
              </a:solidFill>
              <a:latin typeface="Open Sans"/>
              <a:ea typeface="Open Sans"/>
              <a:cs typeface="Open Sans"/>
              <a:sym typeface="Open Sans"/>
            </a:endParaRPr>
          </a:p>
        </p:txBody>
      </p:sp>
      <p:sp>
        <p:nvSpPr>
          <p:cNvPr id="280" name="Google Shape;280;p36"/>
          <p:cNvSpPr/>
          <p:nvPr/>
        </p:nvSpPr>
        <p:spPr>
          <a:xfrm>
            <a:off x="0" y="1654060"/>
            <a:ext cx="3451653" cy="2451222"/>
          </a:xfrm>
          <a:prstGeom prst="chevron">
            <a:avLst>
              <a:gd name="adj" fmla="val 29853"/>
            </a:avLst>
          </a:prstGeom>
          <a:solidFill>
            <a:schemeClr val="bg2">
              <a:lumMod val="75000"/>
            </a:schemeClr>
          </a:solidFill>
          <a:ln w="25400" cap="flat" cmpd="sng">
            <a:noFill/>
            <a:prstDash val="dot"/>
            <a:round/>
            <a:headEnd type="none" w="sm" len="sm"/>
            <a:tailEnd type="none" w="sm" len="sm"/>
          </a:ln>
        </p:spPr>
        <p:txBody>
          <a:bodyPr spcFirstLastPara="1" wrap="square" lIns="91425" tIns="91425" rIns="91425" bIns="91425" anchor="ctr" anchorCtr="0">
            <a:noAutofit/>
          </a:bodyPr>
          <a:lstStyle/>
          <a:p>
            <a:pPr lvl="0" algn="ctr"/>
            <a:endParaRPr lang="en-IN" sz="1200" dirty="0">
              <a:solidFill>
                <a:srgbClr val="FFFFFF"/>
              </a:solidFill>
              <a:latin typeface="Open Sans"/>
              <a:ea typeface="Open Sans"/>
              <a:cs typeface="Open Sans"/>
              <a:sym typeface="Open Sans"/>
            </a:endParaRPr>
          </a:p>
        </p:txBody>
      </p:sp>
      <p:sp>
        <p:nvSpPr>
          <p:cNvPr id="30" name="Rectangle 29"/>
          <p:cNvSpPr/>
          <p:nvPr/>
        </p:nvSpPr>
        <p:spPr>
          <a:xfrm rot="16200000">
            <a:off x="9082410" y="-91649"/>
            <a:ext cx="249623" cy="8152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1" name="TextBox 30"/>
          <p:cNvSpPr txBox="1"/>
          <p:nvPr/>
        </p:nvSpPr>
        <p:spPr>
          <a:xfrm>
            <a:off x="8821030" y="208255"/>
            <a:ext cx="322970" cy="215444"/>
          </a:xfrm>
          <a:prstGeom prst="rect">
            <a:avLst/>
          </a:prstGeom>
          <a:noFill/>
        </p:spPr>
        <p:txBody>
          <a:bodyPr wrap="square" rtlCol="0">
            <a:spAutoFit/>
          </a:bodyPr>
          <a:lstStyle/>
          <a:p>
            <a:r>
              <a:rPr lang="en-IN" sz="800" dirty="0">
                <a:solidFill>
                  <a:schemeClr val="tx1"/>
                </a:solidFill>
                <a:latin typeface="Open Sans" panose="020B0606030504020204" pitchFamily="34" charset="0"/>
                <a:ea typeface="Open Sans" panose="020B0606030504020204" pitchFamily="34" charset="0"/>
                <a:cs typeface="Open Sans" panose="020B0606030504020204" pitchFamily="34" charset="0"/>
              </a:rPr>
              <a:t>20</a:t>
            </a:r>
          </a:p>
        </p:txBody>
      </p:sp>
      <p:sp>
        <p:nvSpPr>
          <p:cNvPr id="3" name="TextBox 2"/>
          <p:cNvSpPr txBox="1"/>
          <p:nvPr/>
        </p:nvSpPr>
        <p:spPr>
          <a:xfrm>
            <a:off x="970241" y="2017264"/>
            <a:ext cx="1696177" cy="2215991"/>
          </a:xfrm>
          <a:prstGeom prst="rect">
            <a:avLst/>
          </a:prstGeom>
          <a:noFill/>
        </p:spPr>
        <p:txBody>
          <a:bodyPr wrap="square" rtlCol="0">
            <a:spAutoFit/>
          </a:bodyPr>
          <a:lstStyle/>
          <a:p>
            <a:pPr lvl="0" algn="ctr"/>
            <a:r>
              <a:rPr lang="en-IN" b="1" dirty="0">
                <a:solidFill>
                  <a:srgbClr val="FFFFFF"/>
                </a:solidFill>
                <a:latin typeface="Open Sans"/>
                <a:ea typeface="Open Sans"/>
                <a:cs typeface="Open Sans"/>
                <a:sym typeface="Open Sans"/>
              </a:rPr>
              <a:t>Build evidence</a:t>
            </a:r>
            <a:br>
              <a:rPr lang="en-IN" b="1" dirty="0">
                <a:solidFill>
                  <a:srgbClr val="FFFFFF"/>
                </a:solidFill>
                <a:latin typeface="Open Sans"/>
                <a:ea typeface="Open Sans"/>
                <a:cs typeface="Open Sans"/>
                <a:sym typeface="Open Sans"/>
              </a:rPr>
            </a:br>
            <a:endParaRPr lang="en-IN" b="1" dirty="0">
              <a:solidFill>
                <a:srgbClr val="FFFFFF"/>
              </a:solidFill>
              <a:latin typeface="Open Sans"/>
              <a:ea typeface="Open Sans"/>
              <a:cs typeface="Open Sans"/>
              <a:sym typeface="Open Sans"/>
            </a:endParaRPr>
          </a:p>
          <a:p>
            <a:pPr lvl="0" algn="ctr"/>
            <a:r>
              <a:rPr lang="en-IN" sz="1200" dirty="0">
                <a:solidFill>
                  <a:srgbClr val="FFFFFF"/>
                </a:solidFill>
                <a:latin typeface="Open Sans"/>
                <a:ea typeface="Open Sans"/>
                <a:cs typeface="Open Sans"/>
                <a:sym typeface="Open Sans"/>
              </a:rPr>
              <a:t>Consistent, reliable, and up to date monitoring &amp; analysis of clean energy markets – investment, payment schedules, market trends, etc.</a:t>
            </a:r>
          </a:p>
          <a:p>
            <a:endParaRPr lang="en-IN" dirty="0"/>
          </a:p>
        </p:txBody>
      </p:sp>
      <p:sp>
        <p:nvSpPr>
          <p:cNvPr id="32" name="TextBox 31"/>
          <p:cNvSpPr txBox="1"/>
          <p:nvPr/>
        </p:nvSpPr>
        <p:spPr>
          <a:xfrm>
            <a:off x="3859944" y="2017264"/>
            <a:ext cx="1776581" cy="1446550"/>
          </a:xfrm>
          <a:prstGeom prst="rect">
            <a:avLst/>
          </a:prstGeom>
          <a:noFill/>
        </p:spPr>
        <p:txBody>
          <a:bodyPr wrap="square" rtlCol="0">
            <a:spAutoFit/>
          </a:bodyPr>
          <a:lstStyle/>
          <a:p>
            <a:pPr lvl="0" algn="ctr"/>
            <a:r>
              <a:rPr lang="en-IN" b="1" dirty="0">
                <a:solidFill>
                  <a:srgbClr val="FFFFFF"/>
                </a:solidFill>
                <a:latin typeface="Open Sans"/>
                <a:ea typeface="Open Sans"/>
                <a:cs typeface="Open Sans"/>
                <a:sym typeface="Open Sans"/>
              </a:rPr>
              <a:t>Create coherence</a:t>
            </a:r>
          </a:p>
          <a:p>
            <a:pPr lvl="0" algn="ctr"/>
            <a:endParaRPr lang="en-IN" b="1" dirty="0">
              <a:solidFill>
                <a:srgbClr val="FFFFFF"/>
              </a:solidFill>
              <a:latin typeface="Open Sans"/>
              <a:ea typeface="Open Sans"/>
              <a:cs typeface="Open Sans"/>
              <a:sym typeface="Open Sans"/>
            </a:endParaRPr>
          </a:p>
          <a:p>
            <a:pPr lvl="0" algn="ctr"/>
            <a:r>
              <a:rPr lang="en-IN" sz="1200" dirty="0">
                <a:solidFill>
                  <a:srgbClr val="FFFFFF"/>
                </a:solidFill>
                <a:latin typeface="Open Sans"/>
                <a:ea typeface="Open Sans"/>
                <a:cs typeface="Open Sans"/>
                <a:sym typeface="Open Sans"/>
              </a:rPr>
              <a:t>Periodic convening of multi-stakeholder groups to deliberate on market activities in clean energy</a:t>
            </a:r>
          </a:p>
        </p:txBody>
      </p:sp>
      <p:sp>
        <p:nvSpPr>
          <p:cNvPr id="33" name="TextBox 32"/>
          <p:cNvSpPr txBox="1"/>
          <p:nvPr/>
        </p:nvSpPr>
        <p:spPr>
          <a:xfrm>
            <a:off x="6723570" y="2017263"/>
            <a:ext cx="1696177" cy="1631216"/>
          </a:xfrm>
          <a:prstGeom prst="rect">
            <a:avLst/>
          </a:prstGeom>
          <a:noFill/>
        </p:spPr>
        <p:txBody>
          <a:bodyPr wrap="square" rtlCol="0">
            <a:spAutoFit/>
          </a:bodyPr>
          <a:lstStyle/>
          <a:p>
            <a:pPr lvl="0" algn="ctr"/>
            <a:r>
              <a:rPr lang="en-IN" b="1" dirty="0">
                <a:solidFill>
                  <a:srgbClr val="FFFFFF"/>
                </a:solidFill>
                <a:latin typeface="Open Sans"/>
                <a:ea typeface="Open Sans"/>
                <a:cs typeface="Open Sans"/>
                <a:sym typeface="Open Sans"/>
              </a:rPr>
              <a:t>Design solutions</a:t>
            </a:r>
          </a:p>
          <a:p>
            <a:pPr lvl="0" algn="ctr"/>
            <a:endParaRPr lang="en-IN" b="1" dirty="0">
              <a:solidFill>
                <a:srgbClr val="FFFFFF"/>
              </a:solidFill>
              <a:latin typeface="Open Sans"/>
              <a:ea typeface="Open Sans"/>
              <a:cs typeface="Open Sans"/>
              <a:sym typeface="Open Sans"/>
            </a:endParaRPr>
          </a:p>
          <a:p>
            <a:pPr lvl="0" algn="ctr"/>
            <a:r>
              <a:rPr lang="en-IN" sz="1200" dirty="0">
                <a:solidFill>
                  <a:srgbClr val="FFFFFF"/>
                </a:solidFill>
                <a:latin typeface="Open Sans"/>
                <a:ea typeface="Open Sans"/>
                <a:cs typeface="Open Sans"/>
                <a:sym typeface="Open Sans"/>
              </a:rPr>
              <a:t>Design and feasibility pilots of fit-for-purpose business models &amp; financial solutions for clean energy solutions</a:t>
            </a:r>
          </a:p>
        </p:txBody>
      </p:sp>
      <p:grpSp>
        <p:nvGrpSpPr>
          <p:cNvPr id="19" name="Group 18"/>
          <p:cNvGrpSpPr/>
          <p:nvPr/>
        </p:nvGrpSpPr>
        <p:grpSpPr>
          <a:xfrm>
            <a:off x="8284057" y="4779402"/>
            <a:ext cx="715926" cy="418214"/>
            <a:chOff x="8284057" y="4779402"/>
            <a:chExt cx="715926" cy="418214"/>
          </a:xfrm>
        </p:grpSpPr>
        <p:sp>
          <p:nvSpPr>
            <p:cNvPr id="20" name="Rounded Rectangle 19"/>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21" name="Group 20"/>
            <p:cNvGrpSpPr/>
            <p:nvPr/>
          </p:nvGrpSpPr>
          <p:grpSpPr>
            <a:xfrm>
              <a:off x="8284057" y="4879531"/>
              <a:ext cx="715926" cy="263969"/>
              <a:chOff x="1376812" y="1471708"/>
              <a:chExt cx="715926" cy="263969"/>
            </a:xfrm>
          </p:grpSpPr>
          <p:sp>
            <p:nvSpPr>
              <p:cNvPr id="22" name="TextBox 21"/>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23" name="Group 22"/>
              <p:cNvGrpSpPr/>
              <p:nvPr/>
            </p:nvGrpSpPr>
            <p:grpSpPr>
              <a:xfrm>
                <a:off x="1504037" y="1471708"/>
                <a:ext cx="436340" cy="63914"/>
                <a:chOff x="973747" y="978085"/>
                <a:chExt cx="436340" cy="63914"/>
              </a:xfrm>
            </p:grpSpPr>
            <p:sp>
              <p:nvSpPr>
                <p:cNvPr id="24" name="Oval 23"/>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4" name="Oval 33"/>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5" name="Oval 34"/>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A9FD9"/>
        </a:solidFill>
        <a:effectLst/>
      </p:bgPr>
    </p:bg>
    <p:spTree>
      <p:nvGrpSpPr>
        <p:cNvPr id="1" name="Shape 98"/>
        <p:cNvGrpSpPr/>
        <p:nvPr/>
      </p:nvGrpSpPr>
      <p:grpSpPr>
        <a:xfrm>
          <a:off x="0" y="0"/>
          <a:ext cx="0" cy="0"/>
          <a:chOff x="0" y="0"/>
          <a:chExt cx="0" cy="0"/>
        </a:xfrm>
      </p:grpSpPr>
      <p:sp>
        <p:nvSpPr>
          <p:cNvPr id="99" name="Google Shape;99;p20"/>
          <p:cNvSpPr txBox="1">
            <a:spLocks noGrp="1"/>
          </p:cNvSpPr>
          <p:nvPr>
            <p:ph type="title"/>
          </p:nvPr>
        </p:nvSpPr>
        <p:spPr>
          <a:xfrm>
            <a:off x="457200" y="286542"/>
            <a:ext cx="8229600" cy="267660"/>
          </a:xfrm>
          <a:prstGeom prst="rect">
            <a:avLst/>
          </a:prstGeom>
        </p:spPr>
        <p:txBody>
          <a:bodyPr spcFirstLastPara="1" wrap="square" lIns="91425" tIns="91425" rIns="91425" bIns="91425" anchor="b" anchorCtr="0">
            <a:noAutofit/>
          </a:bodyPr>
          <a:lstStyle/>
          <a:p>
            <a:pPr lvl="0"/>
            <a:r>
              <a:rPr lang="en-IN" sz="1200" dirty="0"/>
              <a:t>Our recent publications, dashboards and tools</a:t>
            </a:r>
            <a:endParaRPr sz="1200" dirty="0"/>
          </a:p>
        </p:txBody>
      </p:sp>
      <p:sp>
        <p:nvSpPr>
          <p:cNvPr id="48" name="TextBox 47">
            <a:extLst>
              <a:ext uri="{FF2B5EF4-FFF2-40B4-BE49-F238E27FC236}">
                <a16:creationId xmlns:a16="http://schemas.microsoft.com/office/drawing/2014/main" id="{CC2FE6B2-F1C8-8F48-A15B-DE9FB4BEDFCA}"/>
              </a:ext>
            </a:extLst>
          </p:cNvPr>
          <p:cNvSpPr txBox="1"/>
          <p:nvPr/>
        </p:nvSpPr>
        <p:spPr>
          <a:xfrm>
            <a:off x="472845" y="2806049"/>
            <a:ext cx="1419819" cy="338554"/>
          </a:xfrm>
          <a:prstGeom prst="rect">
            <a:avLst/>
          </a:prstGeom>
          <a:noFill/>
        </p:spPr>
        <p:txBody>
          <a:bodyPr wrap="square" rtlCol="0">
            <a:spAutoFit/>
          </a:bodyPr>
          <a:lstStyle/>
          <a:p>
            <a:pPr lvl="0" algn="ctr"/>
            <a:r>
              <a:rPr lang="en-US" sz="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Clean Energy Investment Trends 2020</a:t>
            </a:r>
          </a:p>
        </p:txBody>
      </p:sp>
      <p:sp>
        <p:nvSpPr>
          <p:cNvPr id="49" name="TextBox 48">
            <a:extLst>
              <a:ext uri="{FF2B5EF4-FFF2-40B4-BE49-F238E27FC236}">
                <a16:creationId xmlns:a16="http://schemas.microsoft.com/office/drawing/2014/main" id="{35B04894-FF3C-734E-A8EC-D56E4F736806}"/>
              </a:ext>
            </a:extLst>
          </p:cNvPr>
          <p:cNvSpPr txBox="1"/>
          <p:nvPr/>
        </p:nvSpPr>
        <p:spPr>
          <a:xfrm>
            <a:off x="2634658" y="2744494"/>
            <a:ext cx="1452667" cy="461665"/>
          </a:xfrm>
          <a:prstGeom prst="rect">
            <a:avLst/>
          </a:prstGeom>
          <a:noFill/>
        </p:spPr>
        <p:txBody>
          <a:bodyPr wrap="square" rtlCol="0">
            <a:spAutoFit/>
          </a:bodyPr>
          <a:lstStyle/>
          <a:p>
            <a:pPr lvl="0" algn="ctr"/>
            <a:r>
              <a:rPr lang="en-US" sz="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The Case for Indexed Renewable Energy Tariffs</a:t>
            </a:r>
          </a:p>
        </p:txBody>
      </p:sp>
      <p:sp>
        <p:nvSpPr>
          <p:cNvPr id="50" name="TextBox 49">
            <a:extLst>
              <a:ext uri="{FF2B5EF4-FFF2-40B4-BE49-F238E27FC236}">
                <a16:creationId xmlns:a16="http://schemas.microsoft.com/office/drawing/2014/main" id="{9FE42C1F-6202-C34E-9125-90D518193F05}"/>
              </a:ext>
            </a:extLst>
          </p:cNvPr>
          <p:cNvSpPr txBox="1"/>
          <p:nvPr/>
        </p:nvSpPr>
        <p:spPr>
          <a:xfrm>
            <a:off x="4572000" y="2744494"/>
            <a:ext cx="1846265" cy="461665"/>
          </a:xfrm>
          <a:prstGeom prst="rect">
            <a:avLst/>
          </a:prstGeom>
          <a:noFill/>
        </p:spPr>
        <p:txBody>
          <a:bodyPr wrap="square" rtlCol="0">
            <a:spAutoFit/>
          </a:bodyPr>
          <a:lstStyle/>
          <a:p>
            <a:pPr lvl="0" algn="ctr"/>
            <a:r>
              <a:rPr lang="en-US" sz="800" b="1" dirty="0">
                <a:solidFill>
                  <a:schemeClr val="bg1"/>
                </a:solidFill>
                <a:uFill>
                  <a:solidFill>
                    <a:srgbClr val="009CD8"/>
                  </a:solidFill>
                </a:uFill>
                <a:latin typeface="Open Sans" panose="020B0606030504020204" pitchFamily="34" charset="0"/>
                <a:ea typeface="Open Sans" panose="020B0606030504020204" pitchFamily="34" charset="0"/>
                <a:cs typeface="Open Sans" panose="020B0606030504020204" pitchFamily="34" charset="0"/>
              </a:rPr>
              <a:t>Scaling Up Solar Manufacturing in India to Enhance India’s Energy Security</a:t>
            </a:r>
          </a:p>
        </p:txBody>
      </p:sp>
      <p:sp>
        <p:nvSpPr>
          <p:cNvPr id="51" name="TextBox 50">
            <a:extLst>
              <a:ext uri="{FF2B5EF4-FFF2-40B4-BE49-F238E27FC236}">
                <a16:creationId xmlns:a16="http://schemas.microsoft.com/office/drawing/2014/main" id="{47C0FE12-485D-3140-9BE5-E1F7DF555ECD}"/>
              </a:ext>
            </a:extLst>
          </p:cNvPr>
          <p:cNvSpPr txBox="1"/>
          <p:nvPr/>
        </p:nvSpPr>
        <p:spPr>
          <a:xfrm>
            <a:off x="449732" y="4404829"/>
            <a:ext cx="2276006" cy="215444"/>
          </a:xfrm>
          <a:prstGeom prst="rect">
            <a:avLst/>
          </a:prstGeom>
          <a:noFill/>
        </p:spPr>
        <p:txBody>
          <a:bodyPr wrap="square" rtlCol="0">
            <a:spAutoFit/>
          </a:bodyPr>
          <a:lstStyle/>
          <a:p>
            <a:pPr lvl="0" algn="ctr"/>
            <a:r>
              <a:rPr lang="en-US" sz="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CEEW-CEF Dashboard</a:t>
            </a:r>
          </a:p>
        </p:txBody>
      </p:sp>
      <p:sp>
        <p:nvSpPr>
          <p:cNvPr id="52" name="TextBox 51">
            <a:extLst>
              <a:ext uri="{FF2B5EF4-FFF2-40B4-BE49-F238E27FC236}">
                <a16:creationId xmlns:a16="http://schemas.microsoft.com/office/drawing/2014/main" id="{2AB70E11-E2B2-7348-8110-B438BB0DB8EE}"/>
              </a:ext>
            </a:extLst>
          </p:cNvPr>
          <p:cNvSpPr txBox="1"/>
          <p:nvPr/>
        </p:nvSpPr>
        <p:spPr>
          <a:xfrm>
            <a:off x="3221129" y="4404829"/>
            <a:ext cx="2347457" cy="215444"/>
          </a:xfrm>
          <a:prstGeom prst="rect">
            <a:avLst/>
          </a:prstGeom>
          <a:noFill/>
        </p:spPr>
        <p:txBody>
          <a:bodyPr wrap="square" rtlCol="0">
            <a:spAutoFit/>
          </a:bodyPr>
          <a:lstStyle/>
          <a:p>
            <a:pPr lvl="0" algn="ctr"/>
            <a:r>
              <a:rPr lang="en-US" sz="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Open Access Tool</a:t>
            </a:r>
          </a:p>
        </p:txBody>
      </p:sp>
      <p:sp>
        <p:nvSpPr>
          <p:cNvPr id="53" name="TextBox 52">
            <a:extLst>
              <a:ext uri="{FF2B5EF4-FFF2-40B4-BE49-F238E27FC236}">
                <a16:creationId xmlns:a16="http://schemas.microsoft.com/office/drawing/2014/main" id="{C09BED28-B041-5345-9C79-4D1EBE376BDD}"/>
              </a:ext>
            </a:extLst>
          </p:cNvPr>
          <p:cNvSpPr txBox="1"/>
          <p:nvPr/>
        </p:nvSpPr>
        <p:spPr>
          <a:xfrm>
            <a:off x="6192613" y="4404829"/>
            <a:ext cx="1962777" cy="215444"/>
          </a:xfrm>
          <a:prstGeom prst="rect">
            <a:avLst/>
          </a:prstGeom>
          <a:noFill/>
        </p:spPr>
        <p:txBody>
          <a:bodyPr wrap="square" rtlCol="0">
            <a:spAutoFit/>
          </a:bodyPr>
          <a:lstStyle/>
          <a:p>
            <a:pPr lvl="0" algn="ctr"/>
            <a:r>
              <a:rPr lang="en-US" sz="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Electric Mobility Dashboard</a:t>
            </a:r>
          </a:p>
        </p:txBody>
      </p:sp>
      <p:pic>
        <p:nvPicPr>
          <p:cNvPr id="54" name="Picture 53" descr="A screenshot of a cell phone&#10;&#10;Description automatically generated">
            <a:hlinkClick r:id="rId3"/>
            <a:extLst>
              <a:ext uri="{FF2B5EF4-FFF2-40B4-BE49-F238E27FC236}">
                <a16:creationId xmlns:a16="http://schemas.microsoft.com/office/drawing/2014/main" id="{1FF984B9-2AFA-024E-B1C1-CB1B21FEB913}"/>
              </a:ext>
            </a:extLst>
          </p:cNvPr>
          <p:cNvPicPr>
            <a:picLocks noChangeAspect="1"/>
          </p:cNvPicPr>
          <p:nvPr/>
        </p:nvPicPr>
        <p:blipFill rotWithShape="1">
          <a:blip r:embed="rId4"/>
          <a:srcRect t="13312" b="5408"/>
          <a:stretch/>
        </p:blipFill>
        <p:spPr>
          <a:xfrm>
            <a:off x="446028" y="3234317"/>
            <a:ext cx="2279709" cy="1158096"/>
          </a:xfrm>
          <a:prstGeom prst="rect">
            <a:avLst/>
          </a:prstGeom>
          <a:ln>
            <a:noFill/>
          </a:ln>
          <a:effectLst>
            <a:outerShdw blurRad="190500" algn="tl" rotWithShape="0">
              <a:srgbClr val="000000">
                <a:alpha val="70000"/>
              </a:srgbClr>
            </a:outerShdw>
          </a:effectLst>
        </p:spPr>
      </p:pic>
      <p:pic>
        <p:nvPicPr>
          <p:cNvPr id="55" name="Picture 54" descr="A screenshot of a cell phone&#10;&#10;Description automatically generated">
            <a:hlinkClick r:id="rId5"/>
            <a:extLst>
              <a:ext uri="{FF2B5EF4-FFF2-40B4-BE49-F238E27FC236}">
                <a16:creationId xmlns:a16="http://schemas.microsoft.com/office/drawing/2014/main" id="{2F0C6ADE-71A6-C14F-8BBF-0BD9ECBDB77C}"/>
              </a:ext>
            </a:extLst>
          </p:cNvPr>
          <p:cNvPicPr>
            <a:picLocks noChangeAspect="1"/>
          </p:cNvPicPr>
          <p:nvPr/>
        </p:nvPicPr>
        <p:blipFill rotWithShape="1">
          <a:blip r:embed="rId6"/>
          <a:srcRect t="13312"/>
          <a:stretch/>
        </p:blipFill>
        <p:spPr>
          <a:xfrm>
            <a:off x="3325423" y="3243222"/>
            <a:ext cx="2163209" cy="1140288"/>
          </a:xfrm>
          <a:prstGeom prst="rect">
            <a:avLst/>
          </a:prstGeom>
          <a:ln>
            <a:noFill/>
          </a:ln>
          <a:effectLst>
            <a:outerShdw blurRad="190500" algn="tl" rotWithShape="0">
              <a:srgbClr val="000000">
                <a:alpha val="70000"/>
              </a:srgbClr>
            </a:outerShdw>
          </a:effectLst>
        </p:spPr>
      </p:pic>
      <p:pic>
        <p:nvPicPr>
          <p:cNvPr id="56" name="Picture 55" descr="A screenshot of a computer&#10;&#10;Description automatically generated">
            <a:hlinkClick r:id="rId7"/>
            <a:extLst>
              <a:ext uri="{FF2B5EF4-FFF2-40B4-BE49-F238E27FC236}">
                <a16:creationId xmlns:a16="http://schemas.microsoft.com/office/drawing/2014/main" id="{F631CB8D-CCA2-0542-B3EE-B3B89750258C}"/>
              </a:ext>
            </a:extLst>
          </p:cNvPr>
          <p:cNvPicPr>
            <a:picLocks noChangeAspect="1"/>
          </p:cNvPicPr>
          <p:nvPr/>
        </p:nvPicPr>
        <p:blipFill rotWithShape="1">
          <a:blip r:embed="rId8"/>
          <a:srcRect t="13590"/>
          <a:stretch/>
        </p:blipFill>
        <p:spPr>
          <a:xfrm>
            <a:off x="6058434" y="3234389"/>
            <a:ext cx="2279425" cy="1157953"/>
          </a:xfrm>
          <a:prstGeom prst="rect">
            <a:avLst/>
          </a:prstGeom>
          <a:ln>
            <a:noFill/>
          </a:ln>
          <a:effectLst>
            <a:outerShdw blurRad="190500" algn="tl" rotWithShape="0">
              <a:srgbClr val="000000">
                <a:alpha val="70000"/>
              </a:srgbClr>
            </a:outerShdw>
          </a:effectLst>
        </p:spPr>
      </p:pic>
      <p:sp>
        <p:nvSpPr>
          <p:cNvPr id="57" name="TextBox 56">
            <a:extLst>
              <a:ext uri="{FF2B5EF4-FFF2-40B4-BE49-F238E27FC236}">
                <a16:creationId xmlns:a16="http://schemas.microsoft.com/office/drawing/2014/main" id="{96DFACFC-44D7-4840-A417-552EE073976E}"/>
              </a:ext>
            </a:extLst>
          </p:cNvPr>
          <p:cNvSpPr txBox="1"/>
          <p:nvPr/>
        </p:nvSpPr>
        <p:spPr>
          <a:xfrm>
            <a:off x="6941719" y="2806049"/>
            <a:ext cx="1339750" cy="338554"/>
          </a:xfrm>
          <a:prstGeom prst="rect">
            <a:avLst/>
          </a:prstGeom>
          <a:noFill/>
        </p:spPr>
        <p:txBody>
          <a:bodyPr wrap="square" rtlCol="0">
            <a:spAutoFit/>
          </a:bodyPr>
          <a:lstStyle/>
          <a:p>
            <a:pPr lvl="0" algn="ctr"/>
            <a:r>
              <a:rPr lang="en-US" sz="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RE-Financing India’s Energy Transition</a:t>
            </a:r>
          </a:p>
        </p:txBody>
      </p:sp>
      <p:pic>
        <p:nvPicPr>
          <p:cNvPr id="58" name="Picture 57">
            <a:hlinkClick r:id="rId9"/>
            <a:extLst>
              <a:ext uri="{FF2B5EF4-FFF2-40B4-BE49-F238E27FC236}">
                <a16:creationId xmlns:a16="http://schemas.microsoft.com/office/drawing/2014/main" id="{9DF1586E-F46C-6946-9A7D-83D861712ABA}"/>
              </a:ext>
            </a:extLst>
          </p:cNvPr>
          <p:cNvPicPr>
            <a:picLocks noChangeAspect="1"/>
          </p:cNvPicPr>
          <p:nvPr/>
        </p:nvPicPr>
        <p:blipFill>
          <a:blip r:embed="rId10"/>
          <a:stretch>
            <a:fillRect/>
          </a:stretch>
        </p:blipFill>
        <p:spPr>
          <a:xfrm>
            <a:off x="6885330" y="748207"/>
            <a:ext cx="1452529" cy="1997158"/>
          </a:xfrm>
          <a:prstGeom prst="rect">
            <a:avLst/>
          </a:prstGeom>
          <a:ln>
            <a:noFill/>
          </a:ln>
          <a:effectLst>
            <a:outerShdw blurRad="190500" algn="tl" rotWithShape="0">
              <a:srgbClr val="000000">
                <a:alpha val="70000"/>
              </a:srgbClr>
            </a:outerShdw>
          </a:effectLst>
        </p:spPr>
      </p:pic>
      <p:sp>
        <p:nvSpPr>
          <p:cNvPr id="41" name="Rectangle 40"/>
          <p:cNvSpPr/>
          <p:nvPr/>
        </p:nvSpPr>
        <p:spPr>
          <a:xfrm rot="16200000">
            <a:off x="9082410" y="-91649"/>
            <a:ext cx="249623" cy="8152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2" name="TextBox 41"/>
          <p:cNvSpPr txBox="1"/>
          <p:nvPr/>
        </p:nvSpPr>
        <p:spPr>
          <a:xfrm>
            <a:off x="8821030" y="208255"/>
            <a:ext cx="322970" cy="215444"/>
          </a:xfrm>
          <a:prstGeom prst="rect">
            <a:avLst/>
          </a:prstGeom>
          <a:noFill/>
        </p:spPr>
        <p:txBody>
          <a:bodyPr wrap="square" rtlCol="0">
            <a:spAutoFit/>
          </a:bodyPr>
          <a:lstStyle/>
          <a:p>
            <a:r>
              <a:rPr lang="en-IN" sz="800" dirty="0">
                <a:solidFill>
                  <a:schemeClr val="tx1"/>
                </a:solidFill>
                <a:latin typeface="Open Sans" panose="020B0606030504020204" pitchFamily="34" charset="0"/>
                <a:ea typeface="Open Sans" panose="020B0606030504020204" pitchFamily="34" charset="0"/>
                <a:cs typeface="Open Sans" panose="020B0606030504020204" pitchFamily="34" charset="0"/>
              </a:rPr>
              <a:t>21</a:t>
            </a:r>
          </a:p>
        </p:txBody>
      </p:sp>
      <p:grpSp>
        <p:nvGrpSpPr>
          <p:cNvPr id="25" name="Group 24"/>
          <p:cNvGrpSpPr/>
          <p:nvPr/>
        </p:nvGrpSpPr>
        <p:grpSpPr>
          <a:xfrm>
            <a:off x="8284057" y="4779402"/>
            <a:ext cx="715926" cy="418214"/>
            <a:chOff x="8284057" y="4779402"/>
            <a:chExt cx="715926" cy="418214"/>
          </a:xfrm>
        </p:grpSpPr>
        <p:sp>
          <p:nvSpPr>
            <p:cNvPr id="26" name="Rounded Rectangle 25"/>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27" name="Group 26"/>
            <p:cNvGrpSpPr/>
            <p:nvPr/>
          </p:nvGrpSpPr>
          <p:grpSpPr>
            <a:xfrm>
              <a:off x="8284057" y="4879531"/>
              <a:ext cx="715926" cy="263969"/>
              <a:chOff x="1376812" y="1471708"/>
              <a:chExt cx="715926" cy="263969"/>
            </a:xfrm>
          </p:grpSpPr>
          <p:sp>
            <p:nvSpPr>
              <p:cNvPr id="28" name="TextBox 27"/>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29" name="Group 28"/>
              <p:cNvGrpSpPr/>
              <p:nvPr/>
            </p:nvGrpSpPr>
            <p:grpSpPr>
              <a:xfrm>
                <a:off x="1504037" y="1471708"/>
                <a:ext cx="436340" cy="63914"/>
                <a:chOff x="973747" y="978085"/>
                <a:chExt cx="436340" cy="63914"/>
              </a:xfrm>
            </p:grpSpPr>
            <p:sp>
              <p:nvSpPr>
                <p:cNvPr id="30" name="Oval 29"/>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1" name="Oval 30"/>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2" name="Oval 31"/>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grpSp>
      <p:pic>
        <p:nvPicPr>
          <p:cNvPr id="1026" name="Picture 2">
            <a:hlinkClick r:id="rId11"/>
            <a:extLst>
              <a:ext uri="{FF2B5EF4-FFF2-40B4-BE49-F238E27FC236}">
                <a16:creationId xmlns:a16="http://schemas.microsoft.com/office/drawing/2014/main" id="{FEDD22E0-379B-944C-9AB8-7EDE39CF631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791000" y="748207"/>
            <a:ext cx="1402982" cy="1970753"/>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 name="Picture 2" descr="A screenshot of a computer&#10;&#10;Description automatically generated">
            <a:hlinkClick r:id="rId13"/>
            <a:extLst>
              <a:ext uri="{FF2B5EF4-FFF2-40B4-BE49-F238E27FC236}">
                <a16:creationId xmlns:a16="http://schemas.microsoft.com/office/drawing/2014/main" id="{89B684F9-5F93-644E-A9D3-6CB3CEC56860}"/>
              </a:ext>
            </a:extLst>
          </p:cNvPr>
          <p:cNvPicPr>
            <a:picLocks noChangeAspect="1"/>
          </p:cNvPicPr>
          <p:nvPr/>
        </p:nvPicPr>
        <p:blipFill rotWithShape="1">
          <a:blip r:embed="rId14"/>
          <a:srcRect l="27225" t="18300" r="38299" b="5132"/>
          <a:stretch/>
        </p:blipFill>
        <p:spPr>
          <a:xfrm>
            <a:off x="472845" y="733040"/>
            <a:ext cx="1419819" cy="1987781"/>
          </a:xfrm>
          <a:prstGeom prst="rect">
            <a:avLst/>
          </a:prstGeom>
          <a:effectLst>
            <a:outerShdw blurRad="63500" sx="102000" sy="102000" algn="ctr" rotWithShape="0">
              <a:prstClr val="black">
                <a:alpha val="40000"/>
              </a:prstClr>
            </a:outerShdw>
          </a:effectLst>
        </p:spPr>
      </p:pic>
      <p:pic>
        <p:nvPicPr>
          <p:cNvPr id="1028" name="Picture 4">
            <a:hlinkClick r:id="rId15"/>
            <a:extLst>
              <a:ext uri="{FF2B5EF4-FFF2-40B4-BE49-F238E27FC236}">
                <a16:creationId xmlns:a16="http://schemas.microsoft.com/office/drawing/2014/main" id="{886BDCA7-FB9C-DA4C-9B67-507A83675C2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651849" y="733040"/>
            <a:ext cx="1447803" cy="198592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71940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128" name="Picture 127" descr="A screen shot of a computer&#10;&#10;Description automatically generated">
            <a:extLst>
              <a:ext uri="{FF2B5EF4-FFF2-40B4-BE49-F238E27FC236}">
                <a16:creationId xmlns:a16="http://schemas.microsoft.com/office/drawing/2014/main" id="{2DE987FD-7017-7147-B544-396A3FEBC3DA}"/>
              </a:ext>
            </a:extLst>
          </p:cNvPr>
          <p:cNvPicPr>
            <a:picLocks noChangeAspect="1"/>
          </p:cNvPicPr>
          <p:nvPr/>
        </p:nvPicPr>
        <p:blipFill rotWithShape="1">
          <a:blip r:embed="rId3"/>
          <a:srcRect r="23057"/>
          <a:stretch/>
        </p:blipFill>
        <p:spPr>
          <a:xfrm>
            <a:off x="4345067" y="-5111"/>
            <a:ext cx="4812893" cy="5148611"/>
          </a:xfrm>
          <a:prstGeom prst="rect">
            <a:avLst/>
          </a:prstGeom>
        </p:spPr>
      </p:pic>
      <p:sp>
        <p:nvSpPr>
          <p:cNvPr id="99" name="Google Shape;99;p20"/>
          <p:cNvSpPr txBox="1">
            <a:spLocks noGrp="1"/>
          </p:cNvSpPr>
          <p:nvPr>
            <p:ph type="title"/>
          </p:nvPr>
        </p:nvSpPr>
        <p:spPr>
          <a:xfrm>
            <a:off x="457200" y="284196"/>
            <a:ext cx="8229600" cy="371687"/>
          </a:xfrm>
          <a:prstGeom prst="rect">
            <a:avLst/>
          </a:prstGeom>
        </p:spPr>
        <p:txBody>
          <a:bodyPr spcFirstLastPara="1" wrap="square" lIns="91425" tIns="91425" rIns="91425" bIns="91425" anchor="b" anchorCtr="0">
            <a:noAutofit/>
          </a:bodyPr>
          <a:lstStyle/>
          <a:p>
            <a:pPr lvl="0"/>
            <a:r>
              <a:rPr lang="en-US" sz="1600" dirty="0">
                <a:solidFill>
                  <a:schemeClr val="bg1"/>
                </a:solidFill>
              </a:rPr>
              <a:t>Contents</a:t>
            </a:r>
          </a:p>
        </p:txBody>
      </p:sp>
      <p:grpSp>
        <p:nvGrpSpPr>
          <p:cNvPr id="59" name="Group 58">
            <a:extLst>
              <a:ext uri="{FF2B5EF4-FFF2-40B4-BE49-F238E27FC236}">
                <a16:creationId xmlns:a16="http://schemas.microsoft.com/office/drawing/2014/main" id="{BE2DD8C5-DBE7-D14E-8BFA-72E302BF93DF}"/>
              </a:ext>
            </a:extLst>
          </p:cNvPr>
          <p:cNvGrpSpPr/>
          <p:nvPr/>
        </p:nvGrpSpPr>
        <p:grpSpPr>
          <a:xfrm>
            <a:off x="457200" y="4317617"/>
            <a:ext cx="339400" cy="339400"/>
            <a:chOff x="417604" y="5584605"/>
            <a:chExt cx="457200" cy="457200"/>
          </a:xfrm>
        </p:grpSpPr>
        <p:grpSp>
          <p:nvGrpSpPr>
            <p:cNvPr id="60" name="Group 59">
              <a:extLst>
                <a:ext uri="{FF2B5EF4-FFF2-40B4-BE49-F238E27FC236}">
                  <a16:creationId xmlns:a16="http://schemas.microsoft.com/office/drawing/2014/main" id="{53481EF2-6717-EB4B-B501-29D0E43B7A22}"/>
                </a:ext>
              </a:extLst>
            </p:cNvPr>
            <p:cNvGrpSpPr/>
            <p:nvPr/>
          </p:nvGrpSpPr>
          <p:grpSpPr>
            <a:xfrm>
              <a:off x="417604" y="5584605"/>
              <a:ext cx="457200" cy="457200"/>
              <a:chOff x="429597" y="5110484"/>
              <a:chExt cx="457200" cy="457200"/>
            </a:xfrm>
          </p:grpSpPr>
          <p:sp>
            <p:nvSpPr>
              <p:cNvPr id="64" name="Teardrop 63">
                <a:extLst>
                  <a:ext uri="{FF2B5EF4-FFF2-40B4-BE49-F238E27FC236}">
                    <a16:creationId xmlns:a16="http://schemas.microsoft.com/office/drawing/2014/main" id="{DDA79EDB-8CB2-6E4B-BBCA-E530187C806C}"/>
                  </a:ext>
                </a:extLst>
              </p:cNvPr>
              <p:cNvSpPr/>
              <p:nvPr/>
            </p:nvSpPr>
            <p:spPr bwMode="ltGray">
              <a:xfrm rot="2700000">
                <a:off x="429597" y="5110484"/>
                <a:ext cx="457200" cy="457200"/>
              </a:xfrm>
              <a:prstGeom prst="teardrop">
                <a:avLst>
                  <a:gd name="adj" fmla="val 151405"/>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sp>
            <p:nvSpPr>
              <p:cNvPr id="65" name="Oval 64">
                <a:extLst>
                  <a:ext uri="{FF2B5EF4-FFF2-40B4-BE49-F238E27FC236}">
                    <a16:creationId xmlns:a16="http://schemas.microsoft.com/office/drawing/2014/main" id="{7DB3EFC8-6911-1E4F-A37F-0FC359C752E0}"/>
                  </a:ext>
                </a:extLst>
              </p:cNvPr>
              <p:cNvSpPr/>
              <p:nvPr/>
            </p:nvSpPr>
            <p:spPr bwMode="ltGray">
              <a:xfrm>
                <a:off x="449324" y="5126493"/>
                <a:ext cx="411480" cy="411480"/>
              </a:xfrm>
              <a:prstGeom prst="ellipse">
                <a:avLst/>
              </a:prstGeom>
              <a:solidFill>
                <a:srgbClr val="57575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grpSp>
        <p:sp>
          <p:nvSpPr>
            <p:cNvPr id="61" name="Freeform 4918">
              <a:extLst>
                <a:ext uri="{FF2B5EF4-FFF2-40B4-BE49-F238E27FC236}">
                  <a16:creationId xmlns:a16="http://schemas.microsoft.com/office/drawing/2014/main" id="{A73619E0-BAD6-B248-BDC7-03C0C50B0AF3}"/>
                </a:ext>
              </a:extLst>
            </p:cNvPr>
            <p:cNvSpPr>
              <a:spLocks noEditPoints="1"/>
            </p:cNvSpPr>
            <p:nvPr/>
          </p:nvSpPr>
          <p:spPr bwMode="auto">
            <a:xfrm>
              <a:off x="517307" y="5607885"/>
              <a:ext cx="240825" cy="380209"/>
            </a:xfrm>
            <a:custGeom>
              <a:avLst/>
              <a:gdLst>
                <a:gd name="T0" fmla="*/ 226 w 244"/>
                <a:gd name="T1" fmla="*/ 162 h 408"/>
                <a:gd name="T2" fmla="*/ 226 w 244"/>
                <a:gd name="T3" fmla="*/ 102 h 408"/>
                <a:gd name="T4" fmla="*/ 220 w 244"/>
                <a:gd name="T5" fmla="*/ 96 h 408"/>
                <a:gd name="T6" fmla="*/ 198 w 244"/>
                <a:gd name="T7" fmla="*/ 104 h 408"/>
                <a:gd name="T8" fmla="*/ 172 w 244"/>
                <a:gd name="T9" fmla="*/ 80 h 408"/>
                <a:gd name="T10" fmla="*/ 84 w 244"/>
                <a:gd name="T11" fmla="*/ 78 h 408"/>
                <a:gd name="T12" fmla="*/ 52 w 244"/>
                <a:gd name="T13" fmla="*/ 92 h 408"/>
                <a:gd name="T14" fmla="*/ 28 w 244"/>
                <a:gd name="T15" fmla="*/ 98 h 408"/>
                <a:gd name="T16" fmla="*/ 20 w 244"/>
                <a:gd name="T17" fmla="*/ 98 h 408"/>
                <a:gd name="T18" fmla="*/ 16 w 244"/>
                <a:gd name="T19" fmla="*/ 162 h 408"/>
                <a:gd name="T20" fmla="*/ 16 w 244"/>
                <a:gd name="T21" fmla="*/ 162 h 408"/>
                <a:gd name="T22" fmla="*/ 2 w 244"/>
                <a:gd name="T23" fmla="*/ 172 h 408"/>
                <a:gd name="T24" fmla="*/ 2 w 244"/>
                <a:gd name="T25" fmla="*/ 186 h 408"/>
                <a:gd name="T26" fmla="*/ 16 w 244"/>
                <a:gd name="T27" fmla="*/ 196 h 408"/>
                <a:gd name="T28" fmla="*/ 16 w 244"/>
                <a:gd name="T29" fmla="*/ 228 h 408"/>
                <a:gd name="T30" fmla="*/ 22 w 244"/>
                <a:gd name="T31" fmla="*/ 236 h 408"/>
                <a:gd name="T32" fmla="*/ 74 w 244"/>
                <a:gd name="T33" fmla="*/ 388 h 408"/>
                <a:gd name="T34" fmla="*/ 86 w 244"/>
                <a:gd name="T35" fmla="*/ 406 h 408"/>
                <a:gd name="T36" fmla="*/ 102 w 244"/>
                <a:gd name="T37" fmla="*/ 406 h 408"/>
                <a:gd name="T38" fmla="*/ 114 w 244"/>
                <a:gd name="T39" fmla="*/ 388 h 408"/>
                <a:gd name="T40" fmla="*/ 118 w 244"/>
                <a:gd name="T41" fmla="*/ 272 h 408"/>
                <a:gd name="T42" fmla="*/ 124 w 244"/>
                <a:gd name="T43" fmla="*/ 272 h 408"/>
                <a:gd name="T44" fmla="*/ 130 w 244"/>
                <a:gd name="T45" fmla="*/ 388 h 408"/>
                <a:gd name="T46" fmla="*/ 136 w 244"/>
                <a:gd name="T47" fmla="*/ 402 h 408"/>
                <a:gd name="T48" fmla="*/ 150 w 244"/>
                <a:gd name="T49" fmla="*/ 408 h 408"/>
                <a:gd name="T50" fmla="*/ 168 w 244"/>
                <a:gd name="T51" fmla="*/ 396 h 408"/>
                <a:gd name="T52" fmla="*/ 222 w 244"/>
                <a:gd name="T53" fmla="*/ 236 h 408"/>
                <a:gd name="T54" fmla="*/ 226 w 244"/>
                <a:gd name="T55" fmla="*/ 228 h 408"/>
                <a:gd name="T56" fmla="*/ 226 w 244"/>
                <a:gd name="T57" fmla="*/ 196 h 408"/>
                <a:gd name="T58" fmla="*/ 238 w 244"/>
                <a:gd name="T59" fmla="*/ 192 h 408"/>
                <a:gd name="T60" fmla="*/ 244 w 244"/>
                <a:gd name="T61" fmla="*/ 180 h 408"/>
                <a:gd name="T62" fmla="*/ 234 w 244"/>
                <a:gd name="T63" fmla="*/ 164 h 408"/>
                <a:gd name="T64" fmla="*/ 34 w 244"/>
                <a:gd name="T65" fmla="*/ 118 h 408"/>
                <a:gd name="T66" fmla="*/ 34 w 244"/>
                <a:gd name="T67" fmla="*/ 222 h 408"/>
                <a:gd name="T68" fmla="*/ 130 w 244"/>
                <a:gd name="T69" fmla="*/ 252 h 408"/>
                <a:gd name="T70" fmla="*/ 210 w 244"/>
                <a:gd name="T71" fmla="*/ 222 h 408"/>
                <a:gd name="T72" fmla="*/ 88 w 244"/>
                <a:gd name="T73" fmla="*/ 28 h 408"/>
                <a:gd name="T74" fmla="*/ 98 w 244"/>
                <a:gd name="T75" fmla="*/ 10 h 408"/>
                <a:gd name="T76" fmla="*/ 114 w 244"/>
                <a:gd name="T77" fmla="*/ 2 h 408"/>
                <a:gd name="T78" fmla="*/ 128 w 244"/>
                <a:gd name="T79" fmla="*/ 2 h 408"/>
                <a:gd name="T80" fmla="*/ 146 w 244"/>
                <a:gd name="T81" fmla="*/ 10 h 408"/>
                <a:gd name="T82" fmla="*/ 156 w 244"/>
                <a:gd name="T83" fmla="*/ 28 h 408"/>
                <a:gd name="T84" fmla="*/ 156 w 244"/>
                <a:gd name="T85" fmla="*/ 42 h 408"/>
                <a:gd name="T86" fmla="*/ 146 w 244"/>
                <a:gd name="T87" fmla="*/ 60 h 408"/>
                <a:gd name="T88" fmla="*/ 128 w 244"/>
                <a:gd name="T89" fmla="*/ 70 h 408"/>
                <a:gd name="T90" fmla="*/ 114 w 244"/>
                <a:gd name="T91" fmla="*/ 70 h 408"/>
                <a:gd name="T92" fmla="*/ 98 w 244"/>
                <a:gd name="T93" fmla="*/ 60 h 408"/>
                <a:gd name="T94" fmla="*/ 88 w 244"/>
                <a:gd name="T95" fmla="*/ 42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4" h="408">
                  <a:moveTo>
                    <a:pt x="226" y="162"/>
                  </a:moveTo>
                  <a:lnTo>
                    <a:pt x="226" y="162"/>
                  </a:lnTo>
                  <a:lnTo>
                    <a:pt x="226" y="162"/>
                  </a:lnTo>
                  <a:lnTo>
                    <a:pt x="226" y="106"/>
                  </a:lnTo>
                  <a:lnTo>
                    <a:pt x="226" y="106"/>
                  </a:lnTo>
                  <a:lnTo>
                    <a:pt x="226" y="102"/>
                  </a:lnTo>
                  <a:lnTo>
                    <a:pt x="222" y="98"/>
                  </a:lnTo>
                  <a:lnTo>
                    <a:pt x="222" y="98"/>
                  </a:lnTo>
                  <a:lnTo>
                    <a:pt x="220" y="96"/>
                  </a:lnTo>
                  <a:lnTo>
                    <a:pt x="214" y="98"/>
                  </a:lnTo>
                  <a:lnTo>
                    <a:pt x="198" y="104"/>
                  </a:lnTo>
                  <a:lnTo>
                    <a:pt x="198" y="104"/>
                  </a:lnTo>
                  <a:lnTo>
                    <a:pt x="192" y="94"/>
                  </a:lnTo>
                  <a:lnTo>
                    <a:pt x="182" y="86"/>
                  </a:lnTo>
                  <a:lnTo>
                    <a:pt x="172" y="80"/>
                  </a:lnTo>
                  <a:lnTo>
                    <a:pt x="158" y="78"/>
                  </a:lnTo>
                  <a:lnTo>
                    <a:pt x="84" y="78"/>
                  </a:lnTo>
                  <a:lnTo>
                    <a:pt x="84" y="78"/>
                  </a:lnTo>
                  <a:lnTo>
                    <a:pt x="72" y="80"/>
                  </a:lnTo>
                  <a:lnTo>
                    <a:pt x="60" y="84"/>
                  </a:lnTo>
                  <a:lnTo>
                    <a:pt x="52" y="92"/>
                  </a:lnTo>
                  <a:lnTo>
                    <a:pt x="44" y="104"/>
                  </a:lnTo>
                  <a:lnTo>
                    <a:pt x="28" y="98"/>
                  </a:lnTo>
                  <a:lnTo>
                    <a:pt x="28" y="98"/>
                  </a:lnTo>
                  <a:lnTo>
                    <a:pt x="24" y="96"/>
                  </a:lnTo>
                  <a:lnTo>
                    <a:pt x="20" y="98"/>
                  </a:lnTo>
                  <a:lnTo>
                    <a:pt x="20" y="98"/>
                  </a:lnTo>
                  <a:lnTo>
                    <a:pt x="18" y="102"/>
                  </a:lnTo>
                  <a:lnTo>
                    <a:pt x="16" y="106"/>
                  </a:lnTo>
                  <a:lnTo>
                    <a:pt x="16" y="162"/>
                  </a:lnTo>
                  <a:lnTo>
                    <a:pt x="16" y="162"/>
                  </a:lnTo>
                  <a:lnTo>
                    <a:pt x="16" y="162"/>
                  </a:lnTo>
                  <a:lnTo>
                    <a:pt x="16" y="162"/>
                  </a:lnTo>
                  <a:lnTo>
                    <a:pt x="10" y="164"/>
                  </a:lnTo>
                  <a:lnTo>
                    <a:pt x="4" y="168"/>
                  </a:lnTo>
                  <a:lnTo>
                    <a:pt x="2" y="172"/>
                  </a:lnTo>
                  <a:lnTo>
                    <a:pt x="0" y="180"/>
                  </a:lnTo>
                  <a:lnTo>
                    <a:pt x="0" y="180"/>
                  </a:lnTo>
                  <a:lnTo>
                    <a:pt x="2" y="186"/>
                  </a:lnTo>
                  <a:lnTo>
                    <a:pt x="4" y="192"/>
                  </a:lnTo>
                  <a:lnTo>
                    <a:pt x="10" y="194"/>
                  </a:lnTo>
                  <a:lnTo>
                    <a:pt x="16" y="196"/>
                  </a:lnTo>
                  <a:lnTo>
                    <a:pt x="16" y="196"/>
                  </a:lnTo>
                  <a:lnTo>
                    <a:pt x="16" y="196"/>
                  </a:lnTo>
                  <a:lnTo>
                    <a:pt x="16" y="228"/>
                  </a:lnTo>
                  <a:lnTo>
                    <a:pt x="16" y="228"/>
                  </a:lnTo>
                  <a:lnTo>
                    <a:pt x="18" y="234"/>
                  </a:lnTo>
                  <a:lnTo>
                    <a:pt x="22" y="236"/>
                  </a:lnTo>
                  <a:lnTo>
                    <a:pt x="74" y="256"/>
                  </a:lnTo>
                  <a:lnTo>
                    <a:pt x="74" y="388"/>
                  </a:lnTo>
                  <a:lnTo>
                    <a:pt x="74" y="388"/>
                  </a:lnTo>
                  <a:lnTo>
                    <a:pt x="76" y="396"/>
                  </a:lnTo>
                  <a:lnTo>
                    <a:pt x="80" y="402"/>
                  </a:lnTo>
                  <a:lnTo>
                    <a:pt x="86" y="406"/>
                  </a:lnTo>
                  <a:lnTo>
                    <a:pt x="94" y="408"/>
                  </a:lnTo>
                  <a:lnTo>
                    <a:pt x="94" y="408"/>
                  </a:lnTo>
                  <a:lnTo>
                    <a:pt x="102" y="406"/>
                  </a:lnTo>
                  <a:lnTo>
                    <a:pt x="108" y="402"/>
                  </a:lnTo>
                  <a:lnTo>
                    <a:pt x="112" y="396"/>
                  </a:lnTo>
                  <a:lnTo>
                    <a:pt x="114" y="388"/>
                  </a:lnTo>
                  <a:lnTo>
                    <a:pt x="114" y="270"/>
                  </a:lnTo>
                  <a:lnTo>
                    <a:pt x="118" y="272"/>
                  </a:lnTo>
                  <a:lnTo>
                    <a:pt x="118" y="272"/>
                  </a:lnTo>
                  <a:lnTo>
                    <a:pt x="122" y="274"/>
                  </a:lnTo>
                  <a:lnTo>
                    <a:pt x="122" y="274"/>
                  </a:lnTo>
                  <a:lnTo>
                    <a:pt x="124" y="272"/>
                  </a:lnTo>
                  <a:lnTo>
                    <a:pt x="124" y="272"/>
                  </a:lnTo>
                  <a:lnTo>
                    <a:pt x="130" y="270"/>
                  </a:lnTo>
                  <a:lnTo>
                    <a:pt x="130" y="388"/>
                  </a:lnTo>
                  <a:lnTo>
                    <a:pt x="130" y="388"/>
                  </a:lnTo>
                  <a:lnTo>
                    <a:pt x="132" y="396"/>
                  </a:lnTo>
                  <a:lnTo>
                    <a:pt x="136" y="402"/>
                  </a:lnTo>
                  <a:lnTo>
                    <a:pt x="142" y="406"/>
                  </a:lnTo>
                  <a:lnTo>
                    <a:pt x="150" y="408"/>
                  </a:lnTo>
                  <a:lnTo>
                    <a:pt x="150" y="408"/>
                  </a:lnTo>
                  <a:lnTo>
                    <a:pt x="158" y="406"/>
                  </a:lnTo>
                  <a:lnTo>
                    <a:pt x="164" y="402"/>
                  </a:lnTo>
                  <a:lnTo>
                    <a:pt x="168" y="396"/>
                  </a:lnTo>
                  <a:lnTo>
                    <a:pt x="170" y="388"/>
                  </a:lnTo>
                  <a:lnTo>
                    <a:pt x="170" y="256"/>
                  </a:lnTo>
                  <a:lnTo>
                    <a:pt x="222" y="236"/>
                  </a:lnTo>
                  <a:lnTo>
                    <a:pt x="222" y="236"/>
                  </a:lnTo>
                  <a:lnTo>
                    <a:pt x="226" y="234"/>
                  </a:lnTo>
                  <a:lnTo>
                    <a:pt x="226" y="228"/>
                  </a:lnTo>
                  <a:lnTo>
                    <a:pt x="226" y="196"/>
                  </a:lnTo>
                  <a:lnTo>
                    <a:pt x="226" y="196"/>
                  </a:lnTo>
                  <a:lnTo>
                    <a:pt x="226" y="196"/>
                  </a:lnTo>
                  <a:lnTo>
                    <a:pt x="226" y="196"/>
                  </a:lnTo>
                  <a:lnTo>
                    <a:pt x="234" y="194"/>
                  </a:lnTo>
                  <a:lnTo>
                    <a:pt x="238" y="192"/>
                  </a:lnTo>
                  <a:lnTo>
                    <a:pt x="242" y="186"/>
                  </a:lnTo>
                  <a:lnTo>
                    <a:pt x="244" y="180"/>
                  </a:lnTo>
                  <a:lnTo>
                    <a:pt x="244" y="180"/>
                  </a:lnTo>
                  <a:lnTo>
                    <a:pt x="242" y="172"/>
                  </a:lnTo>
                  <a:lnTo>
                    <a:pt x="238" y="168"/>
                  </a:lnTo>
                  <a:lnTo>
                    <a:pt x="234" y="164"/>
                  </a:lnTo>
                  <a:lnTo>
                    <a:pt x="226" y="162"/>
                  </a:lnTo>
                  <a:lnTo>
                    <a:pt x="226" y="162"/>
                  </a:lnTo>
                  <a:close/>
                  <a:moveTo>
                    <a:pt x="34" y="118"/>
                  </a:moveTo>
                  <a:lnTo>
                    <a:pt x="114" y="148"/>
                  </a:lnTo>
                  <a:lnTo>
                    <a:pt x="114" y="252"/>
                  </a:lnTo>
                  <a:lnTo>
                    <a:pt x="34" y="222"/>
                  </a:lnTo>
                  <a:lnTo>
                    <a:pt x="34" y="118"/>
                  </a:lnTo>
                  <a:close/>
                  <a:moveTo>
                    <a:pt x="210" y="222"/>
                  </a:moveTo>
                  <a:lnTo>
                    <a:pt x="130" y="252"/>
                  </a:lnTo>
                  <a:lnTo>
                    <a:pt x="130" y="148"/>
                  </a:lnTo>
                  <a:lnTo>
                    <a:pt x="210" y="118"/>
                  </a:lnTo>
                  <a:lnTo>
                    <a:pt x="210" y="222"/>
                  </a:lnTo>
                  <a:close/>
                  <a:moveTo>
                    <a:pt x="88" y="36"/>
                  </a:moveTo>
                  <a:lnTo>
                    <a:pt x="88" y="36"/>
                  </a:lnTo>
                  <a:lnTo>
                    <a:pt x="88" y="28"/>
                  </a:lnTo>
                  <a:lnTo>
                    <a:pt x="90" y="22"/>
                  </a:lnTo>
                  <a:lnTo>
                    <a:pt x="94" y="16"/>
                  </a:lnTo>
                  <a:lnTo>
                    <a:pt x="98" y="10"/>
                  </a:lnTo>
                  <a:lnTo>
                    <a:pt x="102" y="6"/>
                  </a:lnTo>
                  <a:lnTo>
                    <a:pt x="108" y="4"/>
                  </a:lnTo>
                  <a:lnTo>
                    <a:pt x="114" y="2"/>
                  </a:lnTo>
                  <a:lnTo>
                    <a:pt x="122" y="0"/>
                  </a:lnTo>
                  <a:lnTo>
                    <a:pt x="122" y="0"/>
                  </a:lnTo>
                  <a:lnTo>
                    <a:pt x="128" y="2"/>
                  </a:lnTo>
                  <a:lnTo>
                    <a:pt x="136" y="4"/>
                  </a:lnTo>
                  <a:lnTo>
                    <a:pt x="142" y="6"/>
                  </a:lnTo>
                  <a:lnTo>
                    <a:pt x="146" y="10"/>
                  </a:lnTo>
                  <a:lnTo>
                    <a:pt x="150" y="16"/>
                  </a:lnTo>
                  <a:lnTo>
                    <a:pt x="154" y="22"/>
                  </a:lnTo>
                  <a:lnTo>
                    <a:pt x="156" y="28"/>
                  </a:lnTo>
                  <a:lnTo>
                    <a:pt x="156" y="36"/>
                  </a:lnTo>
                  <a:lnTo>
                    <a:pt x="156" y="36"/>
                  </a:lnTo>
                  <a:lnTo>
                    <a:pt x="156" y="42"/>
                  </a:lnTo>
                  <a:lnTo>
                    <a:pt x="154" y="48"/>
                  </a:lnTo>
                  <a:lnTo>
                    <a:pt x="150" y="54"/>
                  </a:lnTo>
                  <a:lnTo>
                    <a:pt x="146" y="60"/>
                  </a:lnTo>
                  <a:lnTo>
                    <a:pt x="142" y="64"/>
                  </a:lnTo>
                  <a:lnTo>
                    <a:pt x="136" y="68"/>
                  </a:lnTo>
                  <a:lnTo>
                    <a:pt x="128" y="70"/>
                  </a:lnTo>
                  <a:lnTo>
                    <a:pt x="122" y="70"/>
                  </a:lnTo>
                  <a:lnTo>
                    <a:pt x="122" y="70"/>
                  </a:lnTo>
                  <a:lnTo>
                    <a:pt x="114" y="70"/>
                  </a:lnTo>
                  <a:lnTo>
                    <a:pt x="108" y="68"/>
                  </a:lnTo>
                  <a:lnTo>
                    <a:pt x="102" y="64"/>
                  </a:lnTo>
                  <a:lnTo>
                    <a:pt x="98" y="60"/>
                  </a:lnTo>
                  <a:lnTo>
                    <a:pt x="94" y="54"/>
                  </a:lnTo>
                  <a:lnTo>
                    <a:pt x="90" y="48"/>
                  </a:lnTo>
                  <a:lnTo>
                    <a:pt x="88" y="42"/>
                  </a:lnTo>
                  <a:lnTo>
                    <a:pt x="88" y="36"/>
                  </a:lnTo>
                  <a:lnTo>
                    <a:pt x="88" y="3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grpSp>
      <p:grpSp>
        <p:nvGrpSpPr>
          <p:cNvPr id="66" name="Group 65">
            <a:extLst>
              <a:ext uri="{FF2B5EF4-FFF2-40B4-BE49-F238E27FC236}">
                <a16:creationId xmlns:a16="http://schemas.microsoft.com/office/drawing/2014/main" id="{A6B87F10-4B3E-A14B-8A6E-C806AED70E1A}"/>
              </a:ext>
            </a:extLst>
          </p:cNvPr>
          <p:cNvGrpSpPr/>
          <p:nvPr/>
        </p:nvGrpSpPr>
        <p:grpSpPr>
          <a:xfrm>
            <a:off x="466103" y="3965655"/>
            <a:ext cx="339400" cy="339400"/>
            <a:chOff x="429597" y="5110484"/>
            <a:chExt cx="457200" cy="457200"/>
          </a:xfrm>
        </p:grpSpPr>
        <p:grpSp>
          <p:nvGrpSpPr>
            <p:cNvPr id="69" name="Group 68">
              <a:extLst>
                <a:ext uri="{FF2B5EF4-FFF2-40B4-BE49-F238E27FC236}">
                  <a16:creationId xmlns:a16="http://schemas.microsoft.com/office/drawing/2014/main" id="{2CA07FA5-E5CF-8941-9180-A39A57F4DB14}"/>
                </a:ext>
              </a:extLst>
            </p:cNvPr>
            <p:cNvGrpSpPr/>
            <p:nvPr/>
          </p:nvGrpSpPr>
          <p:grpSpPr>
            <a:xfrm>
              <a:off x="429597" y="5110484"/>
              <a:ext cx="457200" cy="457200"/>
              <a:chOff x="429597" y="5110484"/>
              <a:chExt cx="457200" cy="457200"/>
            </a:xfrm>
          </p:grpSpPr>
          <p:sp>
            <p:nvSpPr>
              <p:cNvPr id="71" name="Teardrop 70">
                <a:extLst>
                  <a:ext uri="{FF2B5EF4-FFF2-40B4-BE49-F238E27FC236}">
                    <a16:creationId xmlns:a16="http://schemas.microsoft.com/office/drawing/2014/main" id="{F2E6D594-6088-8248-B6EF-7CB905297F69}"/>
                  </a:ext>
                </a:extLst>
              </p:cNvPr>
              <p:cNvSpPr/>
              <p:nvPr/>
            </p:nvSpPr>
            <p:spPr bwMode="ltGray">
              <a:xfrm rot="2700000">
                <a:off x="429597" y="5110484"/>
                <a:ext cx="457200" cy="457200"/>
              </a:xfrm>
              <a:prstGeom prst="teardrop">
                <a:avLst>
                  <a:gd name="adj" fmla="val 151405"/>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sp>
            <p:nvSpPr>
              <p:cNvPr id="74" name="Oval 73">
                <a:extLst>
                  <a:ext uri="{FF2B5EF4-FFF2-40B4-BE49-F238E27FC236}">
                    <a16:creationId xmlns:a16="http://schemas.microsoft.com/office/drawing/2014/main" id="{C5007529-3153-FC4D-8A9E-BF2AB7F71AC2}"/>
                  </a:ext>
                </a:extLst>
              </p:cNvPr>
              <p:cNvSpPr/>
              <p:nvPr/>
            </p:nvSpPr>
            <p:spPr bwMode="ltGray">
              <a:xfrm>
                <a:off x="449324" y="5126493"/>
                <a:ext cx="411480" cy="411480"/>
              </a:xfrm>
              <a:prstGeom prst="ellipse">
                <a:avLst/>
              </a:prstGeom>
              <a:solidFill>
                <a:srgbClr val="9D9D9C"/>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grpSp>
        <p:sp>
          <p:nvSpPr>
            <p:cNvPr id="70" name="Freeform 4960">
              <a:extLst>
                <a:ext uri="{FF2B5EF4-FFF2-40B4-BE49-F238E27FC236}">
                  <a16:creationId xmlns:a16="http://schemas.microsoft.com/office/drawing/2014/main" id="{3A6D099C-0F32-4A44-B26C-1EA0BEDB8E19}"/>
                </a:ext>
              </a:extLst>
            </p:cNvPr>
            <p:cNvSpPr>
              <a:spLocks noEditPoints="1"/>
            </p:cNvSpPr>
            <p:nvPr/>
          </p:nvSpPr>
          <p:spPr bwMode="auto">
            <a:xfrm>
              <a:off x="500373" y="5246357"/>
              <a:ext cx="331504" cy="144657"/>
            </a:xfrm>
            <a:custGeom>
              <a:avLst/>
              <a:gdLst>
                <a:gd name="T0" fmla="*/ 242 w 350"/>
                <a:gd name="T1" fmla="*/ 32 h 184"/>
                <a:gd name="T2" fmla="*/ 236 w 350"/>
                <a:gd name="T3" fmla="*/ 42 h 184"/>
                <a:gd name="T4" fmla="*/ 78 w 350"/>
                <a:gd name="T5" fmla="*/ 42 h 184"/>
                <a:gd name="T6" fmla="*/ 68 w 350"/>
                <a:gd name="T7" fmla="*/ 36 h 184"/>
                <a:gd name="T8" fmla="*/ 68 w 350"/>
                <a:gd name="T9" fmla="*/ 10 h 184"/>
                <a:gd name="T10" fmla="*/ 74 w 350"/>
                <a:gd name="T11" fmla="*/ 0 h 184"/>
                <a:gd name="T12" fmla="*/ 232 w 350"/>
                <a:gd name="T13" fmla="*/ 0 h 184"/>
                <a:gd name="T14" fmla="*/ 242 w 350"/>
                <a:gd name="T15" fmla="*/ 6 h 184"/>
                <a:gd name="T16" fmla="*/ 34 w 350"/>
                <a:gd name="T17" fmla="*/ 0 h 184"/>
                <a:gd name="T18" fmla="*/ 6 w 350"/>
                <a:gd name="T19" fmla="*/ 0 h 184"/>
                <a:gd name="T20" fmla="*/ 0 w 350"/>
                <a:gd name="T21" fmla="*/ 10 h 184"/>
                <a:gd name="T22" fmla="*/ 0 w 350"/>
                <a:gd name="T23" fmla="*/ 36 h 184"/>
                <a:gd name="T24" fmla="*/ 10 w 350"/>
                <a:gd name="T25" fmla="*/ 42 h 184"/>
                <a:gd name="T26" fmla="*/ 38 w 350"/>
                <a:gd name="T27" fmla="*/ 42 h 184"/>
                <a:gd name="T28" fmla="*/ 44 w 350"/>
                <a:gd name="T29" fmla="*/ 32 h 184"/>
                <a:gd name="T30" fmla="*/ 42 w 350"/>
                <a:gd name="T31" fmla="*/ 6 h 184"/>
                <a:gd name="T32" fmla="*/ 34 w 350"/>
                <a:gd name="T33" fmla="*/ 0 h 184"/>
                <a:gd name="T34" fmla="*/ 174 w 350"/>
                <a:gd name="T35" fmla="*/ 114 h 184"/>
                <a:gd name="T36" fmla="*/ 78 w 350"/>
                <a:gd name="T37" fmla="*/ 70 h 184"/>
                <a:gd name="T38" fmla="*/ 70 w 350"/>
                <a:gd name="T39" fmla="*/ 72 h 184"/>
                <a:gd name="T40" fmla="*/ 68 w 350"/>
                <a:gd name="T41" fmla="*/ 104 h 184"/>
                <a:gd name="T42" fmla="*/ 70 w 350"/>
                <a:gd name="T43" fmla="*/ 110 h 184"/>
                <a:gd name="T44" fmla="*/ 78 w 350"/>
                <a:gd name="T45" fmla="*/ 114 h 184"/>
                <a:gd name="T46" fmla="*/ 10 w 350"/>
                <a:gd name="T47" fmla="*/ 140 h 184"/>
                <a:gd name="T48" fmla="*/ 0 w 350"/>
                <a:gd name="T49" fmla="*/ 146 h 184"/>
                <a:gd name="T50" fmla="*/ 0 w 350"/>
                <a:gd name="T51" fmla="*/ 174 h 184"/>
                <a:gd name="T52" fmla="*/ 6 w 350"/>
                <a:gd name="T53" fmla="*/ 184 h 184"/>
                <a:gd name="T54" fmla="*/ 34 w 350"/>
                <a:gd name="T55" fmla="*/ 184 h 184"/>
                <a:gd name="T56" fmla="*/ 42 w 350"/>
                <a:gd name="T57" fmla="*/ 178 h 184"/>
                <a:gd name="T58" fmla="*/ 44 w 350"/>
                <a:gd name="T59" fmla="*/ 150 h 184"/>
                <a:gd name="T60" fmla="*/ 38 w 350"/>
                <a:gd name="T61" fmla="*/ 142 h 184"/>
                <a:gd name="T62" fmla="*/ 188 w 350"/>
                <a:gd name="T63" fmla="*/ 140 h 184"/>
                <a:gd name="T64" fmla="*/ 74 w 350"/>
                <a:gd name="T65" fmla="*/ 142 h 184"/>
                <a:gd name="T66" fmla="*/ 68 w 350"/>
                <a:gd name="T67" fmla="*/ 150 h 184"/>
                <a:gd name="T68" fmla="*/ 68 w 350"/>
                <a:gd name="T69" fmla="*/ 178 h 184"/>
                <a:gd name="T70" fmla="*/ 78 w 350"/>
                <a:gd name="T71" fmla="*/ 184 h 184"/>
                <a:gd name="T72" fmla="*/ 34 w 350"/>
                <a:gd name="T73" fmla="*/ 70 h 184"/>
                <a:gd name="T74" fmla="*/ 6 w 350"/>
                <a:gd name="T75" fmla="*/ 70 h 184"/>
                <a:gd name="T76" fmla="*/ 0 w 350"/>
                <a:gd name="T77" fmla="*/ 80 h 184"/>
                <a:gd name="T78" fmla="*/ 0 w 350"/>
                <a:gd name="T79" fmla="*/ 108 h 184"/>
                <a:gd name="T80" fmla="*/ 10 w 350"/>
                <a:gd name="T81" fmla="*/ 114 h 184"/>
                <a:gd name="T82" fmla="*/ 38 w 350"/>
                <a:gd name="T83" fmla="*/ 112 h 184"/>
                <a:gd name="T84" fmla="*/ 44 w 350"/>
                <a:gd name="T85" fmla="*/ 104 h 184"/>
                <a:gd name="T86" fmla="*/ 42 w 350"/>
                <a:gd name="T87" fmla="*/ 76 h 184"/>
                <a:gd name="T88" fmla="*/ 34 w 350"/>
                <a:gd name="T89" fmla="*/ 70 h 184"/>
                <a:gd name="T90" fmla="*/ 312 w 350"/>
                <a:gd name="T91" fmla="*/ 0 h 184"/>
                <a:gd name="T92" fmla="*/ 184 w 350"/>
                <a:gd name="T93" fmla="*/ 66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50" h="184">
                  <a:moveTo>
                    <a:pt x="242" y="10"/>
                  </a:moveTo>
                  <a:lnTo>
                    <a:pt x="242" y="32"/>
                  </a:lnTo>
                  <a:lnTo>
                    <a:pt x="242" y="32"/>
                  </a:lnTo>
                  <a:lnTo>
                    <a:pt x="242" y="36"/>
                  </a:lnTo>
                  <a:lnTo>
                    <a:pt x="240" y="40"/>
                  </a:lnTo>
                  <a:lnTo>
                    <a:pt x="236" y="42"/>
                  </a:lnTo>
                  <a:lnTo>
                    <a:pt x="232" y="42"/>
                  </a:lnTo>
                  <a:lnTo>
                    <a:pt x="78" y="42"/>
                  </a:lnTo>
                  <a:lnTo>
                    <a:pt x="78" y="42"/>
                  </a:lnTo>
                  <a:lnTo>
                    <a:pt x="74" y="42"/>
                  </a:lnTo>
                  <a:lnTo>
                    <a:pt x="70" y="40"/>
                  </a:lnTo>
                  <a:lnTo>
                    <a:pt x="68" y="36"/>
                  </a:lnTo>
                  <a:lnTo>
                    <a:pt x="68" y="32"/>
                  </a:lnTo>
                  <a:lnTo>
                    <a:pt x="68" y="10"/>
                  </a:lnTo>
                  <a:lnTo>
                    <a:pt x="68" y="10"/>
                  </a:lnTo>
                  <a:lnTo>
                    <a:pt x="68" y="6"/>
                  </a:lnTo>
                  <a:lnTo>
                    <a:pt x="70" y="2"/>
                  </a:lnTo>
                  <a:lnTo>
                    <a:pt x="74" y="0"/>
                  </a:lnTo>
                  <a:lnTo>
                    <a:pt x="78" y="0"/>
                  </a:lnTo>
                  <a:lnTo>
                    <a:pt x="232" y="0"/>
                  </a:lnTo>
                  <a:lnTo>
                    <a:pt x="232" y="0"/>
                  </a:lnTo>
                  <a:lnTo>
                    <a:pt x="236" y="0"/>
                  </a:lnTo>
                  <a:lnTo>
                    <a:pt x="240" y="2"/>
                  </a:lnTo>
                  <a:lnTo>
                    <a:pt x="242" y="6"/>
                  </a:lnTo>
                  <a:lnTo>
                    <a:pt x="242" y="10"/>
                  </a:lnTo>
                  <a:lnTo>
                    <a:pt x="242" y="10"/>
                  </a:lnTo>
                  <a:close/>
                  <a:moveTo>
                    <a:pt x="34" y="0"/>
                  </a:moveTo>
                  <a:lnTo>
                    <a:pt x="10" y="0"/>
                  </a:lnTo>
                  <a:lnTo>
                    <a:pt x="10" y="0"/>
                  </a:lnTo>
                  <a:lnTo>
                    <a:pt x="6" y="0"/>
                  </a:lnTo>
                  <a:lnTo>
                    <a:pt x="2" y="2"/>
                  </a:lnTo>
                  <a:lnTo>
                    <a:pt x="0" y="6"/>
                  </a:lnTo>
                  <a:lnTo>
                    <a:pt x="0" y="10"/>
                  </a:lnTo>
                  <a:lnTo>
                    <a:pt x="0" y="32"/>
                  </a:lnTo>
                  <a:lnTo>
                    <a:pt x="0" y="32"/>
                  </a:lnTo>
                  <a:lnTo>
                    <a:pt x="0" y="36"/>
                  </a:lnTo>
                  <a:lnTo>
                    <a:pt x="2" y="40"/>
                  </a:lnTo>
                  <a:lnTo>
                    <a:pt x="6" y="42"/>
                  </a:lnTo>
                  <a:lnTo>
                    <a:pt x="10" y="42"/>
                  </a:lnTo>
                  <a:lnTo>
                    <a:pt x="34" y="42"/>
                  </a:lnTo>
                  <a:lnTo>
                    <a:pt x="34" y="42"/>
                  </a:lnTo>
                  <a:lnTo>
                    <a:pt x="38" y="42"/>
                  </a:lnTo>
                  <a:lnTo>
                    <a:pt x="40" y="40"/>
                  </a:lnTo>
                  <a:lnTo>
                    <a:pt x="42" y="36"/>
                  </a:lnTo>
                  <a:lnTo>
                    <a:pt x="44" y="32"/>
                  </a:lnTo>
                  <a:lnTo>
                    <a:pt x="44" y="10"/>
                  </a:lnTo>
                  <a:lnTo>
                    <a:pt x="44" y="10"/>
                  </a:lnTo>
                  <a:lnTo>
                    <a:pt x="42" y="6"/>
                  </a:lnTo>
                  <a:lnTo>
                    <a:pt x="40" y="2"/>
                  </a:lnTo>
                  <a:lnTo>
                    <a:pt x="38" y="0"/>
                  </a:lnTo>
                  <a:lnTo>
                    <a:pt x="34" y="0"/>
                  </a:lnTo>
                  <a:lnTo>
                    <a:pt x="34" y="0"/>
                  </a:lnTo>
                  <a:close/>
                  <a:moveTo>
                    <a:pt x="78" y="114"/>
                  </a:moveTo>
                  <a:lnTo>
                    <a:pt x="174" y="114"/>
                  </a:lnTo>
                  <a:lnTo>
                    <a:pt x="156" y="80"/>
                  </a:lnTo>
                  <a:lnTo>
                    <a:pt x="150" y="70"/>
                  </a:lnTo>
                  <a:lnTo>
                    <a:pt x="78" y="70"/>
                  </a:lnTo>
                  <a:lnTo>
                    <a:pt x="78" y="70"/>
                  </a:lnTo>
                  <a:lnTo>
                    <a:pt x="74" y="70"/>
                  </a:lnTo>
                  <a:lnTo>
                    <a:pt x="70" y="72"/>
                  </a:lnTo>
                  <a:lnTo>
                    <a:pt x="68" y="76"/>
                  </a:lnTo>
                  <a:lnTo>
                    <a:pt x="68" y="80"/>
                  </a:lnTo>
                  <a:lnTo>
                    <a:pt x="68" y="104"/>
                  </a:lnTo>
                  <a:lnTo>
                    <a:pt x="68" y="104"/>
                  </a:lnTo>
                  <a:lnTo>
                    <a:pt x="68" y="108"/>
                  </a:lnTo>
                  <a:lnTo>
                    <a:pt x="70" y="110"/>
                  </a:lnTo>
                  <a:lnTo>
                    <a:pt x="74" y="112"/>
                  </a:lnTo>
                  <a:lnTo>
                    <a:pt x="78" y="114"/>
                  </a:lnTo>
                  <a:lnTo>
                    <a:pt x="78" y="114"/>
                  </a:lnTo>
                  <a:close/>
                  <a:moveTo>
                    <a:pt x="34" y="140"/>
                  </a:moveTo>
                  <a:lnTo>
                    <a:pt x="10" y="140"/>
                  </a:lnTo>
                  <a:lnTo>
                    <a:pt x="10" y="140"/>
                  </a:lnTo>
                  <a:lnTo>
                    <a:pt x="6" y="142"/>
                  </a:lnTo>
                  <a:lnTo>
                    <a:pt x="2" y="144"/>
                  </a:lnTo>
                  <a:lnTo>
                    <a:pt x="0" y="146"/>
                  </a:lnTo>
                  <a:lnTo>
                    <a:pt x="0" y="150"/>
                  </a:lnTo>
                  <a:lnTo>
                    <a:pt x="0" y="174"/>
                  </a:lnTo>
                  <a:lnTo>
                    <a:pt x="0" y="174"/>
                  </a:lnTo>
                  <a:lnTo>
                    <a:pt x="0" y="178"/>
                  </a:lnTo>
                  <a:lnTo>
                    <a:pt x="2" y="182"/>
                  </a:lnTo>
                  <a:lnTo>
                    <a:pt x="6" y="184"/>
                  </a:lnTo>
                  <a:lnTo>
                    <a:pt x="10" y="184"/>
                  </a:lnTo>
                  <a:lnTo>
                    <a:pt x="34" y="184"/>
                  </a:lnTo>
                  <a:lnTo>
                    <a:pt x="34" y="184"/>
                  </a:lnTo>
                  <a:lnTo>
                    <a:pt x="38" y="184"/>
                  </a:lnTo>
                  <a:lnTo>
                    <a:pt x="40" y="182"/>
                  </a:lnTo>
                  <a:lnTo>
                    <a:pt x="42" y="178"/>
                  </a:lnTo>
                  <a:lnTo>
                    <a:pt x="44" y="174"/>
                  </a:lnTo>
                  <a:lnTo>
                    <a:pt x="44" y="150"/>
                  </a:lnTo>
                  <a:lnTo>
                    <a:pt x="44" y="150"/>
                  </a:lnTo>
                  <a:lnTo>
                    <a:pt x="42" y="146"/>
                  </a:lnTo>
                  <a:lnTo>
                    <a:pt x="40" y="144"/>
                  </a:lnTo>
                  <a:lnTo>
                    <a:pt x="38" y="142"/>
                  </a:lnTo>
                  <a:lnTo>
                    <a:pt x="34" y="140"/>
                  </a:lnTo>
                  <a:lnTo>
                    <a:pt x="34" y="140"/>
                  </a:lnTo>
                  <a:close/>
                  <a:moveTo>
                    <a:pt x="188" y="140"/>
                  </a:moveTo>
                  <a:lnTo>
                    <a:pt x="78" y="140"/>
                  </a:lnTo>
                  <a:lnTo>
                    <a:pt x="78" y="140"/>
                  </a:lnTo>
                  <a:lnTo>
                    <a:pt x="74" y="142"/>
                  </a:lnTo>
                  <a:lnTo>
                    <a:pt x="70" y="144"/>
                  </a:lnTo>
                  <a:lnTo>
                    <a:pt x="68" y="146"/>
                  </a:lnTo>
                  <a:lnTo>
                    <a:pt x="68" y="150"/>
                  </a:lnTo>
                  <a:lnTo>
                    <a:pt x="68" y="174"/>
                  </a:lnTo>
                  <a:lnTo>
                    <a:pt x="68" y="174"/>
                  </a:lnTo>
                  <a:lnTo>
                    <a:pt x="68" y="178"/>
                  </a:lnTo>
                  <a:lnTo>
                    <a:pt x="70" y="182"/>
                  </a:lnTo>
                  <a:lnTo>
                    <a:pt x="74" y="184"/>
                  </a:lnTo>
                  <a:lnTo>
                    <a:pt x="78" y="184"/>
                  </a:lnTo>
                  <a:lnTo>
                    <a:pt x="212" y="184"/>
                  </a:lnTo>
                  <a:lnTo>
                    <a:pt x="188" y="140"/>
                  </a:lnTo>
                  <a:close/>
                  <a:moveTo>
                    <a:pt x="34" y="70"/>
                  </a:moveTo>
                  <a:lnTo>
                    <a:pt x="10" y="70"/>
                  </a:lnTo>
                  <a:lnTo>
                    <a:pt x="10" y="70"/>
                  </a:lnTo>
                  <a:lnTo>
                    <a:pt x="6" y="70"/>
                  </a:lnTo>
                  <a:lnTo>
                    <a:pt x="2" y="72"/>
                  </a:lnTo>
                  <a:lnTo>
                    <a:pt x="0" y="76"/>
                  </a:lnTo>
                  <a:lnTo>
                    <a:pt x="0" y="80"/>
                  </a:lnTo>
                  <a:lnTo>
                    <a:pt x="0" y="104"/>
                  </a:lnTo>
                  <a:lnTo>
                    <a:pt x="0" y="104"/>
                  </a:lnTo>
                  <a:lnTo>
                    <a:pt x="0" y="108"/>
                  </a:lnTo>
                  <a:lnTo>
                    <a:pt x="2" y="110"/>
                  </a:lnTo>
                  <a:lnTo>
                    <a:pt x="6" y="112"/>
                  </a:lnTo>
                  <a:lnTo>
                    <a:pt x="10" y="114"/>
                  </a:lnTo>
                  <a:lnTo>
                    <a:pt x="34" y="114"/>
                  </a:lnTo>
                  <a:lnTo>
                    <a:pt x="34" y="114"/>
                  </a:lnTo>
                  <a:lnTo>
                    <a:pt x="38" y="112"/>
                  </a:lnTo>
                  <a:lnTo>
                    <a:pt x="40" y="110"/>
                  </a:lnTo>
                  <a:lnTo>
                    <a:pt x="42" y="108"/>
                  </a:lnTo>
                  <a:lnTo>
                    <a:pt x="44" y="104"/>
                  </a:lnTo>
                  <a:lnTo>
                    <a:pt x="44" y="80"/>
                  </a:lnTo>
                  <a:lnTo>
                    <a:pt x="44" y="80"/>
                  </a:lnTo>
                  <a:lnTo>
                    <a:pt x="42" y="76"/>
                  </a:lnTo>
                  <a:lnTo>
                    <a:pt x="40" y="72"/>
                  </a:lnTo>
                  <a:lnTo>
                    <a:pt x="38" y="70"/>
                  </a:lnTo>
                  <a:lnTo>
                    <a:pt x="34" y="70"/>
                  </a:lnTo>
                  <a:lnTo>
                    <a:pt x="34" y="70"/>
                  </a:lnTo>
                  <a:close/>
                  <a:moveTo>
                    <a:pt x="350" y="0"/>
                  </a:moveTo>
                  <a:lnTo>
                    <a:pt x="312" y="0"/>
                  </a:lnTo>
                  <a:lnTo>
                    <a:pt x="248" y="116"/>
                  </a:lnTo>
                  <a:lnTo>
                    <a:pt x="220" y="66"/>
                  </a:lnTo>
                  <a:lnTo>
                    <a:pt x="184" y="66"/>
                  </a:lnTo>
                  <a:lnTo>
                    <a:pt x="248" y="184"/>
                  </a:lnTo>
                  <a:lnTo>
                    <a:pt x="35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grpSp>
      <p:grpSp>
        <p:nvGrpSpPr>
          <p:cNvPr id="75" name="Group 74">
            <a:extLst>
              <a:ext uri="{FF2B5EF4-FFF2-40B4-BE49-F238E27FC236}">
                <a16:creationId xmlns:a16="http://schemas.microsoft.com/office/drawing/2014/main" id="{2F893352-8247-E647-8F33-2C50FF4C08EE}"/>
              </a:ext>
            </a:extLst>
          </p:cNvPr>
          <p:cNvGrpSpPr/>
          <p:nvPr/>
        </p:nvGrpSpPr>
        <p:grpSpPr>
          <a:xfrm>
            <a:off x="464641" y="3279980"/>
            <a:ext cx="339400" cy="339400"/>
            <a:chOff x="427628" y="4186824"/>
            <a:chExt cx="457200" cy="457200"/>
          </a:xfrm>
        </p:grpSpPr>
        <p:grpSp>
          <p:nvGrpSpPr>
            <p:cNvPr id="77" name="Group 76">
              <a:extLst>
                <a:ext uri="{FF2B5EF4-FFF2-40B4-BE49-F238E27FC236}">
                  <a16:creationId xmlns:a16="http://schemas.microsoft.com/office/drawing/2014/main" id="{90A900D2-69A8-6940-B8CF-113A2687D00D}"/>
                </a:ext>
              </a:extLst>
            </p:cNvPr>
            <p:cNvGrpSpPr/>
            <p:nvPr/>
          </p:nvGrpSpPr>
          <p:grpSpPr>
            <a:xfrm>
              <a:off x="427628" y="4186824"/>
              <a:ext cx="457200" cy="457200"/>
              <a:chOff x="426464" y="3720364"/>
              <a:chExt cx="457200" cy="457200"/>
            </a:xfrm>
          </p:grpSpPr>
          <p:sp>
            <p:nvSpPr>
              <p:cNvPr id="86" name="Teardrop 85">
                <a:extLst>
                  <a:ext uri="{FF2B5EF4-FFF2-40B4-BE49-F238E27FC236}">
                    <a16:creationId xmlns:a16="http://schemas.microsoft.com/office/drawing/2014/main" id="{C3422610-76D8-C14A-9D1F-B9DFB20277CB}"/>
                  </a:ext>
                </a:extLst>
              </p:cNvPr>
              <p:cNvSpPr/>
              <p:nvPr/>
            </p:nvSpPr>
            <p:spPr bwMode="ltGray">
              <a:xfrm rot="2700000">
                <a:off x="426464" y="3720364"/>
                <a:ext cx="457200" cy="457200"/>
              </a:xfrm>
              <a:prstGeom prst="teardrop">
                <a:avLst>
                  <a:gd name="adj" fmla="val 151405"/>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sp>
            <p:nvSpPr>
              <p:cNvPr id="91" name="Oval 90">
                <a:extLst>
                  <a:ext uri="{FF2B5EF4-FFF2-40B4-BE49-F238E27FC236}">
                    <a16:creationId xmlns:a16="http://schemas.microsoft.com/office/drawing/2014/main" id="{3C8E971E-BCD3-9443-B2D5-6639371906DC}"/>
                  </a:ext>
                </a:extLst>
              </p:cNvPr>
              <p:cNvSpPr/>
              <p:nvPr/>
            </p:nvSpPr>
            <p:spPr bwMode="ltGray">
              <a:xfrm>
                <a:off x="449324" y="3743542"/>
                <a:ext cx="411480" cy="411480"/>
              </a:xfrm>
              <a:prstGeom prst="ellipse">
                <a:avLst/>
              </a:prstGeom>
              <a:solidFill>
                <a:srgbClr val="9D9D9C"/>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grpSp>
        <p:sp>
          <p:nvSpPr>
            <p:cNvPr id="84" name="Freeform 41">
              <a:extLst>
                <a:ext uri="{FF2B5EF4-FFF2-40B4-BE49-F238E27FC236}">
                  <a16:creationId xmlns:a16="http://schemas.microsoft.com/office/drawing/2014/main" id="{A2746375-B63C-FD41-AA0F-95A951D81896}"/>
                </a:ext>
              </a:extLst>
            </p:cNvPr>
            <p:cNvSpPr>
              <a:spLocks noEditPoints="1"/>
            </p:cNvSpPr>
            <p:nvPr/>
          </p:nvSpPr>
          <p:spPr bwMode="auto">
            <a:xfrm>
              <a:off x="571258" y="4240048"/>
              <a:ext cx="169940" cy="337849"/>
            </a:xfrm>
            <a:custGeom>
              <a:avLst/>
              <a:gdLst>
                <a:gd name="T0" fmla="*/ 484 w 560"/>
                <a:gd name="T1" fmla="*/ 88 h 1186"/>
                <a:gd name="T2" fmla="*/ 466 w 560"/>
                <a:gd name="T3" fmla="*/ 38 h 1186"/>
                <a:gd name="T4" fmla="*/ 426 w 560"/>
                <a:gd name="T5" fmla="*/ 10 h 1186"/>
                <a:gd name="T6" fmla="*/ 408 w 560"/>
                <a:gd name="T7" fmla="*/ 6 h 1186"/>
                <a:gd name="T8" fmla="*/ 238 w 560"/>
                <a:gd name="T9" fmla="*/ 2 h 1186"/>
                <a:gd name="T10" fmla="*/ 164 w 560"/>
                <a:gd name="T11" fmla="*/ 4 h 1186"/>
                <a:gd name="T12" fmla="*/ 114 w 560"/>
                <a:gd name="T13" fmla="*/ 26 h 1186"/>
                <a:gd name="T14" fmla="*/ 82 w 560"/>
                <a:gd name="T15" fmla="*/ 68 h 1186"/>
                <a:gd name="T16" fmla="*/ 72 w 560"/>
                <a:gd name="T17" fmla="*/ 108 h 1186"/>
                <a:gd name="T18" fmla="*/ 26 w 560"/>
                <a:gd name="T19" fmla="*/ 128 h 1186"/>
                <a:gd name="T20" fmla="*/ 6 w 560"/>
                <a:gd name="T21" fmla="*/ 166 h 1186"/>
                <a:gd name="T22" fmla="*/ 0 w 560"/>
                <a:gd name="T23" fmla="*/ 1028 h 1186"/>
                <a:gd name="T24" fmla="*/ 6 w 560"/>
                <a:gd name="T25" fmla="*/ 1070 h 1186"/>
                <a:gd name="T26" fmla="*/ 30 w 560"/>
                <a:gd name="T27" fmla="*/ 1110 h 1186"/>
                <a:gd name="T28" fmla="*/ 74 w 560"/>
                <a:gd name="T29" fmla="*/ 1122 h 1186"/>
                <a:gd name="T30" fmla="*/ 82 w 560"/>
                <a:gd name="T31" fmla="*/ 1146 h 1186"/>
                <a:gd name="T32" fmla="*/ 114 w 560"/>
                <a:gd name="T33" fmla="*/ 1170 h 1186"/>
                <a:gd name="T34" fmla="*/ 164 w 560"/>
                <a:gd name="T35" fmla="*/ 1184 h 1186"/>
                <a:gd name="T36" fmla="*/ 250 w 560"/>
                <a:gd name="T37" fmla="*/ 1186 h 1186"/>
                <a:gd name="T38" fmla="*/ 394 w 560"/>
                <a:gd name="T39" fmla="*/ 1184 h 1186"/>
                <a:gd name="T40" fmla="*/ 444 w 560"/>
                <a:gd name="T41" fmla="*/ 1172 h 1186"/>
                <a:gd name="T42" fmla="*/ 476 w 560"/>
                <a:gd name="T43" fmla="*/ 1146 h 1186"/>
                <a:gd name="T44" fmla="*/ 486 w 560"/>
                <a:gd name="T45" fmla="*/ 1124 h 1186"/>
                <a:gd name="T46" fmla="*/ 528 w 560"/>
                <a:gd name="T47" fmla="*/ 1108 h 1186"/>
                <a:gd name="T48" fmla="*/ 554 w 560"/>
                <a:gd name="T49" fmla="*/ 1062 h 1186"/>
                <a:gd name="T50" fmla="*/ 560 w 560"/>
                <a:gd name="T51" fmla="*/ 212 h 1186"/>
                <a:gd name="T52" fmla="*/ 556 w 560"/>
                <a:gd name="T53" fmla="*/ 168 h 1186"/>
                <a:gd name="T54" fmla="*/ 534 w 560"/>
                <a:gd name="T55" fmla="*/ 128 h 1186"/>
                <a:gd name="T56" fmla="*/ 488 w 560"/>
                <a:gd name="T57" fmla="*/ 108 h 1186"/>
                <a:gd name="T58" fmla="*/ 504 w 560"/>
                <a:gd name="T59" fmla="*/ 980 h 1186"/>
                <a:gd name="T60" fmla="*/ 494 w 560"/>
                <a:gd name="T61" fmla="*/ 1038 h 1186"/>
                <a:gd name="T62" fmla="*/ 464 w 560"/>
                <a:gd name="T63" fmla="*/ 1070 h 1186"/>
                <a:gd name="T64" fmla="*/ 134 w 560"/>
                <a:gd name="T65" fmla="*/ 1078 h 1186"/>
                <a:gd name="T66" fmla="*/ 102 w 560"/>
                <a:gd name="T67" fmla="*/ 1072 h 1186"/>
                <a:gd name="T68" fmla="*/ 68 w 560"/>
                <a:gd name="T69" fmla="*/ 1046 h 1186"/>
                <a:gd name="T70" fmla="*/ 54 w 560"/>
                <a:gd name="T71" fmla="*/ 994 h 1186"/>
                <a:gd name="T72" fmla="*/ 58 w 560"/>
                <a:gd name="T73" fmla="*/ 234 h 1186"/>
                <a:gd name="T74" fmla="*/ 76 w 560"/>
                <a:gd name="T75" fmla="*/ 188 h 1186"/>
                <a:gd name="T76" fmla="*/ 114 w 560"/>
                <a:gd name="T77" fmla="*/ 166 h 1186"/>
                <a:gd name="T78" fmla="*/ 428 w 560"/>
                <a:gd name="T79" fmla="*/ 162 h 1186"/>
                <a:gd name="T80" fmla="*/ 472 w 560"/>
                <a:gd name="T81" fmla="*/ 176 h 1186"/>
                <a:gd name="T82" fmla="*/ 500 w 560"/>
                <a:gd name="T83" fmla="*/ 214 h 1186"/>
                <a:gd name="T84" fmla="*/ 504 w 560"/>
                <a:gd name="T85" fmla="*/ 980 h 1186"/>
                <a:gd name="T86" fmla="*/ 442 w 560"/>
                <a:gd name="T87" fmla="*/ 276 h 1186"/>
                <a:gd name="T88" fmla="*/ 440 w 560"/>
                <a:gd name="T89" fmla="*/ 244 h 1186"/>
                <a:gd name="T90" fmla="*/ 422 w 560"/>
                <a:gd name="T91" fmla="*/ 220 h 1186"/>
                <a:gd name="T92" fmla="*/ 388 w 560"/>
                <a:gd name="T93" fmla="*/ 216 h 1186"/>
                <a:gd name="T94" fmla="*/ 154 w 560"/>
                <a:gd name="T95" fmla="*/ 216 h 1186"/>
                <a:gd name="T96" fmla="*/ 126 w 560"/>
                <a:gd name="T97" fmla="*/ 228 h 1186"/>
                <a:gd name="T98" fmla="*/ 118 w 560"/>
                <a:gd name="T99" fmla="*/ 262 h 1186"/>
                <a:gd name="T100" fmla="*/ 338 w 560"/>
                <a:gd name="T101" fmla="*/ 306 h 1186"/>
                <a:gd name="T102" fmla="*/ 442 w 560"/>
                <a:gd name="T103" fmla="*/ 568 h 1186"/>
                <a:gd name="T104" fmla="*/ 116 w 560"/>
                <a:gd name="T105" fmla="*/ 616 h 1186"/>
                <a:gd name="T106" fmla="*/ 114 w 560"/>
                <a:gd name="T107" fmla="*/ 974 h 1186"/>
                <a:gd name="T108" fmla="*/ 122 w 560"/>
                <a:gd name="T109" fmla="*/ 1008 h 1186"/>
                <a:gd name="T110" fmla="*/ 144 w 560"/>
                <a:gd name="T111" fmla="*/ 1018 h 1186"/>
                <a:gd name="T112" fmla="*/ 408 w 560"/>
                <a:gd name="T113" fmla="*/ 1018 h 1186"/>
                <a:gd name="T114" fmla="*/ 434 w 560"/>
                <a:gd name="T115" fmla="*/ 1006 h 1186"/>
                <a:gd name="T116" fmla="*/ 444 w 560"/>
                <a:gd name="T117" fmla="*/ 972 h 1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0" h="1186">
                  <a:moveTo>
                    <a:pt x="488" y="108"/>
                  </a:moveTo>
                  <a:lnTo>
                    <a:pt x="488" y="108"/>
                  </a:lnTo>
                  <a:lnTo>
                    <a:pt x="484" y="88"/>
                  </a:lnTo>
                  <a:lnTo>
                    <a:pt x="480" y="68"/>
                  </a:lnTo>
                  <a:lnTo>
                    <a:pt x="474" y="52"/>
                  </a:lnTo>
                  <a:lnTo>
                    <a:pt x="466" y="38"/>
                  </a:lnTo>
                  <a:lnTo>
                    <a:pt x="454" y="26"/>
                  </a:lnTo>
                  <a:lnTo>
                    <a:pt x="442" y="18"/>
                  </a:lnTo>
                  <a:lnTo>
                    <a:pt x="426" y="10"/>
                  </a:lnTo>
                  <a:lnTo>
                    <a:pt x="408" y="6"/>
                  </a:lnTo>
                  <a:lnTo>
                    <a:pt x="408" y="6"/>
                  </a:lnTo>
                  <a:lnTo>
                    <a:pt x="408" y="6"/>
                  </a:lnTo>
                  <a:lnTo>
                    <a:pt x="360" y="2"/>
                  </a:lnTo>
                  <a:lnTo>
                    <a:pt x="316" y="0"/>
                  </a:lnTo>
                  <a:lnTo>
                    <a:pt x="238" y="2"/>
                  </a:lnTo>
                  <a:lnTo>
                    <a:pt x="184" y="4"/>
                  </a:lnTo>
                  <a:lnTo>
                    <a:pt x="164" y="4"/>
                  </a:lnTo>
                  <a:lnTo>
                    <a:pt x="164" y="4"/>
                  </a:lnTo>
                  <a:lnTo>
                    <a:pt x="146" y="10"/>
                  </a:lnTo>
                  <a:lnTo>
                    <a:pt x="128" y="16"/>
                  </a:lnTo>
                  <a:lnTo>
                    <a:pt x="114" y="26"/>
                  </a:lnTo>
                  <a:lnTo>
                    <a:pt x="100" y="38"/>
                  </a:lnTo>
                  <a:lnTo>
                    <a:pt x="90" y="52"/>
                  </a:lnTo>
                  <a:lnTo>
                    <a:pt x="82" y="68"/>
                  </a:lnTo>
                  <a:lnTo>
                    <a:pt x="76" y="86"/>
                  </a:lnTo>
                  <a:lnTo>
                    <a:pt x="72" y="108"/>
                  </a:lnTo>
                  <a:lnTo>
                    <a:pt x="72" y="108"/>
                  </a:lnTo>
                  <a:lnTo>
                    <a:pt x="54" y="112"/>
                  </a:lnTo>
                  <a:lnTo>
                    <a:pt x="38" y="120"/>
                  </a:lnTo>
                  <a:lnTo>
                    <a:pt x="26" y="128"/>
                  </a:lnTo>
                  <a:lnTo>
                    <a:pt x="18" y="138"/>
                  </a:lnTo>
                  <a:lnTo>
                    <a:pt x="10" y="150"/>
                  </a:lnTo>
                  <a:lnTo>
                    <a:pt x="6" y="166"/>
                  </a:lnTo>
                  <a:lnTo>
                    <a:pt x="2" y="184"/>
                  </a:lnTo>
                  <a:lnTo>
                    <a:pt x="2" y="208"/>
                  </a:lnTo>
                  <a:lnTo>
                    <a:pt x="0" y="1028"/>
                  </a:lnTo>
                  <a:lnTo>
                    <a:pt x="0" y="1028"/>
                  </a:lnTo>
                  <a:lnTo>
                    <a:pt x="2" y="1050"/>
                  </a:lnTo>
                  <a:lnTo>
                    <a:pt x="6" y="1070"/>
                  </a:lnTo>
                  <a:lnTo>
                    <a:pt x="12" y="1088"/>
                  </a:lnTo>
                  <a:lnTo>
                    <a:pt x="20" y="1100"/>
                  </a:lnTo>
                  <a:lnTo>
                    <a:pt x="30" y="1110"/>
                  </a:lnTo>
                  <a:lnTo>
                    <a:pt x="42" y="1118"/>
                  </a:lnTo>
                  <a:lnTo>
                    <a:pt x="56" y="1122"/>
                  </a:lnTo>
                  <a:lnTo>
                    <a:pt x="74" y="1122"/>
                  </a:lnTo>
                  <a:lnTo>
                    <a:pt x="74" y="1122"/>
                  </a:lnTo>
                  <a:lnTo>
                    <a:pt x="76" y="1136"/>
                  </a:lnTo>
                  <a:lnTo>
                    <a:pt x="82" y="1146"/>
                  </a:lnTo>
                  <a:lnTo>
                    <a:pt x="90" y="1156"/>
                  </a:lnTo>
                  <a:lnTo>
                    <a:pt x="102" y="1164"/>
                  </a:lnTo>
                  <a:lnTo>
                    <a:pt x="114" y="1170"/>
                  </a:lnTo>
                  <a:lnTo>
                    <a:pt x="128" y="1176"/>
                  </a:lnTo>
                  <a:lnTo>
                    <a:pt x="146" y="1180"/>
                  </a:lnTo>
                  <a:lnTo>
                    <a:pt x="164" y="1184"/>
                  </a:lnTo>
                  <a:lnTo>
                    <a:pt x="164" y="1184"/>
                  </a:lnTo>
                  <a:lnTo>
                    <a:pt x="164" y="1184"/>
                  </a:lnTo>
                  <a:lnTo>
                    <a:pt x="250" y="1186"/>
                  </a:lnTo>
                  <a:lnTo>
                    <a:pt x="324" y="1186"/>
                  </a:lnTo>
                  <a:lnTo>
                    <a:pt x="394" y="1184"/>
                  </a:lnTo>
                  <a:lnTo>
                    <a:pt x="394" y="1184"/>
                  </a:lnTo>
                  <a:lnTo>
                    <a:pt x="412" y="1182"/>
                  </a:lnTo>
                  <a:lnTo>
                    <a:pt x="428" y="1178"/>
                  </a:lnTo>
                  <a:lnTo>
                    <a:pt x="444" y="1172"/>
                  </a:lnTo>
                  <a:lnTo>
                    <a:pt x="456" y="1164"/>
                  </a:lnTo>
                  <a:lnTo>
                    <a:pt x="468" y="1156"/>
                  </a:lnTo>
                  <a:lnTo>
                    <a:pt x="476" y="1146"/>
                  </a:lnTo>
                  <a:lnTo>
                    <a:pt x="482" y="1136"/>
                  </a:lnTo>
                  <a:lnTo>
                    <a:pt x="486" y="1124"/>
                  </a:lnTo>
                  <a:lnTo>
                    <a:pt x="486" y="1124"/>
                  </a:lnTo>
                  <a:lnTo>
                    <a:pt x="500" y="1122"/>
                  </a:lnTo>
                  <a:lnTo>
                    <a:pt x="516" y="1116"/>
                  </a:lnTo>
                  <a:lnTo>
                    <a:pt x="528" y="1108"/>
                  </a:lnTo>
                  <a:lnTo>
                    <a:pt x="538" y="1096"/>
                  </a:lnTo>
                  <a:lnTo>
                    <a:pt x="548" y="1080"/>
                  </a:lnTo>
                  <a:lnTo>
                    <a:pt x="554" y="1062"/>
                  </a:lnTo>
                  <a:lnTo>
                    <a:pt x="558" y="1042"/>
                  </a:lnTo>
                  <a:lnTo>
                    <a:pt x="560" y="1018"/>
                  </a:lnTo>
                  <a:lnTo>
                    <a:pt x="560" y="212"/>
                  </a:lnTo>
                  <a:lnTo>
                    <a:pt x="560" y="212"/>
                  </a:lnTo>
                  <a:lnTo>
                    <a:pt x="560" y="188"/>
                  </a:lnTo>
                  <a:lnTo>
                    <a:pt x="556" y="168"/>
                  </a:lnTo>
                  <a:lnTo>
                    <a:pt x="552" y="152"/>
                  </a:lnTo>
                  <a:lnTo>
                    <a:pt x="544" y="138"/>
                  </a:lnTo>
                  <a:lnTo>
                    <a:pt x="534" y="128"/>
                  </a:lnTo>
                  <a:lnTo>
                    <a:pt x="522" y="120"/>
                  </a:lnTo>
                  <a:lnTo>
                    <a:pt x="506" y="112"/>
                  </a:lnTo>
                  <a:lnTo>
                    <a:pt x="488" y="108"/>
                  </a:lnTo>
                  <a:lnTo>
                    <a:pt x="488" y="108"/>
                  </a:lnTo>
                  <a:close/>
                  <a:moveTo>
                    <a:pt x="504" y="980"/>
                  </a:moveTo>
                  <a:lnTo>
                    <a:pt x="504" y="980"/>
                  </a:lnTo>
                  <a:lnTo>
                    <a:pt x="504" y="1002"/>
                  </a:lnTo>
                  <a:lnTo>
                    <a:pt x="500" y="1020"/>
                  </a:lnTo>
                  <a:lnTo>
                    <a:pt x="494" y="1038"/>
                  </a:lnTo>
                  <a:lnTo>
                    <a:pt x="486" y="1050"/>
                  </a:lnTo>
                  <a:lnTo>
                    <a:pt x="476" y="1062"/>
                  </a:lnTo>
                  <a:lnTo>
                    <a:pt x="464" y="1070"/>
                  </a:lnTo>
                  <a:lnTo>
                    <a:pt x="450" y="1074"/>
                  </a:lnTo>
                  <a:lnTo>
                    <a:pt x="434" y="1076"/>
                  </a:lnTo>
                  <a:lnTo>
                    <a:pt x="134" y="1078"/>
                  </a:lnTo>
                  <a:lnTo>
                    <a:pt x="134" y="1078"/>
                  </a:lnTo>
                  <a:lnTo>
                    <a:pt x="118" y="1076"/>
                  </a:lnTo>
                  <a:lnTo>
                    <a:pt x="102" y="1072"/>
                  </a:lnTo>
                  <a:lnTo>
                    <a:pt x="88" y="1066"/>
                  </a:lnTo>
                  <a:lnTo>
                    <a:pt x="76" y="1058"/>
                  </a:lnTo>
                  <a:lnTo>
                    <a:pt x="68" y="1046"/>
                  </a:lnTo>
                  <a:lnTo>
                    <a:pt x="60" y="1032"/>
                  </a:lnTo>
                  <a:lnTo>
                    <a:pt x="56" y="1014"/>
                  </a:lnTo>
                  <a:lnTo>
                    <a:pt x="54" y="994"/>
                  </a:lnTo>
                  <a:lnTo>
                    <a:pt x="56" y="256"/>
                  </a:lnTo>
                  <a:lnTo>
                    <a:pt x="56" y="256"/>
                  </a:lnTo>
                  <a:lnTo>
                    <a:pt x="58" y="234"/>
                  </a:lnTo>
                  <a:lnTo>
                    <a:pt x="62" y="216"/>
                  </a:lnTo>
                  <a:lnTo>
                    <a:pt x="68" y="200"/>
                  </a:lnTo>
                  <a:lnTo>
                    <a:pt x="76" y="188"/>
                  </a:lnTo>
                  <a:lnTo>
                    <a:pt x="88" y="178"/>
                  </a:lnTo>
                  <a:lnTo>
                    <a:pt x="100" y="170"/>
                  </a:lnTo>
                  <a:lnTo>
                    <a:pt x="114" y="166"/>
                  </a:lnTo>
                  <a:lnTo>
                    <a:pt x="130" y="164"/>
                  </a:lnTo>
                  <a:lnTo>
                    <a:pt x="428" y="162"/>
                  </a:lnTo>
                  <a:lnTo>
                    <a:pt x="428" y="162"/>
                  </a:lnTo>
                  <a:lnTo>
                    <a:pt x="444" y="164"/>
                  </a:lnTo>
                  <a:lnTo>
                    <a:pt x="458" y="168"/>
                  </a:lnTo>
                  <a:lnTo>
                    <a:pt x="472" y="176"/>
                  </a:lnTo>
                  <a:lnTo>
                    <a:pt x="484" y="186"/>
                  </a:lnTo>
                  <a:lnTo>
                    <a:pt x="492" y="198"/>
                  </a:lnTo>
                  <a:lnTo>
                    <a:pt x="500" y="214"/>
                  </a:lnTo>
                  <a:lnTo>
                    <a:pt x="504" y="234"/>
                  </a:lnTo>
                  <a:lnTo>
                    <a:pt x="504" y="254"/>
                  </a:lnTo>
                  <a:lnTo>
                    <a:pt x="504" y="980"/>
                  </a:lnTo>
                  <a:close/>
                  <a:moveTo>
                    <a:pt x="288" y="510"/>
                  </a:moveTo>
                  <a:lnTo>
                    <a:pt x="442" y="508"/>
                  </a:lnTo>
                  <a:lnTo>
                    <a:pt x="442" y="276"/>
                  </a:lnTo>
                  <a:lnTo>
                    <a:pt x="442" y="276"/>
                  </a:lnTo>
                  <a:lnTo>
                    <a:pt x="442" y="258"/>
                  </a:lnTo>
                  <a:lnTo>
                    <a:pt x="440" y="244"/>
                  </a:lnTo>
                  <a:lnTo>
                    <a:pt x="436" y="234"/>
                  </a:lnTo>
                  <a:lnTo>
                    <a:pt x="430" y="226"/>
                  </a:lnTo>
                  <a:lnTo>
                    <a:pt x="422" y="220"/>
                  </a:lnTo>
                  <a:lnTo>
                    <a:pt x="414" y="216"/>
                  </a:lnTo>
                  <a:lnTo>
                    <a:pt x="402" y="216"/>
                  </a:lnTo>
                  <a:lnTo>
                    <a:pt x="388" y="216"/>
                  </a:lnTo>
                  <a:lnTo>
                    <a:pt x="168" y="216"/>
                  </a:lnTo>
                  <a:lnTo>
                    <a:pt x="168" y="216"/>
                  </a:lnTo>
                  <a:lnTo>
                    <a:pt x="154" y="216"/>
                  </a:lnTo>
                  <a:lnTo>
                    <a:pt x="142" y="218"/>
                  </a:lnTo>
                  <a:lnTo>
                    <a:pt x="134" y="222"/>
                  </a:lnTo>
                  <a:lnTo>
                    <a:pt x="126" y="228"/>
                  </a:lnTo>
                  <a:lnTo>
                    <a:pt x="122" y="236"/>
                  </a:lnTo>
                  <a:lnTo>
                    <a:pt x="120" y="248"/>
                  </a:lnTo>
                  <a:lnTo>
                    <a:pt x="118" y="262"/>
                  </a:lnTo>
                  <a:lnTo>
                    <a:pt x="118" y="280"/>
                  </a:lnTo>
                  <a:lnTo>
                    <a:pt x="116" y="592"/>
                  </a:lnTo>
                  <a:lnTo>
                    <a:pt x="338" y="306"/>
                  </a:lnTo>
                  <a:lnTo>
                    <a:pt x="288" y="510"/>
                  </a:lnTo>
                  <a:close/>
                  <a:moveTo>
                    <a:pt x="444" y="934"/>
                  </a:moveTo>
                  <a:lnTo>
                    <a:pt x="442" y="568"/>
                  </a:lnTo>
                  <a:lnTo>
                    <a:pt x="220" y="924"/>
                  </a:lnTo>
                  <a:lnTo>
                    <a:pt x="286" y="616"/>
                  </a:lnTo>
                  <a:lnTo>
                    <a:pt x="116" y="616"/>
                  </a:lnTo>
                  <a:lnTo>
                    <a:pt x="114" y="954"/>
                  </a:lnTo>
                  <a:lnTo>
                    <a:pt x="114" y="954"/>
                  </a:lnTo>
                  <a:lnTo>
                    <a:pt x="114" y="974"/>
                  </a:lnTo>
                  <a:lnTo>
                    <a:pt x="116" y="988"/>
                  </a:lnTo>
                  <a:lnTo>
                    <a:pt x="118" y="1000"/>
                  </a:lnTo>
                  <a:lnTo>
                    <a:pt x="122" y="1008"/>
                  </a:lnTo>
                  <a:lnTo>
                    <a:pt x="128" y="1014"/>
                  </a:lnTo>
                  <a:lnTo>
                    <a:pt x="136" y="1018"/>
                  </a:lnTo>
                  <a:lnTo>
                    <a:pt x="144" y="1018"/>
                  </a:lnTo>
                  <a:lnTo>
                    <a:pt x="156" y="1020"/>
                  </a:lnTo>
                  <a:lnTo>
                    <a:pt x="408" y="1018"/>
                  </a:lnTo>
                  <a:lnTo>
                    <a:pt x="408" y="1018"/>
                  </a:lnTo>
                  <a:lnTo>
                    <a:pt x="418" y="1016"/>
                  </a:lnTo>
                  <a:lnTo>
                    <a:pt x="428" y="1014"/>
                  </a:lnTo>
                  <a:lnTo>
                    <a:pt x="434" y="1006"/>
                  </a:lnTo>
                  <a:lnTo>
                    <a:pt x="438" y="998"/>
                  </a:lnTo>
                  <a:lnTo>
                    <a:pt x="442" y="986"/>
                  </a:lnTo>
                  <a:lnTo>
                    <a:pt x="444" y="972"/>
                  </a:lnTo>
                  <a:lnTo>
                    <a:pt x="444" y="934"/>
                  </a:lnTo>
                  <a:lnTo>
                    <a:pt x="444" y="93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grpSp>
        <p:nvGrpSpPr>
          <p:cNvPr id="92" name="Group 91">
            <a:extLst>
              <a:ext uri="{FF2B5EF4-FFF2-40B4-BE49-F238E27FC236}">
                <a16:creationId xmlns:a16="http://schemas.microsoft.com/office/drawing/2014/main" id="{3556C6F9-2634-A94C-9EBF-33C0670A0FC9}"/>
              </a:ext>
            </a:extLst>
          </p:cNvPr>
          <p:cNvGrpSpPr/>
          <p:nvPr/>
        </p:nvGrpSpPr>
        <p:grpSpPr>
          <a:xfrm>
            <a:off x="459713" y="1199421"/>
            <a:ext cx="339400" cy="339400"/>
            <a:chOff x="420989" y="1384142"/>
            <a:chExt cx="457200" cy="457200"/>
          </a:xfrm>
        </p:grpSpPr>
        <p:grpSp>
          <p:nvGrpSpPr>
            <p:cNvPr id="93" name="Group 92">
              <a:extLst>
                <a:ext uri="{FF2B5EF4-FFF2-40B4-BE49-F238E27FC236}">
                  <a16:creationId xmlns:a16="http://schemas.microsoft.com/office/drawing/2014/main" id="{BC727BA0-C9CB-B54C-B9CF-BDB1B2B3FC47}"/>
                </a:ext>
              </a:extLst>
            </p:cNvPr>
            <p:cNvGrpSpPr/>
            <p:nvPr/>
          </p:nvGrpSpPr>
          <p:grpSpPr>
            <a:xfrm>
              <a:off x="420989" y="1384142"/>
              <a:ext cx="457200" cy="457200"/>
              <a:chOff x="427628" y="1833131"/>
              <a:chExt cx="457200" cy="457200"/>
            </a:xfrm>
          </p:grpSpPr>
          <p:sp>
            <p:nvSpPr>
              <p:cNvPr id="95" name="Teardrop 94">
                <a:extLst>
                  <a:ext uri="{FF2B5EF4-FFF2-40B4-BE49-F238E27FC236}">
                    <a16:creationId xmlns:a16="http://schemas.microsoft.com/office/drawing/2014/main" id="{218DF63B-1371-8945-AAFA-7A0381C28C46}"/>
                  </a:ext>
                </a:extLst>
              </p:cNvPr>
              <p:cNvSpPr/>
              <p:nvPr/>
            </p:nvSpPr>
            <p:spPr bwMode="ltGray">
              <a:xfrm rot="2700000">
                <a:off x="427628" y="1833131"/>
                <a:ext cx="457200" cy="457200"/>
              </a:xfrm>
              <a:prstGeom prst="teardrop">
                <a:avLst>
                  <a:gd name="adj" fmla="val 151405"/>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sp>
            <p:nvSpPr>
              <p:cNvPr id="96" name="Oval 95">
                <a:extLst>
                  <a:ext uri="{FF2B5EF4-FFF2-40B4-BE49-F238E27FC236}">
                    <a16:creationId xmlns:a16="http://schemas.microsoft.com/office/drawing/2014/main" id="{95198CDE-A441-BE4D-B7F5-93A1FBF2AAF4}"/>
                  </a:ext>
                </a:extLst>
              </p:cNvPr>
              <p:cNvSpPr/>
              <p:nvPr/>
            </p:nvSpPr>
            <p:spPr bwMode="ltGray">
              <a:xfrm>
                <a:off x="452222" y="1855085"/>
                <a:ext cx="411480" cy="411480"/>
              </a:xfrm>
              <a:prstGeom prst="ellipse">
                <a:avLst/>
              </a:prstGeom>
              <a:solidFill>
                <a:srgbClr val="9D9D9C"/>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grpSp>
        <p:sp>
          <p:nvSpPr>
            <p:cNvPr id="94" name="Freeform 4949">
              <a:extLst>
                <a:ext uri="{FF2B5EF4-FFF2-40B4-BE49-F238E27FC236}">
                  <a16:creationId xmlns:a16="http://schemas.microsoft.com/office/drawing/2014/main" id="{36DC0ADD-18BB-0E4D-96AE-DC9C5181BEDE}"/>
                </a:ext>
              </a:extLst>
            </p:cNvPr>
            <p:cNvSpPr>
              <a:spLocks noEditPoints="1"/>
            </p:cNvSpPr>
            <p:nvPr/>
          </p:nvSpPr>
          <p:spPr bwMode="auto">
            <a:xfrm>
              <a:off x="536116" y="1439852"/>
              <a:ext cx="242422" cy="303243"/>
            </a:xfrm>
            <a:custGeom>
              <a:avLst/>
              <a:gdLst>
                <a:gd name="T0" fmla="*/ 128 w 330"/>
                <a:gd name="T1" fmla="*/ 144 h 350"/>
                <a:gd name="T2" fmla="*/ 116 w 330"/>
                <a:gd name="T3" fmla="*/ 138 h 350"/>
                <a:gd name="T4" fmla="*/ 126 w 330"/>
                <a:gd name="T5" fmla="*/ 90 h 350"/>
                <a:gd name="T6" fmla="*/ 188 w 330"/>
                <a:gd name="T7" fmla="*/ 52 h 350"/>
                <a:gd name="T8" fmla="*/ 210 w 330"/>
                <a:gd name="T9" fmla="*/ 14 h 350"/>
                <a:gd name="T10" fmla="*/ 250 w 330"/>
                <a:gd name="T11" fmla="*/ 0 h 350"/>
                <a:gd name="T12" fmla="*/ 260 w 330"/>
                <a:gd name="T13" fmla="*/ 10 h 350"/>
                <a:gd name="T14" fmla="*/ 250 w 330"/>
                <a:gd name="T15" fmla="*/ 20 h 350"/>
                <a:gd name="T16" fmla="*/ 214 w 330"/>
                <a:gd name="T17" fmla="*/ 38 h 350"/>
                <a:gd name="T18" fmla="*/ 206 w 330"/>
                <a:gd name="T19" fmla="*/ 66 h 350"/>
                <a:gd name="T20" fmla="*/ 198 w 330"/>
                <a:gd name="T21" fmla="*/ 72 h 350"/>
                <a:gd name="T22" fmla="*/ 172 w 330"/>
                <a:gd name="T23" fmla="*/ 76 h 350"/>
                <a:gd name="T24" fmla="*/ 136 w 330"/>
                <a:gd name="T25" fmla="*/ 122 h 350"/>
                <a:gd name="T26" fmla="*/ 124 w 330"/>
                <a:gd name="T27" fmla="*/ 6 h 350"/>
                <a:gd name="T28" fmla="*/ 100 w 330"/>
                <a:gd name="T29" fmla="*/ 0 h 350"/>
                <a:gd name="T30" fmla="*/ 46 w 330"/>
                <a:gd name="T31" fmla="*/ 44 h 350"/>
                <a:gd name="T32" fmla="*/ 44 w 330"/>
                <a:gd name="T33" fmla="*/ 80 h 350"/>
                <a:gd name="T34" fmla="*/ 58 w 330"/>
                <a:gd name="T35" fmla="*/ 80 h 350"/>
                <a:gd name="T36" fmla="*/ 64 w 330"/>
                <a:gd name="T37" fmla="*/ 52 h 350"/>
                <a:gd name="T38" fmla="*/ 104 w 330"/>
                <a:gd name="T39" fmla="*/ 20 h 350"/>
                <a:gd name="T40" fmla="*/ 124 w 330"/>
                <a:gd name="T41" fmla="*/ 14 h 350"/>
                <a:gd name="T42" fmla="*/ 246 w 330"/>
                <a:gd name="T43" fmla="*/ 34 h 350"/>
                <a:gd name="T44" fmla="*/ 238 w 330"/>
                <a:gd name="T45" fmla="*/ 54 h 350"/>
                <a:gd name="T46" fmla="*/ 208 w 330"/>
                <a:gd name="T47" fmla="*/ 92 h 350"/>
                <a:gd name="T48" fmla="*/ 180 w 330"/>
                <a:gd name="T49" fmla="*/ 98 h 350"/>
                <a:gd name="T50" fmla="*/ 172 w 330"/>
                <a:gd name="T51" fmla="*/ 118 h 350"/>
                <a:gd name="T52" fmla="*/ 150 w 330"/>
                <a:gd name="T53" fmla="*/ 128 h 350"/>
                <a:gd name="T54" fmla="*/ 150 w 330"/>
                <a:gd name="T55" fmla="*/ 142 h 350"/>
                <a:gd name="T56" fmla="*/ 182 w 330"/>
                <a:gd name="T57" fmla="*/ 136 h 350"/>
                <a:gd name="T58" fmla="*/ 222 w 330"/>
                <a:gd name="T59" fmla="*/ 106 h 350"/>
                <a:gd name="T60" fmla="*/ 258 w 330"/>
                <a:gd name="T61" fmla="*/ 56 h 350"/>
                <a:gd name="T62" fmla="*/ 254 w 330"/>
                <a:gd name="T63" fmla="*/ 34 h 350"/>
                <a:gd name="T64" fmla="*/ 158 w 330"/>
                <a:gd name="T65" fmla="*/ 6 h 350"/>
                <a:gd name="T66" fmla="*/ 144 w 330"/>
                <a:gd name="T67" fmla="*/ 0 h 350"/>
                <a:gd name="T68" fmla="*/ 138 w 330"/>
                <a:gd name="T69" fmla="*/ 16 h 350"/>
                <a:gd name="T70" fmla="*/ 124 w 330"/>
                <a:gd name="T71" fmla="*/ 36 h 350"/>
                <a:gd name="T72" fmla="*/ 106 w 330"/>
                <a:gd name="T73" fmla="*/ 42 h 350"/>
                <a:gd name="T74" fmla="*/ 96 w 330"/>
                <a:gd name="T75" fmla="*/ 52 h 350"/>
                <a:gd name="T76" fmla="*/ 106 w 330"/>
                <a:gd name="T77" fmla="*/ 62 h 350"/>
                <a:gd name="T78" fmla="*/ 136 w 330"/>
                <a:gd name="T79" fmla="*/ 52 h 350"/>
                <a:gd name="T80" fmla="*/ 158 w 330"/>
                <a:gd name="T81" fmla="*/ 20 h 350"/>
                <a:gd name="T82" fmla="*/ 242 w 330"/>
                <a:gd name="T83" fmla="*/ 258 h 350"/>
                <a:gd name="T84" fmla="*/ 128 w 330"/>
                <a:gd name="T85" fmla="*/ 252 h 350"/>
                <a:gd name="T86" fmla="*/ 138 w 330"/>
                <a:gd name="T87" fmla="*/ 164 h 350"/>
                <a:gd name="T88" fmla="*/ 114 w 330"/>
                <a:gd name="T89" fmla="*/ 162 h 350"/>
                <a:gd name="T90" fmla="*/ 82 w 330"/>
                <a:gd name="T91" fmla="*/ 258 h 350"/>
                <a:gd name="T92" fmla="*/ 60 w 330"/>
                <a:gd name="T93" fmla="*/ 102 h 350"/>
                <a:gd name="T94" fmla="*/ 38 w 330"/>
                <a:gd name="T95" fmla="*/ 104 h 350"/>
                <a:gd name="T96" fmla="*/ 10 w 330"/>
                <a:gd name="T97" fmla="*/ 258 h 350"/>
                <a:gd name="T98" fmla="*/ 0 w 330"/>
                <a:gd name="T99" fmla="*/ 340 h 350"/>
                <a:gd name="T100" fmla="*/ 10 w 330"/>
                <a:gd name="T101" fmla="*/ 350 h 350"/>
                <a:gd name="T102" fmla="*/ 330 w 330"/>
                <a:gd name="T103" fmla="*/ 344 h 350"/>
                <a:gd name="T104" fmla="*/ 330 w 330"/>
                <a:gd name="T105" fmla="*/ 268 h 350"/>
                <a:gd name="T106" fmla="*/ 76 w 330"/>
                <a:gd name="T107" fmla="*/ 314 h 350"/>
                <a:gd name="T108" fmla="*/ 154 w 330"/>
                <a:gd name="T109" fmla="*/ 314 h 350"/>
                <a:gd name="T110" fmla="*/ 232 w 330"/>
                <a:gd name="T111" fmla="*/ 314 h 350"/>
                <a:gd name="T112" fmla="*/ 308 w 330"/>
                <a:gd name="T113" fmla="*/ 314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30" h="350">
                  <a:moveTo>
                    <a:pt x="134" y="134"/>
                  </a:moveTo>
                  <a:lnTo>
                    <a:pt x="134" y="134"/>
                  </a:lnTo>
                  <a:lnTo>
                    <a:pt x="134" y="138"/>
                  </a:lnTo>
                  <a:lnTo>
                    <a:pt x="132" y="142"/>
                  </a:lnTo>
                  <a:lnTo>
                    <a:pt x="128" y="144"/>
                  </a:lnTo>
                  <a:lnTo>
                    <a:pt x="124" y="144"/>
                  </a:lnTo>
                  <a:lnTo>
                    <a:pt x="124" y="144"/>
                  </a:lnTo>
                  <a:lnTo>
                    <a:pt x="120" y="144"/>
                  </a:lnTo>
                  <a:lnTo>
                    <a:pt x="118" y="142"/>
                  </a:lnTo>
                  <a:lnTo>
                    <a:pt x="116" y="138"/>
                  </a:lnTo>
                  <a:lnTo>
                    <a:pt x="114" y="134"/>
                  </a:lnTo>
                  <a:lnTo>
                    <a:pt x="114" y="134"/>
                  </a:lnTo>
                  <a:lnTo>
                    <a:pt x="116" y="118"/>
                  </a:lnTo>
                  <a:lnTo>
                    <a:pt x="120" y="104"/>
                  </a:lnTo>
                  <a:lnTo>
                    <a:pt x="126" y="90"/>
                  </a:lnTo>
                  <a:lnTo>
                    <a:pt x="136" y="78"/>
                  </a:lnTo>
                  <a:lnTo>
                    <a:pt x="146" y="68"/>
                  </a:lnTo>
                  <a:lnTo>
                    <a:pt x="160" y="60"/>
                  </a:lnTo>
                  <a:lnTo>
                    <a:pt x="174" y="56"/>
                  </a:lnTo>
                  <a:lnTo>
                    <a:pt x="188" y="52"/>
                  </a:lnTo>
                  <a:lnTo>
                    <a:pt x="188" y="52"/>
                  </a:lnTo>
                  <a:lnTo>
                    <a:pt x="192" y="42"/>
                  </a:lnTo>
                  <a:lnTo>
                    <a:pt x="196" y="32"/>
                  </a:lnTo>
                  <a:lnTo>
                    <a:pt x="202" y="22"/>
                  </a:lnTo>
                  <a:lnTo>
                    <a:pt x="210" y="14"/>
                  </a:lnTo>
                  <a:lnTo>
                    <a:pt x="218" y="8"/>
                  </a:lnTo>
                  <a:lnTo>
                    <a:pt x="228" y="4"/>
                  </a:lnTo>
                  <a:lnTo>
                    <a:pt x="238" y="0"/>
                  </a:lnTo>
                  <a:lnTo>
                    <a:pt x="250" y="0"/>
                  </a:lnTo>
                  <a:lnTo>
                    <a:pt x="250" y="0"/>
                  </a:lnTo>
                  <a:lnTo>
                    <a:pt x="254" y="0"/>
                  </a:lnTo>
                  <a:lnTo>
                    <a:pt x="258" y="2"/>
                  </a:lnTo>
                  <a:lnTo>
                    <a:pt x="260" y="6"/>
                  </a:lnTo>
                  <a:lnTo>
                    <a:pt x="260" y="10"/>
                  </a:lnTo>
                  <a:lnTo>
                    <a:pt x="260" y="10"/>
                  </a:lnTo>
                  <a:lnTo>
                    <a:pt x="260" y="14"/>
                  </a:lnTo>
                  <a:lnTo>
                    <a:pt x="258" y="16"/>
                  </a:lnTo>
                  <a:lnTo>
                    <a:pt x="254" y="18"/>
                  </a:lnTo>
                  <a:lnTo>
                    <a:pt x="250" y="20"/>
                  </a:lnTo>
                  <a:lnTo>
                    <a:pt x="250" y="20"/>
                  </a:lnTo>
                  <a:lnTo>
                    <a:pt x="242" y="20"/>
                  </a:lnTo>
                  <a:lnTo>
                    <a:pt x="234" y="22"/>
                  </a:lnTo>
                  <a:lnTo>
                    <a:pt x="226" y="26"/>
                  </a:lnTo>
                  <a:lnTo>
                    <a:pt x="220" y="32"/>
                  </a:lnTo>
                  <a:lnTo>
                    <a:pt x="214" y="38"/>
                  </a:lnTo>
                  <a:lnTo>
                    <a:pt x="212" y="46"/>
                  </a:lnTo>
                  <a:lnTo>
                    <a:pt x="208" y="52"/>
                  </a:lnTo>
                  <a:lnTo>
                    <a:pt x="208" y="62"/>
                  </a:lnTo>
                  <a:lnTo>
                    <a:pt x="208" y="62"/>
                  </a:lnTo>
                  <a:lnTo>
                    <a:pt x="206" y="66"/>
                  </a:lnTo>
                  <a:lnTo>
                    <a:pt x="204" y="68"/>
                  </a:lnTo>
                  <a:lnTo>
                    <a:pt x="202" y="70"/>
                  </a:lnTo>
                  <a:lnTo>
                    <a:pt x="198" y="72"/>
                  </a:lnTo>
                  <a:lnTo>
                    <a:pt x="198" y="72"/>
                  </a:lnTo>
                  <a:lnTo>
                    <a:pt x="198" y="72"/>
                  </a:lnTo>
                  <a:lnTo>
                    <a:pt x="198" y="72"/>
                  </a:lnTo>
                  <a:lnTo>
                    <a:pt x="198" y="72"/>
                  </a:lnTo>
                  <a:lnTo>
                    <a:pt x="198" y="72"/>
                  </a:lnTo>
                  <a:lnTo>
                    <a:pt x="184" y="72"/>
                  </a:lnTo>
                  <a:lnTo>
                    <a:pt x="172" y="76"/>
                  </a:lnTo>
                  <a:lnTo>
                    <a:pt x="162" y="82"/>
                  </a:lnTo>
                  <a:lnTo>
                    <a:pt x="152" y="90"/>
                  </a:lnTo>
                  <a:lnTo>
                    <a:pt x="146" y="100"/>
                  </a:lnTo>
                  <a:lnTo>
                    <a:pt x="140" y="110"/>
                  </a:lnTo>
                  <a:lnTo>
                    <a:pt x="136" y="122"/>
                  </a:lnTo>
                  <a:lnTo>
                    <a:pt x="134" y="134"/>
                  </a:lnTo>
                  <a:lnTo>
                    <a:pt x="134" y="134"/>
                  </a:lnTo>
                  <a:close/>
                  <a:moveTo>
                    <a:pt x="124" y="10"/>
                  </a:moveTo>
                  <a:lnTo>
                    <a:pt x="124" y="10"/>
                  </a:lnTo>
                  <a:lnTo>
                    <a:pt x="124" y="6"/>
                  </a:lnTo>
                  <a:lnTo>
                    <a:pt x="122" y="2"/>
                  </a:lnTo>
                  <a:lnTo>
                    <a:pt x="118" y="0"/>
                  </a:lnTo>
                  <a:lnTo>
                    <a:pt x="114" y="0"/>
                  </a:lnTo>
                  <a:lnTo>
                    <a:pt x="114" y="0"/>
                  </a:lnTo>
                  <a:lnTo>
                    <a:pt x="100" y="0"/>
                  </a:lnTo>
                  <a:lnTo>
                    <a:pt x="86" y="6"/>
                  </a:lnTo>
                  <a:lnTo>
                    <a:pt x="72" y="12"/>
                  </a:lnTo>
                  <a:lnTo>
                    <a:pt x="62" y="20"/>
                  </a:lnTo>
                  <a:lnTo>
                    <a:pt x="52" y="32"/>
                  </a:lnTo>
                  <a:lnTo>
                    <a:pt x="46" y="44"/>
                  </a:lnTo>
                  <a:lnTo>
                    <a:pt x="42" y="58"/>
                  </a:lnTo>
                  <a:lnTo>
                    <a:pt x="40" y="74"/>
                  </a:lnTo>
                  <a:lnTo>
                    <a:pt x="40" y="74"/>
                  </a:lnTo>
                  <a:lnTo>
                    <a:pt x="40" y="78"/>
                  </a:lnTo>
                  <a:lnTo>
                    <a:pt x="44" y="80"/>
                  </a:lnTo>
                  <a:lnTo>
                    <a:pt x="46" y="82"/>
                  </a:lnTo>
                  <a:lnTo>
                    <a:pt x="50" y="84"/>
                  </a:lnTo>
                  <a:lnTo>
                    <a:pt x="50" y="84"/>
                  </a:lnTo>
                  <a:lnTo>
                    <a:pt x="54" y="82"/>
                  </a:lnTo>
                  <a:lnTo>
                    <a:pt x="58" y="80"/>
                  </a:lnTo>
                  <a:lnTo>
                    <a:pt x="60" y="78"/>
                  </a:lnTo>
                  <a:lnTo>
                    <a:pt x="60" y="74"/>
                  </a:lnTo>
                  <a:lnTo>
                    <a:pt x="60" y="74"/>
                  </a:lnTo>
                  <a:lnTo>
                    <a:pt x="62" y="62"/>
                  </a:lnTo>
                  <a:lnTo>
                    <a:pt x="64" y="52"/>
                  </a:lnTo>
                  <a:lnTo>
                    <a:pt x="70" y="44"/>
                  </a:lnTo>
                  <a:lnTo>
                    <a:pt x="76" y="36"/>
                  </a:lnTo>
                  <a:lnTo>
                    <a:pt x="84" y="28"/>
                  </a:lnTo>
                  <a:lnTo>
                    <a:pt x="94" y="24"/>
                  </a:lnTo>
                  <a:lnTo>
                    <a:pt x="104" y="20"/>
                  </a:lnTo>
                  <a:lnTo>
                    <a:pt x="114" y="20"/>
                  </a:lnTo>
                  <a:lnTo>
                    <a:pt x="114" y="20"/>
                  </a:lnTo>
                  <a:lnTo>
                    <a:pt x="118" y="18"/>
                  </a:lnTo>
                  <a:lnTo>
                    <a:pt x="122" y="16"/>
                  </a:lnTo>
                  <a:lnTo>
                    <a:pt x="124" y="14"/>
                  </a:lnTo>
                  <a:lnTo>
                    <a:pt x="124" y="10"/>
                  </a:lnTo>
                  <a:lnTo>
                    <a:pt x="124" y="10"/>
                  </a:lnTo>
                  <a:close/>
                  <a:moveTo>
                    <a:pt x="250" y="32"/>
                  </a:moveTo>
                  <a:lnTo>
                    <a:pt x="250" y="32"/>
                  </a:lnTo>
                  <a:lnTo>
                    <a:pt x="246" y="34"/>
                  </a:lnTo>
                  <a:lnTo>
                    <a:pt x="242" y="36"/>
                  </a:lnTo>
                  <a:lnTo>
                    <a:pt x="240" y="38"/>
                  </a:lnTo>
                  <a:lnTo>
                    <a:pt x="240" y="42"/>
                  </a:lnTo>
                  <a:lnTo>
                    <a:pt x="240" y="42"/>
                  </a:lnTo>
                  <a:lnTo>
                    <a:pt x="238" y="54"/>
                  </a:lnTo>
                  <a:lnTo>
                    <a:pt x="236" y="62"/>
                  </a:lnTo>
                  <a:lnTo>
                    <a:pt x="230" y="72"/>
                  </a:lnTo>
                  <a:lnTo>
                    <a:pt x="224" y="80"/>
                  </a:lnTo>
                  <a:lnTo>
                    <a:pt x="216" y="86"/>
                  </a:lnTo>
                  <a:lnTo>
                    <a:pt x="208" y="92"/>
                  </a:lnTo>
                  <a:lnTo>
                    <a:pt x="198" y="94"/>
                  </a:lnTo>
                  <a:lnTo>
                    <a:pt x="188" y="96"/>
                  </a:lnTo>
                  <a:lnTo>
                    <a:pt x="188" y="96"/>
                  </a:lnTo>
                  <a:lnTo>
                    <a:pt x="184" y="96"/>
                  </a:lnTo>
                  <a:lnTo>
                    <a:pt x="180" y="98"/>
                  </a:lnTo>
                  <a:lnTo>
                    <a:pt x="178" y="102"/>
                  </a:lnTo>
                  <a:lnTo>
                    <a:pt x="178" y="106"/>
                  </a:lnTo>
                  <a:lnTo>
                    <a:pt x="178" y="106"/>
                  </a:lnTo>
                  <a:lnTo>
                    <a:pt x="176" y="112"/>
                  </a:lnTo>
                  <a:lnTo>
                    <a:pt x="172" y="118"/>
                  </a:lnTo>
                  <a:lnTo>
                    <a:pt x="166" y="124"/>
                  </a:lnTo>
                  <a:lnTo>
                    <a:pt x="158" y="124"/>
                  </a:lnTo>
                  <a:lnTo>
                    <a:pt x="158" y="124"/>
                  </a:lnTo>
                  <a:lnTo>
                    <a:pt x="154" y="126"/>
                  </a:lnTo>
                  <a:lnTo>
                    <a:pt x="150" y="128"/>
                  </a:lnTo>
                  <a:lnTo>
                    <a:pt x="148" y="130"/>
                  </a:lnTo>
                  <a:lnTo>
                    <a:pt x="148" y="134"/>
                  </a:lnTo>
                  <a:lnTo>
                    <a:pt x="148" y="134"/>
                  </a:lnTo>
                  <a:lnTo>
                    <a:pt x="148" y="138"/>
                  </a:lnTo>
                  <a:lnTo>
                    <a:pt x="150" y="142"/>
                  </a:lnTo>
                  <a:lnTo>
                    <a:pt x="154" y="144"/>
                  </a:lnTo>
                  <a:lnTo>
                    <a:pt x="158" y="144"/>
                  </a:lnTo>
                  <a:lnTo>
                    <a:pt x="158" y="144"/>
                  </a:lnTo>
                  <a:lnTo>
                    <a:pt x="170" y="142"/>
                  </a:lnTo>
                  <a:lnTo>
                    <a:pt x="182" y="136"/>
                  </a:lnTo>
                  <a:lnTo>
                    <a:pt x="190" y="126"/>
                  </a:lnTo>
                  <a:lnTo>
                    <a:pt x="196" y="114"/>
                  </a:lnTo>
                  <a:lnTo>
                    <a:pt x="196" y="114"/>
                  </a:lnTo>
                  <a:lnTo>
                    <a:pt x="208" y="112"/>
                  </a:lnTo>
                  <a:lnTo>
                    <a:pt x="222" y="106"/>
                  </a:lnTo>
                  <a:lnTo>
                    <a:pt x="232" y="100"/>
                  </a:lnTo>
                  <a:lnTo>
                    <a:pt x="242" y="90"/>
                  </a:lnTo>
                  <a:lnTo>
                    <a:pt x="250" y="80"/>
                  </a:lnTo>
                  <a:lnTo>
                    <a:pt x="256" y="68"/>
                  </a:lnTo>
                  <a:lnTo>
                    <a:pt x="258" y="56"/>
                  </a:lnTo>
                  <a:lnTo>
                    <a:pt x="260" y="42"/>
                  </a:lnTo>
                  <a:lnTo>
                    <a:pt x="260" y="42"/>
                  </a:lnTo>
                  <a:lnTo>
                    <a:pt x="260" y="38"/>
                  </a:lnTo>
                  <a:lnTo>
                    <a:pt x="258" y="36"/>
                  </a:lnTo>
                  <a:lnTo>
                    <a:pt x="254" y="34"/>
                  </a:lnTo>
                  <a:lnTo>
                    <a:pt x="250" y="32"/>
                  </a:lnTo>
                  <a:lnTo>
                    <a:pt x="250" y="32"/>
                  </a:lnTo>
                  <a:close/>
                  <a:moveTo>
                    <a:pt x="158" y="10"/>
                  </a:moveTo>
                  <a:lnTo>
                    <a:pt x="158" y="10"/>
                  </a:lnTo>
                  <a:lnTo>
                    <a:pt x="158" y="6"/>
                  </a:lnTo>
                  <a:lnTo>
                    <a:pt x="156" y="2"/>
                  </a:lnTo>
                  <a:lnTo>
                    <a:pt x="152" y="0"/>
                  </a:lnTo>
                  <a:lnTo>
                    <a:pt x="148" y="0"/>
                  </a:lnTo>
                  <a:lnTo>
                    <a:pt x="148" y="0"/>
                  </a:lnTo>
                  <a:lnTo>
                    <a:pt x="144" y="0"/>
                  </a:lnTo>
                  <a:lnTo>
                    <a:pt x="142" y="2"/>
                  </a:lnTo>
                  <a:lnTo>
                    <a:pt x="138" y="6"/>
                  </a:lnTo>
                  <a:lnTo>
                    <a:pt x="138" y="10"/>
                  </a:lnTo>
                  <a:lnTo>
                    <a:pt x="138" y="10"/>
                  </a:lnTo>
                  <a:lnTo>
                    <a:pt x="138" y="16"/>
                  </a:lnTo>
                  <a:lnTo>
                    <a:pt x="136" y="22"/>
                  </a:lnTo>
                  <a:lnTo>
                    <a:pt x="132" y="26"/>
                  </a:lnTo>
                  <a:lnTo>
                    <a:pt x="128" y="32"/>
                  </a:lnTo>
                  <a:lnTo>
                    <a:pt x="128" y="32"/>
                  </a:lnTo>
                  <a:lnTo>
                    <a:pt x="124" y="36"/>
                  </a:lnTo>
                  <a:lnTo>
                    <a:pt x="118" y="38"/>
                  </a:lnTo>
                  <a:lnTo>
                    <a:pt x="112" y="40"/>
                  </a:lnTo>
                  <a:lnTo>
                    <a:pt x="106" y="42"/>
                  </a:lnTo>
                  <a:lnTo>
                    <a:pt x="106" y="42"/>
                  </a:lnTo>
                  <a:lnTo>
                    <a:pt x="106" y="42"/>
                  </a:lnTo>
                  <a:lnTo>
                    <a:pt x="102" y="42"/>
                  </a:lnTo>
                  <a:lnTo>
                    <a:pt x="100" y="44"/>
                  </a:lnTo>
                  <a:lnTo>
                    <a:pt x="98" y="48"/>
                  </a:lnTo>
                  <a:lnTo>
                    <a:pt x="96" y="52"/>
                  </a:lnTo>
                  <a:lnTo>
                    <a:pt x="96" y="52"/>
                  </a:lnTo>
                  <a:lnTo>
                    <a:pt x="98" y="56"/>
                  </a:lnTo>
                  <a:lnTo>
                    <a:pt x="100" y="58"/>
                  </a:lnTo>
                  <a:lnTo>
                    <a:pt x="102" y="60"/>
                  </a:lnTo>
                  <a:lnTo>
                    <a:pt x="106" y="62"/>
                  </a:lnTo>
                  <a:lnTo>
                    <a:pt x="106" y="62"/>
                  </a:lnTo>
                  <a:lnTo>
                    <a:pt x="106" y="62"/>
                  </a:lnTo>
                  <a:lnTo>
                    <a:pt x="106" y="62"/>
                  </a:lnTo>
                  <a:lnTo>
                    <a:pt x="116" y="60"/>
                  </a:lnTo>
                  <a:lnTo>
                    <a:pt x="126" y="58"/>
                  </a:lnTo>
                  <a:lnTo>
                    <a:pt x="136" y="52"/>
                  </a:lnTo>
                  <a:lnTo>
                    <a:pt x="142" y="46"/>
                  </a:lnTo>
                  <a:lnTo>
                    <a:pt x="142" y="46"/>
                  </a:lnTo>
                  <a:lnTo>
                    <a:pt x="150" y="38"/>
                  </a:lnTo>
                  <a:lnTo>
                    <a:pt x="154" y="30"/>
                  </a:lnTo>
                  <a:lnTo>
                    <a:pt x="158" y="20"/>
                  </a:lnTo>
                  <a:lnTo>
                    <a:pt x="158" y="10"/>
                  </a:lnTo>
                  <a:lnTo>
                    <a:pt x="158" y="10"/>
                  </a:lnTo>
                  <a:close/>
                  <a:moveTo>
                    <a:pt x="330" y="268"/>
                  </a:moveTo>
                  <a:lnTo>
                    <a:pt x="330" y="190"/>
                  </a:lnTo>
                  <a:lnTo>
                    <a:pt x="242" y="258"/>
                  </a:lnTo>
                  <a:lnTo>
                    <a:pt x="242" y="190"/>
                  </a:lnTo>
                  <a:lnTo>
                    <a:pt x="154" y="258"/>
                  </a:lnTo>
                  <a:lnTo>
                    <a:pt x="148" y="258"/>
                  </a:lnTo>
                  <a:lnTo>
                    <a:pt x="122" y="258"/>
                  </a:lnTo>
                  <a:lnTo>
                    <a:pt x="128" y="252"/>
                  </a:lnTo>
                  <a:lnTo>
                    <a:pt x="146" y="240"/>
                  </a:lnTo>
                  <a:lnTo>
                    <a:pt x="140" y="172"/>
                  </a:lnTo>
                  <a:lnTo>
                    <a:pt x="140" y="172"/>
                  </a:lnTo>
                  <a:lnTo>
                    <a:pt x="140" y="168"/>
                  </a:lnTo>
                  <a:lnTo>
                    <a:pt x="138" y="164"/>
                  </a:lnTo>
                  <a:lnTo>
                    <a:pt x="134" y="162"/>
                  </a:lnTo>
                  <a:lnTo>
                    <a:pt x="130" y="162"/>
                  </a:lnTo>
                  <a:lnTo>
                    <a:pt x="118" y="162"/>
                  </a:lnTo>
                  <a:lnTo>
                    <a:pt x="118" y="162"/>
                  </a:lnTo>
                  <a:lnTo>
                    <a:pt x="114" y="162"/>
                  </a:lnTo>
                  <a:lnTo>
                    <a:pt x="112" y="164"/>
                  </a:lnTo>
                  <a:lnTo>
                    <a:pt x="110" y="168"/>
                  </a:lnTo>
                  <a:lnTo>
                    <a:pt x="108" y="172"/>
                  </a:lnTo>
                  <a:lnTo>
                    <a:pt x="100" y="258"/>
                  </a:lnTo>
                  <a:lnTo>
                    <a:pt x="82" y="258"/>
                  </a:lnTo>
                  <a:lnTo>
                    <a:pt x="66" y="110"/>
                  </a:lnTo>
                  <a:lnTo>
                    <a:pt x="66" y="110"/>
                  </a:lnTo>
                  <a:lnTo>
                    <a:pt x="66" y="106"/>
                  </a:lnTo>
                  <a:lnTo>
                    <a:pt x="64" y="104"/>
                  </a:lnTo>
                  <a:lnTo>
                    <a:pt x="60" y="102"/>
                  </a:lnTo>
                  <a:lnTo>
                    <a:pt x="56" y="100"/>
                  </a:lnTo>
                  <a:lnTo>
                    <a:pt x="44" y="100"/>
                  </a:lnTo>
                  <a:lnTo>
                    <a:pt x="44" y="100"/>
                  </a:lnTo>
                  <a:lnTo>
                    <a:pt x="40" y="102"/>
                  </a:lnTo>
                  <a:lnTo>
                    <a:pt x="38" y="104"/>
                  </a:lnTo>
                  <a:lnTo>
                    <a:pt x="36" y="106"/>
                  </a:lnTo>
                  <a:lnTo>
                    <a:pt x="34" y="110"/>
                  </a:lnTo>
                  <a:lnTo>
                    <a:pt x="18" y="258"/>
                  </a:lnTo>
                  <a:lnTo>
                    <a:pt x="10" y="258"/>
                  </a:lnTo>
                  <a:lnTo>
                    <a:pt x="10" y="258"/>
                  </a:lnTo>
                  <a:lnTo>
                    <a:pt x="6" y="260"/>
                  </a:lnTo>
                  <a:lnTo>
                    <a:pt x="2" y="262"/>
                  </a:lnTo>
                  <a:lnTo>
                    <a:pt x="0" y="264"/>
                  </a:lnTo>
                  <a:lnTo>
                    <a:pt x="0" y="268"/>
                  </a:lnTo>
                  <a:lnTo>
                    <a:pt x="0" y="340"/>
                  </a:lnTo>
                  <a:lnTo>
                    <a:pt x="0" y="340"/>
                  </a:lnTo>
                  <a:lnTo>
                    <a:pt x="0" y="344"/>
                  </a:lnTo>
                  <a:lnTo>
                    <a:pt x="2" y="348"/>
                  </a:lnTo>
                  <a:lnTo>
                    <a:pt x="6" y="350"/>
                  </a:lnTo>
                  <a:lnTo>
                    <a:pt x="10" y="350"/>
                  </a:lnTo>
                  <a:lnTo>
                    <a:pt x="320" y="350"/>
                  </a:lnTo>
                  <a:lnTo>
                    <a:pt x="320" y="350"/>
                  </a:lnTo>
                  <a:lnTo>
                    <a:pt x="324" y="350"/>
                  </a:lnTo>
                  <a:lnTo>
                    <a:pt x="328" y="348"/>
                  </a:lnTo>
                  <a:lnTo>
                    <a:pt x="330" y="344"/>
                  </a:lnTo>
                  <a:lnTo>
                    <a:pt x="330" y="340"/>
                  </a:lnTo>
                  <a:lnTo>
                    <a:pt x="330" y="268"/>
                  </a:lnTo>
                  <a:lnTo>
                    <a:pt x="330" y="268"/>
                  </a:lnTo>
                  <a:lnTo>
                    <a:pt x="330" y="268"/>
                  </a:lnTo>
                  <a:lnTo>
                    <a:pt x="330" y="268"/>
                  </a:lnTo>
                  <a:close/>
                  <a:moveTo>
                    <a:pt x="76" y="314"/>
                  </a:moveTo>
                  <a:lnTo>
                    <a:pt x="22" y="314"/>
                  </a:lnTo>
                  <a:lnTo>
                    <a:pt x="22" y="288"/>
                  </a:lnTo>
                  <a:lnTo>
                    <a:pt x="76" y="288"/>
                  </a:lnTo>
                  <a:lnTo>
                    <a:pt x="76" y="314"/>
                  </a:lnTo>
                  <a:close/>
                  <a:moveTo>
                    <a:pt x="154" y="314"/>
                  </a:moveTo>
                  <a:lnTo>
                    <a:pt x="100" y="314"/>
                  </a:lnTo>
                  <a:lnTo>
                    <a:pt x="100" y="288"/>
                  </a:lnTo>
                  <a:lnTo>
                    <a:pt x="154" y="288"/>
                  </a:lnTo>
                  <a:lnTo>
                    <a:pt x="154" y="314"/>
                  </a:lnTo>
                  <a:close/>
                  <a:moveTo>
                    <a:pt x="232" y="314"/>
                  </a:moveTo>
                  <a:lnTo>
                    <a:pt x="176" y="314"/>
                  </a:lnTo>
                  <a:lnTo>
                    <a:pt x="176" y="288"/>
                  </a:lnTo>
                  <a:lnTo>
                    <a:pt x="232" y="288"/>
                  </a:lnTo>
                  <a:lnTo>
                    <a:pt x="232" y="314"/>
                  </a:lnTo>
                  <a:close/>
                  <a:moveTo>
                    <a:pt x="308" y="314"/>
                  </a:moveTo>
                  <a:lnTo>
                    <a:pt x="254" y="314"/>
                  </a:lnTo>
                  <a:lnTo>
                    <a:pt x="254" y="288"/>
                  </a:lnTo>
                  <a:lnTo>
                    <a:pt x="308" y="288"/>
                  </a:lnTo>
                  <a:lnTo>
                    <a:pt x="308" y="314"/>
                  </a:ln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GB" dirty="0"/>
            </a:p>
          </p:txBody>
        </p:sp>
      </p:grpSp>
      <p:grpSp>
        <p:nvGrpSpPr>
          <p:cNvPr id="97" name="Group 96">
            <a:extLst>
              <a:ext uri="{FF2B5EF4-FFF2-40B4-BE49-F238E27FC236}">
                <a16:creationId xmlns:a16="http://schemas.microsoft.com/office/drawing/2014/main" id="{055B02CF-1E46-684D-9121-422D32A30254}"/>
              </a:ext>
            </a:extLst>
          </p:cNvPr>
          <p:cNvGrpSpPr/>
          <p:nvPr/>
        </p:nvGrpSpPr>
        <p:grpSpPr>
          <a:xfrm>
            <a:off x="457200" y="2230329"/>
            <a:ext cx="339400" cy="339400"/>
            <a:chOff x="417604" y="2747458"/>
            <a:chExt cx="457200" cy="457200"/>
          </a:xfrm>
        </p:grpSpPr>
        <p:sp>
          <p:nvSpPr>
            <p:cNvPr id="98" name="Teardrop 97">
              <a:extLst>
                <a:ext uri="{FF2B5EF4-FFF2-40B4-BE49-F238E27FC236}">
                  <a16:creationId xmlns:a16="http://schemas.microsoft.com/office/drawing/2014/main" id="{B56876BA-2474-4544-9836-ACB9012C1619}"/>
                </a:ext>
              </a:extLst>
            </p:cNvPr>
            <p:cNvSpPr/>
            <p:nvPr/>
          </p:nvSpPr>
          <p:spPr bwMode="ltGray">
            <a:xfrm rot="2700000">
              <a:off x="417604" y="2747458"/>
              <a:ext cx="457200" cy="457200"/>
            </a:xfrm>
            <a:prstGeom prst="teardrop">
              <a:avLst>
                <a:gd name="adj" fmla="val 151405"/>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grpSp>
          <p:nvGrpSpPr>
            <p:cNvPr id="100" name="Group 99">
              <a:extLst>
                <a:ext uri="{FF2B5EF4-FFF2-40B4-BE49-F238E27FC236}">
                  <a16:creationId xmlns:a16="http://schemas.microsoft.com/office/drawing/2014/main" id="{6978F9EE-FA6D-3D44-BF21-BBCD9D36A003}"/>
                </a:ext>
              </a:extLst>
            </p:cNvPr>
            <p:cNvGrpSpPr/>
            <p:nvPr/>
          </p:nvGrpSpPr>
          <p:grpSpPr>
            <a:xfrm>
              <a:off x="449324" y="2768441"/>
              <a:ext cx="411480" cy="411480"/>
              <a:chOff x="451708" y="3396558"/>
              <a:chExt cx="612000" cy="612000"/>
            </a:xfrm>
          </p:grpSpPr>
          <p:sp>
            <p:nvSpPr>
              <p:cNvPr id="101" name="Oval 100">
                <a:extLst>
                  <a:ext uri="{FF2B5EF4-FFF2-40B4-BE49-F238E27FC236}">
                    <a16:creationId xmlns:a16="http://schemas.microsoft.com/office/drawing/2014/main" id="{E2FBE843-0D3F-C44B-8919-0D9B5535802E}"/>
                  </a:ext>
                </a:extLst>
              </p:cNvPr>
              <p:cNvSpPr/>
              <p:nvPr/>
            </p:nvSpPr>
            <p:spPr bwMode="ltGray">
              <a:xfrm>
                <a:off x="451708" y="3396558"/>
                <a:ext cx="612000" cy="612000"/>
              </a:xfrm>
              <a:prstGeom prst="ellipse">
                <a:avLst/>
              </a:prstGeom>
              <a:solidFill>
                <a:srgbClr val="57575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sp>
            <p:nvSpPr>
              <p:cNvPr id="102" name="Freeform 4953">
                <a:extLst>
                  <a:ext uri="{FF2B5EF4-FFF2-40B4-BE49-F238E27FC236}">
                    <a16:creationId xmlns:a16="http://schemas.microsoft.com/office/drawing/2014/main" id="{0C083F31-9D6A-434F-B8B2-B292D7E6683F}"/>
                  </a:ext>
                </a:extLst>
              </p:cNvPr>
              <p:cNvSpPr>
                <a:spLocks noEditPoints="1"/>
              </p:cNvSpPr>
              <p:nvPr/>
            </p:nvSpPr>
            <p:spPr bwMode="auto">
              <a:xfrm>
                <a:off x="562823" y="3539446"/>
                <a:ext cx="430759" cy="343639"/>
              </a:xfrm>
              <a:custGeom>
                <a:avLst/>
                <a:gdLst>
                  <a:gd name="T0" fmla="*/ 28 w 356"/>
                  <a:gd name="T1" fmla="*/ 142 h 284"/>
                  <a:gd name="T2" fmla="*/ 40 w 356"/>
                  <a:gd name="T3" fmla="*/ 138 h 284"/>
                  <a:gd name="T4" fmla="*/ 34 w 356"/>
                  <a:gd name="T5" fmla="*/ 158 h 284"/>
                  <a:gd name="T6" fmla="*/ 28 w 356"/>
                  <a:gd name="T7" fmla="*/ 154 h 284"/>
                  <a:gd name="T8" fmla="*/ 28 w 356"/>
                  <a:gd name="T9" fmla="*/ 146 h 284"/>
                  <a:gd name="T10" fmla="*/ 238 w 356"/>
                  <a:gd name="T11" fmla="*/ 68 h 284"/>
                  <a:gd name="T12" fmla="*/ 312 w 356"/>
                  <a:gd name="T13" fmla="*/ 44 h 284"/>
                  <a:gd name="T14" fmla="*/ 330 w 356"/>
                  <a:gd name="T15" fmla="*/ 52 h 284"/>
                  <a:gd name="T16" fmla="*/ 354 w 356"/>
                  <a:gd name="T17" fmla="*/ 36 h 284"/>
                  <a:gd name="T18" fmla="*/ 354 w 356"/>
                  <a:gd name="T19" fmla="*/ 16 h 284"/>
                  <a:gd name="T20" fmla="*/ 330 w 356"/>
                  <a:gd name="T21" fmla="*/ 0 h 284"/>
                  <a:gd name="T22" fmla="*/ 312 w 356"/>
                  <a:gd name="T23" fmla="*/ 8 h 284"/>
                  <a:gd name="T24" fmla="*/ 230 w 356"/>
                  <a:gd name="T25" fmla="*/ 50 h 284"/>
                  <a:gd name="T26" fmla="*/ 228 w 356"/>
                  <a:gd name="T27" fmla="*/ 50 h 284"/>
                  <a:gd name="T28" fmla="*/ 222 w 356"/>
                  <a:gd name="T29" fmla="*/ 56 h 284"/>
                  <a:gd name="T30" fmla="*/ 216 w 356"/>
                  <a:gd name="T31" fmla="*/ 100 h 284"/>
                  <a:gd name="T32" fmla="*/ 118 w 356"/>
                  <a:gd name="T33" fmla="*/ 158 h 284"/>
                  <a:gd name="T34" fmla="*/ 150 w 356"/>
                  <a:gd name="T35" fmla="*/ 186 h 284"/>
                  <a:gd name="T36" fmla="*/ 152 w 356"/>
                  <a:gd name="T37" fmla="*/ 186 h 284"/>
                  <a:gd name="T38" fmla="*/ 194 w 356"/>
                  <a:gd name="T39" fmla="*/ 134 h 284"/>
                  <a:gd name="T40" fmla="*/ 16 w 356"/>
                  <a:gd name="T41" fmla="*/ 268 h 284"/>
                  <a:gd name="T42" fmla="*/ 0 w 356"/>
                  <a:gd name="T43" fmla="*/ 284 h 284"/>
                  <a:gd name="T44" fmla="*/ 310 w 356"/>
                  <a:gd name="T45" fmla="*/ 182 h 284"/>
                  <a:gd name="T46" fmla="*/ 236 w 356"/>
                  <a:gd name="T47" fmla="*/ 156 h 284"/>
                  <a:gd name="T48" fmla="*/ 228 w 356"/>
                  <a:gd name="T49" fmla="*/ 152 h 284"/>
                  <a:gd name="T50" fmla="*/ 160 w 356"/>
                  <a:gd name="T51" fmla="*/ 92 h 284"/>
                  <a:gd name="T52" fmla="*/ 148 w 356"/>
                  <a:gd name="T53" fmla="*/ 92 h 284"/>
                  <a:gd name="T54" fmla="*/ 78 w 356"/>
                  <a:gd name="T55" fmla="*/ 218 h 284"/>
                  <a:gd name="T56" fmla="*/ 78 w 356"/>
                  <a:gd name="T57" fmla="*/ 236 h 284"/>
                  <a:gd name="T58" fmla="*/ 54 w 356"/>
                  <a:gd name="T59" fmla="*/ 252 h 284"/>
                  <a:gd name="T60" fmla="*/ 36 w 356"/>
                  <a:gd name="T61" fmla="*/ 244 h 284"/>
                  <a:gd name="T62" fmla="*/ 28 w 356"/>
                  <a:gd name="T63" fmla="*/ 226 h 284"/>
                  <a:gd name="T64" fmla="*/ 44 w 356"/>
                  <a:gd name="T65" fmla="*/ 202 h 284"/>
                  <a:gd name="T66" fmla="*/ 56 w 356"/>
                  <a:gd name="T67" fmla="*/ 200 h 284"/>
                  <a:gd name="T68" fmla="*/ 128 w 356"/>
                  <a:gd name="T69" fmla="*/ 74 h 284"/>
                  <a:gd name="T70" fmla="*/ 130 w 356"/>
                  <a:gd name="T71" fmla="*/ 56 h 284"/>
                  <a:gd name="T72" fmla="*/ 152 w 356"/>
                  <a:gd name="T73" fmla="*/ 42 h 284"/>
                  <a:gd name="T74" fmla="*/ 172 w 356"/>
                  <a:gd name="T75" fmla="*/ 48 h 284"/>
                  <a:gd name="T76" fmla="*/ 178 w 356"/>
                  <a:gd name="T77" fmla="*/ 68 h 284"/>
                  <a:gd name="T78" fmla="*/ 310 w 356"/>
                  <a:gd name="T79" fmla="*/ 136 h 284"/>
                  <a:gd name="T80" fmla="*/ 310 w 356"/>
                  <a:gd name="T81" fmla="*/ 182 h 284"/>
                  <a:gd name="T82" fmla="*/ 162 w 356"/>
                  <a:gd name="T83" fmla="*/ 64 h 284"/>
                  <a:gd name="T84" fmla="*/ 152 w 356"/>
                  <a:gd name="T85" fmla="*/ 58 h 284"/>
                  <a:gd name="T86" fmla="*/ 146 w 356"/>
                  <a:gd name="T87" fmla="*/ 60 h 284"/>
                  <a:gd name="T88" fmla="*/ 144 w 356"/>
                  <a:gd name="T89" fmla="*/ 68 h 284"/>
                  <a:gd name="T90" fmla="*/ 150 w 356"/>
                  <a:gd name="T91" fmla="*/ 76 h 284"/>
                  <a:gd name="T92" fmla="*/ 156 w 356"/>
                  <a:gd name="T93" fmla="*/ 76 h 284"/>
                  <a:gd name="T94" fmla="*/ 162 w 356"/>
                  <a:gd name="T95" fmla="*/ 68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56" h="284">
                    <a:moveTo>
                      <a:pt x="28" y="146"/>
                    </a:moveTo>
                    <a:lnTo>
                      <a:pt x="28" y="146"/>
                    </a:lnTo>
                    <a:lnTo>
                      <a:pt x="28" y="142"/>
                    </a:lnTo>
                    <a:lnTo>
                      <a:pt x="32" y="140"/>
                    </a:lnTo>
                    <a:lnTo>
                      <a:pt x="36" y="138"/>
                    </a:lnTo>
                    <a:lnTo>
                      <a:pt x="40" y="138"/>
                    </a:lnTo>
                    <a:lnTo>
                      <a:pt x="78" y="148"/>
                    </a:lnTo>
                    <a:lnTo>
                      <a:pt x="66" y="166"/>
                    </a:lnTo>
                    <a:lnTo>
                      <a:pt x="34" y="158"/>
                    </a:lnTo>
                    <a:lnTo>
                      <a:pt x="34" y="158"/>
                    </a:lnTo>
                    <a:lnTo>
                      <a:pt x="32" y="156"/>
                    </a:lnTo>
                    <a:lnTo>
                      <a:pt x="28" y="154"/>
                    </a:lnTo>
                    <a:lnTo>
                      <a:pt x="28" y="150"/>
                    </a:lnTo>
                    <a:lnTo>
                      <a:pt x="28" y="146"/>
                    </a:lnTo>
                    <a:lnTo>
                      <a:pt x="28" y="146"/>
                    </a:lnTo>
                    <a:close/>
                    <a:moveTo>
                      <a:pt x="216" y="100"/>
                    </a:moveTo>
                    <a:lnTo>
                      <a:pt x="238" y="68"/>
                    </a:lnTo>
                    <a:lnTo>
                      <a:pt x="238" y="68"/>
                    </a:lnTo>
                    <a:lnTo>
                      <a:pt x="238" y="68"/>
                    </a:lnTo>
                    <a:lnTo>
                      <a:pt x="312" y="44"/>
                    </a:lnTo>
                    <a:lnTo>
                      <a:pt x="312" y="44"/>
                    </a:lnTo>
                    <a:lnTo>
                      <a:pt x="320" y="50"/>
                    </a:lnTo>
                    <a:lnTo>
                      <a:pt x="330" y="52"/>
                    </a:lnTo>
                    <a:lnTo>
                      <a:pt x="330" y="52"/>
                    </a:lnTo>
                    <a:lnTo>
                      <a:pt x="340" y="50"/>
                    </a:lnTo>
                    <a:lnTo>
                      <a:pt x="348" y="44"/>
                    </a:lnTo>
                    <a:lnTo>
                      <a:pt x="354" y="36"/>
                    </a:lnTo>
                    <a:lnTo>
                      <a:pt x="356" y="26"/>
                    </a:lnTo>
                    <a:lnTo>
                      <a:pt x="356" y="26"/>
                    </a:lnTo>
                    <a:lnTo>
                      <a:pt x="354" y="16"/>
                    </a:lnTo>
                    <a:lnTo>
                      <a:pt x="348" y="8"/>
                    </a:lnTo>
                    <a:lnTo>
                      <a:pt x="340" y="2"/>
                    </a:lnTo>
                    <a:lnTo>
                      <a:pt x="330" y="0"/>
                    </a:lnTo>
                    <a:lnTo>
                      <a:pt x="330" y="0"/>
                    </a:lnTo>
                    <a:lnTo>
                      <a:pt x="320" y="2"/>
                    </a:lnTo>
                    <a:lnTo>
                      <a:pt x="312" y="8"/>
                    </a:lnTo>
                    <a:lnTo>
                      <a:pt x="306" y="16"/>
                    </a:lnTo>
                    <a:lnTo>
                      <a:pt x="304" y="26"/>
                    </a:lnTo>
                    <a:lnTo>
                      <a:pt x="230" y="50"/>
                    </a:lnTo>
                    <a:lnTo>
                      <a:pt x="230" y="50"/>
                    </a:lnTo>
                    <a:lnTo>
                      <a:pt x="228" y="50"/>
                    </a:lnTo>
                    <a:lnTo>
                      <a:pt x="228" y="50"/>
                    </a:lnTo>
                    <a:lnTo>
                      <a:pt x="224" y="52"/>
                    </a:lnTo>
                    <a:lnTo>
                      <a:pt x="222" y="56"/>
                    </a:lnTo>
                    <a:lnTo>
                      <a:pt x="222" y="56"/>
                    </a:lnTo>
                    <a:lnTo>
                      <a:pt x="222" y="56"/>
                    </a:lnTo>
                    <a:lnTo>
                      <a:pt x="202" y="86"/>
                    </a:lnTo>
                    <a:lnTo>
                      <a:pt x="216" y="100"/>
                    </a:lnTo>
                    <a:close/>
                    <a:moveTo>
                      <a:pt x="180" y="118"/>
                    </a:moveTo>
                    <a:lnTo>
                      <a:pt x="148" y="164"/>
                    </a:lnTo>
                    <a:lnTo>
                      <a:pt x="118" y="158"/>
                    </a:lnTo>
                    <a:lnTo>
                      <a:pt x="108" y="176"/>
                    </a:lnTo>
                    <a:lnTo>
                      <a:pt x="146" y="184"/>
                    </a:lnTo>
                    <a:lnTo>
                      <a:pt x="150" y="186"/>
                    </a:lnTo>
                    <a:lnTo>
                      <a:pt x="150" y="186"/>
                    </a:lnTo>
                    <a:lnTo>
                      <a:pt x="152" y="186"/>
                    </a:lnTo>
                    <a:lnTo>
                      <a:pt x="152" y="186"/>
                    </a:lnTo>
                    <a:lnTo>
                      <a:pt x="158" y="184"/>
                    </a:lnTo>
                    <a:lnTo>
                      <a:pt x="162" y="182"/>
                    </a:lnTo>
                    <a:lnTo>
                      <a:pt x="194" y="134"/>
                    </a:lnTo>
                    <a:lnTo>
                      <a:pt x="180" y="118"/>
                    </a:lnTo>
                    <a:close/>
                    <a:moveTo>
                      <a:pt x="346" y="268"/>
                    </a:moveTo>
                    <a:lnTo>
                      <a:pt x="16" y="268"/>
                    </a:lnTo>
                    <a:lnTo>
                      <a:pt x="16" y="16"/>
                    </a:lnTo>
                    <a:lnTo>
                      <a:pt x="0" y="16"/>
                    </a:lnTo>
                    <a:lnTo>
                      <a:pt x="0" y="284"/>
                    </a:lnTo>
                    <a:lnTo>
                      <a:pt x="346" y="284"/>
                    </a:lnTo>
                    <a:lnTo>
                      <a:pt x="346" y="268"/>
                    </a:lnTo>
                    <a:close/>
                    <a:moveTo>
                      <a:pt x="310" y="182"/>
                    </a:moveTo>
                    <a:lnTo>
                      <a:pt x="310" y="156"/>
                    </a:lnTo>
                    <a:lnTo>
                      <a:pt x="236" y="156"/>
                    </a:lnTo>
                    <a:lnTo>
                      <a:pt x="236" y="156"/>
                    </a:lnTo>
                    <a:lnTo>
                      <a:pt x="230" y="154"/>
                    </a:lnTo>
                    <a:lnTo>
                      <a:pt x="230" y="154"/>
                    </a:lnTo>
                    <a:lnTo>
                      <a:pt x="228" y="152"/>
                    </a:lnTo>
                    <a:lnTo>
                      <a:pt x="164" y="90"/>
                    </a:lnTo>
                    <a:lnTo>
                      <a:pt x="164" y="90"/>
                    </a:lnTo>
                    <a:lnTo>
                      <a:pt x="160" y="92"/>
                    </a:lnTo>
                    <a:lnTo>
                      <a:pt x="152" y="92"/>
                    </a:lnTo>
                    <a:lnTo>
                      <a:pt x="152" y="92"/>
                    </a:lnTo>
                    <a:lnTo>
                      <a:pt x="148" y="92"/>
                    </a:lnTo>
                    <a:lnTo>
                      <a:pt x="74" y="210"/>
                    </a:lnTo>
                    <a:lnTo>
                      <a:pt x="74" y="210"/>
                    </a:lnTo>
                    <a:lnTo>
                      <a:pt x="78" y="218"/>
                    </a:lnTo>
                    <a:lnTo>
                      <a:pt x="80" y="226"/>
                    </a:lnTo>
                    <a:lnTo>
                      <a:pt x="80" y="226"/>
                    </a:lnTo>
                    <a:lnTo>
                      <a:pt x="78" y="236"/>
                    </a:lnTo>
                    <a:lnTo>
                      <a:pt x="72" y="244"/>
                    </a:lnTo>
                    <a:lnTo>
                      <a:pt x="64" y="250"/>
                    </a:lnTo>
                    <a:lnTo>
                      <a:pt x="54" y="252"/>
                    </a:lnTo>
                    <a:lnTo>
                      <a:pt x="54" y="252"/>
                    </a:lnTo>
                    <a:lnTo>
                      <a:pt x="44" y="250"/>
                    </a:lnTo>
                    <a:lnTo>
                      <a:pt x="36" y="244"/>
                    </a:lnTo>
                    <a:lnTo>
                      <a:pt x="30" y="236"/>
                    </a:lnTo>
                    <a:lnTo>
                      <a:pt x="28" y="226"/>
                    </a:lnTo>
                    <a:lnTo>
                      <a:pt x="28" y="226"/>
                    </a:lnTo>
                    <a:lnTo>
                      <a:pt x="30" y="216"/>
                    </a:lnTo>
                    <a:lnTo>
                      <a:pt x="36" y="208"/>
                    </a:lnTo>
                    <a:lnTo>
                      <a:pt x="44" y="202"/>
                    </a:lnTo>
                    <a:lnTo>
                      <a:pt x="54" y="200"/>
                    </a:lnTo>
                    <a:lnTo>
                      <a:pt x="54" y="200"/>
                    </a:lnTo>
                    <a:lnTo>
                      <a:pt x="56" y="200"/>
                    </a:lnTo>
                    <a:lnTo>
                      <a:pt x="130" y="80"/>
                    </a:lnTo>
                    <a:lnTo>
                      <a:pt x="130" y="80"/>
                    </a:lnTo>
                    <a:lnTo>
                      <a:pt x="128" y="74"/>
                    </a:lnTo>
                    <a:lnTo>
                      <a:pt x="128" y="68"/>
                    </a:lnTo>
                    <a:lnTo>
                      <a:pt x="128" y="68"/>
                    </a:lnTo>
                    <a:lnTo>
                      <a:pt x="130" y="56"/>
                    </a:lnTo>
                    <a:lnTo>
                      <a:pt x="134" y="48"/>
                    </a:lnTo>
                    <a:lnTo>
                      <a:pt x="142" y="44"/>
                    </a:lnTo>
                    <a:lnTo>
                      <a:pt x="152" y="42"/>
                    </a:lnTo>
                    <a:lnTo>
                      <a:pt x="152" y="42"/>
                    </a:lnTo>
                    <a:lnTo>
                      <a:pt x="164" y="44"/>
                    </a:lnTo>
                    <a:lnTo>
                      <a:pt x="172" y="48"/>
                    </a:lnTo>
                    <a:lnTo>
                      <a:pt x="176" y="56"/>
                    </a:lnTo>
                    <a:lnTo>
                      <a:pt x="178" y="68"/>
                    </a:lnTo>
                    <a:lnTo>
                      <a:pt x="178" y="68"/>
                    </a:lnTo>
                    <a:lnTo>
                      <a:pt x="178" y="74"/>
                    </a:lnTo>
                    <a:lnTo>
                      <a:pt x="240" y="136"/>
                    </a:lnTo>
                    <a:lnTo>
                      <a:pt x="310" y="136"/>
                    </a:lnTo>
                    <a:lnTo>
                      <a:pt x="310" y="110"/>
                    </a:lnTo>
                    <a:lnTo>
                      <a:pt x="350" y="146"/>
                    </a:lnTo>
                    <a:lnTo>
                      <a:pt x="310" y="182"/>
                    </a:lnTo>
                    <a:close/>
                    <a:moveTo>
                      <a:pt x="162" y="68"/>
                    </a:moveTo>
                    <a:lnTo>
                      <a:pt x="162" y="68"/>
                    </a:lnTo>
                    <a:lnTo>
                      <a:pt x="162" y="64"/>
                    </a:lnTo>
                    <a:lnTo>
                      <a:pt x="160" y="60"/>
                    </a:lnTo>
                    <a:lnTo>
                      <a:pt x="156" y="58"/>
                    </a:lnTo>
                    <a:lnTo>
                      <a:pt x="152" y="58"/>
                    </a:lnTo>
                    <a:lnTo>
                      <a:pt x="152" y="58"/>
                    </a:lnTo>
                    <a:lnTo>
                      <a:pt x="150" y="58"/>
                    </a:lnTo>
                    <a:lnTo>
                      <a:pt x="146" y="60"/>
                    </a:lnTo>
                    <a:lnTo>
                      <a:pt x="144" y="64"/>
                    </a:lnTo>
                    <a:lnTo>
                      <a:pt x="144" y="68"/>
                    </a:lnTo>
                    <a:lnTo>
                      <a:pt x="144" y="68"/>
                    </a:lnTo>
                    <a:lnTo>
                      <a:pt x="144" y="70"/>
                    </a:lnTo>
                    <a:lnTo>
                      <a:pt x="146" y="74"/>
                    </a:lnTo>
                    <a:lnTo>
                      <a:pt x="150" y="76"/>
                    </a:lnTo>
                    <a:lnTo>
                      <a:pt x="152" y="76"/>
                    </a:lnTo>
                    <a:lnTo>
                      <a:pt x="152" y="76"/>
                    </a:lnTo>
                    <a:lnTo>
                      <a:pt x="156" y="76"/>
                    </a:lnTo>
                    <a:lnTo>
                      <a:pt x="160" y="74"/>
                    </a:lnTo>
                    <a:lnTo>
                      <a:pt x="162" y="70"/>
                    </a:lnTo>
                    <a:lnTo>
                      <a:pt x="162" y="68"/>
                    </a:lnTo>
                    <a:lnTo>
                      <a:pt x="162" y="6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600" dirty="0"/>
              </a:p>
            </p:txBody>
          </p:sp>
        </p:grpSp>
      </p:grpSp>
      <p:grpSp>
        <p:nvGrpSpPr>
          <p:cNvPr id="103" name="Group 102">
            <a:extLst>
              <a:ext uri="{FF2B5EF4-FFF2-40B4-BE49-F238E27FC236}">
                <a16:creationId xmlns:a16="http://schemas.microsoft.com/office/drawing/2014/main" id="{AA6DFD41-4E8B-C442-92EE-F5F764F4B34F}"/>
              </a:ext>
            </a:extLst>
          </p:cNvPr>
          <p:cNvGrpSpPr/>
          <p:nvPr/>
        </p:nvGrpSpPr>
        <p:grpSpPr>
          <a:xfrm>
            <a:off x="464641" y="853979"/>
            <a:ext cx="339400" cy="339400"/>
            <a:chOff x="400794" y="884263"/>
            <a:chExt cx="457200" cy="457200"/>
          </a:xfrm>
        </p:grpSpPr>
        <p:sp>
          <p:nvSpPr>
            <p:cNvPr id="104" name="Teardrop 103">
              <a:extLst>
                <a:ext uri="{FF2B5EF4-FFF2-40B4-BE49-F238E27FC236}">
                  <a16:creationId xmlns:a16="http://schemas.microsoft.com/office/drawing/2014/main" id="{DF3F6155-0C23-4C46-814E-5DAA6E2F823A}"/>
                </a:ext>
              </a:extLst>
            </p:cNvPr>
            <p:cNvSpPr/>
            <p:nvPr/>
          </p:nvSpPr>
          <p:spPr bwMode="ltGray">
            <a:xfrm rot="2700000">
              <a:off x="400794" y="884263"/>
              <a:ext cx="457200" cy="457200"/>
            </a:xfrm>
            <a:prstGeom prst="teardrop">
              <a:avLst>
                <a:gd name="adj" fmla="val 151405"/>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grpSp>
          <p:nvGrpSpPr>
            <p:cNvPr id="105" name="Group 104">
              <a:extLst>
                <a:ext uri="{FF2B5EF4-FFF2-40B4-BE49-F238E27FC236}">
                  <a16:creationId xmlns:a16="http://schemas.microsoft.com/office/drawing/2014/main" id="{03458C2B-9D0B-CA4A-A2C3-2FFCB5E374E5}"/>
                </a:ext>
              </a:extLst>
            </p:cNvPr>
            <p:cNvGrpSpPr/>
            <p:nvPr/>
          </p:nvGrpSpPr>
          <p:grpSpPr>
            <a:xfrm>
              <a:off x="423654" y="902384"/>
              <a:ext cx="411480" cy="411480"/>
              <a:chOff x="431938" y="924696"/>
              <a:chExt cx="612000" cy="612000"/>
            </a:xfrm>
          </p:grpSpPr>
          <p:sp>
            <p:nvSpPr>
              <p:cNvPr id="106" name="Oval 105">
                <a:extLst>
                  <a:ext uri="{FF2B5EF4-FFF2-40B4-BE49-F238E27FC236}">
                    <a16:creationId xmlns:a16="http://schemas.microsoft.com/office/drawing/2014/main" id="{FCDFBEFB-E5B8-124A-B242-85C01F246D5A}"/>
                  </a:ext>
                </a:extLst>
              </p:cNvPr>
              <p:cNvSpPr/>
              <p:nvPr/>
            </p:nvSpPr>
            <p:spPr bwMode="ltGray">
              <a:xfrm>
                <a:off x="431938" y="924696"/>
                <a:ext cx="612000" cy="612000"/>
              </a:xfrm>
              <a:prstGeom prst="ellipse">
                <a:avLst/>
              </a:prstGeom>
              <a:solidFill>
                <a:srgbClr val="57575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sp>
            <p:nvSpPr>
              <p:cNvPr id="107" name="Freeform 4850">
                <a:extLst>
                  <a:ext uri="{FF2B5EF4-FFF2-40B4-BE49-F238E27FC236}">
                    <a16:creationId xmlns:a16="http://schemas.microsoft.com/office/drawing/2014/main" id="{EC1BF74F-E726-C44F-898F-E1752AE402BE}"/>
                  </a:ext>
                </a:extLst>
              </p:cNvPr>
              <p:cNvSpPr>
                <a:spLocks noEditPoints="1"/>
              </p:cNvSpPr>
              <p:nvPr/>
            </p:nvSpPr>
            <p:spPr bwMode="auto">
              <a:xfrm>
                <a:off x="493014" y="982117"/>
                <a:ext cx="489847" cy="497158"/>
              </a:xfrm>
              <a:custGeom>
                <a:avLst/>
                <a:gdLst>
                  <a:gd name="T0" fmla="*/ 228 w 402"/>
                  <a:gd name="T1" fmla="*/ 272 h 408"/>
                  <a:gd name="T2" fmla="*/ 234 w 402"/>
                  <a:gd name="T3" fmla="*/ 270 h 408"/>
                  <a:gd name="T4" fmla="*/ 238 w 402"/>
                  <a:gd name="T5" fmla="*/ 264 h 408"/>
                  <a:gd name="T6" fmla="*/ 238 w 402"/>
                  <a:gd name="T7" fmla="*/ 258 h 408"/>
                  <a:gd name="T8" fmla="*/ 238 w 402"/>
                  <a:gd name="T9" fmla="*/ 14 h 408"/>
                  <a:gd name="T10" fmla="*/ 238 w 402"/>
                  <a:gd name="T11" fmla="*/ 10 h 408"/>
                  <a:gd name="T12" fmla="*/ 236 w 402"/>
                  <a:gd name="T13" fmla="*/ 2 h 408"/>
                  <a:gd name="T14" fmla="*/ 234 w 402"/>
                  <a:gd name="T15" fmla="*/ 0 h 408"/>
                  <a:gd name="T16" fmla="*/ 226 w 402"/>
                  <a:gd name="T17" fmla="*/ 0 h 408"/>
                  <a:gd name="T18" fmla="*/ 220 w 402"/>
                  <a:gd name="T19" fmla="*/ 4 h 408"/>
                  <a:gd name="T20" fmla="*/ 10 w 402"/>
                  <a:gd name="T21" fmla="*/ 126 h 408"/>
                  <a:gd name="T22" fmla="*/ 6 w 402"/>
                  <a:gd name="T23" fmla="*/ 126 h 408"/>
                  <a:gd name="T24" fmla="*/ 0 w 402"/>
                  <a:gd name="T25" fmla="*/ 132 h 408"/>
                  <a:gd name="T26" fmla="*/ 0 w 402"/>
                  <a:gd name="T27" fmla="*/ 136 h 408"/>
                  <a:gd name="T28" fmla="*/ 2 w 402"/>
                  <a:gd name="T29" fmla="*/ 142 h 408"/>
                  <a:gd name="T30" fmla="*/ 10 w 402"/>
                  <a:gd name="T31" fmla="*/ 146 h 408"/>
                  <a:gd name="T32" fmla="*/ 220 w 402"/>
                  <a:gd name="T33" fmla="*/ 268 h 408"/>
                  <a:gd name="T34" fmla="*/ 224 w 402"/>
                  <a:gd name="T35" fmla="*/ 270 h 408"/>
                  <a:gd name="T36" fmla="*/ 228 w 402"/>
                  <a:gd name="T37" fmla="*/ 272 h 408"/>
                  <a:gd name="T38" fmla="*/ 166 w 402"/>
                  <a:gd name="T39" fmla="*/ 146 h 408"/>
                  <a:gd name="T40" fmla="*/ 156 w 402"/>
                  <a:gd name="T41" fmla="*/ 150 h 408"/>
                  <a:gd name="T42" fmla="*/ 144 w 402"/>
                  <a:gd name="T43" fmla="*/ 146 h 408"/>
                  <a:gd name="T44" fmla="*/ 142 w 402"/>
                  <a:gd name="T45" fmla="*/ 142 h 408"/>
                  <a:gd name="T46" fmla="*/ 142 w 402"/>
                  <a:gd name="T47" fmla="*/ 130 h 408"/>
                  <a:gd name="T48" fmla="*/ 144 w 402"/>
                  <a:gd name="T49" fmla="*/ 124 h 408"/>
                  <a:gd name="T50" fmla="*/ 156 w 402"/>
                  <a:gd name="T51" fmla="*/ 120 h 408"/>
                  <a:gd name="T52" fmla="*/ 166 w 402"/>
                  <a:gd name="T53" fmla="*/ 124 h 408"/>
                  <a:gd name="T54" fmla="*/ 170 w 402"/>
                  <a:gd name="T55" fmla="*/ 130 h 408"/>
                  <a:gd name="T56" fmla="*/ 170 w 402"/>
                  <a:gd name="T57" fmla="*/ 142 h 408"/>
                  <a:gd name="T58" fmla="*/ 166 w 402"/>
                  <a:gd name="T59" fmla="*/ 146 h 408"/>
                  <a:gd name="T60" fmla="*/ 144 w 402"/>
                  <a:gd name="T61" fmla="*/ 184 h 408"/>
                  <a:gd name="T62" fmla="*/ 180 w 402"/>
                  <a:gd name="T63" fmla="*/ 408 h 408"/>
                  <a:gd name="T64" fmla="*/ 156 w 402"/>
                  <a:gd name="T65" fmla="*/ 404 h 408"/>
                  <a:gd name="T66" fmla="*/ 132 w 402"/>
                  <a:gd name="T67" fmla="*/ 398 h 408"/>
                  <a:gd name="T68" fmla="*/ 392 w 402"/>
                  <a:gd name="T69" fmla="*/ 196 h 408"/>
                  <a:gd name="T70" fmla="*/ 402 w 402"/>
                  <a:gd name="T71" fmla="*/ 188 h 408"/>
                  <a:gd name="T72" fmla="*/ 402 w 402"/>
                  <a:gd name="T73" fmla="*/ 184 h 408"/>
                  <a:gd name="T74" fmla="*/ 398 w 402"/>
                  <a:gd name="T75" fmla="*/ 178 h 408"/>
                  <a:gd name="T76" fmla="*/ 314 w 402"/>
                  <a:gd name="T77" fmla="*/ 144 h 408"/>
                  <a:gd name="T78" fmla="*/ 282 w 402"/>
                  <a:gd name="T79" fmla="*/ 62 h 408"/>
                  <a:gd name="T80" fmla="*/ 278 w 402"/>
                  <a:gd name="T81" fmla="*/ 58 h 408"/>
                  <a:gd name="T82" fmla="*/ 270 w 402"/>
                  <a:gd name="T83" fmla="*/ 56 h 408"/>
                  <a:gd name="T84" fmla="*/ 266 w 402"/>
                  <a:gd name="T85" fmla="*/ 58 h 408"/>
                  <a:gd name="T86" fmla="*/ 262 w 402"/>
                  <a:gd name="T87" fmla="*/ 64 h 408"/>
                  <a:gd name="T88" fmla="*/ 278 w 402"/>
                  <a:gd name="T89" fmla="*/ 154 h 408"/>
                  <a:gd name="T90" fmla="*/ 244 w 402"/>
                  <a:gd name="T91" fmla="*/ 230 h 408"/>
                  <a:gd name="T92" fmla="*/ 390 w 402"/>
                  <a:gd name="T93" fmla="*/ 196 h 408"/>
                  <a:gd name="T94" fmla="*/ 392 w 402"/>
                  <a:gd name="T95" fmla="*/ 196 h 408"/>
                  <a:gd name="T96" fmla="*/ 306 w 402"/>
                  <a:gd name="T97" fmla="*/ 168 h 408"/>
                  <a:gd name="T98" fmla="*/ 302 w 402"/>
                  <a:gd name="T99" fmla="*/ 172 h 408"/>
                  <a:gd name="T100" fmla="*/ 294 w 402"/>
                  <a:gd name="T101" fmla="*/ 172 h 408"/>
                  <a:gd name="T102" fmla="*/ 290 w 402"/>
                  <a:gd name="T103" fmla="*/ 168 h 408"/>
                  <a:gd name="T104" fmla="*/ 286 w 402"/>
                  <a:gd name="T105" fmla="*/ 160 h 408"/>
                  <a:gd name="T106" fmla="*/ 290 w 402"/>
                  <a:gd name="T107" fmla="*/ 152 h 408"/>
                  <a:gd name="T108" fmla="*/ 294 w 402"/>
                  <a:gd name="T109" fmla="*/ 150 h 408"/>
                  <a:gd name="T110" fmla="*/ 302 w 402"/>
                  <a:gd name="T111" fmla="*/ 150 h 408"/>
                  <a:gd name="T112" fmla="*/ 306 w 402"/>
                  <a:gd name="T113" fmla="*/ 152 h 408"/>
                  <a:gd name="T114" fmla="*/ 310 w 402"/>
                  <a:gd name="T115" fmla="*/ 160 h 408"/>
                  <a:gd name="T116" fmla="*/ 306 w 402"/>
                  <a:gd name="T117" fmla="*/ 168 h 408"/>
                  <a:gd name="T118" fmla="*/ 286 w 402"/>
                  <a:gd name="T119" fmla="*/ 208 h 408"/>
                  <a:gd name="T120" fmla="*/ 310 w 402"/>
                  <a:gd name="T121" fmla="*/ 192 h 408"/>
                  <a:gd name="T122" fmla="*/ 318 w 402"/>
                  <a:gd name="T123" fmla="*/ 366 h 408"/>
                  <a:gd name="T124" fmla="*/ 276 w 402"/>
                  <a:gd name="T125" fmla="*/ 390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2" h="408">
                    <a:moveTo>
                      <a:pt x="228" y="272"/>
                    </a:moveTo>
                    <a:lnTo>
                      <a:pt x="228" y="272"/>
                    </a:lnTo>
                    <a:lnTo>
                      <a:pt x="234" y="270"/>
                    </a:lnTo>
                    <a:lnTo>
                      <a:pt x="234" y="270"/>
                    </a:lnTo>
                    <a:lnTo>
                      <a:pt x="236" y="268"/>
                    </a:lnTo>
                    <a:lnTo>
                      <a:pt x="238" y="264"/>
                    </a:lnTo>
                    <a:lnTo>
                      <a:pt x="238" y="260"/>
                    </a:lnTo>
                    <a:lnTo>
                      <a:pt x="238" y="258"/>
                    </a:lnTo>
                    <a:lnTo>
                      <a:pt x="182" y="136"/>
                    </a:lnTo>
                    <a:lnTo>
                      <a:pt x="238" y="14"/>
                    </a:lnTo>
                    <a:lnTo>
                      <a:pt x="238" y="14"/>
                    </a:lnTo>
                    <a:lnTo>
                      <a:pt x="238" y="10"/>
                    </a:lnTo>
                    <a:lnTo>
                      <a:pt x="238" y="6"/>
                    </a:lnTo>
                    <a:lnTo>
                      <a:pt x="236" y="2"/>
                    </a:lnTo>
                    <a:lnTo>
                      <a:pt x="234" y="0"/>
                    </a:lnTo>
                    <a:lnTo>
                      <a:pt x="234" y="0"/>
                    </a:lnTo>
                    <a:lnTo>
                      <a:pt x="230" y="0"/>
                    </a:lnTo>
                    <a:lnTo>
                      <a:pt x="226" y="0"/>
                    </a:lnTo>
                    <a:lnTo>
                      <a:pt x="222" y="0"/>
                    </a:lnTo>
                    <a:lnTo>
                      <a:pt x="220" y="4"/>
                    </a:lnTo>
                    <a:lnTo>
                      <a:pt x="142" y="112"/>
                    </a:lnTo>
                    <a:lnTo>
                      <a:pt x="10" y="126"/>
                    </a:lnTo>
                    <a:lnTo>
                      <a:pt x="10" y="126"/>
                    </a:lnTo>
                    <a:lnTo>
                      <a:pt x="6" y="126"/>
                    </a:lnTo>
                    <a:lnTo>
                      <a:pt x="2" y="128"/>
                    </a:lnTo>
                    <a:lnTo>
                      <a:pt x="0" y="132"/>
                    </a:lnTo>
                    <a:lnTo>
                      <a:pt x="0" y="136"/>
                    </a:lnTo>
                    <a:lnTo>
                      <a:pt x="0" y="136"/>
                    </a:lnTo>
                    <a:lnTo>
                      <a:pt x="0" y="140"/>
                    </a:lnTo>
                    <a:lnTo>
                      <a:pt x="2" y="142"/>
                    </a:lnTo>
                    <a:lnTo>
                      <a:pt x="6" y="144"/>
                    </a:lnTo>
                    <a:lnTo>
                      <a:pt x="10" y="146"/>
                    </a:lnTo>
                    <a:lnTo>
                      <a:pt x="142" y="158"/>
                    </a:lnTo>
                    <a:lnTo>
                      <a:pt x="220" y="268"/>
                    </a:lnTo>
                    <a:lnTo>
                      <a:pt x="220" y="268"/>
                    </a:lnTo>
                    <a:lnTo>
                      <a:pt x="224" y="270"/>
                    </a:lnTo>
                    <a:lnTo>
                      <a:pt x="228" y="272"/>
                    </a:lnTo>
                    <a:lnTo>
                      <a:pt x="228" y="272"/>
                    </a:lnTo>
                    <a:close/>
                    <a:moveTo>
                      <a:pt x="166" y="146"/>
                    </a:moveTo>
                    <a:lnTo>
                      <a:pt x="166" y="146"/>
                    </a:lnTo>
                    <a:lnTo>
                      <a:pt x="162" y="150"/>
                    </a:lnTo>
                    <a:lnTo>
                      <a:pt x="156" y="150"/>
                    </a:lnTo>
                    <a:lnTo>
                      <a:pt x="150" y="150"/>
                    </a:lnTo>
                    <a:lnTo>
                      <a:pt x="144" y="146"/>
                    </a:lnTo>
                    <a:lnTo>
                      <a:pt x="144" y="146"/>
                    </a:lnTo>
                    <a:lnTo>
                      <a:pt x="142" y="142"/>
                    </a:lnTo>
                    <a:lnTo>
                      <a:pt x="140" y="136"/>
                    </a:lnTo>
                    <a:lnTo>
                      <a:pt x="142" y="130"/>
                    </a:lnTo>
                    <a:lnTo>
                      <a:pt x="144" y="124"/>
                    </a:lnTo>
                    <a:lnTo>
                      <a:pt x="144" y="124"/>
                    </a:lnTo>
                    <a:lnTo>
                      <a:pt x="150" y="122"/>
                    </a:lnTo>
                    <a:lnTo>
                      <a:pt x="156" y="120"/>
                    </a:lnTo>
                    <a:lnTo>
                      <a:pt x="162" y="122"/>
                    </a:lnTo>
                    <a:lnTo>
                      <a:pt x="166" y="124"/>
                    </a:lnTo>
                    <a:lnTo>
                      <a:pt x="166" y="124"/>
                    </a:lnTo>
                    <a:lnTo>
                      <a:pt x="170" y="130"/>
                    </a:lnTo>
                    <a:lnTo>
                      <a:pt x="172" y="136"/>
                    </a:lnTo>
                    <a:lnTo>
                      <a:pt x="170" y="142"/>
                    </a:lnTo>
                    <a:lnTo>
                      <a:pt x="166" y="146"/>
                    </a:lnTo>
                    <a:lnTo>
                      <a:pt x="166" y="146"/>
                    </a:lnTo>
                    <a:close/>
                    <a:moveTo>
                      <a:pt x="132" y="398"/>
                    </a:moveTo>
                    <a:lnTo>
                      <a:pt x="144" y="184"/>
                    </a:lnTo>
                    <a:lnTo>
                      <a:pt x="170" y="222"/>
                    </a:lnTo>
                    <a:lnTo>
                      <a:pt x="180" y="408"/>
                    </a:lnTo>
                    <a:lnTo>
                      <a:pt x="180" y="408"/>
                    </a:lnTo>
                    <a:lnTo>
                      <a:pt x="156" y="404"/>
                    </a:lnTo>
                    <a:lnTo>
                      <a:pt x="132" y="398"/>
                    </a:lnTo>
                    <a:lnTo>
                      <a:pt x="132" y="398"/>
                    </a:lnTo>
                    <a:close/>
                    <a:moveTo>
                      <a:pt x="392" y="196"/>
                    </a:moveTo>
                    <a:lnTo>
                      <a:pt x="392" y="196"/>
                    </a:lnTo>
                    <a:lnTo>
                      <a:pt x="398" y="194"/>
                    </a:lnTo>
                    <a:lnTo>
                      <a:pt x="402" y="188"/>
                    </a:lnTo>
                    <a:lnTo>
                      <a:pt x="402" y="188"/>
                    </a:lnTo>
                    <a:lnTo>
                      <a:pt x="402" y="184"/>
                    </a:lnTo>
                    <a:lnTo>
                      <a:pt x="400" y="180"/>
                    </a:lnTo>
                    <a:lnTo>
                      <a:pt x="398" y="178"/>
                    </a:lnTo>
                    <a:lnTo>
                      <a:pt x="396" y="176"/>
                    </a:lnTo>
                    <a:lnTo>
                      <a:pt x="314" y="144"/>
                    </a:lnTo>
                    <a:lnTo>
                      <a:pt x="282" y="62"/>
                    </a:lnTo>
                    <a:lnTo>
                      <a:pt x="282" y="62"/>
                    </a:lnTo>
                    <a:lnTo>
                      <a:pt x="280" y="60"/>
                    </a:lnTo>
                    <a:lnTo>
                      <a:pt x="278" y="58"/>
                    </a:lnTo>
                    <a:lnTo>
                      <a:pt x="274" y="56"/>
                    </a:lnTo>
                    <a:lnTo>
                      <a:pt x="270" y="56"/>
                    </a:lnTo>
                    <a:lnTo>
                      <a:pt x="270" y="56"/>
                    </a:lnTo>
                    <a:lnTo>
                      <a:pt x="266" y="58"/>
                    </a:lnTo>
                    <a:lnTo>
                      <a:pt x="264" y="60"/>
                    </a:lnTo>
                    <a:lnTo>
                      <a:pt x="262" y="64"/>
                    </a:lnTo>
                    <a:lnTo>
                      <a:pt x="262" y="68"/>
                    </a:lnTo>
                    <a:lnTo>
                      <a:pt x="278" y="154"/>
                    </a:lnTo>
                    <a:lnTo>
                      <a:pt x="234" y="208"/>
                    </a:lnTo>
                    <a:lnTo>
                      <a:pt x="244" y="230"/>
                    </a:lnTo>
                    <a:lnTo>
                      <a:pt x="304" y="180"/>
                    </a:lnTo>
                    <a:lnTo>
                      <a:pt x="390" y="196"/>
                    </a:lnTo>
                    <a:lnTo>
                      <a:pt x="390" y="196"/>
                    </a:lnTo>
                    <a:lnTo>
                      <a:pt x="392" y="196"/>
                    </a:lnTo>
                    <a:lnTo>
                      <a:pt x="392" y="196"/>
                    </a:lnTo>
                    <a:close/>
                    <a:moveTo>
                      <a:pt x="306" y="168"/>
                    </a:moveTo>
                    <a:lnTo>
                      <a:pt x="306" y="168"/>
                    </a:lnTo>
                    <a:lnTo>
                      <a:pt x="302" y="172"/>
                    </a:lnTo>
                    <a:lnTo>
                      <a:pt x="298" y="172"/>
                    </a:lnTo>
                    <a:lnTo>
                      <a:pt x="294" y="172"/>
                    </a:lnTo>
                    <a:lnTo>
                      <a:pt x="290" y="168"/>
                    </a:lnTo>
                    <a:lnTo>
                      <a:pt x="290" y="168"/>
                    </a:lnTo>
                    <a:lnTo>
                      <a:pt x="288" y="164"/>
                    </a:lnTo>
                    <a:lnTo>
                      <a:pt x="286" y="160"/>
                    </a:lnTo>
                    <a:lnTo>
                      <a:pt x="288" y="156"/>
                    </a:lnTo>
                    <a:lnTo>
                      <a:pt x="290" y="152"/>
                    </a:lnTo>
                    <a:lnTo>
                      <a:pt x="290" y="152"/>
                    </a:lnTo>
                    <a:lnTo>
                      <a:pt x="294" y="150"/>
                    </a:lnTo>
                    <a:lnTo>
                      <a:pt x="298" y="148"/>
                    </a:lnTo>
                    <a:lnTo>
                      <a:pt x="302" y="150"/>
                    </a:lnTo>
                    <a:lnTo>
                      <a:pt x="306" y="152"/>
                    </a:lnTo>
                    <a:lnTo>
                      <a:pt x="306" y="152"/>
                    </a:lnTo>
                    <a:lnTo>
                      <a:pt x="310" y="156"/>
                    </a:lnTo>
                    <a:lnTo>
                      <a:pt x="310" y="160"/>
                    </a:lnTo>
                    <a:lnTo>
                      <a:pt x="310" y="164"/>
                    </a:lnTo>
                    <a:lnTo>
                      <a:pt x="306" y="168"/>
                    </a:lnTo>
                    <a:lnTo>
                      <a:pt x="306" y="168"/>
                    </a:lnTo>
                    <a:close/>
                    <a:moveTo>
                      <a:pt x="286" y="208"/>
                    </a:moveTo>
                    <a:lnTo>
                      <a:pt x="306" y="192"/>
                    </a:lnTo>
                    <a:lnTo>
                      <a:pt x="310" y="192"/>
                    </a:lnTo>
                    <a:lnTo>
                      <a:pt x="318" y="366"/>
                    </a:lnTo>
                    <a:lnTo>
                      <a:pt x="318" y="366"/>
                    </a:lnTo>
                    <a:lnTo>
                      <a:pt x="298" y="380"/>
                    </a:lnTo>
                    <a:lnTo>
                      <a:pt x="276" y="390"/>
                    </a:lnTo>
                    <a:lnTo>
                      <a:pt x="286" y="20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600" dirty="0"/>
              </a:p>
            </p:txBody>
          </p:sp>
        </p:grpSp>
      </p:grpSp>
      <p:grpSp>
        <p:nvGrpSpPr>
          <p:cNvPr id="109" name="Group 108">
            <a:extLst>
              <a:ext uri="{FF2B5EF4-FFF2-40B4-BE49-F238E27FC236}">
                <a16:creationId xmlns:a16="http://schemas.microsoft.com/office/drawing/2014/main" id="{DEB5B358-5F82-E043-AC45-84FDB38DE8D9}"/>
              </a:ext>
            </a:extLst>
          </p:cNvPr>
          <p:cNvGrpSpPr/>
          <p:nvPr/>
        </p:nvGrpSpPr>
        <p:grpSpPr>
          <a:xfrm>
            <a:off x="464641" y="1532726"/>
            <a:ext cx="339400" cy="339400"/>
            <a:chOff x="427628" y="1833131"/>
            <a:chExt cx="457200" cy="457200"/>
          </a:xfrm>
        </p:grpSpPr>
        <p:sp>
          <p:nvSpPr>
            <p:cNvPr id="110" name="Teardrop 109">
              <a:extLst>
                <a:ext uri="{FF2B5EF4-FFF2-40B4-BE49-F238E27FC236}">
                  <a16:creationId xmlns:a16="http://schemas.microsoft.com/office/drawing/2014/main" id="{9B4FBE9A-FCE2-A444-845B-5F9A49FDE5B0}"/>
                </a:ext>
              </a:extLst>
            </p:cNvPr>
            <p:cNvSpPr/>
            <p:nvPr/>
          </p:nvSpPr>
          <p:spPr bwMode="ltGray">
            <a:xfrm rot="2700000">
              <a:off x="427628" y="1833131"/>
              <a:ext cx="457200" cy="457200"/>
            </a:xfrm>
            <a:prstGeom prst="teardrop">
              <a:avLst>
                <a:gd name="adj" fmla="val 151405"/>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grpSp>
          <p:nvGrpSpPr>
            <p:cNvPr id="111" name="Group 110">
              <a:extLst>
                <a:ext uri="{FF2B5EF4-FFF2-40B4-BE49-F238E27FC236}">
                  <a16:creationId xmlns:a16="http://schemas.microsoft.com/office/drawing/2014/main" id="{382827DF-E185-814F-A2B6-8E22881E8924}"/>
                </a:ext>
              </a:extLst>
            </p:cNvPr>
            <p:cNvGrpSpPr/>
            <p:nvPr/>
          </p:nvGrpSpPr>
          <p:grpSpPr>
            <a:xfrm>
              <a:off x="452222" y="1855085"/>
              <a:ext cx="411480" cy="411480"/>
              <a:chOff x="451708" y="1909630"/>
              <a:chExt cx="612000" cy="612000"/>
            </a:xfrm>
          </p:grpSpPr>
          <p:sp>
            <p:nvSpPr>
              <p:cNvPr id="112" name="Oval 111">
                <a:extLst>
                  <a:ext uri="{FF2B5EF4-FFF2-40B4-BE49-F238E27FC236}">
                    <a16:creationId xmlns:a16="http://schemas.microsoft.com/office/drawing/2014/main" id="{BE8C3F8E-A689-5544-AA63-432763DF0593}"/>
                  </a:ext>
                </a:extLst>
              </p:cNvPr>
              <p:cNvSpPr/>
              <p:nvPr/>
            </p:nvSpPr>
            <p:spPr bwMode="ltGray">
              <a:xfrm>
                <a:off x="451708" y="1909630"/>
                <a:ext cx="612000" cy="612000"/>
              </a:xfrm>
              <a:prstGeom prst="ellipse">
                <a:avLst/>
              </a:prstGeom>
              <a:solidFill>
                <a:srgbClr val="57575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sz="1600" dirty="0">
                  <a:solidFill>
                    <a:srgbClr val="FFFFFF"/>
                  </a:solidFill>
                  <a:latin typeface="+mj-lt"/>
                </a:endParaRPr>
              </a:p>
            </p:txBody>
          </p:sp>
          <p:sp>
            <p:nvSpPr>
              <p:cNvPr id="113" name="Freeform 4843">
                <a:extLst>
                  <a:ext uri="{FF2B5EF4-FFF2-40B4-BE49-F238E27FC236}">
                    <a16:creationId xmlns:a16="http://schemas.microsoft.com/office/drawing/2014/main" id="{A73E3456-4BF2-8049-BDD7-0014550DBE8A}"/>
                  </a:ext>
                </a:extLst>
              </p:cNvPr>
              <p:cNvSpPr>
                <a:spLocks noEditPoints="1"/>
              </p:cNvSpPr>
              <p:nvPr/>
            </p:nvSpPr>
            <p:spPr bwMode="auto">
              <a:xfrm>
                <a:off x="509928" y="1979495"/>
                <a:ext cx="502032" cy="487410"/>
              </a:xfrm>
              <a:custGeom>
                <a:avLst/>
                <a:gdLst>
                  <a:gd name="T0" fmla="*/ 376 w 412"/>
                  <a:gd name="T1" fmla="*/ 96 h 400"/>
                  <a:gd name="T2" fmla="*/ 382 w 412"/>
                  <a:gd name="T3" fmla="*/ 126 h 400"/>
                  <a:gd name="T4" fmla="*/ 356 w 412"/>
                  <a:gd name="T5" fmla="*/ 144 h 400"/>
                  <a:gd name="T6" fmla="*/ 328 w 412"/>
                  <a:gd name="T7" fmla="*/ 116 h 400"/>
                  <a:gd name="T8" fmla="*/ 344 w 412"/>
                  <a:gd name="T9" fmla="*/ 90 h 400"/>
                  <a:gd name="T10" fmla="*/ 374 w 412"/>
                  <a:gd name="T11" fmla="*/ 156 h 400"/>
                  <a:gd name="T12" fmla="*/ 320 w 412"/>
                  <a:gd name="T13" fmla="*/ 156 h 400"/>
                  <a:gd name="T14" fmla="*/ 314 w 412"/>
                  <a:gd name="T15" fmla="*/ 204 h 400"/>
                  <a:gd name="T16" fmla="*/ 370 w 412"/>
                  <a:gd name="T17" fmla="*/ 268 h 400"/>
                  <a:gd name="T18" fmla="*/ 404 w 412"/>
                  <a:gd name="T19" fmla="*/ 246 h 400"/>
                  <a:gd name="T20" fmla="*/ 410 w 412"/>
                  <a:gd name="T21" fmla="*/ 166 h 400"/>
                  <a:gd name="T22" fmla="*/ 398 w 412"/>
                  <a:gd name="T23" fmla="*/ 156 h 400"/>
                  <a:gd name="T24" fmla="*/ 98 w 412"/>
                  <a:gd name="T25" fmla="*/ 156 h 400"/>
                  <a:gd name="T26" fmla="*/ 56 w 412"/>
                  <a:gd name="T27" fmla="*/ 182 h 400"/>
                  <a:gd name="T28" fmla="*/ 14 w 412"/>
                  <a:gd name="T29" fmla="*/ 156 h 400"/>
                  <a:gd name="T30" fmla="*/ 2 w 412"/>
                  <a:gd name="T31" fmla="*/ 166 h 400"/>
                  <a:gd name="T32" fmla="*/ 8 w 412"/>
                  <a:gd name="T33" fmla="*/ 246 h 400"/>
                  <a:gd name="T34" fmla="*/ 42 w 412"/>
                  <a:gd name="T35" fmla="*/ 268 h 400"/>
                  <a:gd name="T36" fmla="*/ 98 w 412"/>
                  <a:gd name="T37" fmla="*/ 204 h 400"/>
                  <a:gd name="T38" fmla="*/ 172 w 412"/>
                  <a:gd name="T39" fmla="*/ 50 h 400"/>
                  <a:gd name="T40" fmla="*/ 192 w 412"/>
                  <a:gd name="T41" fmla="*/ 68 h 400"/>
                  <a:gd name="T42" fmla="*/ 214 w 412"/>
                  <a:gd name="T43" fmla="*/ 70 h 400"/>
                  <a:gd name="T44" fmla="*/ 236 w 412"/>
                  <a:gd name="T45" fmla="*/ 56 h 400"/>
                  <a:gd name="T46" fmla="*/ 242 w 412"/>
                  <a:gd name="T47" fmla="*/ 36 h 400"/>
                  <a:gd name="T48" fmla="*/ 232 w 412"/>
                  <a:gd name="T49" fmla="*/ 10 h 400"/>
                  <a:gd name="T50" fmla="*/ 206 w 412"/>
                  <a:gd name="T51" fmla="*/ 0 h 400"/>
                  <a:gd name="T52" fmla="*/ 186 w 412"/>
                  <a:gd name="T53" fmla="*/ 6 h 400"/>
                  <a:gd name="T54" fmla="*/ 170 w 412"/>
                  <a:gd name="T55" fmla="*/ 28 h 400"/>
                  <a:gd name="T56" fmla="*/ 206 w 412"/>
                  <a:gd name="T57" fmla="*/ 400 h 400"/>
                  <a:gd name="T58" fmla="*/ 296 w 412"/>
                  <a:gd name="T59" fmla="*/ 378 h 400"/>
                  <a:gd name="T60" fmla="*/ 366 w 412"/>
                  <a:gd name="T61" fmla="*/ 322 h 400"/>
                  <a:gd name="T62" fmla="*/ 320 w 412"/>
                  <a:gd name="T63" fmla="*/ 250 h 400"/>
                  <a:gd name="T64" fmla="*/ 244 w 412"/>
                  <a:gd name="T65" fmla="*/ 200 h 400"/>
                  <a:gd name="T66" fmla="*/ 206 w 412"/>
                  <a:gd name="T67" fmla="*/ 194 h 400"/>
                  <a:gd name="T68" fmla="*/ 158 w 412"/>
                  <a:gd name="T69" fmla="*/ 234 h 400"/>
                  <a:gd name="T70" fmla="*/ 140 w 412"/>
                  <a:gd name="T71" fmla="*/ 262 h 400"/>
                  <a:gd name="T72" fmla="*/ 118 w 412"/>
                  <a:gd name="T73" fmla="*/ 262 h 400"/>
                  <a:gd name="T74" fmla="*/ 100 w 412"/>
                  <a:gd name="T75" fmla="*/ 244 h 400"/>
                  <a:gd name="T76" fmla="*/ 46 w 412"/>
                  <a:gd name="T77" fmla="*/ 322 h 400"/>
                  <a:gd name="T78" fmla="*/ 96 w 412"/>
                  <a:gd name="T79" fmla="*/ 368 h 400"/>
                  <a:gd name="T80" fmla="*/ 182 w 412"/>
                  <a:gd name="T81" fmla="*/ 398 h 400"/>
                  <a:gd name="T82" fmla="*/ 28 w 412"/>
                  <a:gd name="T83" fmla="*/ 116 h 400"/>
                  <a:gd name="T84" fmla="*/ 56 w 412"/>
                  <a:gd name="T85" fmla="*/ 144 h 400"/>
                  <a:gd name="T86" fmla="*/ 82 w 412"/>
                  <a:gd name="T87" fmla="*/ 126 h 400"/>
                  <a:gd name="T88" fmla="*/ 76 w 412"/>
                  <a:gd name="T89" fmla="*/ 96 h 400"/>
                  <a:gd name="T90" fmla="*/ 46 w 412"/>
                  <a:gd name="T91" fmla="*/ 90 h 400"/>
                  <a:gd name="T92" fmla="*/ 28 w 412"/>
                  <a:gd name="T93" fmla="*/ 116 h 400"/>
                  <a:gd name="T94" fmla="*/ 300 w 412"/>
                  <a:gd name="T95" fmla="*/ 116 h 400"/>
                  <a:gd name="T96" fmla="*/ 298 w 412"/>
                  <a:gd name="T97" fmla="*/ 102 h 400"/>
                  <a:gd name="T98" fmla="*/ 268 w 412"/>
                  <a:gd name="T99" fmla="*/ 82 h 400"/>
                  <a:gd name="T100" fmla="*/ 144 w 412"/>
                  <a:gd name="T101" fmla="*/ 82 h 400"/>
                  <a:gd name="T102" fmla="*/ 122 w 412"/>
                  <a:gd name="T103" fmla="*/ 92 h 400"/>
                  <a:gd name="T104" fmla="*/ 112 w 412"/>
                  <a:gd name="T105" fmla="*/ 116 h 400"/>
                  <a:gd name="T106" fmla="*/ 114 w 412"/>
                  <a:gd name="T107" fmla="*/ 240 h 400"/>
                  <a:gd name="T108" fmla="*/ 128 w 412"/>
                  <a:gd name="T109" fmla="*/ 248 h 400"/>
                  <a:gd name="T110" fmla="*/ 144 w 412"/>
                  <a:gd name="T111" fmla="*/ 234 h 400"/>
                  <a:gd name="T112" fmla="*/ 154 w 412"/>
                  <a:gd name="T113" fmla="*/ 140 h 400"/>
                  <a:gd name="T114" fmla="*/ 158 w 412"/>
                  <a:gd name="T115" fmla="*/ 170 h 400"/>
                  <a:gd name="T116" fmla="*/ 230 w 412"/>
                  <a:gd name="T117" fmla="*/ 164 h 400"/>
                  <a:gd name="T118" fmla="*/ 254 w 412"/>
                  <a:gd name="T119" fmla="*/ 150 h 400"/>
                  <a:gd name="T120" fmla="*/ 268 w 412"/>
                  <a:gd name="T121" fmla="*/ 176 h 400"/>
                  <a:gd name="T122" fmla="*/ 300 w 412"/>
                  <a:gd name="T123" fmla="*/ 192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12" h="400">
                    <a:moveTo>
                      <a:pt x="356" y="88"/>
                    </a:moveTo>
                    <a:lnTo>
                      <a:pt x="356" y="88"/>
                    </a:lnTo>
                    <a:lnTo>
                      <a:pt x="366" y="90"/>
                    </a:lnTo>
                    <a:lnTo>
                      <a:pt x="376" y="96"/>
                    </a:lnTo>
                    <a:lnTo>
                      <a:pt x="382" y="104"/>
                    </a:lnTo>
                    <a:lnTo>
                      <a:pt x="384" y="116"/>
                    </a:lnTo>
                    <a:lnTo>
                      <a:pt x="384" y="116"/>
                    </a:lnTo>
                    <a:lnTo>
                      <a:pt x="382" y="126"/>
                    </a:lnTo>
                    <a:lnTo>
                      <a:pt x="376" y="136"/>
                    </a:lnTo>
                    <a:lnTo>
                      <a:pt x="366" y="142"/>
                    </a:lnTo>
                    <a:lnTo>
                      <a:pt x="356" y="144"/>
                    </a:lnTo>
                    <a:lnTo>
                      <a:pt x="356" y="144"/>
                    </a:lnTo>
                    <a:lnTo>
                      <a:pt x="344" y="142"/>
                    </a:lnTo>
                    <a:lnTo>
                      <a:pt x="336" y="136"/>
                    </a:lnTo>
                    <a:lnTo>
                      <a:pt x="330" y="126"/>
                    </a:lnTo>
                    <a:lnTo>
                      <a:pt x="328" y="116"/>
                    </a:lnTo>
                    <a:lnTo>
                      <a:pt x="328" y="116"/>
                    </a:lnTo>
                    <a:lnTo>
                      <a:pt x="330" y="104"/>
                    </a:lnTo>
                    <a:lnTo>
                      <a:pt x="336" y="96"/>
                    </a:lnTo>
                    <a:lnTo>
                      <a:pt x="344" y="90"/>
                    </a:lnTo>
                    <a:lnTo>
                      <a:pt x="356" y="88"/>
                    </a:lnTo>
                    <a:lnTo>
                      <a:pt x="356" y="88"/>
                    </a:lnTo>
                    <a:close/>
                    <a:moveTo>
                      <a:pt x="392" y="156"/>
                    </a:moveTo>
                    <a:lnTo>
                      <a:pt x="374" y="156"/>
                    </a:lnTo>
                    <a:lnTo>
                      <a:pt x="356" y="182"/>
                    </a:lnTo>
                    <a:lnTo>
                      <a:pt x="338" y="156"/>
                    </a:lnTo>
                    <a:lnTo>
                      <a:pt x="320" y="156"/>
                    </a:lnTo>
                    <a:lnTo>
                      <a:pt x="320" y="156"/>
                    </a:lnTo>
                    <a:lnTo>
                      <a:pt x="314" y="156"/>
                    </a:lnTo>
                    <a:lnTo>
                      <a:pt x="314" y="156"/>
                    </a:lnTo>
                    <a:lnTo>
                      <a:pt x="314" y="158"/>
                    </a:lnTo>
                    <a:lnTo>
                      <a:pt x="314" y="204"/>
                    </a:lnTo>
                    <a:lnTo>
                      <a:pt x="314" y="204"/>
                    </a:lnTo>
                    <a:lnTo>
                      <a:pt x="336" y="224"/>
                    </a:lnTo>
                    <a:lnTo>
                      <a:pt x="354" y="244"/>
                    </a:lnTo>
                    <a:lnTo>
                      <a:pt x="370" y="268"/>
                    </a:lnTo>
                    <a:lnTo>
                      <a:pt x="386" y="294"/>
                    </a:lnTo>
                    <a:lnTo>
                      <a:pt x="386" y="294"/>
                    </a:lnTo>
                    <a:lnTo>
                      <a:pt x="396" y="270"/>
                    </a:lnTo>
                    <a:lnTo>
                      <a:pt x="404" y="246"/>
                    </a:lnTo>
                    <a:lnTo>
                      <a:pt x="410" y="220"/>
                    </a:lnTo>
                    <a:lnTo>
                      <a:pt x="412" y="194"/>
                    </a:lnTo>
                    <a:lnTo>
                      <a:pt x="412" y="194"/>
                    </a:lnTo>
                    <a:lnTo>
                      <a:pt x="410" y="166"/>
                    </a:lnTo>
                    <a:lnTo>
                      <a:pt x="410" y="166"/>
                    </a:lnTo>
                    <a:lnTo>
                      <a:pt x="406" y="162"/>
                    </a:lnTo>
                    <a:lnTo>
                      <a:pt x="402" y="158"/>
                    </a:lnTo>
                    <a:lnTo>
                      <a:pt x="398" y="156"/>
                    </a:lnTo>
                    <a:lnTo>
                      <a:pt x="392" y="156"/>
                    </a:lnTo>
                    <a:lnTo>
                      <a:pt x="392" y="156"/>
                    </a:lnTo>
                    <a:close/>
                    <a:moveTo>
                      <a:pt x="98" y="204"/>
                    </a:moveTo>
                    <a:lnTo>
                      <a:pt x="98" y="156"/>
                    </a:lnTo>
                    <a:lnTo>
                      <a:pt x="98" y="156"/>
                    </a:lnTo>
                    <a:lnTo>
                      <a:pt x="92" y="156"/>
                    </a:lnTo>
                    <a:lnTo>
                      <a:pt x="74" y="156"/>
                    </a:lnTo>
                    <a:lnTo>
                      <a:pt x="56" y="182"/>
                    </a:lnTo>
                    <a:lnTo>
                      <a:pt x="38" y="156"/>
                    </a:lnTo>
                    <a:lnTo>
                      <a:pt x="20" y="156"/>
                    </a:lnTo>
                    <a:lnTo>
                      <a:pt x="20" y="156"/>
                    </a:lnTo>
                    <a:lnTo>
                      <a:pt x="14" y="156"/>
                    </a:lnTo>
                    <a:lnTo>
                      <a:pt x="10" y="158"/>
                    </a:lnTo>
                    <a:lnTo>
                      <a:pt x="6" y="162"/>
                    </a:lnTo>
                    <a:lnTo>
                      <a:pt x="2" y="166"/>
                    </a:lnTo>
                    <a:lnTo>
                      <a:pt x="2" y="166"/>
                    </a:lnTo>
                    <a:lnTo>
                      <a:pt x="0" y="194"/>
                    </a:lnTo>
                    <a:lnTo>
                      <a:pt x="0" y="194"/>
                    </a:lnTo>
                    <a:lnTo>
                      <a:pt x="2" y="220"/>
                    </a:lnTo>
                    <a:lnTo>
                      <a:pt x="8" y="246"/>
                    </a:lnTo>
                    <a:lnTo>
                      <a:pt x="16" y="270"/>
                    </a:lnTo>
                    <a:lnTo>
                      <a:pt x="26" y="294"/>
                    </a:lnTo>
                    <a:lnTo>
                      <a:pt x="26" y="294"/>
                    </a:lnTo>
                    <a:lnTo>
                      <a:pt x="42" y="268"/>
                    </a:lnTo>
                    <a:lnTo>
                      <a:pt x="58" y="244"/>
                    </a:lnTo>
                    <a:lnTo>
                      <a:pt x="76" y="224"/>
                    </a:lnTo>
                    <a:lnTo>
                      <a:pt x="98" y="204"/>
                    </a:lnTo>
                    <a:lnTo>
                      <a:pt x="98" y="204"/>
                    </a:lnTo>
                    <a:close/>
                    <a:moveTo>
                      <a:pt x="170" y="36"/>
                    </a:moveTo>
                    <a:lnTo>
                      <a:pt x="170" y="36"/>
                    </a:lnTo>
                    <a:lnTo>
                      <a:pt x="170" y="42"/>
                    </a:lnTo>
                    <a:lnTo>
                      <a:pt x="172" y="50"/>
                    </a:lnTo>
                    <a:lnTo>
                      <a:pt x="176" y="56"/>
                    </a:lnTo>
                    <a:lnTo>
                      <a:pt x="180" y="60"/>
                    </a:lnTo>
                    <a:lnTo>
                      <a:pt x="186" y="66"/>
                    </a:lnTo>
                    <a:lnTo>
                      <a:pt x="192" y="68"/>
                    </a:lnTo>
                    <a:lnTo>
                      <a:pt x="198" y="70"/>
                    </a:lnTo>
                    <a:lnTo>
                      <a:pt x="206" y="72"/>
                    </a:lnTo>
                    <a:lnTo>
                      <a:pt x="206" y="72"/>
                    </a:lnTo>
                    <a:lnTo>
                      <a:pt x="214" y="70"/>
                    </a:lnTo>
                    <a:lnTo>
                      <a:pt x="220" y="68"/>
                    </a:lnTo>
                    <a:lnTo>
                      <a:pt x="226" y="66"/>
                    </a:lnTo>
                    <a:lnTo>
                      <a:pt x="232" y="60"/>
                    </a:lnTo>
                    <a:lnTo>
                      <a:pt x="236" y="56"/>
                    </a:lnTo>
                    <a:lnTo>
                      <a:pt x="240" y="50"/>
                    </a:lnTo>
                    <a:lnTo>
                      <a:pt x="242" y="42"/>
                    </a:lnTo>
                    <a:lnTo>
                      <a:pt x="242" y="36"/>
                    </a:lnTo>
                    <a:lnTo>
                      <a:pt x="242" y="36"/>
                    </a:lnTo>
                    <a:lnTo>
                      <a:pt x="242" y="28"/>
                    </a:lnTo>
                    <a:lnTo>
                      <a:pt x="240" y="22"/>
                    </a:lnTo>
                    <a:lnTo>
                      <a:pt x="236" y="16"/>
                    </a:lnTo>
                    <a:lnTo>
                      <a:pt x="232" y="10"/>
                    </a:lnTo>
                    <a:lnTo>
                      <a:pt x="226" y="6"/>
                    </a:lnTo>
                    <a:lnTo>
                      <a:pt x="220" y="2"/>
                    </a:lnTo>
                    <a:lnTo>
                      <a:pt x="214" y="0"/>
                    </a:lnTo>
                    <a:lnTo>
                      <a:pt x="206" y="0"/>
                    </a:lnTo>
                    <a:lnTo>
                      <a:pt x="206" y="0"/>
                    </a:lnTo>
                    <a:lnTo>
                      <a:pt x="198" y="0"/>
                    </a:lnTo>
                    <a:lnTo>
                      <a:pt x="192" y="2"/>
                    </a:lnTo>
                    <a:lnTo>
                      <a:pt x="186" y="6"/>
                    </a:lnTo>
                    <a:lnTo>
                      <a:pt x="180" y="10"/>
                    </a:lnTo>
                    <a:lnTo>
                      <a:pt x="176" y="16"/>
                    </a:lnTo>
                    <a:lnTo>
                      <a:pt x="172" y="22"/>
                    </a:lnTo>
                    <a:lnTo>
                      <a:pt x="170" y="28"/>
                    </a:lnTo>
                    <a:lnTo>
                      <a:pt x="170" y="36"/>
                    </a:lnTo>
                    <a:lnTo>
                      <a:pt x="170" y="36"/>
                    </a:lnTo>
                    <a:close/>
                    <a:moveTo>
                      <a:pt x="206" y="400"/>
                    </a:moveTo>
                    <a:lnTo>
                      <a:pt x="206" y="400"/>
                    </a:lnTo>
                    <a:lnTo>
                      <a:pt x="230" y="398"/>
                    </a:lnTo>
                    <a:lnTo>
                      <a:pt x="254" y="394"/>
                    </a:lnTo>
                    <a:lnTo>
                      <a:pt x="276" y="388"/>
                    </a:lnTo>
                    <a:lnTo>
                      <a:pt x="296" y="378"/>
                    </a:lnTo>
                    <a:lnTo>
                      <a:pt x="316" y="368"/>
                    </a:lnTo>
                    <a:lnTo>
                      <a:pt x="334" y="354"/>
                    </a:lnTo>
                    <a:lnTo>
                      <a:pt x="352" y="338"/>
                    </a:lnTo>
                    <a:lnTo>
                      <a:pt x="366" y="322"/>
                    </a:lnTo>
                    <a:lnTo>
                      <a:pt x="366" y="322"/>
                    </a:lnTo>
                    <a:lnTo>
                      <a:pt x="352" y="296"/>
                    </a:lnTo>
                    <a:lnTo>
                      <a:pt x="336" y="272"/>
                    </a:lnTo>
                    <a:lnTo>
                      <a:pt x="320" y="250"/>
                    </a:lnTo>
                    <a:lnTo>
                      <a:pt x="300" y="232"/>
                    </a:lnTo>
                    <a:lnTo>
                      <a:pt x="280" y="216"/>
                    </a:lnTo>
                    <a:lnTo>
                      <a:pt x="256" y="204"/>
                    </a:lnTo>
                    <a:lnTo>
                      <a:pt x="244" y="200"/>
                    </a:lnTo>
                    <a:lnTo>
                      <a:pt x="232" y="196"/>
                    </a:lnTo>
                    <a:lnTo>
                      <a:pt x="220" y="194"/>
                    </a:lnTo>
                    <a:lnTo>
                      <a:pt x="206" y="194"/>
                    </a:lnTo>
                    <a:lnTo>
                      <a:pt x="206" y="194"/>
                    </a:lnTo>
                    <a:lnTo>
                      <a:pt x="182" y="196"/>
                    </a:lnTo>
                    <a:lnTo>
                      <a:pt x="158" y="202"/>
                    </a:lnTo>
                    <a:lnTo>
                      <a:pt x="158" y="234"/>
                    </a:lnTo>
                    <a:lnTo>
                      <a:pt x="158" y="234"/>
                    </a:lnTo>
                    <a:lnTo>
                      <a:pt x="158" y="240"/>
                    </a:lnTo>
                    <a:lnTo>
                      <a:pt x="156" y="244"/>
                    </a:lnTo>
                    <a:lnTo>
                      <a:pt x="150" y="254"/>
                    </a:lnTo>
                    <a:lnTo>
                      <a:pt x="140" y="262"/>
                    </a:lnTo>
                    <a:lnTo>
                      <a:pt x="134" y="264"/>
                    </a:lnTo>
                    <a:lnTo>
                      <a:pt x="128" y="264"/>
                    </a:lnTo>
                    <a:lnTo>
                      <a:pt x="128" y="264"/>
                    </a:lnTo>
                    <a:lnTo>
                      <a:pt x="118" y="262"/>
                    </a:lnTo>
                    <a:lnTo>
                      <a:pt x="110" y="258"/>
                    </a:lnTo>
                    <a:lnTo>
                      <a:pt x="104" y="252"/>
                    </a:lnTo>
                    <a:lnTo>
                      <a:pt x="100" y="244"/>
                    </a:lnTo>
                    <a:lnTo>
                      <a:pt x="100" y="244"/>
                    </a:lnTo>
                    <a:lnTo>
                      <a:pt x="84" y="260"/>
                    </a:lnTo>
                    <a:lnTo>
                      <a:pt x="70" y="280"/>
                    </a:lnTo>
                    <a:lnTo>
                      <a:pt x="58" y="300"/>
                    </a:lnTo>
                    <a:lnTo>
                      <a:pt x="46" y="322"/>
                    </a:lnTo>
                    <a:lnTo>
                      <a:pt x="46" y="322"/>
                    </a:lnTo>
                    <a:lnTo>
                      <a:pt x="60" y="338"/>
                    </a:lnTo>
                    <a:lnTo>
                      <a:pt x="78" y="354"/>
                    </a:lnTo>
                    <a:lnTo>
                      <a:pt x="96" y="368"/>
                    </a:lnTo>
                    <a:lnTo>
                      <a:pt x="116" y="378"/>
                    </a:lnTo>
                    <a:lnTo>
                      <a:pt x="136" y="388"/>
                    </a:lnTo>
                    <a:lnTo>
                      <a:pt x="158" y="394"/>
                    </a:lnTo>
                    <a:lnTo>
                      <a:pt x="182" y="398"/>
                    </a:lnTo>
                    <a:lnTo>
                      <a:pt x="206" y="400"/>
                    </a:lnTo>
                    <a:lnTo>
                      <a:pt x="206" y="400"/>
                    </a:lnTo>
                    <a:close/>
                    <a:moveTo>
                      <a:pt x="28" y="116"/>
                    </a:moveTo>
                    <a:lnTo>
                      <a:pt x="28" y="116"/>
                    </a:lnTo>
                    <a:lnTo>
                      <a:pt x="30" y="126"/>
                    </a:lnTo>
                    <a:lnTo>
                      <a:pt x="36" y="136"/>
                    </a:lnTo>
                    <a:lnTo>
                      <a:pt x="46" y="142"/>
                    </a:lnTo>
                    <a:lnTo>
                      <a:pt x="56" y="144"/>
                    </a:lnTo>
                    <a:lnTo>
                      <a:pt x="56" y="144"/>
                    </a:lnTo>
                    <a:lnTo>
                      <a:pt x="68" y="142"/>
                    </a:lnTo>
                    <a:lnTo>
                      <a:pt x="76" y="136"/>
                    </a:lnTo>
                    <a:lnTo>
                      <a:pt x="82" y="126"/>
                    </a:lnTo>
                    <a:lnTo>
                      <a:pt x="84" y="116"/>
                    </a:lnTo>
                    <a:lnTo>
                      <a:pt x="84" y="116"/>
                    </a:lnTo>
                    <a:lnTo>
                      <a:pt x="82" y="104"/>
                    </a:lnTo>
                    <a:lnTo>
                      <a:pt x="76" y="96"/>
                    </a:lnTo>
                    <a:lnTo>
                      <a:pt x="68" y="90"/>
                    </a:lnTo>
                    <a:lnTo>
                      <a:pt x="56" y="88"/>
                    </a:lnTo>
                    <a:lnTo>
                      <a:pt x="56" y="88"/>
                    </a:lnTo>
                    <a:lnTo>
                      <a:pt x="46" y="90"/>
                    </a:lnTo>
                    <a:lnTo>
                      <a:pt x="36" y="96"/>
                    </a:lnTo>
                    <a:lnTo>
                      <a:pt x="30" y="104"/>
                    </a:lnTo>
                    <a:lnTo>
                      <a:pt x="28" y="116"/>
                    </a:lnTo>
                    <a:lnTo>
                      <a:pt x="28" y="116"/>
                    </a:lnTo>
                    <a:close/>
                    <a:moveTo>
                      <a:pt x="300" y="192"/>
                    </a:moveTo>
                    <a:lnTo>
                      <a:pt x="300" y="116"/>
                    </a:lnTo>
                    <a:lnTo>
                      <a:pt x="300" y="116"/>
                    </a:lnTo>
                    <a:lnTo>
                      <a:pt x="300" y="116"/>
                    </a:lnTo>
                    <a:lnTo>
                      <a:pt x="300" y="114"/>
                    </a:lnTo>
                    <a:lnTo>
                      <a:pt x="300" y="114"/>
                    </a:lnTo>
                    <a:lnTo>
                      <a:pt x="300" y="108"/>
                    </a:lnTo>
                    <a:lnTo>
                      <a:pt x="298" y="102"/>
                    </a:lnTo>
                    <a:lnTo>
                      <a:pt x="290" y="92"/>
                    </a:lnTo>
                    <a:lnTo>
                      <a:pt x="280" y="84"/>
                    </a:lnTo>
                    <a:lnTo>
                      <a:pt x="274" y="82"/>
                    </a:lnTo>
                    <a:lnTo>
                      <a:pt x="268" y="82"/>
                    </a:lnTo>
                    <a:lnTo>
                      <a:pt x="232" y="82"/>
                    </a:lnTo>
                    <a:lnTo>
                      <a:pt x="206" y="116"/>
                    </a:lnTo>
                    <a:lnTo>
                      <a:pt x="180" y="82"/>
                    </a:lnTo>
                    <a:lnTo>
                      <a:pt x="144" y="82"/>
                    </a:lnTo>
                    <a:lnTo>
                      <a:pt x="144" y="82"/>
                    </a:lnTo>
                    <a:lnTo>
                      <a:pt x="138" y="82"/>
                    </a:lnTo>
                    <a:lnTo>
                      <a:pt x="132" y="84"/>
                    </a:lnTo>
                    <a:lnTo>
                      <a:pt x="122" y="92"/>
                    </a:lnTo>
                    <a:lnTo>
                      <a:pt x="114" y="102"/>
                    </a:lnTo>
                    <a:lnTo>
                      <a:pt x="112" y="108"/>
                    </a:lnTo>
                    <a:lnTo>
                      <a:pt x="112" y="114"/>
                    </a:lnTo>
                    <a:lnTo>
                      <a:pt x="112" y="116"/>
                    </a:lnTo>
                    <a:lnTo>
                      <a:pt x="112" y="130"/>
                    </a:lnTo>
                    <a:lnTo>
                      <a:pt x="112" y="234"/>
                    </a:lnTo>
                    <a:lnTo>
                      <a:pt x="112" y="234"/>
                    </a:lnTo>
                    <a:lnTo>
                      <a:pt x="114" y="240"/>
                    </a:lnTo>
                    <a:lnTo>
                      <a:pt x="116" y="244"/>
                    </a:lnTo>
                    <a:lnTo>
                      <a:pt x="122" y="248"/>
                    </a:lnTo>
                    <a:lnTo>
                      <a:pt x="128" y="248"/>
                    </a:lnTo>
                    <a:lnTo>
                      <a:pt x="128" y="248"/>
                    </a:lnTo>
                    <a:lnTo>
                      <a:pt x="134" y="248"/>
                    </a:lnTo>
                    <a:lnTo>
                      <a:pt x="138" y="244"/>
                    </a:lnTo>
                    <a:lnTo>
                      <a:pt x="142" y="240"/>
                    </a:lnTo>
                    <a:lnTo>
                      <a:pt x="144" y="234"/>
                    </a:lnTo>
                    <a:lnTo>
                      <a:pt x="144" y="130"/>
                    </a:lnTo>
                    <a:lnTo>
                      <a:pt x="144" y="130"/>
                    </a:lnTo>
                    <a:lnTo>
                      <a:pt x="150" y="134"/>
                    </a:lnTo>
                    <a:lnTo>
                      <a:pt x="154" y="140"/>
                    </a:lnTo>
                    <a:lnTo>
                      <a:pt x="158" y="148"/>
                    </a:lnTo>
                    <a:lnTo>
                      <a:pt x="158" y="156"/>
                    </a:lnTo>
                    <a:lnTo>
                      <a:pt x="158" y="170"/>
                    </a:lnTo>
                    <a:lnTo>
                      <a:pt x="158" y="170"/>
                    </a:lnTo>
                    <a:lnTo>
                      <a:pt x="182" y="164"/>
                    </a:lnTo>
                    <a:lnTo>
                      <a:pt x="206" y="162"/>
                    </a:lnTo>
                    <a:lnTo>
                      <a:pt x="206" y="162"/>
                    </a:lnTo>
                    <a:lnTo>
                      <a:pt x="230" y="164"/>
                    </a:lnTo>
                    <a:lnTo>
                      <a:pt x="254" y="170"/>
                    </a:lnTo>
                    <a:lnTo>
                      <a:pt x="254" y="158"/>
                    </a:lnTo>
                    <a:lnTo>
                      <a:pt x="254" y="158"/>
                    </a:lnTo>
                    <a:lnTo>
                      <a:pt x="254" y="150"/>
                    </a:lnTo>
                    <a:lnTo>
                      <a:pt x="258" y="142"/>
                    </a:lnTo>
                    <a:lnTo>
                      <a:pt x="262" y="136"/>
                    </a:lnTo>
                    <a:lnTo>
                      <a:pt x="268" y="132"/>
                    </a:lnTo>
                    <a:lnTo>
                      <a:pt x="268" y="176"/>
                    </a:lnTo>
                    <a:lnTo>
                      <a:pt x="268" y="176"/>
                    </a:lnTo>
                    <a:lnTo>
                      <a:pt x="284" y="184"/>
                    </a:lnTo>
                    <a:lnTo>
                      <a:pt x="300" y="192"/>
                    </a:lnTo>
                    <a:lnTo>
                      <a:pt x="300" y="19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600" dirty="0"/>
              </a:p>
            </p:txBody>
          </p:sp>
        </p:grpSp>
      </p:grpSp>
      <p:grpSp>
        <p:nvGrpSpPr>
          <p:cNvPr id="114" name="Group 113">
            <a:extLst>
              <a:ext uri="{FF2B5EF4-FFF2-40B4-BE49-F238E27FC236}">
                <a16:creationId xmlns:a16="http://schemas.microsoft.com/office/drawing/2014/main" id="{0F3FE237-C6A6-3F4B-9130-26F2F128C102}"/>
              </a:ext>
            </a:extLst>
          </p:cNvPr>
          <p:cNvGrpSpPr/>
          <p:nvPr/>
        </p:nvGrpSpPr>
        <p:grpSpPr>
          <a:xfrm>
            <a:off x="463777" y="2569353"/>
            <a:ext cx="339400" cy="339400"/>
            <a:chOff x="426464" y="3229552"/>
            <a:chExt cx="457200" cy="457200"/>
          </a:xfrm>
        </p:grpSpPr>
        <p:sp>
          <p:nvSpPr>
            <p:cNvPr id="115" name="Teardrop 114">
              <a:extLst>
                <a:ext uri="{FF2B5EF4-FFF2-40B4-BE49-F238E27FC236}">
                  <a16:creationId xmlns:a16="http://schemas.microsoft.com/office/drawing/2014/main" id="{F34B4B4F-1A48-6A45-87C6-1D1519BF0E50}"/>
                </a:ext>
              </a:extLst>
            </p:cNvPr>
            <p:cNvSpPr/>
            <p:nvPr/>
          </p:nvSpPr>
          <p:spPr bwMode="ltGray">
            <a:xfrm rot="2700000">
              <a:off x="426464" y="3229552"/>
              <a:ext cx="457200" cy="457200"/>
            </a:xfrm>
            <a:prstGeom prst="teardrop">
              <a:avLst>
                <a:gd name="adj" fmla="val 151405"/>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grpSp>
          <p:nvGrpSpPr>
            <p:cNvPr id="116" name="Group 115">
              <a:extLst>
                <a:ext uri="{FF2B5EF4-FFF2-40B4-BE49-F238E27FC236}">
                  <a16:creationId xmlns:a16="http://schemas.microsoft.com/office/drawing/2014/main" id="{1DE77D41-5129-6B44-90CF-06942963166F}"/>
                </a:ext>
              </a:extLst>
            </p:cNvPr>
            <p:cNvGrpSpPr/>
            <p:nvPr/>
          </p:nvGrpSpPr>
          <p:grpSpPr>
            <a:xfrm>
              <a:off x="452924" y="3252412"/>
              <a:ext cx="411480" cy="411480"/>
              <a:chOff x="451708" y="3854926"/>
              <a:chExt cx="612000" cy="612000"/>
            </a:xfrm>
          </p:grpSpPr>
          <p:sp>
            <p:nvSpPr>
              <p:cNvPr id="117" name="Oval 116">
                <a:extLst>
                  <a:ext uri="{FF2B5EF4-FFF2-40B4-BE49-F238E27FC236}">
                    <a16:creationId xmlns:a16="http://schemas.microsoft.com/office/drawing/2014/main" id="{95144A48-D882-024C-B436-9B4D9BB609E2}"/>
                  </a:ext>
                </a:extLst>
              </p:cNvPr>
              <p:cNvSpPr/>
              <p:nvPr/>
            </p:nvSpPr>
            <p:spPr bwMode="ltGray">
              <a:xfrm>
                <a:off x="451708" y="3854926"/>
                <a:ext cx="612000" cy="612000"/>
              </a:xfrm>
              <a:prstGeom prst="ellipse">
                <a:avLst/>
              </a:prstGeom>
              <a:solidFill>
                <a:srgbClr val="9D9D9C"/>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sp>
            <p:nvSpPr>
              <p:cNvPr id="118" name="Freeform 4838">
                <a:extLst>
                  <a:ext uri="{FF2B5EF4-FFF2-40B4-BE49-F238E27FC236}">
                    <a16:creationId xmlns:a16="http://schemas.microsoft.com/office/drawing/2014/main" id="{72BC474B-C8A2-D54E-871C-9FFD0750FD80}"/>
                  </a:ext>
                </a:extLst>
              </p:cNvPr>
              <p:cNvSpPr>
                <a:spLocks noEditPoints="1"/>
              </p:cNvSpPr>
              <p:nvPr/>
            </p:nvSpPr>
            <p:spPr bwMode="auto">
              <a:xfrm>
                <a:off x="543052" y="3901111"/>
                <a:ext cx="422222" cy="419738"/>
              </a:xfrm>
              <a:custGeom>
                <a:avLst/>
                <a:gdLst>
                  <a:gd name="T0" fmla="*/ 24 w 340"/>
                  <a:gd name="T1" fmla="*/ 266 h 338"/>
                  <a:gd name="T2" fmla="*/ 18 w 340"/>
                  <a:gd name="T3" fmla="*/ 270 h 338"/>
                  <a:gd name="T4" fmla="*/ 14 w 340"/>
                  <a:gd name="T5" fmla="*/ 276 h 338"/>
                  <a:gd name="T6" fmla="*/ 16 w 340"/>
                  <a:gd name="T7" fmla="*/ 280 h 338"/>
                  <a:gd name="T8" fmla="*/ 20 w 340"/>
                  <a:gd name="T9" fmla="*/ 286 h 338"/>
                  <a:gd name="T10" fmla="*/ 316 w 340"/>
                  <a:gd name="T11" fmla="*/ 286 h 338"/>
                  <a:gd name="T12" fmla="*/ 320 w 340"/>
                  <a:gd name="T13" fmla="*/ 286 h 338"/>
                  <a:gd name="T14" fmla="*/ 324 w 340"/>
                  <a:gd name="T15" fmla="*/ 280 h 338"/>
                  <a:gd name="T16" fmla="*/ 326 w 340"/>
                  <a:gd name="T17" fmla="*/ 276 h 338"/>
                  <a:gd name="T18" fmla="*/ 322 w 340"/>
                  <a:gd name="T19" fmla="*/ 270 h 338"/>
                  <a:gd name="T20" fmla="*/ 316 w 340"/>
                  <a:gd name="T21" fmla="*/ 266 h 338"/>
                  <a:gd name="T22" fmla="*/ 298 w 340"/>
                  <a:gd name="T23" fmla="*/ 192 h 338"/>
                  <a:gd name="T24" fmla="*/ 316 w 340"/>
                  <a:gd name="T25" fmla="*/ 192 h 338"/>
                  <a:gd name="T26" fmla="*/ 322 w 340"/>
                  <a:gd name="T27" fmla="*/ 190 h 338"/>
                  <a:gd name="T28" fmla="*/ 326 w 340"/>
                  <a:gd name="T29" fmla="*/ 182 h 338"/>
                  <a:gd name="T30" fmla="*/ 324 w 340"/>
                  <a:gd name="T31" fmla="*/ 178 h 338"/>
                  <a:gd name="T32" fmla="*/ 320 w 340"/>
                  <a:gd name="T33" fmla="*/ 172 h 338"/>
                  <a:gd name="T34" fmla="*/ 24 w 340"/>
                  <a:gd name="T35" fmla="*/ 172 h 338"/>
                  <a:gd name="T36" fmla="*/ 20 w 340"/>
                  <a:gd name="T37" fmla="*/ 172 h 338"/>
                  <a:gd name="T38" fmla="*/ 16 w 340"/>
                  <a:gd name="T39" fmla="*/ 178 h 338"/>
                  <a:gd name="T40" fmla="*/ 14 w 340"/>
                  <a:gd name="T41" fmla="*/ 182 h 338"/>
                  <a:gd name="T42" fmla="*/ 18 w 340"/>
                  <a:gd name="T43" fmla="*/ 190 h 338"/>
                  <a:gd name="T44" fmla="*/ 24 w 340"/>
                  <a:gd name="T45" fmla="*/ 192 h 338"/>
                  <a:gd name="T46" fmla="*/ 42 w 340"/>
                  <a:gd name="T47" fmla="*/ 266 h 338"/>
                  <a:gd name="T48" fmla="*/ 248 w 340"/>
                  <a:gd name="T49" fmla="*/ 266 h 338"/>
                  <a:gd name="T50" fmla="*/ 230 w 340"/>
                  <a:gd name="T51" fmla="*/ 192 h 338"/>
                  <a:gd name="T52" fmla="*/ 248 w 340"/>
                  <a:gd name="T53" fmla="*/ 266 h 338"/>
                  <a:gd name="T54" fmla="*/ 162 w 340"/>
                  <a:gd name="T55" fmla="*/ 266 h 338"/>
                  <a:gd name="T56" fmla="*/ 178 w 340"/>
                  <a:gd name="T57" fmla="*/ 192 h 338"/>
                  <a:gd name="T58" fmla="*/ 110 w 340"/>
                  <a:gd name="T59" fmla="*/ 266 h 338"/>
                  <a:gd name="T60" fmla="*/ 92 w 340"/>
                  <a:gd name="T61" fmla="*/ 192 h 338"/>
                  <a:gd name="T62" fmla="*/ 110 w 340"/>
                  <a:gd name="T63" fmla="*/ 266 h 338"/>
                  <a:gd name="T64" fmla="*/ 340 w 340"/>
                  <a:gd name="T65" fmla="*/ 322 h 338"/>
                  <a:gd name="T66" fmla="*/ 334 w 340"/>
                  <a:gd name="T67" fmla="*/ 334 h 338"/>
                  <a:gd name="T68" fmla="*/ 324 w 340"/>
                  <a:gd name="T69" fmla="*/ 338 h 338"/>
                  <a:gd name="T70" fmla="*/ 16 w 340"/>
                  <a:gd name="T71" fmla="*/ 338 h 338"/>
                  <a:gd name="T72" fmla="*/ 6 w 340"/>
                  <a:gd name="T73" fmla="*/ 334 h 338"/>
                  <a:gd name="T74" fmla="*/ 0 w 340"/>
                  <a:gd name="T75" fmla="*/ 322 h 338"/>
                  <a:gd name="T76" fmla="*/ 2 w 340"/>
                  <a:gd name="T77" fmla="*/ 316 h 338"/>
                  <a:gd name="T78" fmla="*/ 10 w 340"/>
                  <a:gd name="T79" fmla="*/ 308 h 338"/>
                  <a:gd name="T80" fmla="*/ 324 w 340"/>
                  <a:gd name="T81" fmla="*/ 306 h 338"/>
                  <a:gd name="T82" fmla="*/ 330 w 340"/>
                  <a:gd name="T83" fmla="*/ 308 h 338"/>
                  <a:gd name="T84" fmla="*/ 338 w 340"/>
                  <a:gd name="T85" fmla="*/ 316 h 338"/>
                  <a:gd name="T86" fmla="*/ 340 w 340"/>
                  <a:gd name="T87" fmla="*/ 322 h 338"/>
                  <a:gd name="T88" fmla="*/ 82 w 340"/>
                  <a:gd name="T89" fmla="*/ 154 h 338"/>
                  <a:gd name="T90" fmla="*/ 84 w 340"/>
                  <a:gd name="T91" fmla="*/ 136 h 338"/>
                  <a:gd name="T92" fmla="*/ 98 w 340"/>
                  <a:gd name="T93" fmla="*/ 104 h 338"/>
                  <a:gd name="T94" fmla="*/ 120 w 340"/>
                  <a:gd name="T95" fmla="*/ 80 h 338"/>
                  <a:gd name="T96" fmla="*/ 152 w 340"/>
                  <a:gd name="T97" fmla="*/ 68 h 338"/>
                  <a:gd name="T98" fmla="*/ 170 w 340"/>
                  <a:gd name="T99" fmla="*/ 66 h 338"/>
                  <a:gd name="T100" fmla="*/ 204 w 340"/>
                  <a:gd name="T101" fmla="*/ 72 h 338"/>
                  <a:gd name="T102" fmla="*/ 232 w 340"/>
                  <a:gd name="T103" fmla="*/ 92 h 338"/>
                  <a:gd name="T104" fmla="*/ 250 w 340"/>
                  <a:gd name="T105" fmla="*/ 118 h 338"/>
                  <a:gd name="T106" fmla="*/ 258 w 340"/>
                  <a:gd name="T107" fmla="*/ 154 h 338"/>
                  <a:gd name="T108" fmla="*/ 192 w 340"/>
                  <a:gd name="T109" fmla="*/ 54 h 338"/>
                  <a:gd name="T110" fmla="*/ 148 w 340"/>
                  <a:gd name="T111" fmla="*/ 26 h 338"/>
                  <a:gd name="T112" fmla="*/ 192 w 340"/>
                  <a:gd name="T113" fmla="*/ 26 h 338"/>
                  <a:gd name="T114" fmla="*/ 192 w 340"/>
                  <a:gd name="T115" fmla="*/ 54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0" h="338">
                    <a:moveTo>
                      <a:pt x="24" y="266"/>
                    </a:moveTo>
                    <a:lnTo>
                      <a:pt x="24" y="266"/>
                    </a:lnTo>
                    <a:lnTo>
                      <a:pt x="20" y="268"/>
                    </a:lnTo>
                    <a:lnTo>
                      <a:pt x="18" y="270"/>
                    </a:lnTo>
                    <a:lnTo>
                      <a:pt x="16" y="272"/>
                    </a:lnTo>
                    <a:lnTo>
                      <a:pt x="14" y="276"/>
                    </a:lnTo>
                    <a:lnTo>
                      <a:pt x="14" y="276"/>
                    </a:lnTo>
                    <a:lnTo>
                      <a:pt x="16" y="280"/>
                    </a:lnTo>
                    <a:lnTo>
                      <a:pt x="18" y="284"/>
                    </a:lnTo>
                    <a:lnTo>
                      <a:pt x="20" y="286"/>
                    </a:lnTo>
                    <a:lnTo>
                      <a:pt x="24" y="286"/>
                    </a:lnTo>
                    <a:lnTo>
                      <a:pt x="316" y="286"/>
                    </a:lnTo>
                    <a:lnTo>
                      <a:pt x="316" y="286"/>
                    </a:lnTo>
                    <a:lnTo>
                      <a:pt x="320" y="286"/>
                    </a:lnTo>
                    <a:lnTo>
                      <a:pt x="322" y="284"/>
                    </a:lnTo>
                    <a:lnTo>
                      <a:pt x="324" y="280"/>
                    </a:lnTo>
                    <a:lnTo>
                      <a:pt x="326" y="276"/>
                    </a:lnTo>
                    <a:lnTo>
                      <a:pt x="326" y="276"/>
                    </a:lnTo>
                    <a:lnTo>
                      <a:pt x="324" y="272"/>
                    </a:lnTo>
                    <a:lnTo>
                      <a:pt x="322" y="270"/>
                    </a:lnTo>
                    <a:lnTo>
                      <a:pt x="320" y="268"/>
                    </a:lnTo>
                    <a:lnTo>
                      <a:pt x="316" y="266"/>
                    </a:lnTo>
                    <a:lnTo>
                      <a:pt x="298" y="266"/>
                    </a:lnTo>
                    <a:lnTo>
                      <a:pt x="298" y="192"/>
                    </a:lnTo>
                    <a:lnTo>
                      <a:pt x="316" y="192"/>
                    </a:lnTo>
                    <a:lnTo>
                      <a:pt x="316" y="192"/>
                    </a:lnTo>
                    <a:lnTo>
                      <a:pt x="320" y="192"/>
                    </a:lnTo>
                    <a:lnTo>
                      <a:pt x="322" y="190"/>
                    </a:lnTo>
                    <a:lnTo>
                      <a:pt x="324" y="186"/>
                    </a:lnTo>
                    <a:lnTo>
                      <a:pt x="326" y="182"/>
                    </a:lnTo>
                    <a:lnTo>
                      <a:pt x="326" y="182"/>
                    </a:lnTo>
                    <a:lnTo>
                      <a:pt x="324" y="178"/>
                    </a:lnTo>
                    <a:lnTo>
                      <a:pt x="322" y="176"/>
                    </a:lnTo>
                    <a:lnTo>
                      <a:pt x="320" y="172"/>
                    </a:lnTo>
                    <a:lnTo>
                      <a:pt x="316" y="172"/>
                    </a:lnTo>
                    <a:lnTo>
                      <a:pt x="24" y="172"/>
                    </a:lnTo>
                    <a:lnTo>
                      <a:pt x="24" y="172"/>
                    </a:lnTo>
                    <a:lnTo>
                      <a:pt x="20" y="172"/>
                    </a:lnTo>
                    <a:lnTo>
                      <a:pt x="18" y="176"/>
                    </a:lnTo>
                    <a:lnTo>
                      <a:pt x="16" y="178"/>
                    </a:lnTo>
                    <a:lnTo>
                      <a:pt x="14" y="182"/>
                    </a:lnTo>
                    <a:lnTo>
                      <a:pt x="14" y="182"/>
                    </a:lnTo>
                    <a:lnTo>
                      <a:pt x="16" y="186"/>
                    </a:lnTo>
                    <a:lnTo>
                      <a:pt x="18" y="190"/>
                    </a:lnTo>
                    <a:lnTo>
                      <a:pt x="20" y="192"/>
                    </a:lnTo>
                    <a:lnTo>
                      <a:pt x="24" y="192"/>
                    </a:lnTo>
                    <a:lnTo>
                      <a:pt x="42" y="192"/>
                    </a:lnTo>
                    <a:lnTo>
                      <a:pt x="42" y="266"/>
                    </a:lnTo>
                    <a:lnTo>
                      <a:pt x="24" y="266"/>
                    </a:lnTo>
                    <a:close/>
                    <a:moveTo>
                      <a:pt x="248" y="266"/>
                    </a:moveTo>
                    <a:lnTo>
                      <a:pt x="230" y="266"/>
                    </a:lnTo>
                    <a:lnTo>
                      <a:pt x="230" y="192"/>
                    </a:lnTo>
                    <a:lnTo>
                      <a:pt x="248" y="192"/>
                    </a:lnTo>
                    <a:lnTo>
                      <a:pt x="248" y="266"/>
                    </a:lnTo>
                    <a:close/>
                    <a:moveTo>
                      <a:pt x="178" y="266"/>
                    </a:moveTo>
                    <a:lnTo>
                      <a:pt x="162" y="266"/>
                    </a:lnTo>
                    <a:lnTo>
                      <a:pt x="162" y="192"/>
                    </a:lnTo>
                    <a:lnTo>
                      <a:pt x="178" y="192"/>
                    </a:lnTo>
                    <a:lnTo>
                      <a:pt x="178" y="266"/>
                    </a:lnTo>
                    <a:close/>
                    <a:moveTo>
                      <a:pt x="110" y="266"/>
                    </a:moveTo>
                    <a:lnTo>
                      <a:pt x="92" y="266"/>
                    </a:lnTo>
                    <a:lnTo>
                      <a:pt x="92" y="192"/>
                    </a:lnTo>
                    <a:lnTo>
                      <a:pt x="110" y="192"/>
                    </a:lnTo>
                    <a:lnTo>
                      <a:pt x="110" y="266"/>
                    </a:lnTo>
                    <a:close/>
                    <a:moveTo>
                      <a:pt x="340" y="322"/>
                    </a:moveTo>
                    <a:lnTo>
                      <a:pt x="340" y="322"/>
                    </a:lnTo>
                    <a:lnTo>
                      <a:pt x="338" y="328"/>
                    </a:lnTo>
                    <a:lnTo>
                      <a:pt x="334" y="334"/>
                    </a:lnTo>
                    <a:lnTo>
                      <a:pt x="330" y="336"/>
                    </a:lnTo>
                    <a:lnTo>
                      <a:pt x="324" y="338"/>
                    </a:lnTo>
                    <a:lnTo>
                      <a:pt x="16" y="338"/>
                    </a:lnTo>
                    <a:lnTo>
                      <a:pt x="16" y="338"/>
                    </a:lnTo>
                    <a:lnTo>
                      <a:pt x="10" y="336"/>
                    </a:lnTo>
                    <a:lnTo>
                      <a:pt x="6" y="334"/>
                    </a:lnTo>
                    <a:lnTo>
                      <a:pt x="2" y="328"/>
                    </a:lnTo>
                    <a:lnTo>
                      <a:pt x="0" y="322"/>
                    </a:lnTo>
                    <a:lnTo>
                      <a:pt x="0" y="322"/>
                    </a:lnTo>
                    <a:lnTo>
                      <a:pt x="2" y="316"/>
                    </a:lnTo>
                    <a:lnTo>
                      <a:pt x="6" y="310"/>
                    </a:lnTo>
                    <a:lnTo>
                      <a:pt x="10" y="308"/>
                    </a:lnTo>
                    <a:lnTo>
                      <a:pt x="16" y="306"/>
                    </a:lnTo>
                    <a:lnTo>
                      <a:pt x="324" y="306"/>
                    </a:lnTo>
                    <a:lnTo>
                      <a:pt x="324" y="306"/>
                    </a:lnTo>
                    <a:lnTo>
                      <a:pt x="330" y="308"/>
                    </a:lnTo>
                    <a:lnTo>
                      <a:pt x="334" y="310"/>
                    </a:lnTo>
                    <a:lnTo>
                      <a:pt x="338" y="316"/>
                    </a:lnTo>
                    <a:lnTo>
                      <a:pt x="340" y="322"/>
                    </a:lnTo>
                    <a:lnTo>
                      <a:pt x="340" y="322"/>
                    </a:lnTo>
                    <a:close/>
                    <a:moveTo>
                      <a:pt x="258" y="154"/>
                    </a:moveTo>
                    <a:lnTo>
                      <a:pt x="82" y="154"/>
                    </a:lnTo>
                    <a:lnTo>
                      <a:pt x="82" y="154"/>
                    </a:lnTo>
                    <a:lnTo>
                      <a:pt x="84" y="136"/>
                    </a:lnTo>
                    <a:lnTo>
                      <a:pt x="90" y="118"/>
                    </a:lnTo>
                    <a:lnTo>
                      <a:pt x="98" y="104"/>
                    </a:lnTo>
                    <a:lnTo>
                      <a:pt x="108" y="92"/>
                    </a:lnTo>
                    <a:lnTo>
                      <a:pt x="120" y="80"/>
                    </a:lnTo>
                    <a:lnTo>
                      <a:pt x="136" y="72"/>
                    </a:lnTo>
                    <a:lnTo>
                      <a:pt x="152" y="68"/>
                    </a:lnTo>
                    <a:lnTo>
                      <a:pt x="170" y="66"/>
                    </a:lnTo>
                    <a:lnTo>
                      <a:pt x="170" y="66"/>
                    </a:lnTo>
                    <a:lnTo>
                      <a:pt x="188" y="68"/>
                    </a:lnTo>
                    <a:lnTo>
                      <a:pt x="204" y="72"/>
                    </a:lnTo>
                    <a:lnTo>
                      <a:pt x="220" y="80"/>
                    </a:lnTo>
                    <a:lnTo>
                      <a:pt x="232" y="92"/>
                    </a:lnTo>
                    <a:lnTo>
                      <a:pt x="242" y="104"/>
                    </a:lnTo>
                    <a:lnTo>
                      <a:pt x="250" y="118"/>
                    </a:lnTo>
                    <a:lnTo>
                      <a:pt x="256" y="136"/>
                    </a:lnTo>
                    <a:lnTo>
                      <a:pt x="258" y="154"/>
                    </a:lnTo>
                    <a:lnTo>
                      <a:pt x="258" y="154"/>
                    </a:lnTo>
                    <a:close/>
                    <a:moveTo>
                      <a:pt x="192" y="54"/>
                    </a:moveTo>
                    <a:lnTo>
                      <a:pt x="148" y="54"/>
                    </a:lnTo>
                    <a:lnTo>
                      <a:pt x="148" y="26"/>
                    </a:lnTo>
                    <a:lnTo>
                      <a:pt x="170" y="0"/>
                    </a:lnTo>
                    <a:lnTo>
                      <a:pt x="192" y="26"/>
                    </a:lnTo>
                    <a:lnTo>
                      <a:pt x="192" y="26"/>
                    </a:lnTo>
                    <a:lnTo>
                      <a:pt x="192"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600" dirty="0"/>
              </a:p>
            </p:txBody>
          </p:sp>
        </p:grpSp>
      </p:grpSp>
      <p:grpSp>
        <p:nvGrpSpPr>
          <p:cNvPr id="119" name="Group 118">
            <a:extLst>
              <a:ext uri="{FF2B5EF4-FFF2-40B4-BE49-F238E27FC236}">
                <a16:creationId xmlns:a16="http://schemas.microsoft.com/office/drawing/2014/main" id="{6F4CCF3E-F1F2-6D4E-941A-AD16A6CCD9CE}"/>
              </a:ext>
            </a:extLst>
          </p:cNvPr>
          <p:cNvGrpSpPr/>
          <p:nvPr/>
        </p:nvGrpSpPr>
        <p:grpSpPr>
          <a:xfrm>
            <a:off x="457200" y="1889680"/>
            <a:ext cx="339400" cy="339400"/>
            <a:chOff x="382986" y="2305282"/>
            <a:chExt cx="457200" cy="457200"/>
          </a:xfrm>
        </p:grpSpPr>
        <p:sp>
          <p:nvSpPr>
            <p:cNvPr id="120" name="Teardrop 119">
              <a:extLst>
                <a:ext uri="{FF2B5EF4-FFF2-40B4-BE49-F238E27FC236}">
                  <a16:creationId xmlns:a16="http://schemas.microsoft.com/office/drawing/2014/main" id="{20C646B2-CBD3-7F4B-A702-C138016DF62F}"/>
                </a:ext>
              </a:extLst>
            </p:cNvPr>
            <p:cNvSpPr/>
            <p:nvPr/>
          </p:nvSpPr>
          <p:spPr bwMode="ltGray">
            <a:xfrm rot="2700000">
              <a:off x="382986" y="2305282"/>
              <a:ext cx="457200" cy="457200"/>
            </a:xfrm>
            <a:prstGeom prst="teardrop">
              <a:avLst>
                <a:gd name="adj" fmla="val 151405"/>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grpSp>
          <p:nvGrpSpPr>
            <p:cNvPr id="121" name="Group 120">
              <a:extLst>
                <a:ext uri="{FF2B5EF4-FFF2-40B4-BE49-F238E27FC236}">
                  <a16:creationId xmlns:a16="http://schemas.microsoft.com/office/drawing/2014/main" id="{985BE73F-58AC-FA4F-8B98-87F0C3F4627B}"/>
                </a:ext>
              </a:extLst>
            </p:cNvPr>
            <p:cNvGrpSpPr/>
            <p:nvPr/>
          </p:nvGrpSpPr>
          <p:grpSpPr>
            <a:xfrm>
              <a:off x="417604" y="2326712"/>
              <a:ext cx="411480" cy="411480"/>
              <a:chOff x="451708" y="2362015"/>
              <a:chExt cx="612000" cy="612000"/>
            </a:xfrm>
          </p:grpSpPr>
          <p:sp>
            <p:nvSpPr>
              <p:cNvPr id="122" name="Oval 121">
                <a:extLst>
                  <a:ext uri="{FF2B5EF4-FFF2-40B4-BE49-F238E27FC236}">
                    <a16:creationId xmlns:a16="http://schemas.microsoft.com/office/drawing/2014/main" id="{13738470-CB4F-2247-87F0-1CBD89427A52}"/>
                  </a:ext>
                </a:extLst>
              </p:cNvPr>
              <p:cNvSpPr/>
              <p:nvPr/>
            </p:nvSpPr>
            <p:spPr bwMode="ltGray">
              <a:xfrm>
                <a:off x="451708" y="2362015"/>
                <a:ext cx="612000" cy="612000"/>
              </a:xfrm>
              <a:prstGeom prst="ellipse">
                <a:avLst/>
              </a:prstGeom>
              <a:solidFill>
                <a:srgbClr val="9D9D9C"/>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sp>
            <p:nvSpPr>
              <p:cNvPr id="123" name="Freeform 4811">
                <a:extLst>
                  <a:ext uri="{FF2B5EF4-FFF2-40B4-BE49-F238E27FC236}">
                    <a16:creationId xmlns:a16="http://schemas.microsoft.com/office/drawing/2014/main" id="{7C1DB551-FF5B-2046-BE98-0A49F1362544}"/>
                  </a:ext>
                </a:extLst>
              </p:cNvPr>
              <p:cNvSpPr>
                <a:spLocks noEditPoints="1"/>
              </p:cNvSpPr>
              <p:nvPr/>
            </p:nvSpPr>
            <p:spPr bwMode="auto">
              <a:xfrm>
                <a:off x="565266" y="2413515"/>
                <a:ext cx="384882" cy="492747"/>
              </a:xfrm>
              <a:custGeom>
                <a:avLst/>
                <a:gdLst>
                  <a:gd name="T0" fmla="*/ 108 w 314"/>
                  <a:gd name="T1" fmla="*/ 262 h 402"/>
                  <a:gd name="T2" fmla="*/ 96 w 314"/>
                  <a:gd name="T3" fmla="*/ 242 h 402"/>
                  <a:gd name="T4" fmla="*/ 102 w 314"/>
                  <a:gd name="T5" fmla="*/ 228 h 402"/>
                  <a:gd name="T6" fmla="*/ 160 w 314"/>
                  <a:gd name="T7" fmla="*/ 222 h 402"/>
                  <a:gd name="T8" fmla="*/ 130 w 314"/>
                  <a:gd name="T9" fmla="*/ 276 h 402"/>
                  <a:gd name="T10" fmla="*/ 116 w 314"/>
                  <a:gd name="T11" fmla="*/ 282 h 402"/>
                  <a:gd name="T12" fmla="*/ 110 w 314"/>
                  <a:gd name="T13" fmla="*/ 298 h 402"/>
                  <a:gd name="T14" fmla="*/ 122 w 314"/>
                  <a:gd name="T15" fmla="*/ 316 h 402"/>
                  <a:gd name="T16" fmla="*/ 146 w 314"/>
                  <a:gd name="T17" fmla="*/ 318 h 402"/>
                  <a:gd name="T18" fmla="*/ 160 w 314"/>
                  <a:gd name="T19" fmla="*/ 286 h 402"/>
                  <a:gd name="T20" fmla="*/ 300 w 314"/>
                  <a:gd name="T21" fmla="*/ 134 h 402"/>
                  <a:gd name="T22" fmla="*/ 296 w 314"/>
                  <a:gd name="T23" fmla="*/ 162 h 402"/>
                  <a:gd name="T24" fmla="*/ 302 w 314"/>
                  <a:gd name="T25" fmla="*/ 180 h 402"/>
                  <a:gd name="T26" fmla="*/ 246 w 314"/>
                  <a:gd name="T27" fmla="*/ 402 h 402"/>
                  <a:gd name="T28" fmla="*/ 218 w 314"/>
                  <a:gd name="T29" fmla="*/ 400 h 402"/>
                  <a:gd name="T30" fmla="*/ 184 w 314"/>
                  <a:gd name="T31" fmla="*/ 382 h 402"/>
                  <a:gd name="T32" fmla="*/ 164 w 314"/>
                  <a:gd name="T33" fmla="*/ 346 h 402"/>
                  <a:gd name="T34" fmla="*/ 164 w 314"/>
                  <a:gd name="T35" fmla="*/ 320 h 402"/>
                  <a:gd name="T36" fmla="*/ 178 w 314"/>
                  <a:gd name="T37" fmla="*/ 290 h 402"/>
                  <a:gd name="T38" fmla="*/ 6 w 314"/>
                  <a:gd name="T39" fmla="*/ 154 h 402"/>
                  <a:gd name="T40" fmla="*/ 2 w 314"/>
                  <a:gd name="T41" fmla="*/ 150 h 402"/>
                  <a:gd name="T42" fmla="*/ 0 w 314"/>
                  <a:gd name="T43" fmla="*/ 142 h 402"/>
                  <a:gd name="T44" fmla="*/ 38 w 314"/>
                  <a:gd name="T45" fmla="*/ 38 h 402"/>
                  <a:gd name="T46" fmla="*/ 50 w 314"/>
                  <a:gd name="T47" fmla="*/ 6 h 402"/>
                  <a:gd name="T48" fmla="*/ 56 w 314"/>
                  <a:gd name="T49" fmla="*/ 0 h 402"/>
                  <a:gd name="T50" fmla="*/ 306 w 314"/>
                  <a:gd name="T51" fmla="*/ 88 h 402"/>
                  <a:gd name="T52" fmla="*/ 312 w 314"/>
                  <a:gd name="T53" fmla="*/ 94 h 402"/>
                  <a:gd name="T54" fmla="*/ 312 w 314"/>
                  <a:gd name="T55" fmla="*/ 102 h 402"/>
                  <a:gd name="T56" fmla="*/ 300 w 314"/>
                  <a:gd name="T57" fmla="*/ 134 h 402"/>
                  <a:gd name="T58" fmla="*/ 300 w 314"/>
                  <a:gd name="T59" fmla="*/ 134 h 402"/>
                  <a:gd name="T60" fmla="*/ 290 w 314"/>
                  <a:gd name="T61" fmla="*/ 104 h 402"/>
                  <a:gd name="T62" fmla="*/ 232 w 314"/>
                  <a:gd name="T63" fmla="*/ 208 h 402"/>
                  <a:gd name="T64" fmla="*/ 246 w 314"/>
                  <a:gd name="T65" fmla="*/ 220 h 402"/>
                  <a:gd name="T66" fmla="*/ 54 w 314"/>
                  <a:gd name="T67" fmla="*/ 54 h 402"/>
                  <a:gd name="T68" fmla="*/ 180 w 314"/>
                  <a:gd name="T69" fmla="*/ 196 h 402"/>
                  <a:gd name="T70" fmla="*/ 196 w 314"/>
                  <a:gd name="T71" fmla="*/ 180 h 402"/>
                  <a:gd name="T72" fmla="*/ 216 w 314"/>
                  <a:gd name="T73" fmla="*/ 182 h 402"/>
                  <a:gd name="T74" fmla="*/ 232 w 314"/>
                  <a:gd name="T75" fmla="*/ 208 h 402"/>
                  <a:gd name="T76" fmla="*/ 246 w 314"/>
                  <a:gd name="T77" fmla="*/ 242 h 402"/>
                  <a:gd name="T78" fmla="*/ 232 w 314"/>
                  <a:gd name="T79" fmla="*/ 262 h 402"/>
                  <a:gd name="T80" fmla="*/ 254 w 314"/>
                  <a:gd name="T81" fmla="*/ 164 h 402"/>
                  <a:gd name="T82" fmla="*/ 260 w 314"/>
                  <a:gd name="T83" fmla="*/ 152 h 402"/>
                  <a:gd name="T84" fmla="*/ 254 w 314"/>
                  <a:gd name="T85" fmla="*/ 140 h 402"/>
                  <a:gd name="T86" fmla="*/ 244 w 314"/>
                  <a:gd name="T87" fmla="*/ 136 h 402"/>
                  <a:gd name="T88" fmla="*/ 232 w 314"/>
                  <a:gd name="T89" fmla="*/ 140 h 402"/>
                  <a:gd name="T90" fmla="*/ 228 w 314"/>
                  <a:gd name="T91" fmla="*/ 152 h 402"/>
                  <a:gd name="T92" fmla="*/ 232 w 314"/>
                  <a:gd name="T93" fmla="*/ 164 h 402"/>
                  <a:gd name="T94" fmla="*/ 244 w 314"/>
                  <a:gd name="T95" fmla="*/ 168 h 402"/>
                  <a:gd name="T96" fmla="*/ 254 w 314"/>
                  <a:gd name="T97" fmla="*/ 164 h 402"/>
                  <a:gd name="T98" fmla="*/ 98 w 314"/>
                  <a:gd name="T99" fmla="*/ 84 h 402"/>
                  <a:gd name="T100" fmla="*/ 108 w 314"/>
                  <a:gd name="T101" fmla="*/ 102 h 402"/>
                  <a:gd name="T102" fmla="*/ 112 w 314"/>
                  <a:gd name="T103" fmla="*/ 90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14" h="402">
                    <a:moveTo>
                      <a:pt x="116" y="262"/>
                    </a:moveTo>
                    <a:lnTo>
                      <a:pt x="116" y="262"/>
                    </a:lnTo>
                    <a:lnTo>
                      <a:pt x="108" y="262"/>
                    </a:lnTo>
                    <a:lnTo>
                      <a:pt x="102" y="256"/>
                    </a:lnTo>
                    <a:lnTo>
                      <a:pt x="98" y="250"/>
                    </a:lnTo>
                    <a:lnTo>
                      <a:pt x="96" y="242"/>
                    </a:lnTo>
                    <a:lnTo>
                      <a:pt x="96" y="242"/>
                    </a:lnTo>
                    <a:lnTo>
                      <a:pt x="98" y="234"/>
                    </a:lnTo>
                    <a:lnTo>
                      <a:pt x="102" y="228"/>
                    </a:lnTo>
                    <a:lnTo>
                      <a:pt x="108" y="222"/>
                    </a:lnTo>
                    <a:lnTo>
                      <a:pt x="116" y="222"/>
                    </a:lnTo>
                    <a:lnTo>
                      <a:pt x="160" y="222"/>
                    </a:lnTo>
                    <a:lnTo>
                      <a:pt x="160" y="262"/>
                    </a:lnTo>
                    <a:lnTo>
                      <a:pt x="116" y="262"/>
                    </a:lnTo>
                    <a:close/>
                    <a:moveTo>
                      <a:pt x="130" y="276"/>
                    </a:moveTo>
                    <a:lnTo>
                      <a:pt x="130" y="276"/>
                    </a:lnTo>
                    <a:lnTo>
                      <a:pt x="122" y="278"/>
                    </a:lnTo>
                    <a:lnTo>
                      <a:pt x="116" y="282"/>
                    </a:lnTo>
                    <a:lnTo>
                      <a:pt x="112" y="290"/>
                    </a:lnTo>
                    <a:lnTo>
                      <a:pt x="110" y="298"/>
                    </a:lnTo>
                    <a:lnTo>
                      <a:pt x="110" y="298"/>
                    </a:lnTo>
                    <a:lnTo>
                      <a:pt x="112" y="306"/>
                    </a:lnTo>
                    <a:lnTo>
                      <a:pt x="116" y="312"/>
                    </a:lnTo>
                    <a:lnTo>
                      <a:pt x="122" y="316"/>
                    </a:lnTo>
                    <a:lnTo>
                      <a:pt x="130" y="318"/>
                    </a:lnTo>
                    <a:lnTo>
                      <a:pt x="146" y="318"/>
                    </a:lnTo>
                    <a:lnTo>
                      <a:pt x="146" y="318"/>
                    </a:lnTo>
                    <a:lnTo>
                      <a:pt x="150" y="308"/>
                    </a:lnTo>
                    <a:lnTo>
                      <a:pt x="154" y="296"/>
                    </a:lnTo>
                    <a:lnTo>
                      <a:pt x="160" y="286"/>
                    </a:lnTo>
                    <a:lnTo>
                      <a:pt x="166" y="276"/>
                    </a:lnTo>
                    <a:lnTo>
                      <a:pt x="130" y="276"/>
                    </a:lnTo>
                    <a:close/>
                    <a:moveTo>
                      <a:pt x="300" y="134"/>
                    </a:moveTo>
                    <a:lnTo>
                      <a:pt x="292" y="158"/>
                    </a:lnTo>
                    <a:lnTo>
                      <a:pt x="292" y="158"/>
                    </a:lnTo>
                    <a:lnTo>
                      <a:pt x="296" y="162"/>
                    </a:lnTo>
                    <a:lnTo>
                      <a:pt x="300" y="168"/>
                    </a:lnTo>
                    <a:lnTo>
                      <a:pt x="302" y="174"/>
                    </a:lnTo>
                    <a:lnTo>
                      <a:pt x="302" y="180"/>
                    </a:lnTo>
                    <a:lnTo>
                      <a:pt x="302" y="382"/>
                    </a:lnTo>
                    <a:lnTo>
                      <a:pt x="302" y="402"/>
                    </a:lnTo>
                    <a:lnTo>
                      <a:pt x="246" y="402"/>
                    </a:lnTo>
                    <a:lnTo>
                      <a:pt x="232" y="402"/>
                    </a:lnTo>
                    <a:lnTo>
                      <a:pt x="232" y="402"/>
                    </a:lnTo>
                    <a:lnTo>
                      <a:pt x="218" y="400"/>
                    </a:lnTo>
                    <a:lnTo>
                      <a:pt x="206" y="396"/>
                    </a:lnTo>
                    <a:lnTo>
                      <a:pt x="194" y="390"/>
                    </a:lnTo>
                    <a:lnTo>
                      <a:pt x="184" y="382"/>
                    </a:lnTo>
                    <a:lnTo>
                      <a:pt x="174" y="372"/>
                    </a:lnTo>
                    <a:lnTo>
                      <a:pt x="168" y="360"/>
                    </a:lnTo>
                    <a:lnTo>
                      <a:pt x="164" y="346"/>
                    </a:lnTo>
                    <a:lnTo>
                      <a:pt x="164" y="332"/>
                    </a:lnTo>
                    <a:lnTo>
                      <a:pt x="164" y="332"/>
                    </a:lnTo>
                    <a:lnTo>
                      <a:pt x="164" y="320"/>
                    </a:lnTo>
                    <a:lnTo>
                      <a:pt x="166" y="310"/>
                    </a:lnTo>
                    <a:lnTo>
                      <a:pt x="172" y="300"/>
                    </a:lnTo>
                    <a:lnTo>
                      <a:pt x="178" y="290"/>
                    </a:lnTo>
                    <a:lnTo>
                      <a:pt x="176" y="290"/>
                    </a:lnTo>
                    <a:lnTo>
                      <a:pt x="176" y="216"/>
                    </a:lnTo>
                    <a:lnTo>
                      <a:pt x="6" y="154"/>
                    </a:lnTo>
                    <a:lnTo>
                      <a:pt x="6" y="154"/>
                    </a:lnTo>
                    <a:lnTo>
                      <a:pt x="4" y="152"/>
                    </a:lnTo>
                    <a:lnTo>
                      <a:pt x="2" y="150"/>
                    </a:lnTo>
                    <a:lnTo>
                      <a:pt x="2" y="150"/>
                    </a:lnTo>
                    <a:lnTo>
                      <a:pt x="0" y="146"/>
                    </a:lnTo>
                    <a:lnTo>
                      <a:pt x="0" y="142"/>
                    </a:lnTo>
                    <a:lnTo>
                      <a:pt x="38" y="38"/>
                    </a:lnTo>
                    <a:lnTo>
                      <a:pt x="38" y="38"/>
                    </a:lnTo>
                    <a:lnTo>
                      <a:pt x="38" y="38"/>
                    </a:lnTo>
                    <a:lnTo>
                      <a:pt x="38" y="38"/>
                    </a:lnTo>
                    <a:lnTo>
                      <a:pt x="38" y="38"/>
                    </a:lnTo>
                    <a:lnTo>
                      <a:pt x="50" y="6"/>
                    </a:lnTo>
                    <a:lnTo>
                      <a:pt x="50" y="6"/>
                    </a:lnTo>
                    <a:lnTo>
                      <a:pt x="52" y="2"/>
                    </a:lnTo>
                    <a:lnTo>
                      <a:pt x="56" y="0"/>
                    </a:lnTo>
                    <a:lnTo>
                      <a:pt x="58" y="0"/>
                    </a:lnTo>
                    <a:lnTo>
                      <a:pt x="62" y="0"/>
                    </a:lnTo>
                    <a:lnTo>
                      <a:pt x="306" y="88"/>
                    </a:lnTo>
                    <a:lnTo>
                      <a:pt x="306" y="88"/>
                    </a:lnTo>
                    <a:lnTo>
                      <a:pt x="310" y="90"/>
                    </a:lnTo>
                    <a:lnTo>
                      <a:pt x="312" y="94"/>
                    </a:lnTo>
                    <a:lnTo>
                      <a:pt x="312" y="94"/>
                    </a:lnTo>
                    <a:lnTo>
                      <a:pt x="314" y="98"/>
                    </a:lnTo>
                    <a:lnTo>
                      <a:pt x="312" y="102"/>
                    </a:lnTo>
                    <a:lnTo>
                      <a:pt x="300" y="134"/>
                    </a:lnTo>
                    <a:lnTo>
                      <a:pt x="300" y="134"/>
                    </a:lnTo>
                    <a:lnTo>
                      <a:pt x="300" y="134"/>
                    </a:lnTo>
                    <a:lnTo>
                      <a:pt x="300" y="134"/>
                    </a:lnTo>
                    <a:lnTo>
                      <a:pt x="300" y="134"/>
                    </a:lnTo>
                    <a:lnTo>
                      <a:pt x="300" y="134"/>
                    </a:lnTo>
                    <a:close/>
                    <a:moveTo>
                      <a:pt x="60" y="36"/>
                    </a:moveTo>
                    <a:lnTo>
                      <a:pt x="286" y="118"/>
                    </a:lnTo>
                    <a:lnTo>
                      <a:pt x="290" y="104"/>
                    </a:lnTo>
                    <a:lnTo>
                      <a:pt x="66" y="22"/>
                    </a:lnTo>
                    <a:lnTo>
                      <a:pt x="60" y="36"/>
                    </a:lnTo>
                    <a:close/>
                    <a:moveTo>
                      <a:pt x="232" y="208"/>
                    </a:moveTo>
                    <a:lnTo>
                      <a:pt x="232" y="216"/>
                    </a:lnTo>
                    <a:lnTo>
                      <a:pt x="246" y="220"/>
                    </a:lnTo>
                    <a:lnTo>
                      <a:pt x="246" y="220"/>
                    </a:lnTo>
                    <a:lnTo>
                      <a:pt x="248" y="220"/>
                    </a:lnTo>
                    <a:lnTo>
                      <a:pt x="278" y="136"/>
                    </a:lnTo>
                    <a:lnTo>
                      <a:pt x="54" y="54"/>
                    </a:lnTo>
                    <a:lnTo>
                      <a:pt x="24" y="138"/>
                    </a:lnTo>
                    <a:lnTo>
                      <a:pt x="180" y="196"/>
                    </a:lnTo>
                    <a:lnTo>
                      <a:pt x="180" y="196"/>
                    </a:lnTo>
                    <a:lnTo>
                      <a:pt x="184" y="190"/>
                    </a:lnTo>
                    <a:lnTo>
                      <a:pt x="190" y="184"/>
                    </a:lnTo>
                    <a:lnTo>
                      <a:pt x="196" y="180"/>
                    </a:lnTo>
                    <a:lnTo>
                      <a:pt x="204" y="180"/>
                    </a:lnTo>
                    <a:lnTo>
                      <a:pt x="204" y="180"/>
                    </a:lnTo>
                    <a:lnTo>
                      <a:pt x="216" y="182"/>
                    </a:lnTo>
                    <a:lnTo>
                      <a:pt x="224" y="188"/>
                    </a:lnTo>
                    <a:lnTo>
                      <a:pt x="230" y="196"/>
                    </a:lnTo>
                    <a:lnTo>
                      <a:pt x="232" y="208"/>
                    </a:lnTo>
                    <a:lnTo>
                      <a:pt x="232" y="208"/>
                    </a:lnTo>
                    <a:close/>
                    <a:moveTo>
                      <a:pt x="246" y="264"/>
                    </a:moveTo>
                    <a:lnTo>
                      <a:pt x="246" y="242"/>
                    </a:lnTo>
                    <a:lnTo>
                      <a:pt x="232" y="236"/>
                    </a:lnTo>
                    <a:lnTo>
                      <a:pt x="232" y="262"/>
                    </a:lnTo>
                    <a:lnTo>
                      <a:pt x="232" y="262"/>
                    </a:lnTo>
                    <a:lnTo>
                      <a:pt x="246" y="264"/>
                    </a:lnTo>
                    <a:lnTo>
                      <a:pt x="246" y="264"/>
                    </a:lnTo>
                    <a:close/>
                    <a:moveTo>
                      <a:pt x="254" y="164"/>
                    </a:moveTo>
                    <a:lnTo>
                      <a:pt x="254" y="164"/>
                    </a:lnTo>
                    <a:lnTo>
                      <a:pt x="258" y="158"/>
                    </a:lnTo>
                    <a:lnTo>
                      <a:pt x="260" y="152"/>
                    </a:lnTo>
                    <a:lnTo>
                      <a:pt x="260" y="152"/>
                    </a:lnTo>
                    <a:lnTo>
                      <a:pt x="258" y="146"/>
                    </a:lnTo>
                    <a:lnTo>
                      <a:pt x="254" y="140"/>
                    </a:lnTo>
                    <a:lnTo>
                      <a:pt x="254" y="140"/>
                    </a:lnTo>
                    <a:lnTo>
                      <a:pt x="250" y="138"/>
                    </a:lnTo>
                    <a:lnTo>
                      <a:pt x="244" y="136"/>
                    </a:lnTo>
                    <a:lnTo>
                      <a:pt x="238" y="138"/>
                    </a:lnTo>
                    <a:lnTo>
                      <a:pt x="232" y="140"/>
                    </a:lnTo>
                    <a:lnTo>
                      <a:pt x="232" y="140"/>
                    </a:lnTo>
                    <a:lnTo>
                      <a:pt x="228" y="146"/>
                    </a:lnTo>
                    <a:lnTo>
                      <a:pt x="228" y="152"/>
                    </a:lnTo>
                    <a:lnTo>
                      <a:pt x="228" y="152"/>
                    </a:lnTo>
                    <a:lnTo>
                      <a:pt x="228" y="158"/>
                    </a:lnTo>
                    <a:lnTo>
                      <a:pt x="232" y="164"/>
                    </a:lnTo>
                    <a:lnTo>
                      <a:pt x="232" y="164"/>
                    </a:lnTo>
                    <a:lnTo>
                      <a:pt x="238" y="166"/>
                    </a:lnTo>
                    <a:lnTo>
                      <a:pt x="244" y="168"/>
                    </a:lnTo>
                    <a:lnTo>
                      <a:pt x="244" y="168"/>
                    </a:lnTo>
                    <a:lnTo>
                      <a:pt x="250" y="166"/>
                    </a:lnTo>
                    <a:lnTo>
                      <a:pt x="254" y="164"/>
                    </a:lnTo>
                    <a:lnTo>
                      <a:pt x="254" y="164"/>
                    </a:lnTo>
                    <a:close/>
                    <a:moveTo>
                      <a:pt x="58" y="84"/>
                    </a:moveTo>
                    <a:lnTo>
                      <a:pt x="94" y="98"/>
                    </a:lnTo>
                    <a:lnTo>
                      <a:pt x="98" y="84"/>
                    </a:lnTo>
                    <a:lnTo>
                      <a:pt x="62" y="72"/>
                    </a:lnTo>
                    <a:lnTo>
                      <a:pt x="58" y="84"/>
                    </a:lnTo>
                    <a:close/>
                    <a:moveTo>
                      <a:pt x="108" y="102"/>
                    </a:moveTo>
                    <a:lnTo>
                      <a:pt x="158" y="120"/>
                    </a:lnTo>
                    <a:lnTo>
                      <a:pt x="162" y="108"/>
                    </a:lnTo>
                    <a:lnTo>
                      <a:pt x="112" y="90"/>
                    </a:lnTo>
                    <a:lnTo>
                      <a:pt x="108" y="1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600" dirty="0"/>
              </a:p>
            </p:txBody>
          </p:sp>
        </p:grpSp>
      </p:grpSp>
      <p:grpSp>
        <p:nvGrpSpPr>
          <p:cNvPr id="124" name="Group 123">
            <a:extLst>
              <a:ext uri="{FF2B5EF4-FFF2-40B4-BE49-F238E27FC236}">
                <a16:creationId xmlns:a16="http://schemas.microsoft.com/office/drawing/2014/main" id="{EB85ABE8-1DA9-9F48-BF93-199D53693F2B}"/>
              </a:ext>
            </a:extLst>
          </p:cNvPr>
          <p:cNvGrpSpPr/>
          <p:nvPr/>
        </p:nvGrpSpPr>
        <p:grpSpPr>
          <a:xfrm>
            <a:off x="463777" y="2933705"/>
            <a:ext cx="339400" cy="339400"/>
            <a:chOff x="426464" y="3720364"/>
            <a:chExt cx="457200" cy="457200"/>
          </a:xfrm>
        </p:grpSpPr>
        <p:sp>
          <p:nvSpPr>
            <p:cNvPr id="125" name="Teardrop 124">
              <a:extLst>
                <a:ext uri="{FF2B5EF4-FFF2-40B4-BE49-F238E27FC236}">
                  <a16:creationId xmlns:a16="http://schemas.microsoft.com/office/drawing/2014/main" id="{B8DBA24E-4DC8-F44F-8599-A2323043645D}"/>
                </a:ext>
              </a:extLst>
            </p:cNvPr>
            <p:cNvSpPr/>
            <p:nvPr/>
          </p:nvSpPr>
          <p:spPr bwMode="ltGray">
            <a:xfrm rot="2700000">
              <a:off x="426464" y="3720364"/>
              <a:ext cx="457200" cy="457200"/>
            </a:xfrm>
            <a:prstGeom prst="teardrop">
              <a:avLst>
                <a:gd name="adj" fmla="val 151405"/>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sp>
          <p:nvSpPr>
            <p:cNvPr id="127" name="Oval 126">
              <a:extLst>
                <a:ext uri="{FF2B5EF4-FFF2-40B4-BE49-F238E27FC236}">
                  <a16:creationId xmlns:a16="http://schemas.microsoft.com/office/drawing/2014/main" id="{55EB0A3A-8458-7A43-BADC-01C53442D8EE}"/>
                </a:ext>
              </a:extLst>
            </p:cNvPr>
            <p:cNvSpPr/>
            <p:nvPr/>
          </p:nvSpPr>
          <p:spPr bwMode="ltGray">
            <a:xfrm>
              <a:off x="449324" y="3743542"/>
              <a:ext cx="411480" cy="411480"/>
            </a:xfrm>
            <a:prstGeom prst="ellipse">
              <a:avLst/>
            </a:prstGeom>
            <a:solidFill>
              <a:srgbClr val="57575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grpSp>
      <p:grpSp>
        <p:nvGrpSpPr>
          <p:cNvPr id="129" name="Group 128">
            <a:extLst>
              <a:ext uri="{FF2B5EF4-FFF2-40B4-BE49-F238E27FC236}">
                <a16:creationId xmlns:a16="http://schemas.microsoft.com/office/drawing/2014/main" id="{B5BC87BC-28C6-AD42-8799-4B2F482AB811}"/>
              </a:ext>
            </a:extLst>
          </p:cNvPr>
          <p:cNvGrpSpPr/>
          <p:nvPr/>
        </p:nvGrpSpPr>
        <p:grpSpPr>
          <a:xfrm>
            <a:off x="464749" y="3618759"/>
            <a:ext cx="339400" cy="339400"/>
            <a:chOff x="427773" y="4643187"/>
            <a:chExt cx="457200" cy="457200"/>
          </a:xfrm>
        </p:grpSpPr>
        <p:sp>
          <p:nvSpPr>
            <p:cNvPr id="130" name="Teardrop 129">
              <a:extLst>
                <a:ext uri="{FF2B5EF4-FFF2-40B4-BE49-F238E27FC236}">
                  <a16:creationId xmlns:a16="http://schemas.microsoft.com/office/drawing/2014/main" id="{F5B71915-C513-6140-889F-CC104CF8655A}"/>
                </a:ext>
              </a:extLst>
            </p:cNvPr>
            <p:cNvSpPr/>
            <p:nvPr/>
          </p:nvSpPr>
          <p:spPr bwMode="ltGray">
            <a:xfrm rot="2700000">
              <a:off x="427773" y="4643187"/>
              <a:ext cx="457200" cy="457200"/>
            </a:xfrm>
            <a:prstGeom prst="teardrop">
              <a:avLst>
                <a:gd name="adj" fmla="val 151405"/>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grpSp>
          <p:nvGrpSpPr>
            <p:cNvPr id="131" name="Group 130">
              <a:extLst>
                <a:ext uri="{FF2B5EF4-FFF2-40B4-BE49-F238E27FC236}">
                  <a16:creationId xmlns:a16="http://schemas.microsoft.com/office/drawing/2014/main" id="{F27AEB4C-EC04-634C-92DA-3D2C5463EB1C}"/>
                </a:ext>
              </a:extLst>
            </p:cNvPr>
            <p:cNvGrpSpPr/>
            <p:nvPr/>
          </p:nvGrpSpPr>
          <p:grpSpPr>
            <a:xfrm>
              <a:off x="449324" y="4669069"/>
              <a:ext cx="411480" cy="411480"/>
              <a:chOff x="451708" y="5423115"/>
              <a:chExt cx="612000" cy="612000"/>
            </a:xfrm>
          </p:grpSpPr>
          <p:sp>
            <p:nvSpPr>
              <p:cNvPr id="132" name="Oval 131">
                <a:extLst>
                  <a:ext uri="{FF2B5EF4-FFF2-40B4-BE49-F238E27FC236}">
                    <a16:creationId xmlns:a16="http://schemas.microsoft.com/office/drawing/2014/main" id="{8C566FB7-51BB-AC48-8070-EE1345A56E1F}"/>
                  </a:ext>
                </a:extLst>
              </p:cNvPr>
              <p:cNvSpPr/>
              <p:nvPr/>
            </p:nvSpPr>
            <p:spPr bwMode="ltGray">
              <a:xfrm>
                <a:off x="451708" y="5423115"/>
                <a:ext cx="612000" cy="612000"/>
              </a:xfrm>
              <a:prstGeom prst="ellipse">
                <a:avLst/>
              </a:prstGeom>
              <a:solidFill>
                <a:srgbClr val="57575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sp>
            <p:nvSpPr>
              <p:cNvPr id="133" name="Freeform 4805">
                <a:extLst>
                  <a:ext uri="{FF2B5EF4-FFF2-40B4-BE49-F238E27FC236}">
                    <a16:creationId xmlns:a16="http://schemas.microsoft.com/office/drawing/2014/main" id="{83873FAB-5F3C-E74D-B02F-44230F567701}"/>
                  </a:ext>
                </a:extLst>
              </p:cNvPr>
              <p:cNvSpPr>
                <a:spLocks noEditPoints="1"/>
              </p:cNvSpPr>
              <p:nvPr/>
            </p:nvSpPr>
            <p:spPr bwMode="auto">
              <a:xfrm>
                <a:off x="541505" y="5554478"/>
                <a:ext cx="436363" cy="330950"/>
              </a:xfrm>
              <a:custGeom>
                <a:avLst/>
                <a:gdLst>
                  <a:gd name="T0" fmla="*/ 324 w 356"/>
                  <a:gd name="T1" fmla="*/ 64 h 270"/>
                  <a:gd name="T2" fmla="*/ 280 w 356"/>
                  <a:gd name="T3" fmla="*/ 10 h 270"/>
                  <a:gd name="T4" fmla="*/ 234 w 356"/>
                  <a:gd name="T5" fmla="*/ 2 h 270"/>
                  <a:gd name="T6" fmla="*/ 92 w 356"/>
                  <a:gd name="T7" fmla="*/ 4 h 270"/>
                  <a:gd name="T8" fmla="*/ 64 w 356"/>
                  <a:gd name="T9" fmla="*/ 18 h 270"/>
                  <a:gd name="T10" fmla="*/ 32 w 356"/>
                  <a:gd name="T11" fmla="*/ 64 h 270"/>
                  <a:gd name="T12" fmla="*/ 8 w 356"/>
                  <a:gd name="T13" fmla="*/ 108 h 270"/>
                  <a:gd name="T14" fmla="*/ 0 w 356"/>
                  <a:gd name="T15" fmla="*/ 168 h 270"/>
                  <a:gd name="T16" fmla="*/ 6 w 356"/>
                  <a:gd name="T17" fmla="*/ 224 h 270"/>
                  <a:gd name="T18" fmla="*/ 12 w 356"/>
                  <a:gd name="T19" fmla="*/ 232 h 270"/>
                  <a:gd name="T20" fmla="*/ 22 w 356"/>
                  <a:gd name="T21" fmla="*/ 232 h 270"/>
                  <a:gd name="T22" fmla="*/ 26 w 356"/>
                  <a:gd name="T23" fmla="*/ 266 h 270"/>
                  <a:gd name="T24" fmla="*/ 60 w 356"/>
                  <a:gd name="T25" fmla="*/ 270 h 270"/>
                  <a:gd name="T26" fmla="*/ 72 w 356"/>
                  <a:gd name="T27" fmla="*/ 258 h 270"/>
                  <a:gd name="T28" fmla="*/ 284 w 356"/>
                  <a:gd name="T29" fmla="*/ 258 h 270"/>
                  <a:gd name="T30" fmla="*/ 292 w 356"/>
                  <a:gd name="T31" fmla="*/ 268 h 270"/>
                  <a:gd name="T32" fmla="*/ 326 w 356"/>
                  <a:gd name="T33" fmla="*/ 268 h 270"/>
                  <a:gd name="T34" fmla="*/ 334 w 356"/>
                  <a:gd name="T35" fmla="*/ 232 h 270"/>
                  <a:gd name="T36" fmla="*/ 340 w 356"/>
                  <a:gd name="T37" fmla="*/ 232 h 270"/>
                  <a:gd name="T38" fmla="*/ 350 w 356"/>
                  <a:gd name="T39" fmla="*/ 224 h 270"/>
                  <a:gd name="T40" fmla="*/ 356 w 356"/>
                  <a:gd name="T41" fmla="*/ 168 h 270"/>
                  <a:gd name="T42" fmla="*/ 352 w 356"/>
                  <a:gd name="T43" fmla="*/ 120 h 270"/>
                  <a:gd name="T44" fmla="*/ 330 w 356"/>
                  <a:gd name="T45" fmla="*/ 72 h 270"/>
                  <a:gd name="T46" fmla="*/ 138 w 356"/>
                  <a:gd name="T47" fmla="*/ 20 h 270"/>
                  <a:gd name="T48" fmla="*/ 246 w 356"/>
                  <a:gd name="T49" fmla="*/ 22 h 270"/>
                  <a:gd name="T50" fmla="*/ 296 w 356"/>
                  <a:gd name="T51" fmla="*/ 62 h 270"/>
                  <a:gd name="T52" fmla="*/ 298 w 356"/>
                  <a:gd name="T53" fmla="*/ 76 h 270"/>
                  <a:gd name="T54" fmla="*/ 284 w 356"/>
                  <a:gd name="T55" fmla="*/ 80 h 270"/>
                  <a:gd name="T56" fmla="*/ 72 w 356"/>
                  <a:gd name="T57" fmla="*/ 80 h 270"/>
                  <a:gd name="T58" fmla="*/ 56 w 356"/>
                  <a:gd name="T59" fmla="*/ 74 h 270"/>
                  <a:gd name="T60" fmla="*/ 70 w 356"/>
                  <a:gd name="T61" fmla="*/ 46 h 270"/>
                  <a:gd name="T62" fmla="*/ 262 w 356"/>
                  <a:gd name="T63" fmla="*/ 136 h 270"/>
                  <a:gd name="T64" fmla="*/ 244 w 356"/>
                  <a:gd name="T65" fmla="*/ 154 h 270"/>
                  <a:gd name="T66" fmla="*/ 100 w 356"/>
                  <a:gd name="T67" fmla="*/ 148 h 270"/>
                  <a:gd name="T68" fmla="*/ 46 w 356"/>
                  <a:gd name="T69" fmla="*/ 152 h 270"/>
                  <a:gd name="T70" fmla="*/ 22 w 356"/>
                  <a:gd name="T71" fmla="*/ 136 h 270"/>
                  <a:gd name="T72" fmla="*/ 28 w 356"/>
                  <a:gd name="T73" fmla="*/ 106 h 270"/>
                  <a:gd name="T74" fmla="*/ 56 w 356"/>
                  <a:gd name="T75" fmla="*/ 102 h 270"/>
                  <a:gd name="T76" fmla="*/ 72 w 356"/>
                  <a:gd name="T77" fmla="*/ 126 h 270"/>
                  <a:gd name="T78" fmla="*/ 46 w 356"/>
                  <a:gd name="T79" fmla="*/ 152 h 270"/>
                  <a:gd name="T80" fmla="*/ 156 w 356"/>
                  <a:gd name="T81" fmla="*/ 212 h 270"/>
                  <a:gd name="T82" fmla="*/ 70 w 356"/>
                  <a:gd name="T83" fmla="*/ 198 h 270"/>
                  <a:gd name="T84" fmla="*/ 152 w 356"/>
                  <a:gd name="T85" fmla="*/ 184 h 270"/>
                  <a:gd name="T86" fmla="*/ 274 w 356"/>
                  <a:gd name="T87" fmla="*/ 186 h 270"/>
                  <a:gd name="T88" fmla="*/ 288 w 356"/>
                  <a:gd name="T89" fmla="*/ 212 h 270"/>
                  <a:gd name="T90" fmla="*/ 292 w 356"/>
                  <a:gd name="T91" fmla="*/ 144 h 270"/>
                  <a:gd name="T92" fmla="*/ 286 w 356"/>
                  <a:gd name="T93" fmla="*/ 116 h 270"/>
                  <a:gd name="T94" fmla="*/ 310 w 356"/>
                  <a:gd name="T95" fmla="*/ 100 h 270"/>
                  <a:gd name="T96" fmla="*/ 336 w 356"/>
                  <a:gd name="T97" fmla="*/ 126 h 270"/>
                  <a:gd name="T98" fmla="*/ 320 w 356"/>
                  <a:gd name="T99" fmla="*/ 15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56" h="270">
                    <a:moveTo>
                      <a:pt x="330" y="72"/>
                    </a:moveTo>
                    <a:lnTo>
                      <a:pt x="330" y="72"/>
                    </a:lnTo>
                    <a:lnTo>
                      <a:pt x="324" y="64"/>
                    </a:lnTo>
                    <a:lnTo>
                      <a:pt x="324" y="64"/>
                    </a:lnTo>
                    <a:lnTo>
                      <a:pt x="314" y="46"/>
                    </a:lnTo>
                    <a:lnTo>
                      <a:pt x="302" y="32"/>
                    </a:lnTo>
                    <a:lnTo>
                      <a:pt x="292" y="18"/>
                    </a:lnTo>
                    <a:lnTo>
                      <a:pt x="280" y="10"/>
                    </a:lnTo>
                    <a:lnTo>
                      <a:pt x="280" y="10"/>
                    </a:lnTo>
                    <a:lnTo>
                      <a:pt x="274" y="6"/>
                    </a:lnTo>
                    <a:lnTo>
                      <a:pt x="264" y="4"/>
                    </a:lnTo>
                    <a:lnTo>
                      <a:pt x="234" y="2"/>
                    </a:lnTo>
                    <a:lnTo>
                      <a:pt x="178" y="0"/>
                    </a:lnTo>
                    <a:lnTo>
                      <a:pt x="178" y="0"/>
                    </a:lnTo>
                    <a:lnTo>
                      <a:pt x="122" y="2"/>
                    </a:lnTo>
                    <a:lnTo>
                      <a:pt x="92" y="4"/>
                    </a:lnTo>
                    <a:lnTo>
                      <a:pt x="82" y="6"/>
                    </a:lnTo>
                    <a:lnTo>
                      <a:pt x="76" y="10"/>
                    </a:lnTo>
                    <a:lnTo>
                      <a:pt x="76" y="10"/>
                    </a:lnTo>
                    <a:lnTo>
                      <a:pt x="64" y="18"/>
                    </a:lnTo>
                    <a:lnTo>
                      <a:pt x="54" y="32"/>
                    </a:lnTo>
                    <a:lnTo>
                      <a:pt x="42" y="46"/>
                    </a:lnTo>
                    <a:lnTo>
                      <a:pt x="32" y="64"/>
                    </a:lnTo>
                    <a:lnTo>
                      <a:pt x="32" y="64"/>
                    </a:lnTo>
                    <a:lnTo>
                      <a:pt x="26" y="72"/>
                    </a:lnTo>
                    <a:lnTo>
                      <a:pt x="26" y="72"/>
                    </a:lnTo>
                    <a:lnTo>
                      <a:pt x="16" y="88"/>
                    </a:lnTo>
                    <a:lnTo>
                      <a:pt x="8" y="108"/>
                    </a:lnTo>
                    <a:lnTo>
                      <a:pt x="4" y="120"/>
                    </a:lnTo>
                    <a:lnTo>
                      <a:pt x="2" y="134"/>
                    </a:lnTo>
                    <a:lnTo>
                      <a:pt x="0" y="150"/>
                    </a:lnTo>
                    <a:lnTo>
                      <a:pt x="0" y="168"/>
                    </a:lnTo>
                    <a:lnTo>
                      <a:pt x="0" y="168"/>
                    </a:lnTo>
                    <a:lnTo>
                      <a:pt x="0" y="192"/>
                    </a:lnTo>
                    <a:lnTo>
                      <a:pt x="2" y="210"/>
                    </a:lnTo>
                    <a:lnTo>
                      <a:pt x="6" y="224"/>
                    </a:lnTo>
                    <a:lnTo>
                      <a:pt x="6" y="224"/>
                    </a:lnTo>
                    <a:lnTo>
                      <a:pt x="6" y="228"/>
                    </a:lnTo>
                    <a:lnTo>
                      <a:pt x="10" y="230"/>
                    </a:lnTo>
                    <a:lnTo>
                      <a:pt x="12" y="232"/>
                    </a:lnTo>
                    <a:lnTo>
                      <a:pt x="16" y="232"/>
                    </a:lnTo>
                    <a:lnTo>
                      <a:pt x="16" y="232"/>
                    </a:lnTo>
                    <a:lnTo>
                      <a:pt x="16" y="232"/>
                    </a:lnTo>
                    <a:lnTo>
                      <a:pt x="22" y="232"/>
                    </a:lnTo>
                    <a:lnTo>
                      <a:pt x="22" y="258"/>
                    </a:lnTo>
                    <a:lnTo>
                      <a:pt x="22" y="258"/>
                    </a:lnTo>
                    <a:lnTo>
                      <a:pt x="24" y="262"/>
                    </a:lnTo>
                    <a:lnTo>
                      <a:pt x="26" y="266"/>
                    </a:lnTo>
                    <a:lnTo>
                      <a:pt x="30" y="268"/>
                    </a:lnTo>
                    <a:lnTo>
                      <a:pt x="34" y="270"/>
                    </a:lnTo>
                    <a:lnTo>
                      <a:pt x="60" y="270"/>
                    </a:lnTo>
                    <a:lnTo>
                      <a:pt x="60" y="270"/>
                    </a:lnTo>
                    <a:lnTo>
                      <a:pt x="64" y="268"/>
                    </a:lnTo>
                    <a:lnTo>
                      <a:pt x="68" y="266"/>
                    </a:lnTo>
                    <a:lnTo>
                      <a:pt x="70" y="262"/>
                    </a:lnTo>
                    <a:lnTo>
                      <a:pt x="72" y="258"/>
                    </a:lnTo>
                    <a:lnTo>
                      <a:pt x="72" y="232"/>
                    </a:lnTo>
                    <a:lnTo>
                      <a:pt x="178" y="232"/>
                    </a:lnTo>
                    <a:lnTo>
                      <a:pt x="284" y="232"/>
                    </a:lnTo>
                    <a:lnTo>
                      <a:pt x="284" y="258"/>
                    </a:lnTo>
                    <a:lnTo>
                      <a:pt x="284" y="258"/>
                    </a:lnTo>
                    <a:lnTo>
                      <a:pt x="286" y="262"/>
                    </a:lnTo>
                    <a:lnTo>
                      <a:pt x="288" y="266"/>
                    </a:lnTo>
                    <a:lnTo>
                      <a:pt x="292" y="268"/>
                    </a:lnTo>
                    <a:lnTo>
                      <a:pt x="296" y="270"/>
                    </a:lnTo>
                    <a:lnTo>
                      <a:pt x="322" y="270"/>
                    </a:lnTo>
                    <a:lnTo>
                      <a:pt x="322" y="270"/>
                    </a:lnTo>
                    <a:lnTo>
                      <a:pt x="326" y="268"/>
                    </a:lnTo>
                    <a:lnTo>
                      <a:pt x="330" y="266"/>
                    </a:lnTo>
                    <a:lnTo>
                      <a:pt x="332" y="262"/>
                    </a:lnTo>
                    <a:lnTo>
                      <a:pt x="334" y="258"/>
                    </a:lnTo>
                    <a:lnTo>
                      <a:pt x="334" y="232"/>
                    </a:lnTo>
                    <a:lnTo>
                      <a:pt x="340" y="232"/>
                    </a:lnTo>
                    <a:lnTo>
                      <a:pt x="340" y="232"/>
                    </a:lnTo>
                    <a:lnTo>
                      <a:pt x="340" y="232"/>
                    </a:lnTo>
                    <a:lnTo>
                      <a:pt x="340" y="232"/>
                    </a:lnTo>
                    <a:lnTo>
                      <a:pt x="344" y="232"/>
                    </a:lnTo>
                    <a:lnTo>
                      <a:pt x="346" y="230"/>
                    </a:lnTo>
                    <a:lnTo>
                      <a:pt x="350" y="228"/>
                    </a:lnTo>
                    <a:lnTo>
                      <a:pt x="350" y="224"/>
                    </a:lnTo>
                    <a:lnTo>
                      <a:pt x="350" y="224"/>
                    </a:lnTo>
                    <a:lnTo>
                      <a:pt x="354" y="210"/>
                    </a:lnTo>
                    <a:lnTo>
                      <a:pt x="356" y="192"/>
                    </a:lnTo>
                    <a:lnTo>
                      <a:pt x="356" y="168"/>
                    </a:lnTo>
                    <a:lnTo>
                      <a:pt x="356" y="168"/>
                    </a:lnTo>
                    <a:lnTo>
                      <a:pt x="356" y="150"/>
                    </a:lnTo>
                    <a:lnTo>
                      <a:pt x="354" y="134"/>
                    </a:lnTo>
                    <a:lnTo>
                      <a:pt x="352" y="120"/>
                    </a:lnTo>
                    <a:lnTo>
                      <a:pt x="348" y="108"/>
                    </a:lnTo>
                    <a:lnTo>
                      <a:pt x="340" y="88"/>
                    </a:lnTo>
                    <a:lnTo>
                      <a:pt x="330" y="72"/>
                    </a:lnTo>
                    <a:lnTo>
                      <a:pt x="330" y="72"/>
                    </a:lnTo>
                    <a:close/>
                    <a:moveTo>
                      <a:pt x="88" y="26"/>
                    </a:moveTo>
                    <a:lnTo>
                      <a:pt x="88" y="26"/>
                    </a:lnTo>
                    <a:lnTo>
                      <a:pt x="110" y="22"/>
                    </a:lnTo>
                    <a:lnTo>
                      <a:pt x="138" y="20"/>
                    </a:lnTo>
                    <a:lnTo>
                      <a:pt x="178" y="20"/>
                    </a:lnTo>
                    <a:lnTo>
                      <a:pt x="178" y="20"/>
                    </a:lnTo>
                    <a:lnTo>
                      <a:pt x="218" y="20"/>
                    </a:lnTo>
                    <a:lnTo>
                      <a:pt x="246" y="22"/>
                    </a:lnTo>
                    <a:lnTo>
                      <a:pt x="268" y="26"/>
                    </a:lnTo>
                    <a:lnTo>
                      <a:pt x="268" y="26"/>
                    </a:lnTo>
                    <a:lnTo>
                      <a:pt x="286" y="46"/>
                    </a:lnTo>
                    <a:lnTo>
                      <a:pt x="296" y="62"/>
                    </a:lnTo>
                    <a:lnTo>
                      <a:pt x="298" y="70"/>
                    </a:lnTo>
                    <a:lnTo>
                      <a:pt x="300" y="74"/>
                    </a:lnTo>
                    <a:lnTo>
                      <a:pt x="300" y="74"/>
                    </a:lnTo>
                    <a:lnTo>
                      <a:pt x="298" y="76"/>
                    </a:lnTo>
                    <a:lnTo>
                      <a:pt x="296" y="78"/>
                    </a:lnTo>
                    <a:lnTo>
                      <a:pt x="292" y="80"/>
                    </a:lnTo>
                    <a:lnTo>
                      <a:pt x="284" y="80"/>
                    </a:lnTo>
                    <a:lnTo>
                      <a:pt x="284" y="80"/>
                    </a:lnTo>
                    <a:lnTo>
                      <a:pt x="178" y="80"/>
                    </a:lnTo>
                    <a:lnTo>
                      <a:pt x="178" y="80"/>
                    </a:lnTo>
                    <a:lnTo>
                      <a:pt x="72" y="80"/>
                    </a:lnTo>
                    <a:lnTo>
                      <a:pt x="72" y="80"/>
                    </a:lnTo>
                    <a:lnTo>
                      <a:pt x="64" y="80"/>
                    </a:lnTo>
                    <a:lnTo>
                      <a:pt x="60" y="78"/>
                    </a:lnTo>
                    <a:lnTo>
                      <a:pt x="58" y="76"/>
                    </a:lnTo>
                    <a:lnTo>
                      <a:pt x="56" y="74"/>
                    </a:lnTo>
                    <a:lnTo>
                      <a:pt x="56" y="74"/>
                    </a:lnTo>
                    <a:lnTo>
                      <a:pt x="58" y="70"/>
                    </a:lnTo>
                    <a:lnTo>
                      <a:pt x="60" y="62"/>
                    </a:lnTo>
                    <a:lnTo>
                      <a:pt x="70" y="46"/>
                    </a:lnTo>
                    <a:lnTo>
                      <a:pt x="88" y="26"/>
                    </a:lnTo>
                    <a:lnTo>
                      <a:pt x="88" y="26"/>
                    </a:lnTo>
                    <a:close/>
                    <a:moveTo>
                      <a:pt x="262" y="136"/>
                    </a:moveTo>
                    <a:lnTo>
                      <a:pt x="262" y="136"/>
                    </a:lnTo>
                    <a:lnTo>
                      <a:pt x="260" y="144"/>
                    </a:lnTo>
                    <a:lnTo>
                      <a:pt x="256" y="148"/>
                    </a:lnTo>
                    <a:lnTo>
                      <a:pt x="252" y="152"/>
                    </a:lnTo>
                    <a:lnTo>
                      <a:pt x="244" y="154"/>
                    </a:lnTo>
                    <a:lnTo>
                      <a:pt x="112" y="154"/>
                    </a:lnTo>
                    <a:lnTo>
                      <a:pt x="112" y="154"/>
                    </a:lnTo>
                    <a:lnTo>
                      <a:pt x="104" y="152"/>
                    </a:lnTo>
                    <a:lnTo>
                      <a:pt x="100" y="148"/>
                    </a:lnTo>
                    <a:lnTo>
                      <a:pt x="96" y="144"/>
                    </a:lnTo>
                    <a:lnTo>
                      <a:pt x="94" y="136"/>
                    </a:lnTo>
                    <a:lnTo>
                      <a:pt x="262" y="136"/>
                    </a:lnTo>
                    <a:close/>
                    <a:moveTo>
                      <a:pt x="46" y="152"/>
                    </a:moveTo>
                    <a:lnTo>
                      <a:pt x="46" y="152"/>
                    </a:lnTo>
                    <a:lnTo>
                      <a:pt x="36" y="150"/>
                    </a:lnTo>
                    <a:lnTo>
                      <a:pt x="28" y="144"/>
                    </a:lnTo>
                    <a:lnTo>
                      <a:pt x="22" y="136"/>
                    </a:lnTo>
                    <a:lnTo>
                      <a:pt x="20" y="126"/>
                    </a:lnTo>
                    <a:lnTo>
                      <a:pt x="20" y="126"/>
                    </a:lnTo>
                    <a:lnTo>
                      <a:pt x="22" y="116"/>
                    </a:lnTo>
                    <a:lnTo>
                      <a:pt x="28" y="106"/>
                    </a:lnTo>
                    <a:lnTo>
                      <a:pt x="36" y="102"/>
                    </a:lnTo>
                    <a:lnTo>
                      <a:pt x="46" y="100"/>
                    </a:lnTo>
                    <a:lnTo>
                      <a:pt x="46" y="100"/>
                    </a:lnTo>
                    <a:lnTo>
                      <a:pt x="56" y="102"/>
                    </a:lnTo>
                    <a:lnTo>
                      <a:pt x="64" y="106"/>
                    </a:lnTo>
                    <a:lnTo>
                      <a:pt x="70" y="116"/>
                    </a:lnTo>
                    <a:lnTo>
                      <a:pt x="72" y="126"/>
                    </a:lnTo>
                    <a:lnTo>
                      <a:pt x="72" y="126"/>
                    </a:lnTo>
                    <a:lnTo>
                      <a:pt x="70" y="136"/>
                    </a:lnTo>
                    <a:lnTo>
                      <a:pt x="64" y="144"/>
                    </a:lnTo>
                    <a:lnTo>
                      <a:pt x="56" y="150"/>
                    </a:lnTo>
                    <a:lnTo>
                      <a:pt x="46" y="152"/>
                    </a:lnTo>
                    <a:lnTo>
                      <a:pt x="46" y="152"/>
                    </a:lnTo>
                    <a:close/>
                    <a:moveTo>
                      <a:pt x="288" y="212"/>
                    </a:moveTo>
                    <a:lnTo>
                      <a:pt x="204" y="212"/>
                    </a:lnTo>
                    <a:lnTo>
                      <a:pt x="156" y="212"/>
                    </a:lnTo>
                    <a:lnTo>
                      <a:pt x="68" y="212"/>
                    </a:lnTo>
                    <a:lnTo>
                      <a:pt x="68" y="206"/>
                    </a:lnTo>
                    <a:lnTo>
                      <a:pt x="68" y="206"/>
                    </a:lnTo>
                    <a:lnTo>
                      <a:pt x="70" y="198"/>
                    </a:lnTo>
                    <a:lnTo>
                      <a:pt x="76" y="190"/>
                    </a:lnTo>
                    <a:lnTo>
                      <a:pt x="82" y="186"/>
                    </a:lnTo>
                    <a:lnTo>
                      <a:pt x="90" y="184"/>
                    </a:lnTo>
                    <a:lnTo>
                      <a:pt x="152" y="184"/>
                    </a:lnTo>
                    <a:lnTo>
                      <a:pt x="208" y="184"/>
                    </a:lnTo>
                    <a:lnTo>
                      <a:pt x="266" y="184"/>
                    </a:lnTo>
                    <a:lnTo>
                      <a:pt x="266" y="184"/>
                    </a:lnTo>
                    <a:lnTo>
                      <a:pt x="274" y="186"/>
                    </a:lnTo>
                    <a:lnTo>
                      <a:pt x="280" y="190"/>
                    </a:lnTo>
                    <a:lnTo>
                      <a:pt x="286" y="198"/>
                    </a:lnTo>
                    <a:lnTo>
                      <a:pt x="288" y="206"/>
                    </a:lnTo>
                    <a:lnTo>
                      <a:pt x="288" y="212"/>
                    </a:lnTo>
                    <a:close/>
                    <a:moveTo>
                      <a:pt x="310" y="152"/>
                    </a:moveTo>
                    <a:lnTo>
                      <a:pt x="310" y="152"/>
                    </a:lnTo>
                    <a:lnTo>
                      <a:pt x="300" y="150"/>
                    </a:lnTo>
                    <a:lnTo>
                      <a:pt x="292" y="144"/>
                    </a:lnTo>
                    <a:lnTo>
                      <a:pt x="286" y="136"/>
                    </a:lnTo>
                    <a:lnTo>
                      <a:pt x="284" y="126"/>
                    </a:lnTo>
                    <a:lnTo>
                      <a:pt x="284" y="126"/>
                    </a:lnTo>
                    <a:lnTo>
                      <a:pt x="286" y="116"/>
                    </a:lnTo>
                    <a:lnTo>
                      <a:pt x="292" y="106"/>
                    </a:lnTo>
                    <a:lnTo>
                      <a:pt x="300" y="102"/>
                    </a:lnTo>
                    <a:lnTo>
                      <a:pt x="310" y="100"/>
                    </a:lnTo>
                    <a:lnTo>
                      <a:pt x="310" y="100"/>
                    </a:lnTo>
                    <a:lnTo>
                      <a:pt x="320" y="102"/>
                    </a:lnTo>
                    <a:lnTo>
                      <a:pt x="328" y="106"/>
                    </a:lnTo>
                    <a:lnTo>
                      <a:pt x="334" y="116"/>
                    </a:lnTo>
                    <a:lnTo>
                      <a:pt x="336" y="126"/>
                    </a:lnTo>
                    <a:lnTo>
                      <a:pt x="336" y="126"/>
                    </a:lnTo>
                    <a:lnTo>
                      <a:pt x="334" y="136"/>
                    </a:lnTo>
                    <a:lnTo>
                      <a:pt x="328" y="144"/>
                    </a:lnTo>
                    <a:lnTo>
                      <a:pt x="320" y="150"/>
                    </a:lnTo>
                    <a:lnTo>
                      <a:pt x="310" y="152"/>
                    </a:lnTo>
                    <a:lnTo>
                      <a:pt x="310" y="1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600" dirty="0"/>
              </a:p>
            </p:txBody>
          </p:sp>
        </p:grpSp>
      </p:grpSp>
      <p:sp>
        <p:nvSpPr>
          <p:cNvPr id="108" name="Rounded Rectangle 107">
            <a:hlinkClick r:id="rId4" action="ppaction://hlinksldjump"/>
            <a:extLst>
              <a:ext uri="{FF2B5EF4-FFF2-40B4-BE49-F238E27FC236}">
                <a16:creationId xmlns:a16="http://schemas.microsoft.com/office/drawing/2014/main" id="{D2E677AE-F960-FD4B-B36B-F05A16F9681A}"/>
              </a:ext>
            </a:extLst>
          </p:cNvPr>
          <p:cNvSpPr/>
          <p:nvPr/>
        </p:nvSpPr>
        <p:spPr>
          <a:xfrm>
            <a:off x="1057700" y="895976"/>
            <a:ext cx="2534254" cy="273854"/>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Generation Capacity And Energy Mix</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4" name="Rounded Rectangle 133">
            <a:hlinkClick r:id="rId5" action="ppaction://hlinksldjump"/>
            <a:extLst>
              <a:ext uri="{FF2B5EF4-FFF2-40B4-BE49-F238E27FC236}">
                <a16:creationId xmlns:a16="http://schemas.microsoft.com/office/drawing/2014/main" id="{6D83E4CB-2604-F242-9EAA-B3C4C23F4FC8}"/>
              </a:ext>
            </a:extLst>
          </p:cNvPr>
          <p:cNvSpPr/>
          <p:nvPr/>
        </p:nvSpPr>
        <p:spPr>
          <a:xfrm>
            <a:off x="1057700" y="1258532"/>
            <a:ext cx="1276067" cy="207763"/>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Coal Phase-Out</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5" name="Rounded Rectangle 134">
            <a:hlinkClick r:id="rId6" action="ppaction://hlinksldjump"/>
            <a:extLst>
              <a:ext uri="{FF2B5EF4-FFF2-40B4-BE49-F238E27FC236}">
                <a16:creationId xmlns:a16="http://schemas.microsoft.com/office/drawing/2014/main" id="{AD61F9C2-D747-A347-BBA0-83652C7837F4}"/>
              </a:ext>
            </a:extLst>
          </p:cNvPr>
          <p:cNvSpPr/>
          <p:nvPr/>
        </p:nvSpPr>
        <p:spPr>
          <a:xfrm>
            <a:off x="1057700" y="1601890"/>
            <a:ext cx="1276067" cy="207763"/>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 Auctions</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6" name="Rounded Rectangle 135">
            <a:hlinkClick r:id="rId7" action="ppaction://hlinksldjump"/>
            <a:extLst>
              <a:ext uri="{FF2B5EF4-FFF2-40B4-BE49-F238E27FC236}">
                <a16:creationId xmlns:a16="http://schemas.microsoft.com/office/drawing/2014/main" id="{87893B88-7EBC-F84E-AD0F-B1FD73B6DED0}"/>
              </a:ext>
            </a:extLst>
          </p:cNvPr>
          <p:cNvSpPr/>
          <p:nvPr/>
        </p:nvSpPr>
        <p:spPr>
          <a:xfrm>
            <a:off x="1057700" y="1938137"/>
            <a:ext cx="1508080" cy="207763"/>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Discom Payables</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7" name="Rounded Rectangle 136">
            <a:hlinkClick r:id="rId8" action="ppaction://hlinksldjump"/>
            <a:extLst>
              <a:ext uri="{FF2B5EF4-FFF2-40B4-BE49-F238E27FC236}">
                <a16:creationId xmlns:a16="http://schemas.microsoft.com/office/drawing/2014/main" id="{73B7AB10-E793-314A-BB95-22AE969A6A9C}"/>
              </a:ext>
            </a:extLst>
          </p:cNvPr>
          <p:cNvSpPr/>
          <p:nvPr/>
        </p:nvSpPr>
        <p:spPr>
          <a:xfrm>
            <a:off x="1057700" y="2300921"/>
            <a:ext cx="1194182" cy="207763"/>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Power Markets</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8" name="Rounded Rectangle 137">
            <a:hlinkClick r:id="rId9" action="ppaction://hlinksldjump"/>
            <a:extLst>
              <a:ext uri="{FF2B5EF4-FFF2-40B4-BE49-F238E27FC236}">
                <a16:creationId xmlns:a16="http://schemas.microsoft.com/office/drawing/2014/main" id="{60540735-A0C6-7745-BA12-0445762A8DC5}"/>
              </a:ext>
            </a:extLst>
          </p:cNvPr>
          <p:cNvSpPr/>
          <p:nvPr/>
        </p:nvSpPr>
        <p:spPr>
          <a:xfrm>
            <a:off x="1057703" y="2632851"/>
            <a:ext cx="2554447" cy="207763"/>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Policy and Regulatory Developments</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9" name="Rounded Rectangle 138">
            <a:hlinkClick r:id="rId10" action="ppaction://hlinksldjump"/>
            <a:extLst>
              <a:ext uri="{FF2B5EF4-FFF2-40B4-BE49-F238E27FC236}">
                <a16:creationId xmlns:a16="http://schemas.microsoft.com/office/drawing/2014/main" id="{64A9B9F7-B5F5-EC4C-8B74-2CED6A0345ED}"/>
              </a:ext>
            </a:extLst>
          </p:cNvPr>
          <p:cNvSpPr/>
          <p:nvPr/>
        </p:nvSpPr>
        <p:spPr>
          <a:xfrm>
            <a:off x="1057702" y="2997471"/>
            <a:ext cx="2251880" cy="207763"/>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Renewable Energy Finance</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0" name="Rounded Rectangle 139">
            <a:hlinkClick r:id="rId11" action="ppaction://hlinksldjump"/>
            <a:extLst>
              <a:ext uri="{FF2B5EF4-FFF2-40B4-BE49-F238E27FC236}">
                <a16:creationId xmlns:a16="http://schemas.microsoft.com/office/drawing/2014/main" id="{D05D0FBB-74C8-4A46-90B7-1DA893D17DE5}"/>
              </a:ext>
            </a:extLst>
          </p:cNvPr>
          <p:cNvSpPr/>
          <p:nvPr/>
        </p:nvSpPr>
        <p:spPr>
          <a:xfrm>
            <a:off x="1057702" y="3342660"/>
            <a:ext cx="1869743" cy="207763"/>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Energy Storage</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1" name="Rounded Rectangle 140">
            <a:hlinkClick r:id="rId12" action="ppaction://hlinksldjump"/>
            <a:extLst>
              <a:ext uri="{FF2B5EF4-FFF2-40B4-BE49-F238E27FC236}">
                <a16:creationId xmlns:a16="http://schemas.microsoft.com/office/drawing/2014/main" id="{E5927073-8CB7-1B4C-A5B4-6568E3E61EF2}"/>
              </a:ext>
            </a:extLst>
          </p:cNvPr>
          <p:cNvSpPr/>
          <p:nvPr/>
        </p:nvSpPr>
        <p:spPr>
          <a:xfrm>
            <a:off x="1057702" y="3686821"/>
            <a:ext cx="1383307" cy="207763"/>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Electric Mobility</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2" name="Rounded Rectangle 141">
            <a:hlinkClick r:id="rId13" action="ppaction://hlinksldjump"/>
            <a:extLst>
              <a:ext uri="{FF2B5EF4-FFF2-40B4-BE49-F238E27FC236}">
                <a16:creationId xmlns:a16="http://schemas.microsoft.com/office/drawing/2014/main" id="{4D5761CE-7AAC-874A-A0C6-6383DA4944B3}"/>
              </a:ext>
            </a:extLst>
          </p:cNvPr>
          <p:cNvSpPr/>
          <p:nvPr/>
        </p:nvSpPr>
        <p:spPr>
          <a:xfrm>
            <a:off x="1057701" y="4023068"/>
            <a:ext cx="1508079" cy="207763"/>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Annexures</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3" name="Rounded Rectangle 142">
            <a:hlinkClick r:id="rId7" action="ppaction://hlinksldjump"/>
            <a:extLst>
              <a:ext uri="{FF2B5EF4-FFF2-40B4-BE49-F238E27FC236}">
                <a16:creationId xmlns:a16="http://schemas.microsoft.com/office/drawing/2014/main" id="{25803578-FCA8-D64E-BFFC-B784360F6CE4}"/>
              </a:ext>
            </a:extLst>
          </p:cNvPr>
          <p:cNvSpPr/>
          <p:nvPr/>
        </p:nvSpPr>
        <p:spPr>
          <a:xfrm>
            <a:off x="1057702" y="4373228"/>
            <a:ext cx="5958394" cy="207763"/>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u="sng" dirty="0">
                <a:solidFill>
                  <a:schemeClr val="bg1"/>
                </a:solidFill>
                <a:uFill>
                  <a:solidFill>
                    <a:srgbClr val="009CD8"/>
                  </a:solidFill>
                </a:uFill>
                <a:latin typeface="Open Sans" panose="020B0606030504020204" pitchFamily="34" charset="0"/>
                <a:ea typeface="Open Sans" panose="020B0606030504020204" pitchFamily="34" charset="0"/>
                <a:cs typeface="Open Sans" panose="020B0606030504020204" pitchFamily="34" charset="0"/>
                <a:hlinkClick r:id="rId14" action="ppaction://hlinksldjump">
                  <a:extLst>
                    <a:ext uri="{A12FA001-AC4F-418D-AE19-62706E023703}">
                      <ahyp:hlinkClr xmlns:ahyp="http://schemas.microsoft.com/office/drawing/2018/hyperlinkcolor" val="tx"/>
                    </a:ext>
                  </a:extLst>
                </a:hlinkClick>
              </a:rPr>
              <a:t>About Us</a:t>
            </a:r>
            <a:endParaRPr lang="en-US" sz="1000" u="sng" dirty="0">
              <a:solidFill>
                <a:schemeClr val="bg1"/>
              </a:solidFill>
              <a:uFill>
                <a:solidFill>
                  <a:srgbClr val="009CD8"/>
                </a:solidFill>
              </a:u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47671" y="3003122"/>
            <a:ext cx="153806" cy="227440"/>
          </a:xfrm>
          <a:prstGeom prst="rect">
            <a:avLst/>
          </a:prstGeom>
        </p:spPr>
      </p:pic>
      <p:grpSp>
        <p:nvGrpSpPr>
          <p:cNvPr id="78" name="Group 77"/>
          <p:cNvGrpSpPr/>
          <p:nvPr/>
        </p:nvGrpSpPr>
        <p:grpSpPr>
          <a:xfrm>
            <a:off x="8284057" y="4779402"/>
            <a:ext cx="715926" cy="418214"/>
            <a:chOff x="8284057" y="4779402"/>
            <a:chExt cx="715926" cy="418214"/>
          </a:xfrm>
        </p:grpSpPr>
        <p:sp>
          <p:nvSpPr>
            <p:cNvPr id="79" name="Rounded Rectangle 78"/>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80" name="Group 79"/>
            <p:cNvGrpSpPr/>
            <p:nvPr/>
          </p:nvGrpSpPr>
          <p:grpSpPr>
            <a:xfrm>
              <a:off x="8284057" y="4879531"/>
              <a:ext cx="715926" cy="263969"/>
              <a:chOff x="1376812" y="1471708"/>
              <a:chExt cx="715926" cy="263969"/>
            </a:xfrm>
          </p:grpSpPr>
          <p:sp>
            <p:nvSpPr>
              <p:cNvPr id="81" name="TextBox 80"/>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82" name="Group 81"/>
              <p:cNvGrpSpPr/>
              <p:nvPr/>
            </p:nvGrpSpPr>
            <p:grpSpPr>
              <a:xfrm>
                <a:off x="1504037" y="1471708"/>
                <a:ext cx="436340" cy="63914"/>
                <a:chOff x="973747" y="978085"/>
                <a:chExt cx="436340" cy="63914"/>
              </a:xfrm>
            </p:grpSpPr>
            <p:sp>
              <p:nvSpPr>
                <p:cNvPr id="83" name="Oval 82"/>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85" name="Oval 84"/>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89" name="Oval 88"/>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grpSp>
      <p:sp>
        <p:nvSpPr>
          <p:cNvPr id="144" name="TextBox 143"/>
          <p:cNvSpPr txBox="1"/>
          <p:nvPr/>
        </p:nvSpPr>
        <p:spPr>
          <a:xfrm rot="16200000">
            <a:off x="8583621" y="3704036"/>
            <a:ext cx="750626" cy="200055"/>
          </a:xfrm>
          <a:prstGeom prst="rect">
            <a:avLst/>
          </a:prstGeom>
          <a:noFill/>
        </p:spPr>
        <p:txBody>
          <a:bodyPr wrap="square" rtlCol="0">
            <a:spAutoFit/>
          </a:bodyPr>
          <a:lstStyle/>
          <a:p>
            <a:r>
              <a:rPr lang="en-IN" sz="700" dirty="0">
                <a:solidFill>
                  <a:srgbClr val="9D9D9C"/>
                </a:solidFill>
                <a:latin typeface="Open Sans" panose="020B0606030504020204" pitchFamily="34" charset="0"/>
                <a:ea typeface="Open Sans" panose="020B0606030504020204" pitchFamily="34" charset="0"/>
                <a:cs typeface="Open Sans" panose="020B0606030504020204" pitchFamily="34" charset="0"/>
              </a:rPr>
              <a:t>Image: iStock</a:t>
            </a:r>
          </a:p>
        </p:txBody>
      </p:sp>
      <p:sp>
        <p:nvSpPr>
          <p:cNvPr id="87" name="Rounded Rectangle 86">
            <a:hlinkClick r:id="rId4" action="ppaction://hlinksldjump"/>
            <a:extLst>
              <a:ext uri="{FF2B5EF4-FFF2-40B4-BE49-F238E27FC236}">
                <a16:creationId xmlns:a16="http://schemas.microsoft.com/office/drawing/2014/main" id="{D2E677AE-F960-FD4B-B36B-F05A16F9681A}"/>
              </a:ext>
            </a:extLst>
          </p:cNvPr>
          <p:cNvSpPr/>
          <p:nvPr/>
        </p:nvSpPr>
        <p:spPr>
          <a:xfrm>
            <a:off x="3737596" y="881717"/>
            <a:ext cx="377636" cy="273854"/>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4</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8" name="Rounded Rectangle 87">
            <a:hlinkClick r:id="rId4" action="ppaction://hlinksldjump"/>
            <a:extLst>
              <a:ext uri="{FF2B5EF4-FFF2-40B4-BE49-F238E27FC236}">
                <a16:creationId xmlns:a16="http://schemas.microsoft.com/office/drawing/2014/main" id="{D2E677AE-F960-FD4B-B36B-F05A16F9681A}"/>
              </a:ext>
            </a:extLst>
          </p:cNvPr>
          <p:cNvSpPr/>
          <p:nvPr/>
        </p:nvSpPr>
        <p:spPr>
          <a:xfrm>
            <a:off x="3739265" y="1222910"/>
            <a:ext cx="377636" cy="273854"/>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6</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0" name="Rounded Rectangle 89">
            <a:hlinkClick r:id="rId4" action="ppaction://hlinksldjump"/>
            <a:extLst>
              <a:ext uri="{FF2B5EF4-FFF2-40B4-BE49-F238E27FC236}">
                <a16:creationId xmlns:a16="http://schemas.microsoft.com/office/drawing/2014/main" id="{D2E677AE-F960-FD4B-B36B-F05A16F9681A}"/>
              </a:ext>
            </a:extLst>
          </p:cNvPr>
          <p:cNvSpPr/>
          <p:nvPr/>
        </p:nvSpPr>
        <p:spPr>
          <a:xfrm>
            <a:off x="3739827" y="1571250"/>
            <a:ext cx="377636" cy="273854"/>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7</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6" name="Rounded Rectangle 125">
            <a:hlinkClick r:id="rId4" action="ppaction://hlinksldjump"/>
            <a:extLst>
              <a:ext uri="{FF2B5EF4-FFF2-40B4-BE49-F238E27FC236}">
                <a16:creationId xmlns:a16="http://schemas.microsoft.com/office/drawing/2014/main" id="{D2E677AE-F960-FD4B-B36B-F05A16F9681A}"/>
              </a:ext>
            </a:extLst>
          </p:cNvPr>
          <p:cNvSpPr/>
          <p:nvPr/>
        </p:nvSpPr>
        <p:spPr>
          <a:xfrm>
            <a:off x="3744420" y="1901251"/>
            <a:ext cx="377636" cy="273854"/>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8</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5" name="Rounded Rectangle 144">
            <a:hlinkClick r:id="rId4" action="ppaction://hlinksldjump"/>
            <a:extLst>
              <a:ext uri="{FF2B5EF4-FFF2-40B4-BE49-F238E27FC236}">
                <a16:creationId xmlns:a16="http://schemas.microsoft.com/office/drawing/2014/main" id="{D2E677AE-F960-FD4B-B36B-F05A16F9681A}"/>
              </a:ext>
            </a:extLst>
          </p:cNvPr>
          <p:cNvSpPr/>
          <p:nvPr/>
        </p:nvSpPr>
        <p:spPr>
          <a:xfrm>
            <a:off x="3744420" y="2264724"/>
            <a:ext cx="377636" cy="273854"/>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9</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6" name="Rounded Rectangle 145">
            <a:hlinkClick r:id="rId4" action="ppaction://hlinksldjump"/>
            <a:extLst>
              <a:ext uri="{FF2B5EF4-FFF2-40B4-BE49-F238E27FC236}">
                <a16:creationId xmlns:a16="http://schemas.microsoft.com/office/drawing/2014/main" id="{D2E677AE-F960-FD4B-B36B-F05A16F9681A}"/>
              </a:ext>
            </a:extLst>
          </p:cNvPr>
          <p:cNvSpPr/>
          <p:nvPr/>
        </p:nvSpPr>
        <p:spPr>
          <a:xfrm>
            <a:off x="3745872" y="2603978"/>
            <a:ext cx="377636" cy="273854"/>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10</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7" name="Rounded Rectangle 146">
            <a:hlinkClick r:id="rId4" action="ppaction://hlinksldjump"/>
            <a:extLst>
              <a:ext uri="{FF2B5EF4-FFF2-40B4-BE49-F238E27FC236}">
                <a16:creationId xmlns:a16="http://schemas.microsoft.com/office/drawing/2014/main" id="{D2E677AE-F960-FD4B-B36B-F05A16F9681A}"/>
              </a:ext>
            </a:extLst>
          </p:cNvPr>
          <p:cNvSpPr/>
          <p:nvPr/>
        </p:nvSpPr>
        <p:spPr>
          <a:xfrm>
            <a:off x="3748330" y="2945887"/>
            <a:ext cx="377636" cy="273854"/>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11</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8" name="Rounded Rectangle 147">
            <a:hlinkClick r:id="rId4" action="ppaction://hlinksldjump"/>
            <a:extLst>
              <a:ext uri="{FF2B5EF4-FFF2-40B4-BE49-F238E27FC236}">
                <a16:creationId xmlns:a16="http://schemas.microsoft.com/office/drawing/2014/main" id="{D2E677AE-F960-FD4B-B36B-F05A16F9681A}"/>
              </a:ext>
            </a:extLst>
          </p:cNvPr>
          <p:cNvSpPr/>
          <p:nvPr/>
        </p:nvSpPr>
        <p:spPr>
          <a:xfrm>
            <a:off x="3753266" y="3306921"/>
            <a:ext cx="377636" cy="273854"/>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14</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9" name="Rounded Rectangle 148">
            <a:hlinkClick r:id="rId4" action="ppaction://hlinksldjump"/>
            <a:extLst>
              <a:ext uri="{FF2B5EF4-FFF2-40B4-BE49-F238E27FC236}">
                <a16:creationId xmlns:a16="http://schemas.microsoft.com/office/drawing/2014/main" id="{D2E677AE-F960-FD4B-B36B-F05A16F9681A}"/>
              </a:ext>
            </a:extLst>
          </p:cNvPr>
          <p:cNvSpPr/>
          <p:nvPr/>
        </p:nvSpPr>
        <p:spPr>
          <a:xfrm>
            <a:off x="3753266" y="3648116"/>
            <a:ext cx="377636" cy="273854"/>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15</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0" name="Rounded Rectangle 149">
            <a:hlinkClick r:id="rId4" action="ppaction://hlinksldjump"/>
            <a:extLst>
              <a:ext uri="{FF2B5EF4-FFF2-40B4-BE49-F238E27FC236}">
                <a16:creationId xmlns:a16="http://schemas.microsoft.com/office/drawing/2014/main" id="{D2E677AE-F960-FD4B-B36B-F05A16F9681A}"/>
              </a:ext>
            </a:extLst>
          </p:cNvPr>
          <p:cNvSpPr/>
          <p:nvPr/>
        </p:nvSpPr>
        <p:spPr>
          <a:xfrm>
            <a:off x="3749183" y="3990237"/>
            <a:ext cx="377636" cy="273854"/>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17</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1" name="Rounded Rectangle 150">
            <a:hlinkClick r:id="rId4" action="ppaction://hlinksldjump"/>
            <a:extLst>
              <a:ext uri="{FF2B5EF4-FFF2-40B4-BE49-F238E27FC236}">
                <a16:creationId xmlns:a16="http://schemas.microsoft.com/office/drawing/2014/main" id="{D2E677AE-F960-FD4B-B36B-F05A16F9681A}"/>
              </a:ext>
            </a:extLst>
          </p:cNvPr>
          <p:cNvSpPr/>
          <p:nvPr/>
        </p:nvSpPr>
        <p:spPr>
          <a:xfrm>
            <a:off x="3753266" y="4339095"/>
            <a:ext cx="377636" cy="273854"/>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19</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965227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2" name="Rounded Rectangle 1"/>
          <p:cNvSpPr/>
          <p:nvPr/>
        </p:nvSpPr>
        <p:spPr>
          <a:xfrm>
            <a:off x="6485302" y="523625"/>
            <a:ext cx="3238213" cy="4211127"/>
          </a:xfrm>
          <a:prstGeom prst="roundRect">
            <a:avLst/>
          </a:prstGeom>
          <a:solidFill>
            <a:srgbClr val="C3E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99" name="Google Shape;99;p20"/>
          <p:cNvSpPr txBox="1">
            <a:spLocks noGrp="1"/>
          </p:cNvSpPr>
          <p:nvPr>
            <p:ph type="title"/>
          </p:nvPr>
        </p:nvSpPr>
        <p:spPr>
          <a:xfrm>
            <a:off x="457199" y="124721"/>
            <a:ext cx="7689273" cy="481580"/>
          </a:xfrm>
          <a:prstGeom prst="rect">
            <a:avLst/>
          </a:prstGeom>
        </p:spPr>
        <p:txBody>
          <a:bodyPr spcFirstLastPara="1" wrap="square" lIns="91425" tIns="91425" rIns="91425" bIns="91425" anchor="b" anchorCtr="0">
            <a:noAutofit/>
          </a:bodyPr>
          <a:lstStyle/>
          <a:p>
            <a:pPr lvl="0"/>
            <a:r>
              <a:rPr lang="en-US" sz="1200" dirty="0">
                <a:solidFill>
                  <a:srgbClr val="575756"/>
                </a:solidFill>
              </a:rPr>
              <a:t>Generation capacity: </a:t>
            </a:r>
            <a:r>
              <a:rPr lang="en-US" sz="1200" dirty="0">
                <a:solidFill>
                  <a:srgbClr val="009CD8"/>
                </a:solidFill>
              </a:rPr>
              <a:t>rooftop solar picks up further pace, but grid-scale RE capacity additions decline</a:t>
            </a:r>
            <a:endParaRPr sz="1200" dirty="0">
              <a:solidFill>
                <a:srgbClr val="009CD8"/>
              </a:solidFill>
            </a:endParaRPr>
          </a:p>
        </p:txBody>
      </p:sp>
      <p:sp>
        <p:nvSpPr>
          <p:cNvPr id="15" name="Text Placeholder 3">
            <a:extLst>
              <a:ext uri="{FF2B5EF4-FFF2-40B4-BE49-F238E27FC236}">
                <a16:creationId xmlns:a16="http://schemas.microsoft.com/office/drawing/2014/main" id="{5266969A-F123-9349-BBD7-41E664211EA9}"/>
              </a:ext>
            </a:extLst>
          </p:cNvPr>
          <p:cNvSpPr>
            <a:spLocks noGrp="1"/>
          </p:cNvSpPr>
          <p:nvPr>
            <p:ph type="body" sz="quarter" idx="4294967295"/>
          </p:nvPr>
        </p:nvSpPr>
        <p:spPr>
          <a:xfrm>
            <a:off x="143118" y="2906762"/>
            <a:ext cx="4643051" cy="280813"/>
          </a:xfrm>
          <a:prstGeom prst="rect">
            <a:avLst/>
          </a:prstGeom>
        </p:spPr>
        <p:txBody>
          <a:bodyPr/>
          <a:lstStyle/>
          <a:p>
            <a:pPr marL="101600" indent="0">
              <a:buNone/>
            </a:pPr>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Central Electricity Authority. *Includes solar rooftop capacity (3.2 GW as of September 2020)</a:t>
            </a:r>
          </a:p>
        </p:txBody>
      </p:sp>
      <p:sp>
        <p:nvSpPr>
          <p:cNvPr id="18" name="Text Placeholder 3">
            <a:extLst>
              <a:ext uri="{FF2B5EF4-FFF2-40B4-BE49-F238E27FC236}">
                <a16:creationId xmlns:a16="http://schemas.microsoft.com/office/drawing/2014/main" id="{5266969A-F123-9349-BBD7-41E664211EA9}"/>
              </a:ext>
            </a:extLst>
          </p:cNvPr>
          <p:cNvSpPr>
            <a:spLocks noGrp="1"/>
          </p:cNvSpPr>
          <p:nvPr>
            <p:ph type="body" sz="quarter" idx="4294967295"/>
          </p:nvPr>
        </p:nvSpPr>
        <p:spPr>
          <a:xfrm>
            <a:off x="135581" y="4769651"/>
            <a:ext cx="6049927" cy="373849"/>
          </a:xfrm>
          <a:prstGeom prst="rect">
            <a:avLst/>
          </a:prstGeom>
        </p:spPr>
        <p:txBody>
          <a:bodyPr>
            <a:noAutofit/>
          </a:bodyPr>
          <a:lstStyle/>
          <a:p>
            <a:pPr marL="101600" indent="0">
              <a:buNone/>
            </a:pPr>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Ministry of New and Renewable Energy.</a:t>
            </a:r>
            <a:endParaRPr lang="en-US" sz="7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9" name="Google Shape;100;p20"/>
          <p:cNvSpPr txBox="1"/>
          <p:nvPr/>
        </p:nvSpPr>
        <p:spPr>
          <a:xfrm>
            <a:off x="6554363" y="520770"/>
            <a:ext cx="2391744" cy="4158706"/>
          </a:xfrm>
          <a:prstGeom prst="rect">
            <a:avLst/>
          </a:prstGeom>
          <a:noFill/>
          <a:ln>
            <a:noFill/>
          </a:ln>
        </p:spPr>
        <p:txBody>
          <a:bodyPr spcFirstLastPara="1" wrap="square" lIns="91425" tIns="91425" rIns="91425" bIns="91425" numCol="1" anchor="t" anchorCtr="0">
            <a:noAutofit/>
          </a:bodyPr>
          <a:lstStyle/>
          <a:p>
            <a:pPr lvl="0">
              <a:spcBef>
                <a:spcPts val="600"/>
              </a:spcBef>
              <a:buClr>
                <a:schemeClr val="dk1"/>
              </a:buClr>
              <a:buSzPts val="1100"/>
            </a:pPr>
            <a:r>
              <a:rPr lang="en-IN" sz="1200" b="1" dirty="0">
                <a:solidFill>
                  <a:srgbClr val="575756"/>
                </a:solidFill>
                <a:latin typeface="Open Sans"/>
                <a:ea typeface="Open Sans"/>
                <a:cs typeface="Open Sans"/>
                <a:sym typeface="Open Sans"/>
              </a:rPr>
              <a:t>Takeaways &amp; Outlook</a:t>
            </a:r>
          </a:p>
          <a:p>
            <a:pPr lvl="0">
              <a:spcBef>
                <a:spcPts val="700"/>
              </a:spcBef>
              <a:buClr>
                <a:schemeClr val="dk1"/>
              </a:buClr>
              <a:buSzPts val="1100"/>
            </a:pPr>
            <a:r>
              <a:rPr lang="en-IN" sz="800" b="1" dirty="0">
                <a:solidFill>
                  <a:schemeClr val="tx1">
                    <a:lumMod val="65000"/>
                    <a:lumOff val="35000"/>
                  </a:schemeClr>
                </a:solidFill>
                <a:latin typeface="Open Sans"/>
                <a:ea typeface="Open Sans"/>
                <a:cs typeface="Open Sans"/>
                <a:sym typeface="Open Sans"/>
              </a:rPr>
              <a:t>Quarterly RE capacity additions have slowed down</a:t>
            </a:r>
            <a:r>
              <a:rPr lang="en-IN" sz="800" dirty="0">
                <a:solidFill>
                  <a:schemeClr val="tx1">
                    <a:lumMod val="65000"/>
                    <a:lumOff val="35000"/>
                  </a:schemeClr>
                </a:solidFill>
                <a:latin typeface="Open Sans"/>
                <a:ea typeface="Open Sans"/>
                <a:cs typeface="Open Sans"/>
                <a:sym typeface="Open Sans"/>
              </a:rPr>
              <a:t>, particularly in the last two quarters, partly due to supply chain disruptions from Covid-19 pandemic.</a:t>
            </a:r>
          </a:p>
          <a:p>
            <a:pPr lvl="0">
              <a:spcBef>
                <a:spcPts val="700"/>
              </a:spcBef>
              <a:buClr>
                <a:schemeClr val="dk1"/>
              </a:buClr>
              <a:buSzPts val="1100"/>
            </a:pPr>
            <a:r>
              <a:rPr lang="en-IN" sz="800" dirty="0">
                <a:solidFill>
                  <a:schemeClr val="tx1">
                    <a:lumMod val="65000"/>
                    <a:lumOff val="35000"/>
                  </a:schemeClr>
                </a:solidFill>
                <a:latin typeface="Open Sans"/>
                <a:ea typeface="Open Sans"/>
                <a:cs typeface="Open Sans"/>
                <a:sym typeface="Open Sans"/>
              </a:rPr>
              <a:t>Despite the decline in grid-scale solar and wind capacity addition,</a:t>
            </a:r>
            <a:r>
              <a:rPr lang="en-IN" sz="800" b="1" dirty="0">
                <a:solidFill>
                  <a:schemeClr val="tx1">
                    <a:lumMod val="65000"/>
                    <a:lumOff val="35000"/>
                  </a:schemeClr>
                </a:solidFill>
                <a:latin typeface="Open Sans"/>
                <a:ea typeface="Open Sans"/>
                <a:cs typeface="Open Sans"/>
                <a:sym typeface="Open Sans"/>
              </a:rPr>
              <a:t> rooftop solar saw increased adoption with 399 MW capacity being added in Q2 FY21 (vs 188 MW in Q2FY20). </a:t>
            </a:r>
            <a:r>
              <a:rPr lang="en-IN" sz="800" dirty="0">
                <a:solidFill>
                  <a:schemeClr val="tx1">
                    <a:lumMod val="65000"/>
                    <a:lumOff val="35000"/>
                  </a:schemeClr>
                </a:solidFill>
                <a:latin typeface="Open Sans"/>
                <a:ea typeface="Open Sans"/>
                <a:cs typeface="Open Sans"/>
                <a:sym typeface="Open Sans"/>
              </a:rPr>
              <a:t>Gujarat, Rajasthan, and Tamil Nadu led the growth in rooftop solar installations</a:t>
            </a:r>
            <a:r>
              <a:rPr lang="en-IN" sz="800" b="1" dirty="0">
                <a:solidFill>
                  <a:schemeClr val="tx1">
                    <a:lumMod val="65000"/>
                    <a:lumOff val="35000"/>
                  </a:schemeClr>
                </a:solidFill>
                <a:latin typeface="Open Sans"/>
                <a:ea typeface="Open Sans"/>
                <a:cs typeface="Open Sans"/>
                <a:sym typeface="Open Sans"/>
              </a:rPr>
              <a:t>. </a:t>
            </a:r>
          </a:p>
          <a:p>
            <a:pPr lvl="0">
              <a:spcBef>
                <a:spcPts val="700"/>
              </a:spcBef>
              <a:buClr>
                <a:schemeClr val="dk1"/>
              </a:buClr>
              <a:buSzPts val="1100"/>
            </a:pPr>
            <a:r>
              <a:rPr lang="en-IN" sz="800" dirty="0">
                <a:solidFill>
                  <a:schemeClr val="tx1">
                    <a:lumMod val="65000"/>
                    <a:lumOff val="35000"/>
                  </a:schemeClr>
                </a:solidFill>
                <a:latin typeface="Open Sans"/>
                <a:ea typeface="Open Sans"/>
                <a:cs typeface="Open Sans"/>
                <a:sym typeface="Open Sans"/>
              </a:rPr>
              <a:t>Among RE categories, solar (grid-scale and rooftop) continues to dominate, accounting for </a:t>
            </a:r>
            <a:r>
              <a:rPr lang="en-IN" sz="800" b="1" dirty="0">
                <a:solidFill>
                  <a:schemeClr val="tx1">
                    <a:lumMod val="65000"/>
                    <a:lumOff val="35000"/>
                  </a:schemeClr>
                </a:solidFill>
                <a:latin typeface="Open Sans"/>
                <a:ea typeface="Open Sans"/>
                <a:cs typeface="Open Sans"/>
                <a:sym typeface="Open Sans"/>
              </a:rPr>
              <a:t>nearly 60% of the capacity added in Q2 FY21.</a:t>
            </a:r>
          </a:p>
          <a:p>
            <a:pPr>
              <a:spcBef>
                <a:spcPts val="700"/>
              </a:spcBef>
              <a:buClr>
                <a:schemeClr val="dk1"/>
              </a:buClr>
              <a:buSzPts val="1100"/>
            </a:pPr>
            <a:r>
              <a:rPr lang="en-IN" sz="800" dirty="0">
                <a:solidFill>
                  <a:schemeClr val="tx1">
                    <a:lumMod val="65000"/>
                    <a:lumOff val="35000"/>
                  </a:schemeClr>
                </a:solidFill>
                <a:latin typeface="Open Sans"/>
                <a:ea typeface="Open Sans"/>
                <a:cs typeface="Open Sans"/>
                <a:sym typeface="Open Sans"/>
              </a:rPr>
              <a:t>The MNRE has allowed an extension of five months for grid-scale project commissioning on account of Covid-19. Noticeable RE capacity may be added in the future as the lockdown eases</a:t>
            </a:r>
            <a:r>
              <a:rPr lang="en-IN" sz="800" b="1" dirty="0">
                <a:solidFill>
                  <a:schemeClr val="tx1">
                    <a:lumMod val="65000"/>
                    <a:lumOff val="35000"/>
                  </a:schemeClr>
                </a:solidFill>
                <a:latin typeface="Open Sans"/>
                <a:ea typeface="Open Sans"/>
                <a:cs typeface="Open Sans"/>
                <a:sym typeface="Open Sans"/>
              </a:rPr>
              <a:t>.</a:t>
            </a:r>
          </a:p>
          <a:p>
            <a:pPr>
              <a:spcBef>
                <a:spcPts val="700"/>
              </a:spcBef>
              <a:buClr>
                <a:schemeClr val="dk1"/>
              </a:buClr>
              <a:buSzPts val="1100"/>
            </a:pPr>
            <a:r>
              <a:rPr lang="en-IN" sz="800" b="1" dirty="0">
                <a:solidFill>
                  <a:schemeClr val="tx1">
                    <a:lumMod val="65000"/>
                    <a:lumOff val="35000"/>
                  </a:schemeClr>
                </a:solidFill>
                <a:latin typeface="Open Sans"/>
                <a:ea typeface="Open Sans"/>
                <a:cs typeface="Open Sans"/>
                <a:sym typeface="Open Sans"/>
              </a:rPr>
              <a:t>3.2 GW RE capacity was sanctioned/auctioned in Q2 FY21</a:t>
            </a:r>
            <a:r>
              <a:rPr lang="en-IN" sz="800" dirty="0">
                <a:solidFill>
                  <a:schemeClr val="tx1">
                    <a:lumMod val="65000"/>
                    <a:lumOff val="35000"/>
                  </a:schemeClr>
                </a:solidFill>
                <a:latin typeface="Open Sans"/>
                <a:ea typeface="Open Sans"/>
                <a:cs typeface="Open Sans"/>
                <a:sym typeface="Open Sans"/>
              </a:rPr>
              <a:t>. </a:t>
            </a:r>
            <a:r>
              <a:rPr lang="en-IN" sz="800" b="1" dirty="0">
                <a:solidFill>
                  <a:schemeClr val="tx1">
                    <a:lumMod val="65000"/>
                    <a:lumOff val="35000"/>
                  </a:schemeClr>
                </a:solidFill>
                <a:latin typeface="Open Sans"/>
                <a:ea typeface="Open Sans"/>
                <a:cs typeface="Open Sans"/>
                <a:sym typeface="Open Sans"/>
              </a:rPr>
              <a:t>This is slightly lower than the 4.4 GW capacity sanctioned/auctioned in Q1 FY21</a:t>
            </a:r>
            <a:r>
              <a:rPr lang="en-IN" sz="800" dirty="0">
                <a:solidFill>
                  <a:schemeClr val="tx1">
                    <a:lumMod val="65000"/>
                    <a:lumOff val="35000"/>
                  </a:schemeClr>
                </a:solidFill>
                <a:latin typeface="Open Sans"/>
                <a:ea typeface="Open Sans"/>
                <a:cs typeface="Open Sans"/>
                <a:sym typeface="Open Sans"/>
              </a:rPr>
              <a:t>. This 4.4 GW excludes another 8 GW sanctioned in Q1 under a manufacturing linked upsizing of a solar auction from an earlier quarter.</a:t>
            </a:r>
          </a:p>
        </p:txBody>
      </p:sp>
      <p:graphicFrame>
        <p:nvGraphicFramePr>
          <p:cNvPr id="26" name="Chart 25">
            <a:extLst>
              <a:ext uri="{FF2B5EF4-FFF2-40B4-BE49-F238E27FC236}">
                <a16:creationId xmlns:a16="http://schemas.microsoft.com/office/drawing/2014/main" id="{C4F5E5BA-0F0B-7642-83D2-30C24092BB05}"/>
              </a:ext>
            </a:extLst>
          </p:cNvPr>
          <p:cNvGraphicFramePr/>
          <p:nvPr>
            <p:extLst>
              <p:ext uri="{D42A27DB-BD31-4B8C-83A1-F6EECF244321}">
                <p14:modId xmlns:p14="http://schemas.microsoft.com/office/powerpoint/2010/main" val="3839193690"/>
              </p:ext>
            </p:extLst>
          </p:nvPr>
        </p:nvGraphicFramePr>
        <p:xfrm>
          <a:off x="261674" y="3174844"/>
          <a:ext cx="6059102" cy="176465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3" name="Chart 32">
            <a:extLst>
              <a:ext uri="{FF2B5EF4-FFF2-40B4-BE49-F238E27FC236}">
                <a16:creationId xmlns:a16="http://schemas.microsoft.com/office/drawing/2014/main" id="{FE4317EF-28F1-CA4F-B519-CE618905DB8A}"/>
              </a:ext>
            </a:extLst>
          </p:cNvPr>
          <p:cNvGraphicFramePr/>
          <p:nvPr>
            <p:extLst>
              <p:ext uri="{D42A27DB-BD31-4B8C-83A1-F6EECF244321}">
                <p14:modId xmlns:p14="http://schemas.microsoft.com/office/powerpoint/2010/main" val="3671961680"/>
              </p:ext>
            </p:extLst>
          </p:nvPr>
        </p:nvGraphicFramePr>
        <p:xfrm>
          <a:off x="270849" y="639177"/>
          <a:ext cx="6049928" cy="2377036"/>
        </p:xfrm>
        <a:graphic>
          <a:graphicData uri="http://schemas.openxmlformats.org/drawingml/2006/chart">
            <c:chart xmlns:c="http://schemas.openxmlformats.org/drawingml/2006/chart" xmlns:r="http://schemas.openxmlformats.org/officeDocument/2006/relationships" r:id="rId4"/>
          </a:graphicData>
        </a:graphic>
      </p:graphicFrame>
      <p:cxnSp>
        <p:nvCxnSpPr>
          <p:cNvPr id="7" name="Straight Connector 6"/>
          <p:cNvCxnSpPr/>
          <p:nvPr/>
        </p:nvCxnSpPr>
        <p:spPr>
          <a:xfrm>
            <a:off x="2171700" y="774402"/>
            <a:ext cx="4149076" cy="0"/>
          </a:xfrm>
          <a:prstGeom prst="line">
            <a:avLst/>
          </a:prstGeom>
          <a:ln>
            <a:solidFill>
              <a:srgbClr val="009CD8"/>
            </a:solidFill>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6196951" y="712489"/>
            <a:ext cx="123825" cy="123825"/>
          </a:xfrm>
          <a:prstGeom prst="ellipse">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cxnSp>
        <p:nvCxnSpPr>
          <p:cNvPr id="35" name="Straight Connector 34"/>
          <p:cNvCxnSpPr/>
          <p:nvPr/>
        </p:nvCxnSpPr>
        <p:spPr>
          <a:xfrm>
            <a:off x="2052084" y="3292006"/>
            <a:ext cx="4266469" cy="0"/>
          </a:xfrm>
          <a:prstGeom prst="line">
            <a:avLst/>
          </a:prstGeom>
          <a:ln>
            <a:solidFill>
              <a:srgbClr val="009CD8"/>
            </a:solidFill>
          </a:ln>
        </p:spPr>
        <p:style>
          <a:lnRef idx="1">
            <a:schemeClr val="accent1"/>
          </a:lnRef>
          <a:fillRef idx="0">
            <a:schemeClr val="accent1"/>
          </a:fillRef>
          <a:effectRef idx="0">
            <a:schemeClr val="accent1"/>
          </a:effectRef>
          <a:fontRef idx="minor">
            <a:schemeClr val="tx1"/>
          </a:fontRef>
        </p:style>
      </p:cxnSp>
      <p:sp>
        <p:nvSpPr>
          <p:cNvPr id="36" name="Oval 35"/>
          <p:cNvSpPr/>
          <p:nvPr/>
        </p:nvSpPr>
        <p:spPr>
          <a:xfrm>
            <a:off x="6194728" y="3230093"/>
            <a:ext cx="123825" cy="123825"/>
          </a:xfrm>
          <a:prstGeom prst="ellipse">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 name="Rectangle 3"/>
          <p:cNvSpPr/>
          <p:nvPr/>
        </p:nvSpPr>
        <p:spPr>
          <a:xfrm rot="16200000">
            <a:off x="9082410" y="-91649"/>
            <a:ext cx="249623" cy="815252"/>
          </a:xfrm>
          <a:prstGeom prst="rect">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5" name="TextBox 4"/>
          <p:cNvSpPr txBox="1"/>
          <p:nvPr/>
        </p:nvSpPr>
        <p:spPr>
          <a:xfrm>
            <a:off x="8821030" y="208255"/>
            <a:ext cx="261555" cy="215444"/>
          </a:xfrm>
          <a:prstGeom prst="rect">
            <a:avLst/>
          </a:prstGeom>
          <a:noFill/>
        </p:spPr>
        <p:txBody>
          <a:bodyPr wrap="square" rtlCol="0">
            <a:spAutoFit/>
          </a:bodyPr>
          <a:lstStyle/>
          <a:p>
            <a:r>
              <a:rPr lang="en-IN"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4</a:t>
            </a:r>
          </a:p>
        </p:txBody>
      </p:sp>
      <p:grpSp>
        <p:nvGrpSpPr>
          <p:cNvPr id="3" name="Group 2"/>
          <p:cNvGrpSpPr/>
          <p:nvPr/>
        </p:nvGrpSpPr>
        <p:grpSpPr>
          <a:xfrm>
            <a:off x="8284057" y="4779402"/>
            <a:ext cx="715926" cy="418214"/>
            <a:chOff x="8284057" y="4779402"/>
            <a:chExt cx="715926" cy="418214"/>
          </a:xfrm>
        </p:grpSpPr>
        <p:sp>
          <p:nvSpPr>
            <p:cNvPr id="27" name="Rounded Rectangle 26"/>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37" name="Group 36"/>
            <p:cNvGrpSpPr/>
            <p:nvPr/>
          </p:nvGrpSpPr>
          <p:grpSpPr>
            <a:xfrm>
              <a:off x="8284057" y="4879531"/>
              <a:ext cx="715926" cy="263969"/>
              <a:chOff x="1376812" y="1471708"/>
              <a:chExt cx="715926" cy="263969"/>
            </a:xfrm>
          </p:grpSpPr>
          <p:sp>
            <p:nvSpPr>
              <p:cNvPr id="38" name="TextBox 37"/>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39" name="Group 38"/>
              <p:cNvGrpSpPr/>
              <p:nvPr/>
            </p:nvGrpSpPr>
            <p:grpSpPr>
              <a:xfrm>
                <a:off x="1504037" y="1471708"/>
                <a:ext cx="436340" cy="63914"/>
                <a:chOff x="973747" y="978085"/>
                <a:chExt cx="436340" cy="63914"/>
              </a:xfrm>
            </p:grpSpPr>
            <p:sp>
              <p:nvSpPr>
                <p:cNvPr id="40" name="Oval 39"/>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1" name="Oval 40"/>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2" name="Oval 41"/>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grpSp>
    </p:spTree>
    <p:extLst>
      <p:ext uri="{BB962C8B-B14F-4D97-AF65-F5344CB8AC3E}">
        <p14:creationId xmlns:p14="http://schemas.microsoft.com/office/powerpoint/2010/main" val="22394076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23" name="Rounded Rectangle 22">
            <a:extLst>
              <a:ext uri="{FF2B5EF4-FFF2-40B4-BE49-F238E27FC236}">
                <a16:creationId xmlns:a16="http://schemas.microsoft.com/office/drawing/2014/main" id="{0F7F3AE4-1365-BC4F-99FD-87EDC62B1F19}"/>
              </a:ext>
            </a:extLst>
          </p:cNvPr>
          <p:cNvSpPr/>
          <p:nvPr/>
        </p:nvSpPr>
        <p:spPr>
          <a:xfrm>
            <a:off x="6485302" y="523625"/>
            <a:ext cx="3238213" cy="4211127"/>
          </a:xfrm>
          <a:prstGeom prst="roundRect">
            <a:avLst/>
          </a:prstGeom>
          <a:solidFill>
            <a:srgbClr val="C3E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aphicFrame>
        <p:nvGraphicFramePr>
          <p:cNvPr id="21" name="Chart 20">
            <a:extLst>
              <a:ext uri="{FF2B5EF4-FFF2-40B4-BE49-F238E27FC236}">
                <a16:creationId xmlns:a16="http://schemas.microsoft.com/office/drawing/2014/main" id="{63A171B9-14AD-5E49-AC28-F6FF6A7A089D}"/>
              </a:ext>
            </a:extLst>
          </p:cNvPr>
          <p:cNvGraphicFramePr/>
          <p:nvPr>
            <p:extLst>
              <p:ext uri="{D42A27DB-BD31-4B8C-83A1-F6EECF244321}">
                <p14:modId xmlns:p14="http://schemas.microsoft.com/office/powerpoint/2010/main" val="927135119"/>
              </p:ext>
            </p:extLst>
          </p:nvPr>
        </p:nvGraphicFramePr>
        <p:xfrm>
          <a:off x="218297" y="613901"/>
          <a:ext cx="6100256" cy="3008257"/>
        </p:xfrm>
        <a:graphic>
          <a:graphicData uri="http://schemas.openxmlformats.org/drawingml/2006/chart">
            <c:chart xmlns:c="http://schemas.openxmlformats.org/drawingml/2006/chart" xmlns:r="http://schemas.openxmlformats.org/officeDocument/2006/relationships" r:id="rId3"/>
          </a:graphicData>
        </a:graphic>
      </p:graphicFrame>
      <p:sp>
        <p:nvSpPr>
          <p:cNvPr id="18" name="Text Placeholder 3">
            <a:extLst>
              <a:ext uri="{FF2B5EF4-FFF2-40B4-BE49-F238E27FC236}">
                <a16:creationId xmlns:a16="http://schemas.microsoft.com/office/drawing/2014/main" id="{5266969A-F123-9349-BBD7-41E664211EA9}"/>
              </a:ext>
            </a:extLst>
          </p:cNvPr>
          <p:cNvSpPr>
            <a:spLocks noGrp="1"/>
          </p:cNvSpPr>
          <p:nvPr>
            <p:ph type="body" sz="quarter" idx="4294967295"/>
          </p:nvPr>
        </p:nvSpPr>
        <p:spPr>
          <a:xfrm>
            <a:off x="43491" y="4750601"/>
            <a:ext cx="7114054" cy="373849"/>
          </a:xfrm>
          <a:prstGeom prst="rect">
            <a:avLst/>
          </a:prstGeom>
        </p:spPr>
        <p:txBody>
          <a:bodyPr>
            <a:noAutofit/>
          </a:bodyPr>
          <a:lstStyle/>
          <a:p>
            <a:pPr marL="101600" indent="0">
              <a:buNone/>
            </a:pPr>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US" sz="6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POSOCO. </a:t>
            </a:r>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Note: </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RE technologies include solar, wind, biomass, waste to energy and small hydro and does not include rooftop solar and large hydro (&gt;25 MW) generation</a:t>
            </a:r>
            <a:r>
              <a:rPr lang="en-US" sz="6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endParaRPr lang="en-US" sz="7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9" name="Google Shape;100;p20"/>
          <p:cNvSpPr txBox="1"/>
          <p:nvPr/>
        </p:nvSpPr>
        <p:spPr>
          <a:xfrm>
            <a:off x="6554363" y="520771"/>
            <a:ext cx="2445620" cy="4100940"/>
          </a:xfrm>
          <a:prstGeom prst="rect">
            <a:avLst/>
          </a:prstGeom>
          <a:noFill/>
          <a:ln>
            <a:noFill/>
          </a:ln>
        </p:spPr>
        <p:txBody>
          <a:bodyPr spcFirstLastPara="1" wrap="square" lIns="91425" tIns="91425" rIns="91425" bIns="91425" numCol="1" anchor="t" anchorCtr="0">
            <a:noAutofit/>
          </a:bodyPr>
          <a:lstStyle/>
          <a:p>
            <a:pPr lvl="0">
              <a:spcBef>
                <a:spcPts val="600"/>
              </a:spcBef>
              <a:buClr>
                <a:schemeClr val="dk1"/>
              </a:buClr>
              <a:buSzPts val="1100"/>
            </a:pPr>
            <a:r>
              <a:rPr lang="en-IN" sz="1200" b="1" dirty="0">
                <a:solidFill>
                  <a:srgbClr val="575756"/>
                </a:solidFill>
                <a:latin typeface="Open Sans"/>
                <a:ea typeface="Open Sans"/>
                <a:cs typeface="Open Sans"/>
                <a:sym typeface="Open Sans"/>
              </a:rPr>
              <a:t>Takeaways &amp; Outlook</a:t>
            </a:r>
          </a:p>
          <a:p>
            <a:pPr lvl="0">
              <a:spcBef>
                <a:spcPts val="700"/>
              </a:spcBef>
              <a:buClr>
                <a:schemeClr val="dk1"/>
              </a:buClr>
              <a:buSzPts val="1100"/>
            </a:pPr>
            <a:r>
              <a:rPr lang="en-IN" sz="800" b="1" dirty="0">
                <a:solidFill>
                  <a:schemeClr val="tx1">
                    <a:lumMod val="65000"/>
                    <a:lumOff val="35000"/>
                  </a:schemeClr>
                </a:solidFill>
                <a:latin typeface="Open Sans"/>
                <a:ea typeface="Open Sans"/>
                <a:cs typeface="Open Sans"/>
                <a:sym typeface="Open Sans"/>
              </a:rPr>
              <a:t>Total generation in Q2 FY21 was marginally up (0.8%) </a:t>
            </a:r>
            <a:r>
              <a:rPr lang="en-IN" sz="800" dirty="0">
                <a:solidFill>
                  <a:schemeClr val="tx1">
                    <a:lumMod val="65000"/>
                    <a:lumOff val="35000"/>
                  </a:schemeClr>
                </a:solidFill>
                <a:latin typeface="Open Sans"/>
                <a:ea typeface="Open Sans"/>
                <a:cs typeface="Open Sans"/>
                <a:sym typeface="Open Sans"/>
              </a:rPr>
              <a:t>compared to Q1 FY20 due to the lifting of the Covid-19 lockdown.</a:t>
            </a:r>
          </a:p>
          <a:p>
            <a:pPr marL="171450" lvl="0" indent="-171450">
              <a:spcBef>
                <a:spcPts val="700"/>
              </a:spcBef>
              <a:buClr>
                <a:schemeClr val="dk1"/>
              </a:buClr>
              <a:buSzPts val="1100"/>
              <a:buFont typeface="Arial" panose="020B0604020202020204" pitchFamily="34" charset="0"/>
              <a:buChar char="•"/>
            </a:pPr>
            <a:r>
              <a:rPr lang="en-IN" sz="800" b="1" dirty="0">
                <a:solidFill>
                  <a:schemeClr val="tx1">
                    <a:lumMod val="65000"/>
                    <a:lumOff val="35000"/>
                  </a:schemeClr>
                </a:solidFill>
                <a:latin typeface="Open Sans"/>
                <a:ea typeface="Open Sans"/>
                <a:cs typeface="Open Sans"/>
                <a:sym typeface="Open Sans"/>
              </a:rPr>
              <a:t>July: </a:t>
            </a:r>
            <a:r>
              <a:rPr lang="en-IN" sz="800" dirty="0">
                <a:solidFill>
                  <a:schemeClr val="tx1">
                    <a:lumMod val="65000"/>
                    <a:lumOff val="35000"/>
                  </a:schemeClr>
                </a:solidFill>
                <a:latin typeface="Open Sans"/>
                <a:ea typeface="Open Sans"/>
                <a:cs typeface="Open Sans"/>
                <a:sym typeface="Open Sans"/>
              </a:rPr>
              <a:t>Down by 1.4%</a:t>
            </a:r>
          </a:p>
          <a:p>
            <a:pPr marL="171450" lvl="0" indent="-171450">
              <a:spcBef>
                <a:spcPts val="700"/>
              </a:spcBef>
              <a:buClr>
                <a:schemeClr val="dk1"/>
              </a:buClr>
              <a:buSzPts val="1100"/>
              <a:buFont typeface="Arial" panose="020B0604020202020204" pitchFamily="34" charset="0"/>
              <a:buChar char="•"/>
            </a:pPr>
            <a:r>
              <a:rPr lang="en-IN" sz="800" b="1" dirty="0">
                <a:solidFill>
                  <a:schemeClr val="tx1">
                    <a:lumMod val="65000"/>
                    <a:lumOff val="35000"/>
                  </a:schemeClr>
                </a:solidFill>
                <a:latin typeface="Open Sans"/>
                <a:ea typeface="Open Sans"/>
                <a:cs typeface="Open Sans"/>
                <a:sym typeface="Open Sans"/>
              </a:rPr>
              <a:t>August: </a:t>
            </a:r>
            <a:r>
              <a:rPr lang="en-IN" sz="800" dirty="0">
                <a:solidFill>
                  <a:schemeClr val="tx1">
                    <a:lumMod val="65000"/>
                    <a:lumOff val="35000"/>
                  </a:schemeClr>
                </a:solidFill>
                <a:latin typeface="Open Sans"/>
                <a:ea typeface="Open Sans"/>
                <a:cs typeface="Open Sans"/>
                <a:sym typeface="Open Sans"/>
              </a:rPr>
              <a:t>Down by 1.0%</a:t>
            </a:r>
          </a:p>
          <a:p>
            <a:pPr marL="171450" lvl="0" indent="-171450">
              <a:spcBef>
                <a:spcPts val="700"/>
              </a:spcBef>
              <a:buClr>
                <a:schemeClr val="dk1"/>
              </a:buClr>
              <a:buSzPts val="1100"/>
              <a:buFont typeface="Arial" panose="020B0604020202020204" pitchFamily="34" charset="0"/>
              <a:buChar char="•"/>
            </a:pPr>
            <a:r>
              <a:rPr lang="en-IN" sz="800" b="1" dirty="0">
                <a:solidFill>
                  <a:schemeClr val="tx1">
                    <a:lumMod val="65000"/>
                    <a:lumOff val="35000"/>
                  </a:schemeClr>
                </a:solidFill>
                <a:latin typeface="Open Sans"/>
                <a:ea typeface="Open Sans"/>
                <a:cs typeface="Open Sans"/>
                <a:sym typeface="Open Sans"/>
              </a:rPr>
              <a:t>September:</a:t>
            </a:r>
            <a:r>
              <a:rPr lang="en-IN" sz="800" dirty="0">
                <a:solidFill>
                  <a:schemeClr val="tx1">
                    <a:lumMod val="65000"/>
                    <a:lumOff val="35000"/>
                  </a:schemeClr>
                </a:solidFill>
                <a:latin typeface="Open Sans"/>
                <a:ea typeface="Open Sans"/>
                <a:cs typeface="Open Sans"/>
                <a:sym typeface="Open Sans"/>
              </a:rPr>
              <a:t> Up by 5.0%</a:t>
            </a:r>
          </a:p>
          <a:p>
            <a:pPr marL="171450" lvl="0" indent="-171450">
              <a:spcBef>
                <a:spcPts val="700"/>
              </a:spcBef>
              <a:buClr>
                <a:schemeClr val="dk1"/>
              </a:buClr>
              <a:buSzPts val="1100"/>
              <a:buFont typeface="Arial" panose="020B0604020202020204" pitchFamily="34" charset="0"/>
              <a:buChar char="•"/>
            </a:pPr>
            <a:r>
              <a:rPr lang="en-IN" sz="800" b="1" dirty="0">
                <a:solidFill>
                  <a:schemeClr val="tx1">
                    <a:lumMod val="65000"/>
                    <a:lumOff val="35000"/>
                  </a:schemeClr>
                </a:solidFill>
                <a:latin typeface="Open Sans"/>
                <a:ea typeface="Open Sans"/>
                <a:cs typeface="Open Sans"/>
                <a:sym typeface="Open Sans"/>
              </a:rPr>
              <a:t>Total Q1 FY21:</a:t>
            </a:r>
            <a:r>
              <a:rPr lang="en-IN" sz="800" dirty="0">
                <a:solidFill>
                  <a:schemeClr val="tx1">
                    <a:lumMod val="65000"/>
                    <a:lumOff val="35000"/>
                  </a:schemeClr>
                </a:solidFill>
                <a:latin typeface="Open Sans"/>
                <a:ea typeface="Open Sans"/>
                <a:cs typeface="Open Sans"/>
                <a:sym typeface="Open Sans"/>
              </a:rPr>
              <a:t> Up by 0.8%</a:t>
            </a:r>
          </a:p>
          <a:p>
            <a:pPr lvl="0">
              <a:spcBef>
                <a:spcPts val="700"/>
              </a:spcBef>
              <a:buClr>
                <a:schemeClr val="dk1"/>
              </a:buClr>
              <a:buSzPts val="1100"/>
            </a:pPr>
            <a:r>
              <a:rPr lang="en-IN" sz="800" b="1" dirty="0">
                <a:solidFill>
                  <a:schemeClr val="tx1">
                    <a:lumMod val="65000"/>
                    <a:lumOff val="35000"/>
                  </a:schemeClr>
                </a:solidFill>
                <a:latin typeface="Open Sans"/>
                <a:ea typeface="Open Sans"/>
                <a:cs typeface="Open Sans"/>
                <a:sym typeface="Open Sans"/>
              </a:rPr>
              <a:t>RE generation fell 4.7%, </a:t>
            </a:r>
            <a:r>
              <a:rPr lang="en-IN" sz="800" dirty="0">
                <a:solidFill>
                  <a:schemeClr val="tx1">
                    <a:lumMod val="65000"/>
                    <a:lumOff val="35000"/>
                  </a:schemeClr>
                </a:solidFill>
                <a:latin typeface="Open Sans"/>
                <a:ea typeface="Open Sans"/>
                <a:cs typeface="Open Sans"/>
                <a:sym typeface="Open Sans"/>
              </a:rPr>
              <a:t>while coal/lignite generation was up by 1.3% (vs Q2 FY20). </a:t>
            </a:r>
          </a:p>
          <a:p>
            <a:pPr lvl="0">
              <a:spcBef>
                <a:spcPts val="700"/>
              </a:spcBef>
              <a:buClr>
                <a:schemeClr val="dk1"/>
              </a:buClr>
              <a:buSzPts val="1100"/>
            </a:pPr>
            <a:r>
              <a:rPr lang="en-IN" sz="800" b="1" dirty="0">
                <a:solidFill>
                  <a:schemeClr val="tx1">
                    <a:lumMod val="65000"/>
                    <a:lumOff val="35000"/>
                  </a:schemeClr>
                </a:solidFill>
                <a:latin typeface="Open Sans"/>
                <a:ea typeface="Open Sans"/>
                <a:cs typeface="Open Sans"/>
                <a:sym typeface="Open Sans"/>
              </a:rPr>
              <a:t>The decline in RE generation can be attributed to exceptionally low wind speeds </a:t>
            </a:r>
            <a:r>
              <a:rPr lang="en-IN" sz="800" dirty="0">
                <a:solidFill>
                  <a:schemeClr val="tx1">
                    <a:lumMod val="65000"/>
                    <a:lumOff val="35000"/>
                  </a:schemeClr>
                </a:solidFill>
                <a:latin typeface="Open Sans"/>
                <a:ea typeface="Open Sans"/>
                <a:cs typeface="Open Sans"/>
                <a:sym typeface="Open Sans"/>
              </a:rPr>
              <a:t>in high-wind states (Rajasthan, Gujarat and Tamil Nadu) leading to a </a:t>
            </a:r>
            <a:r>
              <a:rPr lang="en-IN" sz="800" b="1" dirty="0">
                <a:solidFill>
                  <a:schemeClr val="tx1">
                    <a:lumMod val="65000"/>
                    <a:lumOff val="35000"/>
                  </a:schemeClr>
                </a:solidFill>
                <a:latin typeface="Open Sans"/>
                <a:ea typeface="Open Sans"/>
                <a:cs typeface="Open Sans"/>
                <a:sym typeface="Open Sans"/>
              </a:rPr>
              <a:t>decline in wind energy generation by 41.1% in July 2020 (vs July 2019).</a:t>
            </a:r>
          </a:p>
          <a:p>
            <a:pPr lvl="0">
              <a:spcBef>
                <a:spcPts val="700"/>
              </a:spcBef>
              <a:buClr>
                <a:schemeClr val="dk1"/>
              </a:buClr>
              <a:buSzPts val="1100"/>
            </a:pPr>
            <a:r>
              <a:rPr lang="en-IN" sz="800" dirty="0">
                <a:solidFill>
                  <a:schemeClr val="tx1">
                    <a:lumMod val="65000"/>
                    <a:lumOff val="35000"/>
                  </a:schemeClr>
                </a:solidFill>
                <a:latin typeface="Open Sans"/>
                <a:ea typeface="Open Sans"/>
                <a:cs typeface="Open Sans"/>
                <a:sym typeface="Open Sans"/>
              </a:rPr>
              <a:t>As a result, </a:t>
            </a:r>
            <a:r>
              <a:rPr lang="en-IN" sz="800" b="1" dirty="0">
                <a:solidFill>
                  <a:schemeClr val="tx1">
                    <a:lumMod val="65000"/>
                    <a:lumOff val="35000"/>
                  </a:schemeClr>
                </a:solidFill>
                <a:latin typeface="Open Sans"/>
                <a:ea typeface="Open Sans"/>
                <a:cs typeface="Open Sans"/>
                <a:sym typeface="Open Sans"/>
              </a:rPr>
              <a:t>RE’s share in average daily generation saw a marginal decline in Q2 FY21 (vs Q2 FY20)</a:t>
            </a:r>
            <a:r>
              <a:rPr lang="en-IN" sz="800" dirty="0">
                <a:solidFill>
                  <a:schemeClr val="tx1">
                    <a:lumMod val="65000"/>
                    <a:lumOff val="35000"/>
                  </a:schemeClr>
                </a:solidFill>
                <a:latin typeface="Open Sans"/>
                <a:ea typeface="Open Sans"/>
                <a:cs typeface="Open Sans"/>
                <a:sym typeface="Open Sans"/>
              </a:rPr>
              <a:t>, while hydro and coal remained buoyant.</a:t>
            </a:r>
          </a:p>
          <a:p>
            <a:pPr marL="171450" lvl="0" indent="-171450">
              <a:spcBef>
                <a:spcPts val="700"/>
              </a:spcBef>
              <a:buClr>
                <a:schemeClr val="dk1"/>
              </a:buClr>
              <a:buSzPts val="1100"/>
              <a:buFont typeface="Arial" panose="020B0604020202020204" pitchFamily="34" charset="0"/>
              <a:buChar char="•"/>
            </a:pPr>
            <a:r>
              <a:rPr lang="en-IN" sz="800" b="1" dirty="0">
                <a:solidFill>
                  <a:schemeClr val="tx1">
                    <a:lumMod val="65000"/>
                    <a:lumOff val="35000"/>
                  </a:schemeClr>
                </a:solidFill>
                <a:latin typeface="Open Sans"/>
                <a:ea typeface="Open Sans"/>
                <a:cs typeface="Open Sans"/>
                <a:sym typeface="Open Sans"/>
              </a:rPr>
              <a:t>RE:</a:t>
            </a:r>
            <a:r>
              <a:rPr lang="en-IN" sz="800" dirty="0">
                <a:solidFill>
                  <a:schemeClr val="tx1">
                    <a:lumMod val="65000"/>
                    <a:lumOff val="35000"/>
                  </a:schemeClr>
                </a:solidFill>
                <a:latin typeface="Open Sans"/>
                <a:ea typeface="Open Sans"/>
                <a:cs typeface="Open Sans"/>
                <a:sym typeface="Open Sans"/>
              </a:rPr>
              <a:t> Share down from 11.4% to 10.7%</a:t>
            </a:r>
          </a:p>
          <a:p>
            <a:pPr marL="171450" lvl="0" indent="-171450">
              <a:spcBef>
                <a:spcPts val="700"/>
              </a:spcBef>
              <a:buClr>
                <a:schemeClr val="dk1"/>
              </a:buClr>
              <a:buSzPts val="1100"/>
              <a:buFont typeface="Arial" panose="020B0604020202020204" pitchFamily="34" charset="0"/>
              <a:buChar char="•"/>
            </a:pPr>
            <a:r>
              <a:rPr lang="en-IN" sz="800" b="1" dirty="0">
                <a:solidFill>
                  <a:schemeClr val="tx1">
                    <a:lumMod val="65000"/>
                    <a:lumOff val="35000"/>
                  </a:schemeClr>
                </a:solidFill>
                <a:latin typeface="Open Sans"/>
                <a:ea typeface="Open Sans"/>
                <a:cs typeface="Open Sans"/>
                <a:sym typeface="Open Sans"/>
              </a:rPr>
              <a:t>Hydro: </a:t>
            </a:r>
            <a:r>
              <a:rPr lang="en-IN" sz="800" dirty="0">
                <a:solidFill>
                  <a:schemeClr val="tx1">
                    <a:lumMod val="65000"/>
                    <a:lumOff val="35000"/>
                  </a:schemeClr>
                </a:solidFill>
                <a:latin typeface="Open Sans"/>
                <a:ea typeface="Open Sans"/>
                <a:cs typeface="Open Sans"/>
                <a:sym typeface="Open Sans"/>
              </a:rPr>
              <a:t>Share up from 17.5% to 17.6%</a:t>
            </a:r>
          </a:p>
          <a:p>
            <a:pPr marL="171450" lvl="0" indent="-171450">
              <a:spcBef>
                <a:spcPts val="700"/>
              </a:spcBef>
              <a:buClr>
                <a:schemeClr val="dk1"/>
              </a:buClr>
              <a:buSzPts val="1100"/>
              <a:buFont typeface="Arial" panose="020B0604020202020204" pitchFamily="34" charset="0"/>
              <a:buChar char="•"/>
            </a:pPr>
            <a:r>
              <a:rPr lang="en-IN" sz="800" b="1" dirty="0">
                <a:solidFill>
                  <a:schemeClr val="tx1">
                    <a:lumMod val="65000"/>
                    <a:lumOff val="35000"/>
                  </a:schemeClr>
                </a:solidFill>
                <a:latin typeface="Open Sans"/>
                <a:ea typeface="Open Sans"/>
                <a:cs typeface="Open Sans"/>
                <a:sym typeface="Open Sans"/>
              </a:rPr>
              <a:t>Coal/lignite:</a:t>
            </a:r>
            <a:r>
              <a:rPr lang="en-IN" sz="800" dirty="0">
                <a:solidFill>
                  <a:schemeClr val="tx1">
                    <a:lumMod val="65000"/>
                    <a:lumOff val="35000"/>
                  </a:schemeClr>
                </a:solidFill>
                <a:latin typeface="Open Sans"/>
                <a:ea typeface="Open Sans"/>
                <a:cs typeface="Open Sans"/>
                <a:sym typeface="Open Sans"/>
              </a:rPr>
              <a:t> Share up from 64.7% to 65.1%</a:t>
            </a:r>
          </a:p>
        </p:txBody>
      </p:sp>
      <p:cxnSp>
        <p:nvCxnSpPr>
          <p:cNvPr id="7" name="Straight Connector 6"/>
          <p:cNvCxnSpPr/>
          <p:nvPr/>
        </p:nvCxnSpPr>
        <p:spPr>
          <a:xfrm>
            <a:off x="2821172" y="774402"/>
            <a:ext cx="3499604" cy="0"/>
          </a:xfrm>
          <a:prstGeom prst="line">
            <a:avLst/>
          </a:prstGeom>
          <a:ln>
            <a:solidFill>
              <a:srgbClr val="009CD8"/>
            </a:solidFill>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6196951" y="712489"/>
            <a:ext cx="123825" cy="123825"/>
          </a:xfrm>
          <a:prstGeom prst="ellipse">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cxnSp>
        <p:nvCxnSpPr>
          <p:cNvPr id="35" name="Straight Connector 34"/>
          <p:cNvCxnSpPr/>
          <p:nvPr/>
        </p:nvCxnSpPr>
        <p:spPr>
          <a:xfrm>
            <a:off x="1474381" y="3677381"/>
            <a:ext cx="4844172" cy="0"/>
          </a:xfrm>
          <a:prstGeom prst="line">
            <a:avLst/>
          </a:prstGeom>
          <a:ln>
            <a:solidFill>
              <a:srgbClr val="009CD8"/>
            </a:solidFill>
          </a:ln>
        </p:spPr>
        <p:style>
          <a:lnRef idx="1">
            <a:schemeClr val="accent1"/>
          </a:lnRef>
          <a:fillRef idx="0">
            <a:schemeClr val="accent1"/>
          </a:fillRef>
          <a:effectRef idx="0">
            <a:schemeClr val="accent1"/>
          </a:effectRef>
          <a:fontRef idx="minor">
            <a:schemeClr val="tx1"/>
          </a:fontRef>
        </p:style>
      </p:cxnSp>
      <p:sp>
        <p:nvSpPr>
          <p:cNvPr id="36" name="Oval 35"/>
          <p:cNvSpPr/>
          <p:nvPr/>
        </p:nvSpPr>
        <p:spPr>
          <a:xfrm>
            <a:off x="6194728" y="3615468"/>
            <a:ext cx="123825" cy="123825"/>
          </a:xfrm>
          <a:prstGeom prst="ellipse">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5" name="Text Placeholder 5">
            <a:extLst>
              <a:ext uri="{FF2B5EF4-FFF2-40B4-BE49-F238E27FC236}">
                <a16:creationId xmlns:a16="http://schemas.microsoft.com/office/drawing/2014/main" id="{0A4EFD22-315E-664B-A6AF-CA87BBD53616}"/>
              </a:ext>
            </a:extLst>
          </p:cNvPr>
          <p:cNvSpPr txBox="1">
            <a:spLocks/>
          </p:cNvSpPr>
          <p:nvPr/>
        </p:nvSpPr>
        <p:spPr>
          <a:xfrm>
            <a:off x="153331" y="3548859"/>
            <a:ext cx="5335682" cy="189628"/>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spcAft>
                <a:spcPts val="300"/>
              </a:spcAft>
              <a:buNone/>
            </a:pPr>
            <a:r>
              <a:rPr lang="en-US" sz="10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RE share snapshot</a:t>
            </a:r>
          </a:p>
        </p:txBody>
      </p:sp>
      <p:sp>
        <p:nvSpPr>
          <p:cNvPr id="87" name="Rectangle 86"/>
          <p:cNvSpPr/>
          <p:nvPr/>
        </p:nvSpPr>
        <p:spPr>
          <a:xfrm rot="16200000">
            <a:off x="9082410" y="-91649"/>
            <a:ext cx="249623" cy="815252"/>
          </a:xfrm>
          <a:prstGeom prst="rect">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88" name="TextBox 87"/>
          <p:cNvSpPr txBox="1"/>
          <p:nvPr/>
        </p:nvSpPr>
        <p:spPr>
          <a:xfrm>
            <a:off x="8821030" y="208255"/>
            <a:ext cx="261555" cy="215444"/>
          </a:xfrm>
          <a:prstGeom prst="rect">
            <a:avLst/>
          </a:prstGeom>
          <a:noFill/>
        </p:spPr>
        <p:txBody>
          <a:bodyPr wrap="square" rtlCol="0">
            <a:spAutoFit/>
          </a:bodyPr>
          <a:lstStyle/>
          <a:p>
            <a:r>
              <a:rPr lang="en-IN"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5</a:t>
            </a:r>
          </a:p>
        </p:txBody>
      </p:sp>
      <p:grpSp>
        <p:nvGrpSpPr>
          <p:cNvPr id="55" name="Group 54"/>
          <p:cNvGrpSpPr/>
          <p:nvPr/>
        </p:nvGrpSpPr>
        <p:grpSpPr>
          <a:xfrm>
            <a:off x="8284057" y="4779402"/>
            <a:ext cx="715926" cy="418214"/>
            <a:chOff x="8284057" y="4779402"/>
            <a:chExt cx="715926" cy="418214"/>
          </a:xfrm>
        </p:grpSpPr>
        <p:sp>
          <p:nvSpPr>
            <p:cNvPr id="57" name="Rounded Rectangle 56"/>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58" name="Group 57"/>
            <p:cNvGrpSpPr/>
            <p:nvPr/>
          </p:nvGrpSpPr>
          <p:grpSpPr>
            <a:xfrm>
              <a:off x="8284057" y="4879531"/>
              <a:ext cx="715926" cy="263969"/>
              <a:chOff x="1376812" y="1471708"/>
              <a:chExt cx="715926" cy="263969"/>
            </a:xfrm>
          </p:grpSpPr>
          <p:sp>
            <p:nvSpPr>
              <p:cNvPr id="59" name="TextBox 58"/>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60" name="Group 59"/>
              <p:cNvGrpSpPr/>
              <p:nvPr/>
            </p:nvGrpSpPr>
            <p:grpSpPr>
              <a:xfrm>
                <a:off x="1504037" y="1471708"/>
                <a:ext cx="436340" cy="63914"/>
                <a:chOff x="973747" y="978085"/>
                <a:chExt cx="436340" cy="63914"/>
              </a:xfrm>
            </p:grpSpPr>
            <p:sp>
              <p:nvSpPr>
                <p:cNvPr id="67" name="Oval 66"/>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69" name="Oval 68"/>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80" name="Oval 79"/>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grpSp>
      <p:graphicFrame>
        <p:nvGraphicFramePr>
          <p:cNvPr id="3" name="Table 2"/>
          <p:cNvGraphicFramePr>
            <a:graphicFrameLocks noGrp="1"/>
          </p:cNvGraphicFramePr>
          <p:nvPr>
            <p:extLst>
              <p:ext uri="{D42A27DB-BD31-4B8C-83A1-F6EECF244321}">
                <p14:modId xmlns:p14="http://schemas.microsoft.com/office/powerpoint/2010/main" val="4024464586"/>
              </p:ext>
            </p:extLst>
          </p:nvPr>
        </p:nvGraphicFramePr>
        <p:xfrm>
          <a:off x="266700" y="3771904"/>
          <a:ext cx="6051850" cy="1066800"/>
        </p:xfrm>
        <a:graphic>
          <a:graphicData uri="http://schemas.openxmlformats.org/drawingml/2006/table">
            <a:tbl>
              <a:tblPr firstRow="1" bandRow="1">
                <a:tableStyleId>{69012ECD-51FC-41F1-AA8D-1B2483CD663E}</a:tableStyleId>
              </a:tblPr>
              <a:tblGrid>
                <a:gridCol w="620268">
                  <a:extLst>
                    <a:ext uri="{9D8B030D-6E8A-4147-A177-3AD203B41FA5}">
                      <a16:colId xmlns:a16="http://schemas.microsoft.com/office/drawing/2014/main" val="3341748120"/>
                    </a:ext>
                  </a:extLst>
                </a:gridCol>
                <a:gridCol w="740664">
                  <a:extLst>
                    <a:ext uri="{9D8B030D-6E8A-4147-A177-3AD203B41FA5}">
                      <a16:colId xmlns:a16="http://schemas.microsoft.com/office/drawing/2014/main" val="3269755583"/>
                    </a:ext>
                  </a:extLst>
                </a:gridCol>
                <a:gridCol w="1051560">
                  <a:extLst>
                    <a:ext uri="{9D8B030D-6E8A-4147-A177-3AD203B41FA5}">
                      <a16:colId xmlns:a16="http://schemas.microsoft.com/office/drawing/2014/main" val="3609201509"/>
                    </a:ext>
                  </a:extLst>
                </a:gridCol>
                <a:gridCol w="658368">
                  <a:extLst>
                    <a:ext uri="{9D8B030D-6E8A-4147-A177-3AD203B41FA5}">
                      <a16:colId xmlns:a16="http://schemas.microsoft.com/office/drawing/2014/main" val="3524341217"/>
                    </a:ext>
                  </a:extLst>
                </a:gridCol>
                <a:gridCol w="1051560">
                  <a:extLst>
                    <a:ext uri="{9D8B030D-6E8A-4147-A177-3AD203B41FA5}">
                      <a16:colId xmlns:a16="http://schemas.microsoft.com/office/drawing/2014/main" val="2014592127"/>
                    </a:ext>
                  </a:extLst>
                </a:gridCol>
                <a:gridCol w="795528">
                  <a:extLst>
                    <a:ext uri="{9D8B030D-6E8A-4147-A177-3AD203B41FA5}">
                      <a16:colId xmlns:a16="http://schemas.microsoft.com/office/drawing/2014/main" val="3470107887"/>
                    </a:ext>
                  </a:extLst>
                </a:gridCol>
                <a:gridCol w="1133902">
                  <a:extLst>
                    <a:ext uri="{9D8B030D-6E8A-4147-A177-3AD203B41FA5}">
                      <a16:colId xmlns:a16="http://schemas.microsoft.com/office/drawing/2014/main" val="2569975174"/>
                    </a:ext>
                  </a:extLst>
                </a:gridCol>
              </a:tblGrid>
              <a:tr h="151539">
                <a:tc>
                  <a:txBody>
                    <a:bodyPr/>
                    <a:lstStyle/>
                    <a:p>
                      <a:pPr marL="0" marR="0" lvl="1" indent="0" algn="ctr" rtl="0">
                        <a:lnSpc>
                          <a:spcPct val="100000"/>
                        </a:lnSpc>
                        <a:spcBef>
                          <a:spcPts val="0"/>
                        </a:spcBef>
                        <a:spcAft>
                          <a:spcPts val="300"/>
                        </a:spcAft>
                        <a:buClr>
                          <a:srgbClr val="000000"/>
                        </a:buClr>
                        <a:buFont typeface="Arial"/>
                        <a:buNone/>
                      </a:pPr>
                      <a:endParaRPr lang="en-IN" sz="800" b="1" i="0" u="none" strike="noStrike" cap="none"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tc>
                <a:tc gridSpan="2">
                  <a:txBody>
                    <a:bodyPr/>
                    <a:lstStyle/>
                    <a:p>
                      <a:pPr marL="0" lvl="1" indent="0" algn="ctr">
                        <a:spcBef>
                          <a:spcPts val="0"/>
                        </a:spcBef>
                        <a:spcAft>
                          <a:spcPts val="300"/>
                        </a:spcAft>
                        <a:buNone/>
                      </a:pPr>
                      <a:r>
                        <a:rPr lang="en-US" sz="8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Q2 FY19</a:t>
                      </a:r>
                    </a:p>
                  </a:txBody>
                  <a:tcPr/>
                </a:tc>
                <a:tc hMerge="1">
                  <a:txBody>
                    <a:bodyPr/>
                    <a:lstStyle/>
                    <a:p>
                      <a:endParaRPr lang="en-IN" dirty="0"/>
                    </a:p>
                  </a:txBody>
                  <a:tcPr/>
                </a:tc>
                <a:tc gridSpan="2">
                  <a:txBody>
                    <a:bodyPr/>
                    <a:lstStyle/>
                    <a:p>
                      <a:pPr marL="0" lvl="1" indent="0" algn="ctr">
                        <a:spcBef>
                          <a:spcPts val="0"/>
                        </a:spcBef>
                        <a:spcAft>
                          <a:spcPts val="300"/>
                        </a:spcAft>
                        <a:buNone/>
                      </a:pPr>
                      <a:r>
                        <a:rPr lang="en-US" sz="8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Q2 FY20</a:t>
                      </a:r>
                    </a:p>
                  </a:txBody>
                  <a:tcPr/>
                </a:tc>
                <a:tc hMerge="1">
                  <a:txBody>
                    <a:bodyPr/>
                    <a:lstStyle/>
                    <a:p>
                      <a:endParaRPr lang="en-IN" dirty="0"/>
                    </a:p>
                  </a:txBody>
                  <a:tcPr/>
                </a:tc>
                <a:tc gridSpan="2">
                  <a:txBody>
                    <a:bodyPr/>
                    <a:lstStyle/>
                    <a:p>
                      <a:pPr marL="0" lvl="1" indent="0" algn="ctr">
                        <a:spcBef>
                          <a:spcPts val="0"/>
                        </a:spcBef>
                        <a:spcAft>
                          <a:spcPts val="300"/>
                        </a:spcAft>
                        <a:buNone/>
                      </a:pPr>
                      <a:r>
                        <a:rPr lang="en-US" sz="8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Q2 FY21</a:t>
                      </a:r>
                    </a:p>
                  </a:txBody>
                  <a:tcPr/>
                </a:tc>
                <a:tc hMerge="1">
                  <a:txBody>
                    <a:bodyPr/>
                    <a:lstStyle/>
                    <a:p>
                      <a:endParaRPr lang="en-IN" dirty="0"/>
                    </a:p>
                  </a:txBody>
                  <a:tcPr/>
                </a:tc>
                <a:extLst>
                  <a:ext uri="{0D108BD9-81ED-4DB2-BD59-A6C34878D82A}">
                    <a16:rowId xmlns:a16="http://schemas.microsoft.com/office/drawing/2014/main" val="2485557927"/>
                  </a:ext>
                </a:extLst>
              </a:tr>
              <a:tr h="151539">
                <a:tc>
                  <a:txBody>
                    <a:bodyPr/>
                    <a:lstStyle/>
                    <a:p>
                      <a:pPr algn="ctr"/>
                      <a:endParaRPr lang="en-IN" sz="800" b="1" i="0" u="none" strike="noStrike" cap="none" dirty="0">
                        <a:solidFill>
                          <a:srgbClr val="009CD8"/>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1" i="0" u="none" strike="noStrike" cap="none" dirty="0">
                          <a:solidFill>
                            <a:srgbClr val="009CD8"/>
                          </a:solidFill>
                          <a:latin typeface="Open Sans" panose="020B0606030504020204" pitchFamily="34" charset="0"/>
                          <a:ea typeface="Open Sans" panose="020B0606030504020204" pitchFamily="34" charset="0"/>
                          <a:cs typeface="Open Sans" panose="020B0606030504020204" pitchFamily="34" charset="0"/>
                          <a:sym typeface="Calibri"/>
                        </a:rPr>
                        <a:t>RE share %</a:t>
                      </a:r>
                      <a:endParaRPr lang="en-IN" sz="800" b="1" i="0" u="none" strike="noStrike" cap="none" dirty="0">
                        <a:solidFill>
                          <a:srgbClr val="009CD8"/>
                        </a:solidFill>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1" i="0" u="none" strike="noStrike" cap="none" dirty="0">
                          <a:solidFill>
                            <a:srgbClr val="009CD8"/>
                          </a:solidFill>
                          <a:latin typeface="Open Sans" panose="020B0606030504020204" pitchFamily="34" charset="0"/>
                          <a:ea typeface="Open Sans" panose="020B0606030504020204" pitchFamily="34" charset="0"/>
                          <a:cs typeface="Open Sans" panose="020B0606030504020204" pitchFamily="34" charset="0"/>
                          <a:sym typeface="Calibri"/>
                        </a:rPr>
                        <a:t>Day</a:t>
                      </a:r>
                      <a:endParaRPr lang="en-IN" sz="800" b="1" i="0" u="none" strike="noStrike" cap="none" dirty="0">
                        <a:solidFill>
                          <a:srgbClr val="009CD8"/>
                        </a:solidFill>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1" i="0" u="none" strike="noStrike" cap="none" dirty="0">
                          <a:solidFill>
                            <a:srgbClr val="009CD8"/>
                          </a:solidFill>
                          <a:latin typeface="Open Sans" panose="020B0606030504020204" pitchFamily="34" charset="0"/>
                          <a:ea typeface="Open Sans" panose="020B0606030504020204" pitchFamily="34" charset="0"/>
                          <a:cs typeface="Open Sans" panose="020B0606030504020204" pitchFamily="34" charset="0"/>
                          <a:sym typeface="Calibri"/>
                        </a:rPr>
                        <a:t>RE share %</a:t>
                      </a:r>
                      <a:endParaRPr lang="en-IN" sz="800" b="1" i="0" u="none" strike="noStrike" cap="none" dirty="0">
                        <a:solidFill>
                          <a:srgbClr val="009CD8"/>
                        </a:solidFill>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1" i="0" u="none" strike="noStrike" cap="none" dirty="0">
                          <a:solidFill>
                            <a:srgbClr val="009CD8"/>
                          </a:solidFill>
                          <a:latin typeface="Open Sans" panose="020B0606030504020204" pitchFamily="34" charset="0"/>
                          <a:ea typeface="Open Sans" panose="020B0606030504020204" pitchFamily="34" charset="0"/>
                          <a:cs typeface="Open Sans" panose="020B0606030504020204" pitchFamily="34" charset="0"/>
                          <a:sym typeface="Calibri"/>
                        </a:rPr>
                        <a:t>Day</a:t>
                      </a:r>
                      <a:endParaRPr lang="en-IN" sz="800" b="1" i="0" u="none" strike="noStrike" cap="none" dirty="0">
                        <a:solidFill>
                          <a:srgbClr val="009CD8"/>
                        </a:solidFill>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1" i="0" u="none" strike="noStrike" cap="none" dirty="0">
                          <a:solidFill>
                            <a:srgbClr val="009CD8"/>
                          </a:solidFill>
                          <a:latin typeface="Open Sans" panose="020B0606030504020204" pitchFamily="34" charset="0"/>
                          <a:ea typeface="Open Sans" panose="020B0606030504020204" pitchFamily="34" charset="0"/>
                          <a:cs typeface="Open Sans" panose="020B0606030504020204" pitchFamily="34" charset="0"/>
                          <a:sym typeface="Calibri"/>
                        </a:rPr>
                        <a:t>RE share %</a:t>
                      </a:r>
                      <a:endParaRPr lang="en-IN" sz="800" b="1" i="0" u="none" strike="noStrike" cap="none" dirty="0">
                        <a:solidFill>
                          <a:srgbClr val="009CD8"/>
                        </a:solidFill>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tc>
                <a:tc>
                  <a:txBody>
                    <a:bodyPr/>
                    <a:lstStyle/>
                    <a:p>
                      <a:pPr algn="ctr"/>
                      <a:r>
                        <a:rPr lang="en-IN" sz="800" b="1" i="0" u="none" strike="noStrike" cap="none" dirty="0">
                          <a:solidFill>
                            <a:srgbClr val="009CD8"/>
                          </a:solidFill>
                          <a:latin typeface="Open Sans" panose="020B0606030504020204" pitchFamily="34" charset="0"/>
                          <a:ea typeface="Open Sans" panose="020B0606030504020204" pitchFamily="34" charset="0"/>
                          <a:cs typeface="Open Sans" panose="020B0606030504020204" pitchFamily="34" charset="0"/>
                          <a:sym typeface="Calibri"/>
                        </a:rPr>
                        <a:t>Day</a:t>
                      </a:r>
                      <a:endParaRPr lang="en-IN" sz="800" b="1" i="0" u="none" strike="noStrike" cap="none" dirty="0">
                        <a:solidFill>
                          <a:srgbClr val="009CD8"/>
                        </a:solidFill>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tc>
                <a:extLst>
                  <a:ext uri="{0D108BD9-81ED-4DB2-BD59-A6C34878D82A}">
                    <a16:rowId xmlns:a16="http://schemas.microsoft.com/office/drawing/2014/main" val="436194390"/>
                  </a:ext>
                </a:extLst>
              </a:tr>
              <a:tr h="151539">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1" i="0" u="none" strike="noStrike" cap="none" dirty="0">
                          <a:solidFill>
                            <a:srgbClr val="575756"/>
                          </a:solidFill>
                          <a:latin typeface="Open Sans" panose="020B0606030504020204" pitchFamily="34" charset="0"/>
                          <a:ea typeface="Open Sans" panose="020B0606030504020204" pitchFamily="34" charset="0"/>
                          <a:cs typeface="Open Sans" panose="020B0606030504020204" pitchFamily="34" charset="0"/>
                          <a:sym typeface="Calibri"/>
                        </a:rPr>
                        <a:t>Highest</a:t>
                      </a:r>
                      <a:endParaRPr lang="en-IN" sz="800" b="1" i="0" u="none" strike="noStrike" cap="none" dirty="0">
                        <a:solidFill>
                          <a:srgbClr val="575756"/>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libri"/>
                        </a:rPr>
                        <a:t>15.8%</a:t>
                      </a:r>
                      <a:endPar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libri"/>
                        </a:rPr>
                        <a:t>26 July 2018</a:t>
                      </a:r>
                      <a:endPar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libri"/>
                        </a:rPr>
                        <a:t>15.9%</a:t>
                      </a:r>
                      <a:endPar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libri"/>
                        </a:rPr>
                        <a:t>09 July 2019</a:t>
                      </a:r>
                      <a:endPar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libri"/>
                        </a:rPr>
                        <a:t>16.8%</a:t>
                      </a:r>
                      <a:endPar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libri"/>
                        </a:rPr>
                        <a:t>12 August 2020</a:t>
                      </a:r>
                      <a:endPar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tc>
                <a:extLst>
                  <a:ext uri="{0D108BD9-81ED-4DB2-BD59-A6C34878D82A}">
                    <a16:rowId xmlns:a16="http://schemas.microsoft.com/office/drawing/2014/main" val="2290157099"/>
                  </a:ext>
                </a:extLst>
              </a:tr>
              <a:tr h="151539">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1" i="0" u="none" strike="noStrike" cap="none" dirty="0">
                          <a:solidFill>
                            <a:srgbClr val="575756"/>
                          </a:solidFill>
                          <a:latin typeface="Open Sans" panose="020B0606030504020204" pitchFamily="34" charset="0"/>
                          <a:ea typeface="Open Sans" panose="020B0606030504020204" pitchFamily="34" charset="0"/>
                          <a:cs typeface="Open Sans" panose="020B0606030504020204" pitchFamily="34" charset="0"/>
                          <a:sym typeface="Calibri"/>
                        </a:rPr>
                        <a:t>Lowest</a:t>
                      </a:r>
                      <a:endParaRPr lang="en-IN" sz="800" b="1" i="0" u="none" strike="noStrike" cap="none" dirty="0">
                        <a:solidFill>
                          <a:srgbClr val="575756"/>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libri"/>
                        </a:rPr>
                        <a:t>5.1%</a:t>
                      </a:r>
                      <a:endPar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libri"/>
                        </a:rPr>
                        <a:t>29 September 2018</a:t>
                      </a:r>
                      <a:endPar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libri"/>
                        </a:rPr>
                        <a:t>5.2%</a:t>
                      </a:r>
                      <a:endPar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libri"/>
                        </a:rPr>
                        <a:t>24 September 2019</a:t>
                      </a:r>
                      <a:endPar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libri"/>
                        </a:rPr>
                        <a:t>6.1%</a:t>
                      </a:r>
                      <a:endPar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libri"/>
                        </a:rPr>
                        <a:t>02 September 2020</a:t>
                      </a:r>
                      <a:endPar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tc>
                <a:extLst>
                  <a:ext uri="{0D108BD9-81ED-4DB2-BD59-A6C34878D82A}">
                    <a16:rowId xmlns:a16="http://schemas.microsoft.com/office/drawing/2014/main" val="374891920"/>
                  </a:ext>
                </a:extLst>
              </a:tr>
              <a:tr h="151539">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1" i="0" u="none" strike="noStrike" cap="none" dirty="0">
                          <a:solidFill>
                            <a:srgbClr val="575756"/>
                          </a:solidFill>
                          <a:latin typeface="Open Sans" panose="020B0606030504020204" pitchFamily="34" charset="0"/>
                          <a:ea typeface="Open Sans" panose="020B0606030504020204" pitchFamily="34" charset="0"/>
                          <a:cs typeface="Open Sans" panose="020B0606030504020204" pitchFamily="34" charset="0"/>
                          <a:sym typeface="Calibri"/>
                        </a:rPr>
                        <a:t>Average</a:t>
                      </a:r>
                      <a:endParaRPr lang="en-IN" sz="800" b="1" i="0" u="none" strike="noStrike" cap="none" dirty="0">
                        <a:solidFill>
                          <a:srgbClr val="575756"/>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libri"/>
                        </a:rPr>
                        <a:t>11.3%</a:t>
                      </a:r>
                      <a:endPar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tc>
                <a:tc>
                  <a:txBody>
                    <a:bodyPr/>
                    <a:lstStyle/>
                    <a:p>
                      <a:pPr algn="ctr"/>
                      <a:r>
                        <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libri"/>
                        </a:rPr>
                        <a:t>NA</a:t>
                      </a:r>
                      <a:endPar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libri"/>
                        </a:rPr>
                        <a:t>11.4%</a:t>
                      </a:r>
                      <a:endPar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tc>
                <a:tc>
                  <a:txBody>
                    <a:bodyPr/>
                    <a:lstStyle/>
                    <a:p>
                      <a:pPr algn="ctr"/>
                      <a:r>
                        <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libri"/>
                        </a:rPr>
                        <a:t>NA</a:t>
                      </a:r>
                      <a:endPar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libri"/>
                        </a:rPr>
                        <a:t>10.7%</a:t>
                      </a:r>
                      <a:endPar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tc>
                <a:tc>
                  <a:txBody>
                    <a:bodyPr/>
                    <a:lstStyle/>
                    <a:p>
                      <a:pPr algn="ctr"/>
                      <a:r>
                        <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libri"/>
                        </a:rPr>
                        <a:t>NA</a:t>
                      </a:r>
                      <a:endPar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tc>
                <a:extLst>
                  <a:ext uri="{0D108BD9-81ED-4DB2-BD59-A6C34878D82A}">
                    <a16:rowId xmlns:a16="http://schemas.microsoft.com/office/drawing/2014/main" val="492517011"/>
                  </a:ext>
                </a:extLst>
              </a:tr>
            </a:tbl>
          </a:graphicData>
        </a:graphic>
      </p:graphicFrame>
      <p:sp>
        <p:nvSpPr>
          <p:cNvPr id="29" name="Google Shape;99;p20">
            <a:extLst>
              <a:ext uri="{FF2B5EF4-FFF2-40B4-BE49-F238E27FC236}">
                <a16:creationId xmlns:a16="http://schemas.microsoft.com/office/drawing/2014/main" id="{949D0768-DCA8-0D4F-888F-C268772B0DF6}"/>
              </a:ext>
            </a:extLst>
          </p:cNvPr>
          <p:cNvSpPr txBox="1">
            <a:spLocks noGrp="1"/>
          </p:cNvSpPr>
          <p:nvPr>
            <p:ph type="title"/>
          </p:nvPr>
        </p:nvSpPr>
        <p:spPr>
          <a:xfrm>
            <a:off x="457199" y="124721"/>
            <a:ext cx="7689273" cy="481580"/>
          </a:xfrm>
          <a:prstGeom prst="rect">
            <a:avLst/>
          </a:prstGeom>
        </p:spPr>
        <p:txBody>
          <a:bodyPr spcFirstLastPara="1" wrap="square" lIns="91425" tIns="91425" rIns="91425" bIns="91425" anchor="b" anchorCtr="0">
            <a:noAutofit/>
          </a:bodyPr>
          <a:lstStyle/>
          <a:p>
            <a:pPr lvl="0"/>
            <a:r>
              <a:rPr lang="en-US" sz="1200" dirty="0">
                <a:solidFill>
                  <a:srgbClr val="575756"/>
                </a:solidFill>
              </a:rPr>
              <a:t>Energy mix: </a:t>
            </a:r>
            <a:r>
              <a:rPr lang="en-US" sz="1200" dirty="0">
                <a:solidFill>
                  <a:srgbClr val="009CD8"/>
                </a:solidFill>
              </a:rPr>
              <a:t>share of RE down marginally from 11.4% in Q2 FY20 to 10.7% in Q2 FY21; unseasonable and sharp reduction in wind speeds was the primary cause  </a:t>
            </a:r>
            <a:endParaRPr sz="1200" dirty="0">
              <a:solidFill>
                <a:srgbClr val="009CD8"/>
              </a:solidFill>
            </a:endParaRPr>
          </a:p>
        </p:txBody>
      </p:sp>
    </p:spTree>
    <p:extLst>
      <p:ext uri="{BB962C8B-B14F-4D97-AF65-F5344CB8AC3E}">
        <p14:creationId xmlns:p14="http://schemas.microsoft.com/office/powerpoint/2010/main" val="2799396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28" name="Rounded Rectangle 27">
            <a:extLst>
              <a:ext uri="{FF2B5EF4-FFF2-40B4-BE49-F238E27FC236}">
                <a16:creationId xmlns:a16="http://schemas.microsoft.com/office/drawing/2014/main" id="{174CD5E9-10C3-C643-9FB3-FAA31C2DCFB3}"/>
              </a:ext>
            </a:extLst>
          </p:cNvPr>
          <p:cNvSpPr/>
          <p:nvPr/>
        </p:nvSpPr>
        <p:spPr>
          <a:xfrm>
            <a:off x="6485302" y="523625"/>
            <a:ext cx="3238213" cy="4211127"/>
          </a:xfrm>
          <a:prstGeom prst="roundRect">
            <a:avLst/>
          </a:prstGeom>
          <a:solidFill>
            <a:srgbClr val="C3E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aphicFrame>
        <p:nvGraphicFramePr>
          <p:cNvPr id="57" name="Chart 56">
            <a:extLst>
              <a:ext uri="{FF2B5EF4-FFF2-40B4-BE49-F238E27FC236}">
                <a16:creationId xmlns:a16="http://schemas.microsoft.com/office/drawing/2014/main" id="{444BB6B5-138D-7E4E-93C0-3DC3AFAC0357}"/>
              </a:ext>
            </a:extLst>
          </p:cNvPr>
          <p:cNvGraphicFramePr/>
          <p:nvPr>
            <p:extLst>
              <p:ext uri="{D42A27DB-BD31-4B8C-83A1-F6EECF244321}">
                <p14:modId xmlns:p14="http://schemas.microsoft.com/office/powerpoint/2010/main" val="2035336802"/>
              </p:ext>
            </p:extLst>
          </p:nvPr>
        </p:nvGraphicFramePr>
        <p:xfrm>
          <a:off x="253940" y="3071156"/>
          <a:ext cx="6064613" cy="177084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5" name="Chart 54">
            <a:extLst>
              <a:ext uri="{FF2B5EF4-FFF2-40B4-BE49-F238E27FC236}">
                <a16:creationId xmlns:a16="http://schemas.microsoft.com/office/drawing/2014/main" id="{28CF8C85-FD16-5948-984B-A33AC3C6CCD0}"/>
              </a:ext>
            </a:extLst>
          </p:cNvPr>
          <p:cNvGraphicFramePr/>
          <p:nvPr>
            <p:extLst>
              <p:ext uri="{D42A27DB-BD31-4B8C-83A1-F6EECF244321}">
                <p14:modId xmlns:p14="http://schemas.microsoft.com/office/powerpoint/2010/main" val="931491017"/>
              </p:ext>
            </p:extLst>
          </p:nvPr>
        </p:nvGraphicFramePr>
        <p:xfrm>
          <a:off x="253940" y="651727"/>
          <a:ext cx="6064613" cy="2201550"/>
        </p:xfrm>
        <a:graphic>
          <a:graphicData uri="http://schemas.openxmlformats.org/drawingml/2006/chart">
            <c:chart xmlns:c="http://schemas.openxmlformats.org/drawingml/2006/chart" xmlns:r="http://schemas.openxmlformats.org/officeDocument/2006/relationships" r:id="rId4"/>
          </a:graphicData>
        </a:graphic>
      </p:graphicFrame>
      <p:sp>
        <p:nvSpPr>
          <p:cNvPr id="18" name="Text Placeholder 3">
            <a:extLst>
              <a:ext uri="{FF2B5EF4-FFF2-40B4-BE49-F238E27FC236}">
                <a16:creationId xmlns:a16="http://schemas.microsoft.com/office/drawing/2014/main" id="{5266969A-F123-9349-BBD7-41E664211EA9}"/>
              </a:ext>
            </a:extLst>
          </p:cNvPr>
          <p:cNvSpPr>
            <a:spLocks noGrp="1"/>
          </p:cNvSpPr>
          <p:nvPr>
            <p:ph type="body" sz="quarter" idx="4294967295"/>
          </p:nvPr>
        </p:nvSpPr>
        <p:spPr>
          <a:xfrm>
            <a:off x="72066" y="2697308"/>
            <a:ext cx="6049927" cy="373849"/>
          </a:xfrm>
          <a:prstGeom prst="rect">
            <a:avLst/>
          </a:prstGeom>
        </p:spPr>
        <p:txBody>
          <a:bodyPr>
            <a:noAutofit/>
          </a:bodyPr>
          <a:lstStyle/>
          <a:p>
            <a:pPr marL="101600" indent="0">
              <a:buNone/>
            </a:pPr>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US" sz="6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Central Electricity Authority</a:t>
            </a:r>
          </a:p>
        </p:txBody>
      </p:sp>
      <p:sp>
        <p:nvSpPr>
          <p:cNvPr id="19" name="Google Shape;100;p20"/>
          <p:cNvSpPr txBox="1"/>
          <p:nvPr/>
        </p:nvSpPr>
        <p:spPr>
          <a:xfrm>
            <a:off x="6554363" y="523625"/>
            <a:ext cx="2445620" cy="4202593"/>
          </a:xfrm>
          <a:prstGeom prst="rect">
            <a:avLst/>
          </a:prstGeom>
          <a:noFill/>
          <a:ln>
            <a:noFill/>
          </a:ln>
        </p:spPr>
        <p:txBody>
          <a:bodyPr spcFirstLastPara="1" wrap="square" lIns="91425" tIns="91425" rIns="91425" bIns="91425" numCol="1" anchor="t" anchorCtr="0">
            <a:noAutofit/>
          </a:bodyPr>
          <a:lstStyle/>
          <a:p>
            <a:pPr lvl="0">
              <a:spcBef>
                <a:spcPts val="600"/>
              </a:spcBef>
              <a:buClr>
                <a:schemeClr val="dk1"/>
              </a:buClr>
              <a:buSzPts val="1100"/>
            </a:pPr>
            <a:r>
              <a:rPr lang="en-IN" sz="1200" b="1" dirty="0">
                <a:solidFill>
                  <a:srgbClr val="575756"/>
                </a:solidFill>
                <a:latin typeface="Open Sans"/>
                <a:ea typeface="Open Sans"/>
                <a:cs typeface="Open Sans"/>
                <a:sym typeface="Open Sans"/>
              </a:rPr>
              <a:t>Takeaways &amp; Outlook</a:t>
            </a:r>
          </a:p>
          <a:p>
            <a:pPr lvl="0">
              <a:spcBef>
                <a:spcPts val="700"/>
              </a:spcBef>
              <a:buClr>
                <a:schemeClr val="dk1"/>
              </a:buClr>
              <a:buSzPts val="1100"/>
            </a:pPr>
            <a:r>
              <a:rPr lang="en-IN" sz="800" dirty="0">
                <a:solidFill>
                  <a:schemeClr val="tx1">
                    <a:lumMod val="65000"/>
                    <a:lumOff val="35000"/>
                  </a:schemeClr>
                </a:solidFill>
                <a:latin typeface="Open Sans"/>
                <a:ea typeface="Open Sans"/>
                <a:cs typeface="Open Sans"/>
                <a:sym typeface="Open Sans"/>
              </a:rPr>
              <a:t>Although coal capacity growth was net positive (additions less retirement), the pace of </a:t>
            </a:r>
            <a:r>
              <a:rPr lang="en-IN" sz="800" b="1" dirty="0">
                <a:solidFill>
                  <a:schemeClr val="tx1">
                    <a:lumMod val="65000"/>
                    <a:lumOff val="35000"/>
                  </a:schemeClr>
                </a:solidFill>
                <a:latin typeface="Open Sans"/>
                <a:ea typeface="Open Sans"/>
                <a:cs typeface="Open Sans"/>
                <a:sym typeface="Open Sans"/>
              </a:rPr>
              <a:t>additions remained subdued.</a:t>
            </a:r>
          </a:p>
          <a:p>
            <a:pPr lvl="0">
              <a:spcBef>
                <a:spcPts val="700"/>
              </a:spcBef>
              <a:buClr>
                <a:schemeClr val="dk1"/>
              </a:buClr>
              <a:buSzPts val="1100"/>
            </a:pPr>
            <a:r>
              <a:rPr lang="en-IN" sz="800" dirty="0">
                <a:solidFill>
                  <a:schemeClr val="tx1">
                    <a:lumMod val="65000"/>
                    <a:lumOff val="35000"/>
                  </a:schemeClr>
                </a:solidFill>
                <a:latin typeface="Open Sans"/>
                <a:ea typeface="Open Sans"/>
                <a:cs typeface="Open Sans"/>
                <a:sym typeface="Open Sans"/>
              </a:rPr>
              <a:t>With INR 1,06,908 crore of power sector loans turning non-performing assets (NPAs) as of September 2019 (as per RBI),</a:t>
            </a:r>
            <a:r>
              <a:rPr lang="en-IN" sz="800" b="1" dirty="0">
                <a:solidFill>
                  <a:schemeClr val="tx1">
                    <a:lumMod val="65000"/>
                    <a:lumOff val="35000"/>
                  </a:schemeClr>
                </a:solidFill>
                <a:latin typeface="Open Sans"/>
                <a:ea typeface="Open Sans"/>
                <a:cs typeface="Open Sans"/>
                <a:sym typeface="Open Sans"/>
              </a:rPr>
              <a:t> incremental bank lending to the sector faces challenges. Many banks may also be approaching statutory limits on power sector exposure.</a:t>
            </a:r>
          </a:p>
          <a:p>
            <a:pPr lvl="0">
              <a:spcBef>
                <a:spcPts val="700"/>
              </a:spcBef>
              <a:buClr>
                <a:schemeClr val="dk1"/>
              </a:buClr>
              <a:buSzPts val="1100"/>
            </a:pPr>
            <a:r>
              <a:rPr lang="en-IN" sz="800" dirty="0">
                <a:solidFill>
                  <a:schemeClr val="tx1">
                    <a:lumMod val="65000"/>
                    <a:lumOff val="35000"/>
                  </a:schemeClr>
                </a:solidFill>
                <a:latin typeface="Open Sans"/>
                <a:ea typeface="Open Sans"/>
                <a:cs typeface="Open Sans"/>
                <a:sym typeface="Open Sans"/>
              </a:rPr>
              <a:t>PFC/REC continues to back coal projects in India, although their share in its loan book has started to decline </a:t>
            </a:r>
            <a:r>
              <a:rPr lang="en-IN" sz="800" b="1" dirty="0">
                <a:solidFill>
                  <a:schemeClr val="tx1">
                    <a:lumMod val="65000"/>
                    <a:lumOff val="35000"/>
                  </a:schemeClr>
                </a:solidFill>
                <a:latin typeface="Open Sans"/>
                <a:ea typeface="Open Sans"/>
                <a:cs typeface="Open Sans"/>
                <a:sym typeface="Open Sans"/>
              </a:rPr>
              <a:t>(from 63% in Q2 FY19 to 58% in Q1 FY21).</a:t>
            </a:r>
            <a:r>
              <a:rPr lang="en-IN" sz="800" dirty="0">
                <a:solidFill>
                  <a:schemeClr val="tx1">
                    <a:lumMod val="65000"/>
                    <a:lumOff val="35000"/>
                  </a:schemeClr>
                </a:solidFill>
                <a:latin typeface="Open Sans"/>
                <a:ea typeface="Open Sans"/>
                <a:cs typeface="Open Sans"/>
                <a:sym typeface="Open Sans"/>
              </a:rPr>
              <a:t> To compensate, PFC/REC has increased its exposure to RE and hydro projects, which now account for 6% and 5% of its loan book, respectively. </a:t>
            </a:r>
          </a:p>
          <a:p>
            <a:pPr lvl="0">
              <a:spcBef>
                <a:spcPts val="700"/>
              </a:spcBef>
              <a:buClr>
                <a:schemeClr val="dk1"/>
              </a:buClr>
              <a:buSzPts val="1100"/>
            </a:pPr>
            <a:r>
              <a:rPr lang="en-IN" sz="800" dirty="0">
                <a:solidFill>
                  <a:schemeClr val="tx1">
                    <a:lumMod val="65000"/>
                    <a:lumOff val="35000"/>
                  </a:schemeClr>
                </a:solidFill>
                <a:latin typeface="Open Sans"/>
                <a:ea typeface="Open Sans"/>
                <a:cs typeface="Open Sans"/>
                <a:sym typeface="Open Sans"/>
              </a:rPr>
              <a:t>In Q1 FY21, the share of coal in PFC/REC’s loan book remained steady at 58% despite a noticeable increase in lending to coal projects (the change in gross loan assets was INR 5,919 crore). </a:t>
            </a:r>
            <a:r>
              <a:rPr lang="en-IN" sz="800" b="1" dirty="0">
                <a:solidFill>
                  <a:schemeClr val="tx1">
                    <a:lumMod val="65000"/>
                    <a:lumOff val="35000"/>
                  </a:schemeClr>
                </a:solidFill>
                <a:latin typeface="Open Sans"/>
                <a:ea typeface="Open Sans"/>
                <a:cs typeface="Open Sans"/>
                <a:sym typeface="Open Sans"/>
              </a:rPr>
              <a:t>This increase may signal additional capacity coming online and/or may comprise of working capital loans to coal power producers owing to moratorium extended to discoms (for paying non-RE energy bills) in Q1 FY21. </a:t>
            </a:r>
            <a:endParaRPr lang="en-IN" sz="800" strike="sngStrike" dirty="0">
              <a:solidFill>
                <a:srgbClr val="FF0000"/>
              </a:solidFill>
              <a:latin typeface="Open Sans"/>
              <a:ea typeface="Open Sans"/>
              <a:cs typeface="Open Sans"/>
              <a:sym typeface="Open Sans"/>
            </a:endParaRPr>
          </a:p>
        </p:txBody>
      </p:sp>
      <p:cxnSp>
        <p:nvCxnSpPr>
          <p:cNvPr id="7" name="Straight Connector 6"/>
          <p:cNvCxnSpPr/>
          <p:nvPr/>
        </p:nvCxnSpPr>
        <p:spPr>
          <a:xfrm>
            <a:off x="2920409" y="767578"/>
            <a:ext cx="3400367" cy="0"/>
          </a:xfrm>
          <a:prstGeom prst="line">
            <a:avLst/>
          </a:prstGeom>
          <a:ln>
            <a:solidFill>
              <a:srgbClr val="009CD8"/>
            </a:solidFill>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6196951" y="705665"/>
            <a:ext cx="123825" cy="123825"/>
          </a:xfrm>
          <a:prstGeom prst="ellipse">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cxnSp>
        <p:nvCxnSpPr>
          <p:cNvPr id="35" name="Straight Connector 34"/>
          <p:cNvCxnSpPr/>
          <p:nvPr/>
        </p:nvCxnSpPr>
        <p:spPr>
          <a:xfrm>
            <a:off x="3609892" y="3216823"/>
            <a:ext cx="2708661" cy="0"/>
          </a:xfrm>
          <a:prstGeom prst="line">
            <a:avLst/>
          </a:prstGeom>
          <a:ln>
            <a:solidFill>
              <a:srgbClr val="009CD8"/>
            </a:solidFill>
          </a:ln>
        </p:spPr>
        <p:style>
          <a:lnRef idx="1">
            <a:schemeClr val="accent1"/>
          </a:lnRef>
          <a:fillRef idx="0">
            <a:schemeClr val="accent1"/>
          </a:fillRef>
          <a:effectRef idx="0">
            <a:schemeClr val="accent1"/>
          </a:effectRef>
          <a:fontRef idx="minor">
            <a:schemeClr val="tx1"/>
          </a:fontRef>
        </p:style>
      </p:cxnSp>
      <p:sp>
        <p:nvSpPr>
          <p:cNvPr id="36" name="Oval 35"/>
          <p:cNvSpPr/>
          <p:nvPr/>
        </p:nvSpPr>
        <p:spPr>
          <a:xfrm>
            <a:off x="6194728" y="3154910"/>
            <a:ext cx="123825" cy="123825"/>
          </a:xfrm>
          <a:prstGeom prst="ellipse">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58" name="Text Placeholder 3">
            <a:extLst>
              <a:ext uri="{FF2B5EF4-FFF2-40B4-BE49-F238E27FC236}">
                <a16:creationId xmlns:a16="http://schemas.microsoft.com/office/drawing/2014/main" id="{5266969A-F123-9349-BBD7-41E664211EA9}"/>
              </a:ext>
            </a:extLst>
          </p:cNvPr>
          <p:cNvSpPr>
            <a:spLocks noGrp="1"/>
          </p:cNvSpPr>
          <p:nvPr>
            <p:ph type="body" sz="quarter" idx="4294967295"/>
          </p:nvPr>
        </p:nvSpPr>
        <p:spPr>
          <a:xfrm>
            <a:off x="110165" y="4770583"/>
            <a:ext cx="6049927" cy="373849"/>
          </a:xfrm>
          <a:prstGeom prst="rect">
            <a:avLst/>
          </a:prstGeom>
        </p:spPr>
        <p:txBody>
          <a:bodyPr>
            <a:noAutofit/>
          </a:bodyPr>
          <a:lstStyle/>
          <a:p>
            <a:pPr marL="101600" indent="0">
              <a:buNone/>
            </a:pPr>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PFC investor presentations; figures are derived from the same. </a:t>
            </a:r>
            <a:r>
              <a:rPr lang="en-US" sz="700" i="1" dirty="0">
                <a:solidFill>
                  <a:srgbClr val="009CD8"/>
                </a:solidFill>
                <a:latin typeface="Open Sans" panose="020B0606030504020204" pitchFamily="34" charset="0"/>
                <a:ea typeface="Open Sans" panose="020B0606030504020204" pitchFamily="34" charset="0"/>
                <a:cs typeface="Open Sans" panose="020B0606030504020204" pitchFamily="34" charset="0"/>
              </a:rPr>
              <a:t>Note:</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Sector-wise break up of PFC loan asset data unavailable for Q2 FY21.</a:t>
            </a:r>
          </a:p>
        </p:txBody>
      </p:sp>
      <p:sp>
        <p:nvSpPr>
          <p:cNvPr id="33" name="Rectangle 32"/>
          <p:cNvSpPr/>
          <p:nvPr/>
        </p:nvSpPr>
        <p:spPr>
          <a:xfrm rot="16200000">
            <a:off x="9082410" y="-91649"/>
            <a:ext cx="249623" cy="815252"/>
          </a:xfrm>
          <a:prstGeom prst="rect">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4" name="TextBox 33"/>
          <p:cNvSpPr txBox="1"/>
          <p:nvPr/>
        </p:nvSpPr>
        <p:spPr>
          <a:xfrm>
            <a:off x="8821030" y="208255"/>
            <a:ext cx="261555" cy="215444"/>
          </a:xfrm>
          <a:prstGeom prst="rect">
            <a:avLst/>
          </a:prstGeom>
          <a:noFill/>
        </p:spPr>
        <p:txBody>
          <a:bodyPr wrap="square" rtlCol="0">
            <a:spAutoFit/>
          </a:bodyPr>
          <a:lstStyle/>
          <a:p>
            <a:r>
              <a:rPr lang="en-IN"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6</a:t>
            </a:r>
          </a:p>
        </p:txBody>
      </p:sp>
      <p:grpSp>
        <p:nvGrpSpPr>
          <p:cNvPr id="21" name="Group 20"/>
          <p:cNvGrpSpPr/>
          <p:nvPr/>
        </p:nvGrpSpPr>
        <p:grpSpPr>
          <a:xfrm>
            <a:off x="8284057" y="4779402"/>
            <a:ext cx="715926" cy="418214"/>
            <a:chOff x="8284057" y="4779402"/>
            <a:chExt cx="715926" cy="418214"/>
          </a:xfrm>
        </p:grpSpPr>
        <p:sp>
          <p:nvSpPr>
            <p:cNvPr id="22" name="Rounded Rectangle 21"/>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23" name="Group 22"/>
            <p:cNvGrpSpPr/>
            <p:nvPr/>
          </p:nvGrpSpPr>
          <p:grpSpPr>
            <a:xfrm>
              <a:off x="8284057" y="4879531"/>
              <a:ext cx="715926" cy="263969"/>
              <a:chOff x="1376812" y="1471708"/>
              <a:chExt cx="715926" cy="263969"/>
            </a:xfrm>
          </p:grpSpPr>
          <p:sp>
            <p:nvSpPr>
              <p:cNvPr id="24" name="TextBox 23"/>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25" name="Group 24"/>
              <p:cNvGrpSpPr/>
              <p:nvPr/>
            </p:nvGrpSpPr>
            <p:grpSpPr>
              <a:xfrm>
                <a:off x="1504037" y="1471708"/>
                <a:ext cx="436340" cy="63914"/>
                <a:chOff x="973747" y="978085"/>
                <a:chExt cx="436340" cy="63914"/>
              </a:xfrm>
            </p:grpSpPr>
            <p:sp>
              <p:nvSpPr>
                <p:cNvPr id="26" name="Oval 25"/>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7" name="Oval 36"/>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8" name="Oval 37"/>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grpSp>
      <p:sp>
        <p:nvSpPr>
          <p:cNvPr id="27" name="Google Shape;99;p20">
            <a:extLst>
              <a:ext uri="{FF2B5EF4-FFF2-40B4-BE49-F238E27FC236}">
                <a16:creationId xmlns:a16="http://schemas.microsoft.com/office/drawing/2014/main" id="{6DF21503-706E-6E44-AA61-9A3D60503C5B}"/>
              </a:ext>
            </a:extLst>
          </p:cNvPr>
          <p:cNvSpPr txBox="1">
            <a:spLocks noGrp="1"/>
          </p:cNvSpPr>
          <p:nvPr>
            <p:ph type="title"/>
          </p:nvPr>
        </p:nvSpPr>
        <p:spPr>
          <a:xfrm>
            <a:off x="457199" y="124721"/>
            <a:ext cx="7689273" cy="481580"/>
          </a:xfrm>
          <a:prstGeom prst="rect">
            <a:avLst/>
          </a:prstGeom>
        </p:spPr>
        <p:txBody>
          <a:bodyPr spcFirstLastPara="1" wrap="square" lIns="91425" tIns="91425" rIns="91425" bIns="91425" anchor="b" anchorCtr="0">
            <a:noAutofit/>
          </a:bodyPr>
          <a:lstStyle/>
          <a:p>
            <a:pPr lvl="0"/>
            <a:r>
              <a:rPr lang="en-US" sz="1200" dirty="0">
                <a:solidFill>
                  <a:srgbClr val="575756"/>
                </a:solidFill>
              </a:rPr>
              <a:t>Coal phase-out: </a:t>
            </a:r>
            <a:r>
              <a:rPr lang="en-US" sz="1200" dirty="0">
                <a:solidFill>
                  <a:srgbClr val="009CD8"/>
                </a:solidFill>
              </a:rPr>
              <a:t>coal capacity addition remained subdued with net Q2 FY21 additions of 550 MW, which were approximately a third of RE additions (1,560 MW) during the same period  </a:t>
            </a:r>
            <a:endParaRPr sz="1200" dirty="0">
              <a:solidFill>
                <a:srgbClr val="009CD8"/>
              </a:solidFill>
            </a:endParaRPr>
          </a:p>
        </p:txBody>
      </p:sp>
    </p:spTree>
    <p:extLst>
      <p:ext uri="{BB962C8B-B14F-4D97-AF65-F5344CB8AC3E}">
        <p14:creationId xmlns:p14="http://schemas.microsoft.com/office/powerpoint/2010/main" val="37914773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89" name="Rounded Rectangle 88">
            <a:extLst>
              <a:ext uri="{FF2B5EF4-FFF2-40B4-BE49-F238E27FC236}">
                <a16:creationId xmlns:a16="http://schemas.microsoft.com/office/drawing/2014/main" id="{978659C4-CCB3-0649-B793-7046F89959B6}"/>
              </a:ext>
            </a:extLst>
          </p:cNvPr>
          <p:cNvSpPr/>
          <p:nvPr/>
        </p:nvSpPr>
        <p:spPr>
          <a:xfrm>
            <a:off x="6485302" y="523625"/>
            <a:ext cx="3238213" cy="4211127"/>
          </a:xfrm>
          <a:prstGeom prst="roundRect">
            <a:avLst/>
          </a:prstGeom>
          <a:solidFill>
            <a:srgbClr val="C3E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9" name="Google Shape;100;p20"/>
          <p:cNvSpPr txBox="1"/>
          <p:nvPr/>
        </p:nvSpPr>
        <p:spPr>
          <a:xfrm>
            <a:off x="6554363" y="520770"/>
            <a:ext cx="2333107" cy="3989151"/>
          </a:xfrm>
          <a:prstGeom prst="rect">
            <a:avLst/>
          </a:prstGeom>
          <a:noFill/>
          <a:ln>
            <a:noFill/>
          </a:ln>
        </p:spPr>
        <p:txBody>
          <a:bodyPr spcFirstLastPara="1" wrap="square" lIns="91425" tIns="91425" rIns="91425" bIns="91425" numCol="1" anchor="t" anchorCtr="0">
            <a:noAutofit/>
          </a:bodyPr>
          <a:lstStyle/>
          <a:p>
            <a:pPr lvl="0">
              <a:spcBef>
                <a:spcPts val="600"/>
              </a:spcBef>
              <a:buClr>
                <a:schemeClr val="dk1"/>
              </a:buClr>
              <a:buSzPts val="1100"/>
            </a:pPr>
            <a:r>
              <a:rPr lang="en-IN" sz="1200" b="1" dirty="0">
                <a:solidFill>
                  <a:srgbClr val="575756"/>
                </a:solidFill>
                <a:latin typeface="Open Sans"/>
                <a:ea typeface="Open Sans"/>
                <a:cs typeface="Open Sans"/>
                <a:sym typeface="Open Sans"/>
              </a:rPr>
              <a:t>Takeaways &amp; Outlook</a:t>
            </a:r>
          </a:p>
          <a:p>
            <a:pPr lvl="0">
              <a:spcBef>
                <a:spcPts val="700"/>
              </a:spcBef>
              <a:buClr>
                <a:schemeClr val="dk1"/>
              </a:buClr>
              <a:buSzPts val="1100"/>
            </a:pPr>
            <a:r>
              <a:rPr lang="en-IN" sz="800" b="1" dirty="0">
                <a:solidFill>
                  <a:schemeClr val="tx1">
                    <a:lumMod val="65000"/>
                    <a:lumOff val="35000"/>
                  </a:schemeClr>
                </a:solidFill>
                <a:latin typeface="Open Sans"/>
                <a:ea typeface="Open Sans"/>
                <a:cs typeface="Open Sans"/>
                <a:sym typeface="Open Sans"/>
              </a:rPr>
              <a:t>New and innovative tenders include different combinations and varying shares (or bundling) of solar, wind, energy storage, thermal and hydro capacities.</a:t>
            </a:r>
          </a:p>
          <a:p>
            <a:pPr lvl="0">
              <a:spcBef>
                <a:spcPts val="700"/>
              </a:spcBef>
              <a:buClr>
                <a:schemeClr val="dk1"/>
              </a:buClr>
              <a:buSzPts val="1100"/>
            </a:pPr>
            <a:r>
              <a:rPr lang="en-IN" sz="800" dirty="0">
                <a:solidFill>
                  <a:schemeClr val="tx1">
                    <a:lumMod val="65000"/>
                    <a:lumOff val="35000"/>
                  </a:schemeClr>
                </a:solidFill>
                <a:latin typeface="Open Sans"/>
                <a:ea typeface="Open Sans"/>
                <a:cs typeface="Open Sans"/>
                <a:sym typeface="Open Sans"/>
              </a:rPr>
              <a:t>Under the recently concluded SECI blended wind–solar bid, up to 20% of the total contracted capacity is allowed to be solar PV. </a:t>
            </a:r>
          </a:p>
          <a:p>
            <a:pPr lvl="0">
              <a:spcBef>
                <a:spcPts val="700"/>
              </a:spcBef>
              <a:buClr>
                <a:schemeClr val="dk1"/>
              </a:buClr>
              <a:buSzPts val="1100"/>
            </a:pPr>
            <a:r>
              <a:rPr lang="en-IN" sz="800" b="1" dirty="0">
                <a:solidFill>
                  <a:schemeClr val="tx1">
                    <a:lumMod val="65000"/>
                    <a:lumOff val="35000"/>
                  </a:schemeClr>
                </a:solidFill>
                <a:latin typeface="Open Sans"/>
                <a:ea typeface="Open Sans"/>
                <a:cs typeface="Open Sans"/>
                <a:sym typeface="Open Sans"/>
              </a:rPr>
              <a:t>Bundling solar and wind projects is aimed at improving the transmission infrastructure utilisation</a:t>
            </a:r>
            <a:r>
              <a:rPr lang="en-IN" sz="800" dirty="0">
                <a:solidFill>
                  <a:schemeClr val="tx1">
                    <a:lumMod val="65000"/>
                    <a:lumOff val="35000"/>
                  </a:schemeClr>
                </a:solidFill>
                <a:latin typeface="Open Sans"/>
                <a:ea typeface="Open Sans"/>
                <a:cs typeface="Open Sans"/>
                <a:sym typeface="Open Sans"/>
              </a:rPr>
              <a:t>, and such projects are expected to have </a:t>
            </a:r>
            <a:r>
              <a:rPr lang="en-IN" sz="800" b="1" dirty="0">
                <a:solidFill>
                  <a:schemeClr val="tx1">
                    <a:lumMod val="65000"/>
                    <a:lumOff val="35000"/>
                  </a:schemeClr>
                </a:solidFill>
                <a:latin typeface="Open Sans"/>
                <a:ea typeface="Open Sans"/>
                <a:cs typeface="Open Sans"/>
                <a:sym typeface="Open Sans"/>
              </a:rPr>
              <a:t>higher CUFs as well (40–50% versus 25–35% for vanilla solar/wind projects). </a:t>
            </a:r>
            <a:r>
              <a:rPr lang="en-IN" sz="800" dirty="0">
                <a:solidFill>
                  <a:schemeClr val="tx1">
                    <a:lumMod val="65000"/>
                    <a:lumOff val="35000"/>
                  </a:schemeClr>
                </a:solidFill>
                <a:latin typeface="Open Sans"/>
                <a:ea typeface="Open Sans"/>
                <a:cs typeface="Open Sans"/>
                <a:sym typeface="Open Sans"/>
              </a:rPr>
              <a:t>The bid conditions allow for solar and wind projects to be located at different locations but with a single energy injection point.</a:t>
            </a:r>
          </a:p>
          <a:p>
            <a:pPr lvl="0">
              <a:spcBef>
                <a:spcPts val="700"/>
              </a:spcBef>
              <a:buClr>
                <a:schemeClr val="dk1"/>
              </a:buClr>
              <a:buSzPts val="1100"/>
            </a:pPr>
            <a:r>
              <a:rPr lang="en-IN" sz="800" b="1" dirty="0">
                <a:solidFill>
                  <a:schemeClr val="tx1">
                    <a:lumMod val="65000"/>
                    <a:lumOff val="35000"/>
                  </a:schemeClr>
                </a:solidFill>
                <a:latin typeface="Open Sans"/>
                <a:ea typeface="Open Sans"/>
                <a:cs typeface="Open Sans"/>
                <a:sym typeface="Open Sans"/>
              </a:rPr>
              <a:t>Improved transmission utilisation and low tariffs for such projects make them attractive to </a:t>
            </a:r>
            <a:r>
              <a:rPr lang="en-IN" sz="800" b="1" dirty="0" err="1">
                <a:solidFill>
                  <a:schemeClr val="tx1">
                    <a:lumMod val="65000"/>
                    <a:lumOff val="35000"/>
                  </a:schemeClr>
                </a:solidFill>
                <a:latin typeface="Open Sans"/>
                <a:ea typeface="Open Sans"/>
                <a:cs typeface="Open Sans"/>
                <a:sym typeface="Open Sans"/>
              </a:rPr>
              <a:t>discoms</a:t>
            </a:r>
            <a:r>
              <a:rPr lang="en-IN" sz="800" dirty="0">
                <a:solidFill>
                  <a:schemeClr val="tx1">
                    <a:lumMod val="65000"/>
                    <a:lumOff val="35000"/>
                  </a:schemeClr>
                </a:solidFill>
                <a:latin typeface="Open Sans"/>
                <a:ea typeface="Open Sans"/>
                <a:cs typeface="Open Sans"/>
                <a:sym typeface="Open Sans"/>
              </a:rPr>
              <a:t> struggling with RE integration and financial challenges (owing to the economic slowdown). </a:t>
            </a:r>
          </a:p>
        </p:txBody>
      </p:sp>
      <p:sp>
        <p:nvSpPr>
          <p:cNvPr id="58" name="Text Placeholder 3">
            <a:extLst>
              <a:ext uri="{FF2B5EF4-FFF2-40B4-BE49-F238E27FC236}">
                <a16:creationId xmlns:a16="http://schemas.microsoft.com/office/drawing/2014/main" id="{5266969A-F123-9349-BBD7-41E664211EA9}"/>
              </a:ext>
            </a:extLst>
          </p:cNvPr>
          <p:cNvSpPr>
            <a:spLocks noGrp="1"/>
          </p:cNvSpPr>
          <p:nvPr>
            <p:ph type="body" sz="quarter" idx="4294967295"/>
          </p:nvPr>
        </p:nvSpPr>
        <p:spPr>
          <a:xfrm>
            <a:off x="142874" y="4709404"/>
            <a:ext cx="6411489" cy="373849"/>
          </a:xfrm>
          <a:prstGeom prst="rect">
            <a:avLst/>
          </a:prstGeom>
        </p:spPr>
        <p:txBody>
          <a:bodyPr>
            <a:noAutofit/>
          </a:bodyPr>
          <a:lstStyle/>
          <a:p>
            <a:pPr marL="101600" indent="0">
              <a:buNone/>
            </a:pPr>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SECI and state renewable agencies. * Recent changes in bidding guidelines allow any firm power source (thermal, hydro, etc. to be combined with RE</a:t>
            </a:r>
            <a:b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b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SECI = Solar Energy Corporation of India; RTC = Round the clock</a:t>
            </a:r>
          </a:p>
          <a:p>
            <a:pPr marL="101600" indent="0">
              <a:buNone/>
            </a:pPr>
            <a:endParaRPr lang="en-US" sz="6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3" name="Rectangle 42">
            <a:extLst>
              <a:ext uri="{FF2B5EF4-FFF2-40B4-BE49-F238E27FC236}">
                <a16:creationId xmlns:a16="http://schemas.microsoft.com/office/drawing/2014/main" id="{64F2FD84-19BC-E149-B25E-63B1A193B808}"/>
              </a:ext>
            </a:extLst>
          </p:cNvPr>
          <p:cNvSpPr/>
          <p:nvPr/>
        </p:nvSpPr>
        <p:spPr>
          <a:xfrm>
            <a:off x="282400" y="552896"/>
            <a:ext cx="3734425" cy="4289110"/>
          </a:xfrm>
          <a:prstGeom prst="rect">
            <a:avLst/>
          </a:prstGeom>
          <a:noFill/>
          <a:ln w="12700">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01" name="Text Placeholder 5">
            <a:extLst>
              <a:ext uri="{FF2B5EF4-FFF2-40B4-BE49-F238E27FC236}">
                <a16:creationId xmlns:a16="http://schemas.microsoft.com/office/drawing/2014/main" id="{5F62B826-857C-8D43-B9E3-5B585517FF78}"/>
              </a:ext>
            </a:extLst>
          </p:cNvPr>
          <p:cNvSpPr txBox="1">
            <a:spLocks/>
          </p:cNvSpPr>
          <p:nvPr/>
        </p:nvSpPr>
        <p:spPr>
          <a:xfrm>
            <a:off x="4085885" y="578802"/>
            <a:ext cx="2185867" cy="383100"/>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spcAft>
                <a:spcPts val="300"/>
              </a:spcAft>
              <a:buNone/>
            </a:pPr>
            <a:r>
              <a:rPr lang="en-US" sz="9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Bid spotlight: SECI thermal* round-the-clock (RTC-II), 5,000 MW</a:t>
            </a:r>
          </a:p>
        </p:txBody>
      </p:sp>
      <p:graphicFrame>
        <p:nvGraphicFramePr>
          <p:cNvPr id="5" name="Diagram 4"/>
          <p:cNvGraphicFramePr/>
          <p:nvPr>
            <p:extLst>
              <p:ext uri="{D42A27DB-BD31-4B8C-83A1-F6EECF244321}">
                <p14:modId xmlns:p14="http://schemas.microsoft.com/office/powerpoint/2010/main" val="297507232"/>
              </p:ext>
            </p:extLst>
          </p:nvPr>
        </p:nvGraphicFramePr>
        <p:xfrm>
          <a:off x="4063725" y="919700"/>
          <a:ext cx="2321123" cy="40208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6" name="Rectangle 115"/>
          <p:cNvSpPr/>
          <p:nvPr/>
        </p:nvSpPr>
        <p:spPr>
          <a:xfrm rot="16200000">
            <a:off x="9082410" y="-91649"/>
            <a:ext cx="249623" cy="815252"/>
          </a:xfrm>
          <a:prstGeom prst="rect">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17" name="TextBox 116"/>
          <p:cNvSpPr txBox="1"/>
          <p:nvPr/>
        </p:nvSpPr>
        <p:spPr>
          <a:xfrm>
            <a:off x="8821030" y="208255"/>
            <a:ext cx="261555" cy="215444"/>
          </a:xfrm>
          <a:prstGeom prst="rect">
            <a:avLst/>
          </a:prstGeom>
          <a:noFill/>
        </p:spPr>
        <p:txBody>
          <a:bodyPr wrap="square" rtlCol="0">
            <a:spAutoFit/>
          </a:bodyPr>
          <a:lstStyle/>
          <a:p>
            <a:r>
              <a:rPr lang="en-IN"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7</a:t>
            </a:r>
          </a:p>
        </p:txBody>
      </p:sp>
      <p:grpSp>
        <p:nvGrpSpPr>
          <p:cNvPr id="102" name="Group 101"/>
          <p:cNvGrpSpPr/>
          <p:nvPr/>
        </p:nvGrpSpPr>
        <p:grpSpPr>
          <a:xfrm>
            <a:off x="8284057" y="4779402"/>
            <a:ext cx="715926" cy="418214"/>
            <a:chOff x="8284057" y="4779402"/>
            <a:chExt cx="715926" cy="418214"/>
          </a:xfrm>
        </p:grpSpPr>
        <p:sp>
          <p:nvSpPr>
            <p:cNvPr id="103" name="Rounded Rectangle 102"/>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104" name="Group 103"/>
            <p:cNvGrpSpPr/>
            <p:nvPr/>
          </p:nvGrpSpPr>
          <p:grpSpPr>
            <a:xfrm>
              <a:off x="8284057" y="4879531"/>
              <a:ext cx="715926" cy="263969"/>
              <a:chOff x="1376812" y="1471708"/>
              <a:chExt cx="715926" cy="263969"/>
            </a:xfrm>
          </p:grpSpPr>
          <p:sp>
            <p:nvSpPr>
              <p:cNvPr id="105" name="TextBox 104"/>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106" name="Group 105"/>
              <p:cNvGrpSpPr/>
              <p:nvPr/>
            </p:nvGrpSpPr>
            <p:grpSpPr>
              <a:xfrm>
                <a:off x="1504037" y="1471708"/>
                <a:ext cx="436340" cy="63914"/>
                <a:chOff x="973747" y="978085"/>
                <a:chExt cx="436340" cy="63914"/>
              </a:xfrm>
            </p:grpSpPr>
            <p:sp>
              <p:nvSpPr>
                <p:cNvPr id="107" name="Oval 106"/>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08" name="Oval 107"/>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09" name="Oval 108"/>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grpSp>
      <p:cxnSp>
        <p:nvCxnSpPr>
          <p:cNvPr id="120" name="Google Shape;112;p30">
            <a:extLst>
              <a:ext uri="{FF2B5EF4-FFF2-40B4-BE49-F238E27FC236}">
                <a16:creationId xmlns:a16="http://schemas.microsoft.com/office/drawing/2014/main" id="{5595DF4D-7CD3-1D48-9CFB-37FA5301E001}"/>
              </a:ext>
            </a:extLst>
          </p:cNvPr>
          <p:cNvCxnSpPr/>
          <p:nvPr/>
        </p:nvCxnSpPr>
        <p:spPr>
          <a:xfrm rot="16200000" flipH="1">
            <a:off x="2772458" y="4011022"/>
            <a:ext cx="1101" cy="2314919"/>
          </a:xfrm>
          <a:prstGeom prst="straightConnector1">
            <a:avLst/>
          </a:prstGeom>
          <a:noFill/>
          <a:ln w="9525" cap="flat" cmpd="sng">
            <a:solidFill>
              <a:srgbClr val="7F7F7F"/>
            </a:solidFill>
            <a:prstDash val="dash"/>
            <a:round/>
            <a:headEnd type="none" w="sm" len="sm"/>
            <a:tailEnd type="none" w="sm" len="sm"/>
          </a:ln>
        </p:spPr>
      </p:cxnSp>
      <p:grpSp>
        <p:nvGrpSpPr>
          <p:cNvPr id="9" name="Group 8">
            <a:extLst>
              <a:ext uri="{FF2B5EF4-FFF2-40B4-BE49-F238E27FC236}">
                <a16:creationId xmlns:a16="http://schemas.microsoft.com/office/drawing/2014/main" id="{30229A55-C2DA-A344-B13D-6F4CFEE286B3}"/>
              </a:ext>
            </a:extLst>
          </p:cNvPr>
          <p:cNvGrpSpPr/>
          <p:nvPr/>
        </p:nvGrpSpPr>
        <p:grpSpPr>
          <a:xfrm>
            <a:off x="60510" y="559280"/>
            <a:ext cx="3903748" cy="4197591"/>
            <a:chOff x="60510" y="559280"/>
            <a:chExt cx="3903748" cy="4197591"/>
          </a:xfrm>
        </p:grpSpPr>
        <p:sp>
          <p:nvSpPr>
            <p:cNvPr id="21" name="Text Placeholder 5">
              <a:extLst>
                <a:ext uri="{FF2B5EF4-FFF2-40B4-BE49-F238E27FC236}">
                  <a16:creationId xmlns:a16="http://schemas.microsoft.com/office/drawing/2014/main" id="{A83C27B5-8FFE-5841-BDB1-CDCC28CFA2C3}"/>
                </a:ext>
              </a:extLst>
            </p:cNvPr>
            <p:cNvSpPr txBox="1">
              <a:spLocks/>
            </p:cNvSpPr>
            <p:nvPr/>
          </p:nvSpPr>
          <p:spPr>
            <a:xfrm>
              <a:off x="282400" y="559280"/>
              <a:ext cx="1397852" cy="287284"/>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spcAft>
                  <a:spcPts val="300"/>
                </a:spcAft>
                <a:buNone/>
              </a:pPr>
              <a:r>
                <a:rPr lang="en-US" sz="9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Key auction results </a:t>
              </a:r>
            </a:p>
            <a:p>
              <a:pPr marL="0" lvl="1" indent="0">
                <a:spcBef>
                  <a:spcPts val="0"/>
                </a:spcBef>
                <a:spcAft>
                  <a:spcPts val="300"/>
                </a:spcAft>
                <a:buNone/>
              </a:pPr>
              <a:r>
                <a:rPr lang="en-US" sz="9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(last 6 months)</a:t>
              </a:r>
            </a:p>
          </p:txBody>
        </p:sp>
        <p:grpSp>
          <p:nvGrpSpPr>
            <p:cNvPr id="22" name="Google Shape;118;p30">
              <a:extLst>
                <a:ext uri="{FF2B5EF4-FFF2-40B4-BE49-F238E27FC236}">
                  <a16:creationId xmlns:a16="http://schemas.microsoft.com/office/drawing/2014/main" id="{36F5F91C-1BBC-FE49-94E9-C579CEB0A12F}"/>
                </a:ext>
              </a:extLst>
            </p:cNvPr>
            <p:cNvGrpSpPr/>
            <p:nvPr/>
          </p:nvGrpSpPr>
          <p:grpSpPr>
            <a:xfrm>
              <a:off x="1617892" y="652607"/>
              <a:ext cx="733011" cy="283976"/>
              <a:chOff x="1528217" y="1134598"/>
              <a:chExt cx="745306" cy="440545"/>
            </a:xfrm>
          </p:grpSpPr>
          <p:sp>
            <p:nvSpPr>
              <p:cNvPr id="98" name="Google Shape;119;p30">
                <a:extLst>
                  <a:ext uri="{FF2B5EF4-FFF2-40B4-BE49-F238E27FC236}">
                    <a16:creationId xmlns:a16="http://schemas.microsoft.com/office/drawing/2014/main" id="{6C66297A-648F-EE4A-B7B1-FE7045BC7932}"/>
                  </a:ext>
                </a:extLst>
              </p:cNvPr>
              <p:cNvSpPr/>
              <p:nvPr/>
            </p:nvSpPr>
            <p:spPr>
              <a:xfrm>
                <a:off x="1528217" y="1134598"/>
                <a:ext cx="745306" cy="337104"/>
              </a:xfrm>
              <a:prstGeom prst="rect">
                <a:avLst/>
              </a:prstGeom>
              <a:noFill/>
              <a:ln>
                <a:noFill/>
              </a:ln>
            </p:spPr>
            <p:txBody>
              <a:bodyPr spcFirstLastPara="1" wrap="square" lIns="36000" tIns="36000" rIns="36000" bIns="36000" anchor="ctr" anchorCtr="0">
                <a:noAutofit/>
              </a:bodyPr>
              <a:lstStyle/>
              <a:p>
                <a:pPr>
                  <a:lnSpc>
                    <a:spcPct val="106000"/>
                  </a:lnSpc>
                </a:pPr>
                <a:r>
                  <a:rPr lang="en-IN" sz="800" b="1" i="1" dirty="0">
                    <a:solidFill>
                      <a:schemeClr val="bg1">
                        <a:lumMod val="65000"/>
                      </a:schemeClr>
                    </a:solidFill>
                    <a:latin typeface="Calibri"/>
                    <a:cs typeface="Calibri"/>
                    <a:sym typeface="Calibri"/>
                  </a:rPr>
                  <a:t>Capacity allotted (MW)</a:t>
                </a:r>
                <a:endParaRPr sz="800" i="1" dirty="0">
                  <a:solidFill>
                    <a:schemeClr val="bg1">
                      <a:lumMod val="65000"/>
                    </a:schemeClr>
                  </a:solidFill>
                </a:endParaRPr>
              </a:p>
            </p:txBody>
          </p:sp>
          <p:cxnSp>
            <p:nvCxnSpPr>
              <p:cNvPr id="100" name="Google Shape;120;p30">
                <a:extLst>
                  <a:ext uri="{FF2B5EF4-FFF2-40B4-BE49-F238E27FC236}">
                    <a16:creationId xmlns:a16="http://schemas.microsoft.com/office/drawing/2014/main" id="{56AE4932-3A0E-D345-9ADB-33CF55A4F8BD}"/>
                  </a:ext>
                </a:extLst>
              </p:cNvPr>
              <p:cNvCxnSpPr/>
              <p:nvPr/>
            </p:nvCxnSpPr>
            <p:spPr>
              <a:xfrm>
                <a:off x="1528217" y="1575143"/>
                <a:ext cx="745306" cy="0"/>
              </a:xfrm>
              <a:prstGeom prst="straightConnector1">
                <a:avLst/>
              </a:prstGeom>
              <a:noFill/>
              <a:ln w="28575" cap="flat" cmpd="sng">
                <a:solidFill>
                  <a:schemeClr val="bg1">
                    <a:lumMod val="65000"/>
                  </a:schemeClr>
                </a:solidFill>
                <a:prstDash val="solid"/>
                <a:round/>
                <a:headEnd type="none" w="sm" len="sm"/>
                <a:tailEnd type="none" w="sm" len="sm"/>
              </a:ln>
            </p:spPr>
          </p:cxnSp>
        </p:grpSp>
        <p:grpSp>
          <p:nvGrpSpPr>
            <p:cNvPr id="23" name="Google Shape;118;p30">
              <a:extLst>
                <a:ext uri="{FF2B5EF4-FFF2-40B4-BE49-F238E27FC236}">
                  <a16:creationId xmlns:a16="http://schemas.microsoft.com/office/drawing/2014/main" id="{258D593B-0234-A640-A0F9-E967C7DBE95A}"/>
                </a:ext>
              </a:extLst>
            </p:cNvPr>
            <p:cNvGrpSpPr/>
            <p:nvPr/>
          </p:nvGrpSpPr>
          <p:grpSpPr>
            <a:xfrm>
              <a:off x="2447587" y="650649"/>
              <a:ext cx="1516671" cy="286916"/>
              <a:chOff x="1279754" y="1128300"/>
              <a:chExt cx="1287347" cy="445106"/>
            </a:xfrm>
          </p:grpSpPr>
          <p:sp>
            <p:nvSpPr>
              <p:cNvPr id="96" name="Google Shape;119;p30">
                <a:extLst>
                  <a:ext uri="{FF2B5EF4-FFF2-40B4-BE49-F238E27FC236}">
                    <a16:creationId xmlns:a16="http://schemas.microsoft.com/office/drawing/2014/main" id="{1734A624-7D05-1F44-9B45-6865E5B39A70}"/>
                  </a:ext>
                </a:extLst>
              </p:cNvPr>
              <p:cNvSpPr/>
              <p:nvPr/>
            </p:nvSpPr>
            <p:spPr>
              <a:xfrm>
                <a:off x="1279860" y="1128300"/>
                <a:ext cx="1284464" cy="337104"/>
              </a:xfrm>
              <a:prstGeom prst="rect">
                <a:avLst/>
              </a:prstGeom>
              <a:noFill/>
              <a:ln>
                <a:noFill/>
              </a:ln>
            </p:spPr>
            <p:txBody>
              <a:bodyPr spcFirstLastPara="1" wrap="square" lIns="36000" tIns="36000" rIns="36000" bIns="36000" anchor="ctr" anchorCtr="0">
                <a:noAutofit/>
              </a:bodyPr>
              <a:lstStyle/>
              <a:p>
                <a:pPr>
                  <a:lnSpc>
                    <a:spcPct val="106000"/>
                  </a:lnSpc>
                </a:pPr>
                <a:r>
                  <a:rPr lang="en-IN" sz="800" b="1" i="1" dirty="0">
                    <a:solidFill>
                      <a:schemeClr val="bg1">
                        <a:lumMod val="65000"/>
                      </a:schemeClr>
                    </a:solidFill>
                    <a:latin typeface="Calibri"/>
                    <a:cs typeface="Calibri"/>
                    <a:sym typeface="Calibri"/>
                  </a:rPr>
                  <a:t>Least tariff discovered (INR/kWh)</a:t>
                </a:r>
                <a:endParaRPr sz="800" i="1" dirty="0">
                  <a:solidFill>
                    <a:schemeClr val="bg1">
                      <a:lumMod val="65000"/>
                    </a:schemeClr>
                  </a:solidFill>
                </a:endParaRPr>
              </a:p>
            </p:txBody>
          </p:sp>
          <p:cxnSp>
            <p:nvCxnSpPr>
              <p:cNvPr id="97" name="Google Shape;120;p30">
                <a:extLst>
                  <a:ext uri="{FF2B5EF4-FFF2-40B4-BE49-F238E27FC236}">
                    <a16:creationId xmlns:a16="http://schemas.microsoft.com/office/drawing/2014/main" id="{0EB9CCA5-8BE5-974B-AFA5-65E3B0E7CE70}"/>
                  </a:ext>
                </a:extLst>
              </p:cNvPr>
              <p:cNvCxnSpPr/>
              <p:nvPr/>
            </p:nvCxnSpPr>
            <p:spPr>
              <a:xfrm>
                <a:off x="1279754" y="1573406"/>
                <a:ext cx="1287347" cy="0"/>
              </a:xfrm>
              <a:prstGeom prst="straightConnector1">
                <a:avLst/>
              </a:prstGeom>
              <a:noFill/>
              <a:ln w="28575" cap="flat" cmpd="sng">
                <a:solidFill>
                  <a:schemeClr val="bg1">
                    <a:lumMod val="65000"/>
                  </a:schemeClr>
                </a:solidFill>
                <a:prstDash val="solid"/>
                <a:round/>
                <a:headEnd type="none" w="sm" len="sm"/>
                <a:tailEnd type="none" w="sm" len="sm"/>
              </a:ln>
            </p:spPr>
          </p:cxnSp>
        </p:grpSp>
        <p:grpSp>
          <p:nvGrpSpPr>
            <p:cNvPr id="27" name="Group 26">
              <a:extLst>
                <a:ext uri="{FF2B5EF4-FFF2-40B4-BE49-F238E27FC236}">
                  <a16:creationId xmlns:a16="http://schemas.microsoft.com/office/drawing/2014/main" id="{9BD9BFE9-D00B-B34B-92DB-AAA627BB8ABD}"/>
                </a:ext>
              </a:extLst>
            </p:cNvPr>
            <p:cNvGrpSpPr/>
            <p:nvPr/>
          </p:nvGrpSpPr>
          <p:grpSpPr>
            <a:xfrm>
              <a:off x="2453457" y="1007831"/>
              <a:ext cx="50828" cy="3749040"/>
              <a:chOff x="2717648" y="1763897"/>
              <a:chExt cx="58224" cy="4413394"/>
            </a:xfrm>
          </p:grpSpPr>
          <p:cxnSp>
            <p:nvCxnSpPr>
              <p:cNvPr id="94" name="Google Shape;112;p30">
                <a:extLst>
                  <a:ext uri="{FF2B5EF4-FFF2-40B4-BE49-F238E27FC236}">
                    <a16:creationId xmlns:a16="http://schemas.microsoft.com/office/drawing/2014/main" id="{5329A1B2-6C69-E34D-A52B-D94F6625035C}"/>
                  </a:ext>
                </a:extLst>
              </p:cNvPr>
              <p:cNvCxnSpPr>
                <a:cxnSpLocks/>
              </p:cNvCxnSpPr>
              <p:nvPr/>
            </p:nvCxnSpPr>
            <p:spPr>
              <a:xfrm flipH="1">
                <a:off x="2770443" y="1763897"/>
                <a:ext cx="1" cy="4413394"/>
              </a:xfrm>
              <a:prstGeom prst="straightConnector1">
                <a:avLst/>
              </a:prstGeom>
              <a:noFill/>
              <a:ln w="9525" cap="flat" cmpd="sng">
                <a:solidFill>
                  <a:schemeClr val="bg1">
                    <a:lumMod val="75000"/>
                  </a:schemeClr>
                </a:solidFill>
                <a:prstDash val="solid"/>
                <a:round/>
                <a:headEnd type="none" w="sm" len="sm"/>
                <a:tailEnd type="none" w="sm" len="sm"/>
              </a:ln>
            </p:spPr>
          </p:cxnSp>
          <p:cxnSp>
            <p:nvCxnSpPr>
              <p:cNvPr id="95" name="Google Shape;112;p30">
                <a:extLst>
                  <a:ext uri="{FF2B5EF4-FFF2-40B4-BE49-F238E27FC236}">
                    <a16:creationId xmlns:a16="http://schemas.microsoft.com/office/drawing/2014/main" id="{2A45904F-D812-CA43-84FE-779A3AF81417}"/>
                  </a:ext>
                </a:extLst>
              </p:cNvPr>
              <p:cNvCxnSpPr>
                <a:cxnSpLocks/>
              </p:cNvCxnSpPr>
              <p:nvPr/>
            </p:nvCxnSpPr>
            <p:spPr>
              <a:xfrm flipH="1">
                <a:off x="2717648" y="1786718"/>
                <a:ext cx="58224" cy="0"/>
              </a:xfrm>
              <a:prstGeom prst="straightConnector1">
                <a:avLst/>
              </a:prstGeom>
              <a:noFill/>
              <a:ln w="57150" cap="flat" cmpd="sng">
                <a:solidFill>
                  <a:schemeClr val="tx1">
                    <a:lumMod val="50000"/>
                    <a:lumOff val="50000"/>
                  </a:schemeClr>
                </a:solidFill>
                <a:prstDash val="solid"/>
                <a:round/>
                <a:headEnd type="none" w="sm" len="sm"/>
                <a:tailEnd type="none" w="sm" len="sm"/>
              </a:ln>
            </p:spPr>
          </p:cxnSp>
        </p:grpSp>
        <p:grpSp>
          <p:nvGrpSpPr>
            <p:cNvPr id="3" name="Group 2">
              <a:extLst>
                <a:ext uri="{FF2B5EF4-FFF2-40B4-BE49-F238E27FC236}">
                  <a16:creationId xmlns:a16="http://schemas.microsoft.com/office/drawing/2014/main" id="{B766E6F4-BD00-DB4E-9B00-0EDD1DC675CD}"/>
                </a:ext>
              </a:extLst>
            </p:cNvPr>
            <p:cNvGrpSpPr/>
            <p:nvPr/>
          </p:nvGrpSpPr>
          <p:grpSpPr>
            <a:xfrm>
              <a:off x="337834" y="1023052"/>
              <a:ext cx="3470244" cy="310702"/>
              <a:chOff x="337834" y="1023052"/>
              <a:chExt cx="3470244" cy="310702"/>
            </a:xfrm>
          </p:grpSpPr>
          <p:sp>
            <p:nvSpPr>
              <p:cNvPr id="24" name="Google Shape;105;p30">
                <a:extLst>
                  <a:ext uri="{FF2B5EF4-FFF2-40B4-BE49-F238E27FC236}">
                    <a16:creationId xmlns:a16="http://schemas.microsoft.com/office/drawing/2014/main" id="{FA189D96-1D01-CA44-9443-76B305CAF070}"/>
                  </a:ext>
                </a:extLst>
              </p:cNvPr>
              <p:cNvSpPr/>
              <p:nvPr/>
            </p:nvSpPr>
            <p:spPr>
              <a:xfrm>
                <a:off x="337834" y="1023052"/>
                <a:ext cx="1223574" cy="310702"/>
              </a:xfrm>
              <a:prstGeom prst="rect">
                <a:avLst/>
              </a:prstGeom>
              <a:solidFill>
                <a:schemeClr val="accent1">
                  <a:lumMod val="20000"/>
                  <a:lumOff val="80000"/>
                </a:schemeClr>
              </a:solidFill>
              <a:ln>
                <a:noFill/>
              </a:ln>
            </p:spPr>
            <p:txBody>
              <a:bodyPr spcFirstLastPara="1" wrap="square" lIns="36000" tIns="36000" rIns="36000" bIns="36000" anchor="ctr" anchorCtr="0">
                <a:noAutofit/>
              </a:bodyPr>
              <a:lstStyle/>
              <a:p>
                <a:pPr>
                  <a:lnSpc>
                    <a:spcPct val="106000"/>
                  </a:lnSpc>
                </a:pPr>
                <a:r>
                  <a:rPr lang="en-US" sz="6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Gujrat (GUVNL) solar, Tranche-X, 100 MW (September 2020)</a:t>
                </a:r>
                <a:endParaRPr sz="600" b="1" dirty="0">
                  <a:solidFill>
                    <a:srgbClr val="57575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5" name="Google Shape;111;p30">
                <a:extLst>
                  <a:ext uri="{FF2B5EF4-FFF2-40B4-BE49-F238E27FC236}">
                    <a16:creationId xmlns:a16="http://schemas.microsoft.com/office/drawing/2014/main" id="{C8A18CB1-E035-584C-8B5D-28F7415C3AF9}"/>
                  </a:ext>
                </a:extLst>
              </p:cNvPr>
              <p:cNvSpPr/>
              <p:nvPr/>
            </p:nvSpPr>
            <p:spPr>
              <a:xfrm>
                <a:off x="1680252" y="1039007"/>
                <a:ext cx="632703" cy="278793"/>
              </a:xfrm>
              <a:prstGeom prst="rect">
                <a:avLst/>
              </a:prstGeom>
              <a:noFill/>
              <a:ln>
                <a:noFill/>
              </a:ln>
            </p:spPr>
            <p:txBody>
              <a:bodyPr spcFirstLastPara="1" wrap="square" lIns="36000" tIns="36000" rIns="36000" bIns="36000" anchor="ctr" anchorCtr="0">
                <a:noAutofit/>
              </a:bodyPr>
              <a:lstStyle/>
              <a:p>
                <a:pPr algn="ctr">
                  <a:lnSpc>
                    <a:spcPct val="106000"/>
                  </a:lnSpc>
                  <a:buSzPts val="1200"/>
                </a:pPr>
                <a:r>
                  <a:rPr lang="en-IN" sz="700" b="1" dirty="0">
                    <a:latin typeface="Open Sans" panose="020B0606030504020204" pitchFamily="34" charset="0"/>
                    <a:ea typeface="Open Sans" panose="020B0606030504020204" pitchFamily="34" charset="0"/>
                    <a:cs typeface="Open Sans" panose="020B0606030504020204" pitchFamily="34" charset="0"/>
                    <a:sym typeface="Calibri"/>
                  </a:rPr>
                  <a:t>100</a:t>
                </a:r>
                <a:endParaRPr sz="7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26" name="Google Shape;105;p30">
                <a:extLst>
                  <a:ext uri="{FF2B5EF4-FFF2-40B4-BE49-F238E27FC236}">
                    <a16:creationId xmlns:a16="http://schemas.microsoft.com/office/drawing/2014/main" id="{97725ED1-C486-574D-A364-789C2011007E}"/>
                  </a:ext>
                </a:extLst>
              </p:cNvPr>
              <p:cNvSpPr/>
              <p:nvPr/>
            </p:nvSpPr>
            <p:spPr>
              <a:xfrm>
                <a:off x="2505363" y="1059702"/>
                <a:ext cx="982800" cy="237402"/>
              </a:xfrm>
              <a:prstGeom prst="rect">
                <a:avLst/>
              </a:prstGeom>
              <a:solidFill>
                <a:srgbClr val="575756"/>
              </a:solidFill>
              <a:ln>
                <a:noFill/>
              </a:ln>
            </p:spPr>
            <p:txBody>
              <a:bodyPr spcFirstLastPara="1" wrap="square" lIns="36000" tIns="36000" rIns="36000" bIns="36000" anchor="ctr" anchorCtr="0">
                <a:noAutofit/>
              </a:bodyPr>
              <a:lstStyle/>
              <a:p>
                <a:pPr algn="ctr">
                  <a:lnSpc>
                    <a:spcPct val="106000"/>
                  </a:lnSpc>
                </a:pPr>
                <a:endParaRPr sz="800" dirty="0">
                  <a:latin typeface="Calibri" panose="020F0502020204030204" pitchFamily="34" charset="0"/>
                  <a:cs typeface="Calibri" panose="020F0502020204030204" pitchFamily="34" charset="0"/>
                </a:endParaRPr>
              </a:p>
            </p:txBody>
          </p:sp>
          <p:sp>
            <p:nvSpPr>
              <p:cNvPr id="28" name="Google Shape;111;p30">
                <a:extLst>
                  <a:ext uri="{FF2B5EF4-FFF2-40B4-BE49-F238E27FC236}">
                    <a16:creationId xmlns:a16="http://schemas.microsoft.com/office/drawing/2014/main" id="{CA9D8F82-FA7F-174C-BE25-7A21651A9A5A}"/>
                  </a:ext>
                </a:extLst>
              </p:cNvPr>
              <p:cNvSpPr/>
              <p:nvPr/>
            </p:nvSpPr>
            <p:spPr>
              <a:xfrm>
                <a:off x="3493979" y="1047990"/>
                <a:ext cx="314099" cy="278793"/>
              </a:xfrm>
              <a:prstGeom prst="rect">
                <a:avLst/>
              </a:prstGeom>
              <a:noFill/>
              <a:ln>
                <a:noFill/>
              </a:ln>
            </p:spPr>
            <p:txBody>
              <a:bodyPr spcFirstLastPara="1" wrap="square" lIns="36000" tIns="36000" rIns="36000" bIns="36000" anchor="ctr" anchorCtr="0">
                <a:noAutofit/>
              </a:bodyPr>
              <a:lstStyle/>
              <a:p>
                <a:pPr algn="ctr">
                  <a:lnSpc>
                    <a:spcPct val="106000"/>
                  </a:lnSpc>
                  <a:buSzPts val="1200"/>
                </a:pPr>
                <a:r>
                  <a:rPr lang="en-IN" sz="700" b="1" dirty="0">
                    <a:latin typeface="Open Sans" panose="020B0606030504020204" pitchFamily="34" charset="0"/>
                    <a:ea typeface="Open Sans" panose="020B0606030504020204" pitchFamily="34" charset="0"/>
                    <a:cs typeface="Open Sans" panose="020B0606030504020204" pitchFamily="34" charset="0"/>
                    <a:sym typeface="Calibri"/>
                  </a:rPr>
                  <a:t>2.73</a:t>
                </a:r>
              </a:p>
            </p:txBody>
          </p:sp>
        </p:grpSp>
        <p:grpSp>
          <p:nvGrpSpPr>
            <p:cNvPr id="4" name="Group 3">
              <a:extLst>
                <a:ext uri="{FF2B5EF4-FFF2-40B4-BE49-F238E27FC236}">
                  <a16:creationId xmlns:a16="http://schemas.microsoft.com/office/drawing/2014/main" id="{8B5AF9C7-699E-4444-945D-A11447CDD8AF}"/>
                </a:ext>
              </a:extLst>
            </p:cNvPr>
            <p:cNvGrpSpPr/>
            <p:nvPr/>
          </p:nvGrpSpPr>
          <p:grpSpPr>
            <a:xfrm>
              <a:off x="340177" y="1437421"/>
              <a:ext cx="3397857" cy="310702"/>
              <a:chOff x="340177" y="1437421"/>
              <a:chExt cx="3397857" cy="310702"/>
            </a:xfrm>
          </p:grpSpPr>
          <p:sp>
            <p:nvSpPr>
              <p:cNvPr id="29" name="Google Shape;105;p30">
                <a:extLst>
                  <a:ext uri="{FF2B5EF4-FFF2-40B4-BE49-F238E27FC236}">
                    <a16:creationId xmlns:a16="http://schemas.microsoft.com/office/drawing/2014/main" id="{D19AC5F8-C3D1-184A-B114-FC0483F8FBA2}"/>
                  </a:ext>
                </a:extLst>
              </p:cNvPr>
              <p:cNvSpPr/>
              <p:nvPr/>
            </p:nvSpPr>
            <p:spPr>
              <a:xfrm>
                <a:off x="340177" y="1437421"/>
                <a:ext cx="1218887" cy="310702"/>
              </a:xfrm>
              <a:prstGeom prst="rect">
                <a:avLst/>
              </a:prstGeom>
              <a:solidFill>
                <a:schemeClr val="accent1">
                  <a:lumMod val="20000"/>
                  <a:lumOff val="80000"/>
                </a:schemeClr>
              </a:solidFill>
              <a:ln>
                <a:noFill/>
              </a:ln>
            </p:spPr>
            <p:txBody>
              <a:bodyPr spcFirstLastPara="1" wrap="square" lIns="36000" tIns="36000" rIns="36000" bIns="36000" anchor="ctr" anchorCtr="0">
                <a:noAutofit/>
              </a:bodyPr>
              <a:lstStyle/>
              <a:p>
                <a:pPr>
                  <a:lnSpc>
                    <a:spcPct val="106000"/>
                  </a:lnSpc>
                </a:pPr>
                <a:r>
                  <a:rPr lang="en-IN" sz="600" b="1" dirty="0">
                    <a:solidFill>
                      <a:srgbClr val="575756"/>
                    </a:solidFill>
                    <a:latin typeface="Open Sans" panose="020B0606030504020204" pitchFamily="34" charset="0"/>
                    <a:ea typeface="Open Sans" panose="020B0606030504020204" pitchFamily="34" charset="0"/>
                    <a:cs typeface="Open Sans" panose="020B0606030504020204" pitchFamily="34" charset="0"/>
                    <a:sym typeface="Calibri"/>
                  </a:rPr>
                  <a:t>Rajasthan (SECI) solar, 10 MW (September 2020)</a:t>
                </a:r>
                <a:endParaRPr sz="600" dirty="0">
                  <a:solidFill>
                    <a:srgbClr val="57575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0" name="Google Shape;111;p30">
                <a:extLst>
                  <a:ext uri="{FF2B5EF4-FFF2-40B4-BE49-F238E27FC236}">
                    <a16:creationId xmlns:a16="http://schemas.microsoft.com/office/drawing/2014/main" id="{3AB54C9B-6600-9242-ADAD-2D0289597308}"/>
                  </a:ext>
                </a:extLst>
              </p:cNvPr>
              <p:cNvSpPr/>
              <p:nvPr/>
            </p:nvSpPr>
            <p:spPr>
              <a:xfrm>
                <a:off x="1680252" y="1453376"/>
                <a:ext cx="632703" cy="278793"/>
              </a:xfrm>
              <a:prstGeom prst="rect">
                <a:avLst/>
              </a:prstGeom>
              <a:noFill/>
              <a:ln>
                <a:noFill/>
              </a:ln>
            </p:spPr>
            <p:txBody>
              <a:bodyPr spcFirstLastPara="1" wrap="square" lIns="36000" tIns="36000" rIns="36000" bIns="36000" anchor="ctr" anchorCtr="0">
                <a:noAutofit/>
              </a:bodyPr>
              <a:lstStyle/>
              <a:p>
                <a:pPr algn="ctr">
                  <a:lnSpc>
                    <a:spcPct val="106000"/>
                  </a:lnSpc>
                  <a:buSzPts val="1200"/>
                </a:pPr>
                <a:r>
                  <a:rPr lang="en-IN" sz="700" b="1" dirty="0">
                    <a:latin typeface="Open Sans" panose="020B0606030504020204" pitchFamily="34" charset="0"/>
                    <a:ea typeface="Open Sans" panose="020B0606030504020204" pitchFamily="34" charset="0"/>
                    <a:cs typeface="Open Sans" panose="020B0606030504020204" pitchFamily="34" charset="0"/>
                    <a:sym typeface="Calibri"/>
                  </a:rPr>
                  <a:t>10</a:t>
                </a:r>
                <a:endParaRPr sz="7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Google Shape;105;p30">
                <a:extLst>
                  <a:ext uri="{FF2B5EF4-FFF2-40B4-BE49-F238E27FC236}">
                    <a16:creationId xmlns:a16="http://schemas.microsoft.com/office/drawing/2014/main" id="{722F36CB-4BCD-F04B-8B30-72D015E62277}"/>
                  </a:ext>
                </a:extLst>
              </p:cNvPr>
              <p:cNvSpPr/>
              <p:nvPr/>
            </p:nvSpPr>
            <p:spPr>
              <a:xfrm>
                <a:off x="2502325" y="1474071"/>
                <a:ext cx="928800" cy="237402"/>
              </a:xfrm>
              <a:prstGeom prst="rect">
                <a:avLst/>
              </a:prstGeom>
              <a:solidFill>
                <a:srgbClr val="575756"/>
              </a:solidFill>
              <a:ln>
                <a:noFill/>
              </a:ln>
            </p:spPr>
            <p:txBody>
              <a:bodyPr spcFirstLastPara="1" wrap="square" lIns="36000" tIns="36000" rIns="36000" bIns="36000" anchor="ctr" anchorCtr="0">
                <a:noAutofit/>
              </a:bodyPr>
              <a:lstStyle/>
              <a:p>
                <a:pPr algn="ctr">
                  <a:lnSpc>
                    <a:spcPct val="106000"/>
                  </a:lnSpc>
                </a:pPr>
                <a:endParaRPr sz="800" dirty="0">
                  <a:latin typeface="Calibri" panose="020F0502020204030204" pitchFamily="34" charset="0"/>
                  <a:cs typeface="Calibri" panose="020F0502020204030204" pitchFamily="34" charset="0"/>
                </a:endParaRPr>
              </a:p>
            </p:txBody>
          </p:sp>
          <p:sp>
            <p:nvSpPr>
              <p:cNvPr id="32" name="Google Shape;111;p30">
                <a:extLst>
                  <a:ext uri="{FF2B5EF4-FFF2-40B4-BE49-F238E27FC236}">
                    <a16:creationId xmlns:a16="http://schemas.microsoft.com/office/drawing/2014/main" id="{8DFC1885-1FC1-BD40-BF7C-944564F39CCE}"/>
                  </a:ext>
                </a:extLst>
              </p:cNvPr>
              <p:cNvSpPr/>
              <p:nvPr/>
            </p:nvSpPr>
            <p:spPr>
              <a:xfrm>
                <a:off x="3423935" y="1462384"/>
                <a:ext cx="314099" cy="278793"/>
              </a:xfrm>
              <a:prstGeom prst="rect">
                <a:avLst/>
              </a:prstGeom>
              <a:noFill/>
              <a:ln>
                <a:noFill/>
              </a:ln>
            </p:spPr>
            <p:txBody>
              <a:bodyPr spcFirstLastPara="1" wrap="square" lIns="36000" tIns="36000" rIns="36000" bIns="36000" anchor="ctr" anchorCtr="0">
                <a:noAutofit/>
              </a:bodyPr>
              <a:lstStyle/>
              <a:p>
                <a:pPr algn="ctr">
                  <a:lnSpc>
                    <a:spcPct val="106000"/>
                  </a:lnSpc>
                  <a:buSzPts val="1200"/>
                </a:pPr>
                <a:r>
                  <a:rPr lang="en-IN" sz="700" b="1" dirty="0">
                    <a:latin typeface="Open Sans" panose="020B0606030504020204" pitchFamily="34" charset="0"/>
                    <a:ea typeface="Open Sans" panose="020B0606030504020204" pitchFamily="34" charset="0"/>
                    <a:cs typeface="Open Sans" panose="020B0606030504020204" pitchFamily="34" charset="0"/>
                    <a:sym typeface="Calibri"/>
                  </a:rPr>
                  <a:t>2.58</a:t>
                </a:r>
                <a:endParaRPr sz="700" b="1"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6" name="Group 5">
              <a:extLst>
                <a:ext uri="{FF2B5EF4-FFF2-40B4-BE49-F238E27FC236}">
                  <a16:creationId xmlns:a16="http://schemas.microsoft.com/office/drawing/2014/main" id="{C1BA1900-B46C-094F-A70F-0E419040EFDC}"/>
                </a:ext>
              </a:extLst>
            </p:cNvPr>
            <p:cNvGrpSpPr/>
            <p:nvPr/>
          </p:nvGrpSpPr>
          <p:grpSpPr>
            <a:xfrm>
              <a:off x="336703" y="1877892"/>
              <a:ext cx="3576817" cy="318512"/>
              <a:chOff x="336703" y="1877892"/>
              <a:chExt cx="3576817" cy="318512"/>
            </a:xfrm>
          </p:grpSpPr>
          <p:sp>
            <p:nvSpPr>
              <p:cNvPr id="33" name="Google Shape;105;p30">
                <a:extLst>
                  <a:ext uri="{FF2B5EF4-FFF2-40B4-BE49-F238E27FC236}">
                    <a16:creationId xmlns:a16="http://schemas.microsoft.com/office/drawing/2014/main" id="{17395434-0962-B948-BEDC-B2E4ADE4F7E0}"/>
                  </a:ext>
                </a:extLst>
              </p:cNvPr>
              <p:cNvSpPr/>
              <p:nvPr/>
            </p:nvSpPr>
            <p:spPr>
              <a:xfrm>
                <a:off x="336703" y="1877892"/>
                <a:ext cx="1217756" cy="310702"/>
              </a:xfrm>
              <a:prstGeom prst="rect">
                <a:avLst/>
              </a:prstGeom>
              <a:solidFill>
                <a:schemeClr val="accent1">
                  <a:lumMod val="20000"/>
                  <a:lumOff val="80000"/>
                </a:schemeClr>
              </a:solidFill>
              <a:ln>
                <a:noFill/>
              </a:ln>
            </p:spPr>
            <p:txBody>
              <a:bodyPr spcFirstLastPara="1" wrap="square" lIns="36000" tIns="36000" rIns="36000" bIns="36000" anchor="ctr" anchorCtr="0">
                <a:noAutofit/>
              </a:bodyPr>
              <a:lstStyle/>
              <a:p>
                <a:pPr>
                  <a:lnSpc>
                    <a:spcPct val="106000"/>
                  </a:lnSpc>
                </a:pPr>
                <a:r>
                  <a:rPr lang="en-IN" sz="600" b="1" dirty="0">
                    <a:solidFill>
                      <a:srgbClr val="575756"/>
                    </a:solidFill>
                    <a:latin typeface="Open Sans" panose="020B0606030504020204" pitchFamily="34" charset="0"/>
                    <a:ea typeface="Open Sans" panose="020B0606030504020204" pitchFamily="34" charset="0"/>
                    <a:cs typeface="Open Sans" panose="020B0606030504020204" pitchFamily="34" charset="0"/>
                    <a:sym typeface="Calibri"/>
                  </a:rPr>
                  <a:t>Pan-India (SECI) blended wind-solar, Tranche-IX, 2,500 MW (August 2020)</a:t>
                </a:r>
                <a:endParaRPr sz="600" dirty="0">
                  <a:solidFill>
                    <a:srgbClr val="57575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4" name="Google Shape;111;p30">
                <a:extLst>
                  <a:ext uri="{FF2B5EF4-FFF2-40B4-BE49-F238E27FC236}">
                    <a16:creationId xmlns:a16="http://schemas.microsoft.com/office/drawing/2014/main" id="{E3E65A07-E29A-ED44-A294-D73EB904B18F}"/>
                  </a:ext>
                </a:extLst>
              </p:cNvPr>
              <p:cNvSpPr/>
              <p:nvPr/>
            </p:nvSpPr>
            <p:spPr>
              <a:xfrm>
                <a:off x="1680252" y="1901621"/>
                <a:ext cx="632703" cy="278793"/>
              </a:xfrm>
              <a:prstGeom prst="rect">
                <a:avLst/>
              </a:prstGeom>
              <a:noFill/>
              <a:ln>
                <a:noFill/>
              </a:ln>
            </p:spPr>
            <p:txBody>
              <a:bodyPr spcFirstLastPara="1" wrap="square" lIns="36000" tIns="36000" rIns="36000" bIns="36000" anchor="ctr" anchorCtr="0">
                <a:noAutofit/>
              </a:bodyPr>
              <a:lstStyle/>
              <a:p>
                <a:pPr algn="ctr">
                  <a:lnSpc>
                    <a:spcPct val="106000"/>
                  </a:lnSpc>
                  <a:buSzPts val="1200"/>
                </a:pPr>
                <a:r>
                  <a:rPr lang="en-IN" sz="700" b="1" dirty="0">
                    <a:latin typeface="Open Sans" panose="020B0606030504020204" pitchFamily="34" charset="0"/>
                    <a:ea typeface="Open Sans" panose="020B0606030504020204" pitchFamily="34" charset="0"/>
                    <a:cs typeface="Open Sans" panose="020B0606030504020204" pitchFamily="34" charset="0"/>
                    <a:sym typeface="Calibri"/>
                  </a:rPr>
                  <a:t>970</a:t>
                </a:r>
                <a:endParaRPr sz="7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Google Shape;105;p30">
                <a:extLst>
                  <a:ext uri="{FF2B5EF4-FFF2-40B4-BE49-F238E27FC236}">
                    <a16:creationId xmlns:a16="http://schemas.microsoft.com/office/drawing/2014/main" id="{CF4C8019-BD44-174D-A5F7-EC7A447D56C9}"/>
                  </a:ext>
                </a:extLst>
              </p:cNvPr>
              <p:cNvSpPr/>
              <p:nvPr/>
            </p:nvSpPr>
            <p:spPr>
              <a:xfrm>
                <a:off x="2504285" y="1921269"/>
                <a:ext cx="1080000" cy="237402"/>
              </a:xfrm>
              <a:prstGeom prst="rect">
                <a:avLst/>
              </a:prstGeom>
              <a:solidFill>
                <a:srgbClr val="575756"/>
              </a:solidFill>
              <a:ln>
                <a:noFill/>
              </a:ln>
            </p:spPr>
            <p:txBody>
              <a:bodyPr spcFirstLastPara="1" wrap="square" lIns="36000" tIns="36000" rIns="36000" bIns="36000" anchor="ctr" anchorCtr="0">
                <a:noAutofit/>
              </a:bodyPr>
              <a:lstStyle/>
              <a:p>
                <a:pPr algn="ctr">
                  <a:lnSpc>
                    <a:spcPct val="106000"/>
                  </a:lnSpc>
                </a:pPr>
                <a:endParaRPr sz="800" dirty="0">
                  <a:latin typeface="Calibri" panose="020F0502020204030204" pitchFamily="34" charset="0"/>
                  <a:cs typeface="Calibri" panose="020F0502020204030204" pitchFamily="34" charset="0"/>
                </a:endParaRPr>
              </a:p>
            </p:txBody>
          </p:sp>
          <p:sp>
            <p:nvSpPr>
              <p:cNvPr id="38" name="Google Shape;111;p30">
                <a:extLst>
                  <a:ext uri="{FF2B5EF4-FFF2-40B4-BE49-F238E27FC236}">
                    <a16:creationId xmlns:a16="http://schemas.microsoft.com/office/drawing/2014/main" id="{30DCF4B0-C3ED-514B-9ECB-121A2D3AF70C}"/>
                  </a:ext>
                </a:extLst>
              </p:cNvPr>
              <p:cNvSpPr/>
              <p:nvPr/>
            </p:nvSpPr>
            <p:spPr>
              <a:xfrm>
                <a:off x="3599421" y="1917611"/>
                <a:ext cx="314099" cy="278793"/>
              </a:xfrm>
              <a:prstGeom prst="rect">
                <a:avLst/>
              </a:prstGeom>
              <a:noFill/>
              <a:ln>
                <a:noFill/>
              </a:ln>
            </p:spPr>
            <p:txBody>
              <a:bodyPr spcFirstLastPara="1" wrap="square" lIns="36000" tIns="36000" rIns="36000" bIns="36000" anchor="ctr" anchorCtr="0">
                <a:noAutofit/>
              </a:bodyPr>
              <a:lstStyle/>
              <a:p>
                <a:pPr algn="ctr">
                  <a:lnSpc>
                    <a:spcPct val="106000"/>
                  </a:lnSpc>
                  <a:buSzPts val="1200"/>
                </a:pPr>
                <a:r>
                  <a:rPr lang="en-IN" sz="700" b="1" dirty="0">
                    <a:latin typeface="Open Sans" panose="020B0606030504020204" pitchFamily="34" charset="0"/>
                    <a:ea typeface="Open Sans" panose="020B0606030504020204" pitchFamily="34" charset="0"/>
                    <a:cs typeface="Open Sans" panose="020B0606030504020204" pitchFamily="34" charset="0"/>
                    <a:sym typeface="Calibri"/>
                  </a:rPr>
                  <a:t>2.99</a:t>
                </a:r>
                <a:endParaRPr sz="700" b="1"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7" name="Group 6">
              <a:extLst>
                <a:ext uri="{FF2B5EF4-FFF2-40B4-BE49-F238E27FC236}">
                  <a16:creationId xmlns:a16="http://schemas.microsoft.com/office/drawing/2014/main" id="{A1FD6AD6-1809-C540-AB45-00504533F374}"/>
                </a:ext>
              </a:extLst>
            </p:cNvPr>
            <p:cNvGrpSpPr/>
            <p:nvPr/>
          </p:nvGrpSpPr>
          <p:grpSpPr>
            <a:xfrm>
              <a:off x="336703" y="2303958"/>
              <a:ext cx="3475463" cy="310702"/>
              <a:chOff x="336703" y="2303958"/>
              <a:chExt cx="3475463" cy="310702"/>
            </a:xfrm>
          </p:grpSpPr>
          <p:sp>
            <p:nvSpPr>
              <p:cNvPr id="39" name="Google Shape;105;p30">
                <a:extLst>
                  <a:ext uri="{FF2B5EF4-FFF2-40B4-BE49-F238E27FC236}">
                    <a16:creationId xmlns:a16="http://schemas.microsoft.com/office/drawing/2014/main" id="{F5C91528-EB89-474B-ABFA-A6F8CA47AE8E}"/>
                  </a:ext>
                </a:extLst>
              </p:cNvPr>
              <p:cNvSpPr/>
              <p:nvPr/>
            </p:nvSpPr>
            <p:spPr>
              <a:xfrm>
                <a:off x="336703" y="2303958"/>
                <a:ext cx="1213230" cy="310702"/>
              </a:xfrm>
              <a:prstGeom prst="rect">
                <a:avLst/>
              </a:prstGeom>
              <a:solidFill>
                <a:schemeClr val="accent1">
                  <a:lumMod val="20000"/>
                  <a:lumOff val="80000"/>
                </a:schemeClr>
              </a:solidFill>
              <a:ln>
                <a:noFill/>
              </a:ln>
            </p:spPr>
            <p:txBody>
              <a:bodyPr spcFirstLastPara="1" wrap="square" lIns="36000" tIns="36000" rIns="36000" bIns="36000" anchor="ctr" anchorCtr="0">
                <a:noAutofit/>
              </a:bodyPr>
              <a:lstStyle/>
              <a:p>
                <a:pPr>
                  <a:lnSpc>
                    <a:spcPct val="106000"/>
                  </a:lnSpc>
                </a:pPr>
                <a:r>
                  <a:rPr lang="en-IN" sz="600" b="1" dirty="0">
                    <a:solidFill>
                      <a:srgbClr val="575756"/>
                    </a:solidFill>
                    <a:latin typeface="Open Sans" panose="020B0606030504020204" pitchFamily="34" charset="0"/>
                    <a:ea typeface="Open Sans" panose="020B0606030504020204" pitchFamily="34" charset="0"/>
                    <a:cs typeface="Open Sans" panose="020B0606030504020204" pitchFamily="34" charset="0"/>
                    <a:sym typeface="Calibri"/>
                  </a:rPr>
                  <a:t>Gujarat (GUVNL) solar, Tranche-IX, 700 MW (August 2020)</a:t>
                </a:r>
                <a:endParaRPr sz="600" dirty="0">
                  <a:solidFill>
                    <a:srgbClr val="57575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0" name="Google Shape;111;p30">
                <a:extLst>
                  <a:ext uri="{FF2B5EF4-FFF2-40B4-BE49-F238E27FC236}">
                    <a16:creationId xmlns:a16="http://schemas.microsoft.com/office/drawing/2014/main" id="{FC038579-B91F-844A-855B-D7951058AA3C}"/>
                  </a:ext>
                </a:extLst>
              </p:cNvPr>
              <p:cNvSpPr/>
              <p:nvPr/>
            </p:nvSpPr>
            <p:spPr>
              <a:xfrm>
                <a:off x="1680252" y="2319913"/>
                <a:ext cx="632703" cy="278793"/>
              </a:xfrm>
              <a:prstGeom prst="rect">
                <a:avLst/>
              </a:prstGeom>
              <a:noFill/>
              <a:ln>
                <a:noFill/>
              </a:ln>
            </p:spPr>
            <p:txBody>
              <a:bodyPr spcFirstLastPara="1" wrap="square" lIns="36000" tIns="36000" rIns="36000" bIns="36000" anchor="ctr" anchorCtr="0">
                <a:noAutofit/>
              </a:bodyPr>
              <a:lstStyle/>
              <a:p>
                <a:pPr algn="ctr">
                  <a:lnSpc>
                    <a:spcPct val="106000"/>
                  </a:lnSpc>
                  <a:buSzPts val="1200"/>
                </a:pPr>
                <a:r>
                  <a:rPr lang="en-IN" sz="700" b="1" dirty="0">
                    <a:latin typeface="Open Sans" panose="020B0606030504020204" pitchFamily="34" charset="0"/>
                    <a:ea typeface="Open Sans" panose="020B0606030504020204" pitchFamily="34" charset="0"/>
                    <a:cs typeface="Open Sans" panose="020B0606030504020204" pitchFamily="34" charset="0"/>
                    <a:sym typeface="Calibri"/>
                  </a:rPr>
                  <a:t>700</a:t>
                </a:r>
                <a:endParaRPr sz="7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Google Shape;105;p30">
                <a:extLst>
                  <a:ext uri="{FF2B5EF4-FFF2-40B4-BE49-F238E27FC236}">
                    <a16:creationId xmlns:a16="http://schemas.microsoft.com/office/drawing/2014/main" id="{B9C21D71-D2BA-0B44-A193-AD2BAB5AFFE5}"/>
                  </a:ext>
                </a:extLst>
              </p:cNvPr>
              <p:cNvSpPr/>
              <p:nvPr/>
            </p:nvSpPr>
            <p:spPr>
              <a:xfrm>
                <a:off x="2502326" y="2340608"/>
                <a:ext cx="1011600" cy="237402"/>
              </a:xfrm>
              <a:prstGeom prst="rect">
                <a:avLst/>
              </a:prstGeom>
              <a:solidFill>
                <a:srgbClr val="575756"/>
              </a:solidFill>
              <a:ln>
                <a:noFill/>
              </a:ln>
            </p:spPr>
            <p:txBody>
              <a:bodyPr spcFirstLastPara="1" wrap="square" lIns="36000" tIns="36000" rIns="36000" bIns="36000" anchor="ctr" anchorCtr="0">
                <a:noAutofit/>
              </a:bodyPr>
              <a:lstStyle/>
              <a:p>
                <a:pPr algn="ctr">
                  <a:lnSpc>
                    <a:spcPct val="106000"/>
                  </a:lnSpc>
                </a:pPr>
                <a:endParaRPr sz="800" dirty="0">
                  <a:latin typeface="Calibri" panose="020F0502020204030204" pitchFamily="34" charset="0"/>
                  <a:cs typeface="Calibri" panose="020F0502020204030204" pitchFamily="34" charset="0"/>
                </a:endParaRPr>
              </a:p>
            </p:txBody>
          </p:sp>
          <p:sp>
            <p:nvSpPr>
              <p:cNvPr id="42" name="Google Shape;111;p30">
                <a:extLst>
                  <a:ext uri="{FF2B5EF4-FFF2-40B4-BE49-F238E27FC236}">
                    <a16:creationId xmlns:a16="http://schemas.microsoft.com/office/drawing/2014/main" id="{3EE79BA2-365D-0643-AF35-05983F92C218}"/>
                  </a:ext>
                </a:extLst>
              </p:cNvPr>
              <p:cNvSpPr/>
              <p:nvPr/>
            </p:nvSpPr>
            <p:spPr>
              <a:xfrm>
                <a:off x="3498067" y="2327687"/>
                <a:ext cx="314099" cy="278793"/>
              </a:xfrm>
              <a:prstGeom prst="rect">
                <a:avLst/>
              </a:prstGeom>
              <a:noFill/>
              <a:ln>
                <a:noFill/>
              </a:ln>
            </p:spPr>
            <p:txBody>
              <a:bodyPr spcFirstLastPara="1" wrap="square" lIns="36000" tIns="36000" rIns="36000" bIns="36000" anchor="ctr" anchorCtr="0">
                <a:noAutofit/>
              </a:bodyPr>
              <a:lstStyle/>
              <a:p>
                <a:pPr algn="ctr">
                  <a:lnSpc>
                    <a:spcPct val="106000"/>
                  </a:lnSpc>
                  <a:buSzPts val="1200"/>
                </a:pPr>
                <a:r>
                  <a:rPr lang="en-IN" sz="700" b="1" dirty="0">
                    <a:latin typeface="Open Sans" panose="020B0606030504020204" pitchFamily="34" charset="0"/>
                    <a:ea typeface="Open Sans" panose="020B0606030504020204" pitchFamily="34" charset="0"/>
                    <a:cs typeface="Open Sans" panose="020B0606030504020204" pitchFamily="34" charset="0"/>
                    <a:sym typeface="Calibri"/>
                  </a:rPr>
                  <a:t>2.78</a:t>
                </a:r>
                <a:endParaRPr sz="700" b="1"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8" name="Group 7">
              <a:extLst>
                <a:ext uri="{FF2B5EF4-FFF2-40B4-BE49-F238E27FC236}">
                  <a16:creationId xmlns:a16="http://schemas.microsoft.com/office/drawing/2014/main" id="{E81A2E5A-6147-4A45-BC1A-E0A28DADD229}"/>
                </a:ext>
              </a:extLst>
            </p:cNvPr>
            <p:cNvGrpSpPr/>
            <p:nvPr/>
          </p:nvGrpSpPr>
          <p:grpSpPr>
            <a:xfrm>
              <a:off x="336703" y="2712958"/>
              <a:ext cx="3367693" cy="310702"/>
              <a:chOff x="336703" y="2712958"/>
              <a:chExt cx="3367693" cy="310702"/>
            </a:xfrm>
          </p:grpSpPr>
          <p:sp>
            <p:nvSpPr>
              <p:cNvPr id="44" name="Google Shape;105;p30">
                <a:extLst>
                  <a:ext uri="{FF2B5EF4-FFF2-40B4-BE49-F238E27FC236}">
                    <a16:creationId xmlns:a16="http://schemas.microsoft.com/office/drawing/2014/main" id="{02B2EC59-7F20-0A41-B63E-307F6C00414C}"/>
                  </a:ext>
                </a:extLst>
              </p:cNvPr>
              <p:cNvSpPr/>
              <p:nvPr/>
            </p:nvSpPr>
            <p:spPr>
              <a:xfrm>
                <a:off x="336703" y="2712958"/>
                <a:ext cx="1214362" cy="310702"/>
              </a:xfrm>
              <a:prstGeom prst="rect">
                <a:avLst/>
              </a:prstGeom>
              <a:solidFill>
                <a:schemeClr val="accent1">
                  <a:lumMod val="20000"/>
                  <a:lumOff val="80000"/>
                </a:schemeClr>
              </a:solidFill>
              <a:ln>
                <a:noFill/>
              </a:ln>
            </p:spPr>
            <p:txBody>
              <a:bodyPr spcFirstLastPara="1" wrap="square" lIns="36000" tIns="36000" rIns="36000" bIns="36000" anchor="ctr" anchorCtr="0">
                <a:noAutofit/>
              </a:bodyPr>
              <a:lstStyle/>
              <a:p>
                <a:pPr>
                  <a:lnSpc>
                    <a:spcPct val="106000"/>
                  </a:lnSpc>
                </a:pPr>
                <a:r>
                  <a:rPr lang="en-IN" sz="600" b="1" dirty="0">
                    <a:solidFill>
                      <a:srgbClr val="575756"/>
                    </a:solidFill>
                    <a:latin typeface="Open Sans" panose="020B0606030504020204" pitchFamily="34" charset="0"/>
                    <a:ea typeface="Open Sans" panose="020B0606030504020204" pitchFamily="34" charset="0"/>
                    <a:cs typeface="Open Sans" panose="020B0606030504020204" pitchFamily="34" charset="0"/>
                    <a:sym typeface="Calibri"/>
                  </a:rPr>
                  <a:t>Pan-India (NTPC) solar, 1,200 MW (August 2020)</a:t>
                </a:r>
                <a:endParaRPr sz="600" dirty="0">
                  <a:solidFill>
                    <a:srgbClr val="57575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5" name="Google Shape;111;p30">
                <a:extLst>
                  <a:ext uri="{FF2B5EF4-FFF2-40B4-BE49-F238E27FC236}">
                    <a16:creationId xmlns:a16="http://schemas.microsoft.com/office/drawing/2014/main" id="{EED21DC9-9433-7447-8F87-CB54E8FB6C8E}"/>
                  </a:ext>
                </a:extLst>
              </p:cNvPr>
              <p:cNvSpPr/>
              <p:nvPr/>
            </p:nvSpPr>
            <p:spPr>
              <a:xfrm>
                <a:off x="1680252" y="2728913"/>
                <a:ext cx="632703" cy="278793"/>
              </a:xfrm>
              <a:prstGeom prst="rect">
                <a:avLst/>
              </a:prstGeom>
              <a:noFill/>
              <a:ln>
                <a:noFill/>
              </a:ln>
            </p:spPr>
            <p:txBody>
              <a:bodyPr spcFirstLastPara="1" wrap="square" lIns="36000" tIns="36000" rIns="36000" bIns="36000" anchor="ctr" anchorCtr="0">
                <a:noAutofit/>
              </a:bodyPr>
              <a:lstStyle/>
              <a:p>
                <a:pPr algn="ctr">
                  <a:lnSpc>
                    <a:spcPct val="106000"/>
                  </a:lnSpc>
                  <a:buSzPts val="1200"/>
                </a:pPr>
                <a:r>
                  <a:rPr lang="en-IN" sz="700" b="1" dirty="0">
                    <a:latin typeface="Open Sans" panose="020B0606030504020204" pitchFamily="34" charset="0"/>
                    <a:ea typeface="Open Sans" panose="020B0606030504020204" pitchFamily="34" charset="0"/>
                    <a:cs typeface="Open Sans" panose="020B0606030504020204" pitchFamily="34" charset="0"/>
                    <a:sym typeface="Calibri"/>
                  </a:rPr>
                  <a:t>1,170</a:t>
                </a:r>
                <a:endParaRPr sz="7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51" name="Google Shape;105;p30">
                <a:extLst>
                  <a:ext uri="{FF2B5EF4-FFF2-40B4-BE49-F238E27FC236}">
                    <a16:creationId xmlns:a16="http://schemas.microsoft.com/office/drawing/2014/main" id="{89995DD6-5D1F-FD43-8930-3FA8C466D5BF}"/>
                  </a:ext>
                </a:extLst>
              </p:cNvPr>
              <p:cNvSpPr/>
              <p:nvPr/>
            </p:nvSpPr>
            <p:spPr>
              <a:xfrm>
                <a:off x="2504285" y="2749608"/>
                <a:ext cx="878400" cy="237402"/>
              </a:xfrm>
              <a:prstGeom prst="rect">
                <a:avLst/>
              </a:prstGeom>
              <a:solidFill>
                <a:srgbClr val="575756"/>
              </a:solidFill>
              <a:ln>
                <a:noFill/>
              </a:ln>
            </p:spPr>
            <p:txBody>
              <a:bodyPr spcFirstLastPara="1" wrap="square" lIns="36000" tIns="36000" rIns="36000" bIns="36000" anchor="ctr" anchorCtr="0">
                <a:noAutofit/>
              </a:bodyPr>
              <a:lstStyle/>
              <a:p>
                <a:pPr algn="ctr">
                  <a:lnSpc>
                    <a:spcPct val="106000"/>
                  </a:lnSpc>
                </a:pPr>
                <a:endParaRPr sz="800" dirty="0">
                  <a:latin typeface="Calibri" panose="020F0502020204030204" pitchFamily="34" charset="0"/>
                  <a:cs typeface="Calibri" panose="020F0502020204030204" pitchFamily="34" charset="0"/>
                </a:endParaRPr>
              </a:p>
            </p:txBody>
          </p:sp>
          <p:sp>
            <p:nvSpPr>
              <p:cNvPr id="52" name="Google Shape;111;p30">
                <a:extLst>
                  <a:ext uri="{FF2B5EF4-FFF2-40B4-BE49-F238E27FC236}">
                    <a16:creationId xmlns:a16="http://schemas.microsoft.com/office/drawing/2014/main" id="{9ACAF337-4BFE-6243-B578-2099149677C5}"/>
                  </a:ext>
                </a:extLst>
              </p:cNvPr>
              <p:cNvSpPr/>
              <p:nvPr/>
            </p:nvSpPr>
            <p:spPr>
              <a:xfrm>
                <a:off x="3390297" y="2728913"/>
                <a:ext cx="314099" cy="278793"/>
              </a:xfrm>
              <a:prstGeom prst="rect">
                <a:avLst/>
              </a:prstGeom>
              <a:noFill/>
              <a:ln>
                <a:noFill/>
              </a:ln>
            </p:spPr>
            <p:txBody>
              <a:bodyPr spcFirstLastPara="1" wrap="square" lIns="36000" tIns="36000" rIns="36000" bIns="36000" anchor="ctr" anchorCtr="0">
                <a:noAutofit/>
              </a:bodyPr>
              <a:lstStyle/>
              <a:p>
                <a:pPr algn="ctr">
                  <a:lnSpc>
                    <a:spcPct val="106000"/>
                  </a:lnSpc>
                  <a:buSzPts val="1200"/>
                </a:pPr>
                <a:r>
                  <a:rPr lang="en-IN" sz="700" b="1" dirty="0">
                    <a:latin typeface="Open Sans" panose="020B0606030504020204" pitchFamily="34" charset="0"/>
                    <a:ea typeface="Open Sans" panose="020B0606030504020204" pitchFamily="34" charset="0"/>
                    <a:cs typeface="Open Sans" panose="020B0606030504020204" pitchFamily="34" charset="0"/>
                    <a:sym typeface="Calibri"/>
                  </a:rPr>
                  <a:t>2.43</a:t>
                </a:r>
                <a:endParaRPr sz="700" b="1"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6" name="Group 15">
              <a:extLst>
                <a:ext uri="{FF2B5EF4-FFF2-40B4-BE49-F238E27FC236}">
                  <a16:creationId xmlns:a16="http://schemas.microsoft.com/office/drawing/2014/main" id="{DD41059C-2363-4E42-A7F2-F01FB2B68456}"/>
                </a:ext>
              </a:extLst>
            </p:cNvPr>
            <p:cNvGrpSpPr/>
            <p:nvPr/>
          </p:nvGrpSpPr>
          <p:grpSpPr>
            <a:xfrm>
              <a:off x="336703" y="3136508"/>
              <a:ext cx="3408521" cy="310702"/>
              <a:chOff x="336703" y="3162635"/>
              <a:chExt cx="3408521" cy="310702"/>
            </a:xfrm>
          </p:grpSpPr>
          <p:sp>
            <p:nvSpPr>
              <p:cNvPr id="53" name="Google Shape;105;p30">
                <a:extLst>
                  <a:ext uri="{FF2B5EF4-FFF2-40B4-BE49-F238E27FC236}">
                    <a16:creationId xmlns:a16="http://schemas.microsoft.com/office/drawing/2014/main" id="{ADDFEAD1-9C25-7C4D-A982-2A9EE061313A}"/>
                  </a:ext>
                </a:extLst>
              </p:cNvPr>
              <p:cNvSpPr/>
              <p:nvPr/>
            </p:nvSpPr>
            <p:spPr>
              <a:xfrm>
                <a:off x="336703" y="3162635"/>
                <a:ext cx="1213231" cy="310702"/>
              </a:xfrm>
              <a:prstGeom prst="rect">
                <a:avLst/>
              </a:prstGeom>
              <a:solidFill>
                <a:schemeClr val="accent1">
                  <a:lumMod val="20000"/>
                  <a:lumOff val="80000"/>
                </a:schemeClr>
              </a:solidFill>
              <a:ln>
                <a:noFill/>
              </a:ln>
            </p:spPr>
            <p:txBody>
              <a:bodyPr spcFirstLastPara="1" wrap="square" lIns="36000" tIns="36000" rIns="36000" bIns="36000" anchor="ctr" anchorCtr="0">
                <a:noAutofit/>
              </a:bodyPr>
              <a:lstStyle/>
              <a:p>
                <a:pPr lvl="0">
                  <a:lnSpc>
                    <a:spcPct val="106000"/>
                  </a:lnSpc>
                </a:pPr>
                <a:r>
                  <a:rPr lang="en-IN" sz="600" b="1" dirty="0">
                    <a:solidFill>
                      <a:srgbClr val="575756"/>
                    </a:solidFill>
                    <a:latin typeface="Open Sans" panose="020B0606030504020204" pitchFamily="34" charset="0"/>
                    <a:ea typeface="Open Sans" panose="020B0606030504020204" pitchFamily="34" charset="0"/>
                    <a:cs typeface="Open Sans" panose="020B0606030504020204" pitchFamily="34" charset="0"/>
                    <a:sym typeface="Calibri"/>
                  </a:rPr>
                  <a:t>Maharashtra (Tata Power) solar-wind, 225 MW (July 2020)</a:t>
                </a:r>
                <a:endParaRPr lang="en-IN" sz="600" dirty="0">
                  <a:solidFill>
                    <a:srgbClr val="57575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4" name="Google Shape;111;p30">
                <a:extLst>
                  <a:ext uri="{FF2B5EF4-FFF2-40B4-BE49-F238E27FC236}">
                    <a16:creationId xmlns:a16="http://schemas.microsoft.com/office/drawing/2014/main" id="{4DF1299A-6C47-1A46-B6C0-375F4A9F6770}"/>
                  </a:ext>
                </a:extLst>
              </p:cNvPr>
              <p:cNvSpPr/>
              <p:nvPr/>
            </p:nvSpPr>
            <p:spPr>
              <a:xfrm>
                <a:off x="1680252" y="3178590"/>
                <a:ext cx="632703" cy="278793"/>
              </a:xfrm>
              <a:prstGeom prst="rect">
                <a:avLst/>
              </a:prstGeom>
              <a:noFill/>
              <a:ln>
                <a:noFill/>
              </a:ln>
            </p:spPr>
            <p:txBody>
              <a:bodyPr spcFirstLastPara="1" wrap="square" lIns="36000" tIns="36000" rIns="36000" bIns="36000" anchor="ctr" anchorCtr="0">
                <a:noAutofit/>
              </a:bodyPr>
              <a:lstStyle/>
              <a:p>
                <a:pPr algn="ctr">
                  <a:lnSpc>
                    <a:spcPct val="106000"/>
                  </a:lnSpc>
                  <a:buSzPts val="1200"/>
                </a:pPr>
                <a:r>
                  <a:rPr lang="en-IN" sz="700" b="1" dirty="0">
                    <a:latin typeface="Open Sans" panose="020B0606030504020204" pitchFamily="34" charset="0"/>
                    <a:ea typeface="Open Sans" panose="020B0606030504020204" pitchFamily="34" charset="0"/>
                    <a:cs typeface="Open Sans" panose="020B0606030504020204" pitchFamily="34" charset="0"/>
                    <a:sym typeface="Calibri"/>
                  </a:rPr>
                  <a:t>225</a:t>
                </a:r>
                <a:endParaRPr sz="7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56" name="Google Shape;105;p30">
                <a:extLst>
                  <a:ext uri="{FF2B5EF4-FFF2-40B4-BE49-F238E27FC236}">
                    <a16:creationId xmlns:a16="http://schemas.microsoft.com/office/drawing/2014/main" id="{0928557C-7376-E74C-AE9A-F8EA09DE832B}"/>
                  </a:ext>
                </a:extLst>
              </p:cNvPr>
              <p:cNvSpPr/>
              <p:nvPr/>
            </p:nvSpPr>
            <p:spPr>
              <a:xfrm>
                <a:off x="2504286" y="3199285"/>
                <a:ext cx="932400" cy="237402"/>
              </a:xfrm>
              <a:prstGeom prst="rect">
                <a:avLst/>
              </a:prstGeom>
              <a:solidFill>
                <a:srgbClr val="575756"/>
              </a:solidFill>
              <a:ln>
                <a:noFill/>
              </a:ln>
            </p:spPr>
            <p:txBody>
              <a:bodyPr spcFirstLastPara="1" wrap="square" lIns="36000" tIns="36000" rIns="36000" bIns="36000" anchor="ctr" anchorCtr="0">
                <a:noAutofit/>
              </a:bodyPr>
              <a:lstStyle/>
              <a:p>
                <a:pPr algn="ctr">
                  <a:lnSpc>
                    <a:spcPct val="106000"/>
                  </a:lnSpc>
                </a:pPr>
                <a:endParaRPr sz="800" dirty="0">
                  <a:latin typeface="Calibri" panose="020F0502020204030204" pitchFamily="34" charset="0"/>
                  <a:cs typeface="Calibri" panose="020F0502020204030204" pitchFamily="34" charset="0"/>
                </a:endParaRPr>
              </a:p>
            </p:txBody>
          </p:sp>
          <p:sp>
            <p:nvSpPr>
              <p:cNvPr id="59" name="Google Shape;111;p30">
                <a:extLst>
                  <a:ext uri="{FF2B5EF4-FFF2-40B4-BE49-F238E27FC236}">
                    <a16:creationId xmlns:a16="http://schemas.microsoft.com/office/drawing/2014/main" id="{04693C75-E739-8C49-8460-8715DD45806A}"/>
                  </a:ext>
                </a:extLst>
              </p:cNvPr>
              <p:cNvSpPr/>
              <p:nvPr/>
            </p:nvSpPr>
            <p:spPr>
              <a:xfrm>
                <a:off x="3431125" y="3178590"/>
                <a:ext cx="314099" cy="278793"/>
              </a:xfrm>
              <a:prstGeom prst="rect">
                <a:avLst/>
              </a:prstGeom>
              <a:noFill/>
              <a:ln>
                <a:noFill/>
              </a:ln>
            </p:spPr>
            <p:txBody>
              <a:bodyPr spcFirstLastPara="1" wrap="square" lIns="36000" tIns="36000" rIns="36000" bIns="36000" anchor="ctr" anchorCtr="0">
                <a:noAutofit/>
              </a:bodyPr>
              <a:lstStyle/>
              <a:p>
                <a:pPr algn="ctr">
                  <a:lnSpc>
                    <a:spcPct val="106000"/>
                  </a:lnSpc>
                  <a:buSzPts val="1200"/>
                </a:pPr>
                <a:r>
                  <a:rPr lang="en-IN" sz="700" b="1" dirty="0">
                    <a:latin typeface="Open Sans" panose="020B0606030504020204" pitchFamily="34" charset="0"/>
                    <a:ea typeface="Open Sans" panose="020B0606030504020204" pitchFamily="34" charset="0"/>
                    <a:cs typeface="Open Sans" panose="020B0606030504020204" pitchFamily="34" charset="0"/>
                    <a:sym typeface="Calibri"/>
                  </a:rPr>
                  <a:t>2.59</a:t>
                </a:r>
                <a:endParaRPr sz="700" b="1"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5" name="Group 14">
              <a:extLst>
                <a:ext uri="{FF2B5EF4-FFF2-40B4-BE49-F238E27FC236}">
                  <a16:creationId xmlns:a16="http://schemas.microsoft.com/office/drawing/2014/main" id="{873822FB-C497-E94B-B9A6-F1F6CD43A0EB}"/>
                </a:ext>
              </a:extLst>
            </p:cNvPr>
            <p:cNvGrpSpPr/>
            <p:nvPr/>
          </p:nvGrpSpPr>
          <p:grpSpPr>
            <a:xfrm>
              <a:off x="339248" y="3547656"/>
              <a:ext cx="3331727" cy="310702"/>
              <a:chOff x="339248" y="3573783"/>
              <a:chExt cx="3331727" cy="310702"/>
            </a:xfrm>
          </p:grpSpPr>
          <p:sp>
            <p:nvSpPr>
              <p:cNvPr id="60" name="Google Shape;105;p30">
                <a:extLst>
                  <a:ext uri="{FF2B5EF4-FFF2-40B4-BE49-F238E27FC236}">
                    <a16:creationId xmlns:a16="http://schemas.microsoft.com/office/drawing/2014/main" id="{3DFC9FF0-526D-8E4D-B363-1B388BADEA51}"/>
                  </a:ext>
                </a:extLst>
              </p:cNvPr>
              <p:cNvSpPr/>
              <p:nvPr/>
            </p:nvSpPr>
            <p:spPr>
              <a:xfrm>
                <a:off x="339248" y="3573783"/>
                <a:ext cx="1213231" cy="310702"/>
              </a:xfrm>
              <a:prstGeom prst="rect">
                <a:avLst/>
              </a:prstGeom>
              <a:solidFill>
                <a:schemeClr val="accent1">
                  <a:lumMod val="20000"/>
                  <a:lumOff val="80000"/>
                </a:schemeClr>
              </a:solidFill>
              <a:ln>
                <a:noFill/>
              </a:ln>
            </p:spPr>
            <p:txBody>
              <a:bodyPr spcFirstLastPara="1" wrap="square" lIns="36000" tIns="36000" rIns="36000" bIns="36000" anchor="ctr" anchorCtr="0">
                <a:noAutofit/>
              </a:bodyPr>
              <a:lstStyle/>
              <a:p>
                <a:pPr lvl="0">
                  <a:lnSpc>
                    <a:spcPct val="106000"/>
                  </a:lnSpc>
                </a:pPr>
                <a:r>
                  <a:rPr lang="en-IN" sz="600" b="1" dirty="0">
                    <a:solidFill>
                      <a:srgbClr val="575756"/>
                    </a:solidFill>
                    <a:latin typeface="Open Sans" panose="020B0606030504020204" pitchFamily="34" charset="0"/>
                    <a:ea typeface="Open Sans" panose="020B0606030504020204" pitchFamily="34" charset="0"/>
                    <a:cs typeface="Open Sans" panose="020B0606030504020204" pitchFamily="34" charset="0"/>
                    <a:sym typeface="Calibri"/>
                  </a:rPr>
                  <a:t>Pan-India (SECI) solar, Tranche-IX, 2,000 MW (June 2020)</a:t>
                </a:r>
                <a:endParaRPr lang="en-IN" sz="600" dirty="0">
                  <a:solidFill>
                    <a:srgbClr val="57575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1" name="Google Shape;111;p30">
                <a:extLst>
                  <a:ext uri="{FF2B5EF4-FFF2-40B4-BE49-F238E27FC236}">
                    <a16:creationId xmlns:a16="http://schemas.microsoft.com/office/drawing/2014/main" id="{F44690F7-0718-A94D-BF3A-3206AA464E4C}"/>
                  </a:ext>
                </a:extLst>
              </p:cNvPr>
              <p:cNvSpPr/>
              <p:nvPr/>
            </p:nvSpPr>
            <p:spPr>
              <a:xfrm>
                <a:off x="1680252" y="3589738"/>
                <a:ext cx="632703" cy="278793"/>
              </a:xfrm>
              <a:prstGeom prst="rect">
                <a:avLst/>
              </a:prstGeom>
              <a:noFill/>
              <a:ln>
                <a:noFill/>
              </a:ln>
            </p:spPr>
            <p:txBody>
              <a:bodyPr spcFirstLastPara="1" wrap="square" lIns="36000" tIns="36000" rIns="36000" bIns="36000" anchor="ctr" anchorCtr="0">
                <a:noAutofit/>
              </a:bodyPr>
              <a:lstStyle/>
              <a:p>
                <a:pPr algn="ctr">
                  <a:lnSpc>
                    <a:spcPct val="106000"/>
                  </a:lnSpc>
                  <a:buSzPts val="1200"/>
                </a:pPr>
                <a:r>
                  <a:rPr lang="en-IN" sz="700" b="1" dirty="0">
                    <a:latin typeface="Open Sans" panose="020B0606030504020204" pitchFamily="34" charset="0"/>
                    <a:ea typeface="Open Sans" panose="020B0606030504020204" pitchFamily="34" charset="0"/>
                    <a:cs typeface="Open Sans" panose="020B0606030504020204" pitchFamily="34" charset="0"/>
                    <a:sym typeface="Calibri"/>
                  </a:rPr>
                  <a:t>2,000</a:t>
                </a:r>
                <a:endParaRPr sz="7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62" name="Google Shape;105;p30">
                <a:extLst>
                  <a:ext uri="{FF2B5EF4-FFF2-40B4-BE49-F238E27FC236}">
                    <a16:creationId xmlns:a16="http://schemas.microsoft.com/office/drawing/2014/main" id="{74A73A58-05E4-7F43-8CE1-A7BEC7A1F09D}"/>
                  </a:ext>
                </a:extLst>
              </p:cNvPr>
              <p:cNvSpPr/>
              <p:nvPr/>
            </p:nvSpPr>
            <p:spPr>
              <a:xfrm>
                <a:off x="2502332" y="3610433"/>
                <a:ext cx="856800" cy="237402"/>
              </a:xfrm>
              <a:prstGeom prst="rect">
                <a:avLst/>
              </a:prstGeom>
              <a:solidFill>
                <a:srgbClr val="575756"/>
              </a:solidFill>
              <a:ln>
                <a:noFill/>
              </a:ln>
            </p:spPr>
            <p:txBody>
              <a:bodyPr spcFirstLastPara="1" wrap="square" lIns="36000" tIns="36000" rIns="36000" bIns="36000" anchor="ctr" anchorCtr="0">
                <a:noAutofit/>
              </a:bodyPr>
              <a:lstStyle/>
              <a:p>
                <a:pPr algn="ctr">
                  <a:lnSpc>
                    <a:spcPct val="106000"/>
                  </a:lnSpc>
                </a:pPr>
                <a:endParaRPr sz="800" dirty="0">
                  <a:latin typeface="Calibri" panose="020F0502020204030204" pitchFamily="34" charset="0"/>
                  <a:cs typeface="Calibri" panose="020F0502020204030204" pitchFamily="34" charset="0"/>
                </a:endParaRPr>
              </a:p>
            </p:txBody>
          </p:sp>
          <p:sp>
            <p:nvSpPr>
              <p:cNvPr id="63" name="Google Shape;111;p30">
                <a:extLst>
                  <a:ext uri="{FF2B5EF4-FFF2-40B4-BE49-F238E27FC236}">
                    <a16:creationId xmlns:a16="http://schemas.microsoft.com/office/drawing/2014/main" id="{5C2533E3-C65F-954F-8D3E-F2604A7F4A68}"/>
                  </a:ext>
                </a:extLst>
              </p:cNvPr>
              <p:cNvSpPr/>
              <p:nvPr/>
            </p:nvSpPr>
            <p:spPr>
              <a:xfrm>
                <a:off x="3356876" y="3600498"/>
                <a:ext cx="314099" cy="278793"/>
              </a:xfrm>
              <a:prstGeom prst="rect">
                <a:avLst/>
              </a:prstGeom>
              <a:noFill/>
              <a:ln>
                <a:noFill/>
              </a:ln>
            </p:spPr>
            <p:txBody>
              <a:bodyPr spcFirstLastPara="1" wrap="square" lIns="36000" tIns="36000" rIns="36000" bIns="36000" anchor="ctr" anchorCtr="0">
                <a:noAutofit/>
              </a:bodyPr>
              <a:lstStyle/>
              <a:p>
                <a:pPr algn="ctr">
                  <a:lnSpc>
                    <a:spcPct val="106000"/>
                  </a:lnSpc>
                  <a:buSzPts val="1200"/>
                </a:pPr>
                <a:r>
                  <a:rPr lang="en-IN" sz="700" b="1" dirty="0">
                    <a:latin typeface="Open Sans" panose="020B0606030504020204" pitchFamily="34" charset="0"/>
                    <a:ea typeface="Open Sans" panose="020B0606030504020204" pitchFamily="34" charset="0"/>
                    <a:cs typeface="Open Sans" panose="020B0606030504020204" pitchFamily="34" charset="0"/>
                    <a:sym typeface="Calibri"/>
                  </a:rPr>
                  <a:t>2.36</a:t>
                </a:r>
                <a:endParaRPr sz="700" b="1"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4" name="Group 13">
              <a:extLst>
                <a:ext uri="{FF2B5EF4-FFF2-40B4-BE49-F238E27FC236}">
                  <a16:creationId xmlns:a16="http://schemas.microsoft.com/office/drawing/2014/main" id="{12D4C32C-58DB-9F40-B2BA-FE4E765780C4}"/>
                </a:ext>
              </a:extLst>
            </p:cNvPr>
            <p:cNvGrpSpPr/>
            <p:nvPr/>
          </p:nvGrpSpPr>
          <p:grpSpPr>
            <a:xfrm>
              <a:off x="339248" y="3969159"/>
              <a:ext cx="3503660" cy="310702"/>
              <a:chOff x="339248" y="4003995"/>
              <a:chExt cx="3503660" cy="310702"/>
            </a:xfrm>
          </p:grpSpPr>
          <p:sp>
            <p:nvSpPr>
              <p:cNvPr id="64" name="Google Shape;105;p30">
                <a:extLst>
                  <a:ext uri="{FF2B5EF4-FFF2-40B4-BE49-F238E27FC236}">
                    <a16:creationId xmlns:a16="http://schemas.microsoft.com/office/drawing/2014/main" id="{E73C6882-8C70-A048-8814-022E58514A19}"/>
                  </a:ext>
                </a:extLst>
              </p:cNvPr>
              <p:cNvSpPr/>
              <p:nvPr/>
            </p:nvSpPr>
            <p:spPr>
              <a:xfrm>
                <a:off x="339248" y="4003995"/>
                <a:ext cx="1213231" cy="310702"/>
              </a:xfrm>
              <a:prstGeom prst="rect">
                <a:avLst/>
              </a:prstGeom>
              <a:solidFill>
                <a:schemeClr val="accent1">
                  <a:lumMod val="20000"/>
                  <a:lumOff val="80000"/>
                </a:schemeClr>
              </a:solidFill>
              <a:ln>
                <a:noFill/>
              </a:ln>
            </p:spPr>
            <p:txBody>
              <a:bodyPr spcFirstLastPara="1" wrap="square" lIns="36000" tIns="36000" rIns="36000" bIns="36000" anchor="ctr" anchorCtr="0">
                <a:noAutofit/>
              </a:bodyPr>
              <a:lstStyle/>
              <a:p>
                <a:pPr lvl="0">
                  <a:lnSpc>
                    <a:spcPct val="106000"/>
                  </a:lnSpc>
                </a:pPr>
                <a:r>
                  <a:rPr lang="en-IN" sz="6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Pan-India (SECI) solar-wind-storage, RTC-I, 400 MW (May 2020)</a:t>
                </a:r>
              </a:p>
            </p:txBody>
          </p:sp>
          <p:sp>
            <p:nvSpPr>
              <p:cNvPr id="65" name="Google Shape;111;p30">
                <a:extLst>
                  <a:ext uri="{FF2B5EF4-FFF2-40B4-BE49-F238E27FC236}">
                    <a16:creationId xmlns:a16="http://schemas.microsoft.com/office/drawing/2014/main" id="{47749CFC-0275-4244-A9DC-4DF8A1ECEB60}"/>
                  </a:ext>
                </a:extLst>
              </p:cNvPr>
              <p:cNvSpPr/>
              <p:nvPr/>
            </p:nvSpPr>
            <p:spPr>
              <a:xfrm>
                <a:off x="1680252" y="4019950"/>
                <a:ext cx="632703" cy="278793"/>
              </a:xfrm>
              <a:prstGeom prst="rect">
                <a:avLst/>
              </a:prstGeom>
              <a:noFill/>
              <a:ln>
                <a:noFill/>
              </a:ln>
            </p:spPr>
            <p:txBody>
              <a:bodyPr spcFirstLastPara="1" wrap="square" lIns="36000" tIns="36000" rIns="36000" bIns="36000" anchor="ctr" anchorCtr="0">
                <a:noAutofit/>
              </a:bodyPr>
              <a:lstStyle/>
              <a:p>
                <a:pPr algn="ctr">
                  <a:lnSpc>
                    <a:spcPct val="106000"/>
                  </a:lnSpc>
                  <a:buSzPts val="1200"/>
                </a:pPr>
                <a:r>
                  <a:rPr lang="en-IN" sz="700" b="1" dirty="0">
                    <a:latin typeface="Open Sans" panose="020B0606030504020204" pitchFamily="34" charset="0"/>
                    <a:ea typeface="Open Sans" panose="020B0606030504020204" pitchFamily="34" charset="0"/>
                    <a:cs typeface="Open Sans" panose="020B0606030504020204" pitchFamily="34" charset="0"/>
                    <a:sym typeface="Calibri"/>
                  </a:rPr>
                  <a:t>400</a:t>
                </a:r>
                <a:endParaRPr sz="7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66" name="Google Shape;105;p30">
                <a:extLst>
                  <a:ext uri="{FF2B5EF4-FFF2-40B4-BE49-F238E27FC236}">
                    <a16:creationId xmlns:a16="http://schemas.microsoft.com/office/drawing/2014/main" id="{2D780C21-D9A6-1543-8A24-D81E7B2B215C}"/>
                  </a:ext>
                </a:extLst>
              </p:cNvPr>
              <p:cNvSpPr/>
              <p:nvPr/>
            </p:nvSpPr>
            <p:spPr>
              <a:xfrm>
                <a:off x="2502334" y="4040645"/>
                <a:ext cx="1044000" cy="237402"/>
              </a:xfrm>
              <a:prstGeom prst="rect">
                <a:avLst/>
              </a:prstGeom>
              <a:solidFill>
                <a:srgbClr val="575756"/>
              </a:solidFill>
              <a:ln>
                <a:noFill/>
              </a:ln>
            </p:spPr>
            <p:txBody>
              <a:bodyPr spcFirstLastPara="1" wrap="square" lIns="36000" tIns="36000" rIns="36000" bIns="36000" anchor="ctr" anchorCtr="0">
                <a:noAutofit/>
              </a:bodyPr>
              <a:lstStyle/>
              <a:p>
                <a:pPr algn="ctr">
                  <a:lnSpc>
                    <a:spcPct val="106000"/>
                  </a:lnSpc>
                </a:pPr>
                <a:endParaRPr sz="800" dirty="0">
                  <a:latin typeface="Calibri" panose="020F0502020204030204" pitchFamily="34" charset="0"/>
                  <a:cs typeface="Calibri" panose="020F0502020204030204" pitchFamily="34" charset="0"/>
                </a:endParaRPr>
              </a:p>
            </p:txBody>
          </p:sp>
          <p:sp>
            <p:nvSpPr>
              <p:cNvPr id="67" name="Google Shape;111;p30">
                <a:extLst>
                  <a:ext uri="{FF2B5EF4-FFF2-40B4-BE49-F238E27FC236}">
                    <a16:creationId xmlns:a16="http://schemas.microsoft.com/office/drawing/2014/main" id="{1449F421-CA4E-224D-8207-E1C5E4096C36}"/>
                  </a:ext>
                </a:extLst>
              </p:cNvPr>
              <p:cNvSpPr/>
              <p:nvPr/>
            </p:nvSpPr>
            <p:spPr>
              <a:xfrm>
                <a:off x="3528809" y="4027765"/>
                <a:ext cx="314099" cy="278793"/>
              </a:xfrm>
              <a:prstGeom prst="rect">
                <a:avLst/>
              </a:prstGeom>
              <a:noFill/>
              <a:ln>
                <a:noFill/>
              </a:ln>
            </p:spPr>
            <p:txBody>
              <a:bodyPr spcFirstLastPara="1" wrap="square" lIns="36000" tIns="36000" rIns="36000" bIns="36000" anchor="ctr" anchorCtr="0">
                <a:noAutofit/>
              </a:bodyPr>
              <a:lstStyle/>
              <a:p>
                <a:pPr algn="ctr">
                  <a:lnSpc>
                    <a:spcPct val="106000"/>
                  </a:lnSpc>
                  <a:buSzPts val="1200"/>
                </a:pPr>
                <a:r>
                  <a:rPr lang="en-IN" sz="700" b="1" dirty="0">
                    <a:latin typeface="Open Sans" panose="020B0606030504020204" pitchFamily="34" charset="0"/>
                    <a:ea typeface="Open Sans" panose="020B0606030504020204" pitchFamily="34" charset="0"/>
                    <a:cs typeface="Open Sans" panose="020B0606030504020204" pitchFamily="34" charset="0"/>
                    <a:sym typeface="Calibri"/>
                  </a:rPr>
                  <a:t>2.90</a:t>
                </a:r>
                <a:endParaRPr sz="700" b="1"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3" name="Group 12">
              <a:extLst>
                <a:ext uri="{FF2B5EF4-FFF2-40B4-BE49-F238E27FC236}">
                  <a16:creationId xmlns:a16="http://schemas.microsoft.com/office/drawing/2014/main" id="{A1AA100E-6F29-664B-A48D-9DE1985A9600}"/>
                </a:ext>
              </a:extLst>
            </p:cNvPr>
            <p:cNvGrpSpPr/>
            <p:nvPr/>
          </p:nvGrpSpPr>
          <p:grpSpPr>
            <a:xfrm>
              <a:off x="336703" y="4385959"/>
              <a:ext cx="3419768" cy="310702"/>
              <a:chOff x="336703" y="4420795"/>
              <a:chExt cx="3419768" cy="310702"/>
            </a:xfrm>
          </p:grpSpPr>
          <p:sp>
            <p:nvSpPr>
              <p:cNvPr id="68" name="Google Shape;105;p30">
                <a:extLst>
                  <a:ext uri="{FF2B5EF4-FFF2-40B4-BE49-F238E27FC236}">
                    <a16:creationId xmlns:a16="http://schemas.microsoft.com/office/drawing/2014/main" id="{CB1A00C9-5700-6D42-9C81-83ABBA2C6C31}"/>
                  </a:ext>
                </a:extLst>
              </p:cNvPr>
              <p:cNvSpPr/>
              <p:nvPr/>
            </p:nvSpPr>
            <p:spPr>
              <a:xfrm>
                <a:off x="336703" y="4420795"/>
                <a:ext cx="1213231" cy="310702"/>
              </a:xfrm>
              <a:prstGeom prst="rect">
                <a:avLst/>
              </a:prstGeom>
              <a:solidFill>
                <a:schemeClr val="accent1">
                  <a:lumMod val="20000"/>
                  <a:lumOff val="80000"/>
                </a:schemeClr>
              </a:solidFill>
              <a:ln>
                <a:noFill/>
              </a:ln>
            </p:spPr>
            <p:txBody>
              <a:bodyPr spcFirstLastPara="1" wrap="square" lIns="36000" tIns="36000" rIns="36000" bIns="36000" anchor="ctr" anchorCtr="0">
                <a:noAutofit/>
              </a:bodyPr>
              <a:lstStyle/>
              <a:p>
                <a:pPr lvl="0">
                  <a:lnSpc>
                    <a:spcPct val="106000"/>
                  </a:lnSpc>
                </a:pPr>
                <a:r>
                  <a:rPr lang="en-IN" sz="600" b="1" dirty="0">
                    <a:solidFill>
                      <a:srgbClr val="575756"/>
                    </a:solidFill>
                    <a:latin typeface="Open Sans" panose="020B0606030504020204" pitchFamily="34" charset="0"/>
                    <a:ea typeface="Open Sans" panose="020B0606030504020204" pitchFamily="34" charset="0"/>
                    <a:cs typeface="Open Sans" panose="020B0606030504020204" pitchFamily="34" charset="0"/>
                    <a:sym typeface="Calibri"/>
                  </a:rPr>
                  <a:t>Pan-India (NHPC) solar, 2,000 MW (April 2020)</a:t>
                </a:r>
                <a:endParaRPr lang="en-IN" sz="600" dirty="0">
                  <a:solidFill>
                    <a:srgbClr val="57575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9" name="Google Shape;111;p30">
                <a:extLst>
                  <a:ext uri="{FF2B5EF4-FFF2-40B4-BE49-F238E27FC236}">
                    <a16:creationId xmlns:a16="http://schemas.microsoft.com/office/drawing/2014/main" id="{2A8096A4-34AC-1C49-A639-B9D1D5D6E253}"/>
                  </a:ext>
                </a:extLst>
              </p:cNvPr>
              <p:cNvSpPr/>
              <p:nvPr/>
            </p:nvSpPr>
            <p:spPr>
              <a:xfrm>
                <a:off x="1680252" y="4436750"/>
                <a:ext cx="632703" cy="278793"/>
              </a:xfrm>
              <a:prstGeom prst="rect">
                <a:avLst/>
              </a:prstGeom>
              <a:noFill/>
              <a:ln>
                <a:noFill/>
              </a:ln>
            </p:spPr>
            <p:txBody>
              <a:bodyPr spcFirstLastPara="1" wrap="square" lIns="36000" tIns="36000" rIns="36000" bIns="36000" anchor="ctr" anchorCtr="0">
                <a:noAutofit/>
              </a:bodyPr>
              <a:lstStyle/>
              <a:p>
                <a:pPr algn="ctr">
                  <a:lnSpc>
                    <a:spcPct val="106000"/>
                  </a:lnSpc>
                  <a:buSzPts val="1200"/>
                </a:pPr>
                <a:r>
                  <a:rPr lang="en-IN" sz="700" b="1" dirty="0">
                    <a:latin typeface="Open Sans" panose="020B0606030504020204" pitchFamily="34" charset="0"/>
                    <a:ea typeface="Open Sans" panose="020B0606030504020204" pitchFamily="34" charset="0"/>
                    <a:cs typeface="Open Sans" panose="020B0606030504020204" pitchFamily="34" charset="0"/>
                    <a:sym typeface="Calibri"/>
                  </a:rPr>
                  <a:t>2,000</a:t>
                </a:r>
                <a:endParaRPr sz="7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70" name="Google Shape;105;p30">
                <a:extLst>
                  <a:ext uri="{FF2B5EF4-FFF2-40B4-BE49-F238E27FC236}">
                    <a16:creationId xmlns:a16="http://schemas.microsoft.com/office/drawing/2014/main" id="{E0A55F1C-D77A-F74A-9CA2-6D87BFEC1888}"/>
                  </a:ext>
                </a:extLst>
              </p:cNvPr>
              <p:cNvSpPr/>
              <p:nvPr/>
            </p:nvSpPr>
            <p:spPr>
              <a:xfrm>
                <a:off x="2502335" y="4457445"/>
                <a:ext cx="921600" cy="237402"/>
              </a:xfrm>
              <a:prstGeom prst="rect">
                <a:avLst/>
              </a:prstGeom>
              <a:solidFill>
                <a:srgbClr val="575756"/>
              </a:solidFill>
              <a:ln>
                <a:noFill/>
              </a:ln>
            </p:spPr>
            <p:txBody>
              <a:bodyPr spcFirstLastPara="1" wrap="square" lIns="36000" tIns="36000" rIns="36000" bIns="36000" anchor="ctr" anchorCtr="0">
                <a:noAutofit/>
              </a:bodyPr>
              <a:lstStyle/>
              <a:p>
                <a:pPr algn="ctr">
                  <a:lnSpc>
                    <a:spcPct val="106000"/>
                  </a:lnSpc>
                </a:pPr>
                <a:endParaRPr sz="800" dirty="0">
                  <a:latin typeface="Calibri" panose="020F0502020204030204" pitchFamily="34" charset="0"/>
                  <a:cs typeface="Calibri" panose="020F0502020204030204" pitchFamily="34" charset="0"/>
                </a:endParaRPr>
              </a:p>
            </p:txBody>
          </p:sp>
          <p:sp>
            <p:nvSpPr>
              <p:cNvPr id="71" name="Google Shape;111;p30">
                <a:extLst>
                  <a:ext uri="{FF2B5EF4-FFF2-40B4-BE49-F238E27FC236}">
                    <a16:creationId xmlns:a16="http://schemas.microsoft.com/office/drawing/2014/main" id="{E14FE8CA-9F56-EE44-8432-DFB967A916DE}"/>
                  </a:ext>
                </a:extLst>
              </p:cNvPr>
              <p:cNvSpPr/>
              <p:nvPr/>
            </p:nvSpPr>
            <p:spPr>
              <a:xfrm>
                <a:off x="3442372" y="4436750"/>
                <a:ext cx="314099" cy="278793"/>
              </a:xfrm>
              <a:prstGeom prst="rect">
                <a:avLst/>
              </a:prstGeom>
              <a:noFill/>
              <a:ln>
                <a:noFill/>
              </a:ln>
            </p:spPr>
            <p:txBody>
              <a:bodyPr spcFirstLastPara="1" wrap="square" lIns="36000" tIns="36000" rIns="36000" bIns="36000" anchor="ctr" anchorCtr="0">
                <a:noAutofit/>
              </a:bodyPr>
              <a:lstStyle/>
              <a:p>
                <a:pPr algn="ctr">
                  <a:lnSpc>
                    <a:spcPct val="106000"/>
                  </a:lnSpc>
                  <a:buSzPts val="1200"/>
                </a:pPr>
                <a:r>
                  <a:rPr lang="en-IN" sz="700" b="1" dirty="0">
                    <a:latin typeface="Open Sans" panose="020B0606030504020204" pitchFamily="34" charset="0"/>
                    <a:ea typeface="Open Sans" panose="020B0606030504020204" pitchFamily="34" charset="0"/>
                    <a:cs typeface="Open Sans" panose="020B0606030504020204" pitchFamily="34" charset="0"/>
                    <a:sym typeface="Calibri"/>
                  </a:rPr>
                  <a:t>2.56</a:t>
                </a:r>
                <a:endParaRPr sz="700" b="1" dirty="0">
                  <a:latin typeface="Open Sans" panose="020B0606030504020204" pitchFamily="34" charset="0"/>
                  <a:ea typeface="Open Sans" panose="020B0606030504020204" pitchFamily="34" charset="0"/>
                  <a:cs typeface="Open Sans" panose="020B0606030504020204" pitchFamily="34" charset="0"/>
                </a:endParaRPr>
              </a:p>
            </p:txBody>
          </p:sp>
        </p:grpSp>
        <p:cxnSp>
          <p:nvCxnSpPr>
            <p:cNvPr id="81" name="Google Shape;112;p30">
              <a:extLst>
                <a:ext uri="{FF2B5EF4-FFF2-40B4-BE49-F238E27FC236}">
                  <a16:creationId xmlns:a16="http://schemas.microsoft.com/office/drawing/2014/main" id="{91CF49C7-BB73-EB41-9AFD-C225D8EAC42F}"/>
                </a:ext>
              </a:extLst>
            </p:cNvPr>
            <p:cNvCxnSpPr>
              <a:cxnSpLocks/>
            </p:cNvCxnSpPr>
            <p:nvPr/>
          </p:nvCxnSpPr>
          <p:spPr>
            <a:xfrm rot="16200000" flipH="1">
              <a:off x="2765730" y="239578"/>
              <a:ext cx="1101" cy="2314919"/>
            </a:xfrm>
            <a:prstGeom prst="straightConnector1">
              <a:avLst/>
            </a:prstGeom>
            <a:noFill/>
            <a:ln w="9525" cap="flat" cmpd="sng">
              <a:solidFill>
                <a:srgbClr val="7F7F7F"/>
              </a:solidFill>
              <a:prstDash val="dash"/>
              <a:round/>
              <a:headEnd type="none" w="sm" len="sm"/>
              <a:tailEnd type="none" w="sm" len="sm"/>
            </a:ln>
          </p:spPr>
        </p:cxnSp>
        <p:cxnSp>
          <p:nvCxnSpPr>
            <p:cNvPr id="82" name="Google Shape;112;p30">
              <a:extLst>
                <a:ext uri="{FF2B5EF4-FFF2-40B4-BE49-F238E27FC236}">
                  <a16:creationId xmlns:a16="http://schemas.microsoft.com/office/drawing/2014/main" id="{84D9E718-83B7-E04B-9E64-4769AA4F40D7}"/>
                </a:ext>
              </a:extLst>
            </p:cNvPr>
            <p:cNvCxnSpPr>
              <a:cxnSpLocks/>
            </p:cNvCxnSpPr>
            <p:nvPr/>
          </p:nvCxnSpPr>
          <p:spPr>
            <a:xfrm rot="16200000" flipH="1">
              <a:off x="2765730" y="657515"/>
              <a:ext cx="1101" cy="2314919"/>
            </a:xfrm>
            <a:prstGeom prst="straightConnector1">
              <a:avLst/>
            </a:prstGeom>
            <a:noFill/>
            <a:ln w="9525" cap="flat" cmpd="sng">
              <a:solidFill>
                <a:srgbClr val="7F7F7F"/>
              </a:solidFill>
              <a:prstDash val="dash"/>
              <a:round/>
              <a:headEnd type="none" w="sm" len="sm"/>
              <a:tailEnd type="none" w="sm" len="sm"/>
            </a:ln>
          </p:spPr>
        </p:cxnSp>
        <p:cxnSp>
          <p:nvCxnSpPr>
            <p:cNvPr id="83" name="Google Shape;112;p30">
              <a:extLst>
                <a:ext uri="{FF2B5EF4-FFF2-40B4-BE49-F238E27FC236}">
                  <a16:creationId xmlns:a16="http://schemas.microsoft.com/office/drawing/2014/main" id="{F3C1A7EC-2363-CB44-9016-DEE7AD16BCC3}"/>
                </a:ext>
              </a:extLst>
            </p:cNvPr>
            <p:cNvCxnSpPr>
              <a:cxnSpLocks/>
            </p:cNvCxnSpPr>
            <p:nvPr/>
          </p:nvCxnSpPr>
          <p:spPr>
            <a:xfrm rot="16200000" flipH="1">
              <a:off x="2765730" y="1096800"/>
              <a:ext cx="1101" cy="2314919"/>
            </a:xfrm>
            <a:prstGeom prst="straightConnector1">
              <a:avLst/>
            </a:prstGeom>
            <a:noFill/>
            <a:ln w="9525" cap="flat" cmpd="sng">
              <a:solidFill>
                <a:srgbClr val="7F7F7F"/>
              </a:solidFill>
              <a:prstDash val="dash"/>
              <a:round/>
              <a:headEnd type="none" w="sm" len="sm"/>
              <a:tailEnd type="none" w="sm" len="sm"/>
            </a:ln>
          </p:spPr>
        </p:cxnSp>
        <p:cxnSp>
          <p:nvCxnSpPr>
            <p:cNvPr id="84" name="Google Shape;112;p30">
              <a:extLst>
                <a:ext uri="{FF2B5EF4-FFF2-40B4-BE49-F238E27FC236}">
                  <a16:creationId xmlns:a16="http://schemas.microsoft.com/office/drawing/2014/main" id="{C8CAF590-7C28-9247-9569-27C35E32C9BE}"/>
                </a:ext>
              </a:extLst>
            </p:cNvPr>
            <p:cNvCxnSpPr>
              <a:cxnSpLocks/>
            </p:cNvCxnSpPr>
            <p:nvPr/>
          </p:nvCxnSpPr>
          <p:spPr>
            <a:xfrm rot="16200000" flipH="1">
              <a:off x="2765730" y="1523188"/>
              <a:ext cx="1101" cy="2314919"/>
            </a:xfrm>
            <a:prstGeom prst="straightConnector1">
              <a:avLst/>
            </a:prstGeom>
            <a:noFill/>
            <a:ln w="9525" cap="flat" cmpd="sng">
              <a:solidFill>
                <a:srgbClr val="7F7F7F"/>
              </a:solidFill>
              <a:prstDash val="dash"/>
              <a:round/>
              <a:headEnd type="none" w="sm" len="sm"/>
              <a:tailEnd type="none" w="sm" len="sm"/>
            </a:ln>
          </p:spPr>
        </p:cxnSp>
        <p:cxnSp>
          <p:nvCxnSpPr>
            <p:cNvPr id="85" name="Google Shape;112;p30">
              <a:extLst>
                <a:ext uri="{FF2B5EF4-FFF2-40B4-BE49-F238E27FC236}">
                  <a16:creationId xmlns:a16="http://schemas.microsoft.com/office/drawing/2014/main" id="{2A18D47E-08B6-1645-8248-AD096D07E8EE}"/>
                </a:ext>
              </a:extLst>
            </p:cNvPr>
            <p:cNvCxnSpPr>
              <a:cxnSpLocks/>
            </p:cNvCxnSpPr>
            <p:nvPr/>
          </p:nvCxnSpPr>
          <p:spPr>
            <a:xfrm rot="16200000" flipH="1">
              <a:off x="2765730" y="1914116"/>
              <a:ext cx="1101" cy="2314919"/>
            </a:xfrm>
            <a:prstGeom prst="straightConnector1">
              <a:avLst/>
            </a:prstGeom>
            <a:noFill/>
            <a:ln w="9525" cap="flat" cmpd="sng">
              <a:solidFill>
                <a:srgbClr val="7F7F7F"/>
              </a:solidFill>
              <a:prstDash val="dash"/>
              <a:round/>
              <a:headEnd type="none" w="sm" len="sm"/>
              <a:tailEnd type="none" w="sm" len="sm"/>
            </a:ln>
          </p:spPr>
        </p:cxnSp>
        <p:cxnSp>
          <p:nvCxnSpPr>
            <p:cNvPr id="86" name="Google Shape;112;p30">
              <a:extLst>
                <a:ext uri="{FF2B5EF4-FFF2-40B4-BE49-F238E27FC236}">
                  <a16:creationId xmlns:a16="http://schemas.microsoft.com/office/drawing/2014/main" id="{1C4CB0FA-5AA9-C741-B1F9-6EA625BE914F}"/>
                </a:ext>
              </a:extLst>
            </p:cNvPr>
            <p:cNvCxnSpPr>
              <a:cxnSpLocks/>
            </p:cNvCxnSpPr>
            <p:nvPr/>
          </p:nvCxnSpPr>
          <p:spPr>
            <a:xfrm rot="16200000" flipH="1">
              <a:off x="2765730" y="2363671"/>
              <a:ext cx="1101" cy="2314919"/>
            </a:xfrm>
            <a:prstGeom prst="straightConnector1">
              <a:avLst/>
            </a:prstGeom>
            <a:noFill/>
            <a:ln w="9525" cap="flat" cmpd="sng">
              <a:solidFill>
                <a:srgbClr val="7F7F7F"/>
              </a:solidFill>
              <a:prstDash val="dash"/>
              <a:round/>
              <a:headEnd type="none" w="sm" len="sm"/>
              <a:tailEnd type="none" w="sm" len="sm"/>
            </a:ln>
          </p:spPr>
        </p:cxnSp>
        <p:cxnSp>
          <p:nvCxnSpPr>
            <p:cNvPr id="87" name="Google Shape;112;p30">
              <a:extLst>
                <a:ext uri="{FF2B5EF4-FFF2-40B4-BE49-F238E27FC236}">
                  <a16:creationId xmlns:a16="http://schemas.microsoft.com/office/drawing/2014/main" id="{FAF4F50F-F445-8348-8E7D-DD70F28578A5}"/>
                </a:ext>
              </a:extLst>
            </p:cNvPr>
            <p:cNvCxnSpPr>
              <a:cxnSpLocks/>
            </p:cNvCxnSpPr>
            <p:nvPr/>
          </p:nvCxnSpPr>
          <p:spPr>
            <a:xfrm rot="16200000" flipH="1">
              <a:off x="2765730" y="2789037"/>
              <a:ext cx="1101" cy="2314919"/>
            </a:xfrm>
            <a:prstGeom prst="straightConnector1">
              <a:avLst/>
            </a:prstGeom>
            <a:noFill/>
            <a:ln w="9525" cap="flat" cmpd="sng">
              <a:solidFill>
                <a:srgbClr val="7F7F7F"/>
              </a:solidFill>
              <a:prstDash val="dash"/>
              <a:round/>
              <a:headEnd type="none" w="sm" len="sm"/>
              <a:tailEnd type="none" w="sm" len="sm"/>
            </a:ln>
          </p:spPr>
        </p:cxnSp>
        <p:cxnSp>
          <p:nvCxnSpPr>
            <p:cNvPr id="88" name="Google Shape;112;p30">
              <a:extLst>
                <a:ext uri="{FF2B5EF4-FFF2-40B4-BE49-F238E27FC236}">
                  <a16:creationId xmlns:a16="http://schemas.microsoft.com/office/drawing/2014/main" id="{9EB5A2C1-B1BC-6341-85BE-6B21FF869EEC}"/>
                </a:ext>
              </a:extLst>
            </p:cNvPr>
            <p:cNvCxnSpPr>
              <a:cxnSpLocks/>
            </p:cNvCxnSpPr>
            <p:nvPr/>
          </p:nvCxnSpPr>
          <p:spPr>
            <a:xfrm rot="16200000" flipH="1">
              <a:off x="2765730" y="3198023"/>
              <a:ext cx="1101" cy="2314919"/>
            </a:xfrm>
            <a:prstGeom prst="straightConnector1">
              <a:avLst/>
            </a:prstGeom>
            <a:noFill/>
            <a:ln w="9525" cap="flat" cmpd="sng">
              <a:solidFill>
                <a:srgbClr val="7F7F7F"/>
              </a:solidFill>
              <a:prstDash val="dash"/>
              <a:round/>
              <a:headEnd type="none" w="sm" len="sm"/>
              <a:tailEnd type="none" w="sm" len="sm"/>
            </a:ln>
          </p:spPr>
        </p:cxnSp>
        <p:cxnSp>
          <p:nvCxnSpPr>
            <p:cNvPr id="110" name="Google Shape;112;p30">
              <a:extLst>
                <a:ext uri="{FF2B5EF4-FFF2-40B4-BE49-F238E27FC236}">
                  <a16:creationId xmlns:a16="http://schemas.microsoft.com/office/drawing/2014/main" id="{A583D3D0-6192-FE43-81A1-A31613A02DEF}"/>
                </a:ext>
              </a:extLst>
            </p:cNvPr>
            <p:cNvCxnSpPr>
              <a:cxnSpLocks/>
            </p:cNvCxnSpPr>
            <p:nvPr/>
          </p:nvCxnSpPr>
          <p:spPr>
            <a:xfrm flipH="1">
              <a:off x="2453457" y="4728544"/>
              <a:ext cx="50828" cy="0"/>
            </a:xfrm>
            <a:prstGeom prst="straightConnector1">
              <a:avLst/>
            </a:prstGeom>
            <a:noFill/>
            <a:ln w="57150" cap="flat" cmpd="sng">
              <a:solidFill>
                <a:schemeClr val="tx1">
                  <a:lumMod val="50000"/>
                  <a:lumOff val="50000"/>
                </a:schemeClr>
              </a:solidFill>
              <a:prstDash val="solid"/>
              <a:round/>
              <a:headEnd type="none" w="sm" len="sm"/>
              <a:tailEnd type="none" w="sm" len="sm"/>
            </a:ln>
          </p:spPr>
        </p:cxnSp>
        <p:sp>
          <p:nvSpPr>
            <p:cNvPr id="121" name="Left Bracket 120">
              <a:extLst>
                <a:ext uri="{FF2B5EF4-FFF2-40B4-BE49-F238E27FC236}">
                  <a16:creationId xmlns:a16="http://schemas.microsoft.com/office/drawing/2014/main" id="{F79BB09D-F28A-6E43-B5D1-823AAE2ADC1E}"/>
                </a:ext>
              </a:extLst>
            </p:cNvPr>
            <p:cNvSpPr/>
            <p:nvPr/>
          </p:nvSpPr>
          <p:spPr>
            <a:xfrm>
              <a:off x="252101" y="3520579"/>
              <a:ext cx="78751" cy="1207965"/>
            </a:xfrm>
            <a:prstGeom prst="leftBracket">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122" name="Text Placeholder 5">
              <a:extLst>
                <a:ext uri="{FF2B5EF4-FFF2-40B4-BE49-F238E27FC236}">
                  <a16:creationId xmlns:a16="http://schemas.microsoft.com/office/drawing/2014/main" id="{47F2E119-B35D-D248-8016-E1208836FF01}"/>
                </a:ext>
              </a:extLst>
            </p:cNvPr>
            <p:cNvSpPr txBox="1">
              <a:spLocks/>
            </p:cNvSpPr>
            <p:nvPr/>
          </p:nvSpPr>
          <p:spPr>
            <a:xfrm rot="16200000">
              <a:off x="-105182" y="3998720"/>
              <a:ext cx="537684" cy="204927"/>
            </a:xfrm>
            <a:prstGeom prst="rect">
              <a:avLst/>
            </a:prstGeom>
            <a:noFill/>
            <a:ln w="28575">
              <a:noFill/>
              <a:prstDash val="solid"/>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a:spcBef>
                  <a:spcPts val="600"/>
                </a:spcBef>
                <a:spcAft>
                  <a:spcPts val="1000"/>
                </a:spcAft>
              </a:pPr>
              <a:r>
                <a:rPr lang="en-GB" sz="700" b="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Q1 FY21</a:t>
              </a:r>
            </a:p>
            <a:p>
              <a:pPr>
                <a:spcBef>
                  <a:spcPts val="600"/>
                </a:spcBef>
                <a:spcAft>
                  <a:spcPts val="1000"/>
                </a:spcAft>
              </a:pPr>
              <a:endParaRPr lang="en-US" sz="7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3" name="Left Bracket 122">
              <a:extLst>
                <a:ext uri="{FF2B5EF4-FFF2-40B4-BE49-F238E27FC236}">
                  <a16:creationId xmlns:a16="http://schemas.microsoft.com/office/drawing/2014/main" id="{96803D5E-A9D9-774A-9E14-A4CCCA6C3F4D}"/>
                </a:ext>
              </a:extLst>
            </p:cNvPr>
            <p:cNvSpPr/>
            <p:nvPr/>
          </p:nvSpPr>
          <p:spPr>
            <a:xfrm>
              <a:off x="251416" y="995486"/>
              <a:ext cx="77676" cy="2483429"/>
            </a:xfrm>
            <a:prstGeom prst="leftBracket">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124" name="Text Placeholder 5">
              <a:extLst>
                <a:ext uri="{FF2B5EF4-FFF2-40B4-BE49-F238E27FC236}">
                  <a16:creationId xmlns:a16="http://schemas.microsoft.com/office/drawing/2014/main" id="{8EFE9FFB-10CF-094B-8AF9-93EB74FAB551}"/>
                </a:ext>
              </a:extLst>
            </p:cNvPr>
            <p:cNvSpPr txBox="1">
              <a:spLocks/>
            </p:cNvSpPr>
            <p:nvPr/>
          </p:nvSpPr>
          <p:spPr>
            <a:xfrm rot="16200000">
              <a:off x="-105868" y="2121643"/>
              <a:ext cx="537684" cy="204927"/>
            </a:xfrm>
            <a:prstGeom prst="rect">
              <a:avLst/>
            </a:prstGeom>
            <a:noFill/>
            <a:ln w="28575">
              <a:noFill/>
              <a:prstDash val="solid"/>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a:spcBef>
                  <a:spcPts val="600"/>
                </a:spcBef>
                <a:spcAft>
                  <a:spcPts val="1000"/>
                </a:spcAft>
              </a:pPr>
              <a:r>
                <a:rPr lang="en-GB" sz="700" b="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Q2 FY21</a:t>
              </a:r>
            </a:p>
            <a:p>
              <a:pPr>
                <a:spcBef>
                  <a:spcPts val="600"/>
                </a:spcBef>
                <a:spcAft>
                  <a:spcPts val="1000"/>
                </a:spcAft>
              </a:pPr>
              <a:endParaRPr lang="en-US" sz="7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113" name="Google Shape;99;p20">
            <a:extLst>
              <a:ext uri="{FF2B5EF4-FFF2-40B4-BE49-F238E27FC236}">
                <a16:creationId xmlns:a16="http://schemas.microsoft.com/office/drawing/2014/main" id="{7620D450-5C3D-EC48-BB23-7D5CE42B8B5F}"/>
              </a:ext>
            </a:extLst>
          </p:cNvPr>
          <p:cNvSpPr txBox="1">
            <a:spLocks noGrp="1"/>
          </p:cNvSpPr>
          <p:nvPr>
            <p:ph type="title"/>
          </p:nvPr>
        </p:nvSpPr>
        <p:spPr>
          <a:xfrm>
            <a:off x="457199" y="124721"/>
            <a:ext cx="7689273" cy="481580"/>
          </a:xfrm>
          <a:prstGeom prst="rect">
            <a:avLst/>
          </a:prstGeom>
        </p:spPr>
        <p:txBody>
          <a:bodyPr spcFirstLastPara="1" wrap="square" lIns="91425" tIns="91425" rIns="91425" bIns="91425" anchor="b" anchorCtr="0">
            <a:noAutofit/>
          </a:bodyPr>
          <a:lstStyle/>
          <a:p>
            <a:pPr lvl="0"/>
            <a:r>
              <a:rPr lang="en-US" sz="1200" dirty="0">
                <a:solidFill>
                  <a:srgbClr val="575756"/>
                </a:solidFill>
              </a:rPr>
              <a:t>RE auctions: </a:t>
            </a:r>
            <a:r>
              <a:rPr lang="en-US" sz="1200" dirty="0">
                <a:solidFill>
                  <a:srgbClr val="009CD8"/>
                </a:solidFill>
              </a:rPr>
              <a:t>3.2 GW of RE was auctioned in Q2, with auctions for plain vanilla RE giving way to auctions for blended generation mixes </a:t>
            </a:r>
            <a:endParaRPr sz="1200" dirty="0">
              <a:solidFill>
                <a:srgbClr val="009CD8"/>
              </a:solidFill>
            </a:endParaRPr>
          </a:p>
        </p:txBody>
      </p:sp>
    </p:spTree>
    <p:extLst>
      <p:ext uri="{BB962C8B-B14F-4D97-AF65-F5344CB8AC3E}">
        <p14:creationId xmlns:p14="http://schemas.microsoft.com/office/powerpoint/2010/main" val="24869310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25" name="Rounded Rectangle 24">
            <a:extLst>
              <a:ext uri="{FF2B5EF4-FFF2-40B4-BE49-F238E27FC236}">
                <a16:creationId xmlns:a16="http://schemas.microsoft.com/office/drawing/2014/main" id="{E75A7D23-6FEF-1244-8A2E-ECD1334A5C5B}"/>
              </a:ext>
            </a:extLst>
          </p:cNvPr>
          <p:cNvSpPr/>
          <p:nvPr/>
        </p:nvSpPr>
        <p:spPr>
          <a:xfrm>
            <a:off x="6485302" y="523625"/>
            <a:ext cx="3238213" cy="4211127"/>
          </a:xfrm>
          <a:prstGeom prst="roundRect">
            <a:avLst/>
          </a:prstGeom>
          <a:solidFill>
            <a:srgbClr val="C3E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99" name="Google Shape;99;p20"/>
          <p:cNvSpPr txBox="1">
            <a:spLocks noGrp="1"/>
          </p:cNvSpPr>
          <p:nvPr>
            <p:ph type="title"/>
          </p:nvPr>
        </p:nvSpPr>
        <p:spPr>
          <a:xfrm>
            <a:off x="457200" y="182861"/>
            <a:ext cx="8229600" cy="246690"/>
          </a:xfrm>
          <a:prstGeom prst="rect">
            <a:avLst/>
          </a:prstGeom>
        </p:spPr>
        <p:txBody>
          <a:bodyPr spcFirstLastPara="1" wrap="square" lIns="91425" tIns="91425" rIns="91425" bIns="91425" anchor="b" anchorCtr="0">
            <a:noAutofit/>
          </a:bodyPr>
          <a:lstStyle/>
          <a:p>
            <a:pPr lvl="0"/>
            <a:r>
              <a:rPr lang="en-US" sz="1200" dirty="0">
                <a:solidFill>
                  <a:srgbClr val="575756"/>
                </a:solidFill>
              </a:rPr>
              <a:t>Discom payables: </a:t>
            </a:r>
            <a:r>
              <a:rPr lang="en-US" sz="1200" dirty="0">
                <a:solidFill>
                  <a:srgbClr val="009CD8"/>
                </a:solidFill>
              </a:rPr>
              <a:t>overdues continue to mount but at a slower pace</a:t>
            </a:r>
            <a:endParaRPr sz="1200" dirty="0">
              <a:solidFill>
                <a:srgbClr val="009CD8"/>
              </a:solidFill>
            </a:endParaRPr>
          </a:p>
        </p:txBody>
      </p:sp>
      <p:sp>
        <p:nvSpPr>
          <p:cNvPr id="19" name="Google Shape;100;p20"/>
          <p:cNvSpPr txBox="1"/>
          <p:nvPr/>
        </p:nvSpPr>
        <p:spPr>
          <a:xfrm>
            <a:off x="6554363" y="520770"/>
            <a:ext cx="2333107" cy="4158705"/>
          </a:xfrm>
          <a:prstGeom prst="rect">
            <a:avLst/>
          </a:prstGeom>
          <a:noFill/>
          <a:ln>
            <a:noFill/>
          </a:ln>
        </p:spPr>
        <p:txBody>
          <a:bodyPr spcFirstLastPara="1" wrap="square" lIns="91425" tIns="91425" rIns="91425" bIns="91425" numCol="1" anchor="t" anchorCtr="0">
            <a:noAutofit/>
          </a:bodyPr>
          <a:lstStyle/>
          <a:p>
            <a:pPr lvl="0">
              <a:spcBef>
                <a:spcPts val="600"/>
              </a:spcBef>
              <a:buClr>
                <a:schemeClr val="dk1"/>
              </a:buClr>
              <a:buSzPts val="1100"/>
            </a:pPr>
            <a:r>
              <a:rPr lang="en-IN" sz="1200" b="1" dirty="0">
                <a:solidFill>
                  <a:srgbClr val="575756"/>
                </a:solidFill>
                <a:latin typeface="Open Sans"/>
                <a:ea typeface="Open Sans"/>
                <a:cs typeface="Open Sans"/>
                <a:sym typeface="Open Sans"/>
              </a:rPr>
              <a:t>Takeaways &amp; Outlook</a:t>
            </a:r>
          </a:p>
          <a:p>
            <a:pPr lvl="0">
              <a:spcBef>
                <a:spcPts val="700"/>
              </a:spcBef>
              <a:buClr>
                <a:schemeClr val="dk1"/>
              </a:buClr>
              <a:buSzPts val="1100"/>
            </a:pPr>
            <a:r>
              <a:rPr lang="en-IN" sz="800" dirty="0">
                <a:solidFill>
                  <a:schemeClr val="tx1">
                    <a:lumMod val="65000"/>
                    <a:lumOff val="35000"/>
                  </a:schemeClr>
                </a:solidFill>
                <a:latin typeface="Open Sans"/>
                <a:ea typeface="Open Sans"/>
                <a:cs typeface="Open Sans"/>
                <a:sym typeface="Open Sans"/>
              </a:rPr>
              <a:t>As of September 2020, the amount overdue by discoms was </a:t>
            </a:r>
            <a:r>
              <a:rPr lang="en-IN" sz="800" b="1" dirty="0">
                <a:solidFill>
                  <a:schemeClr val="tx1">
                    <a:lumMod val="65000"/>
                    <a:lumOff val="35000"/>
                  </a:schemeClr>
                </a:solidFill>
                <a:latin typeface="Open Sans"/>
                <a:ea typeface="Open Sans"/>
                <a:cs typeface="Open Sans"/>
                <a:sym typeface="Open Sans"/>
              </a:rPr>
              <a:t>INR 1,41,830 crore, representing an increase of 50% </a:t>
            </a:r>
            <a:r>
              <a:rPr lang="en-IN" sz="800" dirty="0">
                <a:solidFill>
                  <a:schemeClr val="tx1">
                    <a:lumMod val="65000"/>
                    <a:lumOff val="35000"/>
                  </a:schemeClr>
                </a:solidFill>
                <a:latin typeface="Open Sans"/>
                <a:ea typeface="Open Sans"/>
                <a:cs typeface="Open Sans"/>
                <a:sym typeface="Open Sans"/>
              </a:rPr>
              <a:t>compared to September 2019. </a:t>
            </a:r>
          </a:p>
          <a:p>
            <a:pPr lvl="0">
              <a:spcBef>
                <a:spcPts val="700"/>
              </a:spcBef>
              <a:buClr>
                <a:schemeClr val="dk1"/>
              </a:buClr>
              <a:buSzPts val="1100"/>
            </a:pPr>
            <a:r>
              <a:rPr lang="en-IN" sz="800" dirty="0">
                <a:solidFill>
                  <a:schemeClr val="tx1">
                    <a:lumMod val="65000"/>
                    <a:lumOff val="35000"/>
                  </a:schemeClr>
                </a:solidFill>
                <a:latin typeface="Open Sans"/>
                <a:ea typeface="Open Sans"/>
                <a:cs typeface="Open Sans"/>
                <a:sym typeface="Open Sans"/>
              </a:rPr>
              <a:t>However, there has only been a </a:t>
            </a:r>
            <a:r>
              <a:rPr lang="en-IN" sz="800" b="1" dirty="0">
                <a:solidFill>
                  <a:schemeClr val="tx1">
                    <a:lumMod val="65000"/>
                    <a:lumOff val="35000"/>
                  </a:schemeClr>
                </a:solidFill>
                <a:latin typeface="Open Sans"/>
                <a:ea typeface="Open Sans"/>
                <a:cs typeface="Open Sans"/>
                <a:sym typeface="Open Sans"/>
              </a:rPr>
              <a:t>5% increase in overdues in Q2 FY21</a:t>
            </a:r>
            <a:r>
              <a:rPr lang="en-IN" sz="800" dirty="0">
                <a:solidFill>
                  <a:schemeClr val="tx1">
                    <a:lumMod val="65000"/>
                    <a:lumOff val="35000"/>
                  </a:schemeClr>
                </a:solidFill>
                <a:latin typeface="Open Sans"/>
                <a:ea typeface="Open Sans"/>
                <a:cs typeface="Open Sans"/>
                <a:sym typeface="Open Sans"/>
              </a:rPr>
              <a:t> </a:t>
            </a:r>
            <a:r>
              <a:rPr lang="en-IN" sz="800" b="1" dirty="0">
                <a:solidFill>
                  <a:schemeClr val="tx1">
                    <a:lumMod val="65000"/>
                    <a:lumOff val="35000"/>
                  </a:schemeClr>
                </a:solidFill>
                <a:latin typeface="Open Sans"/>
                <a:ea typeface="Open Sans"/>
                <a:cs typeface="Open Sans"/>
                <a:sym typeface="Open Sans"/>
              </a:rPr>
              <a:t>as compared to a  30% spike in Q1 FY21</a:t>
            </a:r>
            <a:r>
              <a:rPr lang="en-IN" sz="800" dirty="0">
                <a:solidFill>
                  <a:schemeClr val="tx1">
                    <a:lumMod val="65000"/>
                    <a:lumOff val="35000"/>
                  </a:schemeClr>
                </a:solidFill>
                <a:latin typeface="Open Sans"/>
                <a:ea typeface="Open Sans"/>
                <a:cs typeface="Open Sans"/>
                <a:sym typeface="Open Sans"/>
              </a:rPr>
              <a:t>. The three-month moratorium allowed for conventional power producers explains the drastic increase in the overdues in Q1 FY21.</a:t>
            </a:r>
          </a:p>
          <a:p>
            <a:pPr lvl="0">
              <a:spcBef>
                <a:spcPts val="700"/>
              </a:spcBef>
              <a:buClr>
                <a:schemeClr val="dk1"/>
              </a:buClr>
              <a:buSzPts val="1100"/>
            </a:pPr>
            <a:r>
              <a:rPr lang="en-IN" sz="800" dirty="0">
                <a:solidFill>
                  <a:schemeClr val="tx1">
                    <a:lumMod val="65000"/>
                    <a:lumOff val="35000"/>
                  </a:schemeClr>
                </a:solidFill>
                <a:latin typeface="Open Sans"/>
                <a:ea typeface="Open Sans"/>
                <a:cs typeface="Open Sans"/>
                <a:sym typeface="Open Sans"/>
              </a:rPr>
              <a:t>The states with the most payment delays are </a:t>
            </a:r>
            <a:r>
              <a:rPr lang="en-IN" sz="800" b="1" dirty="0">
                <a:solidFill>
                  <a:schemeClr val="tx1">
                    <a:lumMod val="65000"/>
                    <a:lumOff val="35000"/>
                  </a:schemeClr>
                </a:solidFill>
                <a:latin typeface="Open Sans"/>
                <a:ea typeface="Open Sans"/>
                <a:cs typeface="Open Sans"/>
                <a:sym typeface="Open Sans"/>
              </a:rPr>
              <a:t>Rajasthan, Uttar Pradesh, Uttarakhand, Andhra Pradesh, Telangana, Karnataka, Bihar, and Tamil Nadu.</a:t>
            </a:r>
          </a:p>
          <a:p>
            <a:pPr>
              <a:spcBef>
                <a:spcPts val="700"/>
              </a:spcBef>
              <a:buClr>
                <a:schemeClr val="dk1"/>
              </a:buClr>
              <a:buSzPts val="1100"/>
            </a:pPr>
            <a:r>
              <a:rPr lang="en-IN" sz="800" b="1" dirty="0">
                <a:solidFill>
                  <a:schemeClr val="tx1">
                    <a:lumMod val="65000"/>
                    <a:lumOff val="35000"/>
                  </a:schemeClr>
                </a:solidFill>
                <a:latin typeface="Open Sans"/>
                <a:ea typeface="Open Sans"/>
                <a:cs typeface="Open Sans"/>
                <a:sym typeface="Open Sans"/>
              </a:rPr>
              <a:t>PFC/REC sanctioned INR 37,607 crore </a:t>
            </a:r>
            <a:r>
              <a:rPr lang="en-IN" sz="800" dirty="0">
                <a:solidFill>
                  <a:schemeClr val="tx1">
                    <a:lumMod val="65000"/>
                    <a:lumOff val="35000"/>
                  </a:schemeClr>
                </a:solidFill>
                <a:latin typeface="Open Sans"/>
                <a:ea typeface="Open Sans"/>
                <a:cs typeface="Open Sans"/>
                <a:sym typeface="Open Sans"/>
              </a:rPr>
              <a:t>of the INR 90,000 crore (as of August 2020) liquidity package issued for discoms. The package includes loans for discoms to clear delayed power purchase payments; the loans are for a tenure of 10 years with a moratorium of up to 3 years.</a:t>
            </a:r>
          </a:p>
          <a:p>
            <a:pPr lvl="0">
              <a:spcBef>
                <a:spcPts val="700"/>
              </a:spcBef>
              <a:buClr>
                <a:schemeClr val="dk1"/>
              </a:buClr>
              <a:buSzPts val="1100"/>
            </a:pPr>
            <a:r>
              <a:rPr lang="en-IN" sz="800" dirty="0">
                <a:solidFill>
                  <a:schemeClr val="tx1">
                    <a:lumMod val="65000"/>
                    <a:lumOff val="35000"/>
                  </a:schemeClr>
                </a:solidFill>
                <a:latin typeface="Open Sans"/>
                <a:ea typeface="Open Sans"/>
                <a:cs typeface="Open Sans"/>
                <a:sym typeface="Open Sans"/>
              </a:rPr>
              <a:t>The states that utilised the loans so far are </a:t>
            </a:r>
            <a:r>
              <a:rPr lang="en-IN" sz="800" b="1" dirty="0">
                <a:solidFill>
                  <a:schemeClr val="tx1">
                    <a:lumMod val="65000"/>
                    <a:lumOff val="35000"/>
                  </a:schemeClr>
                </a:solidFill>
                <a:latin typeface="Open Sans"/>
                <a:ea typeface="Open Sans"/>
                <a:cs typeface="Open Sans"/>
                <a:sym typeface="Open Sans"/>
              </a:rPr>
              <a:t>Uttar Pradesh, Telangana, Andhra Pradesh, Rajasthan, Punjab, West Bengal, and Manipur.</a:t>
            </a:r>
          </a:p>
        </p:txBody>
      </p:sp>
      <p:graphicFrame>
        <p:nvGraphicFramePr>
          <p:cNvPr id="104" name="Chart 103">
            <a:extLst>
              <a:ext uri="{FF2B5EF4-FFF2-40B4-BE49-F238E27FC236}">
                <a16:creationId xmlns:a16="http://schemas.microsoft.com/office/drawing/2014/main" id="{E46677DE-3974-1741-AAD4-D8AEFC8429B1}"/>
              </a:ext>
            </a:extLst>
          </p:cNvPr>
          <p:cNvGraphicFramePr/>
          <p:nvPr>
            <p:extLst>
              <p:ext uri="{D42A27DB-BD31-4B8C-83A1-F6EECF244321}">
                <p14:modId xmlns:p14="http://schemas.microsoft.com/office/powerpoint/2010/main" val="4093762362"/>
              </p:ext>
            </p:extLst>
          </p:nvPr>
        </p:nvGraphicFramePr>
        <p:xfrm>
          <a:off x="2602577" y="648057"/>
          <a:ext cx="3686905" cy="3121225"/>
        </p:xfrm>
        <a:graphic>
          <a:graphicData uri="http://schemas.openxmlformats.org/drawingml/2006/chart">
            <c:chart xmlns:c="http://schemas.openxmlformats.org/drawingml/2006/chart" xmlns:r="http://schemas.openxmlformats.org/officeDocument/2006/relationships" r:id="rId3"/>
          </a:graphicData>
        </a:graphic>
      </p:graphicFrame>
      <p:sp>
        <p:nvSpPr>
          <p:cNvPr id="105" name="Text Placeholder 3">
            <a:extLst>
              <a:ext uri="{FF2B5EF4-FFF2-40B4-BE49-F238E27FC236}">
                <a16:creationId xmlns:a16="http://schemas.microsoft.com/office/drawing/2014/main" id="{5266969A-F123-9349-BBD7-41E664211EA9}"/>
              </a:ext>
            </a:extLst>
          </p:cNvPr>
          <p:cNvSpPr>
            <a:spLocks noGrp="1"/>
          </p:cNvSpPr>
          <p:nvPr>
            <p:ph type="body" sz="quarter" idx="4294967295"/>
          </p:nvPr>
        </p:nvSpPr>
        <p:spPr>
          <a:xfrm>
            <a:off x="239555" y="3662995"/>
            <a:ext cx="2432083" cy="373849"/>
          </a:xfrm>
          <a:prstGeom prst="rect">
            <a:avLst/>
          </a:prstGeom>
        </p:spPr>
        <p:txBody>
          <a:bodyPr>
            <a:noAutofit/>
          </a:bodyPr>
          <a:lstStyle/>
          <a:p>
            <a:pPr marL="101600" indent="0">
              <a:buNone/>
            </a:pPr>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PRAAPTI portal (Based on voluntary disclosure from power producers).</a:t>
            </a:r>
          </a:p>
        </p:txBody>
      </p:sp>
      <p:sp>
        <p:nvSpPr>
          <p:cNvPr id="106" name="Text Placeholder 3">
            <a:extLst>
              <a:ext uri="{FF2B5EF4-FFF2-40B4-BE49-F238E27FC236}">
                <a16:creationId xmlns:a16="http://schemas.microsoft.com/office/drawing/2014/main" id="{5266969A-F123-9349-BBD7-41E664211EA9}"/>
              </a:ext>
            </a:extLst>
          </p:cNvPr>
          <p:cNvSpPr>
            <a:spLocks noGrp="1"/>
          </p:cNvSpPr>
          <p:nvPr>
            <p:ph type="body" sz="quarter" idx="4294967295"/>
          </p:nvPr>
        </p:nvSpPr>
        <p:spPr>
          <a:xfrm>
            <a:off x="2671637" y="3662995"/>
            <a:ext cx="3686905" cy="496068"/>
          </a:xfrm>
          <a:prstGeom prst="rect">
            <a:avLst/>
          </a:prstGeom>
        </p:spPr>
        <p:txBody>
          <a:bodyPr>
            <a:noAutofit/>
          </a:bodyPr>
          <a:lstStyle/>
          <a:p>
            <a:pPr marL="101600" indent="0">
              <a:buNone/>
            </a:pPr>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UDAY portal (Based on data disclosed by discoms as of 31st Mar 2020. </a:t>
            </a:r>
            <a:b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b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*Data not available for these states; values derived from 2018-19 financial reports). </a:t>
            </a:r>
            <a:r>
              <a:rPr lang="en-US" sz="700" i="1" dirty="0">
                <a:solidFill>
                  <a:srgbClr val="009CD8"/>
                </a:solidFill>
                <a:latin typeface="Open Sans" panose="020B0606030504020204" pitchFamily="34" charset="0"/>
                <a:ea typeface="Open Sans" panose="020B0606030504020204" pitchFamily="34" charset="0"/>
                <a:cs typeface="Open Sans" panose="020B0606030504020204" pitchFamily="34" charset="0"/>
              </a:rPr>
              <a:t>Note:</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Due to the unavailability of the UDAY portal, data from the CEEW-CEF Market Handbook Q1 FY21 has been used.</a:t>
            </a:r>
          </a:p>
        </p:txBody>
      </p:sp>
      <p:sp>
        <p:nvSpPr>
          <p:cNvPr id="107" name="Text Placeholder 5">
            <a:extLst>
              <a:ext uri="{FF2B5EF4-FFF2-40B4-BE49-F238E27FC236}">
                <a16:creationId xmlns:a16="http://schemas.microsoft.com/office/drawing/2014/main" id="{E41E431C-504C-5247-A3CC-6D2B3E1274D5}"/>
              </a:ext>
            </a:extLst>
          </p:cNvPr>
          <p:cNvSpPr txBox="1">
            <a:spLocks/>
          </p:cNvSpPr>
          <p:nvPr/>
        </p:nvSpPr>
        <p:spPr>
          <a:xfrm>
            <a:off x="161937" y="4299418"/>
            <a:ext cx="6119706" cy="959968"/>
          </a:xfrm>
          <a:prstGeom prst="rect">
            <a:avLst/>
          </a:prstGeom>
          <a:noFill/>
          <a:ln w="28575">
            <a:noFill/>
            <a:prstDash val="solid"/>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spcAft>
                <a:spcPts val="300"/>
              </a:spcAft>
              <a:buNone/>
            </a:pPr>
            <a:r>
              <a:rPr lang="en-US" sz="1200" b="1" dirty="0">
                <a:solidFill>
                  <a:srgbClr val="009CD8"/>
                </a:solidFill>
                <a:latin typeface="Open Sans" panose="020B0606030504020204" pitchFamily="34" charset="0"/>
                <a:ea typeface="Open Sans" panose="020B0606030504020204" pitchFamily="34" charset="0"/>
                <a:cs typeface="Open Sans" panose="020B0606030504020204" pitchFamily="34" charset="0"/>
              </a:rPr>
              <a:t>INR 90,000 crore liquidity package </a:t>
            </a:r>
            <a:r>
              <a:rPr lang="en-US" sz="1200" dirty="0">
                <a:solidFill>
                  <a:srgbClr val="9D9D9C"/>
                </a:solidFill>
                <a:latin typeface="Open Sans" panose="020B0606030504020204" pitchFamily="34" charset="0"/>
                <a:ea typeface="Open Sans" panose="020B0606030504020204" pitchFamily="34" charset="0"/>
                <a:cs typeface="Open Sans" panose="020B0606030504020204" pitchFamily="34" charset="0"/>
              </a:rPr>
              <a:t>to discoms for clearing their dues to power producers has been increased to </a:t>
            </a:r>
            <a:r>
              <a:rPr lang="en-US" sz="1200" b="1" dirty="0">
                <a:solidFill>
                  <a:schemeClr val="accent2"/>
                </a:solidFill>
                <a:latin typeface="Open Sans" panose="020B0606030504020204" pitchFamily="34" charset="0"/>
                <a:ea typeface="Open Sans" panose="020B0606030504020204" pitchFamily="34" charset="0"/>
                <a:cs typeface="Open Sans" panose="020B0606030504020204" pitchFamily="34" charset="0"/>
              </a:rPr>
              <a:t>increased to INR 1,18,273 crore</a:t>
            </a:r>
            <a:r>
              <a:rPr lang="en-US" sz="1200" dirty="0">
                <a:solidFill>
                  <a:schemeClr val="accent2"/>
                </a:solidFill>
                <a:latin typeface="Open Sans" panose="020B0606030504020204" pitchFamily="34" charset="0"/>
                <a:ea typeface="Open Sans" panose="020B0606030504020204" pitchFamily="34" charset="0"/>
                <a:cs typeface="Open Sans" panose="020B0606030504020204" pitchFamily="34" charset="0"/>
              </a:rPr>
              <a:t> </a:t>
            </a:r>
            <a:r>
              <a:rPr lang="en-US" sz="1200" dirty="0">
                <a:solidFill>
                  <a:srgbClr val="9D9D9C"/>
                </a:solidFill>
                <a:latin typeface="Open Sans" panose="020B0606030504020204" pitchFamily="34" charset="0"/>
                <a:ea typeface="Open Sans" panose="020B0606030504020204" pitchFamily="34" charset="0"/>
                <a:cs typeface="Open Sans" panose="020B0606030504020204" pitchFamily="34" charset="0"/>
              </a:rPr>
              <a:t>by Ministry of Power.</a:t>
            </a:r>
          </a:p>
          <a:p>
            <a:pPr marL="0" lvl="1" indent="0">
              <a:spcBef>
                <a:spcPts val="0"/>
              </a:spcBef>
              <a:spcAft>
                <a:spcPts val="300"/>
              </a:spcAft>
              <a:buNone/>
            </a:pPr>
            <a:endParaRPr lang="en-US" sz="1200" dirty="0">
              <a:solidFill>
                <a:srgbClr val="57575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0" name="Rectangle 29"/>
          <p:cNvSpPr/>
          <p:nvPr/>
        </p:nvSpPr>
        <p:spPr>
          <a:xfrm rot="16200000">
            <a:off x="9082410" y="-91649"/>
            <a:ext cx="249623" cy="815252"/>
          </a:xfrm>
          <a:prstGeom prst="rect">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1" name="TextBox 30"/>
          <p:cNvSpPr txBox="1"/>
          <p:nvPr/>
        </p:nvSpPr>
        <p:spPr>
          <a:xfrm>
            <a:off x="8821030" y="208255"/>
            <a:ext cx="261555" cy="215444"/>
          </a:xfrm>
          <a:prstGeom prst="rect">
            <a:avLst/>
          </a:prstGeom>
          <a:noFill/>
        </p:spPr>
        <p:txBody>
          <a:bodyPr wrap="square" rtlCol="0">
            <a:spAutoFit/>
          </a:bodyPr>
          <a:lstStyle/>
          <a:p>
            <a:r>
              <a:rPr lang="en-IN"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8</a:t>
            </a:r>
          </a:p>
        </p:txBody>
      </p:sp>
      <p:grpSp>
        <p:nvGrpSpPr>
          <p:cNvPr id="18" name="Group 17"/>
          <p:cNvGrpSpPr/>
          <p:nvPr/>
        </p:nvGrpSpPr>
        <p:grpSpPr>
          <a:xfrm>
            <a:off x="8284057" y="4779402"/>
            <a:ext cx="715926" cy="418214"/>
            <a:chOff x="8284057" y="4779402"/>
            <a:chExt cx="715926" cy="418214"/>
          </a:xfrm>
        </p:grpSpPr>
        <p:sp>
          <p:nvSpPr>
            <p:cNvPr id="20" name="Rounded Rectangle 19"/>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21" name="Group 20"/>
            <p:cNvGrpSpPr/>
            <p:nvPr/>
          </p:nvGrpSpPr>
          <p:grpSpPr>
            <a:xfrm>
              <a:off x="8284057" y="4879531"/>
              <a:ext cx="715926" cy="263969"/>
              <a:chOff x="1376812" y="1471708"/>
              <a:chExt cx="715926" cy="263969"/>
            </a:xfrm>
          </p:grpSpPr>
          <p:sp>
            <p:nvSpPr>
              <p:cNvPr id="22" name="TextBox 21"/>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23" name="Group 22"/>
              <p:cNvGrpSpPr/>
              <p:nvPr/>
            </p:nvGrpSpPr>
            <p:grpSpPr>
              <a:xfrm>
                <a:off x="1504037" y="1471708"/>
                <a:ext cx="436340" cy="63914"/>
                <a:chOff x="973747" y="978085"/>
                <a:chExt cx="436340" cy="63914"/>
              </a:xfrm>
            </p:grpSpPr>
            <p:sp>
              <p:nvSpPr>
                <p:cNvPr id="32" name="Oval 31"/>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3" name="Oval 32"/>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4" name="Oval 33"/>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grpSp>
      <p:grpSp>
        <p:nvGrpSpPr>
          <p:cNvPr id="4" name="Group 3">
            <a:extLst>
              <a:ext uri="{FF2B5EF4-FFF2-40B4-BE49-F238E27FC236}">
                <a16:creationId xmlns:a16="http://schemas.microsoft.com/office/drawing/2014/main" id="{123FF373-18D0-0E4A-8A7C-44F1C944C463}"/>
              </a:ext>
            </a:extLst>
          </p:cNvPr>
          <p:cNvGrpSpPr/>
          <p:nvPr/>
        </p:nvGrpSpPr>
        <p:grpSpPr>
          <a:xfrm>
            <a:off x="61096" y="648057"/>
            <a:ext cx="2610542" cy="3121225"/>
            <a:chOff x="61096" y="648057"/>
            <a:chExt cx="2610542" cy="3121225"/>
          </a:xfrm>
        </p:grpSpPr>
        <p:graphicFrame>
          <p:nvGraphicFramePr>
            <p:cNvPr id="102" name="Chart 101">
              <a:extLst>
                <a:ext uri="{FF2B5EF4-FFF2-40B4-BE49-F238E27FC236}">
                  <a16:creationId xmlns:a16="http://schemas.microsoft.com/office/drawing/2014/main" id="{6E8134EF-CB72-3C4A-86D4-CE62D643E366}"/>
                </a:ext>
              </a:extLst>
            </p:cNvPr>
            <p:cNvGraphicFramePr/>
            <p:nvPr>
              <p:extLst>
                <p:ext uri="{D42A27DB-BD31-4B8C-83A1-F6EECF244321}">
                  <p14:modId xmlns:p14="http://schemas.microsoft.com/office/powerpoint/2010/main" val="3367758006"/>
                </p:ext>
              </p:extLst>
            </p:nvPr>
          </p:nvGraphicFramePr>
          <p:xfrm>
            <a:off x="237428" y="648057"/>
            <a:ext cx="2434210" cy="3121225"/>
          </p:xfrm>
          <a:graphic>
            <a:graphicData uri="http://schemas.openxmlformats.org/drawingml/2006/chart">
              <c:chart xmlns:c="http://schemas.openxmlformats.org/drawingml/2006/chart" xmlns:r="http://schemas.openxmlformats.org/officeDocument/2006/relationships" r:id="rId4"/>
            </a:graphicData>
          </a:graphic>
        </p:graphicFrame>
        <p:sp>
          <p:nvSpPr>
            <p:cNvPr id="3" name="Left Bracket 2">
              <a:extLst>
                <a:ext uri="{FF2B5EF4-FFF2-40B4-BE49-F238E27FC236}">
                  <a16:creationId xmlns:a16="http://schemas.microsoft.com/office/drawing/2014/main" id="{25164F53-A757-D349-8E0C-A9948CA5BEAD}"/>
                </a:ext>
              </a:extLst>
            </p:cNvPr>
            <p:cNvSpPr/>
            <p:nvPr/>
          </p:nvSpPr>
          <p:spPr>
            <a:xfrm>
              <a:off x="243165" y="1081255"/>
              <a:ext cx="45719" cy="537683"/>
            </a:xfrm>
            <a:prstGeom prst="leftBracket">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24" name="Left Bracket 23">
              <a:extLst>
                <a:ext uri="{FF2B5EF4-FFF2-40B4-BE49-F238E27FC236}">
                  <a16:creationId xmlns:a16="http://schemas.microsoft.com/office/drawing/2014/main" id="{A2574713-EB61-9E46-8974-4ABC89DCCF9D}"/>
                </a:ext>
              </a:extLst>
            </p:cNvPr>
            <p:cNvSpPr/>
            <p:nvPr/>
          </p:nvSpPr>
          <p:spPr>
            <a:xfrm>
              <a:off x="243165" y="1670986"/>
              <a:ext cx="45719" cy="537683"/>
            </a:xfrm>
            <a:prstGeom prst="leftBracket">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26" name="Text Placeholder 5">
              <a:extLst>
                <a:ext uri="{FF2B5EF4-FFF2-40B4-BE49-F238E27FC236}">
                  <a16:creationId xmlns:a16="http://schemas.microsoft.com/office/drawing/2014/main" id="{C2160899-C8B8-1449-BEBC-C11BCAE7A1C1}"/>
                </a:ext>
              </a:extLst>
            </p:cNvPr>
            <p:cNvSpPr txBox="1">
              <a:spLocks/>
            </p:cNvSpPr>
            <p:nvPr/>
          </p:nvSpPr>
          <p:spPr>
            <a:xfrm rot="16200000">
              <a:off x="-99065" y="1247634"/>
              <a:ext cx="537684" cy="204927"/>
            </a:xfrm>
            <a:prstGeom prst="rect">
              <a:avLst/>
            </a:prstGeom>
            <a:noFill/>
            <a:ln w="28575">
              <a:noFill/>
              <a:prstDash val="solid"/>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a:spcBef>
                  <a:spcPts val="600"/>
                </a:spcBef>
                <a:spcAft>
                  <a:spcPts val="1000"/>
                </a:spcAft>
              </a:pPr>
              <a:r>
                <a:rPr lang="en-GB" sz="700" b="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Q2 FY21</a:t>
              </a:r>
            </a:p>
            <a:p>
              <a:pPr>
                <a:spcBef>
                  <a:spcPts val="600"/>
                </a:spcBef>
                <a:spcAft>
                  <a:spcPts val="1000"/>
                </a:spcAft>
              </a:pPr>
              <a:endParaRPr lang="en-US" sz="7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8" name="Text Placeholder 5">
              <a:extLst>
                <a:ext uri="{FF2B5EF4-FFF2-40B4-BE49-F238E27FC236}">
                  <a16:creationId xmlns:a16="http://schemas.microsoft.com/office/drawing/2014/main" id="{2EFA1042-5605-4C4B-B9BE-B4BD635EB6FD}"/>
                </a:ext>
              </a:extLst>
            </p:cNvPr>
            <p:cNvSpPr txBox="1">
              <a:spLocks/>
            </p:cNvSpPr>
            <p:nvPr/>
          </p:nvSpPr>
          <p:spPr>
            <a:xfrm rot="16200000">
              <a:off x="-105282" y="1834387"/>
              <a:ext cx="537684" cy="204927"/>
            </a:xfrm>
            <a:prstGeom prst="rect">
              <a:avLst/>
            </a:prstGeom>
            <a:noFill/>
            <a:ln w="28575">
              <a:noFill/>
              <a:prstDash val="solid"/>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a:spcBef>
                  <a:spcPts val="600"/>
                </a:spcBef>
                <a:spcAft>
                  <a:spcPts val="1000"/>
                </a:spcAft>
              </a:pPr>
              <a:r>
                <a:rPr lang="en-GB" sz="700" b="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Q1 FY21</a:t>
              </a:r>
            </a:p>
            <a:p>
              <a:pPr>
                <a:spcBef>
                  <a:spcPts val="600"/>
                </a:spcBef>
                <a:spcAft>
                  <a:spcPts val="1000"/>
                </a:spcAft>
              </a:pPr>
              <a:endParaRPr lang="en-US" sz="7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37269798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28" name="Rounded Rectangle 27">
            <a:extLst>
              <a:ext uri="{FF2B5EF4-FFF2-40B4-BE49-F238E27FC236}">
                <a16:creationId xmlns:a16="http://schemas.microsoft.com/office/drawing/2014/main" id="{7151C03A-763C-6C4C-BC92-9B778800CE48}"/>
              </a:ext>
            </a:extLst>
          </p:cNvPr>
          <p:cNvSpPr/>
          <p:nvPr/>
        </p:nvSpPr>
        <p:spPr>
          <a:xfrm>
            <a:off x="6485302" y="523625"/>
            <a:ext cx="3238213" cy="4211127"/>
          </a:xfrm>
          <a:prstGeom prst="roundRect">
            <a:avLst/>
          </a:prstGeom>
          <a:solidFill>
            <a:srgbClr val="C3E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9" name="Google Shape;100;p20"/>
          <p:cNvSpPr txBox="1"/>
          <p:nvPr/>
        </p:nvSpPr>
        <p:spPr>
          <a:xfrm>
            <a:off x="6554363" y="520770"/>
            <a:ext cx="2333107" cy="4128194"/>
          </a:xfrm>
          <a:prstGeom prst="rect">
            <a:avLst/>
          </a:prstGeom>
          <a:noFill/>
          <a:ln>
            <a:noFill/>
          </a:ln>
        </p:spPr>
        <p:txBody>
          <a:bodyPr spcFirstLastPara="1" wrap="square" lIns="91425" tIns="91425" rIns="91425" bIns="91425" numCol="1" anchor="t" anchorCtr="0">
            <a:noAutofit/>
          </a:bodyPr>
          <a:lstStyle/>
          <a:p>
            <a:pPr lvl="0">
              <a:spcBef>
                <a:spcPts val="600"/>
              </a:spcBef>
              <a:buClr>
                <a:schemeClr val="dk1"/>
              </a:buClr>
              <a:buSzPts val="1100"/>
            </a:pPr>
            <a:r>
              <a:rPr lang="en-IN" sz="1200" b="1" dirty="0">
                <a:solidFill>
                  <a:srgbClr val="575756"/>
                </a:solidFill>
                <a:latin typeface="Open Sans"/>
                <a:ea typeface="Open Sans"/>
                <a:cs typeface="Open Sans"/>
                <a:sym typeface="Open Sans"/>
              </a:rPr>
              <a:t>Takeaways &amp; Outlook</a:t>
            </a:r>
          </a:p>
          <a:p>
            <a:pPr lvl="0">
              <a:spcBef>
                <a:spcPts val="700"/>
              </a:spcBef>
              <a:buClr>
                <a:schemeClr val="dk1"/>
              </a:buClr>
              <a:buSzPts val="1100"/>
            </a:pPr>
            <a:r>
              <a:rPr lang="en-IN" sz="800" b="1" dirty="0">
                <a:solidFill>
                  <a:schemeClr val="tx1">
                    <a:lumMod val="65000"/>
                    <a:lumOff val="35000"/>
                  </a:schemeClr>
                </a:solidFill>
                <a:latin typeface="Open Sans"/>
                <a:ea typeface="Open Sans"/>
                <a:cs typeface="Open Sans"/>
                <a:sym typeface="Open Sans"/>
              </a:rPr>
              <a:t>Peak power and energy demand recovered in September 2020 </a:t>
            </a:r>
            <a:r>
              <a:rPr lang="en-IN" sz="800" dirty="0">
                <a:solidFill>
                  <a:schemeClr val="tx1">
                    <a:lumMod val="65000"/>
                    <a:lumOff val="35000"/>
                  </a:schemeClr>
                </a:solidFill>
                <a:latin typeface="Open Sans"/>
                <a:ea typeface="Open Sans"/>
                <a:cs typeface="Open Sans"/>
                <a:sym typeface="Open Sans"/>
              </a:rPr>
              <a:t>to surpass 2019 levels as the Covid-19 lockdown started to lift.</a:t>
            </a:r>
          </a:p>
          <a:p>
            <a:pPr>
              <a:spcBef>
                <a:spcPts val="700"/>
              </a:spcBef>
              <a:buClr>
                <a:schemeClr val="dk1"/>
              </a:buClr>
              <a:buSzPts val="1100"/>
            </a:pPr>
            <a:r>
              <a:rPr lang="en-IN" sz="800" b="1" dirty="0">
                <a:solidFill>
                  <a:schemeClr val="tx1">
                    <a:lumMod val="65000"/>
                    <a:lumOff val="35000"/>
                  </a:schemeClr>
                </a:solidFill>
                <a:latin typeface="Open Sans"/>
                <a:ea typeface="Open Sans"/>
                <a:cs typeface="Open Sans"/>
                <a:sym typeface="Open Sans"/>
              </a:rPr>
              <a:t>Green term ahead market (GTAM) was launched by the IEX on 21 August 2020</a:t>
            </a:r>
            <a:r>
              <a:rPr lang="en-IN" sz="800" dirty="0">
                <a:solidFill>
                  <a:schemeClr val="tx1">
                    <a:lumMod val="65000"/>
                    <a:lumOff val="35000"/>
                  </a:schemeClr>
                </a:solidFill>
                <a:latin typeface="Open Sans"/>
                <a:ea typeface="Open Sans"/>
                <a:cs typeface="Open Sans"/>
                <a:sym typeface="Open Sans"/>
              </a:rPr>
              <a:t>. GTAM is expected to expand avenues for discoms and corporates to procure green energy, in addition to existing ones such as long term power purchase agreements (PPAs) and renewable energy certificates (RECs).</a:t>
            </a:r>
          </a:p>
          <a:p>
            <a:pPr lvl="0">
              <a:spcBef>
                <a:spcPts val="700"/>
              </a:spcBef>
              <a:buClr>
                <a:schemeClr val="dk1"/>
              </a:buClr>
              <a:buSzPts val="1100"/>
            </a:pPr>
            <a:r>
              <a:rPr lang="en-IN" sz="800" dirty="0">
                <a:solidFill>
                  <a:schemeClr val="tx1">
                    <a:lumMod val="65000"/>
                    <a:lumOff val="35000"/>
                  </a:schemeClr>
                </a:solidFill>
                <a:latin typeface="Open Sans"/>
                <a:ea typeface="Open Sans"/>
                <a:cs typeface="Open Sans"/>
                <a:sym typeface="Open Sans"/>
              </a:rPr>
              <a:t>REC trading was suspended in July 2020 by APTEL due to arbitration concerning CERC’s order removing the floor price and reducing the forbearance (maximum) price. It is </a:t>
            </a:r>
            <a:r>
              <a:rPr lang="en-IN" sz="800" b="1" dirty="0">
                <a:solidFill>
                  <a:schemeClr val="tx1">
                    <a:lumMod val="65000"/>
                    <a:lumOff val="35000"/>
                  </a:schemeClr>
                </a:solidFill>
                <a:latin typeface="Open Sans"/>
                <a:ea typeface="Open Sans"/>
                <a:cs typeface="Open Sans"/>
                <a:sym typeface="Open Sans"/>
              </a:rPr>
              <a:t>expected to resume in November 2020. </a:t>
            </a:r>
          </a:p>
          <a:p>
            <a:pPr lvl="0">
              <a:spcBef>
                <a:spcPts val="700"/>
              </a:spcBef>
              <a:buClr>
                <a:schemeClr val="dk1"/>
              </a:buClr>
              <a:buSzPts val="1100"/>
            </a:pPr>
            <a:r>
              <a:rPr lang="en-IN" sz="800" dirty="0">
                <a:solidFill>
                  <a:schemeClr val="tx1">
                    <a:lumMod val="65000"/>
                    <a:lumOff val="35000"/>
                  </a:schemeClr>
                </a:solidFill>
                <a:latin typeface="Open Sans"/>
                <a:ea typeface="Open Sans"/>
                <a:cs typeface="Open Sans"/>
                <a:sym typeface="Open Sans"/>
              </a:rPr>
              <a:t>Short-term electricity prices (in both day-ahead and real-time spot markets) saw an increase to 2.53 INR/kWh and 2.42 INR/kWh in Q2 FY21 (from 2.35 INR/kWh and 2.22 INR/kWh in Q1 FY21), respectively. This is owing to a </a:t>
            </a:r>
            <a:r>
              <a:rPr lang="en-IN" sz="800" b="1" dirty="0">
                <a:solidFill>
                  <a:schemeClr val="tx1">
                    <a:lumMod val="65000"/>
                    <a:lumOff val="35000"/>
                  </a:schemeClr>
                </a:solidFill>
                <a:latin typeface="Open Sans"/>
                <a:ea typeface="Open Sans"/>
                <a:cs typeface="Open Sans"/>
                <a:sym typeface="Open Sans"/>
              </a:rPr>
              <a:t>recovery in demand from discoms and increased volumes when compared to Q2 FY20 levels. </a:t>
            </a:r>
          </a:p>
        </p:txBody>
      </p:sp>
      <p:sp>
        <p:nvSpPr>
          <p:cNvPr id="105" name="Text Placeholder 3">
            <a:extLst>
              <a:ext uri="{FF2B5EF4-FFF2-40B4-BE49-F238E27FC236}">
                <a16:creationId xmlns:a16="http://schemas.microsoft.com/office/drawing/2014/main" id="{5266969A-F123-9349-BBD7-41E664211EA9}"/>
              </a:ext>
            </a:extLst>
          </p:cNvPr>
          <p:cNvSpPr>
            <a:spLocks noGrp="1"/>
          </p:cNvSpPr>
          <p:nvPr>
            <p:ph type="body" sz="quarter" idx="4294967295"/>
          </p:nvPr>
        </p:nvSpPr>
        <p:spPr>
          <a:xfrm>
            <a:off x="239555" y="2043042"/>
            <a:ext cx="1182845" cy="313942"/>
          </a:xfrm>
          <a:prstGeom prst="rect">
            <a:avLst/>
          </a:prstGeom>
        </p:spPr>
        <p:txBody>
          <a:bodyPr>
            <a:noAutofit/>
          </a:bodyPr>
          <a:lstStyle/>
          <a:p>
            <a:pPr marL="101600" indent="0">
              <a:buNone/>
            </a:pPr>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CEA.</a:t>
            </a:r>
          </a:p>
        </p:txBody>
      </p:sp>
      <p:sp>
        <p:nvSpPr>
          <p:cNvPr id="106" name="Text Placeholder 3">
            <a:extLst>
              <a:ext uri="{FF2B5EF4-FFF2-40B4-BE49-F238E27FC236}">
                <a16:creationId xmlns:a16="http://schemas.microsoft.com/office/drawing/2014/main" id="{5266969A-F123-9349-BBD7-41E664211EA9}"/>
              </a:ext>
            </a:extLst>
          </p:cNvPr>
          <p:cNvSpPr>
            <a:spLocks noGrp="1"/>
          </p:cNvSpPr>
          <p:nvPr>
            <p:ph type="body" sz="quarter" idx="4294967295"/>
          </p:nvPr>
        </p:nvSpPr>
        <p:spPr>
          <a:xfrm>
            <a:off x="3528646" y="2049762"/>
            <a:ext cx="2685887" cy="328026"/>
          </a:xfrm>
          <a:prstGeom prst="rect">
            <a:avLst/>
          </a:prstGeom>
        </p:spPr>
        <p:txBody>
          <a:bodyPr>
            <a:noAutofit/>
          </a:bodyPr>
          <a:lstStyle/>
          <a:p>
            <a:pPr marL="101600" indent="0">
              <a:buNone/>
            </a:pPr>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Indian Energy Exchange (IEX).</a:t>
            </a:r>
          </a:p>
        </p:txBody>
      </p:sp>
      <p:sp>
        <p:nvSpPr>
          <p:cNvPr id="107" name="Text Placeholder 5">
            <a:extLst>
              <a:ext uri="{FF2B5EF4-FFF2-40B4-BE49-F238E27FC236}">
                <a16:creationId xmlns:a16="http://schemas.microsoft.com/office/drawing/2014/main" id="{E41E431C-504C-5247-A3CC-6D2B3E1274D5}"/>
              </a:ext>
            </a:extLst>
          </p:cNvPr>
          <p:cNvSpPr txBox="1">
            <a:spLocks/>
          </p:cNvSpPr>
          <p:nvPr/>
        </p:nvSpPr>
        <p:spPr>
          <a:xfrm>
            <a:off x="169776" y="2294082"/>
            <a:ext cx="3358870" cy="492435"/>
          </a:xfrm>
          <a:prstGeom prst="rect">
            <a:avLst/>
          </a:prstGeom>
          <a:noFill/>
          <a:ln w="28575">
            <a:noFill/>
            <a:prstDash val="solid"/>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a:spcBef>
                <a:spcPts val="600"/>
              </a:spcBef>
              <a:spcAft>
                <a:spcPts val="1000"/>
              </a:spcAft>
            </a:pPr>
            <a:r>
              <a:rPr lang="en-GB" sz="7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Peak demand saw a post-lockdown recovery </a:t>
            </a:r>
            <a:r>
              <a:rPr lang="en-GB" sz="7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in September 2020 and surpassed September 2019 levels. A similar recovery was seen in energy demand with combined energy demand during July, August, and September FY21 reaching FY20 levels.</a:t>
            </a:r>
            <a:endParaRPr lang="en-US" sz="7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16" name="Chart 15">
            <a:extLst>
              <a:ext uri="{FF2B5EF4-FFF2-40B4-BE49-F238E27FC236}">
                <a16:creationId xmlns:a16="http://schemas.microsoft.com/office/drawing/2014/main" id="{2A311922-1038-9149-B222-FFD7F1EE9C12}"/>
              </a:ext>
            </a:extLst>
          </p:cNvPr>
          <p:cNvGraphicFramePr/>
          <p:nvPr>
            <p:extLst>
              <p:ext uri="{D42A27DB-BD31-4B8C-83A1-F6EECF244321}">
                <p14:modId xmlns:p14="http://schemas.microsoft.com/office/powerpoint/2010/main" val="3743782845"/>
              </p:ext>
            </p:extLst>
          </p:nvPr>
        </p:nvGraphicFramePr>
        <p:xfrm>
          <a:off x="239556" y="649878"/>
          <a:ext cx="3650273" cy="155013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Chart 16">
            <a:extLst>
              <a:ext uri="{FF2B5EF4-FFF2-40B4-BE49-F238E27FC236}">
                <a16:creationId xmlns:a16="http://schemas.microsoft.com/office/drawing/2014/main" id="{4055055B-523B-234B-A515-13C4A7EA67EB}"/>
              </a:ext>
            </a:extLst>
          </p:cNvPr>
          <p:cNvGraphicFramePr/>
          <p:nvPr>
            <p:extLst>
              <p:ext uri="{D42A27DB-BD31-4B8C-83A1-F6EECF244321}">
                <p14:modId xmlns:p14="http://schemas.microsoft.com/office/powerpoint/2010/main" val="2625192914"/>
              </p:ext>
            </p:extLst>
          </p:nvPr>
        </p:nvGraphicFramePr>
        <p:xfrm>
          <a:off x="3528646" y="597023"/>
          <a:ext cx="2760836" cy="1587682"/>
        </p:xfrm>
        <a:graphic>
          <a:graphicData uri="http://schemas.openxmlformats.org/drawingml/2006/chart">
            <c:chart xmlns:c="http://schemas.openxmlformats.org/drawingml/2006/chart" xmlns:r="http://schemas.openxmlformats.org/officeDocument/2006/relationships" r:id="rId4"/>
          </a:graphicData>
        </a:graphic>
      </p:graphicFrame>
      <p:sp>
        <p:nvSpPr>
          <p:cNvPr id="18" name="Text Placeholder 5">
            <a:extLst>
              <a:ext uri="{FF2B5EF4-FFF2-40B4-BE49-F238E27FC236}">
                <a16:creationId xmlns:a16="http://schemas.microsoft.com/office/drawing/2014/main" id="{E41E431C-504C-5247-A3CC-6D2B3E1274D5}"/>
              </a:ext>
            </a:extLst>
          </p:cNvPr>
          <p:cNvSpPr txBox="1">
            <a:spLocks/>
          </p:cNvSpPr>
          <p:nvPr/>
        </p:nvSpPr>
        <p:spPr>
          <a:xfrm>
            <a:off x="3528646" y="2294082"/>
            <a:ext cx="2830590" cy="959968"/>
          </a:xfrm>
          <a:prstGeom prst="rect">
            <a:avLst/>
          </a:prstGeom>
          <a:noFill/>
          <a:ln w="28575">
            <a:noFill/>
            <a:prstDash val="solid"/>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a:spcBef>
                <a:spcPts val="0"/>
              </a:spcBef>
              <a:spcAft>
                <a:spcPts val="1000"/>
              </a:spcAft>
            </a:pPr>
            <a:r>
              <a:rPr lang="en-IN" sz="7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REC trading remained suspended in Q2 FY21</a:t>
            </a:r>
            <a:r>
              <a:rPr lang="en-IN" sz="7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by the Appellate Tribunal for Electricity (APTEL) due to arbitration on the removal of the floor price by the Central Electricity Regulatory Commission (CERC) in Q1 FY21.</a:t>
            </a:r>
            <a:endParaRPr lang="en-IN" sz="7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20" name="Chart 19">
            <a:extLst>
              <a:ext uri="{FF2B5EF4-FFF2-40B4-BE49-F238E27FC236}">
                <a16:creationId xmlns:a16="http://schemas.microsoft.com/office/drawing/2014/main" id="{D1A39B62-B4A4-2246-B3A0-57D1DF0F5836}"/>
              </a:ext>
            </a:extLst>
          </p:cNvPr>
          <p:cNvGraphicFramePr/>
          <p:nvPr>
            <p:extLst>
              <p:ext uri="{D42A27DB-BD31-4B8C-83A1-F6EECF244321}">
                <p14:modId xmlns:p14="http://schemas.microsoft.com/office/powerpoint/2010/main" val="1515469950"/>
              </p:ext>
            </p:extLst>
          </p:nvPr>
        </p:nvGraphicFramePr>
        <p:xfrm>
          <a:off x="239556" y="2832204"/>
          <a:ext cx="2988553" cy="1648690"/>
        </p:xfrm>
        <a:graphic>
          <a:graphicData uri="http://schemas.openxmlformats.org/drawingml/2006/chart">
            <c:chart xmlns:c="http://schemas.openxmlformats.org/drawingml/2006/chart" xmlns:r="http://schemas.openxmlformats.org/officeDocument/2006/relationships" r:id="rId5"/>
          </a:graphicData>
        </a:graphic>
      </p:graphicFrame>
      <p:sp>
        <p:nvSpPr>
          <p:cNvPr id="53" name="Text Placeholder 3">
            <a:extLst>
              <a:ext uri="{FF2B5EF4-FFF2-40B4-BE49-F238E27FC236}">
                <a16:creationId xmlns:a16="http://schemas.microsoft.com/office/drawing/2014/main" id="{5266969A-F123-9349-BBD7-41E664211EA9}"/>
              </a:ext>
            </a:extLst>
          </p:cNvPr>
          <p:cNvSpPr>
            <a:spLocks noGrp="1"/>
          </p:cNvSpPr>
          <p:nvPr>
            <p:ph type="body" sz="quarter" idx="4294967295"/>
          </p:nvPr>
        </p:nvSpPr>
        <p:spPr>
          <a:xfrm>
            <a:off x="166759" y="4335022"/>
            <a:ext cx="1182845" cy="313942"/>
          </a:xfrm>
          <a:prstGeom prst="rect">
            <a:avLst/>
          </a:prstGeom>
        </p:spPr>
        <p:txBody>
          <a:bodyPr>
            <a:noAutofit/>
          </a:bodyPr>
          <a:lstStyle/>
          <a:p>
            <a:pPr marL="101600" indent="0">
              <a:buNone/>
            </a:pPr>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IEX.</a:t>
            </a:r>
          </a:p>
        </p:txBody>
      </p:sp>
      <p:sp>
        <p:nvSpPr>
          <p:cNvPr id="54" name="Text Placeholder 3">
            <a:extLst>
              <a:ext uri="{FF2B5EF4-FFF2-40B4-BE49-F238E27FC236}">
                <a16:creationId xmlns:a16="http://schemas.microsoft.com/office/drawing/2014/main" id="{5266969A-F123-9349-BBD7-41E664211EA9}"/>
              </a:ext>
            </a:extLst>
          </p:cNvPr>
          <p:cNvSpPr>
            <a:spLocks noGrp="1"/>
          </p:cNvSpPr>
          <p:nvPr>
            <p:ph type="body" sz="quarter" idx="4294967295"/>
          </p:nvPr>
        </p:nvSpPr>
        <p:spPr>
          <a:xfrm>
            <a:off x="3476208" y="4265050"/>
            <a:ext cx="1182845" cy="313942"/>
          </a:xfrm>
          <a:prstGeom prst="rect">
            <a:avLst/>
          </a:prstGeom>
        </p:spPr>
        <p:txBody>
          <a:bodyPr>
            <a:noAutofit/>
          </a:bodyPr>
          <a:lstStyle/>
          <a:p>
            <a:pPr marL="101600" indent="0">
              <a:buNone/>
            </a:pPr>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IEX.</a:t>
            </a:r>
          </a:p>
        </p:txBody>
      </p:sp>
      <p:sp>
        <p:nvSpPr>
          <p:cNvPr id="55" name="Text Placeholder 5">
            <a:extLst>
              <a:ext uri="{FF2B5EF4-FFF2-40B4-BE49-F238E27FC236}">
                <a16:creationId xmlns:a16="http://schemas.microsoft.com/office/drawing/2014/main" id="{E41E431C-504C-5247-A3CC-6D2B3E1274D5}"/>
              </a:ext>
            </a:extLst>
          </p:cNvPr>
          <p:cNvSpPr txBox="1">
            <a:spLocks/>
          </p:cNvSpPr>
          <p:nvPr/>
        </p:nvSpPr>
        <p:spPr>
          <a:xfrm>
            <a:off x="169776" y="4599634"/>
            <a:ext cx="3194215" cy="440450"/>
          </a:xfrm>
          <a:prstGeom prst="rect">
            <a:avLst/>
          </a:prstGeom>
          <a:noFill/>
          <a:ln w="28575">
            <a:noFill/>
            <a:prstDash val="solid"/>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a:spcBef>
                <a:spcPts val="0"/>
              </a:spcBef>
              <a:spcAft>
                <a:spcPts val="1000"/>
              </a:spcAft>
            </a:pPr>
            <a:r>
              <a:rPr lang="en-GB" sz="7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Average day-ahead </a:t>
            </a:r>
            <a:r>
              <a:rPr lang="en-GB" sz="7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spot market prices declined by 20% </a:t>
            </a:r>
            <a:r>
              <a:rPr lang="en-GB" sz="7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in Q2 FY21 (compared to Q2 FY20), with an </a:t>
            </a:r>
            <a:r>
              <a:rPr lang="en-GB" sz="7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overall volume increase of 6%</a:t>
            </a:r>
            <a:r>
              <a:rPr lang="en-GB" sz="7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a:t>
            </a:r>
            <a:r>
              <a:rPr lang="en-US" sz="7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September 2020 saw a decline in prices with a 37% increase in volumes when compared to September 2019. </a:t>
            </a:r>
          </a:p>
        </p:txBody>
      </p:sp>
      <p:sp>
        <p:nvSpPr>
          <p:cNvPr id="56" name="Text Placeholder 5">
            <a:extLst>
              <a:ext uri="{FF2B5EF4-FFF2-40B4-BE49-F238E27FC236}">
                <a16:creationId xmlns:a16="http://schemas.microsoft.com/office/drawing/2014/main" id="{E41E431C-504C-5247-A3CC-6D2B3E1274D5}"/>
              </a:ext>
            </a:extLst>
          </p:cNvPr>
          <p:cNvSpPr txBox="1">
            <a:spLocks/>
          </p:cNvSpPr>
          <p:nvPr/>
        </p:nvSpPr>
        <p:spPr>
          <a:xfrm>
            <a:off x="3522929" y="4581151"/>
            <a:ext cx="3194215" cy="440450"/>
          </a:xfrm>
          <a:prstGeom prst="rect">
            <a:avLst/>
          </a:prstGeom>
          <a:noFill/>
          <a:ln w="28575">
            <a:noFill/>
            <a:prstDash val="solid"/>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a:spcBef>
                <a:spcPts val="0"/>
              </a:spcBef>
              <a:spcAft>
                <a:spcPts val="1000"/>
              </a:spcAft>
            </a:pPr>
            <a:r>
              <a:rPr lang="en-GB" sz="7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The  real-time market with trading in 15-minute time blocks commenced from 1 June 2020. The average price discovered increased from </a:t>
            </a:r>
            <a:r>
              <a:rPr lang="en-GB" sz="7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2.22 INR/kWh in June 2020 to 2.42 INR/kWh in Q2 FY21.</a:t>
            </a:r>
            <a:endParaRPr lang="en-US" sz="7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a:p>
            <a:pPr marL="0" lvl="1" indent="0">
              <a:spcBef>
                <a:spcPts val="0"/>
              </a:spcBef>
              <a:spcAft>
                <a:spcPts val="300"/>
              </a:spcAft>
              <a:buNone/>
            </a:pPr>
            <a:endParaRPr lang="en-US" sz="7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1">
            <a:extLst>
              <a:ext uri="{FF2B5EF4-FFF2-40B4-BE49-F238E27FC236}">
                <a16:creationId xmlns:a16="http://schemas.microsoft.com/office/drawing/2014/main" id="{128A1411-764A-2942-A418-7DE0171F2C0C}"/>
              </a:ext>
            </a:extLst>
          </p:cNvPr>
          <p:cNvSpPr txBox="1"/>
          <p:nvPr/>
        </p:nvSpPr>
        <p:spPr>
          <a:xfrm>
            <a:off x="3612316" y="1589226"/>
            <a:ext cx="505895" cy="18931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800" b="1" i="0" dirty="0">
                <a:solidFill>
                  <a:schemeClr val="bg1"/>
                </a:solidFill>
                <a:highlight>
                  <a:srgbClr val="808080"/>
                </a:highlight>
                <a:latin typeface="Open Sans" panose="020B0606030504020204" pitchFamily="34" charset="0"/>
                <a:ea typeface="Open Sans" panose="020B0606030504020204" pitchFamily="34" charset="0"/>
                <a:cs typeface="Open Sans" panose="020B0606030504020204" pitchFamily="34" charset="0"/>
              </a:rPr>
              <a:t> 2020 </a:t>
            </a:r>
          </a:p>
        </p:txBody>
      </p:sp>
      <p:sp>
        <p:nvSpPr>
          <p:cNvPr id="66" name="Rectangle 65"/>
          <p:cNvSpPr/>
          <p:nvPr/>
        </p:nvSpPr>
        <p:spPr>
          <a:xfrm rot="16200000">
            <a:off x="9082410" y="-91649"/>
            <a:ext cx="249623" cy="815252"/>
          </a:xfrm>
          <a:prstGeom prst="rect">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67" name="TextBox 66"/>
          <p:cNvSpPr txBox="1"/>
          <p:nvPr/>
        </p:nvSpPr>
        <p:spPr>
          <a:xfrm>
            <a:off x="8821030" y="208255"/>
            <a:ext cx="261555" cy="215444"/>
          </a:xfrm>
          <a:prstGeom prst="rect">
            <a:avLst/>
          </a:prstGeom>
          <a:noFill/>
        </p:spPr>
        <p:txBody>
          <a:bodyPr wrap="square" rtlCol="0">
            <a:spAutoFit/>
          </a:bodyPr>
          <a:lstStyle/>
          <a:p>
            <a:r>
              <a:rPr lang="en-IN"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9</a:t>
            </a:r>
          </a:p>
        </p:txBody>
      </p:sp>
      <p:grpSp>
        <p:nvGrpSpPr>
          <p:cNvPr id="45" name="Group 44"/>
          <p:cNvGrpSpPr/>
          <p:nvPr/>
        </p:nvGrpSpPr>
        <p:grpSpPr>
          <a:xfrm>
            <a:off x="8284057" y="4779402"/>
            <a:ext cx="715926" cy="418214"/>
            <a:chOff x="8284057" y="4779402"/>
            <a:chExt cx="715926" cy="418214"/>
          </a:xfrm>
        </p:grpSpPr>
        <p:sp>
          <p:nvSpPr>
            <p:cNvPr id="46" name="Rounded Rectangle 45"/>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47" name="Group 46"/>
            <p:cNvGrpSpPr/>
            <p:nvPr/>
          </p:nvGrpSpPr>
          <p:grpSpPr>
            <a:xfrm>
              <a:off x="8284057" y="4879531"/>
              <a:ext cx="715926" cy="263969"/>
              <a:chOff x="1376812" y="1471708"/>
              <a:chExt cx="715926" cy="263969"/>
            </a:xfrm>
          </p:grpSpPr>
          <p:sp>
            <p:nvSpPr>
              <p:cNvPr id="48" name="TextBox 47"/>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49" name="Group 48"/>
              <p:cNvGrpSpPr/>
              <p:nvPr/>
            </p:nvGrpSpPr>
            <p:grpSpPr>
              <a:xfrm>
                <a:off x="1504037" y="1471708"/>
                <a:ext cx="436340" cy="63914"/>
                <a:chOff x="973747" y="978085"/>
                <a:chExt cx="436340" cy="63914"/>
              </a:xfrm>
            </p:grpSpPr>
            <p:sp>
              <p:nvSpPr>
                <p:cNvPr id="50" name="Oval 49"/>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51" name="Oval 50"/>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52" name="Oval 51"/>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grpSp>
      <p:graphicFrame>
        <p:nvGraphicFramePr>
          <p:cNvPr id="3" name="Table 2"/>
          <p:cNvGraphicFramePr>
            <a:graphicFrameLocks noGrp="1"/>
          </p:cNvGraphicFramePr>
          <p:nvPr>
            <p:extLst>
              <p:ext uri="{D42A27DB-BD31-4B8C-83A1-F6EECF244321}">
                <p14:modId xmlns:p14="http://schemas.microsoft.com/office/powerpoint/2010/main" val="1279823062"/>
              </p:ext>
            </p:extLst>
          </p:nvPr>
        </p:nvGraphicFramePr>
        <p:xfrm>
          <a:off x="3567648" y="2811022"/>
          <a:ext cx="2646882" cy="1524000"/>
        </p:xfrm>
        <a:graphic>
          <a:graphicData uri="http://schemas.openxmlformats.org/drawingml/2006/table">
            <a:tbl>
              <a:tblPr firstRow="1" bandRow="1">
                <a:tableStyleId>{69012ECD-51FC-41F1-AA8D-1B2483CD663E}</a:tableStyleId>
              </a:tblPr>
              <a:tblGrid>
                <a:gridCol w="986064">
                  <a:extLst>
                    <a:ext uri="{9D8B030D-6E8A-4147-A177-3AD203B41FA5}">
                      <a16:colId xmlns:a16="http://schemas.microsoft.com/office/drawing/2014/main" val="2830638666"/>
                    </a:ext>
                  </a:extLst>
                </a:gridCol>
                <a:gridCol w="778524">
                  <a:extLst>
                    <a:ext uri="{9D8B030D-6E8A-4147-A177-3AD203B41FA5}">
                      <a16:colId xmlns:a16="http://schemas.microsoft.com/office/drawing/2014/main" val="584773052"/>
                    </a:ext>
                  </a:extLst>
                </a:gridCol>
                <a:gridCol w="882294">
                  <a:extLst>
                    <a:ext uri="{9D8B030D-6E8A-4147-A177-3AD203B41FA5}">
                      <a16:colId xmlns:a16="http://schemas.microsoft.com/office/drawing/2014/main" val="668476645"/>
                    </a:ext>
                  </a:extLst>
                </a:gridCol>
              </a:tblGrid>
              <a:tr h="210394">
                <a:tc gridSpan="3">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800" b="1" i="0" u="none" strike="noStrike" kern="1200"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rPr>
                        <a:t>Real time spot market snapshot </a:t>
                      </a:r>
                      <a:r>
                        <a:rPr lang="en-US" sz="800" b="1" i="0" u="none" strike="noStrike" kern="1200"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rPr>
                        <a:t>(IEX)</a:t>
                      </a:r>
                    </a:p>
                  </a:txBody>
                  <a:tcPr/>
                </a:tc>
                <a:tc hMerge="1">
                  <a:txBody>
                    <a:bodyPr/>
                    <a:lstStyle/>
                    <a:p>
                      <a:endParaRPr lang="en-IN" dirty="0"/>
                    </a:p>
                  </a:txBody>
                  <a:tcPr/>
                </a:tc>
                <a:tc hMerge="1">
                  <a:txBody>
                    <a:bodyPr/>
                    <a:lstStyle/>
                    <a:p>
                      <a:endParaRPr lang="en-IN" dirty="0"/>
                    </a:p>
                  </a:txBody>
                  <a:tcPr/>
                </a:tc>
                <a:extLst>
                  <a:ext uri="{0D108BD9-81ED-4DB2-BD59-A6C34878D82A}">
                    <a16:rowId xmlns:a16="http://schemas.microsoft.com/office/drawing/2014/main" val="3526418852"/>
                  </a:ext>
                </a:extLst>
              </a:tr>
              <a:tr h="450846">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IN" sz="800" b="1"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1"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Calibri"/>
                        </a:rPr>
                        <a:t>Volume (million kWh)</a:t>
                      </a:r>
                      <a:endParaRPr lang="en-IN" sz="8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1"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Calibri"/>
                        </a:rPr>
                        <a:t>Price (INR/kWh)</a:t>
                      </a:r>
                      <a:endParaRPr lang="en-IN" sz="8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1939868321"/>
                  </a:ext>
                </a:extLst>
              </a:tr>
              <a:tr h="210394">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0"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Calibri"/>
                        </a:rPr>
                        <a:t>July</a:t>
                      </a:r>
                      <a:endParaRPr lang="en-IN" sz="800" b="0"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0" dirty="0">
                          <a:latin typeface="Open Sans" panose="020B0606030504020204" pitchFamily="34" charset="0"/>
                          <a:ea typeface="Open Sans" panose="020B0606030504020204" pitchFamily="34" charset="0"/>
                          <a:cs typeface="Open Sans" panose="020B0606030504020204" pitchFamily="34" charset="0"/>
                          <a:sym typeface="Calibri"/>
                        </a:rPr>
                        <a:t>785.0</a:t>
                      </a:r>
                      <a:endParaRPr lang="en-IN" sz="800" b="0" dirty="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0" dirty="0">
                          <a:latin typeface="Open Sans" panose="020B0606030504020204" pitchFamily="34" charset="0"/>
                          <a:ea typeface="Open Sans" panose="020B0606030504020204" pitchFamily="34" charset="0"/>
                          <a:cs typeface="Open Sans" panose="020B0606030504020204" pitchFamily="34" charset="0"/>
                          <a:sym typeface="Calibri"/>
                        </a:rPr>
                        <a:t>2.49</a:t>
                      </a:r>
                      <a:endParaRPr lang="en-IN" sz="800" b="0" dirty="0">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2238996019"/>
                  </a:ext>
                </a:extLst>
              </a:tr>
              <a:tr h="210394">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0"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Calibri"/>
                        </a:rPr>
                        <a:t>August</a:t>
                      </a:r>
                      <a:endParaRPr lang="en-IN" sz="800" b="0"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0" dirty="0">
                          <a:latin typeface="Open Sans" panose="020B0606030504020204" pitchFamily="34" charset="0"/>
                          <a:ea typeface="Open Sans" panose="020B0606030504020204" pitchFamily="34" charset="0"/>
                          <a:cs typeface="Open Sans" panose="020B0606030504020204" pitchFamily="34" charset="0"/>
                          <a:sym typeface="Calibri"/>
                        </a:rPr>
                        <a:t>860.6</a:t>
                      </a:r>
                      <a:endParaRPr lang="en-IN" sz="800" b="0" dirty="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0" dirty="0">
                          <a:latin typeface="Open Sans" panose="020B0606030504020204" pitchFamily="34" charset="0"/>
                          <a:ea typeface="Open Sans" panose="020B0606030504020204" pitchFamily="34" charset="0"/>
                          <a:cs typeface="Open Sans" panose="020B0606030504020204" pitchFamily="34" charset="0"/>
                          <a:sym typeface="Calibri"/>
                        </a:rPr>
                        <a:t>2.27</a:t>
                      </a:r>
                      <a:endParaRPr lang="en-IN" sz="800" b="0" dirty="0">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672791566"/>
                  </a:ext>
                </a:extLst>
              </a:tr>
              <a:tr h="210394">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0"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Calibri"/>
                        </a:rPr>
                        <a:t>September</a:t>
                      </a:r>
                      <a:endParaRPr lang="en-IN" sz="800" b="0"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0" dirty="0">
                          <a:latin typeface="Open Sans" panose="020B0606030504020204" pitchFamily="34" charset="0"/>
                          <a:ea typeface="Open Sans" panose="020B0606030504020204" pitchFamily="34" charset="0"/>
                          <a:cs typeface="Open Sans" panose="020B0606030504020204" pitchFamily="34" charset="0"/>
                          <a:sym typeface="Calibri"/>
                        </a:rPr>
                        <a:t>704.0</a:t>
                      </a:r>
                      <a:endParaRPr lang="en-IN" sz="800" b="0" dirty="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0" dirty="0">
                          <a:latin typeface="Open Sans" panose="020B0606030504020204" pitchFamily="34" charset="0"/>
                          <a:ea typeface="Open Sans" panose="020B0606030504020204" pitchFamily="34" charset="0"/>
                          <a:cs typeface="Open Sans" panose="020B0606030504020204" pitchFamily="34" charset="0"/>
                          <a:sym typeface="Calibri"/>
                        </a:rPr>
                        <a:t>2.52</a:t>
                      </a:r>
                      <a:endParaRPr lang="en-IN" sz="800" b="0" dirty="0">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260034601"/>
                  </a:ext>
                </a:extLst>
              </a:tr>
              <a:tr h="210394">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1"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rPr>
                        <a:t>Total/average</a:t>
                      </a: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1" dirty="0">
                          <a:latin typeface="Open Sans" panose="020B0606030504020204" pitchFamily="34" charset="0"/>
                          <a:ea typeface="Open Sans" panose="020B0606030504020204" pitchFamily="34" charset="0"/>
                          <a:cs typeface="Open Sans" panose="020B0606030504020204" pitchFamily="34" charset="0"/>
                        </a:rPr>
                        <a:t>2,349.6</a:t>
                      </a: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1" dirty="0">
                          <a:latin typeface="Open Sans" panose="020B0606030504020204" pitchFamily="34" charset="0"/>
                          <a:ea typeface="Open Sans" panose="020B0606030504020204" pitchFamily="34" charset="0"/>
                          <a:cs typeface="Open Sans" panose="020B0606030504020204" pitchFamily="34" charset="0"/>
                        </a:rPr>
                        <a:t>2.42</a:t>
                      </a:r>
                    </a:p>
                  </a:txBody>
                  <a:tcPr/>
                </a:tc>
                <a:extLst>
                  <a:ext uri="{0D108BD9-81ED-4DB2-BD59-A6C34878D82A}">
                    <a16:rowId xmlns:a16="http://schemas.microsoft.com/office/drawing/2014/main" val="63442116"/>
                  </a:ext>
                </a:extLst>
              </a:tr>
            </a:tbl>
          </a:graphicData>
        </a:graphic>
      </p:graphicFrame>
      <p:sp>
        <p:nvSpPr>
          <p:cNvPr id="33" name="Google Shape;99;p20">
            <a:extLst>
              <a:ext uri="{FF2B5EF4-FFF2-40B4-BE49-F238E27FC236}">
                <a16:creationId xmlns:a16="http://schemas.microsoft.com/office/drawing/2014/main" id="{F043AC4B-7DF4-4E4F-B890-A812CCFFA2AE}"/>
              </a:ext>
            </a:extLst>
          </p:cNvPr>
          <p:cNvSpPr txBox="1">
            <a:spLocks noGrp="1"/>
          </p:cNvSpPr>
          <p:nvPr>
            <p:ph type="title"/>
          </p:nvPr>
        </p:nvSpPr>
        <p:spPr>
          <a:xfrm>
            <a:off x="457199" y="124721"/>
            <a:ext cx="7689273" cy="481580"/>
          </a:xfrm>
          <a:prstGeom prst="rect">
            <a:avLst/>
          </a:prstGeom>
        </p:spPr>
        <p:txBody>
          <a:bodyPr spcFirstLastPara="1" wrap="square" lIns="91425" tIns="91425" rIns="91425" bIns="91425" anchor="b" anchorCtr="0">
            <a:noAutofit/>
          </a:bodyPr>
          <a:lstStyle/>
          <a:p>
            <a:pPr lvl="0"/>
            <a:r>
              <a:rPr lang="en-US" sz="1200" dirty="0">
                <a:solidFill>
                  <a:srgbClr val="575756"/>
                </a:solidFill>
              </a:rPr>
              <a:t>Power markets: </a:t>
            </a:r>
            <a:r>
              <a:rPr lang="en-US" sz="1200" dirty="0">
                <a:solidFill>
                  <a:srgbClr val="009CD8"/>
                </a:solidFill>
              </a:rPr>
              <a:t>September peak power demand recovers to surpass 2019 levels, GTAM market introduced, but REC trading suspended due to arbitration issues </a:t>
            </a:r>
            <a:endParaRPr sz="1200" dirty="0">
              <a:solidFill>
                <a:srgbClr val="009CD8"/>
              </a:solidFill>
            </a:endParaRPr>
          </a:p>
        </p:txBody>
      </p:sp>
    </p:spTree>
    <p:extLst>
      <p:ext uri="{BB962C8B-B14F-4D97-AF65-F5344CB8AC3E}">
        <p14:creationId xmlns:p14="http://schemas.microsoft.com/office/powerpoint/2010/main" val="349334427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0uy9cPoXIka_xjt35BcYN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0uy9cPoXIka_xjt35BcYN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0uy9cPoXIka_xjt35BcYNw"/>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0uy9cPoXIka_xjt35BcYN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0uy9cPoXIka_xjt35BcYNw"/>
</p:tagLst>
</file>

<file path=ppt/theme/theme1.xml><?xml version="1.0" encoding="utf-8"?>
<a:theme xmlns:a="http://schemas.openxmlformats.org/drawingml/2006/main" name="Mercutio template">
  <a:themeElements>
    <a:clrScheme name="Custom 9">
      <a:dk1>
        <a:srgbClr val="000000"/>
      </a:dk1>
      <a:lt1>
        <a:srgbClr val="FFFFFF"/>
      </a:lt1>
      <a:dk2>
        <a:srgbClr val="666666"/>
      </a:dk2>
      <a:lt2>
        <a:srgbClr val="EFEFEF"/>
      </a:lt2>
      <a:accent1>
        <a:srgbClr val="45AFDC"/>
      </a:accent1>
      <a:accent2>
        <a:srgbClr val="1D98C7"/>
      </a:accent2>
      <a:accent3>
        <a:srgbClr val="ED9E46"/>
      </a:accent3>
      <a:accent4>
        <a:srgbClr val="FFC800"/>
      </a:accent4>
      <a:accent5>
        <a:srgbClr val="CCCCCC"/>
      </a:accent5>
      <a:accent6>
        <a:srgbClr val="EFEFEF"/>
      </a:accent6>
      <a:hlink>
        <a:srgbClr val="666666"/>
      </a:hlink>
      <a:folHlink>
        <a:srgbClr val="FF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10589</TotalTime>
  <Words>5540</Words>
  <Application>Microsoft Macintosh PowerPoint</Application>
  <PresentationFormat>On-screen Show (16:9)</PresentationFormat>
  <Paragraphs>712</Paragraphs>
  <Slides>21</Slides>
  <Notes>20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Open Sans</vt:lpstr>
      <vt:lpstr>Calibri</vt:lpstr>
      <vt:lpstr>Arial</vt:lpstr>
      <vt:lpstr>Montserrat</vt:lpstr>
      <vt:lpstr>Montserrat Alternates Black</vt:lpstr>
      <vt:lpstr>Times New Roman</vt:lpstr>
      <vt:lpstr>Mercutio template</vt:lpstr>
      <vt:lpstr>CEEW-CEF Market Handbook Q2 2020-21</vt:lpstr>
      <vt:lpstr>CEEW-CEF Market Handbook</vt:lpstr>
      <vt:lpstr>Contents</vt:lpstr>
      <vt:lpstr>Generation capacity: rooftop solar picks up further pace, but grid-scale RE capacity additions decline</vt:lpstr>
      <vt:lpstr>Energy mix: share of RE down marginally from 11.4% in Q2 FY20 to 10.7% in Q2 FY21; unseasonable and sharp reduction in wind speeds was the primary cause  </vt:lpstr>
      <vt:lpstr>Coal phase-out: coal capacity addition remained subdued with net Q2 FY21 additions of 550 MW, which were approximately a third of RE additions (1,560 MW) during the same period  </vt:lpstr>
      <vt:lpstr>RE auctions: 3.2 GW of RE was auctioned in Q2, with auctions for plain vanilla RE giving way to auctions for blended generation mixes </vt:lpstr>
      <vt:lpstr>Discom payables: overdues continue to mount but at a slower pace</vt:lpstr>
      <vt:lpstr>Power markets: September peak power demand recovers to surpass 2019 levels, GTAM market introduced, but REC trading suspended due to arbitration issues </vt:lpstr>
      <vt:lpstr>Policy and regulatory developments: Electricity (Rights of Consumers) Rules 2020 proposed,  ISTS waiver extended till June 2023 </vt:lpstr>
      <vt:lpstr>Renewable energy finance: market concentration increased versus the previous quarter, and bidders in Q2 FY21 auctions included new entrants as well as those with limited RE footprints</vt:lpstr>
      <vt:lpstr>Renewable energy finance: pure-play RE developers continue their impressive run, but subdued performance by manufacturers and EPC players</vt:lpstr>
      <vt:lpstr>Renewable energy finance: bond yields continue on their downward trajectory, reaching pre-Covid-19 levels</vt:lpstr>
      <vt:lpstr>Energy storage: international markets lead the way in RE and storage tender design innovations</vt:lpstr>
      <vt:lpstr>Electric mobility: EV and hybrid vehicle sales pick up as the lockdown is lifted</vt:lpstr>
      <vt:lpstr>Thank you</vt:lpstr>
      <vt:lpstr>Annexure I: Green bond issuances (last 2 years)</vt:lpstr>
      <vt:lpstr>Annexure II: Key electric mobility facts and figures </vt:lpstr>
      <vt:lpstr>About us: CEEW is among Asia’s leading policy research institutions</vt:lpstr>
      <vt:lpstr>CEEW Centre for Energy Finance</vt:lpstr>
      <vt:lpstr>Our recent publications, dashboards and tools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CEF Market Handbook Q1 2020-21</dc:title>
  <dc:creator>user</dc:creator>
  <cp:lastModifiedBy>Nikhil Sharma</cp:lastModifiedBy>
  <cp:revision>597</cp:revision>
  <dcterms:modified xsi:type="dcterms:W3CDTF">2020-11-19T07:42:41Z</dcterms:modified>
</cp:coreProperties>
</file>