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notesSlides/notesSlide13.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9.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3"/>
  </p:notesMasterIdLst>
  <p:sldIdLst>
    <p:sldId id="256" r:id="rId2"/>
    <p:sldId id="295" r:id="rId3"/>
    <p:sldId id="307" r:id="rId4"/>
    <p:sldId id="294" r:id="rId5"/>
    <p:sldId id="290" r:id="rId6"/>
    <p:sldId id="291" r:id="rId7"/>
    <p:sldId id="292" r:id="rId8"/>
    <p:sldId id="293" r:id="rId9"/>
    <p:sldId id="296" r:id="rId10"/>
    <p:sldId id="297" r:id="rId11"/>
    <p:sldId id="298" r:id="rId12"/>
    <p:sldId id="288" r:id="rId13"/>
    <p:sldId id="299" r:id="rId14"/>
    <p:sldId id="289" r:id="rId15"/>
    <p:sldId id="300" r:id="rId16"/>
    <p:sldId id="287" r:id="rId17"/>
    <p:sldId id="301" r:id="rId18"/>
    <p:sldId id="308" r:id="rId19"/>
    <p:sldId id="306" r:id="rId20"/>
    <p:sldId id="273" r:id="rId21"/>
    <p:sldId id="304"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tserrat" pitchFamily="2" charset="77"/>
      <p:regular r:id="rId28"/>
      <p:bold r:id="rId29"/>
      <p:italic r:id="rId30"/>
      <p:boldItalic r:id="rId31"/>
    </p:embeddedFont>
    <p:embeddedFont>
      <p:font typeface="Montserrat Alternates Black" pitchFamily="2" charset="77"/>
      <p:bold r:id="rId32"/>
      <p:italic r:id="rId33"/>
      <p:boldItalic r:id="rId34"/>
    </p:embeddedFont>
    <p:embeddedFont>
      <p:font typeface="Open Sans" panose="020B06060305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n KOCHHAR" initials="KK" lastIdx="4" clrIdx="0">
    <p:extLst>
      <p:ext uri="{19B8F6BF-5375-455C-9EA6-DF929625EA0E}">
        <p15:presenceInfo xmlns:p15="http://schemas.microsoft.com/office/powerpoint/2012/main" userId="S::karan.kochhar@sciencespo.fr::a2319d07-58c5-4372-b9c5-4b2a0bf2e7e7" providerId="AD"/>
      </p:ext>
    </p:extLst>
  </p:cmAuthor>
  <p:cmAuthor id="2" name="Nikhil Sharma" initials="NS" lastIdx="38" clrIdx="1">
    <p:extLst>
      <p:ext uri="{19B8F6BF-5375-455C-9EA6-DF929625EA0E}">
        <p15:presenceInfo xmlns:p15="http://schemas.microsoft.com/office/powerpoint/2012/main" userId="de5b72ed28523274" providerId="Windows Live"/>
      </p:ext>
    </p:extLst>
  </p:cmAuthor>
  <p:cmAuthor id="3" name="Gagan" initials="GS" lastIdx="32" clrIdx="2">
    <p:extLst>
      <p:ext uri="{19B8F6BF-5375-455C-9EA6-DF929625EA0E}">
        <p15:presenceInfo xmlns:p15="http://schemas.microsoft.com/office/powerpoint/2012/main" userId="Gag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9D9D9C"/>
    <a:srgbClr val="009CD8"/>
    <a:srgbClr val="D5D7DC"/>
    <a:srgbClr val="EA5813"/>
    <a:srgbClr val="87BD41"/>
    <a:srgbClr val="C3E5F5"/>
    <a:srgbClr val="71C9EB"/>
    <a:srgbClr val="F49A70"/>
    <a:srgbClr val="B4D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6D0CE-00F5-4CA8-8A96-05B901224D37}">
  <a:tblStyle styleId="{5F46D0CE-00F5-4CA8-8A96-05B901224D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37" autoAdjust="0"/>
    <p:restoredTop sz="96208" autoAdjust="0"/>
  </p:normalViewPr>
  <p:slideViewPr>
    <p:cSldViewPr snapToGrid="0">
      <p:cViewPr varScale="1">
        <p:scale>
          <a:sx n="158" d="100"/>
          <a:sy n="158" d="100"/>
        </p:scale>
        <p:origin x="216" y="208"/>
      </p:cViewPr>
      <p:guideLst>
        <p:guide orient="horz" pos="645"/>
        <p:guide pos="2880"/>
      </p:guideLst>
    </p:cSldViewPr>
  </p:slideViewPr>
  <p:notesTextViewPr>
    <p:cViewPr>
      <p:scale>
        <a:sx n="120" d="100"/>
        <a:sy n="12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RE</a:t>
            </a:r>
            <a:r>
              <a:rPr lang="en-US" sz="1000" b="1" baseline="0" dirty="0">
                <a:latin typeface="Open Sans" panose="020B0606030504020204" pitchFamily="34" charset="0"/>
                <a:ea typeface="Open Sans" panose="020B0606030504020204" pitchFamily="34" charset="0"/>
                <a:cs typeface="Open Sans" panose="020B0606030504020204" pitchFamily="34" charset="0"/>
              </a:rPr>
              <a:t> capacity addition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2.679274915655817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6939155881284582"/>
          <c:w val="0.94461095748055346"/>
          <c:h val="0.63322560701598096"/>
        </c:manualLayout>
      </c:layout>
      <c:barChart>
        <c:barDir val="col"/>
        <c:grouping val="stacked"/>
        <c:varyColors val="0"/>
        <c:ser>
          <c:idx val="0"/>
          <c:order val="0"/>
          <c:tx>
            <c:strRef>
              <c:f>Sheet1!$B$1</c:f>
              <c:strCache>
                <c:ptCount val="1"/>
                <c:pt idx="0">
                  <c:v>Solar (grid-scale)</c:v>
                </c:pt>
              </c:strCache>
            </c:strRef>
          </c:tx>
          <c:spPr>
            <a:solidFill>
              <a:srgbClr val="009CD8"/>
            </a:solidFill>
            <a:ln>
              <a:noFill/>
            </a:ln>
            <a:effectLst/>
          </c:spPr>
          <c:invertIfNegative val="0"/>
          <c:dLbls>
            <c:spPr>
              <a:solidFill>
                <a:srgbClr val="009CD8">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FY19</c:v>
                </c:pt>
                <c:pt idx="1">
                  <c:v>Q2 FY19</c:v>
                </c:pt>
                <c:pt idx="2">
                  <c:v>Q3 FY19</c:v>
                </c:pt>
                <c:pt idx="3">
                  <c:v>Q4 FY19</c:v>
                </c:pt>
                <c:pt idx="4">
                  <c:v>Q1 FY20</c:v>
                </c:pt>
                <c:pt idx="5">
                  <c:v>Q2 FY20</c:v>
                </c:pt>
                <c:pt idx="6">
                  <c:v>Q3 FY20</c:v>
                </c:pt>
                <c:pt idx="7">
                  <c:v>Q4 FY20</c:v>
                </c:pt>
                <c:pt idx="8">
                  <c:v>Q1 FY21</c:v>
                </c:pt>
                <c:pt idx="9">
                  <c:v>Q2 FY21</c:v>
                </c:pt>
                <c:pt idx="10">
                  <c:v>Q3 FY21</c:v>
                </c:pt>
              </c:strCache>
            </c:strRef>
          </c:cat>
          <c:val>
            <c:numRef>
              <c:f>Sheet1!$B$2:$B$12</c:f>
              <c:numCache>
                <c:formatCode>#,##0</c:formatCode>
                <c:ptCount val="11"/>
                <c:pt idx="0">
                  <c:v>1371.3500000000022</c:v>
                </c:pt>
                <c:pt idx="1">
                  <c:v>998.82999999999811</c:v>
                </c:pt>
                <c:pt idx="2">
                  <c:v>2189.4299999999967</c:v>
                </c:pt>
                <c:pt idx="3">
                  <c:v>2968.4500000000007</c:v>
                </c:pt>
                <c:pt idx="4">
                  <c:v>1228.5400000000009</c:v>
                </c:pt>
                <c:pt idx="5">
                  <c:v>1692.4599999999991</c:v>
                </c:pt>
                <c:pt idx="6">
                  <c:v>1425.8400000000001</c:v>
                </c:pt>
                <c:pt idx="7">
                  <c:v>1878.119999999999</c:v>
                </c:pt>
                <c:pt idx="8">
                  <c:v>716.66000000000349</c:v>
                </c:pt>
                <c:pt idx="9">
                  <c:v>529.27000000000044</c:v>
                </c:pt>
                <c:pt idx="10">
                  <c:v>1124.5699999999924</c:v>
                </c:pt>
              </c:numCache>
            </c:numRef>
          </c:val>
          <c:extLst>
            <c:ext xmlns:c16="http://schemas.microsoft.com/office/drawing/2014/chart" uri="{C3380CC4-5D6E-409C-BE32-E72D297353CC}">
              <c16:uniqueId val="{00000000-537D-451C-B232-C24369E50EF1}"/>
            </c:ext>
          </c:extLst>
        </c:ser>
        <c:ser>
          <c:idx val="1"/>
          <c:order val="1"/>
          <c:tx>
            <c:strRef>
              <c:f>Sheet1!$C$1</c:f>
              <c:strCache>
                <c:ptCount val="1"/>
                <c:pt idx="0">
                  <c:v>Wind</c:v>
                </c:pt>
              </c:strCache>
            </c:strRef>
          </c:tx>
          <c:spPr>
            <a:solidFill>
              <a:srgbClr val="C3E5F5"/>
            </a:solidFill>
            <a:ln>
              <a:noFill/>
            </a:ln>
            <a:effectLst/>
          </c:spPr>
          <c:invertIfNegative val="0"/>
          <c:dLbls>
            <c:dLbl>
              <c:idx val="5"/>
              <c:layout>
                <c:manualLayout>
                  <c:x val="0"/>
                  <c:y val="2.16440902047283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7D-451C-B232-C24369E50EF1}"/>
                </c:ext>
              </c:extLst>
            </c:dLbl>
            <c:dLbl>
              <c:idx val="9"/>
              <c:layout>
                <c:manualLayout>
                  <c:x val="0"/>
                  <c:y val="-2.1590598059566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A1-C545-8CFB-51BF348962FA}"/>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FY19</c:v>
                </c:pt>
                <c:pt idx="1">
                  <c:v>Q2 FY19</c:v>
                </c:pt>
                <c:pt idx="2">
                  <c:v>Q3 FY19</c:v>
                </c:pt>
                <c:pt idx="3">
                  <c:v>Q4 FY19</c:v>
                </c:pt>
                <c:pt idx="4">
                  <c:v>Q1 FY20</c:v>
                </c:pt>
                <c:pt idx="5">
                  <c:v>Q2 FY20</c:v>
                </c:pt>
                <c:pt idx="6">
                  <c:v>Q3 FY20</c:v>
                </c:pt>
                <c:pt idx="7">
                  <c:v>Q4 FY20</c:v>
                </c:pt>
                <c:pt idx="8">
                  <c:v>Q1 FY21</c:v>
                </c:pt>
                <c:pt idx="9">
                  <c:v>Q2 FY21</c:v>
                </c:pt>
                <c:pt idx="10">
                  <c:v>Q3 FY21</c:v>
                </c:pt>
              </c:strCache>
            </c:strRef>
          </c:cat>
          <c:val>
            <c:numRef>
              <c:f>Sheet1!$C$2:$C$12</c:f>
              <c:numCache>
                <c:formatCode>#,##0</c:formatCode>
                <c:ptCount val="11"/>
                <c:pt idx="0">
                  <c:v>247.4800000000032</c:v>
                </c:pt>
                <c:pt idx="1">
                  <c:v>321.61999999999534</c:v>
                </c:pt>
                <c:pt idx="2">
                  <c:v>844.66999999999825</c:v>
                </c:pt>
                <c:pt idx="3">
                  <c:v>487.81999999999971</c:v>
                </c:pt>
                <c:pt idx="4">
                  <c:v>463.15000000000146</c:v>
                </c:pt>
                <c:pt idx="5">
                  <c:v>841.19999999999709</c:v>
                </c:pt>
                <c:pt idx="6">
                  <c:v>348.36000000000058</c:v>
                </c:pt>
                <c:pt idx="7">
                  <c:v>390.56999999999971</c:v>
                </c:pt>
                <c:pt idx="8">
                  <c:v>160.30000000000291</c:v>
                </c:pt>
                <c:pt idx="9">
                  <c:v>294.59999999999854</c:v>
                </c:pt>
                <c:pt idx="10">
                  <c:v>500</c:v>
                </c:pt>
              </c:numCache>
            </c:numRef>
          </c:val>
          <c:extLst>
            <c:ext xmlns:c16="http://schemas.microsoft.com/office/drawing/2014/chart" uri="{C3380CC4-5D6E-409C-BE32-E72D297353CC}">
              <c16:uniqueId val="{00000002-537D-451C-B232-C24369E50EF1}"/>
            </c:ext>
          </c:extLst>
        </c:ser>
        <c:ser>
          <c:idx val="2"/>
          <c:order val="2"/>
          <c:tx>
            <c:strRef>
              <c:f>Sheet1!$D$1</c:f>
              <c:strCache>
                <c:ptCount val="1"/>
                <c:pt idx="0">
                  <c:v>Small hydro</c:v>
                </c:pt>
              </c:strCache>
            </c:strRef>
          </c:tx>
          <c:spPr>
            <a:solidFill>
              <a:srgbClr val="87BD41"/>
            </a:solidFill>
            <a:ln>
              <a:noFill/>
            </a:ln>
            <a:effectLst/>
          </c:spPr>
          <c:invertIfNegative val="0"/>
          <c:cat>
            <c:strRef>
              <c:f>Sheet1!$A$2:$A$12</c:f>
              <c:strCache>
                <c:ptCount val="11"/>
                <c:pt idx="0">
                  <c:v>Q1 FY19</c:v>
                </c:pt>
                <c:pt idx="1">
                  <c:v>Q2 FY19</c:v>
                </c:pt>
                <c:pt idx="2">
                  <c:v>Q3 FY19</c:v>
                </c:pt>
                <c:pt idx="3">
                  <c:v>Q4 FY19</c:v>
                </c:pt>
                <c:pt idx="4">
                  <c:v>Q1 FY20</c:v>
                </c:pt>
                <c:pt idx="5">
                  <c:v>Q2 FY20</c:v>
                </c:pt>
                <c:pt idx="6">
                  <c:v>Q3 FY20</c:v>
                </c:pt>
                <c:pt idx="7">
                  <c:v>Q4 FY20</c:v>
                </c:pt>
                <c:pt idx="8">
                  <c:v>Q1 FY21</c:v>
                </c:pt>
                <c:pt idx="9">
                  <c:v>Q2 FY21</c:v>
                </c:pt>
                <c:pt idx="10">
                  <c:v>Q3 FY21</c:v>
                </c:pt>
              </c:strCache>
            </c:strRef>
          </c:cat>
          <c:val>
            <c:numRef>
              <c:f>Sheet1!$D$2:$D$12</c:f>
              <c:numCache>
                <c:formatCode>#,##0</c:formatCode>
                <c:ptCount val="11"/>
                <c:pt idx="0">
                  <c:v>7.3899999999994179</c:v>
                </c:pt>
                <c:pt idx="1">
                  <c:v>13.75</c:v>
                </c:pt>
                <c:pt idx="2">
                  <c:v>24.25</c:v>
                </c:pt>
                <c:pt idx="3">
                  <c:v>75.699999999999818</c:v>
                </c:pt>
                <c:pt idx="4">
                  <c:v>10.600000000000364</c:v>
                </c:pt>
                <c:pt idx="5">
                  <c:v>7.0600000000004002</c:v>
                </c:pt>
                <c:pt idx="6">
                  <c:v>36.75</c:v>
                </c:pt>
                <c:pt idx="7">
                  <c:v>35.599999999999454</c:v>
                </c:pt>
                <c:pt idx="8">
                  <c:v>5</c:v>
                </c:pt>
                <c:pt idx="9">
                  <c:v>51.8100000000004</c:v>
                </c:pt>
                <c:pt idx="10">
                  <c:v>10.484999999999673</c:v>
                </c:pt>
              </c:numCache>
            </c:numRef>
          </c:val>
          <c:extLst>
            <c:ext xmlns:c16="http://schemas.microsoft.com/office/drawing/2014/chart" uri="{C3380CC4-5D6E-409C-BE32-E72D297353CC}">
              <c16:uniqueId val="{00000003-537D-451C-B232-C24369E50EF1}"/>
            </c:ext>
          </c:extLst>
        </c:ser>
        <c:ser>
          <c:idx val="3"/>
          <c:order val="3"/>
          <c:tx>
            <c:strRef>
              <c:f>Sheet1!$E$1</c:f>
              <c:strCache>
                <c:ptCount val="1"/>
                <c:pt idx="0">
                  <c:v>Biomass/Other RES</c:v>
                </c:pt>
              </c:strCache>
            </c:strRef>
          </c:tx>
          <c:spPr>
            <a:solidFill>
              <a:srgbClr val="9D9D9C"/>
            </a:solidFill>
            <a:ln>
              <a:noFill/>
            </a:ln>
            <a:effectLst/>
          </c:spPr>
          <c:invertIfNegative val="0"/>
          <c:dLbls>
            <c:dLbl>
              <c:idx val="0"/>
              <c:layout>
                <c:manualLayout>
                  <c:x val="3.8412190274935726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7D-451C-B232-C24369E50EF1}"/>
                </c:ext>
              </c:extLst>
            </c:dLbl>
            <c:dLbl>
              <c:idx val="1"/>
              <c:layout>
                <c:manualLayout>
                  <c:x val="3.6834521197251821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7D-451C-B232-C24369E50EF1}"/>
                </c:ext>
              </c:extLst>
            </c:dLbl>
            <c:dLbl>
              <c:idx val="2"/>
              <c:layout>
                <c:manualLayout>
                  <c:x val="4.0012698203058021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7D-451C-B232-C24369E50EF1}"/>
                </c:ext>
              </c:extLst>
            </c:dLbl>
            <c:dLbl>
              <c:idx val="3"/>
              <c:layout>
                <c:manualLayout>
                  <c:x val="4.00126982030580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7D-451C-B232-C24369E50EF1}"/>
                </c:ext>
              </c:extLst>
            </c:dLbl>
            <c:dLbl>
              <c:idx val="4"/>
              <c:layout>
                <c:manualLayout>
                  <c:x val="3.563234287853216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37D-451C-B232-C24369E50EF1}"/>
                </c:ext>
              </c:extLst>
            </c:dLbl>
            <c:dLbl>
              <c:idx val="5"/>
              <c:layout>
                <c:manualLayout>
                  <c:x val="4.0012698203058077E-2"/>
                  <c:y val="-9.920093412734889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37D-451C-B232-C24369E50EF1}"/>
                </c:ext>
              </c:extLst>
            </c:dLbl>
            <c:dLbl>
              <c:idx val="6"/>
              <c:layout>
                <c:manualLayout>
                  <c:x val="3.37246344425296E-2"/>
                  <c:y val="-5.41124989162199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7D-451C-B232-C24369E50EF1}"/>
                </c:ext>
              </c:extLst>
            </c:dLbl>
            <c:dLbl>
              <c:idx val="7"/>
              <c:layout>
                <c:manualLayout>
                  <c:x val="4.0508147907066097E-2"/>
                  <c:y val="1.8128168816942236E-3"/>
                </c:manualLayout>
              </c:layout>
              <c:spPr>
                <a:solidFill>
                  <a:srgbClr val="9D9D9C">
                    <a:alpha val="50000"/>
                  </a:srgbClr>
                </a:solid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3536322709206742E-2"/>
                      <c:h val="7.1968660198554163E-2"/>
                    </c:manualLayout>
                  </c15:layout>
                </c:ext>
                <c:ext xmlns:c16="http://schemas.microsoft.com/office/drawing/2014/chart" uri="{C3380CC4-5D6E-409C-BE32-E72D297353CC}">
                  <c16:uniqueId val="{0000000A-537D-451C-B232-C24369E50EF1}"/>
                </c:ext>
              </c:extLst>
            </c:dLbl>
            <c:dLbl>
              <c:idx val="8"/>
              <c:layout>
                <c:manualLayout>
                  <c:x val="3.8436022118871468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7D-451C-B232-C24369E50EF1}"/>
                </c:ext>
              </c:extLst>
            </c:dLbl>
            <c:dLbl>
              <c:idx val="9"/>
              <c:layout>
                <c:manualLayout>
                  <c:x val="3.353632270920674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A1-C545-8CFB-51BF348962FA}"/>
                </c:ext>
              </c:extLst>
            </c:dLbl>
            <c:dLbl>
              <c:idx val="10"/>
              <c:layout>
                <c:manualLayout>
                  <c:x val="2.7248262201230479E-2"/>
                  <c:y val="7.196866019855416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28-9548-958E-521F2A964E8B}"/>
                </c:ext>
              </c:extLst>
            </c:dLbl>
            <c:spPr>
              <a:solidFill>
                <a:srgbClr val="9D9D9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FY19</c:v>
                </c:pt>
                <c:pt idx="1">
                  <c:v>Q2 FY19</c:v>
                </c:pt>
                <c:pt idx="2">
                  <c:v>Q3 FY19</c:v>
                </c:pt>
                <c:pt idx="3">
                  <c:v>Q4 FY19</c:v>
                </c:pt>
                <c:pt idx="4">
                  <c:v>Q1 FY20</c:v>
                </c:pt>
                <c:pt idx="5">
                  <c:v>Q2 FY20</c:v>
                </c:pt>
                <c:pt idx="6">
                  <c:v>Q3 FY20</c:v>
                </c:pt>
                <c:pt idx="7">
                  <c:v>Q4 FY20</c:v>
                </c:pt>
                <c:pt idx="8">
                  <c:v>Q1 FY21</c:v>
                </c:pt>
                <c:pt idx="9">
                  <c:v>Q2 FY21</c:v>
                </c:pt>
                <c:pt idx="10">
                  <c:v>Q3 FY21</c:v>
                </c:pt>
              </c:strCache>
            </c:strRef>
          </c:cat>
          <c:val>
            <c:numRef>
              <c:f>Sheet1!$E$2:$E$12</c:f>
              <c:numCache>
                <c:formatCode>#,##0</c:formatCode>
                <c:ptCount val="11"/>
                <c:pt idx="0">
                  <c:v>0</c:v>
                </c:pt>
                <c:pt idx="1">
                  <c:v>30</c:v>
                </c:pt>
                <c:pt idx="2">
                  <c:v>375.20000000000073</c:v>
                </c:pt>
                <c:pt idx="3">
                  <c:v>27.5</c:v>
                </c:pt>
                <c:pt idx="4">
                  <c:v>28</c:v>
                </c:pt>
                <c:pt idx="5">
                  <c:v>676.30999999999949</c:v>
                </c:pt>
                <c:pt idx="6">
                  <c:v>0</c:v>
                </c:pt>
                <c:pt idx="7">
                  <c:v>55</c:v>
                </c:pt>
                <c:pt idx="8">
                  <c:v>28.040000000000873</c:v>
                </c:pt>
                <c:pt idx="9">
                  <c:v>285.40999999999985</c:v>
                </c:pt>
                <c:pt idx="10">
                  <c:v>0</c:v>
                </c:pt>
              </c:numCache>
            </c:numRef>
          </c:val>
          <c:extLst>
            <c:ext xmlns:c16="http://schemas.microsoft.com/office/drawing/2014/chart" uri="{C3380CC4-5D6E-409C-BE32-E72D297353CC}">
              <c16:uniqueId val="{0000000C-537D-451C-B232-C24369E50EF1}"/>
            </c:ext>
          </c:extLst>
        </c:ser>
        <c:ser>
          <c:idx val="4"/>
          <c:order val="4"/>
          <c:tx>
            <c:strRef>
              <c:f>Sheet1!$F$1</c:f>
              <c:strCache>
                <c:ptCount val="1"/>
                <c:pt idx="0">
                  <c:v>Solar (rooftop)</c:v>
                </c:pt>
              </c:strCache>
            </c:strRef>
          </c:tx>
          <c:spPr>
            <a:solidFill>
              <a:schemeClr val="bg1">
                <a:lumMod val="75000"/>
              </a:schemeClr>
            </a:solidFill>
            <a:ln>
              <a:noFill/>
            </a:ln>
            <a:effectLst/>
          </c:spPr>
          <c:invertIfNegative val="0"/>
          <c:dLbls>
            <c:dLbl>
              <c:idx val="0"/>
              <c:layout>
                <c:manualLayout>
                  <c:x val="0"/>
                  <c:y val="-5.411022551182105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537D-451C-B232-C24369E50EF1}"/>
                </c:ext>
              </c:extLst>
            </c:dLbl>
            <c:dLbl>
              <c:idx val="1"/>
              <c:layout>
                <c:manualLayout>
                  <c:x val="-3.2010158562446461E-3"/>
                  <c:y val="-5.952124806300304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537D-451C-B232-C24369E50EF1}"/>
                </c:ext>
              </c:extLst>
            </c:dLbl>
            <c:dLbl>
              <c:idx val="2"/>
              <c:layout>
                <c:manualLayout>
                  <c:x val="-3.8426592530356748E-17"/>
                  <c:y val="-4.5127750038676105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537D-451C-B232-C24369E50EF1}"/>
                </c:ext>
              </c:extLst>
            </c:dLbl>
            <c:dLbl>
              <c:idx val="3"/>
              <c:layout>
                <c:manualLayout>
                  <c:x val="0"/>
                  <c:y val="-7.927262918516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37D-451C-B232-C24369E50EF1}"/>
                </c:ext>
              </c:extLst>
            </c:dLbl>
            <c:dLbl>
              <c:idx val="4"/>
              <c:layout>
                <c:manualLayout>
                  <c:x val="0"/>
                  <c:y val="-5.9467647253828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7D-451C-B232-C24369E50EF1}"/>
                </c:ext>
              </c:extLst>
            </c:dLbl>
            <c:dLbl>
              <c:idx val="5"/>
              <c:layout>
                <c:manualLayout>
                  <c:x val="-3.2009693845721694E-3"/>
                  <c:y val="-5.0431330281182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37D-451C-B232-C24369E50EF1}"/>
                </c:ext>
              </c:extLst>
            </c:dLbl>
            <c:dLbl>
              <c:idx val="6"/>
              <c:layout>
                <c:manualLayout>
                  <c:x val="0"/>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7D-451C-B232-C24369E50EF1}"/>
                </c:ext>
              </c:extLst>
            </c:dLbl>
            <c:dLbl>
              <c:idx val="7"/>
              <c:layout>
                <c:manualLayout>
                  <c:x val="-1.6005079281223231E-3"/>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37D-451C-B232-C24369E50EF1}"/>
                </c:ext>
              </c:extLst>
            </c:dLbl>
            <c:dLbl>
              <c:idx val="8"/>
              <c:layout>
                <c:manualLayout>
                  <c:x val="-1.174420442182574E-16"/>
                  <c:y val="-6.34552640388526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37D-451C-B232-C24369E50EF1}"/>
                </c:ext>
              </c:extLst>
            </c:dLbl>
            <c:dLbl>
              <c:idx val="9"/>
              <c:layout>
                <c:manualLayout>
                  <c:x val="0"/>
                  <c:y val="-8.6362392238265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A1-C545-8CFB-51BF348962FA}"/>
                </c:ext>
              </c:extLst>
            </c:dLbl>
            <c:dLbl>
              <c:idx val="10"/>
              <c:layout>
                <c:manualLayout>
                  <c:x val="0"/>
                  <c:y val="-7.916552621840965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28-9548-958E-521F2A964E8B}"/>
                </c:ext>
              </c:extLst>
            </c:dLbl>
            <c:spPr>
              <a:solidFill>
                <a:srgbClr val="D5D7D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FY19</c:v>
                </c:pt>
                <c:pt idx="1">
                  <c:v>Q2 FY19</c:v>
                </c:pt>
                <c:pt idx="2">
                  <c:v>Q3 FY19</c:v>
                </c:pt>
                <c:pt idx="3">
                  <c:v>Q4 FY19</c:v>
                </c:pt>
                <c:pt idx="4">
                  <c:v>Q1 FY20</c:v>
                </c:pt>
                <c:pt idx="5">
                  <c:v>Q2 FY20</c:v>
                </c:pt>
                <c:pt idx="6">
                  <c:v>Q3 FY20</c:v>
                </c:pt>
                <c:pt idx="7">
                  <c:v>Q4 FY20</c:v>
                </c:pt>
                <c:pt idx="8">
                  <c:v>Q1 FY21</c:v>
                </c:pt>
                <c:pt idx="9">
                  <c:v>Q2 FY21</c:v>
                </c:pt>
                <c:pt idx="10">
                  <c:v>Q3 FY21</c:v>
                </c:pt>
              </c:strCache>
            </c:strRef>
          </c:cat>
          <c:val>
            <c:numRef>
              <c:f>Sheet1!$F$2:$F$12</c:f>
              <c:numCache>
                <c:formatCode>#,##0</c:formatCode>
                <c:ptCount val="11"/>
                <c:pt idx="0">
                  <c:v>0</c:v>
                </c:pt>
                <c:pt idx="1">
                  <c:v>0</c:v>
                </c:pt>
                <c:pt idx="2">
                  <c:v>0</c:v>
                </c:pt>
                <c:pt idx="3">
                  <c:v>442.87</c:v>
                </c:pt>
                <c:pt idx="4">
                  <c:v>253.85</c:v>
                </c:pt>
                <c:pt idx="5">
                  <c:v>188.089</c:v>
                </c:pt>
                <c:pt idx="6">
                  <c:v>77.63</c:v>
                </c:pt>
                <c:pt idx="7">
                  <c:v>276.99</c:v>
                </c:pt>
                <c:pt idx="8">
                  <c:v>301.55</c:v>
                </c:pt>
                <c:pt idx="9">
                  <c:v>399.13999999999896</c:v>
                </c:pt>
                <c:pt idx="10">
                  <c:v>289.33000000000129</c:v>
                </c:pt>
              </c:numCache>
            </c:numRef>
          </c:val>
          <c:extLst>
            <c:ext xmlns:c16="http://schemas.microsoft.com/office/drawing/2014/chart" uri="{C3380CC4-5D6E-409C-BE32-E72D297353CC}">
              <c16:uniqueId val="{00000016-537D-451C-B232-C24369E50EF1}"/>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0.26907109166360954"/>
          <c:y val="0.91797486303082876"/>
          <c:w val="0.50718722577911657"/>
          <c:h val="8.2025136969171228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Green term ahead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49209025998574873"/>
        </c:manualLayout>
      </c:layout>
      <c:barChart>
        <c:barDir val="col"/>
        <c:grouping val="clustered"/>
        <c:varyColors val="0"/>
        <c:ser>
          <c:idx val="0"/>
          <c:order val="0"/>
          <c:tx>
            <c:strRef>
              <c:f>Sheet1!$B$1</c:f>
              <c:strCache>
                <c:ptCount val="1"/>
                <c:pt idx="0">
                  <c:v>Volume (2020), million kWh</c:v>
                </c:pt>
              </c:strCache>
            </c:strRef>
          </c:tx>
          <c:spPr>
            <a:solidFill>
              <a:srgbClr val="009CD8"/>
            </a:solidFill>
            <a:ln>
              <a:noFill/>
            </a:ln>
            <a:effectLst/>
          </c:spPr>
          <c:invertIfNegative val="0"/>
          <c:dLbls>
            <c:dLbl>
              <c:idx val="0"/>
              <c:layout>
                <c:manualLayout>
                  <c:x val="2.5483904752567352E-3"/>
                  <c:y val="-1.1804140803311198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B544-B74A-9B61-942370CD37F2}"/>
                </c:ext>
              </c:extLst>
            </c:dLbl>
            <c:dLbl>
              <c:idx val="1"/>
              <c:layout>
                <c:manualLayout>
                  <c:x val="-2.4041735247794221E-3"/>
                  <c:y val="1.3508509586913131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544-B74A-9B61-942370CD37F2}"/>
                </c:ext>
              </c:extLst>
            </c:dLbl>
            <c:dLbl>
              <c:idx val="2"/>
              <c:layout>
                <c:manualLayout>
                  <c:x val="2.5483904752567547E-3"/>
                  <c:y val="2.5638428677778824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B544-B74A-9B61-942370CD37F2}"/>
                </c:ext>
              </c:extLst>
            </c:dLbl>
            <c:dLbl>
              <c:idx val="3"/>
              <c:layout>
                <c:manualLayout>
                  <c:x val="8.4990963854413831E-3"/>
                  <c:y val="3.8955987030798625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B544-B74A-9B61-942370CD37F2}"/>
                </c:ext>
              </c:extLst>
            </c:dLbl>
            <c:dLbl>
              <c:idx val="4"/>
              <c:layout>
                <c:manualLayout>
                  <c:x val="0"/>
                  <c:y val="-2.6854452582808969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B544-B74A-9B61-942370CD37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August</c:v>
                </c:pt>
                <c:pt idx="1">
                  <c:v>September</c:v>
                </c:pt>
                <c:pt idx="2">
                  <c:v>October</c:v>
                </c:pt>
                <c:pt idx="3">
                  <c:v>November</c:v>
                </c:pt>
                <c:pt idx="4">
                  <c:v>December</c:v>
                </c:pt>
              </c:strCache>
            </c:strRef>
          </c:cat>
          <c:val>
            <c:numRef>
              <c:f>Sheet1!$B$2:$B$6</c:f>
              <c:numCache>
                <c:formatCode>0</c:formatCode>
                <c:ptCount val="5"/>
                <c:pt idx="0" formatCode="0.0">
                  <c:v>2.988</c:v>
                </c:pt>
                <c:pt idx="1">
                  <c:v>82.12</c:v>
                </c:pt>
                <c:pt idx="2">
                  <c:v>203.30199999999999</c:v>
                </c:pt>
                <c:pt idx="3">
                  <c:v>161.14699999999999</c:v>
                </c:pt>
                <c:pt idx="4">
                  <c:v>82.807000000000002</c:v>
                </c:pt>
              </c:numCache>
            </c:numRef>
          </c:val>
          <c:extLst>
            <c:ext xmlns:c16="http://schemas.microsoft.com/office/drawing/2014/chart" uri="{C3380CC4-5D6E-409C-BE32-E72D297353CC}">
              <c16:uniqueId val="{00000003-B544-B74A-9B61-942370CD37F2}"/>
            </c:ext>
          </c:extLst>
        </c:ser>
        <c:dLbls>
          <c:showLegendKey val="0"/>
          <c:showVal val="0"/>
          <c:showCatName val="0"/>
          <c:showSerName val="0"/>
          <c:showPercent val="0"/>
          <c:showBubbleSize val="0"/>
        </c:dLbls>
        <c:gapWidth val="274"/>
        <c:axId val="173970032"/>
        <c:axId val="321977168"/>
      </c:barChart>
      <c:lineChart>
        <c:grouping val="standard"/>
        <c:varyColors val="0"/>
        <c:ser>
          <c:idx val="1"/>
          <c:order val="1"/>
          <c:tx>
            <c:strRef>
              <c:f>Sheet1!$C$1</c:f>
              <c:strCache>
                <c:ptCount val="1"/>
                <c:pt idx="0">
                  <c:v>Price (2020), INR/kWh</c:v>
                </c:pt>
              </c:strCache>
            </c:strRef>
          </c:tx>
          <c:spPr>
            <a:ln w="28575" cap="rnd">
              <a:solidFill>
                <a:schemeClr val="tx1">
                  <a:lumMod val="65000"/>
                  <a:lumOff val="35000"/>
                </a:schemeClr>
              </a:solidFill>
              <a:round/>
            </a:ln>
            <a:effectLst/>
          </c:spPr>
          <c:marker>
            <c:symbol val="none"/>
          </c:marker>
          <c:dLbls>
            <c:dLbl>
              <c:idx val="0"/>
              <c:layout>
                <c:manualLayout>
                  <c:x val="-5.8730094463775633E-2"/>
                  <c:y val="-5.2854785457257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44-B74A-9B61-942370CD37F2}"/>
                </c:ext>
              </c:extLst>
            </c:dLbl>
            <c:dLbl>
              <c:idx val="1"/>
              <c:layout>
                <c:manualLayout>
                  <c:x val="-5.8495867398035105E-2"/>
                  <c:y val="-4.92209060636048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44-B74A-9B61-942370CD37F2}"/>
                </c:ext>
              </c:extLst>
            </c:dLbl>
            <c:dLbl>
              <c:idx val="2"/>
              <c:layout>
                <c:manualLayout>
                  <c:x val="-6.3448766008165236E-2"/>
                  <c:y val="6.8607617147936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44-B74A-9B61-942370CD37F2}"/>
                </c:ext>
              </c:extLst>
            </c:dLbl>
            <c:dLbl>
              <c:idx val="3"/>
              <c:layout>
                <c:manualLayout>
                  <c:x val="-5.5244126505368987E-2"/>
                  <c:y val="-4.9157040617133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44-B74A-9B61-942370CD37F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August</c:v>
                </c:pt>
                <c:pt idx="1">
                  <c:v>September</c:v>
                </c:pt>
                <c:pt idx="2">
                  <c:v>October</c:v>
                </c:pt>
                <c:pt idx="3">
                  <c:v>November</c:v>
                </c:pt>
                <c:pt idx="4">
                  <c:v>December</c:v>
                </c:pt>
              </c:strCache>
            </c:strRef>
          </c:cat>
          <c:val>
            <c:numRef>
              <c:f>Sheet1!$C$2:$C$6</c:f>
              <c:numCache>
                <c:formatCode>0.00</c:formatCode>
                <c:ptCount val="5"/>
                <c:pt idx="0">
                  <c:v>3.0739999999999998</c:v>
                </c:pt>
                <c:pt idx="1">
                  <c:v>3.6110000000000002</c:v>
                </c:pt>
                <c:pt idx="2">
                  <c:v>3.4929999999999999</c:v>
                </c:pt>
                <c:pt idx="3">
                  <c:v>3.9369999999999998</c:v>
                </c:pt>
                <c:pt idx="4">
                  <c:v>3.9750000000000001</c:v>
                </c:pt>
              </c:numCache>
            </c:numRef>
          </c:val>
          <c:smooth val="0"/>
          <c:extLst>
            <c:ext xmlns:c16="http://schemas.microsoft.com/office/drawing/2014/chart" uri="{C3380CC4-5D6E-409C-BE32-E72D297353CC}">
              <c16:uniqueId val="{00000007-B544-B74A-9B61-942370CD37F2}"/>
            </c:ext>
          </c:extLst>
        </c:ser>
        <c:dLbls>
          <c:showLegendKey val="0"/>
          <c:showVal val="0"/>
          <c:showCatName val="0"/>
          <c:showSerName val="0"/>
          <c:showPercent val="0"/>
          <c:showBubbleSize val="0"/>
        </c:dLbls>
        <c:marker val="1"/>
        <c:smooth val="0"/>
        <c:axId val="615246656"/>
        <c:axId val="548116224"/>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548116224"/>
        <c:scaling>
          <c:orientation val="minMax"/>
        </c:scaling>
        <c:delete val="0"/>
        <c:axPos val="r"/>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15246656"/>
        <c:crosses val="max"/>
        <c:crossBetween val="between"/>
      </c:valAx>
      <c:catAx>
        <c:axId val="615246656"/>
        <c:scaling>
          <c:orientation val="minMax"/>
        </c:scaling>
        <c:delete val="1"/>
        <c:axPos val="b"/>
        <c:numFmt formatCode="General" sourceLinked="1"/>
        <c:majorTickMark val="out"/>
        <c:minorTickMark val="none"/>
        <c:tickLblPos val="nextTo"/>
        <c:crossAx val="548116224"/>
        <c:crosses val="autoZero"/>
        <c:auto val="1"/>
        <c:lblAlgn val="ctr"/>
        <c:lblOffset val="100"/>
        <c:noMultiLvlLbl val="0"/>
      </c:catAx>
      <c:spPr>
        <a:noFill/>
        <a:ln>
          <a:noFill/>
        </a:ln>
        <a:effectLst/>
      </c:spPr>
    </c:plotArea>
    <c:legend>
      <c:legendPos val="b"/>
      <c:legendEntry>
        <c:idx val="1"/>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0"/>
          <c:y val="0.86607716092559917"/>
          <c:w val="1"/>
          <c:h val="0.1184639521486529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67431004284738"/>
          <c:y val="0.23009205982091721"/>
          <c:w val="0.43273384955369903"/>
          <c:h val="0.74002935240666956"/>
        </c:manualLayout>
      </c:layout>
      <c:barChart>
        <c:barDir val="bar"/>
        <c:grouping val="clustered"/>
        <c:varyColors val="0"/>
        <c:ser>
          <c:idx val="0"/>
          <c:order val="0"/>
          <c:tx>
            <c:strRef>
              <c:f>Sheet1!$B$1</c:f>
              <c:strCache>
                <c:ptCount val="1"/>
                <c:pt idx="0">
                  <c:v>Capacity sanctioned (MW)</c:v>
                </c:pt>
              </c:strCache>
            </c:strRef>
          </c:tx>
          <c:spPr>
            <a:solidFill>
              <a:srgbClr val="575756"/>
            </a:solidFill>
            <a:ln>
              <a:noFill/>
            </a:ln>
            <a:effectLst/>
          </c:spPr>
          <c:invertIfNegative val="0"/>
          <c:dLbls>
            <c:dLbl>
              <c:idx val="0"/>
              <c:layout>
                <c:manualLayout>
                  <c:x val="-1.7823627487121151E-2"/>
                  <c:y val="4.57118011313491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73-F64D-A2CC-0537B044B73F}"/>
                </c:ext>
              </c:extLst>
            </c:dLbl>
            <c:dLbl>
              <c:idx val="1"/>
              <c:layout>
                <c:manualLayout>
                  <c:x val="-1.7823627487121144E-2"/>
                  <c:y val="-4.5711801131349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73-F64D-A2CC-0537B044B73F}"/>
                </c:ext>
              </c:extLst>
            </c:dLbl>
            <c:dLbl>
              <c:idx val="12"/>
              <c:layout>
                <c:manualLayout>
                  <c:x val="-1.0602550456034998E-2"/>
                  <c:y val="-4.12721939406408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73-F64D-A2CC-0537B044B73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ACME Solar</c:v>
                </c:pt>
                <c:pt idx="1">
                  <c:v>Torrent Power</c:v>
                </c:pt>
                <c:pt idx="2">
                  <c:v>Tata Power Renewable Energy</c:v>
                </c:pt>
                <c:pt idx="3">
                  <c:v>Aditya Birla Renewable Energy</c:v>
                </c:pt>
                <c:pt idx="4">
                  <c:v>Amp Energy Green</c:v>
                </c:pt>
                <c:pt idx="5">
                  <c:v>Al Jomaih Energy and Water Co.</c:v>
                </c:pt>
                <c:pt idx="6">
                  <c:v>ABC Renewables</c:v>
                </c:pt>
                <c:pt idx="7">
                  <c:v>Sembcorp</c:v>
                </c:pt>
                <c:pt idx="8">
                  <c:v>Adani</c:v>
                </c:pt>
                <c:pt idx="9">
                  <c:v>NTPC</c:v>
                </c:pt>
              </c:strCache>
            </c:strRef>
          </c:cat>
          <c:val>
            <c:numRef>
              <c:f>Sheet1!$B$2:$B$11</c:f>
              <c:numCache>
                <c:formatCode>General</c:formatCode>
                <c:ptCount val="10"/>
                <c:pt idx="0">
                  <c:v>90</c:v>
                </c:pt>
                <c:pt idx="1">
                  <c:v>100</c:v>
                </c:pt>
                <c:pt idx="2">
                  <c:v>110</c:v>
                </c:pt>
                <c:pt idx="3">
                  <c:v>120</c:v>
                </c:pt>
                <c:pt idx="4">
                  <c:v>130</c:v>
                </c:pt>
                <c:pt idx="5">
                  <c:v>280</c:v>
                </c:pt>
                <c:pt idx="6">
                  <c:v>380</c:v>
                </c:pt>
                <c:pt idx="7">
                  <c:v>400</c:v>
                </c:pt>
                <c:pt idx="8">
                  <c:v>600</c:v>
                </c:pt>
                <c:pt idx="9">
                  <c:v>760</c:v>
                </c:pt>
              </c:numCache>
            </c:numRef>
          </c:val>
          <c:extLst>
            <c:ext xmlns:c16="http://schemas.microsoft.com/office/drawing/2014/chart" uri="{C3380CC4-5D6E-409C-BE32-E72D297353CC}">
              <c16:uniqueId val="{00000003-8B73-F64D-A2CC-0537B044B73F}"/>
            </c:ext>
          </c:extLst>
        </c:ser>
        <c:dLbls>
          <c:showLegendKey val="0"/>
          <c:showVal val="0"/>
          <c:showCatName val="0"/>
          <c:showSerName val="0"/>
          <c:showPercent val="0"/>
          <c:showBubbleSize val="0"/>
        </c:dLbls>
        <c:gapWidth val="46"/>
        <c:overlap val="-2"/>
        <c:axId val="144068608"/>
        <c:axId val="144070528"/>
      </c:barChart>
      <c:catAx>
        <c:axId val="144068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4070528"/>
        <c:crosses val="autoZero"/>
        <c:auto val="1"/>
        <c:lblAlgn val="ctr"/>
        <c:lblOffset val="100"/>
        <c:noMultiLvlLbl val="0"/>
      </c:catAx>
      <c:valAx>
        <c:axId val="144070528"/>
        <c:scaling>
          <c:orientation val="minMax"/>
        </c:scaling>
        <c:delete val="1"/>
        <c:axPos val="b"/>
        <c:numFmt formatCode="General" sourceLinked="1"/>
        <c:majorTickMark val="none"/>
        <c:minorTickMark val="none"/>
        <c:tickLblPos val="none"/>
        <c:crossAx val="14406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Change in key renewable energy stock prices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(indexed</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to 100)</a:t>
            </a:r>
          </a:p>
        </c:rich>
      </c:tx>
      <c:layout>
        <c:manualLayout>
          <c:xMode val="edge"/>
          <c:yMode val="edge"/>
          <c:x val="8.8576617273490685E-4"/>
          <c:y val="1.95219896999918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903286352490388"/>
          <c:y val="0.10682725535487006"/>
          <c:w val="0.86215991238700573"/>
          <c:h val="0.67182061464459797"/>
        </c:manualLayout>
      </c:layout>
      <c:lineChart>
        <c:grouping val="standard"/>
        <c:varyColors val="0"/>
        <c:ser>
          <c:idx val="0"/>
          <c:order val="0"/>
          <c:tx>
            <c:strRef>
              <c:f>Sheet1!$B$1</c:f>
              <c:strCache>
                <c:ptCount val="1"/>
                <c:pt idx="0">
                  <c:v>Azure Power Global Ltd (NYSE)</c:v>
                </c:pt>
              </c:strCache>
            </c:strRef>
          </c:tx>
          <c:spPr>
            <a:ln w="28575" cap="rnd">
              <a:solidFill>
                <a:srgbClr val="71C9EB"/>
              </a:solidFill>
              <a:round/>
            </a:ln>
            <a:effectLst/>
          </c:spPr>
          <c:marker>
            <c:symbol val="circle"/>
            <c:size val="5"/>
            <c:spPr>
              <a:solidFill>
                <a:srgbClr val="71C9EB"/>
              </a:solidFill>
              <a:ln w="9525">
                <a:solidFill>
                  <a:srgbClr val="71C9EB"/>
                </a:solidFill>
              </a:ln>
              <a:effectLst/>
            </c:spPr>
          </c:marker>
          <c:dLbls>
            <c:dLbl>
              <c:idx val="12"/>
              <c:layout>
                <c:manualLayout>
                  <c:x val="-3.3876846659087724E-2"/>
                  <c:y val="4.0980608965395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AC-024F-A4DB-FF0FA37BE34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13"/>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numCache>
            </c:numRef>
          </c:cat>
          <c:val>
            <c:numRef>
              <c:f>Sheet1!$B$2:$B$31</c:f>
              <c:numCache>
                <c:formatCode>0.0</c:formatCode>
                <c:ptCount val="13"/>
                <c:pt idx="0">
                  <c:v>100</c:v>
                </c:pt>
                <c:pt idx="1">
                  <c:v>98.24</c:v>
                </c:pt>
                <c:pt idx="2">
                  <c:v>128</c:v>
                </c:pt>
                <c:pt idx="3">
                  <c:v>122.4</c:v>
                </c:pt>
                <c:pt idx="4">
                  <c:v>116.16</c:v>
                </c:pt>
                <c:pt idx="5">
                  <c:v>117.99999999999999</c:v>
                </c:pt>
                <c:pt idx="6">
                  <c:v>127.67999999999999</c:v>
                </c:pt>
                <c:pt idx="7">
                  <c:v>165.91999999999996</c:v>
                </c:pt>
                <c:pt idx="8">
                  <c:v>199.36</c:v>
                </c:pt>
                <c:pt idx="9">
                  <c:v>238.4</c:v>
                </c:pt>
                <c:pt idx="10">
                  <c:v>213.35999999999996</c:v>
                </c:pt>
                <c:pt idx="11">
                  <c:v>302.79999999999995</c:v>
                </c:pt>
                <c:pt idx="12">
                  <c:v>326.15999999999997</c:v>
                </c:pt>
              </c:numCache>
            </c:numRef>
          </c:val>
          <c:smooth val="0"/>
          <c:extLst>
            <c:ext xmlns:c16="http://schemas.microsoft.com/office/drawing/2014/chart" uri="{C3380CC4-5D6E-409C-BE32-E72D297353CC}">
              <c16:uniqueId val="{00000001-C7D0-4E0A-B692-B8AC0CA00F9E}"/>
            </c:ext>
          </c:extLst>
        </c:ser>
        <c:ser>
          <c:idx val="1"/>
          <c:order val="1"/>
          <c:tx>
            <c:strRef>
              <c:f>Sheet1!$C$1</c:f>
              <c:strCache>
                <c:ptCount val="1"/>
                <c:pt idx="0">
                  <c:v>Adani Green Energy (BSE)</c:v>
                </c:pt>
              </c:strCache>
            </c:strRef>
          </c:tx>
          <c:spPr>
            <a:ln w="28575" cap="rnd">
              <a:solidFill>
                <a:srgbClr val="009CD8"/>
              </a:solidFill>
              <a:round/>
            </a:ln>
            <a:effectLst/>
          </c:spPr>
          <c:marker>
            <c:symbol val="circle"/>
            <c:size val="5"/>
            <c:spPr>
              <a:solidFill>
                <a:srgbClr val="009CD8"/>
              </a:solidFill>
              <a:ln w="9525">
                <a:solidFill>
                  <a:srgbClr val="009CD8"/>
                </a:solidFill>
              </a:ln>
              <a:effectLst/>
            </c:spPr>
          </c:marker>
          <c:dLbls>
            <c:dLbl>
              <c:idx val="12"/>
              <c:layout>
                <c:manualLayout>
                  <c:x val="-3.175954374289474E-2"/>
                  <c:y val="2.3905355229814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AC-024F-A4DB-FF0FA37BE34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13"/>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numCache>
            </c:numRef>
          </c:cat>
          <c:val>
            <c:numRef>
              <c:f>Sheet1!$C$2:$C$31</c:f>
              <c:numCache>
                <c:formatCode>0.0</c:formatCode>
                <c:ptCount val="13"/>
                <c:pt idx="0">
                  <c:v>100</c:v>
                </c:pt>
                <c:pt idx="1">
                  <c:v>121.09300095877278</c:v>
                </c:pt>
                <c:pt idx="2">
                  <c:v>99.041227229146699</c:v>
                </c:pt>
                <c:pt idx="3">
                  <c:v>97.954618088846289</c:v>
                </c:pt>
                <c:pt idx="4">
                  <c:v>132.91786513263023</c:v>
                </c:pt>
                <c:pt idx="5">
                  <c:v>158.90060722275487</c:v>
                </c:pt>
                <c:pt idx="6">
                  <c:v>229.37040588047302</c:v>
                </c:pt>
                <c:pt idx="7">
                  <c:v>230.52</c:v>
                </c:pt>
                <c:pt idx="8">
                  <c:v>289.39</c:v>
                </c:pt>
                <c:pt idx="9">
                  <c:v>471.46</c:v>
                </c:pt>
                <c:pt idx="10">
                  <c:v>547.39533397251523</c:v>
                </c:pt>
                <c:pt idx="11">
                  <c:v>726.36625119846622</c:v>
                </c:pt>
                <c:pt idx="12">
                  <c:v>672.79642058165564</c:v>
                </c:pt>
              </c:numCache>
            </c:numRef>
          </c:val>
          <c:smooth val="0"/>
          <c:extLst>
            <c:ext xmlns:c16="http://schemas.microsoft.com/office/drawing/2014/chart" uri="{C3380CC4-5D6E-409C-BE32-E72D297353CC}">
              <c16:uniqueId val="{00000003-C7D0-4E0A-B692-B8AC0CA00F9E}"/>
            </c:ext>
          </c:extLst>
        </c:ser>
        <c:ser>
          <c:idx val="2"/>
          <c:order val="2"/>
          <c:tx>
            <c:strRef>
              <c:f>Sheet1!$D$1</c:f>
              <c:strCache>
                <c:ptCount val="1"/>
                <c:pt idx="0">
                  <c:v>Inox Wind (BSE)</c:v>
                </c:pt>
              </c:strCache>
            </c:strRef>
          </c:tx>
          <c:spPr>
            <a:ln w="28575" cap="rnd">
              <a:solidFill>
                <a:srgbClr val="C3E5F5"/>
              </a:solidFill>
              <a:round/>
            </a:ln>
            <a:effectLst/>
          </c:spPr>
          <c:marker>
            <c:symbol val="circle"/>
            <c:size val="5"/>
            <c:spPr>
              <a:solidFill>
                <a:srgbClr val="C3E5F5"/>
              </a:solidFill>
              <a:ln w="9525">
                <a:solidFill>
                  <a:srgbClr val="C3E5F5"/>
                </a:solidFill>
              </a:ln>
              <a:effectLst/>
            </c:spPr>
          </c:marker>
          <c:dLbls>
            <c:dLbl>
              <c:idx val="12"/>
              <c:layout>
                <c:manualLayout>
                  <c:x val="-6.3519087485789478E-3"/>
                  <c:y val="-1.02451522413488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AC-024F-A4DB-FF0FA37BE34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13"/>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numCache>
            </c:numRef>
          </c:cat>
          <c:val>
            <c:numRef>
              <c:f>Sheet1!$D$2:$D$31</c:f>
              <c:numCache>
                <c:formatCode>0.0</c:formatCode>
                <c:ptCount val="13"/>
                <c:pt idx="0">
                  <c:v>100</c:v>
                </c:pt>
                <c:pt idx="1">
                  <c:v>116.17440225035163</c:v>
                </c:pt>
                <c:pt idx="2">
                  <c:v>94.374120956399437</c:v>
                </c:pt>
                <c:pt idx="3">
                  <c:v>51.758087201125178</c:v>
                </c:pt>
                <c:pt idx="4">
                  <c:v>74.964838255977497</c:v>
                </c:pt>
                <c:pt idx="5">
                  <c:v>73.839662447257382</c:v>
                </c:pt>
                <c:pt idx="6">
                  <c:v>112.0956399437412</c:v>
                </c:pt>
                <c:pt idx="7">
                  <c:v>98.73</c:v>
                </c:pt>
                <c:pt idx="8">
                  <c:v>118.85</c:v>
                </c:pt>
                <c:pt idx="9">
                  <c:v>109.7</c:v>
                </c:pt>
                <c:pt idx="10">
                  <c:v>107.59493670886076</c:v>
                </c:pt>
                <c:pt idx="11">
                  <c:v>142.19409282700423</c:v>
                </c:pt>
                <c:pt idx="12">
                  <c:v>172.85513361462731</c:v>
                </c:pt>
              </c:numCache>
            </c:numRef>
          </c:val>
          <c:smooth val="0"/>
          <c:extLst>
            <c:ext xmlns:c16="http://schemas.microsoft.com/office/drawing/2014/chart" uri="{C3380CC4-5D6E-409C-BE32-E72D297353CC}">
              <c16:uniqueId val="{00000005-C7D0-4E0A-B692-B8AC0CA00F9E}"/>
            </c:ext>
          </c:extLst>
        </c:ser>
        <c:ser>
          <c:idx val="3"/>
          <c:order val="3"/>
          <c:tx>
            <c:strRef>
              <c:f>Sheet1!$E$1</c:f>
              <c:strCache>
                <c:ptCount val="1"/>
                <c:pt idx="0">
                  <c:v>Suzlon Energy (BSE)</c:v>
                </c:pt>
              </c:strCache>
            </c:strRef>
          </c:tx>
          <c:spPr>
            <a:ln w="28575" cap="rnd">
              <a:solidFill>
                <a:srgbClr val="D5D7DC"/>
              </a:solidFill>
              <a:round/>
            </a:ln>
            <a:effectLst/>
          </c:spPr>
          <c:marker>
            <c:symbol val="circle"/>
            <c:size val="5"/>
            <c:spPr>
              <a:solidFill>
                <a:srgbClr val="D5D7DC"/>
              </a:solidFill>
              <a:ln w="9525">
                <a:solidFill>
                  <a:srgbClr val="D5D7DC"/>
                </a:solidFill>
              </a:ln>
              <a:effectLst/>
            </c:spPr>
          </c:marker>
          <c:dLbls>
            <c:dLbl>
              <c:idx val="12"/>
              <c:layout>
                <c:manualLayout>
                  <c:x val="-3.5994149575280708E-2"/>
                  <c:y val="-4.0980608965395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AC-024F-A4DB-FF0FA37BE34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13"/>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numCache>
            </c:numRef>
          </c:cat>
          <c:val>
            <c:numRef>
              <c:f>Sheet1!$E$2:$E$31</c:f>
              <c:numCache>
                <c:formatCode>0.0</c:formatCode>
                <c:ptCount val="13"/>
                <c:pt idx="0">
                  <c:v>100</c:v>
                </c:pt>
                <c:pt idx="1">
                  <c:v>129.72972972972971</c:v>
                </c:pt>
                <c:pt idx="2">
                  <c:v>145.94594594594594</c:v>
                </c:pt>
                <c:pt idx="3">
                  <c:v>105.40540540540538</c:v>
                </c:pt>
                <c:pt idx="4">
                  <c:v>140.54054054054052</c:v>
                </c:pt>
                <c:pt idx="5">
                  <c:v>151.35135135135133</c:v>
                </c:pt>
                <c:pt idx="6">
                  <c:v>272.97297297297291</c:v>
                </c:pt>
                <c:pt idx="7">
                  <c:v>237.83783783783781</c:v>
                </c:pt>
                <c:pt idx="8">
                  <c:v>202.70270270270265</c:v>
                </c:pt>
                <c:pt idx="9">
                  <c:v>156.75675675675672</c:v>
                </c:pt>
                <c:pt idx="10">
                  <c:v>197.29729729729723</c:v>
                </c:pt>
                <c:pt idx="11">
                  <c:v>186.48648648648646</c:v>
                </c:pt>
                <c:pt idx="12">
                  <c:v>345.94594594594588</c:v>
                </c:pt>
              </c:numCache>
            </c:numRef>
          </c:val>
          <c:smooth val="0"/>
          <c:extLst>
            <c:ext xmlns:c16="http://schemas.microsoft.com/office/drawing/2014/chart" uri="{C3380CC4-5D6E-409C-BE32-E72D297353CC}">
              <c16:uniqueId val="{00000007-C7D0-4E0A-B692-B8AC0CA00F9E}"/>
            </c:ext>
          </c:extLst>
        </c:ser>
        <c:ser>
          <c:idx val="4"/>
          <c:order val="4"/>
          <c:tx>
            <c:strRef>
              <c:f>Sheet1!$F$1</c:f>
              <c:strCache>
                <c:ptCount val="1"/>
                <c:pt idx="0">
                  <c:v>Sterling &amp; Wilson Solar (BSE)</c:v>
                </c:pt>
              </c:strCache>
            </c:strRef>
          </c:tx>
          <c:spPr>
            <a:ln w="28575" cap="rnd">
              <a:solidFill>
                <a:srgbClr val="9D9D9C"/>
              </a:solidFill>
              <a:round/>
            </a:ln>
            <a:effectLst/>
          </c:spPr>
          <c:marker>
            <c:symbol val="circle"/>
            <c:size val="5"/>
            <c:spPr>
              <a:solidFill>
                <a:srgbClr val="9D9D9C"/>
              </a:solidFill>
              <a:ln w="28575">
                <a:solidFill>
                  <a:srgbClr val="9D9D9C"/>
                </a:solidFill>
              </a:ln>
              <a:effectLst/>
            </c:spPr>
          </c:marker>
          <c:dLbls>
            <c:dLbl>
              <c:idx val="0"/>
              <c:layout>
                <c:manualLayout>
                  <c:x val="-2.81930016285303E-2"/>
                  <c:y val="-3.8376417661129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D0-4E0A-B692-B8AC0CA00F9E}"/>
                </c:ext>
              </c:extLst>
            </c:dLbl>
            <c:dLbl>
              <c:idx val="12"/>
              <c:layout>
                <c:manualLayout>
                  <c:x val="0"/>
                  <c:y val="2.732040597693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AC-024F-A4DB-FF0FA37BE34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13"/>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numCache>
            </c:numRef>
          </c:cat>
          <c:val>
            <c:numRef>
              <c:f>Sheet1!$F$2:$F$31</c:f>
              <c:numCache>
                <c:formatCode>0.0</c:formatCode>
                <c:ptCount val="13"/>
                <c:pt idx="0">
                  <c:v>100</c:v>
                </c:pt>
                <c:pt idx="1">
                  <c:v>90.705227343025058</c:v>
                </c:pt>
                <c:pt idx="2">
                  <c:v>51.469223631302206</c:v>
                </c:pt>
                <c:pt idx="3">
                  <c:v>21.558923600371177</c:v>
                </c:pt>
                <c:pt idx="4">
                  <c:v>51.237240952675549</c:v>
                </c:pt>
                <c:pt idx="5">
                  <c:v>44.633467367769889</c:v>
                </c:pt>
                <c:pt idx="6">
                  <c:v>67.939993813795255</c:v>
                </c:pt>
                <c:pt idx="7">
                  <c:v>69.209999999999994</c:v>
                </c:pt>
                <c:pt idx="8">
                  <c:v>78.180000000000007</c:v>
                </c:pt>
                <c:pt idx="9">
                  <c:v>69.81</c:v>
                </c:pt>
                <c:pt idx="10">
                  <c:v>67.073925146922377</c:v>
                </c:pt>
                <c:pt idx="11">
                  <c:v>68.806062480668132</c:v>
                </c:pt>
                <c:pt idx="12">
                  <c:v>80.343334364367493</c:v>
                </c:pt>
              </c:numCache>
            </c:numRef>
          </c:val>
          <c:smooth val="0"/>
          <c:extLst>
            <c:ext xmlns:c16="http://schemas.microsoft.com/office/drawing/2014/chart" uri="{C3380CC4-5D6E-409C-BE32-E72D297353CC}">
              <c16:uniqueId val="{0000000A-C7D0-4E0A-B692-B8AC0CA00F9E}"/>
            </c:ext>
          </c:extLst>
        </c:ser>
        <c:ser>
          <c:idx val="5"/>
          <c:order val="5"/>
          <c:tx>
            <c:strRef>
              <c:f>Sheet1!$G$1</c:f>
              <c:strCache>
                <c:ptCount val="1"/>
                <c:pt idx="0">
                  <c:v>Borosil Renewables (BSE)</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C7D0-4E0A-B692-B8AC0CA00F9E}"/>
                </c:ext>
              </c:extLst>
            </c:dLbl>
            <c:dLbl>
              <c:idx val="1"/>
              <c:delete val="1"/>
              <c:extLst>
                <c:ext xmlns:c15="http://schemas.microsoft.com/office/drawing/2012/chart" uri="{CE6537A1-D6FC-4f65-9D91-7224C49458BB}"/>
                <c:ext xmlns:c16="http://schemas.microsoft.com/office/drawing/2014/chart" uri="{C3380CC4-5D6E-409C-BE32-E72D297353CC}">
                  <c16:uniqueId val="{0000000C-C7D0-4E0A-B692-B8AC0CA00F9E}"/>
                </c:ext>
              </c:extLst>
            </c:dLbl>
            <c:dLbl>
              <c:idx val="2"/>
              <c:delete val="1"/>
              <c:extLst>
                <c:ext xmlns:c15="http://schemas.microsoft.com/office/drawing/2012/chart" uri="{CE6537A1-D6FC-4f65-9D91-7224C49458BB}"/>
                <c:ext xmlns:c16="http://schemas.microsoft.com/office/drawing/2014/chart" uri="{C3380CC4-5D6E-409C-BE32-E72D297353CC}">
                  <c16:uniqueId val="{0000000D-C7D0-4E0A-B692-B8AC0CA00F9E}"/>
                </c:ext>
              </c:extLst>
            </c:dLbl>
            <c:dLbl>
              <c:idx val="3"/>
              <c:delete val="1"/>
              <c:extLst>
                <c:ext xmlns:c15="http://schemas.microsoft.com/office/drawing/2012/chart" uri="{CE6537A1-D6FC-4f65-9D91-7224C49458BB}"/>
                <c:ext xmlns:c16="http://schemas.microsoft.com/office/drawing/2014/chart" uri="{C3380CC4-5D6E-409C-BE32-E72D297353CC}">
                  <c16:uniqueId val="{0000000E-C7D0-4E0A-B692-B8AC0CA00F9E}"/>
                </c:ext>
              </c:extLst>
            </c:dLbl>
            <c:dLbl>
              <c:idx val="4"/>
              <c:delete val="1"/>
              <c:extLst>
                <c:ext xmlns:c15="http://schemas.microsoft.com/office/drawing/2012/chart" uri="{CE6537A1-D6FC-4f65-9D91-7224C49458BB}"/>
                <c:ext xmlns:c16="http://schemas.microsoft.com/office/drawing/2014/chart" uri="{C3380CC4-5D6E-409C-BE32-E72D297353CC}">
                  <c16:uniqueId val="{0000000F-C7D0-4E0A-B692-B8AC0CA00F9E}"/>
                </c:ext>
              </c:extLst>
            </c:dLbl>
            <c:dLbl>
              <c:idx val="5"/>
              <c:delete val="1"/>
              <c:extLst>
                <c:ext xmlns:c15="http://schemas.microsoft.com/office/drawing/2012/chart" uri="{CE6537A1-D6FC-4f65-9D91-7224C49458BB}"/>
                <c:ext xmlns:c16="http://schemas.microsoft.com/office/drawing/2014/chart" uri="{C3380CC4-5D6E-409C-BE32-E72D297353CC}">
                  <c16:uniqueId val="{00000010-C7D0-4E0A-B692-B8AC0CA00F9E}"/>
                </c:ext>
              </c:extLst>
            </c:dLbl>
            <c:dLbl>
              <c:idx val="6"/>
              <c:delete val="1"/>
              <c:extLst>
                <c:ext xmlns:c15="http://schemas.microsoft.com/office/drawing/2012/chart" uri="{CE6537A1-D6FC-4f65-9D91-7224C49458BB}"/>
                <c:ext xmlns:c16="http://schemas.microsoft.com/office/drawing/2014/chart" uri="{C3380CC4-5D6E-409C-BE32-E72D297353CC}">
                  <c16:uniqueId val="{00000011-C7D0-4E0A-B692-B8AC0CA00F9E}"/>
                </c:ext>
              </c:extLst>
            </c:dLbl>
            <c:dLbl>
              <c:idx val="7"/>
              <c:delete val="1"/>
              <c:extLst>
                <c:ext xmlns:c15="http://schemas.microsoft.com/office/drawing/2012/chart" uri="{CE6537A1-D6FC-4f65-9D91-7224C49458BB}"/>
                <c:ext xmlns:c16="http://schemas.microsoft.com/office/drawing/2014/chart" uri="{C3380CC4-5D6E-409C-BE32-E72D297353CC}">
                  <c16:uniqueId val="{00000001-5AAE-B545-9EDC-00696826218A}"/>
                </c:ext>
              </c:extLst>
            </c:dLbl>
            <c:dLbl>
              <c:idx val="8"/>
              <c:delete val="1"/>
              <c:extLst>
                <c:ext xmlns:c15="http://schemas.microsoft.com/office/drawing/2012/chart" uri="{CE6537A1-D6FC-4f65-9D91-7224C49458BB}"/>
                <c:ext xmlns:c16="http://schemas.microsoft.com/office/drawing/2014/chart" uri="{C3380CC4-5D6E-409C-BE32-E72D297353CC}">
                  <c16:uniqueId val="{00000002-5AAE-B545-9EDC-00696826218A}"/>
                </c:ext>
              </c:extLst>
            </c:dLbl>
            <c:dLbl>
              <c:idx val="9"/>
              <c:delete val="1"/>
              <c:extLst>
                <c:ext xmlns:c15="http://schemas.microsoft.com/office/drawing/2012/chart" uri="{CE6537A1-D6FC-4f65-9D91-7224C49458BB}">
                  <c15:layout>
                    <c:manualLayout>
                      <c:w val="4.2303712265535795E-2"/>
                      <c:h val="5.9865839596948717E-2"/>
                    </c:manualLayout>
                  </c15:layout>
                </c:ext>
                <c:ext xmlns:c16="http://schemas.microsoft.com/office/drawing/2014/chart" uri="{C3380CC4-5D6E-409C-BE32-E72D297353CC}">
                  <c16:uniqueId val="{00000003-5AAE-B545-9EDC-00696826218A}"/>
                </c:ext>
              </c:extLst>
            </c:dLbl>
            <c:dLbl>
              <c:idx val="10"/>
              <c:delete val="1"/>
              <c:extLst>
                <c:ext xmlns:c15="http://schemas.microsoft.com/office/drawing/2012/chart" uri="{CE6537A1-D6FC-4f65-9D91-7224C49458BB}">
                  <c15:layout>
                    <c:manualLayout>
                      <c:w val="4.2303712265535795E-2"/>
                      <c:h val="8.3771194826762818E-2"/>
                    </c:manualLayout>
                  </c15:layout>
                </c:ext>
                <c:ext xmlns:c16="http://schemas.microsoft.com/office/drawing/2014/chart" uri="{C3380CC4-5D6E-409C-BE32-E72D297353CC}">
                  <c16:uniqueId val="{00000005-02AC-024F-A4DB-FF0FA37BE341}"/>
                </c:ext>
              </c:extLst>
            </c:dLbl>
            <c:dLbl>
              <c:idx val="11"/>
              <c:delete val="1"/>
              <c:extLst>
                <c:ext xmlns:c15="http://schemas.microsoft.com/office/drawing/2012/chart" uri="{CE6537A1-D6FC-4f65-9D91-7224C49458BB}"/>
                <c:ext xmlns:c16="http://schemas.microsoft.com/office/drawing/2014/chart" uri="{C3380CC4-5D6E-409C-BE32-E72D297353CC}">
                  <c16:uniqueId val="{00000004-02AC-024F-A4DB-FF0FA37BE341}"/>
                </c:ext>
              </c:extLst>
            </c:dLbl>
            <c:dLbl>
              <c:idx val="12"/>
              <c:layout>
                <c:manualLayout>
                  <c:x val="-3.446869117503143E-2"/>
                  <c:y val="-2.732040597693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AC-024F-A4DB-FF0FA37BE34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13"/>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numCache>
            </c:numRef>
          </c:cat>
          <c:val>
            <c:numRef>
              <c:f>Sheet1!$G$2:$G$31</c:f>
              <c:numCache>
                <c:formatCode>0.0</c:formatCode>
                <c:ptCount val="13"/>
                <c:pt idx="0">
                  <c:v>100</c:v>
                </c:pt>
                <c:pt idx="1">
                  <c:v>112.2942884801549</c:v>
                </c:pt>
                <c:pt idx="2">
                  <c:v>142.07808970635691</c:v>
                </c:pt>
                <c:pt idx="3">
                  <c:v>24.040012907389485</c:v>
                </c:pt>
                <c:pt idx="4">
                  <c:v>24.136818328493064</c:v>
                </c:pt>
                <c:pt idx="5">
                  <c:v>22.555663117134564</c:v>
                </c:pt>
                <c:pt idx="6">
                  <c:v>85.70506615037111</c:v>
                </c:pt>
                <c:pt idx="7">
                  <c:v>50.177476605356581</c:v>
                </c:pt>
                <c:pt idx="8">
                  <c:v>49.983865763149424</c:v>
                </c:pt>
                <c:pt idx="9">
                  <c:v>47.07970313004197</c:v>
                </c:pt>
                <c:pt idx="10">
                  <c:v>59.503065505001643</c:v>
                </c:pt>
                <c:pt idx="11">
                  <c:v>81.122942884801589</c:v>
                </c:pt>
                <c:pt idx="12">
                  <c:v>193.90125847047446</c:v>
                </c:pt>
              </c:numCache>
            </c:numRef>
          </c:val>
          <c:smooth val="0"/>
          <c:extLst>
            <c:ext xmlns:c16="http://schemas.microsoft.com/office/drawing/2014/chart" uri="{C3380CC4-5D6E-409C-BE32-E72D297353CC}">
              <c16:uniqueId val="{00000012-C7D0-4E0A-B692-B8AC0CA00F9E}"/>
            </c:ext>
          </c:extLst>
        </c:ser>
        <c:ser>
          <c:idx val="6"/>
          <c:order val="6"/>
          <c:tx>
            <c:strRef>
              <c:f>Sheet1!$H$1</c:f>
              <c:strCache>
                <c:ptCount val="1"/>
                <c:pt idx="0">
                  <c:v>Sensex</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dLbls>
            <c:dLbl>
              <c:idx val="3"/>
              <c:layout>
                <c:manualLayout>
                  <c:x val="-2.4666578973648247E-2"/>
                  <c:y val="-9.18051689347623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7E-D945-9B53-B50076401E03}"/>
                </c:ext>
              </c:extLst>
            </c:dLbl>
            <c:dLbl>
              <c:idx val="6"/>
              <c:layout>
                <c:manualLayout>
                  <c:x val="-4.2346058323860427E-3"/>
                  <c:y val="-4.4395659712511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2AC-024F-A4DB-FF0FA37BE341}"/>
                </c:ext>
              </c:extLst>
            </c:dLbl>
            <c:dLbl>
              <c:idx val="9"/>
              <c:layout>
                <c:manualLayout>
                  <c:x val="0"/>
                  <c:y val="-3.7565558218279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AE-B545-9EDC-00696826218A}"/>
                </c:ext>
              </c:extLst>
            </c:dLbl>
            <c:dLbl>
              <c:idx val="12"/>
              <c:layout>
                <c:manualLayout>
                  <c:x val="0"/>
                  <c:y val="-3.41505074711629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AC-024F-A4DB-FF0FA37BE34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13"/>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numCache>
            </c:numRef>
          </c:cat>
          <c:val>
            <c:numRef>
              <c:f>Sheet1!$H$2:$H$31</c:f>
              <c:numCache>
                <c:formatCode>0.0</c:formatCode>
                <c:ptCount val="13"/>
                <c:pt idx="0">
                  <c:v>100</c:v>
                </c:pt>
                <c:pt idx="1">
                  <c:v>98.714661991858193</c:v>
                </c:pt>
                <c:pt idx="2">
                  <c:v>92.833498247674044</c:v>
                </c:pt>
                <c:pt idx="3">
                  <c:v>71.868611185313156</c:v>
                </c:pt>
                <c:pt idx="4">
                  <c:v>81.732274455600901</c:v>
                </c:pt>
                <c:pt idx="5">
                  <c:v>78.596752682302281</c:v>
                </c:pt>
                <c:pt idx="6">
                  <c:v>84.636689909811849</c:v>
                </c:pt>
                <c:pt idx="7">
                  <c:v>91.16</c:v>
                </c:pt>
                <c:pt idx="8">
                  <c:v>93.64</c:v>
                </c:pt>
                <c:pt idx="9">
                  <c:v>92.28</c:v>
                </c:pt>
                <c:pt idx="10">
                  <c:v>96.025402787723053</c:v>
                </c:pt>
                <c:pt idx="11">
                  <c:v>107.01992110291096</c:v>
                </c:pt>
                <c:pt idx="12">
                  <c:v>115.75030530565233</c:v>
                </c:pt>
              </c:numCache>
            </c:numRef>
          </c:val>
          <c:smooth val="0"/>
          <c:extLst>
            <c:ext xmlns:c16="http://schemas.microsoft.com/office/drawing/2014/chart" uri="{C3380CC4-5D6E-409C-BE32-E72D297353CC}">
              <c16:uniqueId val="{00000013-C7D0-4E0A-B692-B8AC0CA00F9E}"/>
            </c:ext>
          </c:extLst>
        </c:ser>
        <c:dLbls>
          <c:showLegendKey val="0"/>
          <c:showVal val="0"/>
          <c:showCatName val="0"/>
          <c:showSerName val="0"/>
          <c:showPercent val="0"/>
          <c:showBubbleSize val="0"/>
        </c:dLbls>
        <c:marker val="1"/>
        <c:smooth val="0"/>
        <c:axId val="979424864"/>
        <c:axId val="978063184"/>
      </c:lineChart>
      <c:dateAx>
        <c:axId val="9794248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Offset val="100"/>
        <c:baseTimeUnit val="months"/>
      </c:dateAx>
      <c:valAx>
        <c:axId val="978063184"/>
        <c:scaling>
          <c:orientation val="minMax"/>
          <c:max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Value of stocks</a:t>
                </a:r>
                <a:r>
                  <a:rPr lang="en-US" sz="700" baseline="0" dirty="0">
                    <a:latin typeface="Open Sans" panose="020B0606030504020204" pitchFamily="34" charset="0"/>
                    <a:ea typeface="Open Sans" panose="020B0606030504020204" pitchFamily="34" charset="0"/>
                    <a:cs typeface="Open Sans" panose="020B0606030504020204" pitchFamily="34" charset="0"/>
                  </a:rPr>
                  <a:t> (indexed to 100)</a:t>
                </a:r>
                <a:endParaRPr lang="en-US" sz="700" dirty="0">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9.1970970610001646E-3"/>
              <c:y val="0.2767358138254161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spPr>
        <a:noFill/>
        <a:ln>
          <a:noFill/>
        </a:ln>
        <a:effectLst/>
      </c:spPr>
    </c:plotArea>
    <c:legend>
      <c:legendPos val="b"/>
      <c:layout>
        <c:manualLayout>
          <c:xMode val="edge"/>
          <c:yMode val="edge"/>
          <c:x val="0"/>
          <c:y val="0.892272358633033"/>
          <c:w val="1"/>
          <c:h val="0.1077276413669668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Bond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yields* and key financial rates</a:t>
            </a:r>
            <a:endPar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4054955012708997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5.5676911782989176E-2"/>
          <c:y val="9.9095456990065653E-2"/>
          <c:w val="0.92360030050166808"/>
          <c:h val="0.70140526520854274"/>
        </c:manualLayout>
      </c:layout>
      <c:lineChart>
        <c:grouping val="standard"/>
        <c:varyColors val="0"/>
        <c:ser>
          <c:idx val="0"/>
          <c:order val="0"/>
          <c:tx>
            <c:strRef>
              <c:f>Sheet1!$B$1</c:f>
              <c:strCache>
                <c:ptCount val="1"/>
                <c:pt idx="0">
                  <c:v>Repo rate</c:v>
                </c:pt>
              </c:strCache>
            </c:strRef>
          </c:tx>
          <c:spPr>
            <a:ln w="28575" cap="rnd">
              <a:solidFill>
                <a:srgbClr val="71C9EB"/>
              </a:solidFill>
              <a:round/>
            </a:ln>
            <a:effectLst/>
          </c:spPr>
          <c:marker>
            <c:symbol val="none"/>
          </c:marker>
          <c:cat>
            <c:numRef>
              <c:f>Sheet1!$A$2:$A$31</c:f>
              <c:numCache>
                <c:formatCode>mmm\-yy</c:formatCode>
                <c:ptCount val="19"/>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numCache>
            </c:numRef>
          </c:cat>
          <c:val>
            <c:numRef>
              <c:f>Sheet1!$B$2:$B$31</c:f>
              <c:numCache>
                <c:formatCode>0.00%</c:formatCode>
                <c:ptCount val="19"/>
                <c:pt idx="0">
                  <c:v>5.7500000000000002E-2</c:v>
                </c:pt>
                <c:pt idx="1">
                  <c:v>5.7500000000000002E-2</c:v>
                </c:pt>
                <c:pt idx="2">
                  <c:v>5.3999999999999999E-2</c:v>
                </c:pt>
                <c:pt idx="3">
                  <c:v>5.3999999999999999E-2</c:v>
                </c:pt>
                <c:pt idx="4">
                  <c:v>5.1499999999999997E-2</c:v>
                </c:pt>
                <c:pt idx="5">
                  <c:v>5.1499999999999997E-2</c:v>
                </c:pt>
                <c:pt idx="6">
                  <c:v>5.1499999999999997E-2</c:v>
                </c:pt>
                <c:pt idx="7">
                  <c:v>5.1499999999999997E-2</c:v>
                </c:pt>
                <c:pt idx="8">
                  <c:v>5.1499999999999997E-2</c:v>
                </c:pt>
                <c:pt idx="9">
                  <c:v>4.3999999999999997E-2</c:v>
                </c:pt>
                <c:pt idx="10">
                  <c:v>4.3999999999999997E-2</c:v>
                </c:pt>
                <c:pt idx="11">
                  <c:v>0.04</c:v>
                </c:pt>
                <c:pt idx="12">
                  <c:v>0.04</c:v>
                </c:pt>
                <c:pt idx="13">
                  <c:v>0.04</c:v>
                </c:pt>
                <c:pt idx="14">
                  <c:v>0.04</c:v>
                </c:pt>
                <c:pt idx="15">
                  <c:v>0.04</c:v>
                </c:pt>
                <c:pt idx="16">
                  <c:v>0.04</c:v>
                </c:pt>
                <c:pt idx="17">
                  <c:v>0.04</c:v>
                </c:pt>
                <c:pt idx="18">
                  <c:v>0.04</c:v>
                </c:pt>
              </c:numCache>
            </c:numRef>
          </c:val>
          <c:smooth val="0"/>
          <c:extLst>
            <c:ext xmlns:c16="http://schemas.microsoft.com/office/drawing/2014/chart" uri="{C3380CC4-5D6E-409C-BE32-E72D297353CC}">
              <c16:uniqueId val="{00000000-68CA-AF45-9AA7-B1D06795EE67}"/>
            </c:ext>
          </c:extLst>
        </c:ser>
        <c:ser>
          <c:idx val="2"/>
          <c:order val="1"/>
          <c:tx>
            <c:strRef>
              <c:f>Sheet1!$D$1</c:f>
              <c:strCache>
                <c:ptCount val="1"/>
                <c:pt idx="0">
                  <c:v>SBI MCLR (1-year)</c:v>
                </c:pt>
              </c:strCache>
            </c:strRef>
          </c:tx>
          <c:spPr>
            <a:ln w="28575" cap="rnd">
              <a:solidFill>
                <a:srgbClr val="C3E5F5"/>
              </a:solidFill>
              <a:round/>
            </a:ln>
            <a:effectLst/>
          </c:spPr>
          <c:marker>
            <c:symbol val="none"/>
          </c:marker>
          <c:cat>
            <c:numRef>
              <c:f>Sheet1!$A$2:$A$31</c:f>
              <c:numCache>
                <c:formatCode>mmm\-yy</c:formatCode>
                <c:ptCount val="19"/>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numCache>
            </c:numRef>
          </c:cat>
          <c:val>
            <c:numRef>
              <c:f>Sheet1!$D$2:$D$31</c:f>
              <c:numCache>
                <c:formatCode>0.00%</c:formatCode>
                <c:ptCount val="19"/>
                <c:pt idx="0">
                  <c:v>8.4500000000000006E-2</c:v>
                </c:pt>
                <c:pt idx="1">
                  <c:v>8.4000000000000005E-2</c:v>
                </c:pt>
                <c:pt idx="2">
                  <c:v>8.2500000000000004E-2</c:v>
                </c:pt>
                <c:pt idx="3">
                  <c:v>8.1000000000000003E-2</c:v>
                </c:pt>
                <c:pt idx="4">
                  <c:v>8.0500000000000002E-2</c:v>
                </c:pt>
                <c:pt idx="5">
                  <c:v>0.08</c:v>
                </c:pt>
                <c:pt idx="6">
                  <c:v>7.9000000000000001E-2</c:v>
                </c:pt>
                <c:pt idx="7">
                  <c:v>7.9000000000000001E-2</c:v>
                </c:pt>
                <c:pt idx="8">
                  <c:v>7.85E-2</c:v>
                </c:pt>
                <c:pt idx="9">
                  <c:v>7.7499999999999999E-2</c:v>
                </c:pt>
                <c:pt idx="10">
                  <c:v>7.3999999999999996E-2</c:v>
                </c:pt>
                <c:pt idx="11">
                  <c:v>7.2499999999999995E-2</c:v>
                </c:pt>
                <c:pt idx="12">
                  <c:v>7.0000000000000007E-2</c:v>
                </c:pt>
                <c:pt idx="13">
                  <c:v>7.0000000000000007E-2</c:v>
                </c:pt>
                <c:pt idx="14">
                  <c:v>7.0000000000000007E-2</c:v>
                </c:pt>
                <c:pt idx="15">
                  <c:v>7.0000000000000007E-2</c:v>
                </c:pt>
                <c:pt idx="16">
                  <c:v>7.0000000000000007E-2</c:v>
                </c:pt>
                <c:pt idx="17">
                  <c:v>7.0000000000000007E-2</c:v>
                </c:pt>
                <c:pt idx="18">
                  <c:v>7.0000000000000007E-2</c:v>
                </c:pt>
              </c:numCache>
            </c:numRef>
          </c:val>
          <c:smooth val="0"/>
          <c:extLst>
            <c:ext xmlns:c16="http://schemas.microsoft.com/office/drawing/2014/chart" uri="{C3380CC4-5D6E-409C-BE32-E72D297353CC}">
              <c16:uniqueId val="{00000001-68CA-AF45-9AA7-B1D06795EE67}"/>
            </c:ext>
          </c:extLst>
        </c:ser>
        <c:ser>
          <c:idx val="3"/>
          <c:order val="2"/>
          <c:tx>
            <c:strRef>
              <c:f>Sheet1!$E$1</c:f>
              <c:strCache>
                <c:ptCount val="1"/>
                <c:pt idx="0">
                  <c:v>Treasury bond yield (INR, 10-year)</c:v>
                </c:pt>
              </c:strCache>
            </c:strRef>
          </c:tx>
          <c:spPr>
            <a:ln w="38100" cap="rnd">
              <a:solidFill>
                <a:srgbClr val="009CD8"/>
              </a:solidFill>
              <a:round/>
            </a:ln>
            <a:effectLst/>
          </c:spPr>
          <c:marker>
            <c:symbol val="circle"/>
            <c:size val="5"/>
            <c:spPr>
              <a:solidFill>
                <a:schemeClr val="bg1"/>
              </a:solidFill>
              <a:ln w="38100">
                <a:solidFill>
                  <a:srgbClr val="009CD8"/>
                </a:solidFill>
              </a:ln>
              <a:effectLst/>
            </c:spPr>
          </c:marker>
          <c:cat>
            <c:numRef>
              <c:f>Sheet1!$A$2:$A$31</c:f>
              <c:numCache>
                <c:formatCode>mmm\-yy</c:formatCode>
                <c:ptCount val="19"/>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numCache>
            </c:numRef>
          </c:cat>
          <c:val>
            <c:numRef>
              <c:f>Sheet1!$E$2:$E$31</c:f>
              <c:numCache>
                <c:formatCode>0.00%</c:formatCode>
                <c:ptCount val="19"/>
                <c:pt idx="0">
                  <c:v>7.2800000000000004E-2</c:v>
                </c:pt>
                <c:pt idx="1">
                  <c:v>7.17E-2</c:v>
                </c:pt>
                <c:pt idx="2">
                  <c:v>7.1800000000000003E-2</c:v>
                </c:pt>
                <c:pt idx="3">
                  <c:v>7.1900000000000006E-2</c:v>
                </c:pt>
                <c:pt idx="4">
                  <c:v>6.6400000000000001E-2</c:v>
                </c:pt>
                <c:pt idx="5">
                  <c:v>6.5699999999999995E-2</c:v>
                </c:pt>
                <c:pt idx="6">
                  <c:v>6.59E-2</c:v>
                </c:pt>
                <c:pt idx="7">
                  <c:v>6.5799999999999997E-2</c:v>
                </c:pt>
                <c:pt idx="8">
                  <c:v>6.4699999999999994E-2</c:v>
                </c:pt>
                <c:pt idx="9">
                  <c:v>6.4299999999999996E-2</c:v>
                </c:pt>
                <c:pt idx="10">
                  <c:v>6.1699999999999998E-2</c:v>
                </c:pt>
                <c:pt idx="11">
                  <c:v>6.0299999999999999E-2</c:v>
                </c:pt>
                <c:pt idx="12">
                  <c:v>5.8999999999999997E-2</c:v>
                </c:pt>
                <c:pt idx="13">
                  <c:v>5.8599999999999999E-2</c:v>
                </c:pt>
                <c:pt idx="14">
                  <c:v>6.0699999999999997E-2</c:v>
                </c:pt>
                <c:pt idx="15">
                  <c:v>6.0299999999999999E-2</c:v>
                </c:pt>
                <c:pt idx="16">
                  <c:v>5.9299999999999999E-2</c:v>
                </c:pt>
                <c:pt idx="17">
                  <c:v>5.8999999999999997E-2</c:v>
                </c:pt>
                <c:pt idx="18">
                  <c:v>5.8999999999999997E-2</c:v>
                </c:pt>
              </c:numCache>
            </c:numRef>
          </c:val>
          <c:smooth val="0"/>
          <c:extLst>
            <c:ext xmlns:c16="http://schemas.microsoft.com/office/drawing/2014/chart" uri="{C3380CC4-5D6E-409C-BE32-E72D297353CC}">
              <c16:uniqueId val="{00000002-68CA-AF45-9AA7-B1D06795EE67}"/>
            </c:ext>
          </c:extLst>
        </c:ser>
        <c:ser>
          <c:idx val="5"/>
          <c:order val="3"/>
          <c:tx>
            <c:strRef>
              <c:f>Sheet1!$G$1</c:f>
              <c:strCache>
                <c:ptCount val="1"/>
                <c:pt idx="0">
                  <c:v>NTPC bond yield (INR, 8.66%, 10-year)</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Sheet1!$A$2:$A$31</c:f>
              <c:numCache>
                <c:formatCode>mmm\-yy</c:formatCode>
                <c:ptCount val="19"/>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numCache>
            </c:numRef>
          </c:cat>
          <c:val>
            <c:numRef>
              <c:f>Sheet1!$G$2:$G$31</c:f>
              <c:numCache>
                <c:formatCode>0.00%</c:formatCode>
                <c:ptCount val="19"/>
                <c:pt idx="0">
                  <c:v>7.4334763948497848E-2</c:v>
                </c:pt>
                <c:pt idx="1">
                  <c:v>7.3884480846344164E-2</c:v>
                </c:pt>
                <c:pt idx="2">
                  <c:v>7.3327688399661306E-2</c:v>
                </c:pt>
                <c:pt idx="3">
                  <c:v>7.2226855713094243E-2</c:v>
                </c:pt>
                <c:pt idx="4">
                  <c:v>6.9839272897362067E-2</c:v>
                </c:pt>
                <c:pt idx="5">
                  <c:v>7.3195675876699923E-2</c:v>
                </c:pt>
                <c:pt idx="6">
                  <c:v>7.5198742635342541E-2</c:v>
                </c:pt>
                <c:pt idx="7">
                  <c:v>7.7314525488795638E-2</c:v>
                </c:pt>
                <c:pt idx="8">
                  <c:v>7.629955947136563E-2</c:v>
                </c:pt>
                <c:pt idx="9">
                  <c:v>7.9376718606782762E-2</c:v>
                </c:pt>
                <c:pt idx="10">
                  <c:v>7.2167268060567169E-2</c:v>
                </c:pt>
                <c:pt idx="11">
                  <c:v>7.5173611111111108E-2</c:v>
                </c:pt>
                <c:pt idx="12">
                  <c:v>7.2046589018302826E-2</c:v>
                </c:pt>
                <c:pt idx="13">
                  <c:v>7.2400000000000006E-2</c:v>
                </c:pt>
                <c:pt idx="14">
                  <c:v>7.2800000000000004E-2</c:v>
                </c:pt>
                <c:pt idx="15">
                  <c:v>7.2800000000000004E-2</c:v>
                </c:pt>
                <c:pt idx="16">
                  <c:v>7.0751633986928103E-2</c:v>
                </c:pt>
                <c:pt idx="17">
                  <c:v>7.5060889462872593E-2</c:v>
                </c:pt>
                <c:pt idx="18">
                  <c:v>7.5418459233971391E-2</c:v>
                </c:pt>
              </c:numCache>
            </c:numRef>
          </c:val>
          <c:smooth val="0"/>
          <c:extLst>
            <c:ext xmlns:c16="http://schemas.microsoft.com/office/drawing/2014/chart" uri="{C3380CC4-5D6E-409C-BE32-E72D297353CC}">
              <c16:uniqueId val="{00000003-68CA-AF45-9AA7-B1D06795EE67}"/>
            </c:ext>
          </c:extLst>
        </c:ser>
        <c:ser>
          <c:idx val="6"/>
          <c:order val="4"/>
          <c:tx>
            <c:strRef>
              <c:f>Sheet1!$H$1</c:f>
              <c:strCache>
                <c:ptCount val="1"/>
                <c:pt idx="0">
                  <c:v>ReNew Power bond yield (USD, 6.67%, 5-year)</c:v>
                </c:pt>
              </c:strCache>
            </c:strRef>
          </c:tx>
          <c:spPr>
            <a:ln w="38100" cap="rnd">
              <a:solidFill>
                <a:srgbClr val="87BD41"/>
              </a:solidFill>
              <a:round/>
            </a:ln>
            <a:effectLst/>
          </c:spPr>
          <c:marker>
            <c:symbol val="circle"/>
            <c:size val="5"/>
            <c:spPr>
              <a:solidFill>
                <a:schemeClr val="bg1"/>
              </a:solidFill>
              <a:ln w="25400">
                <a:solidFill>
                  <a:srgbClr val="87BD41"/>
                </a:solidFill>
              </a:ln>
              <a:effectLst/>
            </c:spPr>
          </c:marker>
          <c:cat>
            <c:numRef>
              <c:f>Sheet1!$A$2:$A$31</c:f>
              <c:numCache>
                <c:formatCode>mmm\-yy</c:formatCode>
                <c:ptCount val="19"/>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numCache>
            </c:numRef>
          </c:cat>
          <c:val>
            <c:numRef>
              <c:f>Sheet1!$H$2:$H$31</c:f>
              <c:numCache>
                <c:formatCode>0.00%</c:formatCode>
                <c:ptCount val="19"/>
                <c:pt idx="0">
                  <c:v>6.5308920003916582E-2</c:v>
                </c:pt>
                <c:pt idx="1">
                  <c:v>6.4876957494407153E-2</c:v>
                </c:pt>
                <c:pt idx="2">
                  <c:v>6.5168539325842698E-2</c:v>
                </c:pt>
                <c:pt idx="3">
                  <c:v>6.5733714398344342E-2</c:v>
                </c:pt>
                <c:pt idx="4">
                  <c:v>6.5844027640671279E-2</c:v>
                </c:pt>
                <c:pt idx="5">
                  <c:v>6.4959096221269955E-2</c:v>
                </c:pt>
                <c:pt idx="6">
                  <c:v>6.4313952367177712E-2</c:v>
                </c:pt>
                <c:pt idx="7">
                  <c:v>6.3372921615201902E-2</c:v>
                </c:pt>
                <c:pt idx="8">
                  <c:v>6.3560129597865445E-2</c:v>
                </c:pt>
                <c:pt idx="9">
                  <c:v>8.167013591281988E-2</c:v>
                </c:pt>
                <c:pt idx="10">
                  <c:v>7.6446991404011455E-2</c:v>
                </c:pt>
                <c:pt idx="11">
                  <c:v>6.7798332994511087E-2</c:v>
                </c:pt>
                <c:pt idx="12">
                  <c:v>6.5915604308726158E-2</c:v>
                </c:pt>
                <c:pt idx="13">
                  <c:v>6.4519249371251697E-2</c:v>
                </c:pt>
                <c:pt idx="14">
                  <c:v>6.3535911602209935E-2</c:v>
                </c:pt>
                <c:pt idx="15">
                  <c:v>6.4444444444444443E-2</c:v>
                </c:pt>
                <c:pt idx="16">
                  <c:v>6.3487530934703981E-2</c:v>
                </c:pt>
                <c:pt idx="17">
                  <c:v>6.2552752508674855E-2</c:v>
                </c:pt>
                <c:pt idx="18">
                  <c:v>6.2954223690420003E-2</c:v>
                </c:pt>
              </c:numCache>
            </c:numRef>
          </c:val>
          <c:smooth val="0"/>
          <c:extLst>
            <c:ext xmlns:c16="http://schemas.microsoft.com/office/drawing/2014/chart" uri="{C3380CC4-5D6E-409C-BE32-E72D297353CC}">
              <c16:uniqueId val="{00000004-68CA-AF45-9AA7-B1D06795EE67}"/>
            </c:ext>
          </c:extLst>
        </c:ser>
        <c:ser>
          <c:idx val="7"/>
          <c:order val="5"/>
          <c:tx>
            <c:strRef>
              <c:f>Sheet1!$I$1</c:f>
              <c:strCache>
                <c:ptCount val="1"/>
                <c:pt idx="0">
                  <c:v>Adani Green Energy bond yield (USD, 6.25%, 5-year)</c:v>
                </c:pt>
              </c:strCache>
            </c:strRef>
          </c:tx>
          <c:spPr>
            <a:ln w="38100" cap="rnd">
              <a:solidFill>
                <a:srgbClr val="9D9D9C"/>
              </a:solidFill>
              <a:round/>
            </a:ln>
            <a:effectLst/>
          </c:spPr>
          <c:marker>
            <c:symbol val="circle"/>
            <c:size val="5"/>
            <c:spPr>
              <a:solidFill>
                <a:schemeClr val="bg1"/>
              </a:solidFill>
              <a:ln w="38100">
                <a:solidFill>
                  <a:srgbClr val="9D9D9C"/>
                </a:solidFill>
              </a:ln>
              <a:effectLst/>
            </c:spPr>
          </c:marker>
          <c:cat>
            <c:numRef>
              <c:f>Sheet1!$A$2:$A$31</c:f>
              <c:numCache>
                <c:formatCode>mmm\-yy</c:formatCode>
                <c:ptCount val="19"/>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numCache>
            </c:numRef>
          </c:cat>
          <c:val>
            <c:numRef>
              <c:f>Sheet1!$I$2:$I$31</c:f>
              <c:numCache>
                <c:formatCode>0.00%</c:formatCode>
                <c:ptCount val="19"/>
                <c:pt idx="0">
                  <c:v>6.1017280093722537E-2</c:v>
                </c:pt>
                <c:pt idx="1">
                  <c:v>6.067372099796136E-2</c:v>
                </c:pt>
                <c:pt idx="2">
                  <c:v>6.0720878266783247E-2</c:v>
                </c:pt>
                <c:pt idx="3">
                  <c:v>5.9711474156873987E-2</c:v>
                </c:pt>
                <c:pt idx="4">
                  <c:v>5.8757168374541695E-2</c:v>
                </c:pt>
                <c:pt idx="5">
                  <c:v>5.8548009367681501E-2</c:v>
                </c:pt>
                <c:pt idx="6">
                  <c:v>5.8080104079546509E-2</c:v>
                </c:pt>
                <c:pt idx="7">
                  <c:v>5.7662145954423837E-2</c:v>
                </c:pt>
                <c:pt idx="8">
                  <c:v>5.8015408892601872E-2</c:v>
                </c:pt>
                <c:pt idx="9">
                  <c:v>6.9957465860756657E-2</c:v>
                </c:pt>
                <c:pt idx="10">
                  <c:v>6.4267352185089971E-2</c:v>
                </c:pt>
                <c:pt idx="11">
                  <c:v>6.0898372795478904E-2</c:v>
                </c:pt>
                <c:pt idx="12">
                  <c:v>5.9665871121718374E-2</c:v>
                </c:pt>
                <c:pt idx="13">
                  <c:v>5.9068141007466213E-2</c:v>
                </c:pt>
                <c:pt idx="14">
                  <c:v>5.8107103012272218E-2</c:v>
                </c:pt>
                <c:pt idx="15">
                  <c:v>5.8036957934812887E-2</c:v>
                </c:pt>
                <c:pt idx="16">
                  <c:v>5.7571849668386146E-2</c:v>
                </c:pt>
                <c:pt idx="17">
                  <c:v>5.6658507841537482E-2</c:v>
                </c:pt>
                <c:pt idx="18">
                  <c:v>5.6210090835506793E-2</c:v>
                </c:pt>
              </c:numCache>
            </c:numRef>
          </c:val>
          <c:smooth val="0"/>
          <c:extLst>
            <c:ext xmlns:c16="http://schemas.microsoft.com/office/drawing/2014/chart" uri="{C3380CC4-5D6E-409C-BE32-E72D297353CC}">
              <c16:uniqueId val="{00000005-68CA-AF45-9AA7-B1D06795EE67}"/>
            </c:ext>
          </c:extLst>
        </c:ser>
        <c:dLbls>
          <c:showLegendKey val="0"/>
          <c:showVal val="0"/>
          <c:showCatName val="0"/>
          <c:showSerName val="0"/>
          <c:showPercent val="0"/>
          <c:showBubbleSize val="0"/>
        </c:dLbls>
        <c:smooth val="0"/>
        <c:axId val="173970032"/>
        <c:axId val="321977168"/>
      </c:lineChart>
      <c:dateAx>
        <c:axId val="173970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max val="0.12000000000000001"/>
          <c:min val="3.0000000000000006E-2"/>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0000000000001E-3"/>
        <c:minorUnit val="1.0000000000000002E-3"/>
      </c:valAx>
      <c:spPr>
        <a:noFill/>
        <a:ln>
          <a:noFill/>
        </a:ln>
        <a:effectLst/>
      </c:spPr>
    </c:plotArea>
    <c:legend>
      <c:legendPos val="b"/>
      <c:layout>
        <c:manualLayout>
          <c:xMode val="edge"/>
          <c:yMode val="edge"/>
          <c:x val="0"/>
          <c:y val="0.87592863237039253"/>
          <c:w val="0.99960574274452507"/>
          <c:h val="0.12407136762960738"/>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Electric</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vehicle</a:t>
            </a: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sales in India</a:t>
            </a:r>
          </a:p>
        </c:rich>
      </c:tx>
      <c:layout>
        <c:manualLayout>
          <c:xMode val="edge"/>
          <c:yMode val="edge"/>
          <c:x val="4.8607099207765268E-4"/>
          <c:y val="1.985345913464463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6.4511131091648855E-2"/>
          <c:y val="9.9612679020183961E-2"/>
          <c:w val="0.86701820952002784"/>
          <c:h val="0.72549944641828035"/>
        </c:manualLayout>
      </c:layout>
      <c:barChart>
        <c:barDir val="col"/>
        <c:grouping val="clustered"/>
        <c:varyColors val="0"/>
        <c:ser>
          <c:idx val="0"/>
          <c:order val="0"/>
          <c:tx>
            <c:strRef>
              <c:f>Sheet1!$B$1</c:f>
              <c:strCache>
                <c:ptCount val="1"/>
                <c:pt idx="0">
                  <c:v>Electric vehicles (EV)</c:v>
                </c:pt>
              </c:strCache>
            </c:strRef>
          </c:tx>
          <c:spPr>
            <a:solidFill>
              <a:srgbClr val="9D9D9C"/>
            </a:solidFill>
            <a:ln>
              <a:solidFill>
                <a:srgbClr val="9D9D9C"/>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01-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02-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03-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04-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05-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06-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07-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08-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09-E267-4EBD-96DD-AB1176B945AE}"/>
                </c:ext>
              </c:extLst>
            </c:dLbl>
            <c:dLbl>
              <c:idx val="10"/>
              <c:layout>
                <c:manualLayout>
                  <c:x val="-6.3922227033268294E-4"/>
                  <c:y val="3.97061328083450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267-4EBD-96DD-AB1176B945AE}"/>
                </c:ext>
              </c:extLst>
            </c:dLbl>
            <c:dLbl>
              <c:idx val="11"/>
              <c:layout>
                <c:manualLayout>
                  <c:x val="-2.7541736842748425E-3"/>
                  <c:y val="1.5008155804454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267-4EBD-96DD-AB1176B945AE}"/>
                </c:ext>
              </c:extLst>
            </c:dLbl>
            <c:dLbl>
              <c:idx val="14"/>
              <c:layout>
                <c:manualLayout>
                  <c:x val="-3.8683403691036188E-3"/>
                  <c:y val="2.8688265048581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267-4EBD-96DD-AB1176B945AE}"/>
                </c:ext>
              </c:extLst>
            </c:dLbl>
            <c:dLbl>
              <c:idx val="15"/>
              <c:layout>
                <c:manualLayout>
                  <c:x val="-8.974759416286263E-3"/>
                  <c:y val="-4.3063418689286335E-2"/>
                </c:manualLayout>
              </c:layout>
              <c:showLegendKey val="0"/>
              <c:showVal val="1"/>
              <c:showCatName val="0"/>
              <c:showSerName val="0"/>
              <c:showPercent val="0"/>
              <c:showBubbleSize val="0"/>
              <c:extLst>
                <c:ext xmlns:c15="http://schemas.microsoft.com/office/drawing/2012/chart" uri="{CE6537A1-D6FC-4f65-9D91-7224C49458BB}">
                  <c15:layout>
                    <c:manualLayout>
                      <c:w val="4.094025131505883E-2"/>
                      <c:h val="5.0686228807134005E-2"/>
                    </c:manualLayout>
                  </c15:layout>
                </c:ext>
                <c:ext xmlns:c16="http://schemas.microsoft.com/office/drawing/2014/chart" uri="{C3380CC4-5D6E-409C-BE32-E72D297353CC}">
                  <c16:uniqueId val="{0000000D-E267-4EBD-96DD-AB1176B945AE}"/>
                </c:ext>
              </c:extLst>
            </c:dLbl>
            <c:dLbl>
              <c:idx val="16"/>
              <c:layout>
                <c:manualLayout>
                  <c:x val="-7.3314471778955547E-4"/>
                  <c:y val="-6.592029764049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267-4EBD-96DD-AB1176B945AE}"/>
                </c:ext>
              </c:extLst>
            </c:dLbl>
            <c:dLbl>
              <c:idx val="17"/>
              <c:layout>
                <c:manualLayout>
                  <c:x val="-4.718630166564766E-3"/>
                  <c:y val="-0.102510323634872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267-4EBD-96DD-AB1176B945AE}"/>
                </c:ext>
              </c:extLst>
            </c:dLbl>
            <c:dLbl>
              <c:idx val="18"/>
              <c:layout>
                <c:manualLayout>
                  <c:x val="0"/>
                  <c:y val="-0.135595863246072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A7-704A-A093-2A6AE98A14A2}"/>
                </c:ext>
              </c:extLst>
            </c:dLbl>
            <c:dLbl>
              <c:idx val="19"/>
              <c:layout>
                <c:manualLayout>
                  <c:x val="0"/>
                  <c:y val="-0.176589961436745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A7-704A-A093-2A6AE98A14A2}"/>
                </c:ext>
              </c:extLst>
            </c:dLbl>
            <c:dLbl>
              <c:idx val="20"/>
              <c:layout>
                <c:manualLayout>
                  <c:x val="8.3731456078483413E-3"/>
                  <c:y val="-0.217584059627418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59-FD4A-ABDB-C32868D869CF}"/>
                </c:ext>
              </c:extLst>
            </c:dLbl>
            <c:dLbl>
              <c:idx val="21"/>
              <c:layout>
                <c:manualLayout>
                  <c:x val="0"/>
                  <c:y val="-3.468731385364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59-FD4A-ABDB-C32868D869CF}"/>
                </c:ext>
              </c:extLst>
            </c:dLbl>
            <c:dLbl>
              <c:idx val="22"/>
              <c:layout>
                <c:manualLayout>
                  <c:x val="-1.5350589616400793E-16"/>
                  <c:y val="-0.148209431920125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59-FD4A-ABDB-C32868D869CF}"/>
                </c:ext>
              </c:extLst>
            </c:dLbl>
            <c:dLbl>
              <c:idx val="23"/>
              <c:layout>
                <c:manualLayout>
                  <c:x val="4.1865728039241707E-3"/>
                  <c:y val="-0.27119172649214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59-FD4A-ABDB-C32868D869CF}"/>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pt idx="21">
                  <c:v>Oct-20</c:v>
                </c:pt>
                <c:pt idx="22">
                  <c:v>Nov-20</c:v>
                </c:pt>
                <c:pt idx="23">
                  <c:v>Dec-20</c:v>
                </c:pt>
              </c:strCache>
            </c:strRef>
          </c:cat>
          <c:val>
            <c:numRef>
              <c:f>Sheet1!$B$2:$B$25</c:f>
              <c:numCache>
                <c:formatCode>#,##0</c:formatCode>
                <c:ptCount val="24"/>
                <c:pt idx="0">
                  <c:v>1317</c:v>
                </c:pt>
                <c:pt idx="1">
                  <c:v>2064</c:v>
                </c:pt>
                <c:pt idx="2">
                  <c:v>4130</c:v>
                </c:pt>
                <c:pt idx="3">
                  <c:v>11201</c:v>
                </c:pt>
                <c:pt idx="4">
                  <c:v>5608</c:v>
                </c:pt>
                <c:pt idx="5">
                  <c:v>4697</c:v>
                </c:pt>
                <c:pt idx="6">
                  <c:v>7561</c:v>
                </c:pt>
                <c:pt idx="7">
                  <c:v>4133</c:v>
                </c:pt>
                <c:pt idx="8">
                  <c:v>3055</c:v>
                </c:pt>
                <c:pt idx="9">
                  <c:v>2433</c:v>
                </c:pt>
                <c:pt idx="10">
                  <c:v>18062</c:v>
                </c:pt>
                <c:pt idx="11">
                  <c:v>56648</c:v>
                </c:pt>
                <c:pt idx="12">
                  <c:v>96788</c:v>
                </c:pt>
                <c:pt idx="13">
                  <c:v>146574</c:v>
                </c:pt>
                <c:pt idx="14">
                  <c:v>166289</c:v>
                </c:pt>
                <c:pt idx="15">
                  <c:v>901</c:v>
                </c:pt>
                <c:pt idx="16">
                  <c:v>1277</c:v>
                </c:pt>
                <c:pt idx="17">
                  <c:v>6183</c:v>
                </c:pt>
                <c:pt idx="18">
                  <c:v>7512</c:v>
                </c:pt>
                <c:pt idx="19">
                  <c:v>8115</c:v>
                </c:pt>
                <c:pt idx="20">
                  <c:v>10647</c:v>
                </c:pt>
                <c:pt idx="21">
                  <c:v>10895</c:v>
                </c:pt>
                <c:pt idx="22">
                  <c:v>12858</c:v>
                </c:pt>
                <c:pt idx="23">
                  <c:v>14973</c:v>
                </c:pt>
              </c:numCache>
            </c:numRef>
          </c:val>
          <c:extLst>
            <c:ext xmlns:c16="http://schemas.microsoft.com/office/drawing/2014/chart" uri="{C3380CC4-5D6E-409C-BE32-E72D297353CC}">
              <c16:uniqueId val="{00000010-E267-4EBD-96DD-AB1176B945AE}"/>
            </c:ext>
          </c:extLst>
        </c:ser>
        <c:ser>
          <c:idx val="1"/>
          <c:order val="1"/>
          <c:tx>
            <c:strRef>
              <c:f>Sheet1!$C$1</c:f>
              <c:strCache>
                <c:ptCount val="1"/>
                <c:pt idx="0">
                  <c:v>Hybrid vehicles</c:v>
                </c:pt>
              </c:strCache>
            </c:strRef>
          </c:tx>
          <c:spPr>
            <a:solidFill>
              <a:srgbClr val="009CD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12-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13-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14-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15-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16-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17-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18-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19-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1A-E267-4EBD-96DD-AB1176B945AE}"/>
                </c:ext>
              </c:extLst>
            </c:dLbl>
            <c:dLbl>
              <c:idx val="10"/>
              <c:layout>
                <c:manualLayout>
                  <c:x val="3.199890750186671E-3"/>
                  <c:y val="5.24352951327298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267-4EBD-96DD-AB1176B945AE}"/>
                </c:ext>
              </c:extLst>
            </c:dLbl>
            <c:dLbl>
              <c:idx val="11"/>
              <c:layout>
                <c:manualLayout>
                  <c:x val="9.4610943046857863E-4"/>
                  <c:y val="-1.55799536290409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267-4EBD-96DD-AB1176B945AE}"/>
                </c:ext>
              </c:extLst>
            </c:dLbl>
            <c:dLbl>
              <c:idx val="12"/>
              <c:layout>
                <c:manualLayout>
                  <c:x val="8.2920003613103817E-3"/>
                  <c:y val="-9.880420474297072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267-4EBD-96DD-AB1176B945AE}"/>
                </c:ext>
              </c:extLst>
            </c:dLbl>
            <c:dLbl>
              <c:idx val="13"/>
              <c:layout>
                <c:manualLayout>
                  <c:x val="3.6308681618555131E-3"/>
                  <c:y val="-3.02089603383403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267-4EBD-96DD-AB1176B945AE}"/>
                </c:ext>
              </c:extLst>
            </c:dLbl>
            <c:dLbl>
              <c:idx val="14"/>
              <c:layout>
                <c:manualLayout>
                  <c:x val="-8.4061107480367197E-5"/>
                  <c:y val="-2.327054441205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267-4EBD-96DD-AB1176B945AE}"/>
                </c:ext>
              </c:extLst>
            </c:dLbl>
            <c:dLbl>
              <c:idx val="15"/>
              <c:layout>
                <c:manualLayout>
                  <c:x val="2.9227348584370458E-4"/>
                  <c:y val="5.699533154744817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267-4EBD-96DD-AB1176B945AE}"/>
                </c:ext>
              </c:extLst>
            </c:dLbl>
            <c:dLbl>
              <c:idx val="16"/>
              <c:layout>
                <c:manualLayout>
                  <c:x val="1.1354842537887248E-3"/>
                  <c:y val="-8.5511553457818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267-4EBD-96DD-AB1176B945AE}"/>
                </c:ext>
              </c:extLst>
            </c:dLbl>
            <c:dLbl>
              <c:idx val="17"/>
              <c:layout>
                <c:manualLayout>
                  <c:x val="7.7074533896228552E-3"/>
                  <c:y val="-5.2246130476065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267-4EBD-96DD-AB1176B945AE}"/>
                </c:ext>
              </c:extLst>
            </c:dLbl>
            <c:dLbl>
              <c:idx val="18"/>
              <c:layout>
                <c:manualLayout>
                  <c:x val="1.0466432009810426E-2"/>
                  <c:y val="-8.5141588549859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A7-704A-A093-2A6AE98A14A2}"/>
                </c:ext>
              </c:extLst>
            </c:dLbl>
            <c:dLbl>
              <c:idx val="19"/>
              <c:layout>
                <c:manualLayout>
                  <c:x val="1.2559718411772511E-2"/>
                  <c:y val="-0.122982294572018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A7-704A-A093-2A6AE98A14A2}"/>
                </c:ext>
              </c:extLst>
            </c:dLbl>
            <c:dLbl>
              <c:idx val="20"/>
              <c:layout>
                <c:manualLayout>
                  <c:x val="1.6746291215696683E-2"/>
                  <c:y val="-0.274345118660657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A7-704A-A093-2A6AE98A14A2}"/>
                </c:ext>
              </c:extLst>
            </c:dLbl>
            <c:dLbl>
              <c:idx val="21"/>
              <c:layout>
                <c:manualLayout>
                  <c:x val="6.2798592058862556E-3"/>
                  <c:y val="-8.5141588549859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59-FD4A-ABDB-C32868D869CF}"/>
                </c:ext>
              </c:extLst>
            </c:dLbl>
            <c:dLbl>
              <c:idx val="22"/>
              <c:layout>
                <c:manualLayout>
                  <c:x val="6.2798592058862556E-3"/>
                  <c:y val="-0.195510314447825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59-FD4A-ABDB-C32868D869CF}"/>
                </c:ext>
              </c:extLst>
            </c:dLbl>
            <c:dLbl>
              <c:idx val="23"/>
              <c:layout>
                <c:manualLayout>
                  <c:x val="1.2559718411772357E-2"/>
                  <c:y val="-0.343719746367950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59-FD4A-ABDB-C32868D869CF}"/>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pt idx="21">
                  <c:v>Oct-20</c:v>
                </c:pt>
                <c:pt idx="22">
                  <c:v>Nov-20</c:v>
                </c:pt>
                <c:pt idx="23">
                  <c:v>Dec-20</c:v>
                </c:pt>
              </c:strCache>
            </c:strRef>
          </c:cat>
          <c:val>
            <c:numRef>
              <c:f>Sheet1!$C$2:$C$25</c:f>
              <c:numCache>
                <c:formatCode>#,##0</c:formatCode>
                <c:ptCount val="24"/>
                <c:pt idx="0">
                  <c:v>8</c:v>
                </c:pt>
                <c:pt idx="1">
                  <c:v>5</c:v>
                </c:pt>
                <c:pt idx="2">
                  <c:v>5</c:v>
                </c:pt>
                <c:pt idx="3">
                  <c:v>26</c:v>
                </c:pt>
                <c:pt idx="4">
                  <c:v>43</c:v>
                </c:pt>
                <c:pt idx="5">
                  <c:v>38</c:v>
                </c:pt>
                <c:pt idx="6">
                  <c:v>38</c:v>
                </c:pt>
                <c:pt idx="7">
                  <c:v>47</c:v>
                </c:pt>
                <c:pt idx="8">
                  <c:v>34</c:v>
                </c:pt>
                <c:pt idx="9">
                  <c:v>31</c:v>
                </c:pt>
                <c:pt idx="10">
                  <c:v>1981</c:v>
                </c:pt>
                <c:pt idx="11">
                  <c:v>19730</c:v>
                </c:pt>
                <c:pt idx="12">
                  <c:v>52840</c:v>
                </c:pt>
                <c:pt idx="13">
                  <c:v>90034</c:v>
                </c:pt>
                <c:pt idx="14">
                  <c:v>96993</c:v>
                </c:pt>
                <c:pt idx="15">
                  <c:v>515</c:v>
                </c:pt>
                <c:pt idx="16">
                  <c:v>1662</c:v>
                </c:pt>
                <c:pt idx="17">
                  <c:v>6260</c:v>
                </c:pt>
                <c:pt idx="18">
                  <c:v>6315</c:v>
                </c:pt>
                <c:pt idx="19">
                  <c:v>7887</c:v>
                </c:pt>
                <c:pt idx="20">
                  <c:v>8977</c:v>
                </c:pt>
                <c:pt idx="21">
                  <c:v>10431</c:v>
                </c:pt>
                <c:pt idx="22">
                  <c:v>11983</c:v>
                </c:pt>
                <c:pt idx="23">
                  <c:v>11627</c:v>
                </c:pt>
              </c:numCache>
            </c:numRef>
          </c:val>
          <c:extLst>
            <c:ext xmlns:c16="http://schemas.microsoft.com/office/drawing/2014/chart" uri="{C3380CC4-5D6E-409C-BE32-E72D297353CC}">
              <c16:uniqueId val="{00000023-E267-4EBD-96DD-AB1176B945AE}"/>
            </c:ext>
          </c:extLst>
        </c:ser>
        <c:dLbls>
          <c:showLegendKey val="0"/>
          <c:showVal val="0"/>
          <c:showCatName val="0"/>
          <c:showSerName val="0"/>
          <c:showPercent val="0"/>
          <c:showBubbleSize val="0"/>
        </c:dLbls>
        <c:gapWidth val="150"/>
        <c:axId val="979424864"/>
        <c:axId val="978063184"/>
      </c:barChart>
      <c:lineChart>
        <c:grouping val="stacked"/>
        <c:varyColors val="0"/>
        <c:ser>
          <c:idx val="2"/>
          <c:order val="2"/>
          <c:tx>
            <c:strRef>
              <c:f>Sheet1!$D$1</c:f>
              <c:strCache>
                <c:ptCount val="1"/>
                <c:pt idx="0">
                  <c:v>BOV and hybrid vehicles as % of overall vehicle sales</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strRef>
              <c:f>Sheet1!$A$2:$A$25</c:f>
              <c:strCache>
                <c:ptCount val="24"/>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pt idx="21">
                  <c:v>Oct-20</c:v>
                </c:pt>
                <c:pt idx="22">
                  <c:v>Nov-20</c:v>
                </c:pt>
                <c:pt idx="23">
                  <c:v>Dec-20</c:v>
                </c:pt>
              </c:strCache>
            </c:strRef>
          </c:cat>
          <c:val>
            <c:numRef>
              <c:f>Sheet1!$D$2:$D$25</c:f>
              <c:numCache>
                <c:formatCode>0.00%</c:formatCode>
                <c:ptCount val="24"/>
                <c:pt idx="0">
                  <c:v>2.4628879954749776E-4</c:v>
                </c:pt>
                <c:pt idx="1">
                  <c:v>3.152821478074405E-4</c:v>
                </c:pt>
                <c:pt idx="2">
                  <c:v>5.5884865553987957E-4</c:v>
                </c:pt>
                <c:pt idx="3">
                  <c:v>1.4601710924621123E-3</c:v>
                </c:pt>
                <c:pt idx="4">
                  <c:v>5.8763785078241317E-4</c:v>
                </c:pt>
                <c:pt idx="5">
                  <c:v>3.6233231512978841E-4</c:v>
                </c:pt>
                <c:pt idx="6">
                  <c:v>4.9773236696794136E-4</c:v>
                </c:pt>
                <c:pt idx="7">
                  <c:v>2.6300511532365326E-4</c:v>
                </c:pt>
                <c:pt idx="8">
                  <c:v>1.8915557436701314E-4</c:v>
                </c:pt>
                <c:pt idx="9">
                  <c:v>1.4062127437801625E-4</c:v>
                </c:pt>
                <c:pt idx="10">
                  <c:v>1.098253736558611E-3</c:v>
                </c:pt>
                <c:pt idx="11">
                  <c:v>3.9258628823331853E-3</c:v>
                </c:pt>
                <c:pt idx="12">
                  <c:v>6.9902473930345413E-3</c:v>
                </c:pt>
                <c:pt idx="13">
                  <c:v>1.0490791028557574E-2</c:v>
                </c:pt>
                <c:pt idx="14">
                  <c:v>1.2065325303042301E-2</c:v>
                </c:pt>
                <c:pt idx="15">
                  <c:v>3.7523253287259583E-3</c:v>
                </c:pt>
                <c:pt idx="16">
                  <c:v>1.4165562115917581E-2</c:v>
                </c:pt>
                <c:pt idx="17">
                  <c:v>1.2555218543340376E-2</c:v>
                </c:pt>
                <c:pt idx="18">
                  <c:v>1.18E-2</c:v>
                </c:pt>
                <c:pt idx="19">
                  <c:v>1.32E-2</c:v>
                </c:pt>
                <c:pt idx="20">
                  <c:v>1.43E-2</c:v>
                </c:pt>
                <c:pt idx="21">
                  <c:v>1.4710173168384785E-2</c:v>
                </c:pt>
                <c:pt idx="22">
                  <c:v>1.3250398989511056E-2</c:v>
                </c:pt>
                <c:pt idx="23">
                  <c:v>1.4296079327116868E-2</c:v>
                </c:pt>
              </c:numCache>
            </c:numRef>
          </c:val>
          <c:smooth val="0"/>
          <c:extLst>
            <c:ext xmlns:c16="http://schemas.microsoft.com/office/drawing/2014/chart" uri="{C3380CC4-5D6E-409C-BE32-E72D297353CC}">
              <c16:uniqueId val="{00000024-E267-4EBD-96DD-AB1176B945AE}"/>
            </c:ext>
          </c:extLst>
        </c:ser>
        <c:dLbls>
          <c:showLegendKey val="0"/>
          <c:showVal val="0"/>
          <c:showCatName val="0"/>
          <c:showSerName val="0"/>
          <c:showPercent val="0"/>
          <c:showBubbleSize val="0"/>
        </c:dLbls>
        <c:marker val="1"/>
        <c:smooth val="0"/>
        <c:axId val="978604608"/>
        <c:axId val="978347920"/>
      </c:lineChart>
      <c:catAx>
        <c:axId val="9794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Algn val="ctr"/>
        <c:lblOffset val="100"/>
        <c:noMultiLvlLbl val="0"/>
      </c:catAx>
      <c:valAx>
        <c:axId val="978063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valAx>
        <c:axId val="97834792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604608"/>
        <c:crosses val="max"/>
        <c:crossBetween val="between"/>
      </c:valAx>
      <c:catAx>
        <c:axId val="978604608"/>
        <c:scaling>
          <c:orientation val="minMax"/>
        </c:scaling>
        <c:delete val="1"/>
        <c:axPos val="b"/>
        <c:numFmt formatCode="General" sourceLinked="1"/>
        <c:majorTickMark val="none"/>
        <c:minorTickMark val="none"/>
        <c:tickLblPos val="nextTo"/>
        <c:crossAx val="978347920"/>
        <c:crosses val="autoZero"/>
        <c:auto val="1"/>
        <c:lblAlgn val="ctr"/>
        <c:lblOffset val="100"/>
        <c:noMultiLvlLbl val="0"/>
      </c:catAx>
      <c:spPr>
        <a:noFill/>
        <a:ln>
          <a:noFill/>
        </a:ln>
        <a:effectLst/>
      </c:spPr>
    </c:plotArea>
    <c:legend>
      <c:legendPos val="b"/>
      <c:layout>
        <c:manualLayout>
          <c:xMode val="edge"/>
          <c:yMode val="edge"/>
          <c:x val="0"/>
          <c:y val="0.94591468899424447"/>
          <c:w val="0.99185560608768286"/>
          <c:h val="5.40853110057554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Installed capacity mix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(GW)</a:t>
            </a:r>
          </a:p>
        </c:rich>
      </c:tx>
      <c:layout>
        <c:manualLayout>
          <c:xMode val="edge"/>
          <c:yMode val="edge"/>
          <c:x val="2.0626691755670479E-3"/>
          <c:y val="5.3427882455293063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2765519748123294"/>
          <c:w val="0.94461095748055346"/>
          <c:h val="0.72907267706505086"/>
        </c:manualLayout>
      </c:layout>
      <c:barChart>
        <c:barDir val="col"/>
        <c:grouping val="percentStacked"/>
        <c:varyColors val="0"/>
        <c:ser>
          <c:idx val="0"/>
          <c:order val="0"/>
          <c:tx>
            <c:strRef>
              <c:f>Sheet1!$B$1</c:f>
              <c:strCache>
                <c:ptCount val="1"/>
                <c:pt idx="0">
                  <c:v>Coal/Lignite</c:v>
                </c:pt>
              </c:strCache>
            </c:strRef>
          </c:tx>
          <c:spPr>
            <a:solidFill>
              <a:srgbClr val="009CD8"/>
            </a:solidFill>
            <a:ln>
              <a:noFill/>
            </a:ln>
            <a:effectLst/>
          </c:spPr>
          <c:invertIfNegative val="0"/>
          <c:dLbls>
            <c:dLbl>
              <c:idx val="0"/>
              <c:tx>
                <c:rich>
                  <a:bodyPr/>
                  <a:lstStyle/>
                  <a:p>
                    <a:fld id="{64EA8086-FBEF-3749-97AC-0F545D306E23}" type="CELLRANGE">
                      <a:rPr lang="en-US">
                        <a:solidFill>
                          <a:schemeClr val="bg1"/>
                        </a:solidFill>
                      </a:rPr>
                      <a:pPr/>
                      <a:t>[CELLRANGE]</a:t>
                    </a:fld>
                    <a:endParaRPr lang="en-US" baseline="0" dirty="0">
                      <a:solidFill>
                        <a:schemeClr val="bg1"/>
                      </a:solidFill>
                    </a:endParaRPr>
                  </a:p>
                  <a:p>
                    <a:fld id="{1443A2B0-9A40-8443-94C3-CD578F88D498}"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A175-437B-B97D-3820A7C6697F}"/>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6DDEDF1-C41B-E243-998F-F4D1EBA7FE2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E44B9E-6BE0-744D-A4B8-10F9499CEC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175-437B-B97D-3820A7C6697F}"/>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7D5E220-FD10-B44A-AD33-EDB52F5A5E6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FD289BF-8A6C-8D40-9D84-24B0BE3913F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A175-437B-B97D-3820A7C6697F}"/>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E1C1B1-DFC1-FA4E-BD1A-D45C8A1DAB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9C27F9F-07D5-AB4C-864C-4343AA221FD5}"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175-437B-B97D-3820A7C6697F}"/>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5B88810-8BD6-B045-A753-15B043917B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713A6A-4321-EA44-92FB-BB273045419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A175-437B-B97D-3820A7C6697F}"/>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4F7C0B2-9F2D-FA4F-BEFF-3D1729EAE02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A10E9AE7-8405-0545-8661-2B9FEF559B4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A175-437B-B97D-3820A7C6697F}"/>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A5AE087-35F6-0E47-A8A0-DC399ABE81EC}"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76A8AD-13E0-824B-8FDF-ADC432FC85E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A175-437B-B97D-3820A7C6697F}"/>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0BA899-6477-2741-A223-11AEA6071B5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40A7C65-42DD-7C47-A8CB-58135E168631}"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A175-437B-B97D-3820A7C6697F}"/>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8211FA-11C5-7546-B685-29739630F4F3}"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1D0AA0C-3079-F84E-B110-7A62CE42711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A175-437B-B97D-3820A7C6697F}"/>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DB180E-2397-5B47-AA31-0678937554D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8095CC1-4A35-2B4B-9430-AD807C115B7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A175-437B-B97D-3820A7C6697F}"/>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F03AC1-462E-D34E-B250-B51759BFD0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0CC9691-F65D-DD4A-BA7C-F7B10FCE394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A175-437B-B97D-3820A7C6697F}"/>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14062A-71DD-CF40-AADB-07EC9A45E43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0F1712C-B31B-B045-9715-428778AA07D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A175-437B-B97D-3820A7C6697F}"/>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FB6CC2-B17A-8944-8F23-E638B2BBB89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8EF8B80-5FCC-2943-8990-87F6B59794F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A175-437B-B97D-3820A7C6697F}"/>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438C7FE-F043-1C4F-BF9E-93FF40FA57F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5314-C5A0-634E-B0FE-F9FBE1CBB6D8}"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A175-437B-B97D-3820A7C6697F}"/>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B58381-C327-B846-A725-B1BF99ACA28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AB5ECBD-A478-5242-8A7E-8B7414FCA26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A175-437B-B97D-3820A7C6697F}"/>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48024E-F8C3-9A4D-AA48-B8BAFD28115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3E3C17D-07CB-9647-B64F-559A31DA03F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A175-437B-B97D-3820A7C6697F}"/>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7EB0BB-B8B4-EE43-B336-D13769EE855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BEA6E3D-98DE-EA43-9C49-CCBF7BEE5CBA}"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A175-437B-B97D-3820A7C6697F}"/>
                </c:ext>
              </c:extLst>
            </c:dLbl>
            <c:dLbl>
              <c:idx val="17"/>
              <c:tx>
                <c:rich>
                  <a:bodyPr/>
                  <a:lstStyle/>
                  <a:p>
                    <a:fld id="{5064B3B9-6C15-ED41-93CB-BE0B9CD315B4}" type="CELLRANGE">
                      <a:rPr lang="en-US"/>
                      <a:pPr/>
                      <a:t>[CELLRANGE]</a:t>
                    </a:fld>
                    <a:endParaRPr lang="en-US" baseline="0" dirty="0"/>
                  </a:p>
                  <a:p>
                    <a:fld id="{59913F9A-A203-5641-8967-90DAEE62373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A175-437B-B97D-3820A7C6697F}"/>
                </c:ext>
              </c:extLst>
            </c:dLbl>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strCache>
            </c:strRef>
          </c:cat>
          <c:val>
            <c:numRef>
              <c:f>Sheet1!$B$2:$B$18</c:f>
              <c:numCache>
                <c:formatCode>#,##0.0</c:formatCode>
                <c:ptCount val="17"/>
                <c:pt idx="0">
                  <c:v>84.19838</c:v>
                </c:pt>
                <c:pt idx="1">
                  <c:v>93.918379999999999</c:v>
                </c:pt>
                <c:pt idx="2">
                  <c:v>112.02238</c:v>
                </c:pt>
                <c:pt idx="3">
                  <c:v>130.22089</c:v>
                </c:pt>
                <c:pt idx="4">
                  <c:v>145.27339000000001</c:v>
                </c:pt>
                <c:pt idx="5">
                  <c:v>164.63588000000001</c:v>
                </c:pt>
                <c:pt idx="6">
                  <c:v>185.17287999999999</c:v>
                </c:pt>
                <c:pt idx="7">
                  <c:v>192.16288</c:v>
                </c:pt>
                <c:pt idx="8">
                  <c:v>191.17150000000001</c:v>
                </c:pt>
                <c:pt idx="9">
                  <c:v>200.7045</c:v>
                </c:pt>
                <c:pt idx="10">
                  <c:v>200.74950000000001</c:v>
                </c:pt>
                <c:pt idx="11">
                  <c:v>203.15450000000001</c:v>
                </c:pt>
                <c:pt idx="12">
                  <c:v>205.25450000000001</c:v>
                </c:pt>
                <c:pt idx="13">
                  <c:v>205.34450000000001</c:v>
                </c:pt>
                <c:pt idx="14">
                  <c:v>205.40450000000001</c:v>
                </c:pt>
                <c:pt idx="15">
                  <c:v>205.8545</c:v>
                </c:pt>
                <c:pt idx="16">
                  <c:v>206.12450000000001</c:v>
                </c:pt>
              </c:numCache>
            </c:numRef>
          </c:val>
          <c:extLst>
            <c:ext xmlns:c15="http://schemas.microsoft.com/office/drawing/2012/chart" uri="{02D57815-91ED-43cb-92C2-25804820EDAC}">
              <c15:datalabelsRange>
                <c15:f>Sheet1!$I$2:$I$18</c15:f>
                <c15:dlblRangeCache>
                  <c:ptCount val="17"/>
                  <c:pt idx="0">
                    <c:v>53%</c:v>
                  </c:pt>
                  <c:pt idx="1">
                    <c:v>54%</c:v>
                  </c:pt>
                  <c:pt idx="2">
                    <c:v>56%</c:v>
                  </c:pt>
                  <c:pt idx="3">
                    <c:v>58%</c:v>
                  </c:pt>
                  <c:pt idx="4">
                    <c:v>60%</c:v>
                  </c:pt>
                  <c:pt idx="5">
                    <c:v>62%</c:v>
                  </c:pt>
                  <c:pt idx="6">
                    <c:v>62%</c:v>
                  </c:pt>
                  <c:pt idx="7">
                    <c:v>59%</c:v>
                  </c:pt>
                  <c:pt idx="8">
                    <c:v>57%</c:v>
                  </c:pt>
                  <c:pt idx="9">
                    <c:v>56%</c:v>
                  </c:pt>
                  <c:pt idx="10">
                    <c:v>56%</c:v>
                  </c:pt>
                  <c:pt idx="11">
                    <c:v>56%</c:v>
                  </c:pt>
                  <c:pt idx="12">
                    <c:v>56%</c:v>
                  </c:pt>
                  <c:pt idx="13">
                    <c:v>55%</c:v>
                  </c:pt>
                  <c:pt idx="14">
                    <c:v>55%</c:v>
                  </c:pt>
                  <c:pt idx="15">
                    <c:v>55%</c:v>
                  </c:pt>
                  <c:pt idx="16">
                    <c:v>55%</c:v>
                  </c:pt>
                </c15:dlblRangeCache>
              </c15:datalabelsRange>
            </c:ext>
            <c:ext xmlns:c16="http://schemas.microsoft.com/office/drawing/2014/chart" uri="{C3380CC4-5D6E-409C-BE32-E72D297353CC}">
              <c16:uniqueId val="{00000012-A175-437B-B97D-3820A7C6697F}"/>
            </c:ext>
          </c:extLst>
        </c:ser>
        <c:ser>
          <c:idx val="1"/>
          <c:order val="1"/>
          <c:tx>
            <c:strRef>
              <c:f>Sheet1!$C$1</c:f>
              <c:strCache>
                <c:ptCount val="1"/>
                <c:pt idx="0">
                  <c:v>Gas/Diesel</c:v>
                </c:pt>
              </c:strCache>
            </c:strRef>
          </c:tx>
          <c:spPr>
            <a:solidFill>
              <a:srgbClr val="71C9EB"/>
            </a:solidFill>
            <a:ln>
              <a:noFill/>
            </a:ln>
            <a:effectLst/>
          </c:spPr>
          <c:invertIfNegative val="0"/>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strCache>
            </c:strRef>
          </c:cat>
          <c:val>
            <c:numRef>
              <c:f>Sheet1!$C$2:$C$18</c:f>
              <c:numCache>
                <c:formatCode>#,##0.0</c:formatCode>
                <c:ptCount val="17"/>
                <c:pt idx="0">
                  <c:v>18.255600000000001</c:v>
                </c:pt>
                <c:pt idx="1">
                  <c:v>18.906099999999999</c:v>
                </c:pt>
                <c:pt idx="2">
                  <c:v>19.5808</c:v>
                </c:pt>
                <c:pt idx="3">
                  <c:v>21.3096</c:v>
                </c:pt>
                <c:pt idx="4">
                  <c:v>22.9816</c:v>
                </c:pt>
                <c:pt idx="5">
                  <c:v>24.261900000000004</c:v>
                </c:pt>
                <c:pt idx="6">
                  <c:v>25.50216</c:v>
                </c:pt>
                <c:pt idx="7">
                  <c:v>26.167010000000001</c:v>
                </c:pt>
                <c:pt idx="8">
                  <c:v>25.73509</c:v>
                </c:pt>
                <c:pt idx="9">
                  <c:v>25.574850000000001</c:v>
                </c:pt>
                <c:pt idx="10">
                  <c:v>25.574850000000001</c:v>
                </c:pt>
                <c:pt idx="11">
                  <c:v>25.446929999999998</c:v>
                </c:pt>
                <c:pt idx="12">
                  <c:v>25.446929999999998</c:v>
                </c:pt>
                <c:pt idx="13">
                  <c:v>25.465069999999997</c:v>
                </c:pt>
                <c:pt idx="14">
                  <c:v>25.501219999999996</c:v>
                </c:pt>
                <c:pt idx="15">
                  <c:v>25.466219999999996</c:v>
                </c:pt>
                <c:pt idx="16">
                  <c:v>25.466219999999996</c:v>
                </c:pt>
              </c:numCache>
            </c:numRef>
          </c:val>
          <c:extLst>
            <c:ext xmlns:c16="http://schemas.microsoft.com/office/drawing/2014/chart" uri="{C3380CC4-5D6E-409C-BE32-E72D297353CC}">
              <c16:uniqueId val="{00000013-A175-437B-B97D-3820A7C6697F}"/>
            </c:ext>
          </c:extLst>
        </c:ser>
        <c:ser>
          <c:idx val="2"/>
          <c:order val="2"/>
          <c:tx>
            <c:strRef>
              <c:f>Sheet1!$D$1</c:f>
              <c:strCache>
                <c:ptCount val="1"/>
                <c:pt idx="0">
                  <c:v>Nuclear</c:v>
                </c:pt>
              </c:strCache>
            </c:strRef>
          </c:tx>
          <c:spPr>
            <a:solidFill>
              <a:srgbClr val="C3E5F5"/>
            </a:solidFill>
            <a:ln>
              <a:noFill/>
            </a:ln>
            <a:effectLst/>
          </c:spPr>
          <c:invertIfNegative val="0"/>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strCache>
            </c:strRef>
          </c:cat>
          <c:val>
            <c:numRef>
              <c:f>Sheet1!$D$2:$D$18</c:f>
              <c:numCache>
                <c:formatCode>#,##0.0</c:formatCode>
                <c:ptCount val="17"/>
                <c:pt idx="0">
                  <c:v>4.5599999999999996</c:v>
                </c:pt>
                <c:pt idx="1">
                  <c:v>4.78</c:v>
                </c:pt>
                <c:pt idx="2">
                  <c:v>4.78</c:v>
                </c:pt>
                <c:pt idx="3">
                  <c:v>4.78</c:v>
                </c:pt>
                <c:pt idx="4">
                  <c:v>4.78</c:v>
                </c:pt>
                <c:pt idx="5">
                  <c:v>5.78</c:v>
                </c:pt>
                <c:pt idx="6">
                  <c:v>5.78</c:v>
                </c:pt>
                <c:pt idx="7">
                  <c:v>6.78</c:v>
                </c:pt>
                <c:pt idx="8">
                  <c:v>6.78</c:v>
                </c:pt>
                <c:pt idx="9">
                  <c:v>6.78</c:v>
                </c:pt>
                <c:pt idx="10">
                  <c:v>6.78</c:v>
                </c:pt>
                <c:pt idx="11">
                  <c:v>6.78</c:v>
                </c:pt>
                <c:pt idx="12">
                  <c:v>6.78</c:v>
                </c:pt>
                <c:pt idx="13">
                  <c:v>6.78</c:v>
                </c:pt>
                <c:pt idx="14">
                  <c:v>6.78</c:v>
                </c:pt>
                <c:pt idx="15">
                  <c:v>6.78</c:v>
                </c:pt>
                <c:pt idx="16">
                  <c:v>6.78</c:v>
                </c:pt>
              </c:numCache>
            </c:numRef>
          </c:val>
          <c:extLst>
            <c:ext xmlns:c16="http://schemas.microsoft.com/office/drawing/2014/chart" uri="{C3380CC4-5D6E-409C-BE32-E72D297353CC}">
              <c16:uniqueId val="{00000014-A175-437B-B97D-3820A7C6697F}"/>
            </c:ext>
          </c:extLst>
        </c:ser>
        <c:ser>
          <c:idx val="3"/>
          <c:order val="3"/>
          <c:tx>
            <c:strRef>
              <c:f>Sheet1!$E$1</c:f>
              <c:strCache>
                <c:ptCount val="1"/>
                <c:pt idx="0">
                  <c:v>Hydro</c:v>
                </c:pt>
              </c:strCache>
            </c:strRef>
          </c:tx>
          <c:spPr>
            <a:solidFill>
              <a:srgbClr val="9D9D9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DA56110-BCB1-2A4E-BF0A-F8216499188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A1E22FE-C136-D84D-B856-834A757194DE}"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5-A175-437B-B97D-3820A7C6697F}"/>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7C6426B-6DB2-B942-B746-31F7937ED6D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3BF1219-C301-834F-A047-04A0C8C767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6-A175-437B-B97D-3820A7C6697F}"/>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CE7C2FC-3A24-6245-A4E2-FC88E02D076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FE05C49-F3E8-E248-AD97-12235661CA9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7-A175-437B-B97D-3820A7C6697F}"/>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1E414C2-145A-124A-BA0B-6E893FE3610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901E6B7-589D-4749-9801-2DCF2030C8D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8-A175-437B-B97D-3820A7C6697F}"/>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023954C-99C0-BC46-AC1B-94DEA5509CB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8678022-9493-864A-89A3-DBBEA2AD9AB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9-A175-437B-B97D-3820A7C6697F}"/>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B1D310D-2852-7C4D-8ABE-EA5F0ADDAFC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8A09771-33F5-1F4E-BC9E-32A4AF6091A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A-A175-437B-B97D-3820A7C6697F}"/>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F6CCA9-75D9-E643-B36E-802FD55499A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1AE23A9-7C7A-F843-98B1-E0149C3D790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B-A175-437B-B97D-3820A7C6697F}"/>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0B1B-3AE9-E742-8644-615ECD4E010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0E630A-F707-9247-8C7B-707F6C22D89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C-A175-437B-B97D-3820A7C6697F}"/>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5E6C432-C364-494B-BCF5-C56F112A988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BC43A39-9D31-4545-A789-55448AC0A5B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D-A175-437B-B97D-3820A7C6697F}"/>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2B9D189-7485-E84D-9EED-8DCA7A4B8524}"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621ADFA-F0FA-5347-B5C2-D2E3BA1277B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E-A175-437B-B97D-3820A7C6697F}"/>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B15D8F8-EE27-CE42-88DB-D5A2D3E4387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6C8354-F770-5D40-957E-F918A1CB3F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F-A175-437B-B97D-3820A7C6697F}"/>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533F92-20EC-DF4E-8F9C-43ECBD19BDB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F53084-02B0-4D43-A298-EE457164D63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0-A175-437B-B97D-3820A7C6697F}"/>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41A105C-2E5A-FF4E-8D07-CC23D1517F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62991A3-E84B-274A-BF3D-9882FCADDE2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1-A175-437B-B97D-3820A7C6697F}"/>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D0F7ADB-6ED2-1848-8B3B-A3870D117EF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D4B54EF-5502-DD45-B0D0-43D30484A46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2-A175-437B-B97D-3820A7C6697F}"/>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5DFA024-7865-5F4E-AB43-811187A17E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2865EAE-B9EA-DF47-BAB6-B2374CFA72F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3-A175-437B-B97D-3820A7C6697F}"/>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BA47AB6-CBC1-9B4B-881D-E4B6FCE9757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912442-7810-2142-AADE-181C76B59ED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4-A175-437B-B97D-3820A7C6697F}"/>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A479F0-6D2B-0440-BC91-A8F16F7855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486431A-F1AE-D14F-94CE-40224D7A44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5-A175-437B-B97D-3820A7C6697F}"/>
                </c:ext>
              </c:extLst>
            </c:dLbl>
            <c:dLbl>
              <c:idx val="17"/>
              <c:tx>
                <c:rich>
                  <a:bodyPr/>
                  <a:lstStyle/>
                  <a:p>
                    <a:fld id="{DD76A210-CD6B-824E-8053-5D90A2EAEED8}" type="CELLRANGE">
                      <a:rPr lang="en-US"/>
                      <a:pPr/>
                      <a:t>[CELLRANGE]</a:t>
                    </a:fld>
                    <a:endParaRPr lang="en-US" baseline="0" dirty="0"/>
                  </a:p>
                  <a:p>
                    <a:fld id="{E473622E-AB9A-1C49-8DDF-2D2AA610DD2F}"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6-A175-437B-B97D-3820A7C6697F}"/>
                </c:ext>
              </c:extLst>
            </c:dLbl>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strCache>
            </c:strRef>
          </c:cat>
          <c:val>
            <c:numRef>
              <c:f>Sheet1!$E$2:$E$18</c:f>
              <c:numCache>
                <c:formatCode>#,##0.0</c:formatCode>
                <c:ptCount val="17"/>
                <c:pt idx="0">
                  <c:v>36.863399999999999</c:v>
                </c:pt>
                <c:pt idx="1">
                  <c:v>37.567399999999999</c:v>
                </c:pt>
                <c:pt idx="2">
                  <c:v>38.990400000000001</c:v>
                </c:pt>
                <c:pt idx="3">
                  <c:v>39.491399999999999</c:v>
                </c:pt>
                <c:pt idx="4">
                  <c:v>40.530999999999999</c:v>
                </c:pt>
                <c:pt idx="5">
                  <c:v>41.267429999999997</c:v>
                </c:pt>
                <c:pt idx="6">
                  <c:v>42.78342</c:v>
                </c:pt>
                <c:pt idx="7">
                  <c:v>44.47842</c:v>
                </c:pt>
                <c:pt idx="8">
                  <c:v>45.293419999999998</c:v>
                </c:pt>
                <c:pt idx="9">
                  <c:v>45.39922</c:v>
                </c:pt>
                <c:pt idx="10">
                  <c:v>45.39922</c:v>
                </c:pt>
                <c:pt idx="11">
                  <c:v>45.39922</c:v>
                </c:pt>
                <c:pt idx="12">
                  <c:v>45.39922</c:v>
                </c:pt>
                <c:pt idx="13">
                  <c:v>45.699220000000004</c:v>
                </c:pt>
                <c:pt idx="14">
                  <c:v>45.699220000000004</c:v>
                </c:pt>
                <c:pt idx="15">
                  <c:v>45.699220000000004</c:v>
                </c:pt>
                <c:pt idx="16">
                  <c:v>45.798220000000001</c:v>
                </c:pt>
              </c:numCache>
            </c:numRef>
          </c:val>
          <c:extLst>
            <c:ext xmlns:c15="http://schemas.microsoft.com/office/drawing/2012/chart" uri="{02D57815-91ED-43cb-92C2-25804820EDAC}">
              <c15:datalabelsRange>
                <c15:f>Sheet1!$K$2:$K$18</c15:f>
                <c15:dlblRangeCache>
                  <c:ptCount val="17"/>
                  <c:pt idx="0">
                    <c:v>23%</c:v>
                  </c:pt>
                  <c:pt idx="1">
                    <c:v>22%</c:v>
                  </c:pt>
                  <c:pt idx="2">
                    <c:v>20%</c:v>
                  </c:pt>
                  <c:pt idx="3">
                    <c:v>18%</c:v>
                  </c:pt>
                  <c:pt idx="4">
                    <c:v>17%</c:v>
                  </c:pt>
                  <c:pt idx="5">
                    <c:v>15%</c:v>
                  </c:pt>
                  <c:pt idx="6">
                    <c:v>14%</c:v>
                  </c:pt>
                  <c:pt idx="7">
                    <c:v>14%</c:v>
                  </c:pt>
                  <c:pt idx="8">
                    <c:v>13%</c:v>
                  </c:pt>
                  <c:pt idx="9">
                    <c:v>13%</c:v>
                  </c:pt>
                  <c:pt idx="10">
                    <c:v>13%</c:v>
                  </c:pt>
                  <c:pt idx="11">
                    <c:v>12%</c:v>
                  </c:pt>
                  <c:pt idx="12">
                    <c:v>12%</c:v>
                  </c:pt>
                  <c:pt idx="13">
                    <c:v>12%</c:v>
                  </c:pt>
                  <c:pt idx="14">
                    <c:v>12%</c:v>
                  </c:pt>
                  <c:pt idx="15">
                    <c:v>12%</c:v>
                  </c:pt>
                  <c:pt idx="16">
                    <c:v>12%</c:v>
                  </c:pt>
                </c15:dlblRangeCache>
              </c15:datalabelsRange>
            </c:ext>
            <c:ext xmlns:c16="http://schemas.microsoft.com/office/drawing/2014/chart" uri="{C3380CC4-5D6E-409C-BE32-E72D297353CC}">
              <c16:uniqueId val="{00000027-A175-437B-B97D-3820A7C6697F}"/>
            </c:ext>
          </c:extLst>
        </c:ser>
        <c:ser>
          <c:idx val="4"/>
          <c:order val="4"/>
          <c:tx>
            <c:strRef>
              <c:f>Sheet1!$F$1</c:f>
              <c:strCache>
                <c:ptCount val="1"/>
                <c:pt idx="0">
                  <c:v>Renewables*</c:v>
                </c:pt>
              </c:strCache>
            </c:strRef>
          </c:tx>
          <c:spPr>
            <a:solidFill>
              <a:srgbClr val="D5D7DC"/>
            </a:solidFill>
            <a:ln>
              <a:noFill/>
            </a:ln>
            <a:effectLst/>
          </c:spPr>
          <c:invertIfNegative val="0"/>
          <c:dLbls>
            <c:dLbl>
              <c:idx val="0"/>
              <c:tx>
                <c:rich>
                  <a:bodyPr/>
                  <a:lstStyle/>
                  <a:p>
                    <a:fld id="{58B387B9-A60C-8949-801E-EFE7392C545B}" type="CELLRANGE">
                      <a:rPr lang="en-US"/>
                      <a:pPr/>
                      <a:t>[CELLRANGE]</a:t>
                    </a:fld>
                    <a:endParaRPr lang="en-US" baseline="0" dirty="0"/>
                  </a:p>
                  <a:p>
                    <a:fld id="{22A7131A-BC7A-5449-A4F3-3FFD62759C5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8-A175-437B-B97D-3820A7C6697F}"/>
                </c:ext>
              </c:extLst>
            </c:dLbl>
            <c:dLbl>
              <c:idx val="1"/>
              <c:tx>
                <c:rich>
                  <a:bodyPr/>
                  <a:lstStyle/>
                  <a:p>
                    <a:fld id="{158F23B3-9745-4346-B8C4-83A513BEF58B}" type="CELLRANGE">
                      <a:rPr lang="en-US"/>
                      <a:pPr/>
                      <a:t>[CELLRANGE]</a:t>
                    </a:fld>
                    <a:endParaRPr lang="en-US" baseline="0" dirty="0"/>
                  </a:p>
                  <a:p>
                    <a:fld id="{E75E96EF-974D-A144-95CF-C4E93482B60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9-A175-437B-B97D-3820A7C6697F}"/>
                </c:ext>
              </c:extLst>
            </c:dLbl>
            <c:dLbl>
              <c:idx val="2"/>
              <c:tx>
                <c:rich>
                  <a:bodyPr/>
                  <a:lstStyle/>
                  <a:p>
                    <a:fld id="{B5A378CE-AAF6-164A-9D47-E43FB3BBB652}" type="CELLRANGE">
                      <a:rPr lang="en-US"/>
                      <a:pPr/>
                      <a:t>[CELLRANGE]</a:t>
                    </a:fld>
                    <a:endParaRPr lang="en-US" baseline="0" dirty="0"/>
                  </a:p>
                  <a:p>
                    <a:fld id="{BC666402-F870-1340-B7A2-803E853B4AB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A-A175-437B-B97D-3820A7C6697F}"/>
                </c:ext>
              </c:extLst>
            </c:dLbl>
            <c:dLbl>
              <c:idx val="3"/>
              <c:tx>
                <c:rich>
                  <a:bodyPr/>
                  <a:lstStyle/>
                  <a:p>
                    <a:fld id="{1E6AE3B5-95F0-564E-91C8-1AFE476E4AF7}" type="CELLRANGE">
                      <a:rPr lang="en-US"/>
                      <a:pPr/>
                      <a:t>[CELLRANGE]</a:t>
                    </a:fld>
                    <a:endParaRPr lang="en-US" baseline="0" dirty="0"/>
                  </a:p>
                  <a:p>
                    <a:fld id="{22921079-7BC7-6F49-9229-ECC817D79D5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A175-437B-B97D-3820A7C6697F}"/>
                </c:ext>
              </c:extLst>
            </c:dLbl>
            <c:dLbl>
              <c:idx val="4"/>
              <c:tx>
                <c:rich>
                  <a:bodyPr/>
                  <a:lstStyle/>
                  <a:p>
                    <a:fld id="{470E4AF5-80D0-D441-ACB9-ABEFF8FEC210}" type="CELLRANGE">
                      <a:rPr lang="en-US"/>
                      <a:pPr/>
                      <a:t>[CELLRANGE]</a:t>
                    </a:fld>
                    <a:endParaRPr lang="en-US" baseline="0" dirty="0"/>
                  </a:p>
                  <a:p>
                    <a:fld id="{E7686815-7EE9-5645-B537-390969B8BC4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C-A175-437B-B97D-3820A7C6697F}"/>
                </c:ext>
              </c:extLst>
            </c:dLbl>
            <c:dLbl>
              <c:idx val="5"/>
              <c:tx>
                <c:rich>
                  <a:bodyPr/>
                  <a:lstStyle/>
                  <a:p>
                    <a:fld id="{94CE8BDA-74B0-1D4C-A1E1-5E87D169C699}" type="CELLRANGE">
                      <a:rPr lang="en-US"/>
                      <a:pPr/>
                      <a:t>[CELLRANGE]</a:t>
                    </a:fld>
                    <a:endParaRPr lang="en-US" baseline="0" dirty="0"/>
                  </a:p>
                  <a:p>
                    <a:fld id="{7CB648F4-160F-7D41-ADF9-42BCA93D440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D-A175-437B-B97D-3820A7C6697F}"/>
                </c:ext>
              </c:extLst>
            </c:dLbl>
            <c:dLbl>
              <c:idx val="6"/>
              <c:tx>
                <c:rich>
                  <a:bodyPr/>
                  <a:lstStyle/>
                  <a:p>
                    <a:fld id="{DD3C1540-BB8A-934B-A13E-09E4DBD27AFA}" type="CELLRANGE">
                      <a:rPr lang="en-US"/>
                      <a:pPr/>
                      <a:t>[CELLRANGE]</a:t>
                    </a:fld>
                    <a:endParaRPr lang="en-US" baseline="0" dirty="0"/>
                  </a:p>
                  <a:p>
                    <a:fld id="{A1FF1702-B918-3F42-A48D-41656CB2C141}"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E-A175-437B-B97D-3820A7C6697F}"/>
                </c:ext>
              </c:extLst>
            </c:dLbl>
            <c:dLbl>
              <c:idx val="7"/>
              <c:tx>
                <c:rich>
                  <a:bodyPr/>
                  <a:lstStyle/>
                  <a:p>
                    <a:fld id="{980691DC-E8AF-F441-BA2F-A54BBB57FC1F}" type="CELLRANGE">
                      <a:rPr lang="en-US"/>
                      <a:pPr/>
                      <a:t>[CELLRANGE]</a:t>
                    </a:fld>
                    <a:endParaRPr lang="en-US" baseline="0" dirty="0"/>
                  </a:p>
                  <a:p>
                    <a:fld id="{FDFCB706-76F0-7349-BA43-5A21AC33092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A175-437B-B97D-3820A7C6697F}"/>
                </c:ext>
              </c:extLst>
            </c:dLbl>
            <c:dLbl>
              <c:idx val="8"/>
              <c:tx>
                <c:rich>
                  <a:bodyPr/>
                  <a:lstStyle/>
                  <a:p>
                    <a:fld id="{6E6443E2-0C27-304C-A32F-7D0E5C23E1B3}" type="CELLRANGE">
                      <a:rPr lang="en-US"/>
                      <a:pPr/>
                      <a:t>[CELLRANGE]</a:t>
                    </a:fld>
                    <a:endParaRPr lang="en-US" baseline="0" dirty="0"/>
                  </a:p>
                  <a:p>
                    <a:fld id="{D4D9CC09-D057-CD42-8E61-83A5CFA5DDF2}"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0-A175-437B-B97D-3820A7C6697F}"/>
                </c:ext>
              </c:extLst>
            </c:dLbl>
            <c:dLbl>
              <c:idx val="9"/>
              <c:tx>
                <c:rich>
                  <a:bodyPr/>
                  <a:lstStyle/>
                  <a:p>
                    <a:fld id="{1B4B13F8-D4F4-324C-9A81-A427A6C4FF18}" type="CELLRANGE">
                      <a:rPr lang="en-US"/>
                      <a:pPr/>
                      <a:t>[CELLRANGE]</a:t>
                    </a:fld>
                    <a:endParaRPr lang="en-US" baseline="0" dirty="0"/>
                  </a:p>
                  <a:p>
                    <a:fld id="{55A7554D-9395-8844-88EB-9E6BF49A220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1-A175-437B-B97D-3820A7C6697F}"/>
                </c:ext>
              </c:extLst>
            </c:dLbl>
            <c:dLbl>
              <c:idx val="10"/>
              <c:tx>
                <c:rich>
                  <a:bodyPr/>
                  <a:lstStyle/>
                  <a:p>
                    <a:fld id="{18E2798E-7476-7249-ABE5-D878885AA145}" type="CELLRANGE">
                      <a:rPr lang="en-US"/>
                      <a:pPr/>
                      <a:t>[CELLRANGE]</a:t>
                    </a:fld>
                    <a:endParaRPr lang="en-US" baseline="0" dirty="0"/>
                  </a:p>
                  <a:p>
                    <a:fld id="{21ACEE41-2063-C94E-9DB8-090FBF07E13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2-A175-437B-B97D-3820A7C6697F}"/>
                </c:ext>
              </c:extLst>
            </c:dLbl>
            <c:dLbl>
              <c:idx val="11"/>
              <c:tx>
                <c:rich>
                  <a:bodyPr/>
                  <a:lstStyle/>
                  <a:p>
                    <a:fld id="{AC19C190-ACD9-654E-B0FF-87A0303D7C69}" type="CELLRANGE">
                      <a:rPr lang="en-US"/>
                      <a:pPr/>
                      <a:t>[CELLRANGE]</a:t>
                    </a:fld>
                    <a:endParaRPr lang="en-US" baseline="0" dirty="0"/>
                  </a:p>
                  <a:p>
                    <a:fld id="{2804E5D5-A512-2D48-81A3-55098F75711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3-A175-437B-B97D-3820A7C6697F}"/>
                </c:ext>
              </c:extLst>
            </c:dLbl>
            <c:dLbl>
              <c:idx val="12"/>
              <c:tx>
                <c:rich>
                  <a:bodyPr/>
                  <a:lstStyle/>
                  <a:p>
                    <a:fld id="{1505ADFF-3C03-AA49-918E-411F9416F82F}" type="CELLRANGE">
                      <a:rPr lang="en-US"/>
                      <a:pPr/>
                      <a:t>[CELLRANGE]</a:t>
                    </a:fld>
                    <a:endParaRPr lang="en-US" baseline="0" dirty="0"/>
                  </a:p>
                  <a:p>
                    <a:fld id="{AEDA536C-5029-3B47-939A-41465A2057E9}"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4-A175-437B-B97D-3820A7C6697F}"/>
                </c:ext>
              </c:extLst>
            </c:dLbl>
            <c:dLbl>
              <c:idx val="13"/>
              <c:tx>
                <c:rich>
                  <a:bodyPr/>
                  <a:lstStyle/>
                  <a:p>
                    <a:fld id="{AC683B31-0AC3-CB48-A11A-DD50E219CB58}" type="CELLRANGE">
                      <a:rPr lang="en-US"/>
                      <a:pPr/>
                      <a:t>[CELLRANGE]</a:t>
                    </a:fld>
                    <a:endParaRPr lang="en-US" baseline="0" dirty="0"/>
                  </a:p>
                  <a:p>
                    <a:fld id="{1B28125E-B0CC-364D-A213-38115C5BDD9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5-A175-437B-B97D-3820A7C6697F}"/>
                </c:ext>
              </c:extLst>
            </c:dLbl>
            <c:dLbl>
              <c:idx val="14"/>
              <c:tx>
                <c:rich>
                  <a:bodyPr/>
                  <a:lstStyle/>
                  <a:p>
                    <a:fld id="{965F3FCC-605B-364F-8D8F-D192F1D10261}" type="CELLRANGE">
                      <a:rPr lang="en-US"/>
                      <a:pPr/>
                      <a:t>[CELLRANGE]</a:t>
                    </a:fld>
                    <a:endParaRPr lang="en-US" baseline="0" dirty="0"/>
                  </a:p>
                  <a:p>
                    <a:fld id="{266B7E0D-AEE2-7643-9192-FC986412204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6-A175-437B-B97D-3820A7C6697F}"/>
                </c:ext>
              </c:extLst>
            </c:dLbl>
            <c:dLbl>
              <c:idx val="15"/>
              <c:tx>
                <c:rich>
                  <a:bodyPr/>
                  <a:lstStyle/>
                  <a:p>
                    <a:fld id="{4F85ADD4-A6A3-6747-92CF-5CC7624F9CF7}" type="CELLRANGE">
                      <a:rPr lang="en-US"/>
                      <a:pPr/>
                      <a:t>[CELLRANGE]</a:t>
                    </a:fld>
                    <a:endParaRPr lang="en-US" baseline="0" dirty="0"/>
                  </a:p>
                  <a:p>
                    <a:fld id="{51A206AE-B458-4448-A05B-78538480C4D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7-A175-437B-B97D-3820A7C6697F}"/>
                </c:ext>
              </c:extLst>
            </c:dLbl>
            <c:dLbl>
              <c:idx val="16"/>
              <c:tx>
                <c:rich>
                  <a:bodyPr/>
                  <a:lstStyle/>
                  <a:p>
                    <a:fld id="{DF408766-CF75-8447-A333-88052E365B76}" type="CELLRANGE">
                      <a:rPr lang="en-US"/>
                      <a:pPr/>
                      <a:t>[CELLRANGE]</a:t>
                    </a:fld>
                    <a:endParaRPr lang="en-US" baseline="0" dirty="0"/>
                  </a:p>
                  <a:p>
                    <a:fld id="{1D8D47F1-C12E-3741-8714-A4DD64B78ABA}"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8-A175-437B-B97D-3820A7C6697F}"/>
                </c:ext>
              </c:extLst>
            </c:dLbl>
            <c:dLbl>
              <c:idx val="17"/>
              <c:tx>
                <c:rich>
                  <a:bodyPr/>
                  <a:lstStyle/>
                  <a:p>
                    <a:fld id="{B1481305-B2D6-CA4F-887A-0D63E827FAEB}" type="CELLRANGE">
                      <a:rPr lang="en-US"/>
                      <a:pPr/>
                      <a:t>[CELLRANGE]</a:t>
                    </a:fld>
                    <a:endParaRPr lang="en-US" baseline="0" dirty="0"/>
                  </a:p>
                  <a:p>
                    <a:fld id="{E2724EAB-26E6-7C43-9A55-FFEA5A8BC2E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9-A175-437B-B97D-3820A7C6697F}"/>
                </c:ext>
              </c:extLst>
            </c:dLbl>
            <c:spPr>
              <a:solidFill>
                <a:srgbClr val="D5D7D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strCache>
            </c:strRef>
          </c:cat>
          <c:val>
            <c:numRef>
              <c:f>Sheet1!$F$2:$F$18</c:f>
              <c:numCache>
                <c:formatCode>#,##0.0</c:formatCode>
                <c:ptCount val="17"/>
                <c:pt idx="0">
                  <c:v>15.52111</c:v>
                </c:pt>
                <c:pt idx="1">
                  <c:v>18.454519999999999</c:v>
                </c:pt>
                <c:pt idx="2">
                  <c:v>24.503450000000001</c:v>
                </c:pt>
                <c:pt idx="3">
                  <c:v>27.541709999999998</c:v>
                </c:pt>
                <c:pt idx="4">
                  <c:v>29.46255</c:v>
                </c:pt>
                <c:pt idx="5">
                  <c:v>31.692139999999998</c:v>
                </c:pt>
                <c:pt idx="6">
                  <c:v>38.821510000000004</c:v>
                </c:pt>
                <c:pt idx="7">
                  <c:v>57.26023</c:v>
                </c:pt>
                <c:pt idx="8">
                  <c:v>69.022390000000001</c:v>
                </c:pt>
                <c:pt idx="9">
                  <c:v>77.641630000000006</c:v>
                </c:pt>
                <c:pt idx="10">
                  <c:v>79.371920000000003</c:v>
                </c:pt>
                <c:pt idx="11">
                  <c:v>82.588949999999997</c:v>
                </c:pt>
                <c:pt idx="12">
                  <c:v>84.399899999999988</c:v>
                </c:pt>
                <c:pt idx="13">
                  <c:v>86.759190000000004</c:v>
                </c:pt>
                <c:pt idx="14">
                  <c:v>87.66919</c:v>
                </c:pt>
                <c:pt idx="15">
                  <c:v>89.229420000000005</c:v>
                </c:pt>
                <c:pt idx="16">
                  <c:v>91.153809999999993</c:v>
                </c:pt>
              </c:numCache>
            </c:numRef>
          </c:val>
          <c:extLst>
            <c:ext xmlns:c15="http://schemas.microsoft.com/office/drawing/2012/chart" uri="{02D57815-91ED-43cb-92C2-25804820EDAC}">
              <c15:datalabelsRange>
                <c15:f>Sheet1!$J$2:$J$18</c15:f>
                <c15:dlblRangeCache>
                  <c:ptCount val="17"/>
                  <c:pt idx="0">
                    <c:v>10%</c:v>
                  </c:pt>
                  <c:pt idx="1">
                    <c:v>11%</c:v>
                  </c:pt>
                  <c:pt idx="2">
                    <c:v>12%</c:v>
                  </c:pt>
                  <c:pt idx="3">
                    <c:v>12%</c:v>
                  </c:pt>
                  <c:pt idx="4">
                    <c:v>12%</c:v>
                  </c:pt>
                  <c:pt idx="5">
                    <c:v>12%</c:v>
                  </c:pt>
                  <c:pt idx="6">
                    <c:v>13%</c:v>
                  </c:pt>
                  <c:pt idx="7">
                    <c:v>18%</c:v>
                  </c:pt>
                  <c:pt idx="8">
                    <c:v>20%</c:v>
                  </c:pt>
                  <c:pt idx="9">
                    <c:v>22%</c:v>
                  </c:pt>
                  <c:pt idx="10">
                    <c:v>22%</c:v>
                  </c:pt>
                  <c:pt idx="11">
                    <c:v>23%</c:v>
                  </c:pt>
                  <c:pt idx="12">
                    <c:v>23%</c:v>
                  </c:pt>
                  <c:pt idx="13">
                    <c:v>23%</c:v>
                  </c:pt>
                  <c:pt idx="14">
                    <c:v>24%</c:v>
                  </c:pt>
                  <c:pt idx="15">
                    <c:v>24%</c:v>
                  </c:pt>
                  <c:pt idx="16">
                    <c:v>24%</c:v>
                  </c:pt>
                </c15:dlblRangeCache>
              </c15:datalabelsRange>
            </c:ext>
            <c:ext xmlns:c16="http://schemas.microsoft.com/office/drawing/2014/chart" uri="{C3380CC4-5D6E-409C-BE32-E72D297353CC}">
              <c16:uniqueId val="{0000003A-A175-437B-B97D-3820A7C6697F}"/>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1.4825300400269224E-2"/>
          <c:y val="0.93420814572430011"/>
          <c:w val="0.38879785015623325"/>
          <c:h val="6.579201997782112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Source-wise daily generation</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(Q3 FY21)</a:t>
            </a:r>
          </a:p>
        </c:rich>
      </c:tx>
      <c:layout>
        <c:manualLayout>
          <c:xMode val="edge"/>
          <c:yMode val="edge"/>
          <c:x val="6.0740073859195595E-3"/>
          <c:y val="1.2081039996803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7.0028935185185187E-2"/>
          <c:y val="0.12739569790745936"/>
          <c:w val="0.8756873482030918"/>
          <c:h val="0.63057910278277418"/>
        </c:manualLayout>
      </c:layout>
      <c:areaChart>
        <c:grouping val="stacked"/>
        <c:varyColors val="0"/>
        <c:ser>
          <c:idx val="0"/>
          <c:order val="0"/>
          <c:tx>
            <c:strRef>
              <c:f>Sheet1!$B$1</c:f>
              <c:strCache>
                <c:ptCount val="1"/>
                <c:pt idx="0">
                  <c:v>Coal</c:v>
                </c:pt>
              </c:strCache>
            </c:strRef>
          </c:tx>
          <c:spPr>
            <a:solidFill>
              <a:srgbClr val="009CD8"/>
            </a:solidFill>
            <a:ln>
              <a:solidFill>
                <a:srgbClr val="009CD8"/>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Sheet1!$B$2:$B$93</c:f>
              <c:numCache>
                <c:formatCode>0</c:formatCode>
                <c:ptCount val="92"/>
                <c:pt idx="0">
                  <c:v>2499</c:v>
                </c:pt>
                <c:pt idx="1">
                  <c:v>2423</c:v>
                </c:pt>
                <c:pt idx="2">
                  <c:v>2495</c:v>
                </c:pt>
                <c:pt idx="3">
                  <c:v>2396</c:v>
                </c:pt>
                <c:pt idx="4">
                  <c:v>2542</c:v>
                </c:pt>
                <c:pt idx="5">
                  <c:v>2640</c:v>
                </c:pt>
                <c:pt idx="6">
                  <c:v>2722</c:v>
                </c:pt>
                <c:pt idx="7">
                  <c:v>2772</c:v>
                </c:pt>
                <c:pt idx="8">
                  <c:v>2782</c:v>
                </c:pt>
                <c:pt idx="9">
                  <c:v>2737</c:v>
                </c:pt>
                <c:pt idx="10">
                  <c:v>2522</c:v>
                </c:pt>
                <c:pt idx="11">
                  <c:v>2585</c:v>
                </c:pt>
                <c:pt idx="12">
                  <c:v>2610</c:v>
                </c:pt>
                <c:pt idx="13">
                  <c:v>2477</c:v>
                </c:pt>
                <c:pt idx="14">
                  <c:v>2471</c:v>
                </c:pt>
                <c:pt idx="15">
                  <c:v>2548</c:v>
                </c:pt>
                <c:pt idx="16">
                  <c:v>2611</c:v>
                </c:pt>
                <c:pt idx="17">
                  <c:v>2501</c:v>
                </c:pt>
                <c:pt idx="18">
                  <c:v>2544.5</c:v>
                </c:pt>
                <c:pt idx="19">
                  <c:v>2566.25</c:v>
                </c:pt>
                <c:pt idx="20">
                  <c:v>2588</c:v>
                </c:pt>
                <c:pt idx="21">
                  <c:v>2558</c:v>
                </c:pt>
                <c:pt idx="22">
                  <c:v>2512</c:v>
                </c:pt>
                <c:pt idx="23">
                  <c:v>2459</c:v>
                </c:pt>
                <c:pt idx="24">
                  <c:v>2325</c:v>
                </c:pt>
                <c:pt idx="25">
                  <c:v>2420</c:v>
                </c:pt>
                <c:pt idx="26">
                  <c:v>2505</c:v>
                </c:pt>
                <c:pt idx="27">
                  <c:v>2549</c:v>
                </c:pt>
                <c:pt idx="28">
                  <c:v>2576</c:v>
                </c:pt>
                <c:pt idx="29">
                  <c:v>2588</c:v>
                </c:pt>
                <c:pt idx="30">
                  <c:v>2590</c:v>
                </c:pt>
                <c:pt idx="31">
                  <c:v>2478</c:v>
                </c:pt>
                <c:pt idx="32">
                  <c:v>2570</c:v>
                </c:pt>
                <c:pt idx="33">
                  <c:v>2606</c:v>
                </c:pt>
                <c:pt idx="34">
                  <c:v>2618</c:v>
                </c:pt>
                <c:pt idx="35">
                  <c:v>2571</c:v>
                </c:pt>
                <c:pt idx="36">
                  <c:v>2610</c:v>
                </c:pt>
                <c:pt idx="37">
                  <c:v>2585</c:v>
                </c:pt>
                <c:pt idx="38">
                  <c:v>2489</c:v>
                </c:pt>
                <c:pt idx="39">
                  <c:v>2580</c:v>
                </c:pt>
                <c:pt idx="40">
                  <c:v>2568</c:v>
                </c:pt>
                <c:pt idx="41">
                  <c:v>2545</c:v>
                </c:pt>
                <c:pt idx="42">
                  <c:v>2589</c:v>
                </c:pt>
                <c:pt idx="43">
                  <c:v>2514</c:v>
                </c:pt>
                <c:pt idx="44">
                  <c:v>2149</c:v>
                </c:pt>
                <c:pt idx="45">
                  <c:v>2027</c:v>
                </c:pt>
                <c:pt idx="46">
                  <c:v>2041</c:v>
                </c:pt>
                <c:pt idx="47">
                  <c:v>2261</c:v>
                </c:pt>
                <c:pt idx="48">
                  <c:v>2375</c:v>
                </c:pt>
                <c:pt idx="49">
                  <c:v>2411</c:v>
                </c:pt>
                <c:pt idx="50">
                  <c:v>2427</c:v>
                </c:pt>
                <c:pt idx="51">
                  <c:v>2409</c:v>
                </c:pt>
                <c:pt idx="52">
                  <c:v>2400</c:v>
                </c:pt>
                <c:pt idx="53">
                  <c:v>2498</c:v>
                </c:pt>
                <c:pt idx="54">
                  <c:v>2521</c:v>
                </c:pt>
                <c:pt idx="55">
                  <c:v>2473</c:v>
                </c:pt>
                <c:pt idx="56">
                  <c:v>2312</c:v>
                </c:pt>
                <c:pt idx="57">
                  <c:v>2324</c:v>
                </c:pt>
                <c:pt idx="58">
                  <c:v>2388</c:v>
                </c:pt>
                <c:pt idx="59">
                  <c:v>2405</c:v>
                </c:pt>
                <c:pt idx="60">
                  <c:v>2518</c:v>
                </c:pt>
                <c:pt idx="61">
                  <c:v>2532</c:v>
                </c:pt>
                <c:pt idx="62">
                  <c:v>2559</c:v>
                </c:pt>
                <c:pt idx="63">
                  <c:v>2624</c:v>
                </c:pt>
                <c:pt idx="64">
                  <c:v>2637</c:v>
                </c:pt>
                <c:pt idx="65">
                  <c:v>2624</c:v>
                </c:pt>
                <c:pt idx="66">
                  <c:v>2489</c:v>
                </c:pt>
                <c:pt idx="67">
                  <c:v>2577</c:v>
                </c:pt>
                <c:pt idx="68">
                  <c:v>2629</c:v>
                </c:pt>
                <c:pt idx="69">
                  <c:v>2558</c:v>
                </c:pt>
                <c:pt idx="70">
                  <c:v>2558</c:v>
                </c:pt>
                <c:pt idx="71">
                  <c:v>2576</c:v>
                </c:pt>
                <c:pt idx="72">
                  <c:v>2452</c:v>
                </c:pt>
                <c:pt idx="73">
                  <c:v>2404</c:v>
                </c:pt>
                <c:pt idx="74">
                  <c:v>2513</c:v>
                </c:pt>
                <c:pt idx="75">
                  <c:v>2584</c:v>
                </c:pt>
                <c:pt idx="76">
                  <c:v>2590</c:v>
                </c:pt>
                <c:pt idx="77">
                  <c:v>2633</c:v>
                </c:pt>
                <c:pt idx="78">
                  <c:v>2668</c:v>
                </c:pt>
                <c:pt idx="79">
                  <c:v>2685</c:v>
                </c:pt>
                <c:pt idx="80">
                  <c:v>2620</c:v>
                </c:pt>
                <c:pt idx="81">
                  <c:v>2723</c:v>
                </c:pt>
                <c:pt idx="82">
                  <c:v>2801</c:v>
                </c:pt>
                <c:pt idx="83">
                  <c:v>2795</c:v>
                </c:pt>
                <c:pt idx="84">
                  <c:v>2789</c:v>
                </c:pt>
                <c:pt idx="85">
                  <c:v>2745</c:v>
                </c:pt>
                <c:pt idx="86">
                  <c:v>2801</c:v>
                </c:pt>
                <c:pt idx="87">
                  <c:v>2686</c:v>
                </c:pt>
                <c:pt idx="88">
                  <c:v>2773</c:v>
                </c:pt>
                <c:pt idx="89">
                  <c:v>2807</c:v>
                </c:pt>
                <c:pt idx="90">
                  <c:v>2769</c:v>
                </c:pt>
                <c:pt idx="91">
                  <c:v>2780</c:v>
                </c:pt>
              </c:numCache>
            </c:numRef>
          </c:val>
          <c:extLst>
            <c:ext xmlns:c16="http://schemas.microsoft.com/office/drawing/2014/chart" uri="{C3380CC4-5D6E-409C-BE32-E72D297353CC}">
              <c16:uniqueId val="{00000000-3DDC-4BD1-8F7B-C12896DDD855}"/>
            </c:ext>
          </c:extLst>
        </c:ser>
        <c:ser>
          <c:idx val="1"/>
          <c:order val="1"/>
          <c:tx>
            <c:strRef>
              <c:f>Sheet1!$C$1</c:f>
              <c:strCache>
                <c:ptCount val="1"/>
                <c:pt idx="0">
                  <c:v>Hydro</c:v>
                </c:pt>
              </c:strCache>
            </c:strRef>
          </c:tx>
          <c:spPr>
            <a:solidFill>
              <a:srgbClr val="71C9EB"/>
            </a:solidFill>
            <a:ln>
              <a:solidFill>
                <a:srgbClr val="71C9EB"/>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Sheet1!$C$2:$C$93</c:f>
              <c:numCache>
                <c:formatCode>0</c:formatCode>
                <c:ptCount val="92"/>
                <c:pt idx="0">
                  <c:v>597</c:v>
                </c:pt>
                <c:pt idx="1">
                  <c:v>565</c:v>
                </c:pt>
                <c:pt idx="2">
                  <c:v>535</c:v>
                </c:pt>
                <c:pt idx="3">
                  <c:v>521</c:v>
                </c:pt>
                <c:pt idx="4">
                  <c:v>547</c:v>
                </c:pt>
                <c:pt idx="5">
                  <c:v>559</c:v>
                </c:pt>
                <c:pt idx="6">
                  <c:v>552</c:v>
                </c:pt>
                <c:pt idx="7">
                  <c:v>528</c:v>
                </c:pt>
                <c:pt idx="8">
                  <c:v>517</c:v>
                </c:pt>
                <c:pt idx="9">
                  <c:v>461</c:v>
                </c:pt>
                <c:pt idx="10">
                  <c:v>447</c:v>
                </c:pt>
                <c:pt idx="11">
                  <c:v>473</c:v>
                </c:pt>
                <c:pt idx="12">
                  <c:v>478</c:v>
                </c:pt>
                <c:pt idx="13">
                  <c:v>487</c:v>
                </c:pt>
                <c:pt idx="14">
                  <c:v>488</c:v>
                </c:pt>
                <c:pt idx="15">
                  <c:v>489</c:v>
                </c:pt>
                <c:pt idx="16">
                  <c:v>477</c:v>
                </c:pt>
                <c:pt idx="17">
                  <c:v>452</c:v>
                </c:pt>
                <c:pt idx="18">
                  <c:v>434.5</c:v>
                </c:pt>
                <c:pt idx="19">
                  <c:v>425.75</c:v>
                </c:pt>
                <c:pt idx="20">
                  <c:v>417</c:v>
                </c:pt>
                <c:pt idx="21">
                  <c:v>407</c:v>
                </c:pt>
                <c:pt idx="22">
                  <c:v>407</c:v>
                </c:pt>
                <c:pt idx="23">
                  <c:v>417</c:v>
                </c:pt>
                <c:pt idx="24">
                  <c:v>401</c:v>
                </c:pt>
                <c:pt idx="25">
                  <c:v>395</c:v>
                </c:pt>
                <c:pt idx="26">
                  <c:v>410</c:v>
                </c:pt>
                <c:pt idx="27">
                  <c:v>395</c:v>
                </c:pt>
                <c:pt idx="28">
                  <c:v>393</c:v>
                </c:pt>
                <c:pt idx="29">
                  <c:v>390</c:v>
                </c:pt>
                <c:pt idx="30">
                  <c:v>381</c:v>
                </c:pt>
                <c:pt idx="31">
                  <c:v>358</c:v>
                </c:pt>
                <c:pt idx="32">
                  <c:v>377</c:v>
                </c:pt>
                <c:pt idx="33">
                  <c:v>370</c:v>
                </c:pt>
                <c:pt idx="34">
                  <c:v>350</c:v>
                </c:pt>
                <c:pt idx="35">
                  <c:v>332</c:v>
                </c:pt>
                <c:pt idx="36">
                  <c:v>312</c:v>
                </c:pt>
                <c:pt idx="37">
                  <c:v>306</c:v>
                </c:pt>
                <c:pt idx="38">
                  <c:v>296</c:v>
                </c:pt>
                <c:pt idx="39">
                  <c:v>319</c:v>
                </c:pt>
                <c:pt idx="40">
                  <c:v>306</c:v>
                </c:pt>
                <c:pt idx="41">
                  <c:v>318</c:v>
                </c:pt>
                <c:pt idx="42">
                  <c:v>322</c:v>
                </c:pt>
                <c:pt idx="43">
                  <c:v>303</c:v>
                </c:pt>
                <c:pt idx="44">
                  <c:v>275</c:v>
                </c:pt>
                <c:pt idx="45">
                  <c:v>286</c:v>
                </c:pt>
                <c:pt idx="46">
                  <c:v>274</c:v>
                </c:pt>
                <c:pt idx="47">
                  <c:v>280</c:v>
                </c:pt>
                <c:pt idx="48">
                  <c:v>287</c:v>
                </c:pt>
                <c:pt idx="49">
                  <c:v>281</c:v>
                </c:pt>
                <c:pt idx="50">
                  <c:v>290</c:v>
                </c:pt>
                <c:pt idx="51">
                  <c:v>292</c:v>
                </c:pt>
                <c:pt idx="52">
                  <c:v>273</c:v>
                </c:pt>
                <c:pt idx="53">
                  <c:v>290</c:v>
                </c:pt>
                <c:pt idx="54">
                  <c:v>290</c:v>
                </c:pt>
                <c:pt idx="55">
                  <c:v>287</c:v>
                </c:pt>
                <c:pt idx="56">
                  <c:v>280</c:v>
                </c:pt>
                <c:pt idx="57">
                  <c:v>285</c:v>
                </c:pt>
                <c:pt idx="58">
                  <c:v>283</c:v>
                </c:pt>
                <c:pt idx="59">
                  <c:v>267</c:v>
                </c:pt>
                <c:pt idx="60">
                  <c:v>281</c:v>
                </c:pt>
                <c:pt idx="61">
                  <c:v>280</c:v>
                </c:pt>
                <c:pt idx="62">
                  <c:v>282</c:v>
                </c:pt>
                <c:pt idx="63">
                  <c:v>297</c:v>
                </c:pt>
                <c:pt idx="64">
                  <c:v>294</c:v>
                </c:pt>
                <c:pt idx="65">
                  <c:v>291</c:v>
                </c:pt>
                <c:pt idx="66">
                  <c:v>261</c:v>
                </c:pt>
                <c:pt idx="67">
                  <c:v>289</c:v>
                </c:pt>
                <c:pt idx="68">
                  <c:v>272</c:v>
                </c:pt>
                <c:pt idx="69">
                  <c:v>287</c:v>
                </c:pt>
                <c:pt idx="70">
                  <c:v>283</c:v>
                </c:pt>
                <c:pt idx="71">
                  <c:v>289</c:v>
                </c:pt>
                <c:pt idx="72">
                  <c:v>281</c:v>
                </c:pt>
                <c:pt idx="73">
                  <c:v>270</c:v>
                </c:pt>
                <c:pt idx="74">
                  <c:v>292</c:v>
                </c:pt>
                <c:pt idx="75">
                  <c:v>284</c:v>
                </c:pt>
                <c:pt idx="76">
                  <c:v>287</c:v>
                </c:pt>
                <c:pt idx="77">
                  <c:v>295</c:v>
                </c:pt>
                <c:pt idx="78">
                  <c:v>273</c:v>
                </c:pt>
                <c:pt idx="79">
                  <c:v>256</c:v>
                </c:pt>
                <c:pt idx="80">
                  <c:v>235</c:v>
                </c:pt>
                <c:pt idx="81">
                  <c:v>263</c:v>
                </c:pt>
                <c:pt idx="82">
                  <c:v>283</c:v>
                </c:pt>
                <c:pt idx="83">
                  <c:v>288</c:v>
                </c:pt>
                <c:pt idx="84">
                  <c:v>286</c:v>
                </c:pt>
                <c:pt idx="85">
                  <c:v>274</c:v>
                </c:pt>
                <c:pt idx="86">
                  <c:v>284</c:v>
                </c:pt>
                <c:pt idx="87">
                  <c:v>252</c:v>
                </c:pt>
                <c:pt idx="88">
                  <c:v>280</c:v>
                </c:pt>
                <c:pt idx="89">
                  <c:v>272</c:v>
                </c:pt>
                <c:pt idx="90">
                  <c:v>291</c:v>
                </c:pt>
                <c:pt idx="91">
                  <c:v>300</c:v>
                </c:pt>
              </c:numCache>
            </c:numRef>
          </c:val>
          <c:extLst>
            <c:ext xmlns:c16="http://schemas.microsoft.com/office/drawing/2014/chart" uri="{C3380CC4-5D6E-409C-BE32-E72D297353CC}">
              <c16:uniqueId val="{00000001-3DDC-4BD1-8F7B-C12896DDD855}"/>
            </c:ext>
          </c:extLst>
        </c:ser>
        <c:ser>
          <c:idx val="2"/>
          <c:order val="2"/>
          <c:tx>
            <c:strRef>
              <c:f>Sheet1!$D$1</c:f>
              <c:strCache>
                <c:ptCount val="1"/>
                <c:pt idx="0">
                  <c:v>Solar</c:v>
                </c:pt>
              </c:strCache>
            </c:strRef>
          </c:tx>
          <c:spPr>
            <a:solidFill>
              <a:srgbClr val="87BD41"/>
            </a:solidFill>
            <a:ln>
              <a:solidFill>
                <a:srgbClr val="87BD41"/>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Sheet1!$D$2:$D$93</c:f>
              <c:numCache>
                <c:formatCode>0</c:formatCode>
                <c:ptCount val="92"/>
                <c:pt idx="0">
                  <c:v>154.35999999999899</c:v>
                </c:pt>
                <c:pt idx="1">
                  <c:v>166.97</c:v>
                </c:pt>
                <c:pt idx="2">
                  <c:v>155.72</c:v>
                </c:pt>
                <c:pt idx="3">
                  <c:v>146.38</c:v>
                </c:pt>
                <c:pt idx="4">
                  <c:v>167.38</c:v>
                </c:pt>
                <c:pt idx="5">
                  <c:v>177.86</c:v>
                </c:pt>
                <c:pt idx="6">
                  <c:v>162.63999999999999</c:v>
                </c:pt>
                <c:pt idx="7">
                  <c:v>161.25</c:v>
                </c:pt>
                <c:pt idx="8">
                  <c:v>154.54999999999899</c:v>
                </c:pt>
                <c:pt idx="9">
                  <c:v>148.49</c:v>
                </c:pt>
                <c:pt idx="10">
                  <c:v>114.24999999999901</c:v>
                </c:pt>
                <c:pt idx="11">
                  <c:v>132.88999999999999</c:v>
                </c:pt>
                <c:pt idx="12">
                  <c:v>128.5</c:v>
                </c:pt>
                <c:pt idx="13">
                  <c:v>125.2</c:v>
                </c:pt>
                <c:pt idx="14">
                  <c:v>168.71</c:v>
                </c:pt>
                <c:pt idx="15">
                  <c:v>148.77000000000001</c:v>
                </c:pt>
                <c:pt idx="16">
                  <c:v>153.13999999999999</c:v>
                </c:pt>
                <c:pt idx="17">
                  <c:v>137.4</c:v>
                </c:pt>
                <c:pt idx="18">
                  <c:v>133.52499999999952</c:v>
                </c:pt>
                <c:pt idx="19">
                  <c:v>131.58749999999927</c:v>
                </c:pt>
                <c:pt idx="20">
                  <c:v>129.64999999999901</c:v>
                </c:pt>
                <c:pt idx="21">
                  <c:v>144.97999999999999</c:v>
                </c:pt>
                <c:pt idx="22">
                  <c:v>158.19999999999999</c:v>
                </c:pt>
                <c:pt idx="23">
                  <c:v>168.30999999999901</c:v>
                </c:pt>
                <c:pt idx="24">
                  <c:v>164.82</c:v>
                </c:pt>
                <c:pt idx="25">
                  <c:v>158.65</c:v>
                </c:pt>
                <c:pt idx="26">
                  <c:v>167.06</c:v>
                </c:pt>
                <c:pt idx="27">
                  <c:v>167.28</c:v>
                </c:pt>
                <c:pt idx="28">
                  <c:v>153.04999999999899</c:v>
                </c:pt>
                <c:pt idx="29">
                  <c:v>164.29</c:v>
                </c:pt>
                <c:pt idx="30">
                  <c:v>160.01</c:v>
                </c:pt>
                <c:pt idx="31">
                  <c:v>163.16</c:v>
                </c:pt>
                <c:pt idx="32">
                  <c:v>165.87</c:v>
                </c:pt>
                <c:pt idx="33">
                  <c:v>165.79</c:v>
                </c:pt>
                <c:pt idx="34">
                  <c:v>160.34</c:v>
                </c:pt>
                <c:pt idx="35">
                  <c:v>165.44</c:v>
                </c:pt>
                <c:pt idx="36">
                  <c:v>153.72999999999999</c:v>
                </c:pt>
                <c:pt idx="37">
                  <c:v>153.81</c:v>
                </c:pt>
                <c:pt idx="38">
                  <c:v>152.46</c:v>
                </c:pt>
                <c:pt idx="39">
                  <c:v>169.23999999999899</c:v>
                </c:pt>
                <c:pt idx="40">
                  <c:v>170.67999999999901</c:v>
                </c:pt>
                <c:pt idx="41">
                  <c:v>165.49</c:v>
                </c:pt>
                <c:pt idx="42">
                  <c:v>124.12</c:v>
                </c:pt>
                <c:pt idx="43">
                  <c:v>123.649999999999</c:v>
                </c:pt>
                <c:pt idx="44">
                  <c:v>150.32999999999899</c:v>
                </c:pt>
                <c:pt idx="45">
                  <c:v>124.789999999999</c:v>
                </c:pt>
                <c:pt idx="46">
                  <c:v>141.20999999999901</c:v>
                </c:pt>
                <c:pt idx="47">
                  <c:v>127.82</c:v>
                </c:pt>
                <c:pt idx="48">
                  <c:v>150.57</c:v>
                </c:pt>
                <c:pt idx="49">
                  <c:v>157.22</c:v>
                </c:pt>
                <c:pt idx="50">
                  <c:v>166.64</c:v>
                </c:pt>
                <c:pt idx="51">
                  <c:v>180.21</c:v>
                </c:pt>
                <c:pt idx="52">
                  <c:v>166.25</c:v>
                </c:pt>
                <c:pt idx="53">
                  <c:v>148.44</c:v>
                </c:pt>
                <c:pt idx="54">
                  <c:v>140.62</c:v>
                </c:pt>
                <c:pt idx="55">
                  <c:v>123.28</c:v>
                </c:pt>
                <c:pt idx="56">
                  <c:v>90.64</c:v>
                </c:pt>
                <c:pt idx="57">
                  <c:v>112.17</c:v>
                </c:pt>
                <c:pt idx="58">
                  <c:v>126.39</c:v>
                </c:pt>
                <c:pt idx="59">
                  <c:v>122.78</c:v>
                </c:pt>
                <c:pt idx="60">
                  <c:v>153.85</c:v>
                </c:pt>
                <c:pt idx="61">
                  <c:v>167.77999999999901</c:v>
                </c:pt>
                <c:pt idx="62">
                  <c:v>159.53</c:v>
                </c:pt>
                <c:pt idx="63">
                  <c:v>127.92</c:v>
                </c:pt>
                <c:pt idx="64">
                  <c:v>135.66999999999999</c:v>
                </c:pt>
                <c:pt idx="65">
                  <c:v>142.97</c:v>
                </c:pt>
                <c:pt idx="66">
                  <c:v>142.91999999999999</c:v>
                </c:pt>
                <c:pt idx="67">
                  <c:v>127.52</c:v>
                </c:pt>
                <c:pt idx="68">
                  <c:v>139.56</c:v>
                </c:pt>
                <c:pt idx="69">
                  <c:v>143.25</c:v>
                </c:pt>
                <c:pt idx="70">
                  <c:v>172.60999999999899</c:v>
                </c:pt>
                <c:pt idx="71">
                  <c:v>148.47</c:v>
                </c:pt>
                <c:pt idx="72">
                  <c:v>156.47</c:v>
                </c:pt>
                <c:pt idx="73">
                  <c:v>147.81</c:v>
                </c:pt>
                <c:pt idx="74">
                  <c:v>151.43</c:v>
                </c:pt>
                <c:pt idx="75">
                  <c:v>150.66</c:v>
                </c:pt>
                <c:pt idx="76">
                  <c:v>124.32</c:v>
                </c:pt>
                <c:pt idx="77">
                  <c:v>132.35</c:v>
                </c:pt>
                <c:pt idx="78">
                  <c:v>190.13</c:v>
                </c:pt>
                <c:pt idx="79">
                  <c:v>153.9</c:v>
                </c:pt>
                <c:pt idx="80">
                  <c:v>148.13999999999999</c:v>
                </c:pt>
                <c:pt idx="81">
                  <c:v>167.93</c:v>
                </c:pt>
                <c:pt idx="82">
                  <c:v>161.71</c:v>
                </c:pt>
                <c:pt idx="83">
                  <c:v>160.57999999999899</c:v>
                </c:pt>
                <c:pt idx="84">
                  <c:v>166.04</c:v>
                </c:pt>
                <c:pt idx="85">
                  <c:v>160.97999999999999</c:v>
                </c:pt>
                <c:pt idx="86">
                  <c:v>168.30999999999901</c:v>
                </c:pt>
                <c:pt idx="87">
                  <c:v>165.969999999999</c:v>
                </c:pt>
                <c:pt idx="88">
                  <c:v>164.56</c:v>
                </c:pt>
                <c:pt idx="89">
                  <c:v>159.81</c:v>
                </c:pt>
                <c:pt idx="90">
                  <c:v>160.6</c:v>
                </c:pt>
                <c:pt idx="91">
                  <c:v>126.1</c:v>
                </c:pt>
              </c:numCache>
            </c:numRef>
          </c:val>
          <c:extLst>
            <c:ext xmlns:c16="http://schemas.microsoft.com/office/drawing/2014/chart" uri="{C3380CC4-5D6E-409C-BE32-E72D297353CC}">
              <c16:uniqueId val="{00000002-3DDC-4BD1-8F7B-C12896DDD855}"/>
            </c:ext>
          </c:extLst>
        </c:ser>
        <c:ser>
          <c:idx val="3"/>
          <c:order val="3"/>
          <c:tx>
            <c:strRef>
              <c:f>Sheet1!$E$1</c:f>
              <c:strCache>
                <c:ptCount val="1"/>
                <c:pt idx="0">
                  <c:v>Gas/naptha/diesel</c:v>
                </c:pt>
              </c:strCache>
            </c:strRef>
          </c:tx>
          <c:spPr>
            <a:solidFill>
              <a:srgbClr val="B4D48C"/>
            </a:solidFill>
            <a:ln>
              <a:solidFill>
                <a:srgbClr val="B4D48C"/>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Sheet1!$E$2:$E$93</c:f>
              <c:numCache>
                <c:formatCode>0</c:formatCode>
                <c:ptCount val="92"/>
                <c:pt idx="0">
                  <c:v>125</c:v>
                </c:pt>
                <c:pt idx="1">
                  <c:v>138</c:v>
                </c:pt>
                <c:pt idx="2">
                  <c:v>157</c:v>
                </c:pt>
                <c:pt idx="3">
                  <c:v>162</c:v>
                </c:pt>
                <c:pt idx="4">
                  <c:v>163</c:v>
                </c:pt>
                <c:pt idx="5">
                  <c:v>151</c:v>
                </c:pt>
                <c:pt idx="6">
                  <c:v>147</c:v>
                </c:pt>
                <c:pt idx="7">
                  <c:v>140</c:v>
                </c:pt>
                <c:pt idx="8">
                  <c:v>156</c:v>
                </c:pt>
                <c:pt idx="9">
                  <c:v>163</c:v>
                </c:pt>
                <c:pt idx="10">
                  <c:v>163</c:v>
                </c:pt>
                <c:pt idx="11">
                  <c:v>164</c:v>
                </c:pt>
                <c:pt idx="12">
                  <c:v>162</c:v>
                </c:pt>
                <c:pt idx="13">
                  <c:v>146</c:v>
                </c:pt>
                <c:pt idx="14">
                  <c:v>173</c:v>
                </c:pt>
                <c:pt idx="15">
                  <c:v>157</c:v>
                </c:pt>
                <c:pt idx="16">
                  <c:v>163</c:v>
                </c:pt>
                <c:pt idx="17">
                  <c:v>171</c:v>
                </c:pt>
                <c:pt idx="18">
                  <c:v>164.5</c:v>
                </c:pt>
                <c:pt idx="19">
                  <c:v>161.25</c:v>
                </c:pt>
                <c:pt idx="20">
                  <c:v>158</c:v>
                </c:pt>
                <c:pt idx="21">
                  <c:v>156</c:v>
                </c:pt>
                <c:pt idx="22">
                  <c:v>158</c:v>
                </c:pt>
                <c:pt idx="23">
                  <c:v>155</c:v>
                </c:pt>
                <c:pt idx="24">
                  <c:v>151</c:v>
                </c:pt>
                <c:pt idx="25">
                  <c:v>158</c:v>
                </c:pt>
                <c:pt idx="26">
                  <c:v>154</c:v>
                </c:pt>
                <c:pt idx="27">
                  <c:v>152</c:v>
                </c:pt>
                <c:pt idx="28">
                  <c:v>159</c:v>
                </c:pt>
                <c:pt idx="29">
                  <c:v>156</c:v>
                </c:pt>
                <c:pt idx="30">
                  <c:v>158</c:v>
                </c:pt>
                <c:pt idx="31">
                  <c:v>152</c:v>
                </c:pt>
                <c:pt idx="32">
                  <c:v>159</c:v>
                </c:pt>
                <c:pt idx="33">
                  <c:v>159</c:v>
                </c:pt>
                <c:pt idx="34">
                  <c:v>153</c:v>
                </c:pt>
                <c:pt idx="35">
                  <c:v>161</c:v>
                </c:pt>
                <c:pt idx="36">
                  <c:v>157</c:v>
                </c:pt>
                <c:pt idx="37">
                  <c:v>148</c:v>
                </c:pt>
                <c:pt idx="38">
                  <c:v>145</c:v>
                </c:pt>
                <c:pt idx="39">
                  <c:v>139</c:v>
                </c:pt>
                <c:pt idx="40">
                  <c:v>132</c:v>
                </c:pt>
                <c:pt idx="41">
                  <c:v>132</c:v>
                </c:pt>
                <c:pt idx="42">
                  <c:v>131</c:v>
                </c:pt>
                <c:pt idx="43">
                  <c:v>131</c:v>
                </c:pt>
                <c:pt idx="44">
                  <c:v>108</c:v>
                </c:pt>
                <c:pt idx="45">
                  <c:v>103</c:v>
                </c:pt>
                <c:pt idx="46">
                  <c:v>134</c:v>
                </c:pt>
                <c:pt idx="47">
                  <c:v>97</c:v>
                </c:pt>
                <c:pt idx="48">
                  <c:v>122</c:v>
                </c:pt>
                <c:pt idx="49">
                  <c:v>126</c:v>
                </c:pt>
                <c:pt idx="50">
                  <c:v>126</c:v>
                </c:pt>
                <c:pt idx="51">
                  <c:v>103</c:v>
                </c:pt>
                <c:pt idx="52">
                  <c:v>101</c:v>
                </c:pt>
                <c:pt idx="53">
                  <c:v>116</c:v>
                </c:pt>
                <c:pt idx="54">
                  <c:v>147</c:v>
                </c:pt>
                <c:pt idx="55">
                  <c:v>116</c:v>
                </c:pt>
                <c:pt idx="56">
                  <c:v>112</c:v>
                </c:pt>
                <c:pt idx="57">
                  <c:v>103</c:v>
                </c:pt>
                <c:pt idx="58">
                  <c:v>99</c:v>
                </c:pt>
                <c:pt idx="59">
                  <c:v>102</c:v>
                </c:pt>
                <c:pt idx="60">
                  <c:v>115</c:v>
                </c:pt>
                <c:pt idx="61">
                  <c:v>123</c:v>
                </c:pt>
                <c:pt idx="62">
                  <c:v>174</c:v>
                </c:pt>
                <c:pt idx="63">
                  <c:v>131</c:v>
                </c:pt>
                <c:pt idx="64">
                  <c:v>132</c:v>
                </c:pt>
                <c:pt idx="65">
                  <c:v>122</c:v>
                </c:pt>
                <c:pt idx="66">
                  <c:v>112</c:v>
                </c:pt>
                <c:pt idx="67">
                  <c:v>105</c:v>
                </c:pt>
                <c:pt idx="68">
                  <c:v>118</c:v>
                </c:pt>
                <c:pt idx="69">
                  <c:v>170</c:v>
                </c:pt>
                <c:pt idx="70">
                  <c:v>168</c:v>
                </c:pt>
                <c:pt idx="71">
                  <c:v>110</c:v>
                </c:pt>
                <c:pt idx="72">
                  <c:v>111</c:v>
                </c:pt>
                <c:pt idx="73">
                  <c:v>93</c:v>
                </c:pt>
                <c:pt idx="74">
                  <c:v>99</c:v>
                </c:pt>
                <c:pt idx="75">
                  <c:v>110</c:v>
                </c:pt>
                <c:pt idx="76">
                  <c:v>99</c:v>
                </c:pt>
                <c:pt idx="77">
                  <c:v>101</c:v>
                </c:pt>
                <c:pt idx="78">
                  <c:v>134</c:v>
                </c:pt>
                <c:pt idx="79">
                  <c:v>87</c:v>
                </c:pt>
                <c:pt idx="80">
                  <c:v>84</c:v>
                </c:pt>
                <c:pt idx="81">
                  <c:v>93</c:v>
                </c:pt>
                <c:pt idx="82">
                  <c:v>99</c:v>
                </c:pt>
                <c:pt idx="83">
                  <c:v>99</c:v>
                </c:pt>
                <c:pt idx="84">
                  <c:v>97</c:v>
                </c:pt>
                <c:pt idx="85">
                  <c:v>91</c:v>
                </c:pt>
                <c:pt idx="86">
                  <c:v>92</c:v>
                </c:pt>
                <c:pt idx="87">
                  <c:v>95</c:v>
                </c:pt>
                <c:pt idx="88">
                  <c:v>95</c:v>
                </c:pt>
                <c:pt idx="89">
                  <c:v>92</c:v>
                </c:pt>
                <c:pt idx="90">
                  <c:v>91</c:v>
                </c:pt>
                <c:pt idx="91">
                  <c:v>92</c:v>
                </c:pt>
              </c:numCache>
            </c:numRef>
          </c:val>
          <c:extLst>
            <c:ext xmlns:c16="http://schemas.microsoft.com/office/drawing/2014/chart" uri="{C3380CC4-5D6E-409C-BE32-E72D297353CC}">
              <c16:uniqueId val="{00000003-3DDC-4BD1-8F7B-C12896DDD855}"/>
            </c:ext>
          </c:extLst>
        </c:ser>
        <c:ser>
          <c:idx val="4"/>
          <c:order val="4"/>
          <c:tx>
            <c:strRef>
              <c:f>Sheet1!$F$1</c:f>
              <c:strCache>
                <c:ptCount val="1"/>
                <c:pt idx="0">
                  <c:v>Nuclear</c:v>
                </c:pt>
              </c:strCache>
            </c:strRef>
          </c:tx>
          <c:spPr>
            <a:solidFill>
              <a:srgbClr val="9D9D9C"/>
            </a:solidFill>
            <a:ln>
              <a:solidFill>
                <a:srgbClr val="9D9D9C"/>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Sheet1!$F$2:$F$93</c:f>
              <c:numCache>
                <c:formatCode>0</c:formatCode>
                <c:ptCount val="92"/>
                <c:pt idx="0">
                  <c:v>117</c:v>
                </c:pt>
                <c:pt idx="1">
                  <c:v>117</c:v>
                </c:pt>
                <c:pt idx="2">
                  <c:v>117</c:v>
                </c:pt>
                <c:pt idx="3">
                  <c:v>117</c:v>
                </c:pt>
                <c:pt idx="4">
                  <c:v>117</c:v>
                </c:pt>
                <c:pt idx="5">
                  <c:v>117</c:v>
                </c:pt>
                <c:pt idx="6">
                  <c:v>116</c:v>
                </c:pt>
                <c:pt idx="7">
                  <c:v>117</c:v>
                </c:pt>
                <c:pt idx="8">
                  <c:v>117</c:v>
                </c:pt>
                <c:pt idx="9">
                  <c:v>116</c:v>
                </c:pt>
                <c:pt idx="10">
                  <c:v>116</c:v>
                </c:pt>
                <c:pt idx="11">
                  <c:v>116</c:v>
                </c:pt>
                <c:pt idx="12">
                  <c:v>110</c:v>
                </c:pt>
                <c:pt idx="13">
                  <c:v>115</c:v>
                </c:pt>
                <c:pt idx="14">
                  <c:v>115</c:v>
                </c:pt>
                <c:pt idx="15">
                  <c:v>116</c:v>
                </c:pt>
                <c:pt idx="16">
                  <c:v>116</c:v>
                </c:pt>
                <c:pt idx="17">
                  <c:v>116</c:v>
                </c:pt>
                <c:pt idx="18">
                  <c:v>115</c:v>
                </c:pt>
                <c:pt idx="19">
                  <c:v>114.5</c:v>
                </c:pt>
                <c:pt idx="20">
                  <c:v>114</c:v>
                </c:pt>
                <c:pt idx="21">
                  <c:v>111</c:v>
                </c:pt>
                <c:pt idx="22">
                  <c:v>111</c:v>
                </c:pt>
                <c:pt idx="23">
                  <c:v>115</c:v>
                </c:pt>
                <c:pt idx="24">
                  <c:v>117</c:v>
                </c:pt>
                <c:pt idx="25">
                  <c:v>118</c:v>
                </c:pt>
                <c:pt idx="26">
                  <c:v>118</c:v>
                </c:pt>
                <c:pt idx="27">
                  <c:v>118</c:v>
                </c:pt>
                <c:pt idx="28">
                  <c:v>118</c:v>
                </c:pt>
                <c:pt idx="29">
                  <c:v>115</c:v>
                </c:pt>
                <c:pt idx="30">
                  <c:v>114</c:v>
                </c:pt>
                <c:pt idx="31">
                  <c:v>115</c:v>
                </c:pt>
                <c:pt idx="32">
                  <c:v>113</c:v>
                </c:pt>
                <c:pt idx="33">
                  <c:v>92</c:v>
                </c:pt>
                <c:pt idx="34">
                  <c:v>90</c:v>
                </c:pt>
                <c:pt idx="35">
                  <c:v>91</c:v>
                </c:pt>
                <c:pt idx="36">
                  <c:v>91</c:v>
                </c:pt>
                <c:pt idx="37">
                  <c:v>91</c:v>
                </c:pt>
                <c:pt idx="38">
                  <c:v>92</c:v>
                </c:pt>
                <c:pt idx="39">
                  <c:v>95</c:v>
                </c:pt>
                <c:pt idx="40">
                  <c:v>110</c:v>
                </c:pt>
                <c:pt idx="41">
                  <c:v>116</c:v>
                </c:pt>
                <c:pt idx="42">
                  <c:v>115</c:v>
                </c:pt>
                <c:pt idx="43">
                  <c:v>121</c:v>
                </c:pt>
                <c:pt idx="44">
                  <c:v>126</c:v>
                </c:pt>
                <c:pt idx="45">
                  <c:v>125</c:v>
                </c:pt>
                <c:pt idx="46">
                  <c:v>127</c:v>
                </c:pt>
                <c:pt idx="47">
                  <c:v>127</c:v>
                </c:pt>
                <c:pt idx="48">
                  <c:v>127</c:v>
                </c:pt>
                <c:pt idx="49">
                  <c:v>130</c:v>
                </c:pt>
                <c:pt idx="50">
                  <c:v>131</c:v>
                </c:pt>
                <c:pt idx="51">
                  <c:v>131</c:v>
                </c:pt>
                <c:pt idx="52">
                  <c:v>126</c:v>
                </c:pt>
                <c:pt idx="53">
                  <c:v>126</c:v>
                </c:pt>
                <c:pt idx="54">
                  <c:v>126</c:v>
                </c:pt>
                <c:pt idx="55">
                  <c:v>126</c:v>
                </c:pt>
                <c:pt idx="56">
                  <c:v>124</c:v>
                </c:pt>
                <c:pt idx="57">
                  <c:v>122</c:v>
                </c:pt>
                <c:pt idx="58">
                  <c:v>121</c:v>
                </c:pt>
                <c:pt idx="59">
                  <c:v>123</c:v>
                </c:pt>
                <c:pt idx="60">
                  <c:v>125</c:v>
                </c:pt>
                <c:pt idx="61">
                  <c:v>121</c:v>
                </c:pt>
                <c:pt idx="62">
                  <c:v>121</c:v>
                </c:pt>
                <c:pt idx="63">
                  <c:v>121</c:v>
                </c:pt>
                <c:pt idx="64">
                  <c:v>121</c:v>
                </c:pt>
                <c:pt idx="65">
                  <c:v>121</c:v>
                </c:pt>
                <c:pt idx="66">
                  <c:v>121</c:v>
                </c:pt>
                <c:pt idx="67">
                  <c:v>121</c:v>
                </c:pt>
                <c:pt idx="68">
                  <c:v>121</c:v>
                </c:pt>
                <c:pt idx="69">
                  <c:v>109</c:v>
                </c:pt>
                <c:pt idx="70">
                  <c:v>96</c:v>
                </c:pt>
                <c:pt idx="71">
                  <c:v>96</c:v>
                </c:pt>
                <c:pt idx="72">
                  <c:v>113</c:v>
                </c:pt>
                <c:pt idx="73">
                  <c:v>116</c:v>
                </c:pt>
                <c:pt idx="74">
                  <c:v>102</c:v>
                </c:pt>
                <c:pt idx="75">
                  <c:v>94</c:v>
                </c:pt>
                <c:pt idx="76">
                  <c:v>110</c:v>
                </c:pt>
                <c:pt idx="77">
                  <c:v>122</c:v>
                </c:pt>
                <c:pt idx="78">
                  <c:v>121</c:v>
                </c:pt>
                <c:pt idx="79">
                  <c:v>118</c:v>
                </c:pt>
                <c:pt idx="80">
                  <c:v>116</c:v>
                </c:pt>
                <c:pt idx="81">
                  <c:v>115</c:v>
                </c:pt>
                <c:pt idx="82">
                  <c:v>115</c:v>
                </c:pt>
                <c:pt idx="83">
                  <c:v>121</c:v>
                </c:pt>
                <c:pt idx="84">
                  <c:v>124</c:v>
                </c:pt>
                <c:pt idx="85">
                  <c:v>120</c:v>
                </c:pt>
                <c:pt idx="86">
                  <c:v>121</c:v>
                </c:pt>
                <c:pt idx="87">
                  <c:v>121</c:v>
                </c:pt>
                <c:pt idx="88">
                  <c:v>122</c:v>
                </c:pt>
                <c:pt idx="89">
                  <c:v>102</c:v>
                </c:pt>
                <c:pt idx="90">
                  <c:v>85</c:v>
                </c:pt>
                <c:pt idx="91">
                  <c:v>85</c:v>
                </c:pt>
              </c:numCache>
            </c:numRef>
          </c:val>
          <c:extLst>
            <c:ext xmlns:c16="http://schemas.microsoft.com/office/drawing/2014/chart" uri="{C3380CC4-5D6E-409C-BE32-E72D297353CC}">
              <c16:uniqueId val="{00000004-3DDC-4BD1-8F7B-C12896DDD855}"/>
            </c:ext>
          </c:extLst>
        </c:ser>
        <c:ser>
          <c:idx val="5"/>
          <c:order val="5"/>
          <c:tx>
            <c:strRef>
              <c:f>Sheet1!$G$1</c:f>
              <c:strCache>
                <c:ptCount val="1"/>
                <c:pt idx="0">
                  <c:v>Wind</c:v>
                </c:pt>
              </c:strCache>
            </c:strRef>
          </c:tx>
          <c:spPr>
            <a:solidFill>
              <a:srgbClr val="D5D7DC"/>
            </a:solidFill>
            <a:ln>
              <a:solidFill>
                <a:srgbClr val="D5D7DC"/>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Sheet1!$G$2:$G$93</c:f>
              <c:numCache>
                <c:formatCode>0</c:formatCode>
                <c:ptCount val="92"/>
                <c:pt idx="0">
                  <c:v>166</c:v>
                </c:pt>
                <c:pt idx="1">
                  <c:v>162</c:v>
                </c:pt>
                <c:pt idx="2">
                  <c:v>204</c:v>
                </c:pt>
                <c:pt idx="3">
                  <c:v>219</c:v>
                </c:pt>
                <c:pt idx="4">
                  <c:v>159</c:v>
                </c:pt>
                <c:pt idx="5">
                  <c:v>105</c:v>
                </c:pt>
                <c:pt idx="6">
                  <c:v>110</c:v>
                </c:pt>
                <c:pt idx="7">
                  <c:v>60</c:v>
                </c:pt>
                <c:pt idx="8">
                  <c:v>74</c:v>
                </c:pt>
                <c:pt idx="9">
                  <c:v>98</c:v>
                </c:pt>
                <c:pt idx="10">
                  <c:v>132</c:v>
                </c:pt>
                <c:pt idx="11">
                  <c:v>121</c:v>
                </c:pt>
                <c:pt idx="12">
                  <c:v>154</c:v>
                </c:pt>
                <c:pt idx="13">
                  <c:v>283</c:v>
                </c:pt>
                <c:pt idx="14">
                  <c:v>224</c:v>
                </c:pt>
                <c:pt idx="15">
                  <c:v>225</c:v>
                </c:pt>
                <c:pt idx="16">
                  <c:v>130</c:v>
                </c:pt>
                <c:pt idx="17">
                  <c:v>73</c:v>
                </c:pt>
                <c:pt idx="18">
                  <c:v>90</c:v>
                </c:pt>
                <c:pt idx="19">
                  <c:v>98.5</c:v>
                </c:pt>
                <c:pt idx="20">
                  <c:v>107</c:v>
                </c:pt>
                <c:pt idx="21">
                  <c:v>117</c:v>
                </c:pt>
                <c:pt idx="22">
                  <c:v>105</c:v>
                </c:pt>
                <c:pt idx="23">
                  <c:v>86</c:v>
                </c:pt>
                <c:pt idx="24">
                  <c:v>52</c:v>
                </c:pt>
                <c:pt idx="25">
                  <c:v>49</c:v>
                </c:pt>
                <c:pt idx="26">
                  <c:v>47</c:v>
                </c:pt>
                <c:pt idx="27">
                  <c:v>45</c:v>
                </c:pt>
                <c:pt idx="28">
                  <c:v>32</c:v>
                </c:pt>
                <c:pt idx="29">
                  <c:v>43</c:v>
                </c:pt>
                <c:pt idx="30">
                  <c:v>42</c:v>
                </c:pt>
                <c:pt idx="31">
                  <c:v>51</c:v>
                </c:pt>
                <c:pt idx="32">
                  <c:v>58</c:v>
                </c:pt>
                <c:pt idx="33">
                  <c:v>83</c:v>
                </c:pt>
                <c:pt idx="34">
                  <c:v>58</c:v>
                </c:pt>
                <c:pt idx="35">
                  <c:v>53</c:v>
                </c:pt>
                <c:pt idx="36">
                  <c:v>60</c:v>
                </c:pt>
                <c:pt idx="37">
                  <c:v>81</c:v>
                </c:pt>
                <c:pt idx="38">
                  <c:v>77</c:v>
                </c:pt>
                <c:pt idx="39">
                  <c:v>64</c:v>
                </c:pt>
                <c:pt idx="40">
                  <c:v>86</c:v>
                </c:pt>
                <c:pt idx="41">
                  <c:v>103</c:v>
                </c:pt>
                <c:pt idx="42">
                  <c:v>116</c:v>
                </c:pt>
                <c:pt idx="43">
                  <c:v>112</c:v>
                </c:pt>
                <c:pt idx="44">
                  <c:v>114</c:v>
                </c:pt>
                <c:pt idx="45">
                  <c:v>91</c:v>
                </c:pt>
                <c:pt idx="46">
                  <c:v>103</c:v>
                </c:pt>
                <c:pt idx="47">
                  <c:v>162</c:v>
                </c:pt>
                <c:pt idx="48">
                  <c:v>107</c:v>
                </c:pt>
                <c:pt idx="49">
                  <c:v>122</c:v>
                </c:pt>
                <c:pt idx="50">
                  <c:v>97</c:v>
                </c:pt>
                <c:pt idx="51">
                  <c:v>100</c:v>
                </c:pt>
                <c:pt idx="52">
                  <c:v>67</c:v>
                </c:pt>
                <c:pt idx="53">
                  <c:v>53</c:v>
                </c:pt>
                <c:pt idx="54">
                  <c:v>57</c:v>
                </c:pt>
                <c:pt idx="55">
                  <c:v>140</c:v>
                </c:pt>
                <c:pt idx="56">
                  <c:v>238</c:v>
                </c:pt>
                <c:pt idx="57">
                  <c:v>241</c:v>
                </c:pt>
                <c:pt idx="58">
                  <c:v>181</c:v>
                </c:pt>
                <c:pt idx="59">
                  <c:v>124</c:v>
                </c:pt>
                <c:pt idx="60">
                  <c:v>83</c:v>
                </c:pt>
                <c:pt idx="61">
                  <c:v>90</c:v>
                </c:pt>
                <c:pt idx="62">
                  <c:v>46</c:v>
                </c:pt>
                <c:pt idx="63">
                  <c:v>57</c:v>
                </c:pt>
                <c:pt idx="64">
                  <c:v>66</c:v>
                </c:pt>
                <c:pt idx="65">
                  <c:v>60</c:v>
                </c:pt>
                <c:pt idx="66">
                  <c:v>96</c:v>
                </c:pt>
                <c:pt idx="67">
                  <c:v>88</c:v>
                </c:pt>
                <c:pt idx="68">
                  <c:v>87</c:v>
                </c:pt>
                <c:pt idx="69">
                  <c:v>77</c:v>
                </c:pt>
                <c:pt idx="70">
                  <c:v>93</c:v>
                </c:pt>
                <c:pt idx="71">
                  <c:v>94</c:v>
                </c:pt>
                <c:pt idx="72">
                  <c:v>83</c:v>
                </c:pt>
                <c:pt idx="73">
                  <c:v>95</c:v>
                </c:pt>
                <c:pt idx="74">
                  <c:v>120</c:v>
                </c:pt>
                <c:pt idx="75">
                  <c:v>136</c:v>
                </c:pt>
                <c:pt idx="76">
                  <c:v>189</c:v>
                </c:pt>
                <c:pt idx="77">
                  <c:v>159</c:v>
                </c:pt>
                <c:pt idx="78">
                  <c:v>87</c:v>
                </c:pt>
                <c:pt idx="79">
                  <c:v>167</c:v>
                </c:pt>
                <c:pt idx="80">
                  <c:v>147</c:v>
                </c:pt>
                <c:pt idx="81">
                  <c:v>118</c:v>
                </c:pt>
                <c:pt idx="82">
                  <c:v>84</c:v>
                </c:pt>
                <c:pt idx="83">
                  <c:v>94</c:v>
                </c:pt>
                <c:pt idx="84">
                  <c:v>115</c:v>
                </c:pt>
                <c:pt idx="85">
                  <c:v>137</c:v>
                </c:pt>
                <c:pt idx="86">
                  <c:v>94</c:v>
                </c:pt>
                <c:pt idx="87">
                  <c:v>123</c:v>
                </c:pt>
                <c:pt idx="88">
                  <c:v>95</c:v>
                </c:pt>
                <c:pt idx="89">
                  <c:v>161</c:v>
                </c:pt>
                <c:pt idx="90">
                  <c:v>213</c:v>
                </c:pt>
                <c:pt idx="91">
                  <c:v>205</c:v>
                </c:pt>
              </c:numCache>
            </c:numRef>
          </c:val>
          <c:extLst>
            <c:ext xmlns:c16="http://schemas.microsoft.com/office/drawing/2014/chart" uri="{C3380CC4-5D6E-409C-BE32-E72D297353CC}">
              <c16:uniqueId val="{00000005-3DDC-4BD1-8F7B-C12896DDD855}"/>
            </c:ext>
          </c:extLst>
        </c:ser>
        <c:ser>
          <c:idx val="6"/>
          <c:order val="6"/>
          <c:tx>
            <c:strRef>
              <c:f>Sheet1!$H$1</c:f>
              <c:strCache>
                <c:ptCount val="1"/>
                <c:pt idx="0">
                  <c:v>Lignite</c:v>
                </c:pt>
              </c:strCache>
            </c:strRef>
          </c:tx>
          <c:spPr>
            <a:solidFill>
              <a:srgbClr val="575756"/>
            </a:solidFill>
            <a:ln>
              <a:solidFill>
                <a:srgbClr val="575756"/>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Sheet1!$H$2:$H$93</c:f>
              <c:numCache>
                <c:formatCode>0</c:formatCode>
                <c:ptCount val="92"/>
                <c:pt idx="0">
                  <c:v>58</c:v>
                </c:pt>
                <c:pt idx="1">
                  <c:v>63</c:v>
                </c:pt>
                <c:pt idx="2">
                  <c:v>65</c:v>
                </c:pt>
                <c:pt idx="3">
                  <c:v>64</c:v>
                </c:pt>
                <c:pt idx="4">
                  <c:v>65</c:v>
                </c:pt>
                <c:pt idx="5">
                  <c:v>62</c:v>
                </c:pt>
                <c:pt idx="6">
                  <c:v>62</c:v>
                </c:pt>
                <c:pt idx="7">
                  <c:v>59</c:v>
                </c:pt>
                <c:pt idx="8">
                  <c:v>58</c:v>
                </c:pt>
                <c:pt idx="9">
                  <c:v>55</c:v>
                </c:pt>
                <c:pt idx="10">
                  <c:v>52</c:v>
                </c:pt>
                <c:pt idx="11">
                  <c:v>58</c:v>
                </c:pt>
                <c:pt idx="12">
                  <c:v>59</c:v>
                </c:pt>
                <c:pt idx="13">
                  <c:v>56</c:v>
                </c:pt>
                <c:pt idx="14">
                  <c:v>60</c:v>
                </c:pt>
                <c:pt idx="15">
                  <c:v>50</c:v>
                </c:pt>
                <c:pt idx="16">
                  <c:v>51</c:v>
                </c:pt>
                <c:pt idx="17">
                  <c:v>53</c:v>
                </c:pt>
                <c:pt idx="18">
                  <c:v>51</c:v>
                </c:pt>
                <c:pt idx="19">
                  <c:v>50</c:v>
                </c:pt>
                <c:pt idx="20">
                  <c:v>49</c:v>
                </c:pt>
                <c:pt idx="21">
                  <c:v>53</c:v>
                </c:pt>
                <c:pt idx="22">
                  <c:v>49</c:v>
                </c:pt>
                <c:pt idx="23">
                  <c:v>43</c:v>
                </c:pt>
                <c:pt idx="24">
                  <c:v>44</c:v>
                </c:pt>
                <c:pt idx="25">
                  <c:v>48</c:v>
                </c:pt>
                <c:pt idx="26">
                  <c:v>53</c:v>
                </c:pt>
                <c:pt idx="27">
                  <c:v>58</c:v>
                </c:pt>
                <c:pt idx="28">
                  <c:v>63</c:v>
                </c:pt>
                <c:pt idx="29">
                  <c:v>62</c:v>
                </c:pt>
                <c:pt idx="30">
                  <c:v>64</c:v>
                </c:pt>
                <c:pt idx="31">
                  <c:v>67</c:v>
                </c:pt>
                <c:pt idx="32">
                  <c:v>66</c:v>
                </c:pt>
                <c:pt idx="33">
                  <c:v>64</c:v>
                </c:pt>
                <c:pt idx="34">
                  <c:v>57</c:v>
                </c:pt>
                <c:pt idx="35">
                  <c:v>56</c:v>
                </c:pt>
                <c:pt idx="36">
                  <c:v>59</c:v>
                </c:pt>
                <c:pt idx="37">
                  <c:v>61</c:v>
                </c:pt>
                <c:pt idx="38">
                  <c:v>61</c:v>
                </c:pt>
                <c:pt idx="39">
                  <c:v>61</c:v>
                </c:pt>
                <c:pt idx="40">
                  <c:v>67</c:v>
                </c:pt>
                <c:pt idx="41">
                  <c:v>64</c:v>
                </c:pt>
                <c:pt idx="42">
                  <c:v>64</c:v>
                </c:pt>
                <c:pt idx="43">
                  <c:v>68</c:v>
                </c:pt>
                <c:pt idx="44">
                  <c:v>67</c:v>
                </c:pt>
                <c:pt idx="45">
                  <c:v>64</c:v>
                </c:pt>
                <c:pt idx="46">
                  <c:v>67</c:v>
                </c:pt>
                <c:pt idx="47">
                  <c:v>66</c:v>
                </c:pt>
                <c:pt idx="48">
                  <c:v>70</c:v>
                </c:pt>
                <c:pt idx="49">
                  <c:v>69</c:v>
                </c:pt>
                <c:pt idx="50">
                  <c:v>66</c:v>
                </c:pt>
                <c:pt idx="51">
                  <c:v>66</c:v>
                </c:pt>
                <c:pt idx="52">
                  <c:v>62</c:v>
                </c:pt>
                <c:pt idx="53">
                  <c:v>60</c:v>
                </c:pt>
                <c:pt idx="54">
                  <c:v>64</c:v>
                </c:pt>
                <c:pt idx="55">
                  <c:v>52</c:v>
                </c:pt>
                <c:pt idx="56">
                  <c:v>50</c:v>
                </c:pt>
                <c:pt idx="57">
                  <c:v>57</c:v>
                </c:pt>
                <c:pt idx="58">
                  <c:v>56</c:v>
                </c:pt>
                <c:pt idx="59">
                  <c:v>56</c:v>
                </c:pt>
                <c:pt idx="60">
                  <c:v>59</c:v>
                </c:pt>
                <c:pt idx="61">
                  <c:v>56</c:v>
                </c:pt>
                <c:pt idx="62">
                  <c:v>61</c:v>
                </c:pt>
                <c:pt idx="63">
                  <c:v>54</c:v>
                </c:pt>
                <c:pt idx="64">
                  <c:v>51</c:v>
                </c:pt>
                <c:pt idx="65">
                  <c:v>51</c:v>
                </c:pt>
                <c:pt idx="66">
                  <c:v>54</c:v>
                </c:pt>
                <c:pt idx="67">
                  <c:v>59</c:v>
                </c:pt>
                <c:pt idx="68">
                  <c:v>50</c:v>
                </c:pt>
                <c:pt idx="69">
                  <c:v>67</c:v>
                </c:pt>
                <c:pt idx="70">
                  <c:v>65</c:v>
                </c:pt>
                <c:pt idx="71">
                  <c:v>62</c:v>
                </c:pt>
                <c:pt idx="72">
                  <c:v>62</c:v>
                </c:pt>
                <c:pt idx="73">
                  <c:v>59</c:v>
                </c:pt>
                <c:pt idx="74">
                  <c:v>65</c:v>
                </c:pt>
                <c:pt idx="75">
                  <c:v>65</c:v>
                </c:pt>
                <c:pt idx="76">
                  <c:v>61</c:v>
                </c:pt>
                <c:pt idx="77">
                  <c:v>57</c:v>
                </c:pt>
                <c:pt idx="78">
                  <c:v>66</c:v>
                </c:pt>
                <c:pt idx="79">
                  <c:v>60</c:v>
                </c:pt>
                <c:pt idx="80">
                  <c:v>63</c:v>
                </c:pt>
                <c:pt idx="81">
                  <c:v>64</c:v>
                </c:pt>
                <c:pt idx="82">
                  <c:v>65</c:v>
                </c:pt>
                <c:pt idx="83">
                  <c:v>70</c:v>
                </c:pt>
                <c:pt idx="84">
                  <c:v>72</c:v>
                </c:pt>
                <c:pt idx="85">
                  <c:v>75</c:v>
                </c:pt>
                <c:pt idx="86">
                  <c:v>76</c:v>
                </c:pt>
                <c:pt idx="87">
                  <c:v>67</c:v>
                </c:pt>
                <c:pt idx="88">
                  <c:v>77</c:v>
                </c:pt>
                <c:pt idx="89">
                  <c:v>77</c:v>
                </c:pt>
                <c:pt idx="90">
                  <c:v>73</c:v>
                </c:pt>
                <c:pt idx="91">
                  <c:v>66</c:v>
                </c:pt>
              </c:numCache>
            </c:numRef>
          </c:val>
          <c:extLst>
            <c:ext xmlns:c16="http://schemas.microsoft.com/office/drawing/2014/chart" uri="{C3380CC4-5D6E-409C-BE32-E72D297353CC}">
              <c16:uniqueId val="{00000006-3DDC-4BD1-8F7B-C12896DDD855}"/>
            </c:ext>
          </c:extLst>
        </c:ser>
        <c:ser>
          <c:idx val="7"/>
          <c:order val="7"/>
          <c:tx>
            <c:strRef>
              <c:f>Sheet1!$I$1</c:f>
              <c:strCache>
                <c:ptCount val="1"/>
                <c:pt idx="0">
                  <c:v>Biomass/other RES</c:v>
                </c:pt>
              </c:strCache>
            </c:strRef>
          </c:tx>
          <c:spPr>
            <a:solidFill>
              <a:srgbClr val="F49A70"/>
            </a:solidFill>
            <a:ln>
              <a:solidFill>
                <a:srgbClr val="F49A70"/>
              </a:solidFill>
            </a:ln>
            <a:effectLst/>
          </c:spP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Sheet1!$I$2:$I$93</c:f>
              <c:numCache>
                <c:formatCode>0</c:formatCode>
                <c:ptCount val="92"/>
                <c:pt idx="0">
                  <c:v>42.009999999999899</c:v>
                </c:pt>
                <c:pt idx="1">
                  <c:v>44.309999999999903</c:v>
                </c:pt>
                <c:pt idx="2">
                  <c:v>41.52</c:v>
                </c:pt>
                <c:pt idx="3">
                  <c:v>44.7</c:v>
                </c:pt>
                <c:pt idx="4">
                  <c:v>40.97</c:v>
                </c:pt>
                <c:pt idx="5">
                  <c:v>41.37</c:v>
                </c:pt>
                <c:pt idx="6">
                  <c:v>38.699999999999903</c:v>
                </c:pt>
                <c:pt idx="7">
                  <c:v>41.809999999999903</c:v>
                </c:pt>
                <c:pt idx="8">
                  <c:v>42.66</c:v>
                </c:pt>
                <c:pt idx="9">
                  <c:v>44.639999999999901</c:v>
                </c:pt>
                <c:pt idx="10">
                  <c:v>43.239999999999903</c:v>
                </c:pt>
                <c:pt idx="11">
                  <c:v>47.23</c:v>
                </c:pt>
                <c:pt idx="12">
                  <c:v>44.629999999999903</c:v>
                </c:pt>
                <c:pt idx="13">
                  <c:v>46.24</c:v>
                </c:pt>
                <c:pt idx="14">
                  <c:v>53.819999999999901</c:v>
                </c:pt>
                <c:pt idx="15">
                  <c:v>48.91</c:v>
                </c:pt>
                <c:pt idx="16">
                  <c:v>44.459999999999901</c:v>
                </c:pt>
                <c:pt idx="17">
                  <c:v>45.72</c:v>
                </c:pt>
                <c:pt idx="18">
                  <c:v>44.634999999999998</c:v>
                </c:pt>
                <c:pt idx="19">
                  <c:v>44.092500000000001</c:v>
                </c:pt>
                <c:pt idx="20">
                  <c:v>43.55</c:v>
                </c:pt>
                <c:pt idx="21">
                  <c:v>43.419999999999902</c:v>
                </c:pt>
                <c:pt idx="22">
                  <c:v>44.1799999999999</c:v>
                </c:pt>
                <c:pt idx="23">
                  <c:v>43.15</c:v>
                </c:pt>
                <c:pt idx="24">
                  <c:v>42.76</c:v>
                </c:pt>
                <c:pt idx="25">
                  <c:v>52.449999999999903</c:v>
                </c:pt>
                <c:pt idx="26">
                  <c:v>44.029999999999902</c:v>
                </c:pt>
                <c:pt idx="27">
                  <c:v>44.839999999999897</c:v>
                </c:pt>
                <c:pt idx="28">
                  <c:v>44.08</c:v>
                </c:pt>
                <c:pt idx="29">
                  <c:v>46.839999999999897</c:v>
                </c:pt>
                <c:pt idx="30">
                  <c:v>47.08</c:v>
                </c:pt>
                <c:pt idx="31">
                  <c:v>46.4</c:v>
                </c:pt>
                <c:pt idx="32">
                  <c:v>50.71</c:v>
                </c:pt>
                <c:pt idx="33">
                  <c:v>53.27</c:v>
                </c:pt>
                <c:pt idx="34">
                  <c:v>50.73</c:v>
                </c:pt>
                <c:pt idx="35">
                  <c:v>48.649999999999899</c:v>
                </c:pt>
                <c:pt idx="36">
                  <c:v>60.79</c:v>
                </c:pt>
                <c:pt idx="37">
                  <c:v>58.61</c:v>
                </c:pt>
                <c:pt idx="38">
                  <c:v>58.66</c:v>
                </c:pt>
                <c:pt idx="39">
                  <c:v>57.309999999999903</c:v>
                </c:pt>
                <c:pt idx="40">
                  <c:v>56.91</c:v>
                </c:pt>
                <c:pt idx="41">
                  <c:v>57.64</c:v>
                </c:pt>
                <c:pt idx="42">
                  <c:v>55.529999999999902</c:v>
                </c:pt>
                <c:pt idx="43">
                  <c:v>52.89</c:v>
                </c:pt>
                <c:pt idx="44">
                  <c:v>54.81</c:v>
                </c:pt>
                <c:pt idx="45">
                  <c:v>52.339999999999897</c:v>
                </c:pt>
                <c:pt idx="46">
                  <c:v>62.23</c:v>
                </c:pt>
                <c:pt idx="47">
                  <c:v>55.72</c:v>
                </c:pt>
                <c:pt idx="48">
                  <c:v>58.81</c:v>
                </c:pt>
                <c:pt idx="49">
                  <c:v>55.23</c:v>
                </c:pt>
                <c:pt idx="50">
                  <c:v>59.91</c:v>
                </c:pt>
                <c:pt idx="51">
                  <c:v>58.169999999999902</c:v>
                </c:pt>
                <c:pt idx="52">
                  <c:v>58.28</c:v>
                </c:pt>
                <c:pt idx="53">
                  <c:v>57.08</c:v>
                </c:pt>
                <c:pt idx="54">
                  <c:v>67.87</c:v>
                </c:pt>
                <c:pt idx="55">
                  <c:v>57.23</c:v>
                </c:pt>
                <c:pt idx="56">
                  <c:v>52.72</c:v>
                </c:pt>
                <c:pt idx="57">
                  <c:v>55.1099999999999</c:v>
                </c:pt>
                <c:pt idx="58">
                  <c:v>52.73</c:v>
                </c:pt>
                <c:pt idx="59">
                  <c:v>53.75</c:v>
                </c:pt>
                <c:pt idx="60">
                  <c:v>55.699999999999903</c:v>
                </c:pt>
                <c:pt idx="61">
                  <c:v>62.77</c:v>
                </c:pt>
                <c:pt idx="62">
                  <c:v>74.94</c:v>
                </c:pt>
                <c:pt idx="63">
                  <c:v>63.43</c:v>
                </c:pt>
                <c:pt idx="64">
                  <c:v>62.449999999999903</c:v>
                </c:pt>
                <c:pt idx="65">
                  <c:v>67.13</c:v>
                </c:pt>
                <c:pt idx="66">
                  <c:v>64.17</c:v>
                </c:pt>
                <c:pt idx="67">
                  <c:v>61.89</c:v>
                </c:pt>
                <c:pt idx="68">
                  <c:v>60.899999999999899</c:v>
                </c:pt>
                <c:pt idx="69">
                  <c:v>76.22</c:v>
                </c:pt>
                <c:pt idx="70">
                  <c:v>72.709999999999994</c:v>
                </c:pt>
                <c:pt idx="71">
                  <c:v>64.84</c:v>
                </c:pt>
                <c:pt idx="72">
                  <c:v>66.62</c:v>
                </c:pt>
                <c:pt idx="73">
                  <c:v>65.72</c:v>
                </c:pt>
                <c:pt idx="74">
                  <c:v>65.63</c:v>
                </c:pt>
                <c:pt idx="75">
                  <c:v>65.63</c:v>
                </c:pt>
                <c:pt idx="76">
                  <c:v>58.73</c:v>
                </c:pt>
                <c:pt idx="77">
                  <c:v>68.86</c:v>
                </c:pt>
                <c:pt idx="78">
                  <c:v>78.88</c:v>
                </c:pt>
                <c:pt idx="79">
                  <c:v>67.56</c:v>
                </c:pt>
                <c:pt idx="80">
                  <c:v>66.89</c:v>
                </c:pt>
                <c:pt idx="81">
                  <c:v>66.11</c:v>
                </c:pt>
                <c:pt idx="82">
                  <c:v>67.319999999999993</c:v>
                </c:pt>
                <c:pt idx="83">
                  <c:v>65.900000000000006</c:v>
                </c:pt>
                <c:pt idx="84">
                  <c:v>65.47</c:v>
                </c:pt>
                <c:pt idx="85">
                  <c:v>66.53</c:v>
                </c:pt>
                <c:pt idx="86">
                  <c:v>69.729999999999905</c:v>
                </c:pt>
                <c:pt idx="87">
                  <c:v>67.099999999999994</c:v>
                </c:pt>
                <c:pt idx="88">
                  <c:v>69.039999999999907</c:v>
                </c:pt>
                <c:pt idx="89">
                  <c:v>71.31</c:v>
                </c:pt>
                <c:pt idx="90">
                  <c:v>68.539999999999907</c:v>
                </c:pt>
                <c:pt idx="91">
                  <c:v>69.459999999999994</c:v>
                </c:pt>
              </c:numCache>
            </c:numRef>
          </c:val>
          <c:extLst>
            <c:ext xmlns:c16="http://schemas.microsoft.com/office/drawing/2014/chart" uri="{C3380CC4-5D6E-409C-BE32-E72D297353CC}">
              <c16:uniqueId val="{00000007-3DDC-4BD1-8F7B-C12896DDD855}"/>
            </c:ext>
          </c:extLst>
        </c:ser>
        <c:dLbls>
          <c:showLegendKey val="0"/>
          <c:showVal val="0"/>
          <c:showCatName val="0"/>
          <c:showSerName val="0"/>
          <c:showPercent val="0"/>
          <c:showBubbleSize val="0"/>
        </c:dLbls>
        <c:axId val="1611582176"/>
        <c:axId val="1601906384"/>
      </c:areaChart>
      <c:lineChart>
        <c:grouping val="standard"/>
        <c:varyColors val="0"/>
        <c:ser>
          <c:idx val="8"/>
          <c:order val="8"/>
          <c:tx>
            <c:strRef>
              <c:f>Sheet1!$J$1</c:f>
              <c:strCache>
                <c:ptCount val="1"/>
                <c:pt idx="0">
                  <c:v>RE share %</c:v>
                </c:pt>
              </c:strCache>
            </c:strRef>
          </c:tx>
          <c:spPr>
            <a:ln w="19050" cap="rnd">
              <a:solidFill>
                <a:srgbClr val="EA5813"/>
              </a:solidFill>
              <a:round/>
            </a:ln>
            <a:effectLst/>
          </c:spPr>
          <c:marker>
            <c:symbol val="none"/>
          </c:marker>
          <c:cat>
            <c:numRef>
              <c:f>Sheet1!$A$2:$A$93</c:f>
              <c:numCache>
                <c:formatCode>m/d/yy</c:formatCode>
                <c:ptCount val="92"/>
                <c:pt idx="0">
                  <c:v>44105</c:v>
                </c:pt>
                <c:pt idx="1">
                  <c:v>44106</c:v>
                </c:pt>
                <c:pt idx="2">
                  <c:v>44107</c:v>
                </c:pt>
                <c:pt idx="3">
                  <c:v>44108</c:v>
                </c:pt>
                <c:pt idx="4">
                  <c:v>44109</c:v>
                </c:pt>
                <c:pt idx="5">
                  <c:v>44110</c:v>
                </c:pt>
                <c:pt idx="6">
                  <c:v>44111</c:v>
                </c:pt>
                <c:pt idx="7">
                  <c:v>44112</c:v>
                </c:pt>
                <c:pt idx="8">
                  <c:v>44113</c:v>
                </c:pt>
                <c:pt idx="9">
                  <c:v>44114</c:v>
                </c:pt>
                <c:pt idx="10">
                  <c:v>44115</c:v>
                </c:pt>
                <c:pt idx="11">
                  <c:v>44116</c:v>
                </c:pt>
                <c:pt idx="12">
                  <c:v>44117</c:v>
                </c:pt>
                <c:pt idx="13">
                  <c:v>44118</c:v>
                </c:pt>
                <c:pt idx="14">
                  <c:v>44119</c:v>
                </c:pt>
                <c:pt idx="15">
                  <c:v>44120</c:v>
                </c:pt>
                <c:pt idx="16">
                  <c:v>44121</c:v>
                </c:pt>
                <c:pt idx="17">
                  <c:v>44122</c:v>
                </c:pt>
                <c:pt idx="18">
                  <c:v>44123</c:v>
                </c:pt>
                <c:pt idx="19">
                  <c:v>44124</c:v>
                </c:pt>
                <c:pt idx="20">
                  <c:v>44125</c:v>
                </c:pt>
                <c:pt idx="21">
                  <c:v>44126</c:v>
                </c:pt>
                <c:pt idx="22">
                  <c:v>44127</c:v>
                </c:pt>
                <c:pt idx="23">
                  <c:v>44128</c:v>
                </c:pt>
                <c:pt idx="24">
                  <c:v>44129</c:v>
                </c:pt>
                <c:pt idx="25">
                  <c:v>44130</c:v>
                </c:pt>
                <c:pt idx="26">
                  <c:v>44131</c:v>
                </c:pt>
                <c:pt idx="27">
                  <c:v>44132</c:v>
                </c:pt>
                <c:pt idx="28">
                  <c:v>44133</c:v>
                </c:pt>
                <c:pt idx="29">
                  <c:v>44134</c:v>
                </c:pt>
                <c:pt idx="30">
                  <c:v>44135</c:v>
                </c:pt>
                <c:pt idx="31">
                  <c:v>44136</c:v>
                </c:pt>
                <c:pt idx="32">
                  <c:v>44137</c:v>
                </c:pt>
                <c:pt idx="33">
                  <c:v>44138</c:v>
                </c:pt>
                <c:pt idx="34">
                  <c:v>44139</c:v>
                </c:pt>
                <c:pt idx="35">
                  <c:v>44140</c:v>
                </c:pt>
                <c:pt idx="36">
                  <c:v>44141</c:v>
                </c:pt>
                <c:pt idx="37">
                  <c:v>44142</c:v>
                </c:pt>
                <c:pt idx="38">
                  <c:v>44143</c:v>
                </c:pt>
                <c:pt idx="39">
                  <c:v>44144</c:v>
                </c:pt>
                <c:pt idx="40">
                  <c:v>44145</c:v>
                </c:pt>
                <c:pt idx="41">
                  <c:v>44146</c:v>
                </c:pt>
                <c:pt idx="42">
                  <c:v>44147</c:v>
                </c:pt>
                <c:pt idx="43">
                  <c:v>44148</c:v>
                </c:pt>
                <c:pt idx="44">
                  <c:v>44149</c:v>
                </c:pt>
                <c:pt idx="45">
                  <c:v>44150</c:v>
                </c:pt>
                <c:pt idx="46">
                  <c:v>44151</c:v>
                </c:pt>
                <c:pt idx="47">
                  <c:v>44152</c:v>
                </c:pt>
                <c:pt idx="48">
                  <c:v>44153</c:v>
                </c:pt>
                <c:pt idx="49">
                  <c:v>44154</c:v>
                </c:pt>
                <c:pt idx="50">
                  <c:v>44155</c:v>
                </c:pt>
                <c:pt idx="51">
                  <c:v>44156</c:v>
                </c:pt>
                <c:pt idx="52">
                  <c:v>44157</c:v>
                </c:pt>
                <c:pt idx="53">
                  <c:v>44158</c:v>
                </c:pt>
                <c:pt idx="54">
                  <c:v>44159</c:v>
                </c:pt>
                <c:pt idx="55">
                  <c:v>44160</c:v>
                </c:pt>
                <c:pt idx="56">
                  <c:v>44161</c:v>
                </c:pt>
                <c:pt idx="57">
                  <c:v>44162</c:v>
                </c:pt>
                <c:pt idx="58">
                  <c:v>44163</c:v>
                </c:pt>
                <c:pt idx="59">
                  <c:v>44164</c:v>
                </c:pt>
                <c:pt idx="60">
                  <c:v>44165</c:v>
                </c:pt>
                <c:pt idx="61">
                  <c:v>44166</c:v>
                </c:pt>
                <c:pt idx="62">
                  <c:v>44167</c:v>
                </c:pt>
                <c:pt idx="63">
                  <c:v>44168</c:v>
                </c:pt>
                <c:pt idx="64">
                  <c:v>44169</c:v>
                </c:pt>
                <c:pt idx="65">
                  <c:v>44170</c:v>
                </c:pt>
                <c:pt idx="66">
                  <c:v>44171</c:v>
                </c:pt>
                <c:pt idx="67">
                  <c:v>44172</c:v>
                </c:pt>
                <c:pt idx="68">
                  <c:v>44173</c:v>
                </c:pt>
                <c:pt idx="69">
                  <c:v>44174</c:v>
                </c:pt>
                <c:pt idx="70">
                  <c:v>44175</c:v>
                </c:pt>
                <c:pt idx="71">
                  <c:v>44176</c:v>
                </c:pt>
                <c:pt idx="72">
                  <c:v>44177</c:v>
                </c:pt>
                <c:pt idx="73">
                  <c:v>44178</c:v>
                </c:pt>
                <c:pt idx="74">
                  <c:v>44179</c:v>
                </c:pt>
                <c:pt idx="75">
                  <c:v>44180</c:v>
                </c:pt>
                <c:pt idx="76">
                  <c:v>44181</c:v>
                </c:pt>
                <c:pt idx="77">
                  <c:v>44182</c:v>
                </c:pt>
                <c:pt idx="78">
                  <c:v>44183</c:v>
                </c:pt>
                <c:pt idx="79">
                  <c:v>44184</c:v>
                </c:pt>
                <c:pt idx="80">
                  <c:v>44185</c:v>
                </c:pt>
                <c:pt idx="81">
                  <c:v>44186</c:v>
                </c:pt>
                <c:pt idx="82">
                  <c:v>44187</c:v>
                </c:pt>
                <c:pt idx="83">
                  <c:v>44188</c:v>
                </c:pt>
                <c:pt idx="84">
                  <c:v>44189</c:v>
                </c:pt>
                <c:pt idx="85">
                  <c:v>44190</c:v>
                </c:pt>
                <c:pt idx="86">
                  <c:v>44191</c:v>
                </c:pt>
                <c:pt idx="87">
                  <c:v>44192</c:v>
                </c:pt>
                <c:pt idx="88">
                  <c:v>44193</c:v>
                </c:pt>
                <c:pt idx="89">
                  <c:v>44194</c:v>
                </c:pt>
                <c:pt idx="90">
                  <c:v>44195</c:v>
                </c:pt>
                <c:pt idx="91">
                  <c:v>44196</c:v>
                </c:pt>
              </c:numCache>
            </c:numRef>
          </c:cat>
          <c:val>
            <c:numRef>
              <c:f>Sheet1!$J$2:$J$93</c:f>
              <c:numCache>
                <c:formatCode>0.0%</c:formatCode>
                <c:ptCount val="92"/>
                <c:pt idx="0">
                  <c:v>9.6416797707516558E-2</c:v>
                </c:pt>
                <c:pt idx="1">
                  <c:v>0.10145463242808374</c:v>
                </c:pt>
                <c:pt idx="2">
                  <c:v>0.10642293328806655</c:v>
                </c:pt>
                <c:pt idx="3">
                  <c:v>0.11173598395675298</c:v>
                </c:pt>
                <c:pt idx="4">
                  <c:v>9.6636721164849337E-2</c:v>
                </c:pt>
                <c:pt idx="5">
                  <c:v>8.4144990047310964E-2</c:v>
                </c:pt>
                <c:pt idx="6">
                  <c:v>7.9619675015471791E-2</c:v>
                </c:pt>
                <c:pt idx="7">
                  <c:v>6.7815398575943625E-2</c:v>
                </c:pt>
                <c:pt idx="8">
                  <c:v>6.9519456783920658E-2</c:v>
                </c:pt>
                <c:pt idx="9">
                  <c:v>7.6149647016972979E-2</c:v>
                </c:pt>
                <c:pt idx="10">
                  <c:v>8.064934015695796E-2</c:v>
                </c:pt>
                <c:pt idx="11">
                  <c:v>8.1447180508071149E-2</c:v>
                </c:pt>
                <c:pt idx="12">
                  <c:v>8.732478584565935E-2</c:v>
                </c:pt>
                <c:pt idx="13">
                  <c:v>0.12165635105904526</c:v>
                </c:pt>
                <c:pt idx="14">
                  <c:v>0.11896268312761586</c:v>
                </c:pt>
                <c:pt idx="15">
                  <c:v>0.11174088212590015</c:v>
                </c:pt>
                <c:pt idx="16">
                  <c:v>8.7462622810764612E-2</c:v>
                </c:pt>
                <c:pt idx="17">
                  <c:v>7.2164367505184387E-2</c:v>
                </c:pt>
                <c:pt idx="18">
                  <c:v>7.4954020225510398E-2</c:v>
                </c:pt>
                <c:pt idx="19">
                  <c:v>7.6332222509903958E-2</c:v>
                </c:pt>
                <c:pt idx="20">
                  <c:v>7.7699517497642687E-2</c:v>
                </c:pt>
                <c:pt idx="21">
                  <c:v>8.5060160427807466E-2</c:v>
                </c:pt>
                <c:pt idx="22">
                  <c:v>8.6723206879623496E-2</c:v>
                </c:pt>
                <c:pt idx="23">
                  <c:v>8.5318632653178031E-2</c:v>
                </c:pt>
                <c:pt idx="24">
                  <c:v>7.8718332838020599E-2</c:v>
                </c:pt>
                <c:pt idx="25">
                  <c:v>7.6520255361713377E-2</c:v>
                </c:pt>
                <c:pt idx="26">
                  <c:v>7.3780262943492006E-2</c:v>
                </c:pt>
                <c:pt idx="27">
                  <c:v>7.2856689486330839E-2</c:v>
                </c:pt>
                <c:pt idx="28">
                  <c:v>6.4760198183786088E-2</c:v>
                </c:pt>
                <c:pt idx="29">
                  <c:v>7.1282113134724379E-2</c:v>
                </c:pt>
                <c:pt idx="30">
                  <c:v>7.0046033705558619E-2</c:v>
                </c:pt>
                <c:pt idx="31">
                  <c:v>7.5952614150459397E-2</c:v>
                </c:pt>
                <c:pt idx="32">
                  <c:v>7.713831407076116E-2</c:v>
                </c:pt>
                <c:pt idx="33">
                  <c:v>8.4067619243764366E-2</c:v>
                </c:pt>
                <c:pt idx="34">
                  <c:v>7.6071437658853228E-2</c:v>
                </c:pt>
                <c:pt idx="35">
                  <c:v>7.6792147414241702E-2</c:v>
                </c:pt>
                <c:pt idx="36">
                  <c:v>7.8355482486185318E-2</c:v>
                </c:pt>
                <c:pt idx="37">
                  <c:v>8.4209136671239401E-2</c:v>
                </c:pt>
                <c:pt idx="38">
                  <c:v>8.5467144450509028E-2</c:v>
                </c:pt>
                <c:pt idx="39">
                  <c:v>8.3382359271641671E-2</c:v>
                </c:pt>
                <c:pt idx="40">
                  <c:v>8.9684521204945133E-2</c:v>
                </c:pt>
                <c:pt idx="41">
                  <c:v>9.3149925881072695E-2</c:v>
                </c:pt>
                <c:pt idx="42">
                  <c:v>8.4071488490466764E-2</c:v>
                </c:pt>
                <c:pt idx="43">
                  <c:v>8.4231975104654758E-2</c:v>
                </c:pt>
                <c:pt idx="44">
                  <c:v>0.10483749104837463</c:v>
                </c:pt>
                <c:pt idx="45">
                  <c:v>9.3323309422128145E-2</c:v>
                </c:pt>
                <c:pt idx="46">
                  <c:v>0.10389768905283685</c:v>
                </c:pt>
                <c:pt idx="47">
                  <c:v>0.10877873409432905</c:v>
                </c:pt>
                <c:pt idx="48">
                  <c:v>9.5948904888123299E-2</c:v>
                </c:pt>
                <c:pt idx="49">
                  <c:v>9.979262707186444E-2</c:v>
                </c:pt>
                <c:pt idx="50">
                  <c:v>9.6193010361076831E-2</c:v>
                </c:pt>
                <c:pt idx="51">
                  <c:v>0.10133018704070813</c:v>
                </c:pt>
                <c:pt idx="52">
                  <c:v>8.9604214499328413E-2</c:v>
                </c:pt>
                <c:pt idx="53">
                  <c:v>7.7204257403270693E-2</c:v>
                </c:pt>
                <c:pt idx="54">
                  <c:v>7.7776703608330486E-2</c:v>
                </c:pt>
                <c:pt idx="55">
                  <c:v>9.4979715573520293E-2</c:v>
                </c:pt>
                <c:pt idx="56">
                  <c:v>0.11700456531343578</c:v>
                </c:pt>
                <c:pt idx="57">
                  <c:v>0.12374821173104433</c:v>
                </c:pt>
                <c:pt idx="58">
                  <c:v>0.10889232927743778</c:v>
                </c:pt>
                <c:pt idx="59">
                  <c:v>9.2370440721308844E-2</c:v>
                </c:pt>
                <c:pt idx="60">
                  <c:v>8.6283936234534203E-2</c:v>
                </c:pt>
                <c:pt idx="61">
                  <c:v>9.3385384043932096E-2</c:v>
                </c:pt>
                <c:pt idx="62">
                  <c:v>8.0653463581281795E-2</c:v>
                </c:pt>
                <c:pt idx="63">
                  <c:v>7.1460428446055796E-2</c:v>
                </c:pt>
                <c:pt idx="64">
                  <c:v>7.5481835432908817E-2</c:v>
                </c:pt>
                <c:pt idx="65">
                  <c:v>7.7635020551292011E-2</c:v>
                </c:pt>
                <c:pt idx="66">
                  <c:v>9.0743063809657812E-2</c:v>
                </c:pt>
                <c:pt idx="67">
                  <c:v>8.091505975072992E-2</c:v>
                </c:pt>
                <c:pt idx="68">
                  <c:v>8.2663783336113114E-2</c:v>
                </c:pt>
                <c:pt idx="69">
                  <c:v>8.5010050265665382E-2</c:v>
                </c:pt>
                <c:pt idx="70">
                  <c:v>9.6433620650339502E-2</c:v>
                </c:pt>
                <c:pt idx="71">
                  <c:v>8.9326252576076001E-2</c:v>
                </c:pt>
                <c:pt idx="72">
                  <c:v>9.205465115229966E-2</c:v>
                </c:pt>
                <c:pt idx="73">
                  <c:v>9.4916828947894646E-2</c:v>
                </c:pt>
                <c:pt idx="74">
                  <c:v>9.8900840947635904E-2</c:v>
                </c:pt>
                <c:pt idx="75">
                  <c:v>0.10096323320790189</c:v>
                </c:pt>
                <c:pt idx="76">
                  <c:v>0.10572455634333129</c:v>
                </c:pt>
                <c:pt idx="77">
                  <c:v>0.1009497759380754</c:v>
                </c:pt>
                <c:pt idx="78">
                  <c:v>9.8399396353243906E-2</c:v>
                </c:pt>
                <c:pt idx="79">
                  <c:v>0.10807186614957462</c:v>
                </c:pt>
                <c:pt idx="80">
                  <c:v>0.10403071237891627</c:v>
                </c:pt>
                <c:pt idx="81">
                  <c:v>9.7516925020221384E-2</c:v>
                </c:pt>
                <c:pt idx="82">
                  <c:v>8.5154364899089494E-2</c:v>
                </c:pt>
                <c:pt idx="83">
                  <c:v>8.6769117471869092E-2</c:v>
                </c:pt>
                <c:pt idx="84">
                  <c:v>9.3285520835857227E-2</c:v>
                </c:pt>
                <c:pt idx="85">
                  <c:v>9.9334788568500962E-2</c:v>
                </c:pt>
                <c:pt idx="86">
                  <c:v>8.9594283925699403E-2</c:v>
                </c:pt>
                <c:pt idx="87">
                  <c:v>9.954236288358885E-2</c:v>
                </c:pt>
                <c:pt idx="88">
                  <c:v>8.9400370007617788E-2</c:v>
                </c:pt>
                <c:pt idx="89">
                  <c:v>0.10478552264491786</c:v>
                </c:pt>
                <c:pt idx="90">
                  <c:v>0.1178681680769046</c:v>
                </c:pt>
                <c:pt idx="91">
                  <c:v>0.10757447174209628</c:v>
                </c:pt>
              </c:numCache>
            </c:numRef>
          </c:val>
          <c:smooth val="0"/>
          <c:extLst>
            <c:ext xmlns:c16="http://schemas.microsoft.com/office/drawing/2014/chart" uri="{C3380CC4-5D6E-409C-BE32-E72D297353CC}">
              <c16:uniqueId val="{00000008-3DDC-4BD1-8F7B-C12896DDD855}"/>
            </c:ext>
          </c:extLst>
        </c:ser>
        <c:dLbls>
          <c:showLegendKey val="0"/>
          <c:showVal val="0"/>
          <c:showCatName val="0"/>
          <c:showSerName val="0"/>
          <c:showPercent val="0"/>
          <c:showBubbleSize val="0"/>
        </c:dLbls>
        <c:marker val="1"/>
        <c:smooth val="0"/>
        <c:axId val="1679718336"/>
        <c:axId val="1679717520"/>
      </c:lineChart>
      <c:dateAx>
        <c:axId val="1611582176"/>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01906384"/>
        <c:crosses val="autoZero"/>
        <c:auto val="1"/>
        <c:lblOffset val="100"/>
        <c:baseTimeUnit val="days"/>
      </c:dateAx>
      <c:valAx>
        <c:axId val="160190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Energy generation (million kWh)</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11582176"/>
        <c:crosses val="autoZero"/>
        <c:crossBetween val="between"/>
      </c:valAx>
      <c:valAx>
        <c:axId val="16797175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800" dirty="0"/>
                  <a:t>RE share %</a:t>
                </a:r>
              </a:p>
            </c:rich>
          </c:tx>
          <c:layout>
            <c:manualLayout>
              <c:xMode val="edge"/>
              <c:yMode val="edge"/>
              <c:x val="0.97134284200531917"/>
              <c:y val="0.3562657711758004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79718336"/>
        <c:crosses val="max"/>
        <c:crossBetween val="between"/>
      </c:valAx>
      <c:dateAx>
        <c:axId val="1679718336"/>
        <c:scaling>
          <c:orientation val="minMax"/>
        </c:scaling>
        <c:delete val="1"/>
        <c:axPos val="b"/>
        <c:numFmt formatCode="m/d/yy" sourceLinked="1"/>
        <c:majorTickMark val="out"/>
        <c:minorTickMark val="none"/>
        <c:tickLblPos val="nextTo"/>
        <c:crossAx val="1679717520"/>
        <c:crosses val="autoZero"/>
        <c:auto val="1"/>
        <c:lblOffset val="100"/>
        <c:baseTimeUnit val="days"/>
      </c:dateAx>
      <c:spPr>
        <a:noFill/>
        <a:ln>
          <a:noFill/>
        </a:ln>
        <a:effectLst/>
      </c:spPr>
    </c:plotArea>
    <c:legend>
      <c:legendPos val="b"/>
      <c:layout>
        <c:manualLayout>
          <c:xMode val="edge"/>
          <c:yMode val="edge"/>
          <c:x val="0"/>
          <c:y val="0.86138318634345401"/>
          <c:w val="0.93962548456982786"/>
          <c:h val="0.10892849102419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Coal financing by Power Finance Corporation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(PFC)</a:t>
            </a:r>
            <a:r>
              <a:rPr lang="en-US" sz="1000" b="1" dirty="0">
                <a:latin typeface="Open Sans" panose="020B0606030504020204" pitchFamily="34" charset="0"/>
                <a:ea typeface="Open Sans" panose="020B0606030504020204" pitchFamily="34" charset="0"/>
                <a:cs typeface="Open Sans" panose="020B0606030504020204" pitchFamily="34" charset="0"/>
              </a:rPr>
              <a:t>/ </a:t>
            </a:r>
            <a:br>
              <a:rPr lang="en-US" sz="1000" b="1" dirty="0">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Rural Electrification</a:t>
            </a:r>
            <a:r>
              <a:rPr lang="en-US" sz="1000" b="1" baseline="0" dirty="0">
                <a:latin typeface="Open Sans" panose="020B0606030504020204" pitchFamily="34" charset="0"/>
                <a:ea typeface="Open Sans" panose="020B0606030504020204" pitchFamily="34" charset="0"/>
                <a:cs typeface="Open Sans" panose="020B0606030504020204" pitchFamily="34" charset="0"/>
              </a:rPr>
              <a:t> Corporation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REC)</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(INR crore)</a:t>
            </a:r>
          </a:p>
        </c:rich>
      </c:tx>
      <c:layout>
        <c:manualLayout>
          <c:xMode val="edge"/>
          <c:yMode val="edge"/>
          <c:x val="1.6726541330831875E-3"/>
          <c:y val="9.8935595299203937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5455861924580192E-2"/>
          <c:y val="0.27956307963016608"/>
          <c:w val="0.89052114189114329"/>
          <c:h val="0.52949235084414314"/>
        </c:manualLayout>
      </c:layout>
      <c:barChart>
        <c:barDir val="col"/>
        <c:grouping val="clustered"/>
        <c:varyColors val="0"/>
        <c:ser>
          <c:idx val="0"/>
          <c:order val="0"/>
          <c:tx>
            <c:strRef>
              <c:f>Sheet1!$B$1</c:f>
              <c:strCache>
                <c:ptCount val="1"/>
                <c:pt idx="0">
                  <c:v>Change in gross loan assets for conventional generation (excludes large hydro and renewables)</c:v>
                </c:pt>
              </c:strCache>
            </c:strRef>
          </c:tx>
          <c:spPr>
            <a:solidFill>
              <a:schemeClr val="accent1">
                <a:lumMod val="20000"/>
                <a:lumOff val="80000"/>
              </a:schemeClr>
            </a:solidFill>
            <a:ln>
              <a:noFill/>
            </a:ln>
            <a:effectLst/>
          </c:spPr>
          <c:invertIfNegative val="0"/>
          <c:dLbls>
            <c:dLbl>
              <c:idx val="1"/>
              <c:layout>
                <c:manualLayout>
                  <c:x val="-1.7214618640958815E-3"/>
                  <c:y val="0.139717728614918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C4-4A09-ABC5-F201088F8318}"/>
                </c:ext>
              </c:extLst>
            </c:dLbl>
            <c:dLbl>
              <c:idx val="3"/>
              <c:layout>
                <c:manualLayout>
                  <c:x val="0"/>
                  <c:y val="8.6060415089033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0C4-4A09-ABC5-F201088F8318}"/>
                </c:ext>
              </c:extLst>
            </c:dLbl>
            <c:dLbl>
              <c:idx val="4"/>
              <c:layout>
                <c:manualLayout>
                  <c:x val="3.2015121220718926E-3"/>
                  <c:y val="-2.47338826029645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C4-4A09-ABC5-F201088F8318}"/>
                </c:ext>
              </c:extLst>
            </c:dLbl>
            <c:dLbl>
              <c:idx val="5"/>
              <c:layout>
                <c:manualLayout>
                  <c:x val="6.2823464580509152E-3"/>
                  <c:y val="-3.58585062870973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A2-B54C-8628-5C01FCA7838B}"/>
                </c:ext>
              </c:extLst>
            </c:dLbl>
            <c:dLbl>
              <c:idx val="6"/>
              <c:layout>
                <c:manualLayout>
                  <c:x val="-7.6783347479507638E-17"/>
                  <c:y val="-7.17170125741946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A2-B54C-8628-5C01FCA7838B}"/>
                </c:ext>
              </c:extLst>
            </c:dLbl>
            <c:dLbl>
              <c:idx val="8"/>
              <c:layout>
                <c:manualLayout>
                  <c:x val="2.0941154860169972E-3"/>
                  <c:y val="1.43434025148389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A2-B54C-8628-5C01FCA7838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9D9D9C"/>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Sheet1!$B$2:$B$11</c:f>
              <c:numCache>
                <c:formatCode>0</c:formatCode>
                <c:ptCount val="10"/>
                <c:pt idx="0">
                  <c:v>-12012.1875</c:v>
                </c:pt>
                <c:pt idx="1">
                  <c:v>10954.5</c:v>
                </c:pt>
                <c:pt idx="2">
                  <c:v>2478.6875</c:v>
                </c:pt>
                <c:pt idx="3">
                  <c:v>5992</c:v>
                </c:pt>
                <c:pt idx="4">
                  <c:v>-1538</c:v>
                </c:pt>
                <c:pt idx="5">
                  <c:v>1488</c:v>
                </c:pt>
                <c:pt idx="6">
                  <c:v>3498</c:v>
                </c:pt>
                <c:pt idx="7">
                  <c:v>2740</c:v>
                </c:pt>
                <c:pt idx="8">
                  <c:v>5919</c:v>
                </c:pt>
                <c:pt idx="9">
                  <c:v>1724</c:v>
                </c:pt>
              </c:numCache>
            </c:numRef>
          </c:val>
          <c:extLst>
            <c:ext xmlns:c16="http://schemas.microsoft.com/office/drawing/2014/chart" uri="{C3380CC4-5D6E-409C-BE32-E72D297353CC}">
              <c16:uniqueId val="{00000002-E0C4-4A09-ABC5-F201088F8318}"/>
            </c:ext>
          </c:extLst>
        </c:ser>
        <c:dLbls>
          <c:dLblPos val="ctr"/>
          <c:showLegendKey val="0"/>
          <c:showVal val="1"/>
          <c:showCatName val="0"/>
          <c:showSerName val="0"/>
          <c:showPercent val="0"/>
          <c:showBubbleSize val="0"/>
        </c:dLbls>
        <c:gapWidth val="73"/>
        <c:axId val="1088633967"/>
        <c:axId val="1336058815"/>
      </c:barChart>
      <c:lineChart>
        <c:grouping val="standard"/>
        <c:varyColors val="0"/>
        <c:ser>
          <c:idx val="1"/>
          <c:order val="1"/>
          <c:tx>
            <c:strRef>
              <c:f>Sheet1!$C$1</c:f>
              <c:strCache>
                <c:ptCount val="1"/>
                <c:pt idx="0">
                  <c:v>% share of conventional generation in total gross assets</c:v>
                </c:pt>
              </c:strCache>
            </c:strRef>
          </c:tx>
          <c:spPr>
            <a:ln w="38100" cap="rnd">
              <a:solidFill>
                <a:srgbClr val="009CD8"/>
              </a:solidFill>
              <a:round/>
            </a:ln>
            <a:effectLst/>
          </c:spPr>
          <c:marker>
            <c:symbol val="circle"/>
            <c:size val="5"/>
            <c:spPr>
              <a:solidFill>
                <a:srgbClr val="009CD8"/>
              </a:solidFill>
              <a:ln w="38100">
                <a:solidFill>
                  <a:srgbClr val="009CD8"/>
                </a:solidFill>
              </a:ln>
              <a:effectLst/>
            </c:spPr>
          </c:marker>
          <c:dLbls>
            <c:dLbl>
              <c:idx val="0"/>
              <c:layout>
                <c:manualLayout>
                  <c:x val="-3.1046004089626163E-2"/>
                  <c:y val="-5.66400636079078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C4-4A09-ABC5-F201088F8318}"/>
                </c:ext>
              </c:extLst>
            </c:dLbl>
            <c:dLbl>
              <c:idx val="1"/>
              <c:layout>
                <c:manualLayout>
                  <c:x val="-2.9214559939768642E-2"/>
                  <c:y val="-8.038008887262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C4-4A09-ABC5-F201088F8318}"/>
                </c:ext>
              </c:extLst>
            </c:dLbl>
            <c:dLbl>
              <c:idx val="2"/>
              <c:layout>
                <c:manualLayout>
                  <c:x val="-3.3140119575643161E-2"/>
                  <c:y val="-9.0273648402545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4-4A09-ABC5-F201088F8318}"/>
                </c:ext>
              </c:extLst>
            </c:dLbl>
            <c:dLbl>
              <c:idx val="3"/>
              <c:layout>
                <c:manualLayout>
                  <c:x val="-2.8951888603609168E-2"/>
                  <c:y val="-9.6214866428475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4-4A09-ABC5-F201088F8318}"/>
                </c:ext>
              </c:extLst>
            </c:dLbl>
            <c:dLbl>
              <c:idx val="4"/>
              <c:layout>
                <c:manualLayout>
                  <c:x val="-2.4763696264226091E-2"/>
                  <c:y val="-6.4309107509558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C4-4A09-ABC5-F201088F8318}"/>
                </c:ext>
              </c:extLst>
            </c:dLbl>
            <c:dLbl>
              <c:idx val="5"/>
              <c:layout>
                <c:manualLayout>
                  <c:x val="-3.7328350547677233E-2"/>
                  <c:y val="-0.160971940577655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C4-4A09-ABC5-F201088F8318}"/>
                </c:ext>
              </c:extLst>
            </c:dLbl>
            <c:dLbl>
              <c:idx val="6"/>
              <c:layout>
                <c:manualLayout>
                  <c:x val="-2.8951888603609168E-2"/>
                  <c:y val="0.1993411070057356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C4-4A09-ABC5-F201088F8318}"/>
                </c:ext>
              </c:extLst>
            </c:dLbl>
            <c:dLbl>
              <c:idx val="7"/>
              <c:layout>
                <c:manualLayout>
                  <c:x val="-2.4763657631575325E-2"/>
                  <c:y val="0.1548189597193210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C4-4A09-ABC5-F201088F8318}"/>
                </c:ext>
              </c:extLst>
            </c:dLbl>
            <c:dLbl>
              <c:idx val="8"/>
              <c:layout>
                <c:manualLayout>
                  <c:x val="-3.4903628640442518E-2"/>
                  <c:y val="0.1577774276632281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78-D242-A6D5-C8095740815A}"/>
                </c:ext>
              </c:extLst>
            </c:dLbl>
            <c:dLbl>
              <c:idx val="9"/>
              <c:layout>
                <c:manualLayout>
                  <c:x val="-3.9091859612476666E-2"/>
                  <c:y val="0.107575518861291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A2-B54C-8628-5C01FCA7838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Q1 FY19</c:v>
                </c:pt>
                <c:pt idx="1">
                  <c:v>Q2 FY19</c:v>
                </c:pt>
                <c:pt idx="2">
                  <c:v>Q3 FY19</c:v>
                </c:pt>
                <c:pt idx="3">
                  <c:v>Q4 FY19</c:v>
                </c:pt>
                <c:pt idx="4">
                  <c:v>Q1 FY20</c:v>
                </c:pt>
                <c:pt idx="5">
                  <c:v>Q2 FY20</c:v>
                </c:pt>
                <c:pt idx="6">
                  <c:v>Q3 FY20</c:v>
                </c:pt>
                <c:pt idx="7">
                  <c:v>Q4 FY20</c:v>
                </c:pt>
                <c:pt idx="8">
                  <c:v>Q1 FY21</c:v>
                </c:pt>
                <c:pt idx="9">
                  <c:v>Q2 FY21</c:v>
                </c:pt>
              </c:strCache>
            </c:strRef>
          </c:cat>
          <c:val>
            <c:numRef>
              <c:f>Sheet1!$C$2:$C$11</c:f>
              <c:numCache>
                <c:formatCode>0%</c:formatCode>
                <c:ptCount val="10"/>
                <c:pt idx="0">
                  <c:v>0.61188941566180599</c:v>
                </c:pt>
                <c:pt idx="1">
                  <c:v>0.63297534316217585</c:v>
                </c:pt>
                <c:pt idx="2">
                  <c:v>0.62962355147699112</c:v>
                </c:pt>
                <c:pt idx="3">
                  <c:v>0.61647710118951149</c:v>
                </c:pt>
                <c:pt idx="4">
                  <c:v>0.60730672860271517</c:v>
                </c:pt>
                <c:pt idx="5">
                  <c:v>0.59592728479507362</c:v>
                </c:pt>
                <c:pt idx="6">
                  <c:v>0.59295955694643832</c:v>
                </c:pt>
                <c:pt idx="7">
                  <c:v>0.58037140661921394</c:v>
                </c:pt>
                <c:pt idx="8">
                  <c:v>0.57999999999999996</c:v>
                </c:pt>
                <c:pt idx="9">
                  <c:v>0.56000000000000005</c:v>
                </c:pt>
              </c:numCache>
            </c:numRef>
          </c:val>
          <c:smooth val="0"/>
          <c:extLst>
            <c:ext xmlns:c16="http://schemas.microsoft.com/office/drawing/2014/chart" uri="{C3380CC4-5D6E-409C-BE32-E72D297353CC}">
              <c16:uniqueId val="{0000000B-E0C4-4A09-ABC5-F201088F8318}"/>
            </c:ext>
          </c:extLst>
        </c:ser>
        <c:dLbls>
          <c:showLegendKey val="0"/>
          <c:showVal val="0"/>
          <c:showCatName val="0"/>
          <c:showSerName val="0"/>
          <c:showPercent val="0"/>
          <c:showBubbleSize val="0"/>
        </c:dLbls>
        <c:marker val="1"/>
        <c:smooth val="0"/>
        <c:axId val="1095489855"/>
        <c:axId val="1095673935"/>
      </c:line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valAx>
        <c:axId val="1095673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95489855"/>
        <c:crosses val="max"/>
        <c:crossBetween val="between"/>
      </c:valAx>
      <c:catAx>
        <c:axId val="1095489855"/>
        <c:scaling>
          <c:orientation val="minMax"/>
        </c:scaling>
        <c:delete val="1"/>
        <c:axPos val="b"/>
        <c:numFmt formatCode="General" sourceLinked="1"/>
        <c:majorTickMark val="out"/>
        <c:minorTickMark val="none"/>
        <c:tickLblPos val="nextTo"/>
        <c:crossAx val="1095673935"/>
        <c:crosses val="autoZero"/>
        <c:auto val="1"/>
        <c:lblAlgn val="ctr"/>
        <c:lblOffset val="100"/>
        <c:noMultiLvlLbl val="0"/>
      </c:catAx>
      <c:spPr>
        <a:noFill/>
        <a:ln>
          <a:noFill/>
        </a:ln>
        <a:effectLst/>
      </c:spPr>
    </c:plotArea>
    <c:legend>
      <c:legendPos val="b"/>
      <c:layout>
        <c:manualLayout>
          <c:xMode val="edge"/>
          <c:yMode val="edge"/>
          <c:x val="4.2723801137696409E-2"/>
          <c:y val="0.86010439060586186"/>
          <c:w val="0.91404481940509608"/>
          <c:h val="0.139895609394138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Coal capacity added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versus retired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2557307950705865E-2"/>
          <c:y val="0.13340726977270723"/>
          <c:w val="0.97822162397112233"/>
          <c:h val="0.66921013130890084"/>
        </c:manualLayout>
      </c:layout>
      <c:barChart>
        <c:barDir val="col"/>
        <c:grouping val="clustered"/>
        <c:varyColors val="0"/>
        <c:ser>
          <c:idx val="0"/>
          <c:order val="0"/>
          <c:tx>
            <c:strRef>
              <c:f>Sheet1!$B$1</c:f>
              <c:strCache>
                <c:ptCount val="1"/>
                <c:pt idx="0">
                  <c:v>Capacity added</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FY19</c:v>
                </c:pt>
                <c:pt idx="1">
                  <c:v>Q2 FY19</c:v>
                </c:pt>
                <c:pt idx="2">
                  <c:v>Q3 FY19</c:v>
                </c:pt>
                <c:pt idx="3">
                  <c:v>Q4 FY19</c:v>
                </c:pt>
                <c:pt idx="4">
                  <c:v>Q1 FY20</c:v>
                </c:pt>
                <c:pt idx="5">
                  <c:v>Q2 FY20</c:v>
                </c:pt>
                <c:pt idx="6">
                  <c:v>Q3 FY20</c:v>
                </c:pt>
                <c:pt idx="7">
                  <c:v>Q4 FY20</c:v>
                </c:pt>
                <c:pt idx="8">
                  <c:v>Q1 FY21</c:v>
                </c:pt>
                <c:pt idx="9">
                  <c:v>Q2 FY21</c:v>
                </c:pt>
                <c:pt idx="10">
                  <c:v>Q3 FY21</c:v>
                </c:pt>
              </c:strCache>
            </c:strRef>
          </c:cat>
          <c:val>
            <c:numRef>
              <c:f>Sheet1!$B$2:$B$12</c:f>
              <c:numCache>
                <c:formatCode>#,##0</c:formatCode>
                <c:ptCount val="11"/>
                <c:pt idx="0" formatCode="General">
                  <c:v>110</c:v>
                </c:pt>
                <c:pt idx="1">
                  <c:v>30</c:v>
                </c:pt>
                <c:pt idx="2">
                  <c:v>2129.7550000000001</c:v>
                </c:pt>
                <c:pt idx="3">
                  <c:v>3652</c:v>
                </c:pt>
                <c:pt idx="4">
                  <c:v>45</c:v>
                </c:pt>
                <c:pt idx="5">
                  <c:v>3300</c:v>
                </c:pt>
                <c:pt idx="6">
                  <c:v>2100</c:v>
                </c:pt>
                <c:pt idx="7">
                  <c:v>1320</c:v>
                </c:pt>
                <c:pt idx="8">
                  <c:v>270</c:v>
                </c:pt>
                <c:pt idx="9">
                  <c:v>800</c:v>
                </c:pt>
                <c:pt idx="10">
                  <c:v>369</c:v>
                </c:pt>
              </c:numCache>
            </c:numRef>
          </c:val>
          <c:extLst>
            <c:ext xmlns:c16="http://schemas.microsoft.com/office/drawing/2014/chart" uri="{C3380CC4-5D6E-409C-BE32-E72D297353CC}">
              <c16:uniqueId val="{00000000-2BE3-4685-865F-435465BC7BAD}"/>
            </c:ext>
          </c:extLst>
        </c:ser>
        <c:ser>
          <c:idx val="1"/>
          <c:order val="1"/>
          <c:tx>
            <c:strRef>
              <c:f>Sheet1!$C$1</c:f>
              <c:strCache>
                <c:ptCount val="1"/>
                <c:pt idx="0">
                  <c:v>Capacity retired</c:v>
                </c:pt>
              </c:strCache>
            </c:strRef>
          </c:tx>
          <c:spPr>
            <a:solidFill>
              <a:srgbClr val="575756"/>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fld id="{D9CD43D3-ABE9-4DDD-B5C5-F56D6920C503}" type="VALUE">
                      <a:rPr lang="en-US">
                        <a:solidFill>
                          <a:srgbClr val="575756"/>
                        </a:solidFill>
                        <a:latin typeface="Open Sans" panose="020B0606030504020204" pitchFamily="34" charset="0"/>
                        <a:ea typeface="Open Sans" panose="020B0606030504020204" pitchFamily="34" charset="0"/>
                        <a:cs typeface="Open Sans" panose="020B0606030504020204" pitchFamily="34" charset="0"/>
                      </a:rPr>
                      <a:pPr>
                        <a:defRPr b="1">
                          <a:solidFill>
                            <a:schemeClr val="accent3"/>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BE3-4685-865F-435465BC7BAD}"/>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2BE3-4685-865F-435465BC7BAD}"/>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2BE3-4685-865F-435465BC7BAD}"/>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2BE3-4685-865F-435465BC7BAD}"/>
                </c:ext>
              </c:extLst>
            </c:dLbl>
            <c:dLbl>
              <c:idx val="4"/>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2BE3-4685-865F-435465BC7BAD}"/>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2BE3-4685-865F-435465BC7BAD}"/>
                </c:ext>
              </c:extLst>
            </c:dLbl>
            <c:dLbl>
              <c:idx val="6"/>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BE3-4685-865F-435465BC7BAD}"/>
                </c:ext>
              </c:extLst>
            </c:dLbl>
            <c:dLbl>
              <c:idx val="7"/>
              <c:layout>
                <c:manualLayout>
                  <c:x val="1.0470577430084987E-2"/>
                  <c:y val="0"/>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E3-4685-865F-435465BC7BAD}"/>
                </c:ext>
              </c:extLst>
            </c:dLbl>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BE3-4685-865F-435465BC7BAD}"/>
                </c:ext>
              </c:extLst>
            </c:dLbl>
            <c:dLbl>
              <c:idx val="9"/>
              <c:tx>
                <c:rich>
                  <a:bodyPr/>
                  <a:lstStyle/>
                  <a:p>
                    <a:fld id="{D86E7D93-2A68-8B45-858D-8228A09E1C70}" type="VALUE">
                      <a:rPr lang="en-US">
                        <a:solidFill>
                          <a:srgbClr val="575756"/>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2B-4D49-8844-E9E0D8435B27}"/>
                </c:ext>
              </c:extLst>
            </c:dLbl>
            <c:dLbl>
              <c:idx val="1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160-BB41-994F-8F01859EF19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FY19</c:v>
                </c:pt>
                <c:pt idx="1">
                  <c:v>Q2 FY19</c:v>
                </c:pt>
                <c:pt idx="2">
                  <c:v>Q3 FY19</c:v>
                </c:pt>
                <c:pt idx="3">
                  <c:v>Q4 FY19</c:v>
                </c:pt>
                <c:pt idx="4">
                  <c:v>Q1 FY20</c:v>
                </c:pt>
                <c:pt idx="5">
                  <c:v>Q2 FY20</c:v>
                </c:pt>
                <c:pt idx="6">
                  <c:v>Q3 FY20</c:v>
                </c:pt>
                <c:pt idx="7">
                  <c:v>Q4 FY20</c:v>
                </c:pt>
                <c:pt idx="8">
                  <c:v>Q1 FY21</c:v>
                </c:pt>
                <c:pt idx="9">
                  <c:v>Q2 FY21</c:v>
                </c:pt>
                <c:pt idx="10">
                  <c:v>Q3 FY21</c:v>
                </c:pt>
              </c:strCache>
            </c:strRef>
          </c:cat>
          <c:val>
            <c:numRef>
              <c:f>Sheet1!$C$2:$C$12</c:f>
              <c:numCache>
                <c:formatCode>#,##0</c:formatCode>
                <c:ptCount val="11"/>
                <c:pt idx="0" formatCode="General">
                  <c:v>214</c:v>
                </c:pt>
                <c:pt idx="1">
                  <c:v>860</c:v>
                </c:pt>
                <c:pt idx="2">
                  <c:v>705</c:v>
                </c:pt>
                <c:pt idx="3">
                  <c:v>100</c:v>
                </c:pt>
                <c:pt idx="4">
                  <c:v>0</c:v>
                </c:pt>
                <c:pt idx="5">
                  <c:v>895</c:v>
                </c:pt>
                <c:pt idx="6">
                  <c:v>0</c:v>
                </c:pt>
                <c:pt idx="7">
                  <c:v>1230</c:v>
                </c:pt>
                <c:pt idx="8">
                  <c:v>0</c:v>
                </c:pt>
                <c:pt idx="9">
                  <c:v>250</c:v>
                </c:pt>
                <c:pt idx="10">
                  <c:v>0</c:v>
                </c:pt>
              </c:numCache>
            </c:numRef>
          </c:val>
          <c:extLst>
            <c:ext xmlns:c16="http://schemas.microsoft.com/office/drawing/2014/chart" uri="{C3380CC4-5D6E-409C-BE32-E72D297353CC}">
              <c16:uniqueId val="{00000001-2BE3-4685-865F-435465BC7BAD}"/>
            </c:ext>
          </c:extLst>
        </c:ser>
        <c:dLbls>
          <c:dLblPos val="ctr"/>
          <c:showLegendKey val="0"/>
          <c:showVal val="1"/>
          <c:showCatName val="0"/>
          <c:showSerName val="0"/>
          <c:showPercent val="0"/>
          <c:showBubbleSize val="0"/>
        </c:dLbls>
        <c:gapWidth val="73"/>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1"/>
        <c:axPos val="l"/>
        <c:numFmt formatCode="General" sourceLinked="1"/>
        <c:majorTickMark val="none"/>
        <c:minorTickMark val="none"/>
        <c:tickLblPos val="nextTo"/>
        <c:crossAx val="1088633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570171583908165E-2"/>
          <c:y val="0.91797486303082876"/>
          <c:w val="0.96814405140113635"/>
          <c:h val="8.20251369691712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 payable</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receivable days for RE rich states</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4.7943093110533568E-3"/>
          <c:y val="1.3472472048753318E-2"/>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9.7551644737489701E-2"/>
          <c:y val="0.10499567019847543"/>
          <c:w val="0.86888406070043434"/>
          <c:h val="0.78514476113487819"/>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4.8602011714432597E-2"/>
                  <c:y val="-4.282228932550528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TN</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A16-3A41-8E2B-E4CFD4684F70}"/>
                </c:ext>
              </c:extLst>
            </c:dLbl>
            <c:dLbl>
              <c:idx val="1"/>
              <c:layout>
                <c:manualLayout>
                  <c:x val="-8.8648609063699826E-2"/>
                  <c:y val="-1.241531770378617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AP</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A16-3A41-8E2B-E4CFD4684F70}"/>
                </c:ext>
              </c:extLst>
            </c:dLbl>
            <c:dLbl>
              <c:idx val="2"/>
              <c:layout>
                <c:manualLayout>
                  <c:x val="-1.6416208174607219E-2"/>
                  <c:y val="-2.5755592756049384E-2"/>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TS*</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5339126284542734E-2"/>
                      <c:h val="5.47987947249651E-2"/>
                    </c:manualLayout>
                  </c15:layout>
                  <c15:showDataLabelsRange val="0"/>
                </c:ext>
                <c:ext xmlns:c16="http://schemas.microsoft.com/office/drawing/2014/chart" uri="{C3380CC4-5D6E-409C-BE32-E72D297353CC}">
                  <c16:uniqueId val="{00000002-FA16-3A41-8E2B-E4CFD4684F70}"/>
                </c:ext>
              </c:extLst>
            </c:dLbl>
            <c:dLbl>
              <c:idx val="3"/>
              <c:delete val="1"/>
              <c:extLst>
                <c:ext xmlns:c15="http://schemas.microsoft.com/office/drawing/2012/chart" uri="{CE6537A1-D6FC-4f65-9D91-7224C49458BB}"/>
                <c:ext xmlns:c16="http://schemas.microsoft.com/office/drawing/2014/chart" uri="{C3380CC4-5D6E-409C-BE32-E72D297353CC}">
                  <c16:uniqueId val="{00000003-FA16-3A41-8E2B-E4CFD4684F70}"/>
                </c:ext>
              </c:extLst>
            </c:dLbl>
            <c:dLbl>
              <c:idx val="4"/>
              <c:layout>
                <c:manualLayout>
                  <c:x val="-3.2435335328683541E-2"/>
                  <c:y val="-3.0615543576640619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RJ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A16-3A41-8E2B-E4CFD4684F70}"/>
                </c:ext>
              </c:extLst>
            </c:dLbl>
            <c:dLbl>
              <c:idx val="5"/>
              <c:layout>
                <c:manualLayout>
                  <c:x val="-7.6410973431645874E-3"/>
                  <c:y val="-3.1090357151438938E-3"/>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MP</a:t>
                    </a:r>
                  </a:p>
                  <a:p>
                    <a:pPr>
                      <a:defRPr sz="700" b="1">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MH</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A16-3A41-8E2B-E4CFD4684F70}"/>
                </c:ext>
              </c:extLst>
            </c:dLbl>
            <c:dLbl>
              <c:idx val="6"/>
              <c:layout>
                <c:manualLayout>
                  <c:x val="-7.6159000570939578E-2"/>
                  <c:y val="-1.487621046223838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KA</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A16-3A41-8E2B-E4CFD4684F70}"/>
                </c:ext>
              </c:extLst>
            </c:dLbl>
            <c:dLbl>
              <c:idx val="7"/>
              <c:layout>
                <c:manualLayout>
                  <c:x val="-4.8602011714432569E-2"/>
                  <c:y val="-4.2822289325505247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UP</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A16-3A41-8E2B-E4CFD4684F70}"/>
                </c:ext>
              </c:extLst>
            </c:dLbl>
            <c:dLbl>
              <c:idx val="8"/>
              <c:layout>
                <c:manualLayout>
                  <c:x val="-2.2751874539756245E-2"/>
                  <c:y val="-2.6037212953247523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HR*</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A16-3A41-8E2B-E4CFD4684F70}"/>
                </c:ext>
              </c:extLst>
            </c:dLbl>
            <c:dLbl>
              <c:idx val="9"/>
              <c:layout>
                <c:manualLayout>
                  <c:x val="-3.342641049877882E-2"/>
                  <c:y val="3.28787575391072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PJ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A16-3A41-8E2B-E4CFD4684F70}"/>
                </c:ext>
              </c:extLst>
            </c:dLbl>
            <c:dLbl>
              <c:idx val="10"/>
              <c:layout>
                <c:manualLayout>
                  <c:x val="-4.3295935208528563E-2"/>
                  <c:y val="2.6665491914232245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AS</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A16-3A41-8E2B-E4CFD4684F70}"/>
                </c:ext>
              </c:extLst>
            </c:dLbl>
            <c:dLbl>
              <c:idx val="11"/>
              <c:layout>
                <c:manualLayout>
                  <c:x val="-3.8268140893242437E-2"/>
                  <c:y val="-3.1151871460724557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BH</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A16-3A41-8E2B-E4CFD4684F70}"/>
                </c:ext>
              </c:extLst>
            </c:dLbl>
            <c:dLbl>
              <c:idx val="12"/>
              <c:layout>
                <c:manualLayout>
                  <c:x val="-4.731095593729702E-2"/>
                  <c:y val="-3.865693758059743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GJ*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A16-3A41-8E2B-E4CFD4684F70}"/>
                </c:ext>
              </c:extLst>
            </c:dLbl>
            <c:dLbl>
              <c:idx val="13"/>
              <c:layout>
                <c:manualLayout>
                  <c:x val="-3.141442483600744E-2"/>
                  <c:y val="-3.629280170445898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CG</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A16-3A41-8E2B-E4CFD4684F70}"/>
                </c:ext>
              </c:extLst>
            </c:dLbl>
            <c:dLbl>
              <c:idx val="14"/>
              <c:layout>
                <c:manualLayout>
                  <c:x val="-3.4823517286179058E-2"/>
                  <c:y val="-3.5220786710346133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UK</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FA16-3A41-8E2B-E4CFD4684F70}"/>
                </c:ext>
              </c:extLst>
            </c:dLbl>
            <c:dLbl>
              <c:idx val="15"/>
              <c:layout>
                <c:manualLayout>
                  <c:x val="-1.3367580667253428E-2"/>
                  <c:y val="-2.6694647133737553E-3"/>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KL*</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FA16-3A41-8E2B-E4CFD4684F70}"/>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xVal>
            <c:numRef>
              <c:f>Sheet1!$A$2:$A$17</c:f>
              <c:numCache>
                <c:formatCode>0</c:formatCode>
                <c:ptCount val="16"/>
                <c:pt idx="0">
                  <c:v>87</c:v>
                </c:pt>
                <c:pt idx="1">
                  <c:v>178</c:v>
                </c:pt>
                <c:pt idx="2">
                  <c:v>141.96665322336321</c:v>
                </c:pt>
                <c:pt idx="3">
                  <c:v>154.13343541371498</c:v>
                </c:pt>
                <c:pt idx="4">
                  <c:v>76</c:v>
                </c:pt>
                <c:pt idx="5">
                  <c:v>154.13343541371498</c:v>
                </c:pt>
                <c:pt idx="6">
                  <c:v>119</c:v>
                </c:pt>
                <c:pt idx="7">
                  <c:v>353</c:v>
                </c:pt>
                <c:pt idx="8">
                  <c:v>21</c:v>
                </c:pt>
                <c:pt idx="9">
                  <c:v>43.84858746224112</c:v>
                </c:pt>
                <c:pt idx="10">
                  <c:v>19</c:v>
                </c:pt>
                <c:pt idx="11">
                  <c:v>176.30770808164669</c:v>
                </c:pt>
                <c:pt idx="12">
                  <c:v>22</c:v>
                </c:pt>
                <c:pt idx="13">
                  <c:v>135</c:v>
                </c:pt>
                <c:pt idx="14">
                  <c:v>128.74044738036721</c:v>
                </c:pt>
                <c:pt idx="15">
                  <c:v>60.824624194702935</c:v>
                </c:pt>
              </c:numCache>
            </c:numRef>
          </c:xVal>
          <c:yVal>
            <c:numRef>
              <c:f>Sheet1!$B$2:$B$17</c:f>
              <c:numCache>
                <c:formatCode>0</c:formatCode>
                <c:ptCount val="16"/>
                <c:pt idx="0">
                  <c:v>159</c:v>
                </c:pt>
                <c:pt idx="1">
                  <c:v>282</c:v>
                </c:pt>
                <c:pt idx="2">
                  <c:v>159</c:v>
                </c:pt>
                <c:pt idx="3">
                  <c:v>54.583072871347589</c:v>
                </c:pt>
                <c:pt idx="4">
                  <c:v>227</c:v>
                </c:pt>
                <c:pt idx="5">
                  <c:v>54.353761615557481</c:v>
                </c:pt>
                <c:pt idx="6">
                  <c:v>191</c:v>
                </c:pt>
                <c:pt idx="7">
                  <c:v>188</c:v>
                </c:pt>
                <c:pt idx="8">
                  <c:v>50</c:v>
                </c:pt>
                <c:pt idx="9">
                  <c:v>42.511596000817612</c:v>
                </c:pt>
                <c:pt idx="10">
                  <c:v>40</c:v>
                </c:pt>
                <c:pt idx="11">
                  <c:v>105.47030918127651</c:v>
                </c:pt>
                <c:pt idx="12">
                  <c:v>72</c:v>
                </c:pt>
                <c:pt idx="13">
                  <c:v>125</c:v>
                </c:pt>
                <c:pt idx="14">
                  <c:v>211.48973954546423</c:v>
                </c:pt>
                <c:pt idx="15">
                  <c:v>47</c:v>
                </c:pt>
              </c:numCache>
            </c:numRef>
          </c:yVal>
          <c:smooth val="0"/>
          <c:extLst>
            <c:ext xmlns:c16="http://schemas.microsoft.com/office/drawing/2014/chart" uri="{C3380CC4-5D6E-409C-BE32-E72D297353CC}">
              <c16:uniqueId val="{00000010-FA16-3A41-8E2B-E4CFD4684F70}"/>
            </c:ext>
          </c:extLst>
        </c:ser>
        <c:dLbls>
          <c:showLegendKey val="0"/>
          <c:showVal val="0"/>
          <c:showCatName val="0"/>
          <c:showSerName val="0"/>
          <c:showPercent val="0"/>
          <c:showBubbleSize val="0"/>
        </c:dLbls>
        <c:axId val="168859904"/>
        <c:axId val="169353600"/>
      </c:scatterChart>
      <c:valAx>
        <c:axId val="16885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600" dirty="0">
                    <a:latin typeface="Open Sans" panose="020B0606030504020204" pitchFamily="34" charset="0"/>
                    <a:ea typeface="Open Sans" panose="020B0606030504020204" pitchFamily="34" charset="0"/>
                    <a:cs typeface="Open Sans" panose="020B0606030504020204" pitchFamily="34" charset="0"/>
                  </a:rPr>
                  <a:t>Power</a:t>
                </a:r>
                <a:r>
                  <a:rPr lang="en-US" sz="600" baseline="0" dirty="0">
                    <a:latin typeface="Open Sans" panose="020B0606030504020204" pitchFamily="34" charset="0"/>
                    <a:ea typeface="Open Sans" panose="020B0606030504020204" pitchFamily="34" charset="0"/>
                    <a:cs typeface="Open Sans" panose="020B0606030504020204" pitchFamily="34" charset="0"/>
                  </a:rPr>
                  <a:t> sale r</a:t>
                </a:r>
                <a:r>
                  <a:rPr lang="en-US" sz="600" dirty="0">
                    <a:latin typeface="Open Sans" panose="020B0606030504020204" pitchFamily="34" charset="0"/>
                    <a:ea typeface="Open Sans" panose="020B0606030504020204" pitchFamily="34" charset="0"/>
                    <a:cs typeface="Open Sans" panose="020B0606030504020204" pitchFamily="34" charset="0"/>
                  </a:rPr>
                  <a:t>eceivable</a:t>
                </a:r>
                <a:r>
                  <a:rPr lang="en-US" sz="600" baseline="0" dirty="0">
                    <a:latin typeface="Open Sans" panose="020B0606030504020204" pitchFamily="34" charset="0"/>
                    <a:ea typeface="Open Sans" panose="020B0606030504020204" pitchFamily="34" charset="0"/>
                    <a:cs typeface="Open Sans" panose="020B0606030504020204" pitchFamily="34" charset="0"/>
                  </a:rPr>
                  <a:t> days</a:t>
                </a:r>
                <a:endParaRPr lang="en-US" sz="600" dirty="0">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69353600"/>
        <c:crosses val="autoZero"/>
        <c:crossBetween val="midCat"/>
      </c:valAx>
      <c:valAx>
        <c:axId val="16935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dirty="0"/>
                  <a:t>Power purchase payable</a:t>
                </a:r>
                <a:r>
                  <a:rPr lang="en-US" baseline="0" dirty="0"/>
                  <a:t> days</a:t>
                </a:r>
                <a:endParaRPr lang="en-US" dirty="0"/>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859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overdue by discoms to power producers (INR cr)</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685051542266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6731965658805135"/>
          <c:y val="0.13651912182781381"/>
          <c:w val="0.33815954361919631"/>
          <c:h val="0.83623677864377877"/>
        </c:manualLayout>
      </c:layout>
      <c:barChart>
        <c:barDir val="bar"/>
        <c:grouping val="clustered"/>
        <c:varyColors val="0"/>
        <c:ser>
          <c:idx val="0"/>
          <c:order val="0"/>
          <c:tx>
            <c:strRef>
              <c:f>Sheet1!$B$1</c:f>
              <c:strCache>
                <c:ptCount val="1"/>
                <c:pt idx="0">
                  <c:v>Amount overdue (INR crore)</c:v>
                </c:pt>
              </c:strCache>
            </c:strRef>
          </c:tx>
          <c:spPr>
            <a:solidFill>
              <a:schemeClr val="accent2">
                <a:lumMod val="40000"/>
                <a:lumOff val="60000"/>
              </a:schemeClr>
            </a:solidFill>
            <a:ln>
              <a:noFill/>
            </a:ln>
            <a:effectLst/>
          </c:spPr>
          <c:invertIfNegative val="0"/>
          <c:dLbls>
            <c:dLbl>
              <c:idx val="0"/>
              <c:layout>
                <c:manualLayout>
                  <c:x val="-1.7823627487121151E-2"/>
                  <c:y val="4.57118011313490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EB-5449-93F6-F5F026DE3BC0}"/>
                </c:ext>
              </c:extLst>
            </c:dLbl>
            <c:dLbl>
              <c:idx val="1"/>
              <c:layout>
                <c:manualLayout>
                  <c:x val="-1.7823627487121144E-2"/>
                  <c:y val="-4.5711801131349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EB-5449-93F6-F5F026DE3BC0}"/>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mmmm\ yyyy</c:formatCode>
                <c:ptCount val="13"/>
                <c:pt idx="0">
                  <c:v>44166</c:v>
                </c:pt>
                <c:pt idx="1">
                  <c:v>44136</c:v>
                </c:pt>
                <c:pt idx="2">
                  <c:v>44105</c:v>
                </c:pt>
                <c:pt idx="3">
                  <c:v>44075</c:v>
                </c:pt>
                <c:pt idx="4">
                  <c:v>44044</c:v>
                </c:pt>
                <c:pt idx="5">
                  <c:v>44013</c:v>
                </c:pt>
                <c:pt idx="6">
                  <c:v>43983</c:v>
                </c:pt>
                <c:pt idx="7">
                  <c:v>43952</c:v>
                </c:pt>
                <c:pt idx="8">
                  <c:v>43922</c:v>
                </c:pt>
                <c:pt idx="9">
                  <c:v>43891</c:v>
                </c:pt>
                <c:pt idx="10">
                  <c:v>43862</c:v>
                </c:pt>
                <c:pt idx="11">
                  <c:v>43831</c:v>
                </c:pt>
                <c:pt idx="12">
                  <c:v>43800</c:v>
                </c:pt>
              </c:numCache>
            </c:numRef>
          </c:cat>
          <c:val>
            <c:numRef>
              <c:f>Sheet1!$B$2:$B$14</c:f>
              <c:numCache>
                <c:formatCode>#,##0</c:formatCode>
                <c:ptCount val="13"/>
                <c:pt idx="0">
                  <c:v>143116</c:v>
                </c:pt>
                <c:pt idx="1">
                  <c:v>142473</c:v>
                </c:pt>
                <c:pt idx="2">
                  <c:v>142170</c:v>
                </c:pt>
                <c:pt idx="3">
                  <c:v>141829.67000000001</c:v>
                </c:pt>
                <c:pt idx="4">
                  <c:v>137234.9</c:v>
                </c:pt>
                <c:pt idx="5">
                  <c:v>135021.44</c:v>
                </c:pt>
                <c:pt idx="6">
                  <c:v>135176.54</c:v>
                </c:pt>
                <c:pt idx="7">
                  <c:v>129911.38</c:v>
                </c:pt>
                <c:pt idx="8">
                  <c:v>116908.43</c:v>
                </c:pt>
                <c:pt idx="9">
                  <c:v>109303.74</c:v>
                </c:pt>
                <c:pt idx="10">
                  <c:v>113030.81</c:v>
                </c:pt>
                <c:pt idx="11">
                  <c:v>110407.47</c:v>
                </c:pt>
                <c:pt idx="12">
                  <c:v>107990.41</c:v>
                </c:pt>
              </c:numCache>
            </c:numRef>
          </c:val>
          <c:extLst>
            <c:ext xmlns:c16="http://schemas.microsoft.com/office/drawing/2014/chart" uri="{C3380CC4-5D6E-409C-BE32-E72D297353CC}">
              <c16:uniqueId val="{00000002-D5EB-5449-93F6-F5F026DE3BC0}"/>
            </c:ext>
          </c:extLst>
        </c:ser>
        <c:dLbls>
          <c:showLegendKey val="0"/>
          <c:showVal val="0"/>
          <c:showCatName val="0"/>
          <c:showSerName val="0"/>
          <c:showPercent val="0"/>
          <c:showBubbleSize val="0"/>
        </c:dLbls>
        <c:gapWidth val="89"/>
        <c:overlap val="-2"/>
        <c:axId val="169914752"/>
        <c:axId val="169916288"/>
      </c:barChart>
      <c:dateAx>
        <c:axId val="169914752"/>
        <c:scaling>
          <c:orientation val="minMax"/>
        </c:scaling>
        <c:delete val="0"/>
        <c:axPos val="l"/>
        <c:numFmt formatCode="mmmm\ 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916288"/>
        <c:crosses val="autoZero"/>
        <c:auto val="1"/>
        <c:lblOffset val="100"/>
        <c:baseTimeUnit val="months"/>
        <c:majorUnit val="1"/>
        <c:majorTimeUnit val="months"/>
      </c:dateAx>
      <c:valAx>
        <c:axId val="169916288"/>
        <c:scaling>
          <c:orientation val="minMax"/>
        </c:scaling>
        <c:delete val="1"/>
        <c:axPos val="b"/>
        <c:numFmt formatCode="#,##0" sourceLinked="1"/>
        <c:majorTickMark val="out"/>
        <c:minorTickMark val="none"/>
        <c:tickLblPos val="none"/>
        <c:crossAx val="16991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supply position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(Peak demand, GW)</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98916138104523E-3"/>
          <c:y val="6.7555958448184085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8788255305453E-2"/>
          <c:y val="0.11533060023804378"/>
          <c:w val="0.88522995403357507"/>
          <c:h val="0.61849064758875827"/>
        </c:manualLayout>
      </c:layout>
      <c:barChart>
        <c:barDir val="col"/>
        <c:grouping val="clustered"/>
        <c:varyColors val="0"/>
        <c:ser>
          <c:idx val="0"/>
          <c:order val="0"/>
          <c:tx>
            <c:strRef>
              <c:f>Sheet1!$B$1</c:f>
              <c:strCache>
                <c:ptCount val="1"/>
                <c:pt idx="0">
                  <c:v>Peak demand</c:v>
                </c:pt>
              </c:strCache>
            </c:strRef>
          </c:tx>
          <c:spPr>
            <a:solidFill>
              <a:srgbClr val="575756"/>
            </a:solidFill>
            <a:ln>
              <a:noFill/>
            </a:ln>
            <a:effectLst/>
          </c:spPr>
          <c:invertIfNegative val="0"/>
          <c:dLbls>
            <c:dLbl>
              <c:idx val="0"/>
              <c:layout>
                <c:manualLayout>
                  <c:x val="-1.7823627487121151E-2"/>
                  <c:y val="4.5711801131349079E-3"/>
                </c:manualLayout>
              </c:layout>
              <c:tx>
                <c:rich>
                  <a:bodyPr/>
                  <a:lstStyle/>
                  <a:p>
                    <a:fld id="{B7D5AC6B-778F-4766-92C5-0FCB97AA940E}" type="VALUE">
                      <a:rPr lang="en-US" sz="600">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7D2-41E0-B4E2-7C36397E5189}"/>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September</c:v>
                </c:pt>
                <c:pt idx="2">
                  <c:v>December</c:v>
                </c:pt>
              </c:strCache>
            </c:strRef>
          </c:cat>
          <c:val>
            <c:numRef>
              <c:f>Sheet1!$B$2:$B$4</c:f>
              <c:numCache>
                <c:formatCode>0.0</c:formatCode>
                <c:ptCount val="3"/>
                <c:pt idx="0">
                  <c:v>170.55600000000001</c:v>
                </c:pt>
                <c:pt idx="1">
                  <c:v>161.398</c:v>
                </c:pt>
                <c:pt idx="2">
                  <c:v>184.03299999999999</c:v>
                </c:pt>
              </c:numCache>
            </c:numRef>
          </c:val>
          <c:extLst>
            <c:ext xmlns:c16="http://schemas.microsoft.com/office/drawing/2014/chart" uri="{C3380CC4-5D6E-409C-BE32-E72D297353CC}">
              <c16:uniqueId val="{00000002-57D2-41E0-B4E2-7C36397E5189}"/>
            </c:ext>
          </c:extLst>
        </c:ser>
        <c:ser>
          <c:idx val="1"/>
          <c:order val="1"/>
          <c:tx>
            <c:strRef>
              <c:f>Sheet1!$C$1</c:f>
              <c:strCache>
                <c:ptCount val="1"/>
                <c:pt idx="0">
                  <c:v>Peak demand met</c:v>
                </c:pt>
              </c:strCache>
            </c:strRef>
          </c:tx>
          <c:spPr>
            <a:solidFill>
              <a:srgbClr val="009CD8"/>
            </a:solidFill>
            <a:ln>
              <a:noFill/>
            </a:ln>
            <a:effectLst/>
          </c:spPr>
          <c:invertIfNegative val="0"/>
          <c:dLbls>
            <c:dLbl>
              <c:idx val="2"/>
              <c:layout>
                <c:manualLayout>
                  <c:x val="0"/>
                  <c:y val="-9.0913113875020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September</c:v>
                </c:pt>
                <c:pt idx="2">
                  <c:v>December</c:v>
                </c:pt>
              </c:strCache>
            </c:strRef>
          </c:cat>
          <c:val>
            <c:numRef>
              <c:f>Sheet1!$C$2:$C$4</c:f>
              <c:numCache>
                <c:formatCode>0.0</c:formatCode>
                <c:ptCount val="3"/>
                <c:pt idx="0">
                  <c:v>169.88900000000001</c:v>
                </c:pt>
                <c:pt idx="1">
                  <c:v>160.779</c:v>
                </c:pt>
                <c:pt idx="2">
                  <c:v>182.88800000000001</c:v>
                </c:pt>
              </c:numCache>
            </c:numRef>
          </c:val>
          <c:extLst>
            <c:ext xmlns:c16="http://schemas.microsoft.com/office/drawing/2014/chart" uri="{C3380CC4-5D6E-409C-BE32-E72D297353CC}">
              <c16:uniqueId val="{00000003-57D2-41E0-B4E2-7C36397E5189}"/>
            </c:ext>
          </c:extLst>
        </c:ser>
        <c:ser>
          <c:idx val="2"/>
          <c:order val="2"/>
          <c:tx>
            <c:strRef>
              <c:f>Sheet1!$D$1</c:f>
              <c:strCache>
                <c:ptCount val="1"/>
                <c:pt idx="0">
                  <c:v>Column1</c:v>
                </c:pt>
              </c:strCache>
            </c:strRef>
          </c:tx>
          <c:spPr>
            <a:solidFill>
              <a:srgbClr val="9D9D9C"/>
            </a:solidFill>
            <a:ln>
              <a:noFill/>
            </a:ln>
            <a:effectLst/>
          </c:spPr>
          <c:invertIfNegative val="0"/>
          <c:dLbls>
            <c:dLbl>
              <c:idx val="1"/>
              <c:layout>
                <c:manualLayout>
                  <c:x val="2.5799166254140381E-2"/>
                  <c:y val="-9.77462398284041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September</c:v>
                </c:pt>
                <c:pt idx="2">
                  <c:v>December</c:v>
                </c:pt>
              </c:strCache>
            </c:strRef>
          </c:cat>
          <c:val>
            <c:numRef>
              <c:f>Sheet1!$D$2:$D$4</c:f>
              <c:numCache>
                <c:formatCode>0.0</c:formatCode>
                <c:ptCount val="3"/>
                <c:pt idx="0">
                  <c:v>164.398</c:v>
                </c:pt>
                <c:pt idx="1">
                  <c:v>156.113</c:v>
                </c:pt>
                <c:pt idx="2">
                  <c:v>172.363</c:v>
                </c:pt>
              </c:numCache>
            </c:numRef>
          </c:val>
          <c:extLst>
            <c:ext xmlns:c16="http://schemas.microsoft.com/office/drawing/2014/chart" uri="{C3380CC4-5D6E-409C-BE32-E72D297353CC}">
              <c16:uniqueId val="{00000005-57D2-41E0-B4E2-7C36397E5189}"/>
            </c:ext>
          </c:extLst>
        </c:ser>
        <c:ser>
          <c:idx val="3"/>
          <c:order val="3"/>
          <c:tx>
            <c:strRef>
              <c:f>Sheet1!$E$1</c:f>
              <c:strCache>
                <c:ptCount val="1"/>
                <c:pt idx="0">
                  <c:v>Column2</c:v>
                </c:pt>
              </c:strCache>
            </c:strRef>
          </c:tx>
          <c:spPr>
            <a:solidFill>
              <a:srgbClr val="C3E5F5"/>
            </a:solidFill>
            <a:ln>
              <a:noFill/>
            </a:ln>
            <a:effectLst/>
          </c:spPr>
          <c:invertIfNegative val="0"/>
          <c:dLbls>
            <c:dLbl>
              <c:idx val="0"/>
              <c:layout>
                <c:manualLayout>
                  <c:x val="2.0794232068307973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D2-41E0-B4E2-7C36397E5189}"/>
                </c:ext>
              </c:extLst>
            </c:dLbl>
            <c:dLbl>
              <c:idx val="1"/>
              <c:layout>
                <c:manualLayout>
                  <c:x val="4.6593501362774722E-2"/>
                  <c:y val="3.218207091873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D2-41E0-B4E2-7C36397E5189}"/>
                </c:ext>
              </c:extLst>
            </c:dLbl>
            <c:dLbl>
              <c:idx val="2"/>
              <c:layout>
                <c:manualLayout>
                  <c:x val="0"/>
                  <c:y val="-8.2648285340927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September</c:v>
                </c:pt>
                <c:pt idx="2">
                  <c:v>December</c:v>
                </c:pt>
              </c:strCache>
            </c:strRef>
          </c:cat>
          <c:val>
            <c:numRef>
              <c:f>Sheet1!$E$2:$E$4</c:f>
              <c:numCache>
                <c:formatCode>0.0</c:formatCode>
                <c:ptCount val="3"/>
                <c:pt idx="0">
                  <c:v>164.25899999999999</c:v>
                </c:pt>
                <c:pt idx="1">
                  <c:v>155.23099999999999</c:v>
                </c:pt>
                <c:pt idx="2">
                  <c:v>170.49199999999999</c:v>
                </c:pt>
              </c:numCache>
            </c:numRef>
          </c:val>
          <c:extLst>
            <c:ext xmlns:c16="http://schemas.microsoft.com/office/drawing/2014/chart" uri="{C3380CC4-5D6E-409C-BE32-E72D297353CC}">
              <c16:uniqueId val="{00000008-57D2-41E0-B4E2-7C36397E5189}"/>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 sourceLinked="1"/>
        <c:majorTickMark val="none"/>
        <c:minorTickMark val="none"/>
        <c:tickLblPos val="nextTo"/>
        <c:crossAx val="173970032"/>
        <c:crosses val="autoZero"/>
        <c:crossBetween val="between"/>
      </c:valAx>
      <c:spPr>
        <a:noFill/>
        <a:ln>
          <a:noFill/>
        </a:ln>
        <a:effectLst/>
      </c:spPr>
    </c:plotArea>
    <c:legend>
      <c:legendPos val="b"/>
      <c:legendEntry>
        <c:idx val="2"/>
        <c:delete val="1"/>
      </c:legendEntry>
      <c:legendEntry>
        <c:idx val="3"/>
        <c:delete val="1"/>
      </c:legendEntry>
      <c:layout>
        <c:manualLayout>
          <c:xMode val="edge"/>
          <c:yMode val="edge"/>
          <c:x val="0"/>
          <c:y val="0.8968278073375805"/>
          <c:w val="0.4415784791986791"/>
          <c:h val="0.1031723043476858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Day ahead spot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49209025998574873"/>
        </c:manualLayout>
      </c:layout>
      <c:barChart>
        <c:barDir val="col"/>
        <c:grouping val="clustered"/>
        <c:varyColors val="0"/>
        <c:ser>
          <c:idx val="0"/>
          <c:order val="0"/>
          <c:tx>
            <c:strRef>
              <c:f>Sheet1!$B$1</c:f>
              <c:strCache>
                <c:ptCount val="1"/>
                <c:pt idx="0">
                  <c:v>Volume (2020), million kWh</c:v>
                </c:pt>
              </c:strCache>
            </c:strRef>
          </c:tx>
          <c:spPr>
            <a:solidFill>
              <a:srgbClr val="009CD8"/>
            </a:solidFill>
            <a:ln>
              <a:noFill/>
            </a:ln>
            <a:effectLst/>
          </c:spPr>
          <c:invertIfNegative val="0"/>
          <c:dLbls>
            <c:dLbl>
              <c:idx val="0"/>
              <c:layout>
                <c:manualLayout>
                  <c:x val="-6.544433428263588E-2"/>
                  <c:y val="0.1684381710527497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530A-4BDE-8395-2A6FCFC8CD85}"/>
                </c:ext>
              </c:extLst>
            </c:dLbl>
            <c:dLbl>
              <c:idx val="1"/>
              <c:layout>
                <c:manualLayout>
                  <c:x val="-6.6537217175000746E-3"/>
                  <c:y val="-2.8774360249652756E-3"/>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30A-4BDE-8395-2A6FCFC8CD85}"/>
                </c:ext>
              </c:extLst>
            </c:dLbl>
            <c:dLbl>
              <c:idx val="2"/>
              <c:layout>
                <c:manualLayout>
                  <c:x val="-4.8446187837391463E-2"/>
                  <c:y val="1.7445365714597632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530A-4BDE-8395-2A6FCFC8CD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November</c:v>
                </c:pt>
                <c:pt idx="2">
                  <c:v>December</c:v>
                </c:pt>
              </c:strCache>
            </c:strRef>
          </c:cat>
          <c:val>
            <c:numRef>
              <c:f>Sheet1!$B$2:$B$4</c:f>
              <c:numCache>
                <c:formatCode>0</c:formatCode>
                <c:ptCount val="3"/>
                <c:pt idx="0">
                  <c:v>5500.53</c:v>
                </c:pt>
                <c:pt idx="1">
                  <c:v>4860.46</c:v>
                </c:pt>
                <c:pt idx="2">
                  <c:v>5605.5769899999996</c:v>
                </c:pt>
              </c:numCache>
            </c:numRef>
          </c:val>
          <c:extLst>
            <c:ext xmlns:c16="http://schemas.microsoft.com/office/drawing/2014/chart" uri="{C3380CC4-5D6E-409C-BE32-E72D297353CC}">
              <c16:uniqueId val="{00000003-530A-4BDE-8395-2A6FCFC8CD85}"/>
            </c:ext>
          </c:extLst>
        </c:ser>
        <c:ser>
          <c:idx val="1"/>
          <c:order val="1"/>
          <c:tx>
            <c:strRef>
              <c:f>Sheet1!$C$1</c:f>
              <c:strCache>
                <c:ptCount val="1"/>
                <c:pt idx="0">
                  <c:v>Volume (2019), million kWh</c:v>
                </c:pt>
              </c:strCache>
            </c:strRef>
          </c:tx>
          <c:spPr>
            <a:solidFill>
              <a:srgbClr val="C3E5F5"/>
            </a:solidFill>
            <a:ln>
              <a:noFill/>
            </a:ln>
            <a:effectLst/>
          </c:spPr>
          <c:invertIfNegative val="0"/>
          <c:dLbls>
            <c:dLbl>
              <c:idx val="0"/>
              <c:layout>
                <c:manualLayout>
                  <c:x val="2.6260869390638212E-2"/>
                  <c:y val="4.49508397576257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0A-4BDE-8395-2A6FCFC8CD85}"/>
                </c:ext>
              </c:extLst>
            </c:dLbl>
            <c:dLbl>
              <c:idx val="1"/>
              <c:layout>
                <c:manualLayout>
                  <c:x val="5.1992385612702793E-2"/>
                  <c:y val="-7.37991981512594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0A-4BDE-8395-2A6FCFC8CD85}"/>
                </c:ext>
              </c:extLst>
            </c:dLbl>
            <c:dLbl>
              <c:idx val="2"/>
              <c:layout>
                <c:manualLayout>
                  <c:x val="3.0041294231690052E-2"/>
                  <c:y val="3.06485755357280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0A-4BDE-8395-2A6FCFC8CD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November</c:v>
                </c:pt>
                <c:pt idx="2">
                  <c:v>December</c:v>
                </c:pt>
              </c:strCache>
            </c:strRef>
          </c:cat>
          <c:val>
            <c:numRef>
              <c:f>Sheet1!$C$2:$C$4</c:f>
              <c:numCache>
                <c:formatCode>0</c:formatCode>
                <c:ptCount val="3"/>
                <c:pt idx="0">
                  <c:v>3391.49</c:v>
                </c:pt>
                <c:pt idx="1">
                  <c:v>3388.84</c:v>
                </c:pt>
                <c:pt idx="2">
                  <c:v>4333.32</c:v>
                </c:pt>
              </c:numCache>
            </c:numRef>
          </c:val>
          <c:extLst>
            <c:ext xmlns:c16="http://schemas.microsoft.com/office/drawing/2014/chart" uri="{C3380CC4-5D6E-409C-BE32-E72D297353CC}">
              <c16:uniqueId val="{00000007-530A-4BDE-8395-2A6FCFC8CD85}"/>
            </c:ext>
          </c:extLst>
        </c:ser>
        <c:dLbls>
          <c:showLegendKey val="0"/>
          <c:showVal val="0"/>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(2020), INR/kWh</c:v>
                </c:pt>
              </c:strCache>
            </c:strRef>
          </c:tx>
          <c:spPr>
            <a:ln w="28575" cap="rnd">
              <a:solidFill>
                <a:srgbClr val="57575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November</c:v>
                </c:pt>
                <c:pt idx="2">
                  <c:v>December</c:v>
                </c:pt>
              </c:strCache>
            </c:strRef>
          </c:cat>
          <c:val>
            <c:numRef>
              <c:f>Sheet1!$D$2:$D$4</c:f>
              <c:numCache>
                <c:formatCode>0.00</c:formatCode>
                <c:ptCount val="3"/>
                <c:pt idx="0">
                  <c:v>2.7356500000000001</c:v>
                </c:pt>
                <c:pt idx="1">
                  <c:v>2.7269000000000001</c:v>
                </c:pt>
                <c:pt idx="2">
                  <c:v>2.8278799999999999</c:v>
                </c:pt>
              </c:numCache>
            </c:numRef>
          </c:val>
          <c:smooth val="0"/>
          <c:extLst>
            <c:ext xmlns:c16="http://schemas.microsoft.com/office/drawing/2014/chart" uri="{C3380CC4-5D6E-409C-BE32-E72D297353CC}">
              <c16:uniqueId val="{00000008-530A-4BDE-8395-2A6FCFC8CD85}"/>
            </c:ext>
          </c:extLst>
        </c:ser>
        <c:ser>
          <c:idx val="3"/>
          <c:order val="3"/>
          <c:tx>
            <c:strRef>
              <c:f>Sheet1!$E$1</c:f>
              <c:strCache>
                <c:ptCount val="1"/>
                <c:pt idx="0">
                  <c:v>Price (2019), INR/kWh</c:v>
                </c:pt>
              </c:strCache>
            </c:strRef>
          </c:tx>
          <c:spPr>
            <a:ln w="28575" cap="rnd">
              <a:solidFill>
                <a:srgbClr val="9D9D9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October</c:v>
                </c:pt>
                <c:pt idx="1">
                  <c:v>November</c:v>
                </c:pt>
                <c:pt idx="2">
                  <c:v>December</c:v>
                </c:pt>
              </c:strCache>
            </c:strRef>
          </c:cat>
          <c:val>
            <c:numRef>
              <c:f>Sheet1!$E$2:$E$4</c:f>
              <c:numCache>
                <c:formatCode>0.00</c:formatCode>
                <c:ptCount val="3"/>
                <c:pt idx="0">
                  <c:v>2.71326</c:v>
                </c:pt>
                <c:pt idx="1">
                  <c:v>2.8549799999999999</c:v>
                </c:pt>
                <c:pt idx="2">
                  <c:v>2.9256899999999999</c:v>
                </c:pt>
              </c:numCache>
            </c:numRef>
          </c:val>
          <c:smooth val="0"/>
          <c:extLst>
            <c:ext xmlns:c16="http://schemas.microsoft.com/office/drawing/2014/chart" uri="{C3380CC4-5D6E-409C-BE32-E72D297353CC}">
              <c16:uniqueId val="{00000009-530A-4BDE-8395-2A6FCFC8CD85}"/>
            </c:ext>
          </c:extLst>
        </c:ser>
        <c:dLbls>
          <c:showLegendKey val="0"/>
          <c:showVal val="0"/>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a:noFill/>
        </a:ln>
        <a:effectLst/>
      </c:spPr>
    </c:plotArea>
    <c:legend>
      <c:legendPos val="b"/>
      <c:layout>
        <c:manualLayout>
          <c:xMode val="edge"/>
          <c:yMode val="edge"/>
          <c:x val="0"/>
          <c:y val="0.86607716092559917"/>
          <c:w val="0.99708740407520169"/>
          <c:h val="0.1339228390744008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AE6C6-0B51-4726-8711-0890C89552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36C0B-F399-468B-8F9B-E70E22522465}">
      <dgm:prSet phldrT="[Tex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Tariff and winner</a:t>
          </a:r>
        </a:p>
      </dgm:t>
    </dgm:pt>
    <dgm:pt modelId="{692F62A7-CA63-4F3B-A599-CDCCF7BC06D5}" type="parTrans" cxnId="{AD79374C-0160-42EE-88BE-84DABB52CA2C}">
      <dgm:prSet/>
      <dgm:spPr/>
      <dgm:t>
        <a:bodyPr/>
        <a:lstStyle/>
        <a:p>
          <a:endParaRPr lang="en-US"/>
        </a:p>
      </dgm:t>
    </dgm:pt>
    <dgm:pt modelId="{B8AB48E8-B000-4C7B-BF5B-CCC4FEFF3A9B}" type="sibTrans" cxnId="{AD79374C-0160-42EE-88BE-84DABB52CA2C}">
      <dgm:prSet/>
      <dgm:spPr/>
      <dgm:t>
        <a:bodyPr/>
        <a:lstStyle/>
        <a:p>
          <a:endParaRPr lang="en-US"/>
        </a:p>
      </dgm:t>
    </dgm:pt>
    <dgm:pt modelId="{70CBC6B4-C18F-476A-97B4-E419364F3931}">
      <dgm:prSet phldrT="[Text]" custT="1"/>
      <dgm:spPr/>
      <dgm:t>
        <a:bodyPr/>
        <a:lstStyle/>
        <a:p>
          <a:pPr>
            <a:spcAft>
              <a:spcPts val="600"/>
            </a:spcAft>
          </a:pP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1.99 INR/kWh</a:t>
          </a:r>
          <a:endPar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3C5896-C29B-4693-ACCB-C3B0BB82448C}" type="parTrans" cxnId="{939B363F-5037-42E2-8934-99E34D92F9EC}">
      <dgm:prSet/>
      <dgm:spPr/>
      <dgm:t>
        <a:bodyPr/>
        <a:lstStyle/>
        <a:p>
          <a:endParaRPr lang="en-US"/>
        </a:p>
      </dgm:t>
    </dgm:pt>
    <dgm:pt modelId="{6848E869-EFB7-4A57-A11C-950212FE6EDC}" type="sibTrans" cxnId="{939B363F-5037-42E2-8934-99E34D92F9EC}">
      <dgm:prSet/>
      <dgm:spPr/>
      <dgm:t>
        <a:bodyPr/>
        <a:lstStyle/>
        <a:p>
          <a:endParaRPr lang="en-US"/>
        </a:p>
      </dgm:t>
    </dgm:pt>
    <dgm:pt modelId="{0517AF8D-C80D-4011-A8AD-C52FAE49C0E9}">
      <dgm:prSet phldrT="[Text]" custT="1"/>
      <dgm:spPr/>
      <dgm:t>
        <a:bodyPr/>
        <a:lstStyle/>
        <a:p>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dirty="0">
            <a:latin typeface="Open Sans" panose="020B0606030504020204" pitchFamily="34" charset="0"/>
            <a:ea typeface="Open Sans" panose="020B0606030504020204" pitchFamily="34" charset="0"/>
            <a:cs typeface="Open Sans" panose="020B0606030504020204" pitchFamily="34" charset="0"/>
          </a:endParaRPr>
        </a:p>
      </dgm:t>
    </dgm:pt>
    <dgm:pt modelId="{3DAC7F18-9C41-4396-8798-BF4687861486}" type="parTrans" cxnId="{C82A53BD-F222-45A4-99FC-BD9CAB66A92A}">
      <dgm:prSet/>
      <dgm:spPr/>
      <dgm:t>
        <a:bodyPr/>
        <a:lstStyle/>
        <a:p>
          <a:endParaRPr lang="en-US"/>
        </a:p>
      </dgm:t>
    </dgm:pt>
    <dgm:pt modelId="{E98518DD-9D48-43C5-937C-6DAA7C8096C0}" type="sibTrans" cxnId="{C82A53BD-F222-45A4-99FC-BD9CAB66A92A}">
      <dgm:prSet/>
      <dgm:spPr/>
      <dgm:t>
        <a:bodyPr/>
        <a:lstStyle/>
        <a:p>
          <a:endParaRPr lang="en-US"/>
        </a:p>
      </dgm:t>
    </dgm:pt>
    <dgm:pt modelId="{98BEB6DE-5E66-47AE-AF6D-46D35A237A82}">
      <dgm:prSet phldrT="[Text]" custT="1"/>
      <dgm:spPr/>
      <dgm:t>
        <a:bodyPr/>
        <a:lstStyle/>
        <a:p>
          <a:pPr>
            <a:spcAft>
              <a:spcPct val="20000"/>
            </a:spcAft>
            <a:buNone/>
          </a:pPr>
          <a:endPar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59058870-0E9C-4A1E-B895-A6690E3C4E95}" type="parTrans" cxnId="{AAC5A89C-AD51-42CD-AE83-2112944B7CEA}">
      <dgm:prSet/>
      <dgm:spPr/>
      <dgm:t>
        <a:bodyPr/>
        <a:lstStyle/>
        <a:p>
          <a:endParaRPr lang="en-US"/>
        </a:p>
      </dgm:t>
    </dgm:pt>
    <dgm:pt modelId="{A83B63DC-B704-417F-9A01-F5545D0ECA05}" type="sibTrans" cxnId="{AAC5A89C-AD51-42CD-AE83-2112944B7CEA}">
      <dgm:prSet/>
      <dgm:spPr/>
      <dgm:t>
        <a:bodyPr/>
        <a:lstStyle/>
        <a:p>
          <a:endParaRPr lang="en-US"/>
        </a:p>
      </dgm:t>
    </dgm:pt>
    <dgm:pt modelId="{22EF3793-1D8E-4CFF-A639-1C1E357F813C}">
      <dgm:prSe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Comments</a:t>
          </a:r>
        </a:p>
      </dgm:t>
    </dgm:pt>
    <dgm:pt modelId="{3A7BCF0B-60E2-435E-8313-1A0289DD31EF}" type="parTrans" cxnId="{DE18DD8E-8F5E-4907-8B66-4B4832F9DE9C}">
      <dgm:prSet/>
      <dgm:spPr/>
      <dgm:t>
        <a:bodyPr/>
        <a:lstStyle/>
        <a:p>
          <a:endParaRPr lang="en-US"/>
        </a:p>
      </dgm:t>
    </dgm:pt>
    <dgm:pt modelId="{002611BB-EA03-442F-B28F-82B99E696218}" type="sibTrans" cxnId="{DE18DD8E-8F5E-4907-8B66-4B4832F9DE9C}">
      <dgm:prSet/>
      <dgm:spPr/>
      <dgm:t>
        <a:bodyPr/>
        <a:lstStyle/>
        <a:p>
          <a:endParaRPr lang="en-US"/>
        </a:p>
      </dgm:t>
    </dgm:pt>
    <dgm:pt modelId="{9ABC181A-91F7-4CD1-B00C-1EB53D24AA79}">
      <dgm:prSet custT="1"/>
      <dgm:spPr/>
      <dgm:t>
        <a:bodyPr/>
        <a:lstStyle/>
        <a:p>
          <a:pPr algn="l">
            <a:spcAft>
              <a:spcPts val="600"/>
            </a:spcAft>
            <a:buNone/>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Key factors behind the discovery of lowest tariff:</a:t>
          </a:r>
        </a:p>
      </dgm:t>
    </dgm:pt>
    <dgm:pt modelId="{BB98019A-EEB7-4B71-9E59-96FC804A9298}" type="parTrans" cxnId="{7A161FF9-B473-477A-8D62-2AC20CD9C661}">
      <dgm:prSet/>
      <dgm:spPr/>
      <dgm:t>
        <a:bodyPr/>
        <a:lstStyle/>
        <a:p>
          <a:endParaRPr lang="en-US"/>
        </a:p>
      </dgm:t>
    </dgm:pt>
    <dgm:pt modelId="{5533B31D-38EC-4D21-BB0D-90A68FAF0500}" type="sibTrans" cxnId="{7A161FF9-B473-477A-8D62-2AC20CD9C661}">
      <dgm:prSet/>
      <dgm:spPr/>
      <dgm:t>
        <a:bodyPr/>
        <a:lstStyle/>
        <a:p>
          <a:endParaRPr lang="en-US"/>
        </a:p>
      </dgm:t>
    </dgm:pt>
    <dgm:pt modelId="{79391C91-61AB-4B8D-A034-322954C34F77}">
      <dgm:prSet custT="1"/>
      <dgm:spPr/>
      <dgm:t>
        <a:bodyPr/>
        <a:lstStyle/>
        <a:p>
          <a:pPr>
            <a:spcAft>
              <a:spcPts val="600"/>
            </a:spcAft>
          </a:pP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a:t>
          </a: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capacity utilization factor (CUF)</a:t>
          </a: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requirement of 17% </a:t>
          </a: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 an annual basis</a:t>
          </a:r>
          <a:endPar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45C39B-79FB-4F68-8E49-7C64ECAD3A64}" type="parTrans" cxnId="{CDC3B99A-F37C-4667-AD6F-8569D1754DA2}">
      <dgm:prSet/>
      <dgm:spPr/>
      <dgm:t>
        <a:bodyPr/>
        <a:lstStyle/>
        <a:p>
          <a:endParaRPr lang="en-US"/>
        </a:p>
      </dgm:t>
    </dgm:pt>
    <dgm:pt modelId="{A4582CE9-281E-45BD-950A-96ACC5C211BD}" type="sibTrans" cxnId="{CDC3B99A-F37C-4667-AD6F-8569D1754DA2}">
      <dgm:prSet/>
      <dgm:spPr/>
      <dgm:t>
        <a:bodyPr/>
        <a:lstStyle/>
        <a:p>
          <a:endParaRPr lang="en-US"/>
        </a:p>
      </dgm:t>
    </dgm:pt>
    <dgm:pt modelId="{A2A509B4-A30B-48FD-A30A-0F61CED115C1}">
      <dgm:prSet custT="1"/>
      <dgm:spPr/>
      <dgm:t>
        <a:bodyPr/>
        <a:lstStyle/>
        <a:p>
          <a:pPr>
            <a:spcAft>
              <a:spcPts val="600"/>
            </a:spcAft>
          </a:pP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open markets</a:t>
          </a: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with transmission connectivity</a:t>
          </a:r>
        </a:p>
      </dgm:t>
    </dgm:pt>
    <dgm:pt modelId="{75453124-B8A7-49A1-9590-25AE99AE0B53}" type="parTrans" cxnId="{F8A592DA-9CE6-4F1D-AEA1-B4BB4C539ED9}">
      <dgm:prSet/>
      <dgm:spPr/>
      <dgm:t>
        <a:bodyPr/>
        <a:lstStyle/>
        <a:p>
          <a:endParaRPr lang="en-US"/>
        </a:p>
      </dgm:t>
    </dgm:pt>
    <dgm:pt modelId="{5FF177D6-25BB-4327-88A6-D7386B07A5FE}" type="sibTrans" cxnId="{F8A592DA-9CE6-4F1D-AEA1-B4BB4C539ED9}">
      <dgm:prSet/>
      <dgm:spPr/>
      <dgm:t>
        <a:bodyPr/>
        <a:lstStyle/>
        <a:p>
          <a:endParaRPr lang="en-US"/>
        </a:p>
      </dgm:t>
    </dgm:pt>
    <dgm:pt modelId="{93F280FE-340B-4713-8C86-BDFA718AB024}">
      <dgm:prSet custT="1"/>
      <dgm:spPr/>
      <dgm:t>
        <a:bodyPr/>
        <a:lstStyle/>
        <a:p>
          <a:pPr algn="l">
            <a:spcAft>
              <a:spcPts val="600"/>
            </a:spcAft>
          </a:pPr>
          <a:r>
            <a:rPr lang="en-US" sz="750" b="1"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Power purchase assurance </a:t>
          </a:r>
          <a:r>
            <a:rPr lang="en-US" sz="75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due to the PPA signed with GUVNL unlike recent SECI bids that are facing difficulty in signing PPAs.</a:t>
          </a:r>
        </a:p>
      </dgm:t>
    </dgm:pt>
    <dgm:pt modelId="{50851C3D-00A7-4F41-8FBC-EF176516997A}" type="parTrans" cxnId="{ADE103DB-394F-4B3E-897E-ADE8803C142E}">
      <dgm:prSet/>
      <dgm:spPr/>
      <dgm:t>
        <a:bodyPr/>
        <a:lstStyle/>
        <a:p>
          <a:endParaRPr lang="en-US"/>
        </a:p>
      </dgm:t>
    </dgm:pt>
    <dgm:pt modelId="{252C47F9-C48C-4CA9-97F8-4A35FEA4F3BF}" type="sibTrans" cxnId="{ADE103DB-394F-4B3E-897E-ADE8803C142E}">
      <dgm:prSet/>
      <dgm:spPr/>
      <dgm:t>
        <a:bodyPr/>
        <a:lstStyle/>
        <a:p>
          <a:endParaRPr lang="en-US"/>
        </a:p>
      </dgm:t>
    </dgm:pt>
    <dgm:pt modelId="{FF1D954C-742B-4F43-8F0F-335A0BAD1F5C}">
      <dgm:prSet phldrT="[Text]" custT="1"/>
      <dgm:spPr/>
      <dgm:t>
        <a:bodyPr/>
        <a:lstStyle/>
        <a:p>
          <a:pPr>
            <a:spcAft>
              <a:spcPts val="600"/>
            </a:spcAft>
          </a:pPr>
          <a:r>
            <a:rPr lang="en-US" sz="75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US" sz="7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NTPC, Aditya Birla Renewables, Al Jomaih Energy and Water Co and Torrent Power</a:t>
          </a:r>
        </a:p>
      </dgm:t>
    </dgm:pt>
    <dgm:pt modelId="{943E8ECC-D9F3-E740-826F-E5114D155C63}" type="parTrans" cxnId="{EC43E0B5-CF6E-F84B-9AAA-A9D014F3CB0F}">
      <dgm:prSet/>
      <dgm:spPr/>
      <dgm:t>
        <a:bodyPr/>
        <a:lstStyle/>
        <a:p>
          <a:endParaRPr lang="en-US"/>
        </a:p>
      </dgm:t>
    </dgm:pt>
    <dgm:pt modelId="{FF406CEF-4858-8D4B-8C09-9938C59C69B8}" type="sibTrans" cxnId="{EC43E0B5-CF6E-F84B-9AAA-A9D014F3CB0F}">
      <dgm:prSet/>
      <dgm:spPr/>
      <dgm:t>
        <a:bodyPr/>
        <a:lstStyle/>
        <a:p>
          <a:endParaRPr lang="en-US"/>
        </a:p>
      </dgm:t>
    </dgm:pt>
    <dgm:pt modelId="{D04F3006-12C2-1C43-9780-0584FF1D1901}">
      <dgm:prSet custT="1"/>
      <dgm:spPr/>
      <dgm:t>
        <a:bodyPr/>
        <a:lstStyle/>
        <a:p>
          <a:pPr>
            <a:spcAft>
              <a:spcPts val="600"/>
            </a:spcAft>
          </a:pPr>
          <a:r>
            <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Power purchase assurance and signing of PPA within 30 days of issuance of LoA</a:t>
          </a:r>
        </a:p>
      </dgm:t>
    </dgm:pt>
    <dgm:pt modelId="{686F01BF-DB40-EA45-8C9C-224D3F66FE38}" type="parTrans" cxnId="{FCFAE7B4-850B-3246-AA57-9654995B8514}">
      <dgm:prSet/>
      <dgm:spPr/>
      <dgm:t>
        <a:bodyPr/>
        <a:lstStyle/>
        <a:p>
          <a:endParaRPr lang="en-US"/>
        </a:p>
      </dgm:t>
    </dgm:pt>
    <dgm:pt modelId="{41DBEC65-056B-C845-BE16-0DD13F559DE0}" type="sibTrans" cxnId="{FCFAE7B4-850B-3246-AA57-9654995B8514}">
      <dgm:prSet/>
      <dgm:spPr/>
      <dgm:t>
        <a:bodyPr/>
        <a:lstStyle/>
        <a:p>
          <a:endParaRPr lang="en-US"/>
        </a:p>
      </dgm:t>
    </dgm:pt>
    <dgm:pt modelId="{5B1E46F9-94FA-F44B-8431-EF33E067D150}">
      <dgm:prSet custT="1"/>
      <dgm:spPr/>
      <dgm:t>
        <a:bodyPr/>
        <a:lstStyle/>
        <a:p>
          <a:pPr>
            <a:spcAft>
              <a:spcPct val="20000"/>
            </a:spcAft>
          </a:pPr>
          <a:endParaRPr lang="en-US" sz="7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193DBF7A-020B-B049-AD11-E8482A11F561}" type="parTrans" cxnId="{78D00C14-B8FB-5548-AABE-3E18B1B35DBF}">
      <dgm:prSet/>
      <dgm:spPr/>
      <dgm:t>
        <a:bodyPr/>
        <a:lstStyle/>
        <a:p>
          <a:endParaRPr lang="en-US"/>
        </a:p>
      </dgm:t>
    </dgm:pt>
    <dgm:pt modelId="{FA4C73FA-0B5C-7740-8661-B36DDF2564AD}" type="sibTrans" cxnId="{78D00C14-B8FB-5548-AABE-3E18B1B35DBF}">
      <dgm:prSet/>
      <dgm:spPr/>
      <dgm:t>
        <a:bodyPr/>
        <a:lstStyle/>
        <a:p>
          <a:endParaRPr lang="en-US"/>
        </a:p>
      </dgm:t>
    </dgm:pt>
    <dgm:pt modelId="{2874A722-11B7-A143-844B-D13883F0BCBD}">
      <dgm:prSet custT="1"/>
      <dgm:spPr/>
      <dgm:t>
        <a:bodyPr/>
        <a:lstStyle/>
        <a:p>
          <a:pPr algn="l">
            <a:spcAft>
              <a:spcPct val="20000"/>
            </a:spcAft>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5C56398D-217D-F642-912B-372832CCD2FE}" type="parTrans" cxnId="{79843ED0-B27D-D34D-A4D4-8B955014259C}">
      <dgm:prSet/>
      <dgm:spPr/>
      <dgm:t>
        <a:bodyPr/>
        <a:lstStyle/>
        <a:p>
          <a:endParaRPr lang="en-US"/>
        </a:p>
      </dgm:t>
    </dgm:pt>
    <dgm:pt modelId="{C3164B3A-8A89-AF4A-B818-F21685FC545B}" type="sibTrans" cxnId="{79843ED0-B27D-D34D-A4D4-8B955014259C}">
      <dgm:prSet/>
      <dgm:spPr/>
      <dgm:t>
        <a:bodyPr/>
        <a:lstStyle/>
        <a:p>
          <a:endParaRPr lang="en-US"/>
        </a:p>
      </dgm:t>
    </dgm:pt>
    <dgm:pt modelId="{453469D2-8BEA-9141-A774-63569E0CD109}">
      <dgm:prSet custT="1"/>
      <dgm:spPr/>
      <dgm:t>
        <a:bodyPr/>
        <a:lstStyle/>
        <a:p>
          <a:pPr algn="l">
            <a:spcAft>
              <a:spcPct val="20000"/>
            </a:spcAft>
            <a:buNone/>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877B97C1-EBF9-8544-A84F-533105C9DD26}" type="parTrans" cxnId="{26820568-A7B3-9B4D-87C8-F3BE5551E42F}">
      <dgm:prSet/>
      <dgm:spPr/>
      <dgm:t>
        <a:bodyPr/>
        <a:lstStyle/>
        <a:p>
          <a:endParaRPr lang="en-US"/>
        </a:p>
      </dgm:t>
    </dgm:pt>
    <dgm:pt modelId="{7932A4AE-8C92-9441-A80E-05BC3952D163}" type="sibTrans" cxnId="{26820568-A7B3-9B4D-87C8-F3BE5551E42F}">
      <dgm:prSet/>
      <dgm:spPr/>
      <dgm:t>
        <a:bodyPr/>
        <a:lstStyle/>
        <a:p>
          <a:endParaRPr lang="en-US"/>
        </a:p>
      </dgm:t>
    </dgm:pt>
    <dgm:pt modelId="{054D6F54-35F7-A84E-8AF5-2D3BA31A1D50}">
      <dgm:prSet custT="1"/>
      <dgm:spPr/>
      <dgm:t>
        <a:bodyPr/>
        <a:lstStyle/>
        <a:p>
          <a:pPr algn="l">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Access to low-cost financing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by foreign bidder Al Jomaih Energy and Water Co and by NTPC due to its AAA/Stable credit rating</a:t>
          </a:r>
        </a:p>
      </dgm:t>
    </dgm:pt>
    <dgm:pt modelId="{49B7C43B-C472-754E-A738-FB4FEA8A432F}" type="parTrans" cxnId="{A70E2C3E-2B6C-3849-BE59-754F223F51FA}">
      <dgm:prSet/>
      <dgm:spPr/>
      <dgm:t>
        <a:bodyPr/>
        <a:lstStyle/>
        <a:p>
          <a:endParaRPr lang="en-US"/>
        </a:p>
      </dgm:t>
    </dgm:pt>
    <dgm:pt modelId="{174B744F-A95C-B84D-96D7-9F69F7738E7B}" type="sibTrans" cxnId="{A70E2C3E-2B6C-3849-BE59-754F223F51FA}">
      <dgm:prSet/>
      <dgm:spPr/>
      <dgm:t>
        <a:bodyPr/>
        <a:lstStyle/>
        <a:p>
          <a:endParaRPr lang="en-US"/>
        </a:p>
      </dgm:t>
    </dgm:pt>
    <dgm:pt modelId="{7234C634-C935-8144-BA2C-0CF4E2910F43}">
      <dgm:prSet custT="1"/>
      <dgm:spPr/>
      <dgm:t>
        <a:bodyPr/>
        <a:lstStyle/>
        <a:p>
          <a:pPr algn="l">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Facilitation of land acquisition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by state agency</a:t>
          </a:r>
        </a:p>
      </dgm:t>
    </dgm:pt>
    <dgm:pt modelId="{5D52693C-522B-3F41-BE41-A535F7F2A162}" type="parTrans" cxnId="{930E0072-D1E7-0348-917B-9950D0763EE8}">
      <dgm:prSet/>
      <dgm:spPr/>
      <dgm:t>
        <a:bodyPr/>
        <a:lstStyle/>
        <a:p>
          <a:endParaRPr lang="en-US"/>
        </a:p>
      </dgm:t>
    </dgm:pt>
    <dgm:pt modelId="{9E1A7CA9-AFBB-5147-A239-BE14FD4FD574}" type="sibTrans" cxnId="{930E0072-D1E7-0348-917B-9950D0763EE8}">
      <dgm:prSet/>
      <dgm:spPr/>
      <dgm:t>
        <a:bodyPr/>
        <a:lstStyle/>
        <a:p>
          <a:endParaRPr lang="en-US"/>
        </a:p>
      </dgm:t>
    </dgm:pt>
    <dgm:pt modelId="{9E795316-C962-134A-8472-DCC92F73C879}">
      <dgm:prSet custT="1"/>
      <dgm:spPr/>
      <dgm:t>
        <a:bodyPr/>
        <a:lstStyle/>
        <a:p>
          <a:pPr algn="l">
            <a:spcAft>
              <a:spcPct val="20000"/>
            </a:spcAft>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86C14C99-4A30-9445-AF06-8EAF7D3CD05F}" type="parTrans" cxnId="{A337AA54-4E8F-EC46-A6A7-114E90DEE19D}">
      <dgm:prSet/>
      <dgm:spPr/>
      <dgm:t>
        <a:bodyPr/>
        <a:lstStyle/>
        <a:p>
          <a:endParaRPr lang="en-US"/>
        </a:p>
      </dgm:t>
    </dgm:pt>
    <dgm:pt modelId="{F2B2ECD6-B714-6B4A-8E3A-097E34FFED59}" type="sibTrans" cxnId="{A337AA54-4E8F-EC46-A6A7-114E90DEE19D}">
      <dgm:prSet/>
      <dgm:spPr/>
      <dgm:t>
        <a:bodyPr/>
        <a:lstStyle/>
        <a:p>
          <a:endParaRPr lang="en-US"/>
        </a:p>
      </dgm:t>
    </dgm:pt>
    <dgm:pt modelId="{61C54559-CB68-584B-B471-F5D6ED8928FF}">
      <dgm:prSet custT="1"/>
      <dgm:spPr/>
      <dgm:t>
        <a:bodyPr/>
        <a:lstStyle/>
        <a:p>
          <a:pPr algn="l">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Expectation of fall in module prices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and use of bifacial modules</a:t>
          </a:r>
        </a:p>
      </dgm:t>
    </dgm:pt>
    <dgm:pt modelId="{00850301-B734-AE44-ABC4-8F4AC391173E}" type="parTrans" cxnId="{9F7175F8-EB81-C443-A7FA-0F468D3B5F8A}">
      <dgm:prSet/>
      <dgm:spPr/>
      <dgm:t>
        <a:bodyPr/>
        <a:lstStyle/>
        <a:p>
          <a:endParaRPr lang="en-US"/>
        </a:p>
      </dgm:t>
    </dgm:pt>
    <dgm:pt modelId="{E63B69B1-D82D-FC44-8831-D8F23451B856}" type="sibTrans" cxnId="{9F7175F8-EB81-C443-A7FA-0F468D3B5F8A}">
      <dgm:prSet/>
      <dgm:spPr/>
      <dgm:t>
        <a:bodyPr/>
        <a:lstStyle/>
        <a:p>
          <a:endParaRPr lang="en-US"/>
        </a:p>
      </dgm:t>
    </dgm:pt>
    <dgm:pt modelId="{926480BD-F505-0843-9D3C-4A93A843DB33}">
      <dgm:prSet custT="1"/>
      <dgm:spPr/>
      <dgm:t>
        <a:bodyPr/>
        <a:lstStyle/>
        <a:p>
          <a:pPr algn="l">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Exemption of duties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(safeguard, BCD) owing to expected commissioning after July 2021</a:t>
          </a:r>
        </a:p>
      </dgm:t>
    </dgm:pt>
    <dgm:pt modelId="{39928B7B-9D89-B141-B512-10F21A6C7BB8}" type="parTrans" cxnId="{8E2A80C5-AD92-E34B-BCED-D6F1EAF99546}">
      <dgm:prSet/>
      <dgm:spPr/>
      <dgm:t>
        <a:bodyPr/>
        <a:lstStyle/>
        <a:p>
          <a:endParaRPr lang="en-US"/>
        </a:p>
      </dgm:t>
    </dgm:pt>
    <dgm:pt modelId="{39F2EE23-91ED-CE40-B8B4-6A57B5A6F0E7}" type="sibTrans" cxnId="{8E2A80C5-AD92-E34B-BCED-D6F1EAF99546}">
      <dgm:prSet/>
      <dgm:spPr/>
      <dgm:t>
        <a:bodyPr/>
        <a:lstStyle/>
        <a:p>
          <a:endParaRPr lang="en-US"/>
        </a:p>
      </dgm:t>
    </dgm:pt>
    <dgm:pt modelId="{D2B234E5-FA00-4319-A4E6-01DFA3CBA91C}" type="pres">
      <dgm:prSet presAssocID="{5FAAE6C6-0B51-4726-8711-0890C89552EE}" presName="linear" presStyleCnt="0">
        <dgm:presLayoutVars>
          <dgm:animLvl val="lvl"/>
          <dgm:resizeHandles val="exact"/>
        </dgm:presLayoutVars>
      </dgm:prSet>
      <dgm:spPr/>
    </dgm:pt>
    <dgm:pt modelId="{325CE26D-8C07-4322-BB08-40C83C8F507E}" type="pres">
      <dgm:prSet presAssocID="{63E36C0B-F399-468B-8F9B-E70E22522465}" presName="parentText" presStyleLbl="node1" presStyleIdx="0" presStyleCnt="3" custScaleY="42838" custLinFactNeighborX="-4166" custLinFactNeighborY="-424">
        <dgm:presLayoutVars>
          <dgm:chMax val="0"/>
          <dgm:bulletEnabled val="1"/>
        </dgm:presLayoutVars>
      </dgm:prSet>
      <dgm:spPr/>
    </dgm:pt>
    <dgm:pt modelId="{C36CAE53-5318-4239-9476-4EB68B1F5A60}" type="pres">
      <dgm:prSet presAssocID="{63E36C0B-F399-468B-8F9B-E70E22522465}" presName="childText" presStyleLbl="revTx" presStyleIdx="0" presStyleCnt="3" custScaleY="103428">
        <dgm:presLayoutVars>
          <dgm:bulletEnabled val="1"/>
        </dgm:presLayoutVars>
      </dgm:prSet>
      <dgm:spPr/>
    </dgm:pt>
    <dgm:pt modelId="{59935BC0-3288-4FB0-B893-CA0305DC7B51}" type="pres">
      <dgm:prSet presAssocID="{0517AF8D-C80D-4011-A8AD-C52FAE49C0E9}" presName="parentText" presStyleLbl="node1" presStyleIdx="1" presStyleCnt="3" custScaleY="40448" custLinFactNeighborX="-272" custLinFactNeighborY="-1541">
        <dgm:presLayoutVars>
          <dgm:chMax val="0"/>
          <dgm:bulletEnabled val="1"/>
        </dgm:presLayoutVars>
      </dgm:prSet>
      <dgm:spPr/>
    </dgm:pt>
    <dgm:pt modelId="{8B19CA0D-7A55-4AA5-B671-C53C098AD8F3}" type="pres">
      <dgm:prSet presAssocID="{0517AF8D-C80D-4011-A8AD-C52FAE49C0E9}" presName="childText" presStyleLbl="revTx" presStyleIdx="1" presStyleCnt="3" custScaleY="83962" custLinFactNeighborY="-27185">
        <dgm:presLayoutVars>
          <dgm:bulletEnabled val="1"/>
        </dgm:presLayoutVars>
      </dgm:prSet>
      <dgm:spPr/>
    </dgm:pt>
    <dgm:pt modelId="{380BE7A0-0512-461A-BFE5-57B1F8BFFCBE}" type="pres">
      <dgm:prSet presAssocID="{22EF3793-1D8E-4CFF-A639-1C1E357F813C}" presName="parentText" presStyleLbl="node1" presStyleIdx="2" presStyleCnt="3" custScaleY="49659" custLinFactNeighborX="955" custLinFactNeighborY="-803">
        <dgm:presLayoutVars>
          <dgm:chMax val="0"/>
          <dgm:bulletEnabled val="1"/>
        </dgm:presLayoutVars>
      </dgm:prSet>
      <dgm:spPr/>
    </dgm:pt>
    <dgm:pt modelId="{D86723D5-F4F9-4659-B258-0B5A0E55F125}" type="pres">
      <dgm:prSet presAssocID="{22EF3793-1D8E-4CFF-A639-1C1E357F813C}" presName="childText" presStyleLbl="revTx" presStyleIdx="2" presStyleCnt="3" custScaleY="76755" custLinFactNeighborY="-25212">
        <dgm:presLayoutVars>
          <dgm:bulletEnabled val="1"/>
        </dgm:presLayoutVars>
      </dgm:prSet>
      <dgm:spPr/>
    </dgm:pt>
  </dgm:ptLst>
  <dgm:cxnLst>
    <dgm:cxn modelId="{0D6C8102-E697-4A42-AE4D-FED9C349D0A1}" type="presOf" srcId="{70CBC6B4-C18F-476A-97B4-E419364F3931}" destId="{C36CAE53-5318-4239-9476-4EB68B1F5A60}" srcOrd="0" destOrd="0" presId="urn:microsoft.com/office/officeart/2005/8/layout/vList2"/>
    <dgm:cxn modelId="{22DF9108-719B-3148-A8ED-C6C77CD2281C}" type="presOf" srcId="{926480BD-F505-0843-9D3C-4A93A843DB33}" destId="{D86723D5-F4F9-4659-B258-0B5A0E55F125}" srcOrd="0" destOrd="6" presId="urn:microsoft.com/office/officeart/2005/8/layout/vList2"/>
    <dgm:cxn modelId="{78D00C14-B8FB-5548-AABE-3E18B1B35DBF}" srcId="{0517AF8D-C80D-4011-A8AD-C52FAE49C0E9}" destId="{5B1E46F9-94FA-F44B-8431-EF33E067D150}" srcOrd="4" destOrd="0" parTransId="{193DBF7A-020B-B049-AD11-E8482A11F561}" sibTransId="{FA4C73FA-0B5C-7740-8661-B36DDF2564AD}"/>
    <dgm:cxn modelId="{CA002F1E-E223-7646-930D-FD84B75E92C1}" type="presOf" srcId="{2874A722-11B7-A143-844B-D13883F0BCBD}" destId="{D86723D5-F4F9-4659-B258-0B5A0E55F125}" srcOrd="0" destOrd="8" presId="urn:microsoft.com/office/officeart/2005/8/layout/vList2"/>
    <dgm:cxn modelId="{BFB6BD1E-61BD-9C47-B20D-A91099583EEF}" type="presOf" srcId="{61C54559-CB68-584B-B471-F5D6ED8928FF}" destId="{D86723D5-F4F9-4659-B258-0B5A0E55F125}" srcOrd="0" destOrd="5" presId="urn:microsoft.com/office/officeart/2005/8/layout/vList2"/>
    <dgm:cxn modelId="{0CCA6822-6B23-6540-B6B5-5853E6C50B53}" type="presOf" srcId="{D04F3006-12C2-1C43-9780-0584FF1D1901}" destId="{8B19CA0D-7A55-4AA5-B671-C53C098AD8F3}" srcOrd="0" destOrd="3" presId="urn:microsoft.com/office/officeart/2005/8/layout/vList2"/>
    <dgm:cxn modelId="{F43F1C27-A799-4365-B1A5-2DB6F644A215}" type="presOf" srcId="{98BEB6DE-5E66-47AE-AF6D-46D35A237A82}" destId="{8B19CA0D-7A55-4AA5-B671-C53C098AD8F3}" srcOrd="0" destOrd="0" presId="urn:microsoft.com/office/officeart/2005/8/layout/vList2"/>
    <dgm:cxn modelId="{A70E2C3E-2B6C-3849-BE59-754F223F51FA}" srcId="{22EF3793-1D8E-4CFF-A639-1C1E357F813C}" destId="{054D6F54-35F7-A84E-8AF5-2D3BA31A1D50}" srcOrd="3" destOrd="0" parTransId="{49B7C43B-C472-754E-A738-FB4FEA8A432F}" sibTransId="{174B744F-A95C-B84D-96D7-9F69F7738E7B}"/>
    <dgm:cxn modelId="{939B363F-5037-42E2-8934-99E34D92F9EC}" srcId="{63E36C0B-F399-468B-8F9B-E70E22522465}" destId="{70CBC6B4-C18F-476A-97B4-E419364F3931}" srcOrd="0" destOrd="0" parTransId="{ED3C5896-C29B-4693-ACCB-C3B0BB82448C}" sibTransId="{6848E869-EFB7-4A57-A11C-950212FE6EDC}"/>
    <dgm:cxn modelId="{AD79374C-0160-42EE-88BE-84DABB52CA2C}" srcId="{5FAAE6C6-0B51-4726-8711-0890C89552EE}" destId="{63E36C0B-F399-468B-8F9B-E70E22522465}" srcOrd="0" destOrd="0" parTransId="{692F62A7-CA63-4F3B-A599-CDCCF7BC06D5}" sibTransId="{B8AB48E8-B000-4C7B-BF5B-CCC4FEFF3A9B}"/>
    <dgm:cxn modelId="{B7EDD04E-360B-5C4F-A9D7-41322C1B6A40}" type="presOf" srcId="{7234C634-C935-8144-BA2C-0CF4E2910F43}" destId="{D86723D5-F4F9-4659-B258-0B5A0E55F125}" srcOrd="0" destOrd="4" presId="urn:microsoft.com/office/officeart/2005/8/layout/vList2"/>
    <dgm:cxn modelId="{A337AA54-4E8F-EC46-A6A7-114E90DEE19D}" srcId="{22EF3793-1D8E-4CFF-A639-1C1E357F813C}" destId="{9E795316-C962-134A-8472-DCC92F73C879}" srcOrd="7" destOrd="0" parTransId="{86C14C99-4A30-9445-AF06-8EAF7D3CD05F}" sibTransId="{F2B2ECD6-B714-6B4A-8E3A-097E34FFED59}"/>
    <dgm:cxn modelId="{26820568-A7B3-9B4D-87C8-F3BE5551E42F}" srcId="{22EF3793-1D8E-4CFF-A639-1C1E357F813C}" destId="{453469D2-8BEA-9141-A774-63569E0CD109}" srcOrd="0" destOrd="0" parTransId="{877B97C1-EBF9-8544-A84F-533105C9DD26}" sibTransId="{7932A4AE-8C92-9441-A80E-05BC3952D163}"/>
    <dgm:cxn modelId="{AF95D369-293E-4D40-A5F4-9B8CC1D7AC6E}" type="presOf" srcId="{9E795316-C962-134A-8472-DCC92F73C879}" destId="{D86723D5-F4F9-4659-B258-0B5A0E55F125}" srcOrd="0" destOrd="7" presId="urn:microsoft.com/office/officeart/2005/8/layout/vList2"/>
    <dgm:cxn modelId="{930E0072-D1E7-0348-917B-9950D0763EE8}" srcId="{22EF3793-1D8E-4CFF-A639-1C1E357F813C}" destId="{7234C634-C935-8144-BA2C-0CF4E2910F43}" srcOrd="4" destOrd="0" parTransId="{5D52693C-522B-3F41-BE41-A535F7F2A162}" sibTransId="{9E1A7CA9-AFBB-5147-A239-BE14FD4FD574}"/>
    <dgm:cxn modelId="{55C8C073-7ADA-43D0-95C8-269E2886CD83}" type="presOf" srcId="{93F280FE-340B-4713-8C86-BDFA718AB024}" destId="{D86723D5-F4F9-4659-B258-0B5A0E55F125}" srcOrd="0" destOrd="2" presId="urn:microsoft.com/office/officeart/2005/8/layout/vList2"/>
    <dgm:cxn modelId="{294F2576-FDD2-4399-9966-7643EF5A5BAF}" type="presOf" srcId="{63E36C0B-F399-468B-8F9B-E70E22522465}" destId="{325CE26D-8C07-4322-BB08-40C83C8F507E}" srcOrd="0" destOrd="0" presId="urn:microsoft.com/office/officeart/2005/8/layout/vList2"/>
    <dgm:cxn modelId="{C7608478-6A92-4AE2-A9FA-5CF61919439E}" type="presOf" srcId="{22EF3793-1D8E-4CFF-A639-1C1E357F813C}" destId="{380BE7A0-0512-461A-BFE5-57B1F8BFFCBE}" srcOrd="0" destOrd="0" presId="urn:microsoft.com/office/officeart/2005/8/layout/vList2"/>
    <dgm:cxn modelId="{71DCB27E-49BA-4B75-BAA0-9C7C0A250DAF}" type="presOf" srcId="{79391C91-61AB-4B8D-A034-322954C34F77}" destId="{8B19CA0D-7A55-4AA5-B671-C53C098AD8F3}" srcOrd="0" destOrd="1" presId="urn:microsoft.com/office/officeart/2005/8/layout/vList2"/>
    <dgm:cxn modelId="{3A28B089-F377-694C-852F-BB62D221F143}" type="presOf" srcId="{FF1D954C-742B-4F43-8F0F-335A0BAD1F5C}" destId="{C36CAE53-5318-4239-9476-4EB68B1F5A60}" srcOrd="0" destOrd="1" presId="urn:microsoft.com/office/officeart/2005/8/layout/vList2"/>
    <dgm:cxn modelId="{2B33A18A-103F-4ABF-B3F8-1D510134F807}" type="presOf" srcId="{9ABC181A-91F7-4CD1-B00C-1EB53D24AA79}" destId="{D86723D5-F4F9-4659-B258-0B5A0E55F125}" srcOrd="0" destOrd="1" presId="urn:microsoft.com/office/officeart/2005/8/layout/vList2"/>
    <dgm:cxn modelId="{DE18DD8E-8F5E-4907-8B66-4B4832F9DE9C}" srcId="{5FAAE6C6-0B51-4726-8711-0890C89552EE}" destId="{22EF3793-1D8E-4CFF-A639-1C1E357F813C}" srcOrd="2" destOrd="0" parTransId="{3A7BCF0B-60E2-435E-8313-1A0289DD31EF}" sibTransId="{002611BB-EA03-442F-B28F-82B99E696218}"/>
    <dgm:cxn modelId="{CDC3B99A-F37C-4667-AD6F-8569D1754DA2}" srcId="{0517AF8D-C80D-4011-A8AD-C52FAE49C0E9}" destId="{79391C91-61AB-4B8D-A034-322954C34F77}" srcOrd="1" destOrd="0" parTransId="{ED45C39B-79FB-4F68-8E49-7C64ECAD3A64}" sibTransId="{A4582CE9-281E-45BD-950A-96ACC5C211BD}"/>
    <dgm:cxn modelId="{AAC5A89C-AD51-42CD-AE83-2112944B7CEA}" srcId="{0517AF8D-C80D-4011-A8AD-C52FAE49C0E9}" destId="{98BEB6DE-5E66-47AE-AF6D-46D35A237A82}" srcOrd="0" destOrd="0" parTransId="{59058870-0E9C-4A1E-B895-A6690E3C4E95}" sibTransId="{A83B63DC-B704-417F-9A01-F5545D0ECA05}"/>
    <dgm:cxn modelId="{FCFAE7B4-850B-3246-AA57-9654995B8514}" srcId="{0517AF8D-C80D-4011-A8AD-C52FAE49C0E9}" destId="{D04F3006-12C2-1C43-9780-0584FF1D1901}" srcOrd="3" destOrd="0" parTransId="{686F01BF-DB40-EA45-8C9C-224D3F66FE38}" sibTransId="{41DBEC65-056B-C845-BE16-0DD13F559DE0}"/>
    <dgm:cxn modelId="{EC43E0B5-CF6E-F84B-9AAA-A9D014F3CB0F}" srcId="{63E36C0B-F399-468B-8F9B-E70E22522465}" destId="{FF1D954C-742B-4F43-8F0F-335A0BAD1F5C}" srcOrd="1" destOrd="0" parTransId="{943E8ECC-D9F3-E740-826F-E5114D155C63}" sibTransId="{FF406CEF-4858-8D4B-8C09-9938C59C69B8}"/>
    <dgm:cxn modelId="{C82A53BD-F222-45A4-99FC-BD9CAB66A92A}" srcId="{5FAAE6C6-0B51-4726-8711-0890C89552EE}" destId="{0517AF8D-C80D-4011-A8AD-C52FAE49C0E9}" srcOrd="1" destOrd="0" parTransId="{3DAC7F18-9C41-4396-8798-BF4687861486}" sibTransId="{E98518DD-9D48-43C5-937C-6DAA7C8096C0}"/>
    <dgm:cxn modelId="{8E2A80C5-AD92-E34B-BCED-D6F1EAF99546}" srcId="{22EF3793-1D8E-4CFF-A639-1C1E357F813C}" destId="{926480BD-F505-0843-9D3C-4A93A843DB33}" srcOrd="6" destOrd="0" parTransId="{39928B7B-9D89-B141-B512-10F21A6C7BB8}" sibTransId="{39F2EE23-91ED-CE40-B8B4-6A57B5A6F0E7}"/>
    <dgm:cxn modelId="{57E0F1C8-7A5B-CD4E-9A0E-8806B658C27F}" type="presOf" srcId="{453469D2-8BEA-9141-A774-63569E0CD109}" destId="{D86723D5-F4F9-4659-B258-0B5A0E55F125}" srcOrd="0" destOrd="0" presId="urn:microsoft.com/office/officeart/2005/8/layout/vList2"/>
    <dgm:cxn modelId="{79843ED0-B27D-D34D-A4D4-8B955014259C}" srcId="{22EF3793-1D8E-4CFF-A639-1C1E357F813C}" destId="{2874A722-11B7-A143-844B-D13883F0BCBD}" srcOrd="8" destOrd="0" parTransId="{5C56398D-217D-F642-912B-372832CCD2FE}" sibTransId="{C3164B3A-8A89-AF4A-B818-F21685FC545B}"/>
    <dgm:cxn modelId="{16BA56D8-BF56-4E45-8E70-2F27D028D0DF}" type="presOf" srcId="{054D6F54-35F7-A84E-8AF5-2D3BA31A1D50}" destId="{D86723D5-F4F9-4659-B258-0B5A0E55F125}" srcOrd="0" destOrd="3" presId="urn:microsoft.com/office/officeart/2005/8/layout/vList2"/>
    <dgm:cxn modelId="{F8A592DA-9CE6-4F1D-AEA1-B4BB4C539ED9}" srcId="{0517AF8D-C80D-4011-A8AD-C52FAE49C0E9}" destId="{A2A509B4-A30B-48FD-A30A-0F61CED115C1}" srcOrd="2" destOrd="0" parTransId="{75453124-B8A7-49A1-9590-25AE99AE0B53}" sibTransId="{5FF177D6-25BB-4327-88A6-D7386B07A5FE}"/>
    <dgm:cxn modelId="{ADE103DB-394F-4B3E-897E-ADE8803C142E}" srcId="{22EF3793-1D8E-4CFF-A639-1C1E357F813C}" destId="{93F280FE-340B-4713-8C86-BDFA718AB024}" srcOrd="2" destOrd="0" parTransId="{50851C3D-00A7-4F41-8FBC-EF176516997A}" sibTransId="{252C47F9-C48C-4CA9-97F8-4A35FEA4F3BF}"/>
    <dgm:cxn modelId="{601A67E0-F580-4CA0-8685-29C29CFA1374}" type="presOf" srcId="{A2A509B4-A30B-48FD-A30A-0F61CED115C1}" destId="{8B19CA0D-7A55-4AA5-B671-C53C098AD8F3}" srcOrd="0" destOrd="2" presId="urn:microsoft.com/office/officeart/2005/8/layout/vList2"/>
    <dgm:cxn modelId="{FCA3FFE2-4883-B043-8AD9-65702001A583}" type="presOf" srcId="{5B1E46F9-94FA-F44B-8431-EF33E067D150}" destId="{8B19CA0D-7A55-4AA5-B671-C53C098AD8F3}" srcOrd="0" destOrd="4" presId="urn:microsoft.com/office/officeart/2005/8/layout/vList2"/>
    <dgm:cxn modelId="{65B04EF2-A948-43F9-98E4-B462C52BCFA7}" type="presOf" srcId="{5FAAE6C6-0B51-4726-8711-0890C89552EE}" destId="{D2B234E5-FA00-4319-A4E6-01DFA3CBA91C}" srcOrd="0" destOrd="0" presId="urn:microsoft.com/office/officeart/2005/8/layout/vList2"/>
    <dgm:cxn modelId="{934771F5-D324-4C18-B9A7-E0B74B9E8ECB}" type="presOf" srcId="{0517AF8D-C80D-4011-A8AD-C52FAE49C0E9}" destId="{59935BC0-3288-4FB0-B893-CA0305DC7B51}" srcOrd="0" destOrd="0" presId="urn:microsoft.com/office/officeart/2005/8/layout/vList2"/>
    <dgm:cxn modelId="{9F7175F8-EB81-C443-A7FA-0F468D3B5F8A}" srcId="{22EF3793-1D8E-4CFF-A639-1C1E357F813C}" destId="{61C54559-CB68-584B-B471-F5D6ED8928FF}" srcOrd="5" destOrd="0" parTransId="{00850301-B734-AE44-ABC4-8F4AC391173E}" sibTransId="{E63B69B1-D82D-FC44-8831-D8F23451B856}"/>
    <dgm:cxn modelId="{7A161FF9-B473-477A-8D62-2AC20CD9C661}" srcId="{22EF3793-1D8E-4CFF-A639-1C1E357F813C}" destId="{9ABC181A-91F7-4CD1-B00C-1EB53D24AA79}" srcOrd="1" destOrd="0" parTransId="{BB98019A-EEB7-4B71-9E59-96FC804A9298}" sibTransId="{5533B31D-38EC-4D21-BB0D-90A68FAF0500}"/>
    <dgm:cxn modelId="{705FFC72-BAC9-4B12-8425-92B5AFAF6C60}" type="presParOf" srcId="{D2B234E5-FA00-4319-A4E6-01DFA3CBA91C}" destId="{325CE26D-8C07-4322-BB08-40C83C8F507E}" srcOrd="0" destOrd="0" presId="urn:microsoft.com/office/officeart/2005/8/layout/vList2"/>
    <dgm:cxn modelId="{F55F7FCF-FA4F-4150-98BC-263BD0EB0310}" type="presParOf" srcId="{D2B234E5-FA00-4319-A4E6-01DFA3CBA91C}" destId="{C36CAE53-5318-4239-9476-4EB68B1F5A60}" srcOrd="1" destOrd="0" presId="urn:microsoft.com/office/officeart/2005/8/layout/vList2"/>
    <dgm:cxn modelId="{95562F0E-0E11-4CD5-B2D4-5D6B1938AFC2}" type="presParOf" srcId="{D2B234E5-FA00-4319-A4E6-01DFA3CBA91C}" destId="{59935BC0-3288-4FB0-B893-CA0305DC7B51}" srcOrd="2" destOrd="0" presId="urn:microsoft.com/office/officeart/2005/8/layout/vList2"/>
    <dgm:cxn modelId="{60864B50-7B8E-4F7D-A02E-F20CAC65444A}" type="presParOf" srcId="{D2B234E5-FA00-4319-A4E6-01DFA3CBA91C}" destId="{8B19CA0D-7A55-4AA5-B671-C53C098AD8F3}" srcOrd="3" destOrd="0" presId="urn:microsoft.com/office/officeart/2005/8/layout/vList2"/>
    <dgm:cxn modelId="{329761CF-61DC-49A0-8E72-4282F70E322C}" type="presParOf" srcId="{D2B234E5-FA00-4319-A4E6-01DFA3CBA91C}" destId="{380BE7A0-0512-461A-BFE5-57B1F8BFFCBE}" srcOrd="4" destOrd="0" presId="urn:microsoft.com/office/officeart/2005/8/layout/vList2"/>
    <dgm:cxn modelId="{DBE4CB67-A4E8-4A90-AF1E-4B867E04E77F}" type="presParOf" srcId="{D2B234E5-FA00-4319-A4E6-01DFA3CBA91C}" destId="{D86723D5-F4F9-4659-B258-0B5A0E55F1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CE26D-8C07-4322-BB08-40C83C8F507E}">
      <dsp:nvSpPr>
        <dsp:cNvPr id="0" name=""/>
        <dsp:cNvSpPr/>
      </dsp:nvSpPr>
      <dsp:spPr>
        <a:xfrm>
          <a:off x="0" y="4802"/>
          <a:ext cx="2321123" cy="2163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Tariff and winner</a:t>
          </a:r>
        </a:p>
      </dsp:txBody>
      <dsp:txXfrm>
        <a:off x="10559" y="15361"/>
        <a:ext cx="2300005" cy="195190"/>
      </dsp:txXfrm>
    </dsp:sp>
    <dsp:sp modelId="{C36CAE53-5318-4239-9476-4EB68B1F5A60}">
      <dsp:nvSpPr>
        <dsp:cNvPr id="0" name=""/>
        <dsp:cNvSpPr/>
      </dsp:nvSpPr>
      <dsp:spPr>
        <a:xfrm>
          <a:off x="0" y="223005"/>
          <a:ext cx="2321123" cy="46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1.99 INR/kWh</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US"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NTPC, Aditya Birla Renewables, Al Jomaih Energy and Water Co and Torrent Power</a:t>
          </a:r>
        </a:p>
      </dsp:txBody>
      <dsp:txXfrm>
        <a:off x="0" y="223005"/>
        <a:ext cx="2321123" cy="461995"/>
      </dsp:txXfrm>
    </dsp:sp>
    <dsp:sp modelId="{59935BC0-3288-4FB0-B893-CA0305DC7B51}">
      <dsp:nvSpPr>
        <dsp:cNvPr id="0" name=""/>
        <dsp:cNvSpPr/>
      </dsp:nvSpPr>
      <dsp:spPr>
        <a:xfrm>
          <a:off x="0" y="666071"/>
          <a:ext cx="2321123" cy="20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9970" y="676041"/>
        <a:ext cx="2301183" cy="184300"/>
      </dsp:txXfrm>
    </dsp:sp>
    <dsp:sp modelId="{8B19CA0D-7A55-4AA5-B671-C53C098AD8F3}">
      <dsp:nvSpPr>
        <dsp:cNvPr id="0" name=""/>
        <dsp:cNvSpPr/>
      </dsp:nvSpPr>
      <dsp:spPr>
        <a:xfrm>
          <a:off x="0" y="751972"/>
          <a:ext cx="2321123" cy="1031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None/>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Minimum </a:t>
          </a: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capacity utilization factor (CUF)</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requirement of 17% </a:t>
          </a: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 an annual basis</a:t>
          </a: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open markets</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with transmission connectivity</a:t>
          </a:r>
        </a:p>
        <a:p>
          <a:pPr marL="57150" lvl="1" indent="-57150" algn="l" defTabSz="333375">
            <a:lnSpc>
              <a:spcPct val="90000"/>
            </a:lnSpc>
            <a:spcBef>
              <a:spcPct val="0"/>
            </a:spcBef>
            <a:spcAft>
              <a:spcPts val="600"/>
            </a:spcAft>
            <a:buChar char="•"/>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Power purchase assurance and signing of PPA within 30 days of issuance of LoA</a:t>
          </a:r>
        </a:p>
        <a:p>
          <a:pPr marL="57150" lvl="1" indent="-57150" algn="l" defTabSz="333375">
            <a:lnSpc>
              <a:spcPct val="90000"/>
            </a:lnSpc>
            <a:spcBef>
              <a:spcPct val="0"/>
            </a:spcBef>
            <a:spcAft>
              <a:spcPct val="20000"/>
            </a:spcAft>
            <a:buChar char="•"/>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0" y="751972"/>
        <a:ext cx="2321123" cy="1031371"/>
      </dsp:txXfrm>
    </dsp:sp>
    <dsp:sp modelId="{380BE7A0-0512-461A-BFE5-57B1F8BFFCBE}">
      <dsp:nvSpPr>
        <dsp:cNvPr id="0" name=""/>
        <dsp:cNvSpPr/>
      </dsp:nvSpPr>
      <dsp:spPr>
        <a:xfrm>
          <a:off x="0" y="1901334"/>
          <a:ext cx="2321123" cy="2507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Comments</a:t>
          </a:r>
        </a:p>
      </dsp:txBody>
      <dsp:txXfrm>
        <a:off x="12241" y="1913575"/>
        <a:ext cx="2296641" cy="226269"/>
      </dsp:txXfrm>
    </dsp:sp>
    <dsp:sp modelId="{D86723D5-F4F9-4659-B258-0B5A0E55F125}">
      <dsp:nvSpPr>
        <dsp:cNvPr id="0" name=""/>
        <dsp:cNvSpPr/>
      </dsp:nvSpPr>
      <dsp:spPr>
        <a:xfrm>
          <a:off x="0" y="2044057"/>
          <a:ext cx="2321123" cy="1842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None/>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None/>
          </a:pP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Key factors behind the discovery of lowest tariff:</a:t>
          </a:r>
        </a:p>
        <a:p>
          <a:pPr marL="57150" lvl="1" indent="-57150" algn="l" defTabSz="333375">
            <a:lnSpc>
              <a:spcPct val="90000"/>
            </a:lnSpc>
            <a:spcBef>
              <a:spcPct val="0"/>
            </a:spcBef>
            <a:spcAft>
              <a:spcPts val="600"/>
            </a:spcAft>
            <a:buChar char="•"/>
          </a:pPr>
          <a:r>
            <a:rPr lang="en-US" sz="750" b="1"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Power purchase assurance </a:t>
          </a:r>
          <a:r>
            <a:rPr lang="en-US" sz="75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due to the PPA signed with GUVNL unlike recent SECI bids that are facing difficulty in signing PPAs.</a:t>
          </a: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Access to low-cost financing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by foreign bidder Al Jomaih Energy and Water Co and by NTPC due to its AAA/Stable credit rating</a:t>
          </a: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Facilitation of land acquisition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by state agency</a:t>
          </a: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Expectation of fall in module prices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and use of bifacial modules</a:t>
          </a: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Exemption of duties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(safeguard, BCD) owing to expected commissioning after July 2021</a:t>
          </a:r>
        </a:p>
        <a:p>
          <a:pPr marL="57150" lvl="1" indent="-57150" algn="l" defTabSz="333375">
            <a:lnSpc>
              <a:spcPct val="90000"/>
            </a:lnSpc>
            <a:spcBef>
              <a:spcPct val="0"/>
            </a:spcBef>
            <a:spcAft>
              <a:spcPct val="20000"/>
            </a:spcAft>
            <a:buChar char="•"/>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Char char="•"/>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0" y="2044057"/>
        <a:ext cx="2321123" cy="18428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0.5939</cdr:x>
      <cdr:y>0.17681</cdr:y>
    </cdr:from>
    <cdr:to>
      <cdr:x>0.63033</cdr:x>
      <cdr:y>0.22158</cdr:y>
    </cdr:to>
    <cdr:sp macro="" textlink="">
      <cdr:nvSpPr>
        <cdr:cNvPr id="4" name="Oval 3">
          <a:extLst xmlns:a="http://schemas.openxmlformats.org/drawingml/2006/main">
            <a:ext uri="{FF2B5EF4-FFF2-40B4-BE49-F238E27FC236}">
              <a16:creationId xmlns:a16="http://schemas.microsoft.com/office/drawing/2014/main" id="{EDB1BB6C-5FB5-A84B-9D73-2A671E9D0455}"/>
            </a:ext>
          </a:extLst>
        </cdr:cNvPr>
        <cdr:cNvSpPr/>
      </cdr:nvSpPr>
      <cdr:spPr>
        <a:xfrm xmlns:a="http://schemas.openxmlformats.org/drawingml/2006/main">
          <a:off x="3622970" y="531875"/>
          <a:ext cx="222233" cy="134680"/>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0.63033</cdr:x>
      <cdr:y>0.15334</cdr:y>
    </cdr:from>
    <cdr:to>
      <cdr:x>0.68339</cdr:x>
      <cdr:y>0.19919</cdr:y>
    </cdr:to>
    <cdr:cxnSp macro="">
      <cdr:nvCxnSpPr>
        <cdr:cNvPr id="6" name="Straight Arrow Connector 5">
          <a:extLst xmlns:a="http://schemas.openxmlformats.org/drawingml/2006/main">
            <a:ext uri="{FF2B5EF4-FFF2-40B4-BE49-F238E27FC236}">
              <a16:creationId xmlns:a16="http://schemas.microsoft.com/office/drawing/2014/main" id="{574626EF-B015-474E-986C-C4D5D0DAB4CE}"/>
            </a:ext>
          </a:extLst>
        </cdr:cNvPr>
        <cdr:cNvCxnSpPr>
          <a:stCxn xmlns:a="http://schemas.openxmlformats.org/drawingml/2006/main" id="12" idx="1"/>
          <a:endCxn xmlns:a="http://schemas.openxmlformats.org/drawingml/2006/main" id="4" idx="6"/>
        </cdr:cNvCxnSpPr>
      </cdr:nvCxnSpPr>
      <cdr:spPr>
        <a:xfrm xmlns:a="http://schemas.openxmlformats.org/drawingml/2006/main" flipH="1">
          <a:off x="3845203" y="461301"/>
          <a:ext cx="323651" cy="137914"/>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0.68339</cdr:x>
      <cdr:y>0.08477</cdr:y>
    </cdr:from>
    <cdr:to>
      <cdr:x>0.90873</cdr:x>
      <cdr:y>0.22192</cdr:y>
    </cdr:to>
    <cdr:sp macro="" textlink="">
      <cdr:nvSpPr>
        <cdr:cNvPr id="12" name="TextBox 11">
          <a:extLst xmlns:a="http://schemas.openxmlformats.org/drawingml/2006/main">
            <a:ext uri="{FF2B5EF4-FFF2-40B4-BE49-F238E27FC236}">
              <a16:creationId xmlns:a16="http://schemas.microsoft.com/office/drawing/2014/main" id="{19FF6438-24D9-4D48-A77B-867BB707EB73}"/>
            </a:ext>
          </a:extLst>
        </cdr:cNvPr>
        <cdr:cNvSpPr txBox="1"/>
      </cdr:nvSpPr>
      <cdr:spPr>
        <a:xfrm xmlns:a="http://schemas.openxmlformats.org/drawingml/2006/main">
          <a:off x="4168879" y="255024"/>
          <a:ext cx="1374594" cy="412582"/>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vertOverflow="clip" wrap="square" rtlCol="0"/>
        <a:lstStyle xmlns:a="http://schemas.openxmlformats.org/drawingml/2006/main"/>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Highest RE share</a:t>
          </a:r>
        </a:p>
        <a:p xmlns:a="http://schemas.openxmlformats.org/drawingml/2006/main">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12.4% on 27</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November</a:t>
          </a:r>
        </a:p>
      </cdr:txBody>
    </cdr:sp>
  </cdr:relSizeAnchor>
  <cdr:relSizeAnchor xmlns:cdr="http://schemas.openxmlformats.org/drawingml/2006/chartDrawing">
    <cdr:from>
      <cdr:x>0.32222</cdr:x>
      <cdr:y>0.44305</cdr:y>
    </cdr:from>
    <cdr:to>
      <cdr:x>0.35865</cdr:x>
      <cdr:y>0.48782</cdr:y>
    </cdr:to>
    <cdr:sp macro="" textlink="">
      <cdr:nvSpPr>
        <cdr:cNvPr id="15" name="Oval 14">
          <a:extLst xmlns:a="http://schemas.openxmlformats.org/drawingml/2006/main">
            <a:ext uri="{FF2B5EF4-FFF2-40B4-BE49-F238E27FC236}">
              <a16:creationId xmlns:a16="http://schemas.microsoft.com/office/drawing/2014/main" id="{A84F4E2D-A4D4-F541-9908-75FCABD6EF71}"/>
            </a:ext>
          </a:extLst>
        </cdr:cNvPr>
        <cdr:cNvSpPr/>
      </cdr:nvSpPr>
      <cdr:spPr>
        <a:xfrm xmlns:a="http://schemas.openxmlformats.org/drawingml/2006/main">
          <a:off x="1965610" y="1332800"/>
          <a:ext cx="222233" cy="134679"/>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0.36281</cdr:x>
      <cdr:y>0.08477</cdr:y>
    </cdr:from>
    <cdr:to>
      <cdr:x>0.57765</cdr:x>
      <cdr:y>0.21257</cdr:y>
    </cdr:to>
    <cdr:sp macro="" textlink="">
      <cdr:nvSpPr>
        <cdr:cNvPr id="16" name="TextBox 1">
          <a:extLst xmlns:a="http://schemas.openxmlformats.org/drawingml/2006/main">
            <a:ext uri="{FF2B5EF4-FFF2-40B4-BE49-F238E27FC236}">
              <a16:creationId xmlns:a16="http://schemas.microsoft.com/office/drawing/2014/main" id="{A14855E3-5E25-E841-AA50-A626A863F539}"/>
            </a:ext>
          </a:extLst>
        </cdr:cNvPr>
        <cdr:cNvSpPr txBox="1"/>
      </cdr:nvSpPr>
      <cdr:spPr>
        <a:xfrm xmlns:a="http://schemas.openxmlformats.org/drawingml/2006/main">
          <a:off x="2213226" y="255024"/>
          <a:ext cx="1310579" cy="384432"/>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Lowest RE share</a:t>
          </a:r>
        </a:p>
        <a:p xmlns:a="http://schemas.openxmlformats.org/drawingml/2006/main">
          <a:pPr algn="ctr">
            <a:spcAft>
              <a:spcPts val="6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6.5% on 29</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October</a:t>
          </a:r>
        </a:p>
      </cdr:txBody>
    </cdr:sp>
  </cdr:relSizeAnchor>
  <cdr:relSizeAnchor xmlns:cdr="http://schemas.openxmlformats.org/drawingml/2006/chartDrawing">
    <cdr:from>
      <cdr:x>0.34043</cdr:x>
      <cdr:y>0.14867</cdr:y>
    </cdr:from>
    <cdr:to>
      <cdr:x>0.36281</cdr:x>
      <cdr:y>0.44305</cdr:y>
    </cdr:to>
    <cdr:cxnSp macro="">
      <cdr:nvCxnSpPr>
        <cdr:cNvPr id="19" name="Straight Arrow Connector 18">
          <a:extLst xmlns:a="http://schemas.openxmlformats.org/drawingml/2006/main">
            <a:ext uri="{FF2B5EF4-FFF2-40B4-BE49-F238E27FC236}">
              <a16:creationId xmlns:a16="http://schemas.microsoft.com/office/drawing/2014/main" id="{7CF545FF-D549-DA4E-B1D3-631E72D47F93}"/>
            </a:ext>
          </a:extLst>
        </cdr:cNvPr>
        <cdr:cNvCxnSpPr>
          <a:stCxn xmlns:a="http://schemas.openxmlformats.org/drawingml/2006/main" id="16" idx="1"/>
          <a:endCxn xmlns:a="http://schemas.openxmlformats.org/drawingml/2006/main" id="15" idx="0"/>
        </cdr:cNvCxnSpPr>
      </cdr:nvCxnSpPr>
      <cdr:spPr>
        <a:xfrm xmlns:a="http://schemas.openxmlformats.org/drawingml/2006/main" flipH="1">
          <a:off x="2076727" y="447240"/>
          <a:ext cx="136499" cy="885560"/>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0.28918</cdr:x>
      <cdr:y>0.10182</cdr:y>
    </cdr:from>
    <cdr:to>
      <cdr:x>0.28942</cdr:x>
      <cdr:y>0.89034</cdr:y>
    </cdr:to>
    <cdr:cxnSp macro="">
      <cdr:nvCxnSpPr>
        <cdr:cNvPr id="2" name="Google Shape;112;p30">
          <a:extLst xmlns:a="http://schemas.openxmlformats.org/drawingml/2006/main">
            <a:ext uri="{FF2B5EF4-FFF2-40B4-BE49-F238E27FC236}">
              <a16:creationId xmlns:a16="http://schemas.microsoft.com/office/drawing/2014/main" id="{1672DD20-45A4-DE46-80A1-7FCDC24B0D5D}"/>
            </a:ext>
          </a:extLst>
        </cdr:cNvPr>
        <cdr:cNvCxnSpPr/>
      </cdr:nvCxnSpPr>
      <cdr:spPr>
        <a:xfrm xmlns:a="http://schemas.openxmlformats.org/drawingml/2006/main" rot="10800000" flipH="1">
          <a:off x="1066174" y="317805"/>
          <a:ext cx="885" cy="2461149"/>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0.08871</cdr:x>
      <cdr:y>0.65348</cdr:y>
    </cdr:from>
    <cdr:to>
      <cdr:x>0.94876</cdr:x>
      <cdr:y>0.65384</cdr:y>
    </cdr:to>
    <cdr:cxnSp macro="">
      <cdr:nvCxnSpPr>
        <cdr:cNvPr id="3" name="Google Shape;112;p30">
          <a:extLst xmlns:a="http://schemas.openxmlformats.org/drawingml/2006/main">
            <a:ext uri="{FF2B5EF4-FFF2-40B4-BE49-F238E27FC236}">
              <a16:creationId xmlns:a16="http://schemas.microsoft.com/office/drawing/2014/main" id="{E44EF21A-E62E-9249-9EF9-5D78EA60C784}"/>
            </a:ext>
          </a:extLst>
        </cdr:cNvPr>
        <cdr:cNvCxnSpPr/>
      </cdr:nvCxnSpPr>
      <cdr:spPr>
        <a:xfrm xmlns:a="http://schemas.openxmlformats.org/drawingml/2006/main" rot="16200000" flipH="1">
          <a:off x="1911950" y="454744"/>
          <a:ext cx="1123" cy="3170923"/>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0.7668</cdr:x>
      <cdr:y>0.58619</cdr:y>
    </cdr:from>
    <cdr:to>
      <cdr:x>0.96392</cdr:x>
      <cdr:y>0.64646</cdr:y>
    </cdr:to>
    <cdr:sp macro="" textlink="">
      <cdr:nvSpPr>
        <cdr:cNvPr id="4" name="TextBox 1">
          <a:extLst xmlns:a="http://schemas.openxmlformats.org/drawingml/2006/main">
            <a:ext uri="{FF2B5EF4-FFF2-40B4-BE49-F238E27FC236}">
              <a16:creationId xmlns:a16="http://schemas.microsoft.com/office/drawing/2014/main" id="{DCBEB5BE-228B-CC47-8FC9-40BA23ACF03A}"/>
            </a:ext>
          </a:extLst>
        </cdr:cNvPr>
        <cdr:cNvSpPr txBox="1"/>
      </cdr:nvSpPr>
      <cdr:spPr>
        <a:xfrm xmlns:a="http://schemas.openxmlformats.org/drawingml/2006/main">
          <a:off x="2827111" y="1829635"/>
          <a:ext cx="726763" cy="1881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a:t>
          </a:r>
          <a:r>
            <a:rPr lang="en-US" sz="8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days</a:t>
          </a:r>
        </a:p>
      </cdr:txBody>
    </cdr:sp>
  </cdr:relSizeAnchor>
  <cdr:relSizeAnchor xmlns:cdr="http://schemas.openxmlformats.org/drawingml/2006/chartDrawing">
    <cdr:from>
      <cdr:x>0.23764</cdr:x>
      <cdr:y>0.08099</cdr:y>
    </cdr:from>
    <cdr:to>
      <cdr:x>0.28871</cdr:x>
      <cdr:y>0.33281</cdr:y>
    </cdr:to>
    <cdr:sp macro="" textlink="">
      <cdr:nvSpPr>
        <cdr:cNvPr id="5" name="TextBox 1">
          <a:extLst xmlns:a="http://schemas.openxmlformats.org/drawingml/2006/main">
            <a:ext uri="{FF2B5EF4-FFF2-40B4-BE49-F238E27FC236}">
              <a16:creationId xmlns:a16="http://schemas.microsoft.com/office/drawing/2014/main" id="{BA336F7B-10E9-4E4E-9F15-B8B80BE91C64}"/>
            </a:ext>
          </a:extLst>
        </cdr:cNvPr>
        <cdr:cNvSpPr txBox="1"/>
      </cdr:nvSpPr>
      <cdr:spPr>
        <a:xfrm xmlns:a="http://schemas.openxmlformats.org/drawingml/2006/main" rot="16200000">
          <a:off x="577319" y="551625"/>
          <a:ext cx="785987" cy="1882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days</a:t>
          </a:r>
        </a:p>
      </cdr:txBody>
    </cdr:sp>
  </cdr:relSizeAnchor>
</c:userShapes>
</file>

<file path=ppt/drawings/drawing3.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0.88827</cdr:x>
      <cdr:y>0.16694</cdr:y>
    </cdr:from>
    <cdr:to>
      <cdr:x>0.88827</cdr:x>
      <cdr:y>0.95794</cdr:y>
    </cdr:to>
    <cdr:cxnSp macro="">
      <cdr:nvCxnSpPr>
        <cdr:cNvPr id="5" name="Google Shape;112;p30">
          <a:extLst xmlns:a="http://schemas.openxmlformats.org/drawingml/2006/main">
            <a:ext uri="{FF2B5EF4-FFF2-40B4-BE49-F238E27FC236}">
              <a16:creationId xmlns:a16="http://schemas.microsoft.com/office/drawing/2014/main" id="{9206EB49-E852-3A4D-9B6D-4F9A83C9BD99}"/>
            </a:ext>
          </a:extLst>
        </cdr:cNvPr>
        <cdr:cNvCxnSpPr/>
      </cdr:nvCxnSpPr>
      <cdr:spPr>
        <a:xfrm xmlns:a="http://schemas.openxmlformats.org/drawingml/2006/main">
          <a:off x="2162236" y="521064"/>
          <a:ext cx="0" cy="246888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0.60428</cdr:x>
      <cdr:y>0.95397</cdr:y>
    </cdr:from>
    <cdr:to>
      <cdr:x>0.88704</cdr:x>
      <cdr:y>0.95433</cdr:y>
    </cdr:to>
    <cdr:cxnSp macro="">
      <cdr:nvCxnSpPr>
        <cdr:cNvPr id="6" name="Google Shape;112;p30">
          <a:extLst xmlns:a="http://schemas.openxmlformats.org/drawingml/2006/main">
            <a:ext uri="{FF2B5EF4-FFF2-40B4-BE49-F238E27FC236}">
              <a16:creationId xmlns:a16="http://schemas.microsoft.com/office/drawing/2014/main" id="{EBC72601-FFFC-1A4B-8F6B-734DD4EC1994}"/>
            </a:ext>
          </a:extLst>
        </cdr:cNvPr>
        <cdr:cNvCxnSpPr/>
      </cdr:nvCxnSpPr>
      <cdr:spPr>
        <a:xfrm xmlns:a="http://schemas.openxmlformats.org/drawingml/2006/main" rot="5400000" flipH="1">
          <a:off x="1814530" y="2633957"/>
          <a:ext cx="1124" cy="688297"/>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0.79695</cdr:x>
      <cdr:y>0.49948</cdr:y>
    </cdr:from>
    <cdr:to>
      <cdr:x>0.9733</cdr:x>
      <cdr:y>0.55334</cdr:y>
    </cdr:to>
    <cdr:sp macro="" textlink="">
      <cdr:nvSpPr>
        <cdr:cNvPr id="4" name="Oval 3">
          <a:extLst xmlns:a="http://schemas.openxmlformats.org/drawingml/2006/main">
            <a:ext uri="{FF2B5EF4-FFF2-40B4-BE49-F238E27FC236}">
              <a16:creationId xmlns:a16="http://schemas.microsoft.com/office/drawing/2014/main" id="{C28871FF-87BE-5840-962D-115F2F56B2E1}"/>
            </a:ext>
          </a:extLst>
        </cdr:cNvPr>
        <cdr:cNvSpPr/>
      </cdr:nvSpPr>
      <cdr:spPr>
        <a:xfrm xmlns:a="http://schemas.openxmlformats.org/drawingml/2006/main">
          <a:off x="1939942" y="1558976"/>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33%</a:t>
          </a:r>
        </a:p>
      </cdr:txBody>
    </cdr:sp>
  </cdr:relSizeAnchor>
  <cdr:relSizeAnchor xmlns:cdr="http://schemas.openxmlformats.org/drawingml/2006/chartDrawing">
    <cdr:from>
      <cdr:x>0.8295</cdr:x>
      <cdr:y>0.15909</cdr:y>
    </cdr:from>
    <cdr:to>
      <cdr:x>0.88585</cdr:x>
      <cdr:y>0.15909</cdr:y>
    </cdr:to>
    <cdr:cxnSp macro="">
      <cdr:nvCxnSpPr>
        <cdr:cNvPr id="9" name="Straight Arrow Connector 8">
          <a:extLst xmlns:a="http://schemas.openxmlformats.org/drawingml/2006/main">
            <a:ext uri="{FF2B5EF4-FFF2-40B4-BE49-F238E27FC236}">
              <a16:creationId xmlns:a16="http://schemas.microsoft.com/office/drawing/2014/main" id="{F6007366-11E4-F247-A977-561606099165}"/>
            </a:ext>
          </a:extLst>
        </cdr:cNvPr>
        <cdr:cNvCxnSpPr/>
      </cdr:nvCxnSpPr>
      <cdr:spPr>
        <a:xfrm xmlns:a="http://schemas.openxmlformats.org/drawingml/2006/main" flipH="1">
          <a:off x="2019184" y="496568"/>
          <a:ext cx="137160"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0.81529</cdr:x>
      <cdr:y>0.15773</cdr:y>
    </cdr:from>
    <cdr:to>
      <cdr:x>0.81529</cdr:x>
      <cdr:y>0.35987</cdr:y>
    </cdr:to>
    <cdr:cxnSp macro="">
      <cdr:nvCxnSpPr>
        <cdr:cNvPr id="7" name="Google Shape;112;p30">
          <a:extLst xmlns:a="http://schemas.openxmlformats.org/drawingml/2006/main">
            <a:ext uri="{FF2B5EF4-FFF2-40B4-BE49-F238E27FC236}">
              <a16:creationId xmlns:a16="http://schemas.microsoft.com/office/drawing/2014/main" id="{6A6F428B-2599-CD48-B772-D429849E0A76}"/>
            </a:ext>
          </a:extLst>
        </cdr:cNvPr>
        <cdr:cNvCxnSpPr/>
      </cdr:nvCxnSpPr>
      <cdr:spPr>
        <a:xfrm xmlns:a="http://schemas.openxmlformats.org/drawingml/2006/main" flipV="1">
          <a:off x="1984576" y="492314"/>
          <a:ext cx="0" cy="630936"/>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0.74736</cdr:x>
      <cdr:y>0.36013</cdr:y>
    </cdr:from>
    <cdr:to>
      <cdr:x>0.79244</cdr:x>
      <cdr:y>0.36049</cdr:y>
    </cdr:to>
    <cdr:cxnSp macro="">
      <cdr:nvCxnSpPr>
        <cdr:cNvPr id="8" name="Google Shape;112;p30">
          <a:extLst xmlns:a="http://schemas.openxmlformats.org/drawingml/2006/main">
            <a:ext uri="{FF2B5EF4-FFF2-40B4-BE49-F238E27FC236}">
              <a16:creationId xmlns:a16="http://schemas.microsoft.com/office/drawing/2014/main" id="{2326FE55-7E39-054E-87F6-2107F68806B3}"/>
            </a:ext>
          </a:extLst>
        </cdr:cNvPr>
        <cdr:cNvCxnSpPr/>
      </cdr:nvCxnSpPr>
      <cdr:spPr>
        <a:xfrm xmlns:a="http://schemas.openxmlformats.org/drawingml/2006/main" rot="5400000" flipH="1">
          <a:off x="1873532" y="1069750"/>
          <a:ext cx="1124" cy="109728"/>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0.6889</cdr:x>
      <cdr:y>0.15737</cdr:y>
    </cdr:from>
    <cdr:to>
      <cdr:x>0.80159</cdr:x>
      <cdr:y>0.15737</cdr:y>
    </cdr:to>
    <cdr:cxnSp macro="">
      <cdr:nvCxnSpPr>
        <cdr:cNvPr id="10" name="Straight Arrow Connector 9">
          <a:extLst xmlns:a="http://schemas.openxmlformats.org/drawingml/2006/main">
            <a:ext uri="{FF2B5EF4-FFF2-40B4-BE49-F238E27FC236}">
              <a16:creationId xmlns:a16="http://schemas.microsoft.com/office/drawing/2014/main" id="{04DDD19B-F926-D44F-BC4D-17840AE55A4A}"/>
            </a:ext>
          </a:extLst>
        </cdr:cNvPr>
        <cdr:cNvCxnSpPr/>
      </cdr:nvCxnSpPr>
      <cdr:spPr>
        <a:xfrm xmlns:a="http://schemas.openxmlformats.org/drawingml/2006/main" rot="10800000">
          <a:off x="1676918" y="491187"/>
          <a:ext cx="274320"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0.69292</cdr:x>
      <cdr:y>0.22461</cdr:y>
    </cdr:from>
    <cdr:to>
      <cdr:x>0.86927</cdr:x>
      <cdr:y>0.27847</cdr:y>
    </cdr:to>
    <cdr:sp macro="" textlink="">
      <cdr:nvSpPr>
        <cdr:cNvPr id="11" name="Oval 10">
          <a:extLst xmlns:a="http://schemas.openxmlformats.org/drawingml/2006/main">
            <a:ext uri="{FF2B5EF4-FFF2-40B4-BE49-F238E27FC236}">
              <a16:creationId xmlns:a16="http://schemas.microsoft.com/office/drawing/2014/main" id="{A423A596-06FE-6843-B575-119A1FF79E66}"/>
            </a:ext>
          </a:extLst>
        </cdr:cNvPr>
        <cdr:cNvSpPr/>
      </cdr:nvSpPr>
      <cdr:spPr>
        <a:xfrm xmlns:a="http://schemas.openxmlformats.org/drawingml/2006/main">
          <a:off x="1686709" y="701068"/>
          <a:ext cx="429273" cy="168110"/>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1%</a:t>
          </a:r>
        </a:p>
      </cdr:txBody>
    </cdr:sp>
  </cdr:relSizeAnchor>
  <cdr:relSizeAnchor xmlns:cdr="http://schemas.openxmlformats.org/drawingml/2006/chartDrawing">
    <cdr:from>
      <cdr:x>0.65195</cdr:x>
      <cdr:y>0.75149</cdr:y>
    </cdr:from>
    <cdr:to>
      <cdr:x>0.72708</cdr:x>
      <cdr:y>0.75185</cdr:y>
    </cdr:to>
    <cdr:cxnSp macro="">
      <cdr:nvCxnSpPr>
        <cdr:cNvPr id="12" name="Google Shape;112;p30">
          <a:extLst xmlns:a="http://schemas.openxmlformats.org/drawingml/2006/main">
            <a:ext uri="{FF2B5EF4-FFF2-40B4-BE49-F238E27FC236}">
              <a16:creationId xmlns:a16="http://schemas.microsoft.com/office/drawing/2014/main" id="{543FC45C-AD56-7E43-B644-5D6B3A6F2DDF}"/>
            </a:ext>
          </a:extLst>
        </cdr:cNvPr>
        <cdr:cNvCxnSpPr/>
      </cdr:nvCxnSpPr>
      <cdr:spPr>
        <a:xfrm xmlns:a="http://schemas.openxmlformats.org/drawingml/2006/main" rot="5400000" flipH="1">
          <a:off x="1677856" y="2254704"/>
          <a:ext cx="1123" cy="182882"/>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0.74396</cdr:x>
      <cdr:y>0.56479</cdr:y>
    </cdr:from>
    <cdr:to>
      <cdr:x>0.74396</cdr:x>
      <cdr:y>0.76401</cdr:y>
    </cdr:to>
    <cdr:cxnSp macro="">
      <cdr:nvCxnSpPr>
        <cdr:cNvPr id="13" name="Google Shape;112;p30">
          <a:extLst xmlns:a="http://schemas.openxmlformats.org/drawingml/2006/main">
            <a:ext uri="{FF2B5EF4-FFF2-40B4-BE49-F238E27FC236}">
              <a16:creationId xmlns:a16="http://schemas.microsoft.com/office/drawing/2014/main" id="{407A1258-128B-1F4C-A8B6-7FBFD931CB97}"/>
            </a:ext>
          </a:extLst>
        </cdr:cNvPr>
        <cdr:cNvCxnSpPr/>
      </cdr:nvCxnSpPr>
      <cdr:spPr>
        <a:xfrm xmlns:a="http://schemas.openxmlformats.org/drawingml/2006/main" rot="10800000" flipV="1">
          <a:off x="1810943" y="1762848"/>
          <a:ext cx="0" cy="621792"/>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0.67047</cdr:x>
      <cdr:y>0.35836</cdr:y>
    </cdr:from>
    <cdr:to>
      <cdr:x>0.72681</cdr:x>
      <cdr:y>0.35836</cdr:y>
    </cdr:to>
    <cdr:cxnSp macro="">
      <cdr:nvCxnSpPr>
        <cdr:cNvPr id="14" name="Straight Arrow Connector 13">
          <a:extLst xmlns:a="http://schemas.openxmlformats.org/drawingml/2006/main">
            <a:ext uri="{FF2B5EF4-FFF2-40B4-BE49-F238E27FC236}">
              <a16:creationId xmlns:a16="http://schemas.microsoft.com/office/drawing/2014/main" id="{923A2F58-2290-CE4B-8EE9-05AE436914F1}"/>
            </a:ext>
          </a:extLst>
        </cdr:cNvPr>
        <cdr:cNvCxnSpPr/>
      </cdr:nvCxnSpPr>
      <cdr:spPr>
        <a:xfrm xmlns:a="http://schemas.openxmlformats.org/drawingml/2006/main" rot="10800000">
          <a:off x="1632059" y="1118518"/>
          <a:ext cx="137160"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0.66527</cdr:x>
      <cdr:y>0.61633</cdr:y>
    </cdr:from>
    <cdr:to>
      <cdr:x>0.84162</cdr:x>
      <cdr:y>0.67019</cdr:y>
    </cdr:to>
    <cdr:sp macro="" textlink="">
      <cdr:nvSpPr>
        <cdr:cNvPr id="15" name="Oval 14">
          <a:extLst xmlns:a="http://schemas.openxmlformats.org/drawingml/2006/main">
            <a:ext uri="{FF2B5EF4-FFF2-40B4-BE49-F238E27FC236}">
              <a16:creationId xmlns:a16="http://schemas.microsoft.com/office/drawing/2014/main" id="{E7C8BA53-94EB-4D49-904F-978E1C9592E2}"/>
            </a:ext>
          </a:extLst>
        </cdr:cNvPr>
        <cdr:cNvSpPr/>
      </cdr:nvSpPr>
      <cdr:spPr>
        <a:xfrm xmlns:a="http://schemas.openxmlformats.org/drawingml/2006/main">
          <a:off x="1619410" y="1923693"/>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30%</a:t>
          </a:r>
        </a:p>
      </cdr:txBody>
    </cdr:sp>
  </cdr:relSizeAnchor>
  <cdr:relSizeAnchor xmlns:cdr="http://schemas.openxmlformats.org/drawingml/2006/chartDrawing">
    <cdr:from>
      <cdr:x>0.67331</cdr:x>
      <cdr:y>0.55376</cdr:y>
    </cdr:from>
    <cdr:to>
      <cdr:x>0.744</cdr:x>
      <cdr:y>0.55376</cdr:y>
    </cdr:to>
    <cdr:cxnSp macro="">
      <cdr:nvCxnSpPr>
        <cdr:cNvPr id="16" name="Straight Arrow Connector 15">
          <a:extLst xmlns:a="http://schemas.openxmlformats.org/drawingml/2006/main">
            <a:ext uri="{FF2B5EF4-FFF2-40B4-BE49-F238E27FC236}">
              <a16:creationId xmlns:a16="http://schemas.microsoft.com/office/drawing/2014/main" id="{4FDC70EF-4478-B043-9CE2-86C9E243D29B}"/>
            </a:ext>
          </a:extLst>
        </cdr:cNvPr>
        <cdr:cNvCxnSpPr/>
      </cdr:nvCxnSpPr>
      <cdr:spPr>
        <a:xfrm xmlns:a="http://schemas.openxmlformats.org/drawingml/2006/main" rot="10800000">
          <a:off x="1638981" y="1728406"/>
          <a:ext cx="172075"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0.79098</cdr:x>
      <cdr:y>0.36784</cdr:y>
    </cdr:from>
    <cdr:to>
      <cdr:x>0.79098</cdr:x>
      <cdr:y>0.56705</cdr:y>
    </cdr:to>
    <cdr:cxnSp macro="">
      <cdr:nvCxnSpPr>
        <cdr:cNvPr id="17" name="Google Shape;112;p30">
          <a:extLst xmlns:a="http://schemas.openxmlformats.org/drawingml/2006/main">
            <a:ext uri="{FF2B5EF4-FFF2-40B4-BE49-F238E27FC236}">
              <a16:creationId xmlns:a16="http://schemas.microsoft.com/office/drawing/2014/main" id="{6C0A9295-B18B-7948-A3B1-F10DB80F8F54}"/>
            </a:ext>
          </a:extLst>
        </cdr:cNvPr>
        <cdr:cNvCxnSpPr/>
      </cdr:nvCxnSpPr>
      <cdr:spPr>
        <a:xfrm xmlns:a="http://schemas.openxmlformats.org/drawingml/2006/main" rot="10800000" flipV="1">
          <a:off x="1925404" y="1148103"/>
          <a:ext cx="0" cy="621792"/>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0.74218</cdr:x>
      <cdr:y>0.55639</cdr:y>
    </cdr:from>
    <cdr:to>
      <cdr:x>0.77974</cdr:x>
      <cdr:y>0.55675</cdr:y>
    </cdr:to>
    <cdr:cxnSp macro="">
      <cdr:nvCxnSpPr>
        <cdr:cNvPr id="18" name="Google Shape;112;p30">
          <a:extLst xmlns:a="http://schemas.openxmlformats.org/drawingml/2006/main">
            <a:ext uri="{FF2B5EF4-FFF2-40B4-BE49-F238E27FC236}">
              <a16:creationId xmlns:a16="http://schemas.microsoft.com/office/drawing/2014/main" id="{F8725916-956D-984A-84C3-0AB5ECD663D1}"/>
            </a:ext>
          </a:extLst>
        </cdr:cNvPr>
        <cdr:cNvCxnSpPr/>
      </cdr:nvCxnSpPr>
      <cdr:spPr>
        <a:xfrm xmlns:a="http://schemas.openxmlformats.org/drawingml/2006/main" rot="5400000" flipH="1">
          <a:off x="1851769" y="1691468"/>
          <a:ext cx="1123" cy="9144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0.79847</cdr:x>
      <cdr:y>0.35573</cdr:y>
    </cdr:from>
    <cdr:to>
      <cdr:x>0.81725</cdr:x>
      <cdr:y>0.35609</cdr:y>
    </cdr:to>
    <cdr:cxnSp macro="">
      <cdr:nvCxnSpPr>
        <cdr:cNvPr id="19" name="Google Shape;112;p30">
          <a:extLst xmlns:a="http://schemas.openxmlformats.org/drawingml/2006/main">
            <a:ext uri="{FF2B5EF4-FFF2-40B4-BE49-F238E27FC236}">
              <a16:creationId xmlns:a16="http://schemas.microsoft.com/office/drawing/2014/main" id="{D831B3DB-913B-2141-AE46-BB6809A9495E}"/>
            </a:ext>
          </a:extLst>
        </cdr:cNvPr>
        <cdr:cNvCxnSpPr/>
      </cdr:nvCxnSpPr>
      <cdr:spPr>
        <a:xfrm xmlns:a="http://schemas.openxmlformats.org/drawingml/2006/main" rot="5400000" flipH="1">
          <a:off x="1965941" y="1088009"/>
          <a:ext cx="1123" cy="4572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0.67373</cdr:x>
      <cdr:y>0.42104</cdr:y>
    </cdr:from>
    <cdr:to>
      <cdr:x>0.85008</cdr:x>
      <cdr:y>0.4749</cdr:y>
    </cdr:to>
    <cdr:sp macro="" textlink="">
      <cdr:nvSpPr>
        <cdr:cNvPr id="20" name="Oval 19">
          <a:extLst xmlns:a="http://schemas.openxmlformats.org/drawingml/2006/main">
            <a:ext uri="{FF2B5EF4-FFF2-40B4-BE49-F238E27FC236}">
              <a16:creationId xmlns:a16="http://schemas.microsoft.com/office/drawing/2014/main" id="{7BAB6416-9A9D-6244-9A04-7414D9D0BF63}"/>
            </a:ext>
          </a:extLst>
        </cdr:cNvPr>
        <cdr:cNvSpPr/>
      </cdr:nvSpPr>
      <cdr:spPr>
        <a:xfrm xmlns:a="http://schemas.openxmlformats.org/drawingml/2006/main">
          <a:off x="1640004" y="1314161"/>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5%</a:t>
          </a:r>
        </a:p>
      </cdr:txBody>
    </cdr:sp>
  </cdr:relSizeAnchor>
</c:userShapes>
</file>

<file path=ppt/drawings/drawing4.xml><?xml version="1.0" encoding="utf-8"?>
<c:userShapes xmlns:c="http://schemas.openxmlformats.org/drawingml/2006/chart">
  <cdr:relSizeAnchor xmlns:cdr="http://schemas.openxmlformats.org/drawingml/2006/chartDrawing">
    <cdr:from>
      <cdr:x>0.05264</cdr:x>
      <cdr:y>0.60938</cdr:y>
    </cdr:from>
    <cdr:to>
      <cdr:x>0.19379</cdr:x>
      <cdr:y>0.73151</cdr:y>
    </cdr:to>
    <cdr:sp macro="" textlink="">
      <cdr:nvSpPr>
        <cdr:cNvPr id="3" name="TextBox 2">
          <a:extLst xmlns:a="http://schemas.openxmlformats.org/drawingml/2006/main">
            <a:ext uri="{FF2B5EF4-FFF2-40B4-BE49-F238E27FC236}">
              <a16:creationId xmlns:a16="http://schemas.microsoft.com/office/drawing/2014/main" id="{EC1134BE-582C-184E-AF84-0614977878A7}"/>
            </a:ext>
          </a:extLst>
        </cdr:cNvPr>
        <cdr:cNvSpPr txBox="1"/>
      </cdr:nvSpPr>
      <cdr:spPr>
        <a:xfrm xmlns:a="http://schemas.openxmlformats.org/drawingml/2006/main">
          <a:off x="192150" y="944617"/>
          <a:ext cx="515236" cy="189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i="0" dirty="0">
              <a:solidFill>
                <a:schemeClr val="bg1"/>
              </a:solidFill>
              <a:highlight>
                <a:srgbClr val="808080"/>
              </a:highlight>
              <a:latin typeface="Calibri" panose="020F0502020204030204" pitchFamily="34" charset="0"/>
              <a:cs typeface="Calibri" panose="020F0502020204030204" pitchFamily="34" charset="0"/>
            </a:rPr>
            <a:t> </a:t>
          </a: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2020</a:t>
          </a:r>
          <a:r>
            <a:rPr lang="en-US" sz="1000" b="1" i="0" dirty="0">
              <a:solidFill>
                <a:schemeClr val="bg1"/>
              </a:solidFill>
              <a:highlight>
                <a:srgbClr val="808080"/>
              </a:highlight>
              <a:latin typeface="Calibri" panose="020F0502020204030204" pitchFamily="34" charset="0"/>
              <a:cs typeface="Calibri" panose="020F0502020204030204" pitchFamily="34" charset="0"/>
            </a:rPr>
            <a:t>  </a:t>
          </a:r>
        </a:p>
      </cdr:txBody>
    </cdr:sp>
  </cdr:relSizeAnchor>
  <cdr:relSizeAnchor xmlns:cdr="http://schemas.openxmlformats.org/drawingml/2006/chartDrawing">
    <cdr:from>
      <cdr:x>0.16083</cdr:x>
      <cdr:y>0.62256</cdr:y>
    </cdr:from>
    <cdr:to>
      <cdr:x>0.30198</cdr:x>
      <cdr:y>0.73461</cdr:y>
    </cdr:to>
    <cdr:sp macro="" textlink="">
      <cdr:nvSpPr>
        <cdr:cNvPr id="10" name="TextBox 1">
          <a:extLst xmlns:a="http://schemas.openxmlformats.org/drawingml/2006/main">
            <a:ext uri="{FF2B5EF4-FFF2-40B4-BE49-F238E27FC236}">
              <a16:creationId xmlns:a16="http://schemas.microsoft.com/office/drawing/2014/main" id="{128A1411-764A-2942-A418-7DE0171F2C0C}"/>
            </a:ext>
          </a:extLst>
        </cdr:cNvPr>
        <cdr:cNvSpPr txBox="1"/>
      </cdr:nvSpPr>
      <cdr:spPr>
        <a:xfrm xmlns:a="http://schemas.openxmlformats.org/drawingml/2006/main">
          <a:off x="676334" y="1170415"/>
          <a:ext cx="593589" cy="2106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 2019 </a:t>
          </a:r>
        </a:p>
      </cdr:txBody>
    </cdr:sp>
  </cdr:relSizeAnchor>
</c:userShapes>
</file>

<file path=ppt/drawings/drawing5.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0.81217</cdr:x>
      <cdr:y>0.24719</cdr:y>
    </cdr:from>
    <cdr:to>
      <cdr:x>0.99395</cdr:x>
      <cdr:y>0.2978</cdr:y>
    </cdr:to>
    <cdr:sp macro="" textlink="">
      <cdr:nvSpPr>
        <cdr:cNvPr id="3" name="Rounded Rectangle 2">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35501" y="689921"/>
          <a:ext cx="477967" cy="141258"/>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1,076</a:t>
          </a:r>
        </a:p>
        <a:p xmlns:a="http://schemas.openxmlformats.org/drawingml/2006/main">
          <a:pPr algn="ctr"/>
          <a:endParaRPr lang="en-US" sz="800" b="1" dirty="0">
            <a:solidFill>
              <a:schemeClr val="accent1">
                <a:lumMod val="75000"/>
              </a:schemeClr>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0.63109</cdr:x>
      <cdr:y>0.13112</cdr:y>
    </cdr:from>
    <cdr:to>
      <cdr:x>0.97886</cdr:x>
      <cdr:y>0.22335</cdr:y>
    </cdr:to>
    <cdr:sp macro="" textlink="">
      <cdr:nvSpPr>
        <cdr:cNvPr id="5" name="TextBox 1">
          <a:extLst xmlns:a="http://schemas.openxmlformats.org/drawingml/2006/main">
            <a:ext uri="{FF2B5EF4-FFF2-40B4-BE49-F238E27FC236}">
              <a16:creationId xmlns:a16="http://schemas.microsoft.com/office/drawing/2014/main" id="{59E47C6E-9B97-8B49-ABB0-3FEFD74409ED}"/>
            </a:ext>
          </a:extLst>
        </cdr:cNvPr>
        <cdr:cNvSpPr txBox="1"/>
      </cdr:nvSpPr>
      <cdr:spPr>
        <a:xfrm xmlns:a="http://schemas.openxmlformats.org/drawingml/2006/main">
          <a:off x="1643475" y="362928"/>
          <a:ext cx="905658" cy="255284"/>
        </a:xfrm>
        <a:prstGeom xmlns:a="http://schemas.openxmlformats.org/drawingml/2006/main" prst="rect">
          <a:avLst/>
        </a:prstGeom>
        <a:noFill xmlns:a="http://schemas.openxmlformats.org/drawingml/2006/main"/>
        <a:ln xmlns:a="http://schemas.openxmlformats.org/drawingml/2006/main">
          <a:noFill/>
          <a:prstDash val="dash"/>
        </a:ln>
      </cdr:spPr>
      <cdr:txBody>
        <a:bodyPr xmlns:a="http://schemas.openxmlformats.org/drawingml/2006/main" wrap="square" lIns="0"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Operational RE capacity in India (MW)</a:t>
          </a:r>
        </a:p>
      </cdr:txBody>
    </cdr:sp>
  </cdr:relSizeAnchor>
  <cdr:relSizeAnchor xmlns:cdr="http://schemas.openxmlformats.org/drawingml/2006/chartDrawing">
    <cdr:from>
      <cdr:x>0.80194</cdr:x>
      <cdr:y>0.75326</cdr:y>
    </cdr:from>
    <cdr:to>
      <cdr:x>0.98372</cdr:x>
      <cdr:y>0.80387</cdr:y>
    </cdr:to>
    <cdr:sp macro="" textlink="">
      <cdr:nvSpPr>
        <cdr:cNvPr id="7" name="Rounded Rectangle 6">
          <a:extLst xmlns:a="http://schemas.openxmlformats.org/drawingml/2006/main">
            <a:ext uri="{FF2B5EF4-FFF2-40B4-BE49-F238E27FC236}">
              <a16:creationId xmlns:a16="http://schemas.microsoft.com/office/drawing/2014/main" id="{BDA6AF48-33F4-B54E-B1D4-D6079E84AE78}"/>
            </a:ext>
          </a:extLst>
        </cdr:cNvPr>
        <cdr:cNvSpPr/>
      </cdr:nvSpPr>
      <cdr:spPr>
        <a:xfrm xmlns:a="http://schemas.openxmlformats.org/drawingml/2006/main">
          <a:off x="2108608" y="2102426"/>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 2,637</a:t>
          </a:r>
        </a:p>
      </cdr:txBody>
    </cdr:sp>
  </cdr:relSizeAnchor>
  <cdr:relSizeAnchor xmlns:cdr="http://schemas.openxmlformats.org/drawingml/2006/chartDrawing">
    <cdr:from>
      <cdr:x>0.80915</cdr:x>
      <cdr:y>0.46092</cdr:y>
    </cdr:from>
    <cdr:to>
      <cdr:x>0.99093</cdr:x>
      <cdr:y>0.51153</cdr:y>
    </cdr:to>
    <cdr:sp macro="" textlink="">
      <cdr:nvSpPr>
        <cdr:cNvPr id="8" name="Rounded Rectangle 7">
          <a:extLst xmlns:a="http://schemas.openxmlformats.org/drawingml/2006/main">
            <a:ext uri="{FF2B5EF4-FFF2-40B4-BE49-F238E27FC236}">
              <a16:creationId xmlns:a16="http://schemas.microsoft.com/office/drawing/2014/main" id="{E0183D87-B37B-3A42-996F-B986C2D7C748}"/>
            </a:ext>
          </a:extLst>
        </cdr:cNvPr>
        <cdr:cNvSpPr/>
      </cdr:nvSpPr>
      <cdr:spPr>
        <a:xfrm xmlns:a="http://schemas.openxmlformats.org/drawingml/2006/main">
          <a:off x="2127550" y="1286460"/>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0.81096</cdr:x>
      <cdr:y>0.39483</cdr:y>
    </cdr:from>
    <cdr:to>
      <cdr:x>0.99274</cdr:x>
      <cdr:y>0.44544</cdr:y>
    </cdr:to>
    <cdr:sp macro="" textlink="">
      <cdr:nvSpPr>
        <cdr:cNvPr id="10" name="Rounded Rectangle 9">
          <a:extLst xmlns:a="http://schemas.openxmlformats.org/drawingml/2006/main">
            <a:ext uri="{FF2B5EF4-FFF2-40B4-BE49-F238E27FC236}">
              <a16:creationId xmlns:a16="http://schemas.microsoft.com/office/drawing/2014/main" id="{CB0F9FB4-52AA-D549-A420-B038E3143E1D}"/>
            </a:ext>
          </a:extLst>
        </cdr:cNvPr>
        <cdr:cNvSpPr/>
      </cdr:nvSpPr>
      <cdr:spPr>
        <a:xfrm xmlns:a="http://schemas.openxmlformats.org/drawingml/2006/main">
          <a:off x="2132316" y="1102010"/>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1,656</a:t>
          </a:r>
        </a:p>
        <a:p xmlns:a="http://schemas.openxmlformats.org/drawingml/2006/main">
          <a:pPr algn="ctr"/>
          <a:endParaRPr lang="en-US" sz="800" b="1" dirty="0">
            <a:solidFill>
              <a:schemeClr val="accent1">
                <a:lumMod val="75000"/>
              </a:schemeClr>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0.80846</cdr:x>
      <cdr:y>0.53321</cdr:y>
    </cdr:from>
    <cdr:to>
      <cdr:x>0.99024</cdr:x>
      <cdr:y>0.58382</cdr:y>
    </cdr:to>
    <cdr:sp macro="" textlink="">
      <cdr:nvSpPr>
        <cdr:cNvPr id="11" name="Rounded Rectangle 10">
          <a:extLst xmlns:a="http://schemas.openxmlformats.org/drawingml/2006/main">
            <a:ext uri="{FF2B5EF4-FFF2-40B4-BE49-F238E27FC236}">
              <a16:creationId xmlns:a16="http://schemas.microsoft.com/office/drawing/2014/main" id="{71403F8B-EC7F-774C-A2C4-B2D3EC65542D}"/>
            </a:ext>
          </a:extLst>
        </cdr:cNvPr>
        <cdr:cNvSpPr/>
      </cdr:nvSpPr>
      <cdr:spPr>
        <a:xfrm xmlns:a="http://schemas.openxmlformats.org/drawingml/2006/main">
          <a:off x="2125731" y="1488239"/>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0.80467</cdr:x>
      <cdr:y>0.60953</cdr:y>
    </cdr:from>
    <cdr:to>
      <cdr:x>0.98645</cdr:x>
      <cdr:y>0.66013</cdr:y>
    </cdr:to>
    <cdr:sp macro="" textlink="">
      <cdr:nvSpPr>
        <cdr:cNvPr id="12" name="Rounded Rectangle 11">
          <a:extLst xmlns:a="http://schemas.openxmlformats.org/drawingml/2006/main">
            <a:ext uri="{FF2B5EF4-FFF2-40B4-BE49-F238E27FC236}">
              <a16:creationId xmlns:a16="http://schemas.microsoft.com/office/drawing/2014/main" id="{E2A942F6-2762-A147-B61B-4BB9954C6801}"/>
            </a:ext>
          </a:extLst>
        </cdr:cNvPr>
        <cdr:cNvSpPr/>
      </cdr:nvSpPr>
      <cdr:spPr>
        <a:xfrm xmlns:a="http://schemas.openxmlformats.org/drawingml/2006/main">
          <a:off x="2115781" y="1701262"/>
          <a:ext cx="477967" cy="141230"/>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1,000</a:t>
          </a:r>
        </a:p>
        <a:p xmlns:a="http://schemas.openxmlformats.org/drawingml/2006/main">
          <a:pPr algn="ctr"/>
          <a:endParaRPr lang="en-US" sz="800" b="1" dirty="0">
            <a:solidFill>
              <a:schemeClr val="accent1">
                <a:lumMod val="75000"/>
              </a:schemeClr>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0.80467</cdr:x>
      <cdr:y>0.68016</cdr:y>
    </cdr:from>
    <cdr:to>
      <cdr:x>0.98645</cdr:x>
      <cdr:y>0.73077</cdr:y>
    </cdr:to>
    <cdr:sp macro="" textlink="">
      <cdr:nvSpPr>
        <cdr:cNvPr id="13" name="Rounded Rectangle 12">
          <a:extLst xmlns:a="http://schemas.openxmlformats.org/drawingml/2006/main">
            <a:ext uri="{FF2B5EF4-FFF2-40B4-BE49-F238E27FC236}">
              <a16:creationId xmlns:a16="http://schemas.microsoft.com/office/drawing/2014/main" id="{C474FC92-F309-634D-96FC-0BDA813EB7D4}"/>
            </a:ext>
          </a:extLst>
        </cdr:cNvPr>
        <cdr:cNvSpPr/>
      </cdr:nvSpPr>
      <cdr:spPr>
        <a:xfrm xmlns:a="http://schemas.openxmlformats.org/drawingml/2006/main">
          <a:off x="2115781" y="1898380"/>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150</a:t>
          </a:r>
        </a:p>
      </cdr:txBody>
    </cdr:sp>
  </cdr:relSizeAnchor>
  <cdr:relSizeAnchor xmlns:cdr="http://schemas.openxmlformats.org/drawingml/2006/chartDrawing">
    <cdr:from>
      <cdr:x>0.80042</cdr:x>
      <cdr:y>0.90313</cdr:y>
    </cdr:from>
    <cdr:to>
      <cdr:x>0.9822</cdr:x>
      <cdr:y>0.95374</cdr:y>
    </cdr:to>
    <cdr:sp macro="" textlink="">
      <cdr:nvSpPr>
        <cdr:cNvPr id="14" name="Rounded Rectangle 13">
          <a:extLst xmlns:a="http://schemas.openxmlformats.org/drawingml/2006/main">
            <a:ext uri="{FF2B5EF4-FFF2-40B4-BE49-F238E27FC236}">
              <a16:creationId xmlns:a16="http://schemas.microsoft.com/office/drawing/2014/main" id="{6CB8E070-6910-8343-B668-DF35D9998E28}"/>
            </a:ext>
          </a:extLst>
        </cdr:cNvPr>
        <cdr:cNvSpPr/>
      </cdr:nvSpPr>
      <cdr:spPr>
        <a:xfrm xmlns:a="http://schemas.openxmlformats.org/drawingml/2006/main">
          <a:off x="2104609" y="2520733"/>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2,900</a:t>
          </a:r>
        </a:p>
      </cdr:txBody>
    </cdr:sp>
  </cdr:relSizeAnchor>
  <cdr:relSizeAnchor xmlns:cdr="http://schemas.openxmlformats.org/drawingml/2006/chartDrawing">
    <cdr:from>
      <cdr:x>0.81217</cdr:x>
      <cdr:y>0.31907</cdr:y>
    </cdr:from>
    <cdr:to>
      <cdr:x>0.99395</cdr:x>
      <cdr:y>0.36968</cdr:y>
    </cdr:to>
    <cdr:sp macro="" textlink="">
      <cdr:nvSpPr>
        <cdr:cNvPr id="15" name="Rounded Rectangle 14">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35500" y="890547"/>
          <a:ext cx="477967" cy="141258"/>
        </a:xfrm>
        <a:prstGeom xmlns:a="http://schemas.openxmlformats.org/drawingml/2006/main" prst="roundRect">
          <a:avLst/>
        </a:prstGeom>
        <a:solidFill xmlns:a="http://schemas.openxmlformats.org/drawingml/2006/main">
          <a:srgbClr val="45AFDC">
            <a:lumMod val="20000"/>
            <a:lumOff val="80000"/>
          </a:srgb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rgbClr val="FFFFFF"/>
              </a:solidFill>
              <a:latin typeface="Arial"/>
            </a:defRPr>
          </a:lvl1pPr>
          <a:lvl2pPr marL="457200" indent="0">
            <a:defRPr sz="1100">
              <a:solidFill>
                <a:srgbClr val="FFFFFF"/>
              </a:solidFill>
              <a:latin typeface="Arial"/>
            </a:defRPr>
          </a:lvl2pPr>
          <a:lvl3pPr marL="914400" indent="0">
            <a:defRPr sz="1100">
              <a:solidFill>
                <a:srgbClr val="FFFFFF"/>
              </a:solidFill>
              <a:latin typeface="Arial"/>
            </a:defRPr>
          </a:lvl3pPr>
          <a:lvl4pPr marL="1371600" indent="0">
            <a:defRPr sz="1100">
              <a:solidFill>
                <a:srgbClr val="FFFFFF"/>
              </a:solidFill>
              <a:latin typeface="Arial"/>
            </a:defRPr>
          </a:lvl4pPr>
          <a:lvl5pPr marL="1828800" indent="0">
            <a:defRPr sz="1100">
              <a:solidFill>
                <a:srgbClr val="FFFFFF"/>
              </a:solidFill>
              <a:latin typeface="Arial"/>
            </a:defRPr>
          </a:lvl5pPr>
          <a:lvl6pPr marL="2286000" indent="0">
            <a:defRPr sz="1100">
              <a:solidFill>
                <a:srgbClr val="FFFFFF"/>
              </a:solidFill>
              <a:latin typeface="Arial"/>
            </a:defRPr>
          </a:lvl6pPr>
          <a:lvl7pPr marL="2743200" indent="0">
            <a:defRPr sz="1100">
              <a:solidFill>
                <a:srgbClr val="FFFFFF"/>
              </a:solidFill>
              <a:latin typeface="Arial"/>
            </a:defRPr>
          </a:lvl7pPr>
          <a:lvl8pPr marL="3200400" indent="0">
            <a:defRPr sz="1100">
              <a:solidFill>
                <a:srgbClr val="FFFFFF"/>
              </a:solidFill>
              <a:latin typeface="Arial"/>
            </a:defRPr>
          </a:lvl8pPr>
          <a:lvl9pPr marL="3657600" indent="0">
            <a:defRPr sz="1100">
              <a:solidFill>
                <a:srgbClr val="FFFFFF"/>
              </a:solidFill>
              <a:latin typeface="Arial"/>
            </a:defRPr>
          </a:lvl9pPr>
        </a:lstStyle>
        <a:p xmlns:a="http://schemas.openxmlformats.org/drawingml/2006/main">
          <a:pPr algn="ctr"/>
          <a:r>
            <a:rPr lang="en-US" sz="800" b="1" dirty="0">
              <a:solidFill>
                <a:srgbClr val="45AFDC">
                  <a:lumMod val="75000"/>
                </a:srgbClr>
              </a:solidFill>
              <a:latin typeface="Calibri" panose="020F0502020204030204" pitchFamily="34" charset="0"/>
              <a:cs typeface="Calibri" panose="020F0502020204030204" pitchFamily="34" charset="0"/>
            </a:rPr>
            <a:t>2,595</a:t>
          </a:r>
        </a:p>
        <a:p xmlns:a="http://schemas.openxmlformats.org/drawingml/2006/main">
          <a:pPr algn="ctr"/>
          <a:endParaRPr lang="en-US" sz="800" b="1" dirty="0">
            <a:solidFill>
              <a:srgbClr val="45AFDC">
                <a:lumMod val="75000"/>
              </a:srgbClr>
            </a:solidFill>
            <a:latin typeface="Calibri" panose="020F0502020204030204" pitchFamily="34" charset="0"/>
            <a:cs typeface="Calibri" panose="020F050202020403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0.31588</cdr:x>
      <cdr:y>0.52547</cdr:y>
    </cdr:from>
    <cdr:to>
      <cdr:x>0.36709</cdr:x>
      <cdr:y>0.58438</cdr:y>
    </cdr:to>
    <cdr:sp macro="" textlink="">
      <cdr:nvSpPr>
        <cdr:cNvPr id="2" name="Down Arrow 1">
          <a:extLst xmlns:a="http://schemas.openxmlformats.org/drawingml/2006/main">
            <a:ext uri="{FF2B5EF4-FFF2-40B4-BE49-F238E27FC236}">
              <a16:creationId xmlns:a16="http://schemas.microsoft.com/office/drawing/2014/main" id="{E14B9006-4B64-4E43-9B35-A810253DF502}"/>
            </a:ext>
          </a:extLst>
        </cdr:cNvPr>
        <cdr:cNvSpPr/>
      </cdr:nvSpPr>
      <cdr:spPr>
        <a:xfrm xmlns:a="http://schemas.openxmlformats.org/drawingml/2006/main">
          <a:off x="1894698" y="1954119"/>
          <a:ext cx="307168" cy="219077"/>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0.26391</cdr:x>
      <cdr:y>0.35154</cdr:y>
    </cdr:from>
    <cdr:to>
      <cdr:x>0.42154</cdr:x>
      <cdr:y>0.51304</cdr:y>
    </cdr:to>
    <cdr:sp macro="" textlink="">
      <cdr:nvSpPr>
        <cdr:cNvPr id="3" name="TextBox 1">
          <a:extLst xmlns:a="http://schemas.openxmlformats.org/drawingml/2006/main">
            <a:ext uri="{FF2B5EF4-FFF2-40B4-BE49-F238E27FC236}">
              <a16:creationId xmlns:a16="http://schemas.microsoft.com/office/drawing/2014/main" id="{56ACC720-330B-684B-B13A-BF5C67422EEA}"/>
            </a:ext>
          </a:extLst>
        </cdr:cNvPr>
        <cdr:cNvSpPr txBox="1"/>
      </cdr:nvSpPr>
      <cdr:spPr>
        <a:xfrm xmlns:a="http://schemas.openxmlformats.org/drawingml/2006/main">
          <a:off x="1582984" y="1307333"/>
          <a:ext cx="945496" cy="600591"/>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nationwide lockdown announcement</a:t>
          </a:r>
          <a:endPar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0.49651</cdr:x>
      <cdr:y>0.30214</cdr:y>
    </cdr:from>
    <cdr:to>
      <cdr:x>0.54531</cdr:x>
      <cdr:y>0.36438</cdr:y>
    </cdr:to>
    <cdr:sp macro="" textlink="">
      <cdr:nvSpPr>
        <cdr:cNvPr id="3" name="Down Arrow 2">
          <a:extLst xmlns:a="http://schemas.openxmlformats.org/drawingml/2006/main">
            <a:ext uri="{FF2B5EF4-FFF2-40B4-BE49-F238E27FC236}">
              <a16:creationId xmlns:a16="http://schemas.microsoft.com/office/drawing/2014/main" id="{A2C4E083-871D-724B-930B-252CD5E36F8A}"/>
            </a:ext>
          </a:extLst>
        </cdr:cNvPr>
        <cdr:cNvSpPr/>
      </cdr:nvSpPr>
      <cdr:spPr>
        <a:xfrm xmlns:a="http://schemas.openxmlformats.org/drawingml/2006/main">
          <a:off x="3008839" y="1152345"/>
          <a:ext cx="295733" cy="237369"/>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0.3989</cdr:x>
      <cdr:y>0.20112</cdr:y>
    </cdr:from>
    <cdr:to>
      <cdr:x>0.64927</cdr:x>
      <cdr:y>0.29081</cdr:y>
    </cdr:to>
    <cdr:sp macro="" textlink="">
      <cdr:nvSpPr>
        <cdr:cNvPr id="4" name="TextBox 1">
          <a:extLst xmlns:a="http://schemas.openxmlformats.org/drawingml/2006/main">
            <a:ext uri="{FF2B5EF4-FFF2-40B4-BE49-F238E27FC236}">
              <a16:creationId xmlns:a16="http://schemas.microsoft.com/office/drawing/2014/main" id="{61DF6CDB-FB80-7241-8CB7-164790810C18}"/>
            </a:ext>
          </a:extLst>
        </cdr:cNvPr>
        <cdr:cNvSpPr txBox="1"/>
      </cdr:nvSpPr>
      <cdr:spPr>
        <a:xfrm xmlns:a="http://schemas.openxmlformats.org/drawingml/2006/main">
          <a:off x="2417309" y="767061"/>
          <a:ext cx="1517237" cy="34207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nation-wide lockdown announcement</a:t>
          </a:r>
          <a:endParaRPr lang="en-US" sz="800" dirty="0">
            <a:solidFill>
              <a:srgbClr val="009CD8"/>
            </a:solidFill>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7872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95950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3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31346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46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30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extLst>
      <p:ext uri="{BB962C8B-B14F-4D97-AF65-F5344CB8AC3E}">
        <p14:creationId xmlns:p14="http://schemas.microsoft.com/office/powerpoint/2010/main" val="24293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6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68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021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758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3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US" b="1" dirty="0"/>
          </a:p>
        </p:txBody>
      </p:sp>
    </p:spTree>
    <p:extLst>
      <p:ext uri="{BB962C8B-B14F-4D97-AF65-F5344CB8AC3E}">
        <p14:creationId xmlns:p14="http://schemas.microsoft.com/office/powerpoint/2010/main" val="37635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178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1104934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22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FFFFFF"/>
        </a:solidFill>
        <a:effectLst/>
      </p:bgPr>
    </p:bg>
    <p:spTree>
      <p:nvGrpSpPr>
        <p:cNvPr id="1" name="Shape 9"/>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681" r="3928"/>
          <a:stretch/>
        </p:blipFill>
        <p:spPr>
          <a:xfrm>
            <a:off x="3488200" y="1"/>
            <a:ext cx="5662378" cy="5143500"/>
          </a:xfrm>
          <a:prstGeom prst="rect">
            <a:avLst/>
          </a:prstGeom>
        </p:spPr>
      </p:pic>
      <p:sp>
        <p:nvSpPr>
          <p:cNvPr id="10" name="Google Shape;10;p2"/>
          <p:cNvSpPr txBox="1">
            <a:spLocks noGrp="1"/>
          </p:cNvSpPr>
          <p:nvPr>
            <p:ph type="ctrTitle"/>
          </p:nvPr>
        </p:nvSpPr>
        <p:spPr>
          <a:xfrm>
            <a:off x="595850" y="2906213"/>
            <a:ext cx="5012899"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30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dirty="0"/>
          </a:p>
        </p:txBody>
      </p:sp>
      <p:sp>
        <p:nvSpPr>
          <p:cNvPr id="11" name="Google Shape;11;p2"/>
          <p:cNvSpPr/>
          <p:nvPr/>
        </p:nvSpPr>
        <p:spPr>
          <a:xfrm>
            <a:off x="595850" y="4392919"/>
            <a:ext cx="6016800" cy="126300"/>
          </a:xfrm>
          <a:prstGeom prst="rect">
            <a:avLst/>
          </a:pr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Rectangle 3"/>
          <p:cNvSpPr/>
          <p:nvPr userDrawn="1"/>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Google Shape;21;p25"/>
          <p:cNvPicPr preferRelativeResize="0"/>
          <p:nvPr userDrawn="1"/>
        </p:nvPicPr>
        <p:blipFill>
          <a:blip r:embed="rId3">
            <a:alphaModFix/>
          </a:blip>
          <a:stretch>
            <a:fillRect/>
          </a:stretch>
        </p:blipFill>
        <p:spPr>
          <a:xfrm>
            <a:off x="567203" y="176646"/>
            <a:ext cx="2487132" cy="565874"/>
          </a:xfrm>
          <a:prstGeom prst="rect">
            <a:avLst/>
          </a:prstGeom>
          <a:noFill/>
          <a:ln>
            <a:noFill/>
          </a:ln>
        </p:spPr>
      </p:pic>
      <p:sp>
        <p:nvSpPr>
          <p:cNvPr id="8" name="Google Shape;11;p2"/>
          <p:cNvSpPr/>
          <p:nvPr userDrawn="1"/>
        </p:nvSpPr>
        <p:spPr>
          <a:xfrm>
            <a:off x="3488200" y="4392919"/>
            <a:ext cx="3124450" cy="1263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189620"/>
            <a:ext cx="412800" cy="258000"/>
          </a:xfrm>
          <a:prstGeom prst="rect">
            <a:avLst/>
          </a:prstGeom>
          <a:solidFill>
            <a:srgbClr val="0A9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59934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Gold">
  <p:cSld name="TITLE_1_3_1">
    <p:bg>
      <p:bgPr>
        <a:solidFill>
          <a:srgbClr val="0A9FD9"/>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Times New Roman"/>
                <a:ea typeface="Times New Roman"/>
                <a:cs typeface="Times New Roman"/>
                <a:sym typeface="Times New Roman"/>
              </a:rPr>
              <a:t>“</a:t>
            </a:r>
            <a:endParaRPr sz="9600" b="1" dirty="0">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rgbClr val="0A9FD9"/>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2832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677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rgbClr val="0A9FD9"/>
        </a:solidFill>
        <a:effectLst/>
      </p:bgPr>
    </p:bg>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 Gold">
  <p:cSld name="CAPTION_ONLY_1_1">
    <p:bg>
      <p:bgPr>
        <a:solidFill>
          <a:srgbClr val="0A9FD9"/>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Gold">
  <p:cSld name="BLANK_1_1">
    <p:bg>
      <p:bgPr>
        <a:solidFill>
          <a:srgbClr val="0A9FD9"/>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67" r:id="rId5"/>
    <p:sldLayoutId id="2147483668" r:id="rId6"/>
    <p:sldLayoutId id="2147483660" r:id="rId7"/>
    <p:sldLayoutId id="2147483663" r:id="rId8"/>
    <p:sldLayoutId id="2147483664" r:id="rId9"/>
    <p:sldLayoutId id="214748366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5" Type="http://schemas.openxmlformats.org/officeDocument/2006/relationships/tags" Target="../tags/tag5.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oilprice.com/Energy/Energy-General/10-Energy-Stocks-Defying-The-COVID-19-Slump.html"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cef.ceew.in/solutions-factory/publications/the-case-for-indexed-renewable-energy-tariffs" TargetMode="External"/><Relationship Id="rId3" Type="http://schemas.openxmlformats.org/officeDocument/2006/relationships/hyperlink" Target="http://cef.ceew.in/" TargetMode="External"/><Relationship Id="rId7" Type="http://schemas.openxmlformats.org/officeDocument/2006/relationships/hyperlink" Target="http://cef.ceew.in/solutions-factory/tool/electric-mobility" TargetMode="External"/><Relationship Id="rId12" Type="http://schemas.openxmlformats.org/officeDocument/2006/relationships/image" Target="../media/image17.png"/><Relationship Id="rId2" Type="http://schemas.openxmlformats.org/officeDocument/2006/relationships/notesSlide" Target="../notesSlides/notesSlide20.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hyperlink" Target="https://cef.ceew.in/solutions-factory/clean-energy-investment-trends-2020.india" TargetMode="External"/><Relationship Id="rId5" Type="http://schemas.openxmlformats.org/officeDocument/2006/relationships/hyperlink" Target="http://cef.ceew.in/solutions-factory/tool/open-access" TargetMode="External"/><Relationship Id="rId15" Type="http://schemas.openxmlformats.org/officeDocument/2006/relationships/hyperlink" Target="https://cef.ceew.in/solutions-factory/publications/financing-india-transition-to-electric-vehicles"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cef.ceew.in/solutions-factory/publications/scaling-up-solar-manufacturing-to-enhance-india-energy-security" TargetMode="External"/><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3" Type="http://schemas.openxmlformats.org/officeDocument/2006/relationships/image" Target="../media/image5.jp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image" Target="../media/image6.png"/><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1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chart" Target="../charts/chart10.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Google Shape;94;p19"/>
          <p:cNvSpPr txBox="1">
            <a:spLocks noGrp="1"/>
          </p:cNvSpPr>
          <p:nvPr>
            <p:ph type="ctrTitle"/>
          </p:nvPr>
        </p:nvSpPr>
        <p:spPr>
          <a:xfrm>
            <a:off x="477825" y="2991376"/>
            <a:ext cx="6291000" cy="1188000"/>
          </a:xfrm>
          <a:prstGeom prst="rect">
            <a:avLst/>
          </a:prstGeom>
        </p:spPr>
        <p:txBody>
          <a:bodyPr spcFirstLastPara="1" wrap="square" lIns="91425" tIns="91425" rIns="91425" bIns="91425" anchor="b" anchorCtr="0">
            <a:noAutofit/>
          </a:bodyPr>
          <a:lstStyle/>
          <a:p>
            <a:pPr lvl="0"/>
            <a:r>
              <a:rPr lang="en-IN" sz="2350" dirty="0">
                <a:solidFill>
                  <a:srgbClr val="575756"/>
                </a:solidFill>
              </a:rPr>
              <a:t>CEEW-CEF</a:t>
            </a:r>
            <a:r>
              <a:rPr lang="en-GB" sz="2350" dirty="0">
                <a:solidFill>
                  <a:srgbClr val="575756"/>
                </a:solidFill>
              </a:rPr>
              <a:t> Market </a:t>
            </a:r>
            <a:r>
              <a:rPr lang="en-GB" sz="2350" dirty="0">
                <a:solidFill>
                  <a:schemeClr val="bg1"/>
                </a:solidFill>
              </a:rPr>
              <a:t>Handbook</a:t>
            </a:r>
            <a:br>
              <a:rPr lang="en-GB" sz="2350" dirty="0"/>
            </a:br>
            <a:r>
              <a:rPr lang="en-GB" sz="2350" dirty="0">
                <a:solidFill>
                  <a:srgbClr val="575756"/>
                </a:solidFill>
              </a:rPr>
              <a:t>Q3 2020-21</a:t>
            </a:r>
            <a:endParaRPr sz="2350" dirty="0">
              <a:solidFill>
                <a:srgbClr val="575756"/>
              </a:solidFill>
            </a:endParaRPr>
          </a:p>
        </p:txBody>
      </p:sp>
      <p:pic>
        <p:nvPicPr>
          <p:cNvPr id="3" name="Google Shape;21;p25"/>
          <p:cNvPicPr preferRelativeResize="0"/>
          <p:nvPr/>
        </p:nvPicPr>
        <p:blipFill>
          <a:blip r:embed="rId3">
            <a:extLst>
              <a:ext uri="{28A0092B-C50C-407E-A947-70E740481C1C}">
                <a14:useLocalDpi xmlns:a14="http://schemas.microsoft.com/office/drawing/2010/main" val="0"/>
              </a:ext>
            </a:extLst>
          </a:blip>
          <a:stretch>
            <a:fillRect/>
          </a:stretch>
        </p:blipFill>
        <p:spPr>
          <a:xfrm>
            <a:off x="567203" y="178101"/>
            <a:ext cx="2487132" cy="562964"/>
          </a:xfrm>
          <a:prstGeom prst="rect">
            <a:avLst/>
          </a:prstGeom>
          <a:noFill/>
          <a:ln>
            <a:noFill/>
          </a:ln>
        </p:spPr>
      </p:pic>
      <p:sp>
        <p:nvSpPr>
          <p:cNvPr id="5" name="Google Shape;100;p20"/>
          <p:cNvSpPr txBox="1"/>
          <p:nvPr/>
        </p:nvSpPr>
        <p:spPr>
          <a:xfrm>
            <a:off x="491575" y="4077289"/>
            <a:ext cx="3776700" cy="376724"/>
          </a:xfrm>
          <a:prstGeom prst="rect">
            <a:avLst/>
          </a:prstGeom>
          <a:noFill/>
          <a:ln>
            <a:noFill/>
          </a:ln>
        </p:spPr>
        <p:txBody>
          <a:bodyPr spcFirstLastPara="1" wrap="square" lIns="91425" tIns="91425" rIns="91425" bIns="91425" anchor="t" anchorCtr="0">
            <a:noAutofit/>
          </a:bodyPr>
          <a:lstStyle/>
          <a:p>
            <a:pPr>
              <a:buClr>
                <a:srgbClr val="6C6E71"/>
              </a:buClr>
              <a:buSzPts val="3200"/>
            </a:pPr>
            <a:r>
              <a:rPr lang="en-GB" sz="1200">
                <a:solidFill>
                  <a:srgbClr val="575756"/>
                </a:solidFill>
                <a:latin typeface="Open Sans" panose="020B0606030504020204" pitchFamily="34" charset="0"/>
                <a:ea typeface="Open Sans" panose="020B0606030504020204" pitchFamily="34" charset="0"/>
                <a:cs typeface="Open Sans" panose="020B0606030504020204" pitchFamily="34" charset="0"/>
              </a:rPr>
              <a:t>15 </a:t>
            </a:r>
            <a:r>
              <a:rPr lang="en-GB"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February 2021</a:t>
            </a:r>
          </a:p>
        </p:txBody>
      </p:sp>
      <p:sp>
        <p:nvSpPr>
          <p:cNvPr id="6" name="Google Shape;47;p1"/>
          <p:cNvSpPr txBox="1">
            <a:spLocks/>
          </p:cNvSpPr>
          <p:nvPr/>
        </p:nvSpPr>
        <p:spPr>
          <a:xfrm>
            <a:off x="5476760" y="4770185"/>
            <a:ext cx="3582201" cy="2803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300"/>
            </a:pPr>
            <a:r>
              <a:rPr lang="en-GB" sz="13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Council on Energy, Environment and Water 2020</a:t>
            </a:r>
            <a:endParaRPr lang="en-GB"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85815DD-2FD6-AC45-8F9D-B2BE6D3C113A}"/>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8763"/>
            <a:ext cx="8638309"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Policy and regulatory developments: </a:t>
            </a:r>
            <a:r>
              <a:rPr lang="en-IN" sz="1200" dirty="0">
                <a:solidFill>
                  <a:srgbClr val="009CD8"/>
                </a:solidFill>
              </a:rPr>
              <a:t>Electricity (Rights of Consumers) Rules, 2020, notified; </a:t>
            </a:r>
            <a:br>
              <a:rPr lang="en-IN" sz="1200" dirty="0">
                <a:solidFill>
                  <a:srgbClr val="009CD8"/>
                </a:solidFill>
              </a:rPr>
            </a:br>
            <a:r>
              <a:rPr lang="en-IN" sz="1200" dirty="0">
                <a:solidFill>
                  <a:srgbClr val="009CD8"/>
                </a:solidFill>
              </a:rPr>
              <a:t>Ministry of Power proposed rules on PPA tariffs, curtailment and change in law</a:t>
            </a:r>
            <a:endParaRPr sz="1200" dirty="0">
              <a:solidFill>
                <a:srgbClr val="009CD8"/>
              </a:solidFill>
            </a:endParaRPr>
          </a:p>
        </p:txBody>
      </p:sp>
      <p:sp>
        <p:nvSpPr>
          <p:cNvPr id="19" name="Google Shape;100;p20"/>
          <p:cNvSpPr txBox="1"/>
          <p:nvPr/>
        </p:nvSpPr>
        <p:spPr>
          <a:xfrm>
            <a:off x="6554363" y="520770"/>
            <a:ext cx="2333107" cy="391722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dirty="0">
                <a:solidFill>
                  <a:srgbClr val="575756"/>
                </a:solidFill>
                <a:latin typeface="Open Sans"/>
                <a:ea typeface="Open Sans"/>
                <a:cs typeface="Open Sans"/>
              </a:rPr>
              <a:t>The Electricity (Rights of Consumers) Rules, 2020, were notified by the Ministry of Power. </a:t>
            </a:r>
            <a:r>
              <a:rPr lang="en-US" sz="800" b="1" dirty="0">
                <a:solidFill>
                  <a:srgbClr val="575756"/>
                </a:solidFill>
                <a:latin typeface="Open Sans"/>
                <a:ea typeface="Open Sans"/>
                <a:cs typeface="Open Sans"/>
              </a:rPr>
              <a:t>They aim to improve discom performance and electricity supply reliability</a:t>
            </a:r>
            <a:r>
              <a:rPr lang="en-IN" sz="800" b="1" dirty="0">
                <a:solidFill>
                  <a:srgbClr val="575756"/>
                </a:solidFill>
                <a:latin typeface="Open Sans"/>
                <a:ea typeface="Open Sans"/>
                <a:cs typeface="Open Sans"/>
                <a:sym typeface="Open Sans"/>
              </a:rPr>
              <a:t>. </a:t>
            </a:r>
          </a:p>
          <a:p>
            <a:pPr>
              <a:spcBef>
                <a:spcPts val="700"/>
              </a:spcBef>
            </a:pPr>
            <a:r>
              <a:rPr lang="en-US" sz="800" dirty="0">
                <a:solidFill>
                  <a:srgbClr val="575756"/>
                </a:solidFill>
                <a:latin typeface="Open Sans"/>
                <a:ea typeface="Open Sans"/>
                <a:cs typeface="Open Sans"/>
              </a:rPr>
              <a:t>As per the rules, a limit of 10 kW on net-metering has been imposed. The industry has challenged this limit as a major deterrent to the growth of the solar rooftop sector. As such, Ministry of Power is currently considering this limit for revision.  Net-metering allows a grid-connected rooftop consumer to directly offset the energy injected into the grid, thereby ensuring higher incentives</a:t>
            </a:r>
            <a:r>
              <a:rPr lang="en-IN" sz="800" dirty="0">
                <a:solidFill>
                  <a:srgbClr val="575756"/>
                </a:solidFill>
                <a:latin typeface="Open Sans"/>
                <a:ea typeface="Open Sans"/>
                <a:cs typeface="Open Sans"/>
                <a:sym typeface="Open Sans"/>
              </a:rPr>
              <a:t>. </a:t>
            </a:r>
          </a:p>
          <a:p>
            <a:pPr lvl="0">
              <a:spcBef>
                <a:spcPts val="700"/>
              </a:spcBef>
              <a:buClr>
                <a:schemeClr val="dk1"/>
              </a:buClr>
              <a:buSzPts val="1100"/>
            </a:pPr>
            <a:r>
              <a:rPr lang="en-US" sz="800" dirty="0">
                <a:solidFill>
                  <a:srgbClr val="575756"/>
                </a:solidFill>
                <a:latin typeface="Open Sans"/>
                <a:ea typeface="Open Sans"/>
                <a:cs typeface="Open Sans"/>
              </a:rPr>
              <a:t>In response to the financial crunch due to the Covid-19 pandemic, the Ministry of Finance took measures to </a:t>
            </a:r>
            <a:r>
              <a:rPr lang="en-US" sz="800" b="1" dirty="0">
                <a:solidFill>
                  <a:srgbClr val="575756"/>
                </a:solidFill>
                <a:latin typeface="Open Sans"/>
                <a:ea typeface="Open Sans"/>
                <a:cs typeface="Open Sans"/>
              </a:rPr>
              <a:t>relax PBG and EMD requirements to reduce bidding costs for RE developers.</a:t>
            </a:r>
            <a:endParaRPr lang="en-US" sz="800" b="1" dirty="0">
              <a:solidFill>
                <a:srgbClr val="575756"/>
              </a:solidFill>
              <a:latin typeface="Open Sans"/>
              <a:ea typeface="Open Sans"/>
              <a:cs typeface="Open Sans"/>
              <a:sym typeface="Open Sans"/>
            </a:endParaRPr>
          </a:p>
          <a:p>
            <a:pPr>
              <a:spcBef>
                <a:spcPts val="700"/>
              </a:spcBef>
            </a:pPr>
            <a:r>
              <a:rPr lang="en-US" sz="800" dirty="0">
                <a:solidFill>
                  <a:srgbClr val="575756"/>
                </a:solidFill>
                <a:latin typeface="Open Sans"/>
                <a:ea typeface="Open Sans"/>
                <a:cs typeface="Open Sans"/>
              </a:rPr>
              <a:t>Aiming to provide a fillip to Indian manufacturing, exports, and self-reliance (‘Atmanirbhar Bharat’), the government announced </a:t>
            </a:r>
            <a:r>
              <a:rPr lang="en-US" sz="800" b="1" dirty="0">
                <a:solidFill>
                  <a:srgbClr val="575756"/>
                </a:solidFill>
                <a:latin typeface="Open Sans"/>
                <a:ea typeface="Open Sans"/>
                <a:cs typeface="Open Sans"/>
              </a:rPr>
              <a:t>production-linked incentives worth INR 22,600 crore for high-efficiency solar PV modules and advance chemistry cell battery development</a:t>
            </a:r>
            <a:r>
              <a:rPr lang="en-US" sz="800" b="1" dirty="0">
                <a:solidFill>
                  <a:srgbClr val="575756"/>
                </a:solidFill>
                <a:latin typeface="Open Sans"/>
                <a:ea typeface="Open Sans"/>
                <a:cs typeface="Open Sans"/>
                <a:sym typeface="Open Sans"/>
              </a:rPr>
              <a:t>.</a:t>
            </a:r>
          </a:p>
          <a:p>
            <a:pPr lvl="0">
              <a:spcBef>
                <a:spcPts val="700"/>
              </a:spcBef>
              <a:buClr>
                <a:schemeClr val="dk1"/>
              </a:buClr>
              <a:buSzPts val="1100"/>
            </a:pPr>
            <a:endParaRPr lang="en-US" sz="800" dirty="0">
              <a:solidFill>
                <a:srgbClr val="575756"/>
              </a:solidFill>
              <a:latin typeface="Open Sans"/>
              <a:ea typeface="Open Sans"/>
              <a:cs typeface="Open Sans"/>
              <a:sym typeface="Open Sans"/>
            </a:endParaRPr>
          </a:p>
          <a:p>
            <a:pPr lvl="0">
              <a:spcBef>
                <a:spcPts val="700"/>
              </a:spcBef>
              <a:buClr>
                <a:schemeClr val="dk1"/>
              </a:buClr>
              <a:buSzPts val="1100"/>
            </a:pPr>
            <a:endParaRPr lang="en-IN" sz="800" b="1" dirty="0">
              <a:solidFill>
                <a:srgbClr val="575756"/>
              </a:solidFill>
              <a:latin typeface="Open Sans"/>
              <a:ea typeface="Open Sans"/>
              <a:cs typeface="Open Sans"/>
              <a:sym typeface="Open Sans"/>
            </a:endParaRP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02661" y="4627718"/>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p>
        </p:txBody>
      </p:sp>
      <p:grpSp>
        <p:nvGrpSpPr>
          <p:cNvPr id="3" name="Group 2">
            <a:extLst>
              <a:ext uri="{FF2B5EF4-FFF2-40B4-BE49-F238E27FC236}">
                <a16:creationId xmlns:a16="http://schemas.microsoft.com/office/drawing/2014/main" id="{EA4C12EB-C07B-054E-A9DE-3CD5EBE28203}"/>
              </a:ext>
            </a:extLst>
          </p:cNvPr>
          <p:cNvGrpSpPr/>
          <p:nvPr/>
        </p:nvGrpSpPr>
        <p:grpSpPr>
          <a:xfrm>
            <a:off x="271384" y="656028"/>
            <a:ext cx="2106736" cy="3925098"/>
            <a:chOff x="271384" y="656028"/>
            <a:chExt cx="2106736" cy="3925098"/>
          </a:xfrm>
        </p:grpSpPr>
        <p:sp>
          <p:nvSpPr>
            <p:cNvPr id="59" name="Text Placeholder 5">
              <a:extLst>
                <a:ext uri="{FF2B5EF4-FFF2-40B4-BE49-F238E27FC236}">
                  <a16:creationId xmlns:a16="http://schemas.microsoft.com/office/drawing/2014/main" id="{48A112BF-3D4C-E74B-AD27-E7F9A1373F62}"/>
                </a:ext>
              </a:extLst>
            </p:cNvPr>
            <p:cNvSpPr txBox="1">
              <a:spLocks/>
            </p:cNvSpPr>
            <p:nvPr/>
          </p:nvSpPr>
          <p:spPr>
            <a:xfrm>
              <a:off x="271384" y="992344"/>
              <a:ext cx="2106736" cy="3588782"/>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Consumers to get an electricity connection with 7 days (30 days for rural areas) of applying.</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No new electricity connections to be added without meters (prepayment or smart prepayment). </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Discoms to mandatorily bill all consumers and ensure the bills reach them at least 10 days prior to the date of payment, Rebate for a customer if the bill delivery is delayed</a:t>
              </a: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Discoms to monitor and report reliability indices for the duration and frequency of outages.</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Automatic compensation for consumers if standards of performance (such as outages and application processing timelines) aren’t adhered to by discoms.</a:t>
              </a: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Limit on net metering set as 10 kW for solar rooftop systems. Gross metering to be provided above 10 kW. </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 to set up a mechanism for monitoring consumer grievance redressal and a dedicated call centre.  </a:t>
              </a:r>
            </a:p>
          </p:txBody>
        </p:sp>
        <p:sp>
          <p:nvSpPr>
            <p:cNvPr id="58" name="Text Box 10">
              <a:extLst>
                <a:ext uri="{FF2B5EF4-FFF2-40B4-BE49-F238E27FC236}">
                  <a16:creationId xmlns:a16="http://schemas.microsoft.com/office/drawing/2014/main" id="{840A8F34-226E-094D-AD5D-78BAE931C582}"/>
                </a:ext>
              </a:extLst>
            </p:cNvPr>
            <p:cNvSpPr txBox="1">
              <a:spLocks noChangeArrowheads="1"/>
            </p:cNvSpPr>
            <p:nvPr>
              <p:custDataLst>
                <p:tags r:id="rId5"/>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Notification of Electricity (Rights of Consumers) Rules 2020 by Ministry of Power </a:t>
              </a:r>
            </a:p>
          </p:txBody>
        </p:sp>
      </p:grpSp>
      <p:grpSp>
        <p:nvGrpSpPr>
          <p:cNvPr id="4" name="Group 3">
            <a:extLst>
              <a:ext uri="{FF2B5EF4-FFF2-40B4-BE49-F238E27FC236}">
                <a16:creationId xmlns:a16="http://schemas.microsoft.com/office/drawing/2014/main" id="{7558159B-AC71-484B-849A-43F4D73ADF82}"/>
              </a:ext>
            </a:extLst>
          </p:cNvPr>
          <p:cNvGrpSpPr/>
          <p:nvPr/>
        </p:nvGrpSpPr>
        <p:grpSpPr>
          <a:xfrm>
            <a:off x="2479057" y="647390"/>
            <a:ext cx="1863773" cy="1869946"/>
            <a:chOff x="2479057" y="647390"/>
            <a:chExt cx="1863773" cy="1869946"/>
          </a:xfrm>
        </p:grpSpPr>
        <p:sp>
          <p:nvSpPr>
            <p:cNvPr id="62" name="Text Placeholder 5">
              <a:extLst>
                <a:ext uri="{FF2B5EF4-FFF2-40B4-BE49-F238E27FC236}">
                  <a16:creationId xmlns:a16="http://schemas.microsoft.com/office/drawing/2014/main" id="{B49A8393-F8F7-DE4B-8172-D3E9873B647E}"/>
                </a:ext>
              </a:extLst>
            </p:cNvPr>
            <p:cNvSpPr txBox="1">
              <a:spLocks/>
            </p:cNvSpPr>
            <p:nvPr/>
          </p:nvSpPr>
          <p:spPr>
            <a:xfrm>
              <a:off x="2479057" y="995343"/>
              <a:ext cx="1863772" cy="152199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Performance bank guarantee (PBG) reduced to 3%.</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No Earnest money deposit (EMD) required, bidders to submit bid security declaration.</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Applicable to all new tenders, contracts to be issued or concluded by December 2021.</a:t>
              </a:r>
            </a:p>
          </p:txBody>
        </p:sp>
        <p:sp>
          <p:nvSpPr>
            <p:cNvPr id="61" name="Text Box 10">
              <a:extLst>
                <a:ext uri="{FF2B5EF4-FFF2-40B4-BE49-F238E27FC236}">
                  <a16:creationId xmlns:a16="http://schemas.microsoft.com/office/drawing/2014/main" id="{D9911718-1BDC-E84F-B223-8FE36C9AD735}"/>
                </a:ext>
              </a:extLst>
            </p:cNvPr>
            <p:cNvSpPr txBox="1">
              <a:spLocks noChangeArrowheads="1"/>
            </p:cNvSpPr>
            <p:nvPr>
              <p:custDataLst>
                <p:tags r:id="rId4"/>
              </p:custDataLst>
            </p:nvPr>
          </p:nvSpPr>
          <p:spPr bwMode="auto">
            <a:xfrm>
              <a:off x="2479058" y="647390"/>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Ministry of Finance relaxed PBG, EMD requirements in central government tenders</a:t>
              </a:r>
            </a:p>
          </p:txBody>
        </p:sp>
      </p:grpSp>
      <p:grpSp>
        <p:nvGrpSpPr>
          <p:cNvPr id="6" name="Group 5">
            <a:extLst>
              <a:ext uri="{FF2B5EF4-FFF2-40B4-BE49-F238E27FC236}">
                <a16:creationId xmlns:a16="http://schemas.microsoft.com/office/drawing/2014/main" id="{7CF8FD31-D1E6-AF40-9E90-5DA9E7725D63}"/>
              </a:ext>
            </a:extLst>
          </p:cNvPr>
          <p:cNvGrpSpPr/>
          <p:nvPr/>
        </p:nvGrpSpPr>
        <p:grpSpPr>
          <a:xfrm>
            <a:off x="4511551" y="656028"/>
            <a:ext cx="1754226" cy="1861307"/>
            <a:chOff x="4511551" y="656028"/>
            <a:chExt cx="1754226" cy="1861307"/>
          </a:xfrm>
        </p:grpSpPr>
        <p:sp>
          <p:nvSpPr>
            <p:cNvPr id="68" name="Text Placeholder 5">
              <a:extLst>
                <a:ext uri="{FF2B5EF4-FFF2-40B4-BE49-F238E27FC236}">
                  <a16:creationId xmlns:a16="http://schemas.microsoft.com/office/drawing/2014/main" id="{3188A0D5-01A7-364C-8A0B-743DE2CDB7DC}"/>
                </a:ext>
              </a:extLst>
            </p:cNvPr>
            <p:cNvSpPr txBox="1">
              <a:spLocks/>
            </p:cNvSpPr>
            <p:nvPr/>
          </p:nvSpPr>
          <p:spPr>
            <a:xfrm>
              <a:off x="4511551" y="992342"/>
              <a:ext cx="1754225" cy="152499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As per the revised guidelines, any non-renewable power source (including storage) can be blended with RE. </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RE and non-RE plants can be in the same or different RLDC regions. </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Penalty on failure to meet requirements increased from 25% to 400% of applicable tariff.</a:t>
              </a:r>
            </a:p>
          </p:txBody>
        </p:sp>
        <p:sp>
          <p:nvSpPr>
            <p:cNvPr id="67" name="Text Box 10">
              <a:extLst>
                <a:ext uri="{FF2B5EF4-FFF2-40B4-BE49-F238E27FC236}">
                  <a16:creationId xmlns:a16="http://schemas.microsoft.com/office/drawing/2014/main" id="{09FCABAF-BB53-1845-A346-6A2DE2A26533}"/>
                </a:ext>
              </a:extLst>
            </p:cNvPr>
            <p:cNvSpPr txBox="1">
              <a:spLocks noChangeArrowheads="1"/>
            </p:cNvSpPr>
            <p:nvPr>
              <p:custDataLst>
                <p:tags r:id="rId3"/>
              </p:custDataLst>
            </p:nvPr>
          </p:nvSpPr>
          <p:spPr bwMode="auto">
            <a:xfrm>
              <a:off x="4511553" y="656028"/>
              <a:ext cx="175422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Amendment of guidelines by MNRE on blended (round the clock) RTC RE procurement</a:t>
              </a:r>
            </a:p>
          </p:txBody>
        </p:sp>
      </p:grpSp>
      <p:grpSp>
        <p:nvGrpSpPr>
          <p:cNvPr id="5" name="Group 4">
            <a:extLst>
              <a:ext uri="{FF2B5EF4-FFF2-40B4-BE49-F238E27FC236}">
                <a16:creationId xmlns:a16="http://schemas.microsoft.com/office/drawing/2014/main" id="{CE4CAAD3-77D9-F54F-9CC1-554EAD280217}"/>
              </a:ext>
            </a:extLst>
          </p:cNvPr>
          <p:cNvGrpSpPr/>
          <p:nvPr/>
        </p:nvGrpSpPr>
        <p:grpSpPr>
          <a:xfrm>
            <a:off x="2466851" y="2645824"/>
            <a:ext cx="1875978" cy="1935301"/>
            <a:chOff x="2466851" y="2645824"/>
            <a:chExt cx="1875978" cy="1935301"/>
          </a:xfrm>
        </p:grpSpPr>
        <p:sp>
          <p:nvSpPr>
            <p:cNvPr id="65" name="Text Placeholder 5">
              <a:extLst>
                <a:ext uri="{FF2B5EF4-FFF2-40B4-BE49-F238E27FC236}">
                  <a16:creationId xmlns:a16="http://schemas.microsoft.com/office/drawing/2014/main" id="{CF0648C5-46BF-504F-886B-0CF3F7DD5D4C}"/>
                </a:ext>
              </a:extLst>
            </p:cNvPr>
            <p:cNvSpPr txBox="1">
              <a:spLocks/>
            </p:cNvSpPr>
            <p:nvPr/>
          </p:nvSpPr>
          <p:spPr>
            <a:xfrm>
              <a:off x="2466851" y="2956284"/>
              <a:ext cx="1875978" cy="1624841"/>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Discoms to sign PPAs at weighted average of tariff bids.</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RE developers to sell curtailed power over power exchanges.</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Tariff revision for ‘change in law’ events within 30 days, verification by regulators within 90 days.</a:t>
              </a:r>
            </a:p>
          </p:txBody>
        </p:sp>
        <p:sp>
          <p:nvSpPr>
            <p:cNvPr id="64" name="Text Box 10">
              <a:extLst>
                <a:ext uri="{FF2B5EF4-FFF2-40B4-BE49-F238E27FC236}">
                  <a16:creationId xmlns:a16="http://schemas.microsoft.com/office/drawing/2014/main" id="{63F9B9C3-AC19-EB49-B9BE-CCCDC72799AA}"/>
                </a:ext>
              </a:extLst>
            </p:cNvPr>
            <p:cNvSpPr txBox="1">
              <a:spLocks noChangeArrowheads="1"/>
            </p:cNvSpPr>
            <p:nvPr>
              <p:custDataLst>
                <p:tags r:id="rId2"/>
              </p:custDataLst>
            </p:nvPr>
          </p:nvSpPr>
          <p:spPr bwMode="auto">
            <a:xfrm>
              <a:off x="2468227" y="2645824"/>
              <a:ext cx="1874602"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Ministry of Power proposed rules  on PPA tariffs, curtailment and change in law</a:t>
              </a:r>
            </a:p>
          </p:txBody>
        </p:sp>
      </p:grpSp>
      <p:grpSp>
        <p:nvGrpSpPr>
          <p:cNvPr id="7" name="Group 6">
            <a:extLst>
              <a:ext uri="{FF2B5EF4-FFF2-40B4-BE49-F238E27FC236}">
                <a16:creationId xmlns:a16="http://schemas.microsoft.com/office/drawing/2014/main" id="{0369A053-DFE4-3240-9335-7901358C8B72}"/>
              </a:ext>
            </a:extLst>
          </p:cNvPr>
          <p:cNvGrpSpPr/>
          <p:nvPr/>
        </p:nvGrpSpPr>
        <p:grpSpPr>
          <a:xfrm>
            <a:off x="4511552" y="2643156"/>
            <a:ext cx="1754225" cy="1937970"/>
            <a:chOff x="4511552" y="2643156"/>
            <a:chExt cx="1754225" cy="1937970"/>
          </a:xfrm>
        </p:grpSpPr>
        <p:sp>
          <p:nvSpPr>
            <p:cNvPr id="71" name="Text Placeholder 5">
              <a:extLst>
                <a:ext uri="{FF2B5EF4-FFF2-40B4-BE49-F238E27FC236}">
                  <a16:creationId xmlns:a16="http://schemas.microsoft.com/office/drawing/2014/main" id="{81AA34BE-65C8-724A-8117-96BE2C19926E}"/>
                </a:ext>
              </a:extLst>
            </p:cNvPr>
            <p:cNvSpPr txBox="1">
              <a:spLocks/>
            </p:cNvSpPr>
            <p:nvPr/>
          </p:nvSpPr>
          <p:spPr>
            <a:xfrm>
              <a:off x="4511552" y="2991730"/>
              <a:ext cx="1754225" cy="1589396"/>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Incentives for consumers consumers to set up rooftop solar with eligibility to sell power to discom and no limit on capacity installed (earlier 50% of contracted capacity).</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Focus on reducing operating (electricity) costs for MSMEs with exemption of cross subsidy and additional surcharge for open access.</a:t>
              </a:r>
            </a:p>
          </p:txBody>
        </p:sp>
        <p:sp>
          <p:nvSpPr>
            <p:cNvPr id="70" name="Text Box 10">
              <a:extLst>
                <a:ext uri="{FF2B5EF4-FFF2-40B4-BE49-F238E27FC236}">
                  <a16:creationId xmlns:a16="http://schemas.microsoft.com/office/drawing/2014/main" id="{ADF96EF8-C627-8842-B76C-EB99A908261E}"/>
                </a:ext>
              </a:extLst>
            </p:cNvPr>
            <p:cNvSpPr txBox="1">
              <a:spLocks noChangeArrowheads="1"/>
            </p:cNvSpPr>
            <p:nvPr>
              <p:custDataLst>
                <p:tags r:id="rId1"/>
              </p:custDataLst>
            </p:nvPr>
          </p:nvSpPr>
          <p:spPr bwMode="auto">
            <a:xfrm>
              <a:off x="4511552" y="2643156"/>
              <a:ext cx="1754225"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Government of Gujarat announced Solar Policy 2021, valid till December 2025</a:t>
              </a:r>
            </a:p>
          </p:txBody>
        </p:sp>
      </p:grpSp>
      <p:sp>
        <p:nvSpPr>
          <p:cNvPr id="36" name="Rectangle 3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grpSp>
        <p:nvGrpSpPr>
          <p:cNvPr id="24" name="Group 23"/>
          <p:cNvGrpSpPr/>
          <p:nvPr/>
        </p:nvGrpSpPr>
        <p:grpSpPr>
          <a:xfrm>
            <a:off x="8284057" y="4779402"/>
            <a:ext cx="715926" cy="418214"/>
            <a:chOff x="8284057" y="4779402"/>
            <a:chExt cx="715926" cy="418214"/>
          </a:xfrm>
        </p:grpSpPr>
        <p:sp>
          <p:nvSpPr>
            <p:cNvPr id="25" name="Rounded Rectangle 24"/>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p:cNvGrpSpPr/>
            <p:nvPr/>
          </p:nvGrpSpPr>
          <p:grpSpPr>
            <a:xfrm>
              <a:off x="8284057" y="4879531"/>
              <a:ext cx="715926" cy="263969"/>
              <a:chOff x="1376812" y="1471708"/>
              <a:chExt cx="715926" cy="263969"/>
            </a:xfrm>
          </p:grpSpPr>
          <p:sp>
            <p:nvSpPr>
              <p:cNvPr id="27" name="TextBox 26"/>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8" name="Group 27"/>
              <p:cNvGrpSpPr/>
              <p:nvPr/>
            </p:nvGrpSpPr>
            <p:grpSpPr>
              <a:xfrm>
                <a:off x="1504037" y="1471708"/>
                <a:ext cx="436340" cy="63914"/>
                <a:chOff x="973747" y="978085"/>
                <a:chExt cx="436340" cy="63914"/>
              </a:xfrm>
            </p:grpSpPr>
            <p:sp>
              <p:nvSpPr>
                <p:cNvPr id="29" name="Oval 28"/>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Oval 3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96865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70" name="Rounded Rectangle 69">
            <a:extLst>
              <a:ext uri="{FF2B5EF4-FFF2-40B4-BE49-F238E27FC236}">
                <a16:creationId xmlns:a16="http://schemas.microsoft.com/office/drawing/2014/main" id="{72EF6D10-C68B-544E-8D41-961C22262A6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67166" y="128609"/>
            <a:ext cx="7816891"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IN" sz="1200" dirty="0">
                <a:solidFill>
                  <a:srgbClr val="009CD8"/>
                </a:solidFill>
              </a:rPr>
              <a:t>market concentration decreased slightly from the previous quarter, and bidders in Q3 FY21 auctions included international developers and the NTPC</a:t>
            </a:r>
            <a:endParaRPr sz="1200" dirty="0">
              <a:solidFill>
                <a:srgbClr val="009CD8"/>
              </a:solidFill>
            </a:endParaRPr>
          </a:p>
        </p:txBody>
      </p:sp>
      <p:sp>
        <p:nvSpPr>
          <p:cNvPr id="19" name="Google Shape;100;p20"/>
          <p:cNvSpPr txBox="1"/>
          <p:nvPr/>
        </p:nvSpPr>
        <p:spPr>
          <a:xfrm>
            <a:off x="6554363" y="520770"/>
            <a:ext cx="2333107" cy="418872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dirty="0">
                <a:solidFill>
                  <a:srgbClr val="575756"/>
                </a:solidFill>
                <a:latin typeface="Open Sans"/>
                <a:ea typeface="Open Sans"/>
                <a:cs typeface="Open Sans"/>
              </a:rPr>
              <a:t>Nearly </a:t>
            </a:r>
            <a:r>
              <a:rPr lang="en-US" sz="800" b="1" dirty="0">
                <a:solidFill>
                  <a:srgbClr val="575756"/>
                </a:solidFill>
                <a:latin typeface="Open Sans"/>
                <a:ea typeface="Open Sans"/>
                <a:cs typeface="Open Sans"/>
              </a:rPr>
              <a:t>2.97 GW of RE capacity was sanctioned/auctioned in Q3 FY21 (vs. 3.2 GW in Q2 FY21).</a:t>
            </a:r>
            <a:r>
              <a:rPr lang="en-US" sz="800" dirty="0">
                <a:solidFill>
                  <a:srgbClr val="575756"/>
                </a:solidFill>
                <a:latin typeface="Open Sans"/>
                <a:ea typeface="Open Sans"/>
                <a:cs typeface="Open Sans"/>
              </a:rPr>
              <a:t> Auction bids continued to be concentrated in the hands of a few developers. </a:t>
            </a:r>
            <a:endParaRPr lang="en-IN" sz="800" dirty="0">
              <a:solidFill>
                <a:srgbClr val="575756"/>
              </a:solidFill>
              <a:latin typeface="Open Sans"/>
              <a:ea typeface="Open Sans"/>
              <a:cs typeface="Open Sans"/>
              <a:sym typeface="Open Sans"/>
            </a:endParaRPr>
          </a:p>
          <a:p>
            <a:pPr>
              <a:spcBef>
                <a:spcPts val="700"/>
              </a:spcBef>
              <a:buClr>
                <a:schemeClr val="dk1"/>
              </a:buClr>
              <a:buSzPts val="1100"/>
            </a:pPr>
            <a:r>
              <a:rPr lang="en-US" sz="800" b="1" dirty="0">
                <a:solidFill>
                  <a:srgbClr val="575756"/>
                </a:solidFill>
                <a:latin typeface="Open Sans"/>
                <a:ea typeface="Open Sans"/>
                <a:cs typeface="Open Sans"/>
              </a:rPr>
              <a:t>Auctions included participation from international developers </a:t>
            </a:r>
            <a:r>
              <a:rPr lang="en-US" sz="800" dirty="0">
                <a:solidFill>
                  <a:srgbClr val="575756"/>
                </a:solidFill>
                <a:latin typeface="Open Sans"/>
                <a:ea typeface="Open Sans"/>
                <a:cs typeface="Open Sans"/>
              </a:rPr>
              <a:t>such as Al Jomaih Energy and Water Co. and NTPC, the largest Government of India utility engaged in thermal power generation. </a:t>
            </a:r>
            <a:endParaRPr lang="en-IN" sz="800" dirty="0">
              <a:solidFill>
                <a:srgbClr val="575756"/>
              </a:solidFill>
              <a:latin typeface="Open Sans"/>
              <a:ea typeface="Open Sans"/>
              <a:cs typeface="Open Sans"/>
              <a:sym typeface="Open Sans"/>
            </a:endParaRPr>
          </a:p>
          <a:p>
            <a:pPr>
              <a:spcBef>
                <a:spcPts val="700"/>
              </a:spcBef>
            </a:pPr>
            <a:r>
              <a:rPr lang="en-US" sz="800" b="1" dirty="0">
                <a:solidFill>
                  <a:srgbClr val="575756"/>
                </a:solidFill>
                <a:latin typeface="Open Sans"/>
                <a:ea typeface="Open Sans"/>
                <a:cs typeface="Open Sans"/>
              </a:rPr>
              <a:t>Deal activity primarily consisted of equity investment in RE assets by investors looking to invest in quality PPAs (SECI/NTPC). </a:t>
            </a:r>
            <a:r>
              <a:rPr lang="en-US" sz="800" dirty="0">
                <a:solidFill>
                  <a:srgbClr val="575756"/>
                </a:solidFill>
                <a:latin typeface="Open Sans"/>
                <a:ea typeface="Open Sans"/>
                <a:cs typeface="Open Sans"/>
              </a:rPr>
              <a:t>In addition, the acquisition of ReNew Power’s wind farms by Ayana Renewable and that of Essel Green Energy by Adani Green indicate rampant M&amp;A in the clean energy sector.</a:t>
            </a:r>
            <a:endParaRPr lang="en-IN" sz="800" dirty="0">
              <a:solidFill>
                <a:srgbClr val="575756"/>
              </a:solidFill>
              <a:latin typeface="Open Sans"/>
              <a:ea typeface="Open Sans"/>
              <a:cs typeface="Open Sans"/>
              <a:sym typeface="Open Sans"/>
            </a:endParaRPr>
          </a:p>
          <a:p>
            <a:pPr lvl="0">
              <a:spcBef>
                <a:spcPts val="700"/>
              </a:spcBef>
              <a:buClr>
                <a:schemeClr val="dk1"/>
              </a:buClr>
              <a:buSzPts val="1100"/>
            </a:pPr>
            <a:r>
              <a:rPr lang="en-US" sz="800" b="1" dirty="0">
                <a:solidFill>
                  <a:srgbClr val="575756"/>
                </a:solidFill>
                <a:latin typeface="Open Sans"/>
                <a:ea typeface="Open Sans"/>
                <a:cs typeface="Open Sans"/>
              </a:rPr>
              <a:t>Market concentration, which declined slightly from 84% in the previous quarter to 81%, </a:t>
            </a:r>
            <a:r>
              <a:rPr lang="en-US" sz="800" dirty="0">
                <a:solidFill>
                  <a:srgbClr val="575756"/>
                </a:solidFill>
                <a:latin typeface="Open Sans"/>
                <a:ea typeface="Open Sans"/>
                <a:cs typeface="Open Sans"/>
              </a:rPr>
              <a:t>is expected to remain high going forward, with dominant players having an edge in raising and pricing capital at the required scale</a:t>
            </a:r>
            <a:r>
              <a:rPr lang="en-IN" sz="800" dirty="0">
                <a:solidFill>
                  <a:srgbClr val="575756"/>
                </a:solidFill>
                <a:latin typeface="Open Sans"/>
                <a:ea typeface="Open Sans"/>
                <a:cs typeface="Open Sans"/>
                <a:sym typeface="Open Sans"/>
              </a:rPr>
              <a:t>. </a:t>
            </a:r>
          </a:p>
          <a:p>
            <a:pPr lvl="0">
              <a:spcBef>
                <a:spcPts val="700"/>
              </a:spcBef>
              <a:buClr>
                <a:schemeClr val="dk1"/>
              </a:buClr>
              <a:buSzPts val="1100"/>
            </a:pPr>
            <a:endParaRPr lang="en-IN" sz="800" dirty="0">
              <a:solidFill>
                <a:srgbClr val="575756"/>
              </a:solidFill>
              <a:latin typeface="Open Sans"/>
              <a:ea typeface="Open Sans"/>
              <a:cs typeface="Open Sans"/>
              <a:sym typeface="Open Sans"/>
            </a:endParaRP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64561" y="4627718"/>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p>
        </p:txBody>
      </p:sp>
      <p:grpSp>
        <p:nvGrpSpPr>
          <p:cNvPr id="5" name="Group 4">
            <a:extLst>
              <a:ext uri="{FF2B5EF4-FFF2-40B4-BE49-F238E27FC236}">
                <a16:creationId xmlns:a16="http://schemas.microsoft.com/office/drawing/2014/main" id="{83C1EE7E-2434-3D4D-BB46-56A0F46232C3}"/>
              </a:ext>
            </a:extLst>
          </p:cNvPr>
          <p:cNvGrpSpPr/>
          <p:nvPr/>
        </p:nvGrpSpPr>
        <p:grpSpPr>
          <a:xfrm>
            <a:off x="3975579" y="529088"/>
            <a:ext cx="2414272" cy="1065317"/>
            <a:chOff x="3975579" y="529088"/>
            <a:chExt cx="2414272" cy="1065317"/>
          </a:xfrm>
        </p:grpSpPr>
        <p:sp>
          <p:nvSpPr>
            <p:cNvPr id="76" name="Text Placeholder 5">
              <a:extLst>
                <a:ext uri="{FF2B5EF4-FFF2-40B4-BE49-F238E27FC236}">
                  <a16:creationId xmlns:a16="http://schemas.microsoft.com/office/drawing/2014/main" id="{75CF9B37-F7CF-FF46-80B8-99DF749E3BF2}"/>
                </a:ext>
              </a:extLst>
            </p:cNvPr>
            <p:cNvSpPr txBox="1">
              <a:spLocks/>
            </p:cNvSpPr>
            <p:nvPr/>
          </p:nvSpPr>
          <p:spPr>
            <a:xfrm>
              <a:off x="4072688" y="529088"/>
              <a:ext cx="1683045" cy="88027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50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81%</a:t>
              </a:r>
            </a:p>
          </p:txBody>
        </p:sp>
        <p:sp>
          <p:nvSpPr>
            <p:cNvPr id="77" name="Text Placeholder 5">
              <a:extLst>
                <a:ext uri="{FF2B5EF4-FFF2-40B4-BE49-F238E27FC236}">
                  <a16:creationId xmlns:a16="http://schemas.microsoft.com/office/drawing/2014/main" id="{91CFEADE-18C0-0F4C-967B-08ED02542531}"/>
                </a:ext>
              </a:extLst>
            </p:cNvPr>
            <p:cNvSpPr txBox="1">
              <a:spLocks/>
            </p:cNvSpPr>
            <p:nvPr/>
          </p:nvSpPr>
          <p:spPr>
            <a:xfrm>
              <a:off x="3975579" y="1202567"/>
              <a:ext cx="2400329"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Market concentration in sanctioned RE capacity</a:t>
              </a:r>
            </a:p>
          </p:txBody>
        </p:sp>
        <p:sp>
          <p:nvSpPr>
            <p:cNvPr id="78" name="Text Placeholder 5">
              <a:extLst>
                <a:ext uri="{FF2B5EF4-FFF2-40B4-BE49-F238E27FC236}">
                  <a16:creationId xmlns:a16="http://schemas.microsoft.com/office/drawing/2014/main" id="{5A078CF1-2A98-9641-A022-FFD24C34EFE3}"/>
                </a:ext>
              </a:extLst>
            </p:cNvPr>
            <p:cNvSpPr txBox="1">
              <a:spLocks/>
            </p:cNvSpPr>
            <p:nvPr/>
          </p:nvSpPr>
          <p:spPr>
            <a:xfrm>
              <a:off x="5512705" y="976509"/>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Q3 FY21</a:t>
              </a:r>
            </a:p>
          </p:txBody>
        </p:sp>
      </p:grpSp>
      <p:sp>
        <p:nvSpPr>
          <p:cNvPr id="79"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048603" y="1498386"/>
            <a:ext cx="2254280" cy="484071"/>
          </a:xfrm>
          <a:prstGeom prst="rect">
            <a:avLst/>
          </a:prstGeom>
        </p:spPr>
        <p:txBody>
          <a:bodyPr>
            <a:noAutofit/>
          </a:bodyPr>
          <a:lstStyle/>
          <a:p>
            <a:pPr marL="101600" indent="0" algn="ctr">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Market concentration is calculated as the ratio of the top five RE capacities sanctioned to the total RE capacity sanctioned </a:t>
            </a:r>
          </a:p>
          <a:p>
            <a:pPr marL="101600" indent="0" algn="ctr">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1"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975579" y="4631263"/>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a:t>
            </a:r>
          </a:p>
        </p:txBody>
      </p:sp>
      <p:sp>
        <p:nvSpPr>
          <p:cNvPr id="83" name="Rectangle 8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4" name="TextBox 83"/>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grpSp>
        <p:nvGrpSpPr>
          <p:cNvPr id="57" name="Group 56"/>
          <p:cNvGrpSpPr/>
          <p:nvPr/>
        </p:nvGrpSpPr>
        <p:grpSpPr>
          <a:xfrm>
            <a:off x="8284057" y="4779402"/>
            <a:ext cx="715926" cy="418214"/>
            <a:chOff x="8284057" y="4779402"/>
            <a:chExt cx="715926" cy="418214"/>
          </a:xfrm>
        </p:grpSpPr>
        <p:sp>
          <p:nvSpPr>
            <p:cNvPr id="58" name="Rounded Rectangle 5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9" name="Group 58"/>
            <p:cNvGrpSpPr/>
            <p:nvPr/>
          </p:nvGrpSpPr>
          <p:grpSpPr>
            <a:xfrm>
              <a:off x="8284057" y="4879531"/>
              <a:ext cx="715926" cy="263969"/>
              <a:chOff x="1376812" y="1471708"/>
              <a:chExt cx="715926" cy="263969"/>
            </a:xfrm>
          </p:grpSpPr>
          <p:sp>
            <p:nvSpPr>
              <p:cNvPr id="61" name="TextBox 6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2" name="Group 61"/>
              <p:cNvGrpSpPr/>
              <p:nvPr/>
            </p:nvGrpSpPr>
            <p:grpSpPr>
              <a:xfrm>
                <a:off x="1504037" y="1471708"/>
                <a:ext cx="436340" cy="63914"/>
                <a:chOff x="973747" y="978085"/>
                <a:chExt cx="436340" cy="63914"/>
              </a:xfrm>
            </p:grpSpPr>
            <p:sp>
              <p:nvSpPr>
                <p:cNvPr id="64" name="Oval 6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Oval 8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pSp>
        <p:nvGrpSpPr>
          <p:cNvPr id="6" name="Group 5">
            <a:extLst>
              <a:ext uri="{FF2B5EF4-FFF2-40B4-BE49-F238E27FC236}">
                <a16:creationId xmlns:a16="http://schemas.microsoft.com/office/drawing/2014/main" id="{282EB799-94E9-DB48-BBC4-53756A1A998F}"/>
              </a:ext>
            </a:extLst>
          </p:cNvPr>
          <p:cNvGrpSpPr/>
          <p:nvPr/>
        </p:nvGrpSpPr>
        <p:grpSpPr>
          <a:xfrm>
            <a:off x="0" y="546365"/>
            <a:ext cx="3869230" cy="4207092"/>
            <a:chOff x="0" y="546365"/>
            <a:chExt cx="3869230" cy="4207092"/>
          </a:xfrm>
        </p:grpSpPr>
        <p:grpSp>
          <p:nvGrpSpPr>
            <p:cNvPr id="25" name="Group 24">
              <a:extLst>
                <a:ext uri="{FF2B5EF4-FFF2-40B4-BE49-F238E27FC236}">
                  <a16:creationId xmlns:a16="http://schemas.microsoft.com/office/drawing/2014/main" id="{3153FF21-32C3-5841-9665-AD66903095D0}"/>
                </a:ext>
              </a:extLst>
            </p:cNvPr>
            <p:cNvGrpSpPr/>
            <p:nvPr/>
          </p:nvGrpSpPr>
          <p:grpSpPr>
            <a:xfrm>
              <a:off x="0" y="546365"/>
              <a:ext cx="3869230" cy="4207092"/>
              <a:chOff x="-268616" y="915090"/>
              <a:chExt cx="5717243" cy="5704617"/>
            </a:xfrm>
          </p:grpSpPr>
          <p:cxnSp>
            <p:nvCxnSpPr>
              <p:cNvPr id="26" name="Straight Arrow Connector 25">
                <a:extLst>
                  <a:ext uri="{FF2B5EF4-FFF2-40B4-BE49-F238E27FC236}">
                    <a16:creationId xmlns:a16="http://schemas.microsoft.com/office/drawing/2014/main" id="{CBA17531-27CF-364C-8140-2C33C8E699C8}"/>
                  </a:ext>
                </a:extLst>
              </p:cNvPr>
              <p:cNvCxnSpPr/>
              <p:nvPr/>
            </p:nvCxnSpPr>
            <p:spPr>
              <a:xfrm flipV="1">
                <a:off x="921247" y="1315547"/>
                <a:ext cx="0" cy="54864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DE0496C-3FC7-5A46-BF0F-195D96256635}"/>
                  </a:ext>
                </a:extLst>
              </p:cNvPr>
              <p:cNvGrpSpPr/>
              <p:nvPr/>
            </p:nvGrpSpPr>
            <p:grpSpPr>
              <a:xfrm>
                <a:off x="878618" y="1943314"/>
                <a:ext cx="87256" cy="558064"/>
                <a:chOff x="3643970" y="2762602"/>
                <a:chExt cx="87256" cy="558064"/>
              </a:xfrm>
            </p:grpSpPr>
            <p:sp>
              <p:nvSpPr>
                <p:cNvPr id="73" name="Oval 72">
                  <a:extLst>
                    <a:ext uri="{FF2B5EF4-FFF2-40B4-BE49-F238E27FC236}">
                      <a16:creationId xmlns:a16="http://schemas.microsoft.com/office/drawing/2014/main" id="{04415DE8-C026-EB4F-9E06-7327E7DEF956}"/>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74" name="Straight Connector 73">
                  <a:extLst>
                    <a:ext uri="{FF2B5EF4-FFF2-40B4-BE49-F238E27FC236}">
                      <a16:creationId xmlns:a16="http://schemas.microsoft.com/office/drawing/2014/main" id="{1258FE0E-764A-4C4C-B0B3-4260261665BC}"/>
                    </a:ext>
                  </a:extLst>
                </p:cNvPr>
                <p:cNvCxnSpPr/>
                <p:nvPr/>
              </p:nvCxnSpPr>
              <p:spPr>
                <a:xfrm>
                  <a:off x="3691956" y="2863466"/>
                  <a:ext cx="0" cy="4572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35859FA-9B0B-BC41-8BB2-7CB96B60AA93}"/>
                  </a:ext>
                </a:extLst>
              </p:cNvPr>
              <p:cNvGrpSpPr/>
              <p:nvPr/>
            </p:nvGrpSpPr>
            <p:grpSpPr>
              <a:xfrm>
                <a:off x="881690" y="2532170"/>
                <a:ext cx="87256" cy="923824"/>
                <a:chOff x="3643970" y="2762602"/>
                <a:chExt cx="87256" cy="923824"/>
              </a:xfrm>
            </p:grpSpPr>
            <p:sp>
              <p:nvSpPr>
                <p:cNvPr id="69" name="Oval 68">
                  <a:extLst>
                    <a:ext uri="{FF2B5EF4-FFF2-40B4-BE49-F238E27FC236}">
                      <a16:creationId xmlns:a16="http://schemas.microsoft.com/office/drawing/2014/main" id="{F89869E3-91C7-A24A-9E89-BCDDDB4FB971}"/>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2" name="Straight Connector 71">
                  <a:extLst>
                    <a:ext uri="{FF2B5EF4-FFF2-40B4-BE49-F238E27FC236}">
                      <a16:creationId xmlns:a16="http://schemas.microsoft.com/office/drawing/2014/main" id="{4BD53B2A-7051-1B4D-A291-19DB7436416F}"/>
                    </a:ext>
                  </a:extLst>
                </p:cNvPr>
                <p:cNvCxnSpPr/>
                <p:nvPr/>
              </p:nvCxnSpPr>
              <p:spPr>
                <a:xfrm>
                  <a:off x="3691956" y="2863466"/>
                  <a:ext cx="0" cy="82296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C9E6D9C-1493-864A-A262-6C4DD3ED080F}"/>
                  </a:ext>
                </a:extLst>
              </p:cNvPr>
              <p:cNvGrpSpPr/>
              <p:nvPr/>
            </p:nvGrpSpPr>
            <p:grpSpPr>
              <a:xfrm>
                <a:off x="884595" y="3575217"/>
                <a:ext cx="87256" cy="694310"/>
                <a:chOff x="3643970" y="2762602"/>
                <a:chExt cx="87256" cy="694310"/>
              </a:xfrm>
            </p:grpSpPr>
            <p:sp>
              <p:nvSpPr>
                <p:cNvPr id="63" name="Oval 62">
                  <a:extLst>
                    <a:ext uri="{FF2B5EF4-FFF2-40B4-BE49-F238E27FC236}">
                      <a16:creationId xmlns:a16="http://schemas.microsoft.com/office/drawing/2014/main" id="{F123059F-4B77-9840-9874-0568D0BCB085}"/>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6" name="Straight Connector 65">
                  <a:extLst>
                    <a:ext uri="{FF2B5EF4-FFF2-40B4-BE49-F238E27FC236}">
                      <a16:creationId xmlns:a16="http://schemas.microsoft.com/office/drawing/2014/main" id="{5B673157-CFB9-744E-986A-0B25F7201AA0}"/>
                    </a:ext>
                  </a:extLst>
                </p:cNvPr>
                <p:cNvCxnSpPr/>
                <p:nvPr/>
              </p:nvCxnSpPr>
              <p:spPr>
                <a:xfrm>
                  <a:off x="3691956" y="2863466"/>
                  <a:ext cx="0" cy="5934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FD025F4-A8A2-6C44-B175-59484E84A28B}"/>
                  </a:ext>
                </a:extLst>
              </p:cNvPr>
              <p:cNvGrpSpPr/>
              <p:nvPr/>
            </p:nvGrpSpPr>
            <p:grpSpPr>
              <a:xfrm>
                <a:off x="888953" y="4327630"/>
                <a:ext cx="87256" cy="694310"/>
                <a:chOff x="3643970" y="2762602"/>
                <a:chExt cx="87256" cy="694310"/>
              </a:xfrm>
            </p:grpSpPr>
            <p:sp>
              <p:nvSpPr>
                <p:cNvPr id="56" name="Oval 55">
                  <a:extLst>
                    <a:ext uri="{FF2B5EF4-FFF2-40B4-BE49-F238E27FC236}">
                      <a16:creationId xmlns:a16="http://schemas.microsoft.com/office/drawing/2014/main" id="{BD552693-9A82-8041-A371-324C2F3244E1}"/>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0" name="Straight Connector 59">
                  <a:extLst>
                    <a:ext uri="{FF2B5EF4-FFF2-40B4-BE49-F238E27FC236}">
                      <a16:creationId xmlns:a16="http://schemas.microsoft.com/office/drawing/2014/main" id="{D11587EA-9EFE-9C4C-8D04-FDE58C9CF212}"/>
                    </a:ext>
                  </a:extLst>
                </p:cNvPr>
                <p:cNvCxnSpPr/>
                <p:nvPr/>
              </p:nvCxnSpPr>
              <p:spPr>
                <a:xfrm>
                  <a:off x="3691956" y="2863466"/>
                  <a:ext cx="0" cy="5934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3170D0FD-74E9-8641-843A-9E0B8C89C5F1}"/>
                  </a:ext>
                </a:extLst>
              </p:cNvPr>
              <p:cNvSpPr txBox="1"/>
              <p:nvPr/>
            </p:nvSpPr>
            <p:spPr>
              <a:xfrm>
                <a:off x="1201263" y="3949127"/>
                <a:ext cx="4236029"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ReNew Power (Wind Farms in Karnataka)</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Ayana Renewable</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 INR 1,600.0 crore (USD 220.0 million) </a:t>
                </a:r>
                <a:endPar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0AF9D782-1466-1348-9767-9F3A326A3CFB}"/>
                  </a:ext>
                </a:extLst>
              </p:cNvPr>
              <p:cNvSpPr txBox="1"/>
              <p:nvPr/>
            </p:nvSpPr>
            <p:spPr>
              <a:xfrm>
                <a:off x="1213198" y="3028796"/>
                <a:ext cx="4235429"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Borosil Renewables </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Convergent Finance LLP </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198.4 crore (USD 27.2 million)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3" name="Group 32">
                <a:extLst>
                  <a:ext uri="{FF2B5EF4-FFF2-40B4-BE49-F238E27FC236}">
                    <a16:creationId xmlns:a16="http://schemas.microsoft.com/office/drawing/2014/main" id="{8ACCA5DC-7AC5-1C4F-B1C6-304A325AA96D}"/>
                  </a:ext>
                </a:extLst>
              </p:cNvPr>
              <p:cNvGrpSpPr/>
              <p:nvPr/>
            </p:nvGrpSpPr>
            <p:grpSpPr>
              <a:xfrm>
                <a:off x="890824" y="5050913"/>
                <a:ext cx="87256" cy="832384"/>
                <a:chOff x="3643970" y="2762602"/>
                <a:chExt cx="87256" cy="832384"/>
              </a:xfrm>
            </p:grpSpPr>
            <p:sp>
              <p:nvSpPr>
                <p:cNvPr id="54" name="Oval 53">
                  <a:extLst>
                    <a:ext uri="{FF2B5EF4-FFF2-40B4-BE49-F238E27FC236}">
                      <a16:creationId xmlns:a16="http://schemas.microsoft.com/office/drawing/2014/main" id="{9BDEE639-4B72-4341-A058-C8491C22457B}"/>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5" name="Straight Connector 54">
                  <a:extLst>
                    <a:ext uri="{FF2B5EF4-FFF2-40B4-BE49-F238E27FC236}">
                      <a16:creationId xmlns:a16="http://schemas.microsoft.com/office/drawing/2014/main" id="{E32BF449-8B37-A241-AB63-BD6E01A6BF92}"/>
                    </a:ext>
                  </a:extLst>
                </p:cNvPr>
                <p:cNvCxnSpPr/>
                <p:nvPr/>
              </p:nvCxnSpPr>
              <p:spPr>
                <a:xfrm>
                  <a:off x="3691956" y="2863466"/>
                  <a:ext cx="0" cy="73152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02757A0-E807-854F-8AC4-17B445CA352A}"/>
                  </a:ext>
                </a:extLst>
              </p:cNvPr>
              <p:cNvGrpSpPr/>
              <p:nvPr/>
            </p:nvGrpSpPr>
            <p:grpSpPr>
              <a:xfrm>
                <a:off x="894750" y="5938710"/>
                <a:ext cx="87256" cy="290905"/>
                <a:chOff x="3643970" y="2762602"/>
                <a:chExt cx="87256" cy="290905"/>
              </a:xfrm>
            </p:grpSpPr>
            <p:sp>
              <p:nvSpPr>
                <p:cNvPr id="51" name="Oval 50">
                  <a:extLst>
                    <a:ext uri="{FF2B5EF4-FFF2-40B4-BE49-F238E27FC236}">
                      <a16:creationId xmlns:a16="http://schemas.microsoft.com/office/drawing/2014/main" id="{97B8CAFC-87AF-3F46-A26D-3E7970C1891C}"/>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3" name="Straight Connector 52">
                  <a:extLst>
                    <a:ext uri="{FF2B5EF4-FFF2-40B4-BE49-F238E27FC236}">
                      <a16:creationId xmlns:a16="http://schemas.microsoft.com/office/drawing/2014/main" id="{64719E15-87BE-5545-9DC5-4E7CB248B26F}"/>
                    </a:ext>
                  </a:extLst>
                </p:cNvPr>
                <p:cNvCxnSpPr/>
                <p:nvPr/>
              </p:nvCxnSpPr>
              <p:spPr>
                <a:xfrm>
                  <a:off x="3687598" y="2870627"/>
                  <a:ext cx="0" cy="18288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2F4F99D4-9A67-1045-B843-6A37AE0D9B36}"/>
                  </a:ext>
                </a:extLst>
              </p:cNvPr>
              <p:cNvSpPr txBox="1"/>
              <p:nvPr/>
            </p:nvSpPr>
            <p:spPr>
              <a:xfrm>
                <a:off x="1201263" y="5659847"/>
                <a:ext cx="4236027" cy="959860"/>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Equity investment</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Target: </a:t>
                </a:r>
                <a:r>
                  <a:rPr lang="en-GB" sz="700" dirty="0">
                    <a:latin typeface="Open Sans" panose="020B0606030504020204" pitchFamily="34" charset="0"/>
                    <a:ea typeface="Open Sans" panose="020B0606030504020204" pitchFamily="34" charset="0"/>
                    <a:cs typeface="Open Sans" panose="020B0606030504020204" pitchFamily="34" charset="0"/>
                  </a:rPr>
                  <a:t>Avaada Energy Private Limited </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Acquirer: </a:t>
                </a:r>
                <a:r>
                  <a:rPr lang="de-DE" sz="700" dirty="0">
                    <a:latin typeface="Open Sans" panose="020B0606030504020204" pitchFamily="34" charset="0"/>
                    <a:ea typeface="Open Sans" panose="020B0606030504020204" pitchFamily="34" charset="0"/>
                    <a:cs typeface="Open Sans" panose="020B0606030504020204" pitchFamily="34" charset="0"/>
                  </a:rPr>
                  <a:t>Deutsche Investitions und Entwicklungsgesellschaft (DEG) and KfW Group </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72.9 crore (USD 10.0 million) </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 Placeholder 5">
                <a:extLst>
                  <a:ext uri="{FF2B5EF4-FFF2-40B4-BE49-F238E27FC236}">
                    <a16:creationId xmlns:a16="http://schemas.microsoft.com/office/drawing/2014/main" id="{094098A2-062F-5F47-8FA8-189741C0E8C7}"/>
                  </a:ext>
                </a:extLst>
              </p:cNvPr>
              <p:cNvSpPr txBox="1">
                <a:spLocks/>
              </p:cNvSpPr>
              <p:nvPr/>
            </p:nvSpPr>
            <p:spPr>
              <a:xfrm>
                <a:off x="-46551" y="915090"/>
                <a:ext cx="2341044" cy="2201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Key deals</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(Q3 FY21)</a:t>
                </a:r>
              </a:p>
            </p:txBody>
          </p:sp>
          <p:sp>
            <p:nvSpPr>
              <p:cNvPr id="38" name="TextBox 37">
                <a:extLst>
                  <a:ext uri="{FF2B5EF4-FFF2-40B4-BE49-F238E27FC236}">
                    <a16:creationId xmlns:a16="http://schemas.microsoft.com/office/drawing/2014/main" id="{1BC795FE-456A-4D4B-BF5B-1AD5EE2E5413}"/>
                  </a:ext>
                </a:extLst>
              </p:cNvPr>
              <p:cNvSpPr txBox="1"/>
              <p:nvPr/>
            </p:nvSpPr>
            <p:spPr>
              <a:xfrm>
                <a:off x="1213200" y="2220459"/>
                <a:ext cx="4224094"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Fotowatio Renewable Ventures</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IndiGrid Investment Managers Limited</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 INR 649.3 crore (USD 89.6 million)</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6B11B36D-2D88-A340-813E-8E4AD90B07B1}"/>
                  </a:ext>
                </a:extLst>
              </p:cNvPr>
              <p:cNvSpPr txBox="1"/>
              <p:nvPr/>
            </p:nvSpPr>
            <p:spPr>
              <a:xfrm>
                <a:off x="1213197" y="1331032"/>
                <a:ext cx="4224097"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Company: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Ayana Renewable</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NIIF, CDC Group </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2,845.0 crore (USD 390.0 million</a:t>
                </a: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2" name="Text Placeholder 5">
                <a:extLst>
                  <a:ext uri="{FF2B5EF4-FFF2-40B4-BE49-F238E27FC236}">
                    <a16:creationId xmlns:a16="http://schemas.microsoft.com/office/drawing/2014/main" id="{5360ECD6-5D9A-4740-B512-E26E7A615797}"/>
                  </a:ext>
                </a:extLst>
              </p:cNvPr>
              <p:cNvSpPr txBox="1">
                <a:spLocks/>
              </p:cNvSpPr>
              <p:nvPr/>
            </p:nvSpPr>
            <p:spPr>
              <a:xfrm>
                <a:off x="-173220" y="3380082"/>
                <a:ext cx="1094469" cy="2477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December 2020</a:t>
                </a:r>
              </a:p>
            </p:txBody>
          </p:sp>
          <p:sp>
            <p:nvSpPr>
              <p:cNvPr id="43" name="Text Placeholder 5">
                <a:extLst>
                  <a:ext uri="{FF2B5EF4-FFF2-40B4-BE49-F238E27FC236}">
                    <a16:creationId xmlns:a16="http://schemas.microsoft.com/office/drawing/2014/main" id="{C258E906-ABD3-E340-9E8D-A791C7C3594C}"/>
                  </a:ext>
                </a:extLst>
              </p:cNvPr>
              <p:cNvSpPr txBox="1">
                <a:spLocks/>
              </p:cNvSpPr>
              <p:nvPr/>
            </p:nvSpPr>
            <p:spPr>
              <a:xfrm>
                <a:off x="-268616" y="4192475"/>
                <a:ext cx="1189866" cy="30328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November 2020</a:t>
                </a:r>
              </a:p>
            </p:txBody>
          </p:sp>
          <p:sp>
            <p:nvSpPr>
              <p:cNvPr id="44" name="Text Placeholder 5">
                <a:extLst>
                  <a:ext uri="{FF2B5EF4-FFF2-40B4-BE49-F238E27FC236}">
                    <a16:creationId xmlns:a16="http://schemas.microsoft.com/office/drawing/2014/main" id="{60F388D6-EB1B-574C-8841-8F5F9759496D}"/>
                  </a:ext>
                </a:extLst>
              </p:cNvPr>
              <p:cNvSpPr txBox="1">
                <a:spLocks/>
              </p:cNvSpPr>
              <p:nvPr/>
            </p:nvSpPr>
            <p:spPr>
              <a:xfrm>
                <a:off x="-268616" y="4939704"/>
                <a:ext cx="1189865" cy="2853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October 2020</a:t>
                </a:r>
              </a:p>
            </p:txBody>
          </p:sp>
          <p:sp>
            <p:nvSpPr>
              <p:cNvPr id="45" name="Text Placeholder 5">
                <a:extLst>
                  <a:ext uri="{FF2B5EF4-FFF2-40B4-BE49-F238E27FC236}">
                    <a16:creationId xmlns:a16="http://schemas.microsoft.com/office/drawing/2014/main" id="{8509ECCE-5979-7244-A44A-2156F507234E}"/>
                  </a:ext>
                </a:extLst>
              </p:cNvPr>
              <p:cNvSpPr txBox="1">
                <a:spLocks/>
              </p:cNvSpPr>
              <p:nvPr/>
            </p:nvSpPr>
            <p:spPr>
              <a:xfrm>
                <a:off x="-46551" y="5833112"/>
                <a:ext cx="983494" cy="2865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October 2020</a:t>
                </a:r>
              </a:p>
            </p:txBody>
          </p:sp>
        </p:grpSp>
        <p:sp>
          <p:nvSpPr>
            <p:cNvPr id="65" name="Text Placeholder 5">
              <a:extLst>
                <a:ext uri="{FF2B5EF4-FFF2-40B4-BE49-F238E27FC236}">
                  <a16:creationId xmlns:a16="http://schemas.microsoft.com/office/drawing/2014/main" id="{0B7A279F-3450-3A4D-BCED-3B91BD105164}"/>
                </a:ext>
              </a:extLst>
            </p:cNvPr>
            <p:cNvSpPr txBox="1">
              <a:spLocks/>
            </p:cNvSpPr>
            <p:nvPr/>
          </p:nvSpPr>
          <p:spPr>
            <a:xfrm>
              <a:off x="58954" y="1614914"/>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December 2020</a:t>
              </a:r>
            </a:p>
          </p:txBody>
        </p:sp>
        <p:sp>
          <p:nvSpPr>
            <p:cNvPr id="67" name="Text Placeholder 5">
              <a:extLst>
                <a:ext uri="{FF2B5EF4-FFF2-40B4-BE49-F238E27FC236}">
                  <a16:creationId xmlns:a16="http://schemas.microsoft.com/office/drawing/2014/main" id="{33BC60C9-BE35-F148-B6CF-AC3D18EBCD82}"/>
                </a:ext>
              </a:extLst>
            </p:cNvPr>
            <p:cNvSpPr txBox="1">
              <a:spLocks/>
            </p:cNvSpPr>
            <p:nvPr/>
          </p:nvSpPr>
          <p:spPr>
            <a:xfrm>
              <a:off x="58954" y="1184053"/>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December 2020</a:t>
              </a:r>
            </a:p>
          </p:txBody>
        </p:sp>
        <p:sp>
          <p:nvSpPr>
            <p:cNvPr id="68" name="TextBox 67">
              <a:extLst>
                <a:ext uri="{FF2B5EF4-FFF2-40B4-BE49-F238E27FC236}">
                  <a16:creationId xmlns:a16="http://schemas.microsoft.com/office/drawing/2014/main" id="{122D6507-E41F-794E-BDF7-41C75FD29C21}"/>
                </a:ext>
              </a:extLst>
            </p:cNvPr>
            <p:cNvSpPr txBox="1"/>
            <p:nvPr/>
          </p:nvSpPr>
          <p:spPr>
            <a:xfrm>
              <a:off x="999563" y="3382829"/>
              <a:ext cx="2866390" cy="664012"/>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nb-NO"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Essel Green Energy Private Limited  </a:t>
              </a:r>
              <a:endPar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Adani Green Energy Limited </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INR 1,300.0 crore (USD 178.2 million)</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5F0593C3-D3DA-DF4C-BFF2-7EF1F0539501}"/>
              </a:ext>
            </a:extLst>
          </p:cNvPr>
          <p:cNvGrpSpPr/>
          <p:nvPr/>
        </p:nvGrpSpPr>
        <p:grpSpPr>
          <a:xfrm>
            <a:off x="3850942" y="2011495"/>
            <a:ext cx="2629371" cy="2791093"/>
            <a:chOff x="3850942" y="2011495"/>
            <a:chExt cx="2629371" cy="2791093"/>
          </a:xfrm>
        </p:grpSpPr>
        <p:grpSp>
          <p:nvGrpSpPr>
            <p:cNvPr id="71" name="Group 70">
              <a:extLst>
                <a:ext uri="{FF2B5EF4-FFF2-40B4-BE49-F238E27FC236}">
                  <a16:creationId xmlns:a16="http://schemas.microsoft.com/office/drawing/2014/main" id="{4C78E724-7609-F445-8122-7FF605E0A4AC}"/>
                </a:ext>
              </a:extLst>
            </p:cNvPr>
            <p:cNvGrpSpPr/>
            <p:nvPr/>
          </p:nvGrpSpPr>
          <p:grpSpPr>
            <a:xfrm>
              <a:off x="3850942" y="2011495"/>
              <a:ext cx="2629371" cy="2791093"/>
              <a:chOff x="3850942" y="2011495"/>
              <a:chExt cx="2629371" cy="2791093"/>
            </a:xfrm>
          </p:grpSpPr>
          <p:graphicFrame>
            <p:nvGraphicFramePr>
              <p:cNvPr id="82" name="Chart 81">
                <a:extLst>
                  <a:ext uri="{FF2B5EF4-FFF2-40B4-BE49-F238E27FC236}">
                    <a16:creationId xmlns:a16="http://schemas.microsoft.com/office/drawing/2014/main" id="{CDED0444-DCC8-844B-AA1B-22A8E9A0DCAB}"/>
                  </a:ext>
                </a:extLst>
              </p:cNvPr>
              <p:cNvGraphicFramePr/>
              <p:nvPr>
                <p:extLst>
                  <p:ext uri="{D42A27DB-BD31-4B8C-83A1-F6EECF244321}">
                    <p14:modId xmlns:p14="http://schemas.microsoft.com/office/powerpoint/2010/main" val="4174352045"/>
                  </p:ext>
                </p:extLst>
              </p:nvPr>
            </p:nvGraphicFramePr>
            <p:xfrm>
              <a:off x="3850942" y="2011495"/>
              <a:ext cx="2629371" cy="2791093"/>
            </p:xfrm>
            <a:graphic>
              <a:graphicData uri="http://schemas.openxmlformats.org/drawingml/2006/chart">
                <c:chart xmlns:c="http://schemas.openxmlformats.org/drawingml/2006/chart" xmlns:r="http://schemas.openxmlformats.org/officeDocument/2006/relationships" r:id="rId3"/>
              </a:graphicData>
            </a:graphic>
          </p:graphicFrame>
          <p:sp>
            <p:nvSpPr>
              <p:cNvPr id="87" name="TextBox 86">
                <a:extLst>
                  <a:ext uri="{FF2B5EF4-FFF2-40B4-BE49-F238E27FC236}">
                    <a16:creationId xmlns:a16="http://schemas.microsoft.com/office/drawing/2014/main" id="{F6BA17B1-0E0A-DA46-82F5-A93450BD80CE}"/>
                  </a:ext>
                </a:extLst>
              </p:cNvPr>
              <p:cNvSpPr txBox="1"/>
              <p:nvPr/>
            </p:nvSpPr>
            <p:spPr>
              <a:xfrm>
                <a:off x="4000086" y="2081700"/>
                <a:ext cx="2351314" cy="338554"/>
              </a:xfrm>
              <a:prstGeom prst="rect">
                <a:avLst/>
              </a:prstGeom>
              <a:noFill/>
            </p:spPr>
            <p:txBody>
              <a:bodyPr wrap="square" rtlCol="0">
                <a:spAutoFit/>
              </a:bodyPr>
              <a:lstStyle/>
              <a:p>
                <a:pPr algn="ct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Developer-wise RE capacity sanctioned during Q3 FY21 (2,970 MW)</a:t>
                </a:r>
                <a:endParaRPr lang="en-IN" sz="800" dirty="0">
                  <a:solidFill>
                    <a:srgbClr val="575756"/>
                  </a:solidFill>
                </a:endParaRPr>
              </a:p>
            </p:txBody>
          </p:sp>
        </p:grpSp>
        <p:sp>
          <p:nvSpPr>
            <p:cNvPr id="88" name="Rounded Rectangle 87">
              <a:extLst>
                <a:ext uri="{FF2B5EF4-FFF2-40B4-BE49-F238E27FC236}">
                  <a16:creationId xmlns:a16="http://schemas.microsoft.com/office/drawing/2014/main" id="{80FBAB94-AE77-2045-8F87-C86D9917D071}"/>
                </a:ext>
              </a:extLst>
            </p:cNvPr>
            <p:cNvSpPr/>
            <p:nvPr/>
          </p:nvSpPr>
          <p:spPr>
            <a:xfrm>
              <a:off x="5959910" y="4329849"/>
              <a:ext cx="477967" cy="14125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accent1">
                      <a:lumMod val="75000"/>
                    </a:schemeClr>
                  </a:solidFill>
                  <a:latin typeface="Calibri" panose="020F0502020204030204" pitchFamily="34" charset="0"/>
                  <a:cs typeface="Calibri" panose="020F0502020204030204" pitchFamily="34" charset="0"/>
                </a:rPr>
                <a:t>610</a:t>
              </a:r>
            </a:p>
            <a:p>
              <a:pPr algn="ctr"/>
              <a:endParaRPr lang="en-US" sz="800" b="1" dirty="0">
                <a:solidFill>
                  <a:schemeClr val="accent1">
                    <a:lumMod val="7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3046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F8E1358D-7512-A846-9A33-83B4D995D0D5}"/>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most RE stocks outperform the market, as even the laggards from previous quarters recover from Covid-19 shocks</a:t>
            </a:r>
            <a:endParaRPr sz="1200" dirty="0">
              <a:solidFill>
                <a:srgbClr val="0A9FD9"/>
              </a:solidFill>
            </a:endParaRPr>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hlinkClick r:id="rId3"/>
              </a:rPr>
              <a:t>Money Control.</a:t>
            </a:r>
            <a:endPar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endParaRPr>
          </a:p>
        </p:txBody>
      </p:sp>
      <p:graphicFrame>
        <p:nvGraphicFramePr>
          <p:cNvPr id="35" name="Chart 34">
            <a:extLst>
              <a:ext uri="{FF2B5EF4-FFF2-40B4-BE49-F238E27FC236}">
                <a16:creationId xmlns:a16="http://schemas.microsoft.com/office/drawing/2014/main" id="{0003186A-5AE7-E744-A1E8-AFA244023C7C}"/>
              </a:ext>
            </a:extLst>
          </p:cNvPr>
          <p:cNvGraphicFramePr/>
          <p:nvPr>
            <p:extLst>
              <p:ext uri="{D42A27DB-BD31-4B8C-83A1-F6EECF244321}">
                <p14:modId xmlns:p14="http://schemas.microsoft.com/office/powerpoint/2010/main" val="2004572884"/>
              </p:ext>
            </p:extLst>
          </p:nvPr>
        </p:nvGraphicFramePr>
        <p:xfrm>
          <a:off x="254315" y="727470"/>
          <a:ext cx="5998197" cy="3718832"/>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Straight Connector 35"/>
          <p:cNvCxnSpPr/>
          <p:nvPr/>
        </p:nvCxnSpPr>
        <p:spPr>
          <a:xfrm>
            <a:off x="4253948" y="944463"/>
            <a:ext cx="2066828"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3" y="520770"/>
            <a:ext cx="2445620" cy="41446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pPr>
            <a:r>
              <a:rPr lang="en-US" sz="800" b="1" dirty="0">
                <a:solidFill>
                  <a:srgbClr val="575756"/>
                </a:solidFill>
                <a:latin typeface="Open Sans"/>
                <a:ea typeface="Open Sans"/>
                <a:cs typeface="Open Sans"/>
              </a:rPr>
              <a:t>All the listed RE stocks (except EPC player Sterling &amp; Wiling Solar) outperformed the market (Sensex) as of Q3 FY21, which was in turn up by 25% (from the end of Q2 FY21). </a:t>
            </a:r>
            <a:r>
              <a:rPr lang="en-GB" sz="800" b="1" dirty="0">
                <a:solidFill>
                  <a:srgbClr val="575756"/>
                </a:solidFill>
                <a:latin typeface="Open Sans"/>
                <a:ea typeface="Open Sans"/>
                <a:cs typeface="Open Sans"/>
              </a:rPr>
              <a:t> </a:t>
            </a:r>
          </a:p>
          <a:p>
            <a:pPr>
              <a:spcBef>
                <a:spcPts val="700"/>
              </a:spcBef>
            </a:pPr>
            <a:r>
              <a:rPr lang="en-US" sz="800" dirty="0">
                <a:solidFill>
                  <a:srgbClr val="575756"/>
                </a:solidFill>
                <a:latin typeface="Open Sans"/>
                <a:ea typeface="Open Sans"/>
                <a:cs typeface="Open Sans"/>
              </a:rPr>
              <a:t>The share prices of pure play RE developers such as </a:t>
            </a:r>
            <a:r>
              <a:rPr lang="en-US" sz="800" b="1" dirty="0">
                <a:solidFill>
                  <a:srgbClr val="575756"/>
                </a:solidFill>
                <a:latin typeface="Open Sans"/>
                <a:ea typeface="Open Sans"/>
                <a:cs typeface="Open Sans"/>
              </a:rPr>
              <a:t>Adani Green and Azure Power continued to significantly outperform the market, as the stocks attracted investor interest</a:t>
            </a:r>
            <a:r>
              <a:rPr lang="en-GB" sz="800" dirty="0">
                <a:solidFill>
                  <a:srgbClr val="575756"/>
                </a:solidFill>
                <a:latin typeface="Open Sans"/>
                <a:ea typeface="Open Sans"/>
                <a:cs typeface="Open Sans"/>
              </a:rPr>
              <a:t>.</a:t>
            </a:r>
            <a:r>
              <a:rPr lang="en-US" sz="800" dirty="0">
                <a:solidFill>
                  <a:srgbClr val="575756"/>
                </a:solidFill>
                <a:latin typeface="Open Sans"/>
                <a:ea typeface="Open Sans"/>
                <a:cs typeface="Open Sans"/>
              </a:rPr>
              <a:t> </a:t>
            </a:r>
          </a:p>
          <a:p>
            <a:pPr>
              <a:spcBef>
                <a:spcPts val="700"/>
              </a:spcBef>
            </a:pPr>
            <a:r>
              <a:rPr lang="en-US" sz="800" b="1" dirty="0">
                <a:solidFill>
                  <a:srgbClr val="575756"/>
                </a:solidFill>
                <a:latin typeface="Open Sans"/>
                <a:ea typeface="Open Sans"/>
                <a:cs typeface="Open Sans"/>
              </a:rPr>
              <a:t>The stock price of Inox Wind, a developer–manufacturer, rose steadily in Q3 FY21, </a:t>
            </a:r>
            <a:r>
              <a:rPr lang="en-US" sz="800" dirty="0">
                <a:solidFill>
                  <a:srgbClr val="575756"/>
                </a:solidFill>
                <a:latin typeface="Open Sans"/>
                <a:ea typeface="Open Sans"/>
                <a:cs typeface="Open Sans"/>
              </a:rPr>
              <a:t>unlike in the previous quarter </a:t>
            </a:r>
            <a:r>
              <a:rPr lang="en-IN" sz="800" dirty="0">
                <a:solidFill>
                  <a:srgbClr val="575756"/>
                </a:solidFill>
                <a:latin typeface="Open Sans"/>
                <a:ea typeface="Open Sans"/>
                <a:cs typeface="Open Sans"/>
              </a:rPr>
              <a:t>during</a:t>
            </a:r>
            <a:r>
              <a:rPr lang="en-US" sz="800" dirty="0">
                <a:solidFill>
                  <a:srgbClr val="575756"/>
                </a:solidFill>
                <a:latin typeface="Open Sans"/>
                <a:ea typeface="Open Sans"/>
                <a:cs typeface="Open Sans"/>
              </a:rPr>
              <a:t> which it remained flat. </a:t>
            </a:r>
            <a:r>
              <a:rPr lang="en-US" sz="800" b="1" dirty="0">
                <a:solidFill>
                  <a:srgbClr val="575756"/>
                </a:solidFill>
                <a:latin typeface="Open Sans"/>
                <a:ea typeface="Open Sans"/>
                <a:cs typeface="Open Sans"/>
              </a:rPr>
              <a:t>For Suzlon Energy, a developer–manufacturer, the stock price rose notably </a:t>
            </a:r>
            <a:r>
              <a:rPr lang="en-US" sz="800" dirty="0">
                <a:solidFill>
                  <a:srgbClr val="575756"/>
                </a:solidFill>
                <a:latin typeface="Open Sans"/>
                <a:ea typeface="Open Sans"/>
                <a:cs typeface="Open Sans"/>
              </a:rPr>
              <a:t>owing to net profit in Q2 FY21 (reported in Q3 FY21), partly due to lower employee and financing costs (debt structuring was announced in Q1 FY21</a:t>
            </a:r>
            <a:r>
              <a:rPr lang="en-GB" sz="800" dirty="0">
                <a:solidFill>
                  <a:srgbClr val="575756"/>
                </a:solidFill>
                <a:latin typeface="Open Sans"/>
                <a:ea typeface="Open Sans"/>
                <a:cs typeface="Open Sans"/>
              </a:rPr>
              <a:t>).</a:t>
            </a:r>
          </a:p>
          <a:p>
            <a:pPr>
              <a:spcBef>
                <a:spcPts val="700"/>
              </a:spcBef>
            </a:pPr>
            <a:r>
              <a:rPr lang="en-US" sz="800" b="1" dirty="0">
                <a:solidFill>
                  <a:srgbClr val="575756"/>
                </a:solidFill>
                <a:latin typeface="Open Sans"/>
                <a:ea typeface="Open Sans"/>
                <a:cs typeface="Open Sans"/>
              </a:rPr>
              <a:t>Share prices of Borosil Renewables (glass manufacturing) </a:t>
            </a:r>
            <a:r>
              <a:rPr lang="en-US" sz="800" dirty="0">
                <a:solidFill>
                  <a:srgbClr val="575756"/>
                </a:solidFill>
                <a:latin typeface="Open Sans"/>
                <a:ea typeface="Open Sans"/>
                <a:cs typeface="Open Sans"/>
              </a:rPr>
              <a:t>spiked in December 2020 despite consistently underperforming the market during Q1 and Q2 FY21. </a:t>
            </a:r>
            <a:r>
              <a:rPr lang="en-US" sz="800" b="1" dirty="0">
                <a:solidFill>
                  <a:srgbClr val="575756"/>
                </a:solidFill>
                <a:latin typeface="Open Sans"/>
                <a:ea typeface="Open Sans"/>
                <a:cs typeface="Open Sans"/>
              </a:rPr>
              <a:t>This was after the company raised funds from institutional investors to double its solar glass production capacity</a:t>
            </a:r>
            <a:r>
              <a:rPr lang="en-GB" sz="800" b="1" dirty="0">
                <a:solidFill>
                  <a:srgbClr val="575756"/>
                </a:solidFill>
                <a:latin typeface="Open Sans"/>
                <a:ea typeface="Open Sans"/>
                <a:cs typeface="Open Sans"/>
              </a:rPr>
              <a:t>.</a:t>
            </a:r>
            <a:endParaRPr lang="en-IN" sz="800" b="1" dirty="0">
              <a:solidFill>
                <a:srgbClr val="575756"/>
              </a:solidFill>
              <a:latin typeface="Open Sans"/>
              <a:ea typeface="Open Sans"/>
              <a:cs typeface="Open Sans"/>
              <a:sym typeface="Open Sans"/>
            </a:endParaRPr>
          </a:p>
        </p:txBody>
      </p:sp>
      <p:sp>
        <p:nvSpPr>
          <p:cNvPr id="27" name="Rectangle 2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30" name="TextBox 2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5" name="Left Bracket 24">
            <a:extLst>
              <a:ext uri="{FF2B5EF4-FFF2-40B4-BE49-F238E27FC236}">
                <a16:creationId xmlns:a16="http://schemas.microsoft.com/office/drawing/2014/main" id="{69A85919-0706-334C-8F33-C9B76FD2AAD1}"/>
              </a:ext>
            </a:extLst>
          </p:cNvPr>
          <p:cNvSpPr/>
          <p:nvPr/>
        </p:nvSpPr>
        <p:spPr>
          <a:xfrm rot="16200000">
            <a:off x="3092259" y="3261422"/>
            <a:ext cx="45719" cy="109728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Text Placeholder 5">
            <a:extLst>
              <a:ext uri="{FF2B5EF4-FFF2-40B4-BE49-F238E27FC236}">
                <a16:creationId xmlns:a16="http://schemas.microsoft.com/office/drawing/2014/main" id="{4A399158-BA7F-CA4E-AC08-6A773AB89ED3}"/>
              </a:ext>
            </a:extLst>
          </p:cNvPr>
          <p:cNvSpPr txBox="1">
            <a:spLocks/>
          </p:cNvSpPr>
          <p:nvPr/>
        </p:nvSpPr>
        <p:spPr>
          <a:xfrm>
            <a:off x="2876738" y="3838961"/>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 Placeholder 5">
            <a:extLst>
              <a:ext uri="{FF2B5EF4-FFF2-40B4-BE49-F238E27FC236}">
                <a16:creationId xmlns:a16="http://schemas.microsoft.com/office/drawing/2014/main" id="{1507265D-27E4-464E-B4F6-23325264E8EF}"/>
              </a:ext>
            </a:extLst>
          </p:cNvPr>
          <p:cNvSpPr txBox="1">
            <a:spLocks/>
          </p:cNvSpPr>
          <p:nvPr/>
        </p:nvSpPr>
        <p:spPr>
          <a:xfrm>
            <a:off x="4060436" y="3838961"/>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 Placeholder 5">
            <a:extLst>
              <a:ext uri="{FF2B5EF4-FFF2-40B4-BE49-F238E27FC236}">
                <a16:creationId xmlns:a16="http://schemas.microsoft.com/office/drawing/2014/main" id="{93654814-8F16-2B4A-A3AE-F0DC9231D4E1}"/>
              </a:ext>
            </a:extLst>
          </p:cNvPr>
          <p:cNvSpPr txBox="1">
            <a:spLocks/>
          </p:cNvSpPr>
          <p:nvPr/>
        </p:nvSpPr>
        <p:spPr>
          <a:xfrm>
            <a:off x="5238027" y="3838961"/>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Left Bracket 41">
            <a:extLst>
              <a:ext uri="{FF2B5EF4-FFF2-40B4-BE49-F238E27FC236}">
                <a16:creationId xmlns:a16="http://schemas.microsoft.com/office/drawing/2014/main" id="{22396D07-B571-B346-9CAA-C2FE8FD68C87}"/>
              </a:ext>
            </a:extLst>
          </p:cNvPr>
          <p:cNvSpPr/>
          <p:nvPr/>
        </p:nvSpPr>
        <p:spPr>
          <a:xfrm rot="16200000">
            <a:off x="4277126" y="3261422"/>
            <a:ext cx="45719" cy="109728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Left Bracket 42">
            <a:extLst>
              <a:ext uri="{FF2B5EF4-FFF2-40B4-BE49-F238E27FC236}">
                <a16:creationId xmlns:a16="http://schemas.microsoft.com/office/drawing/2014/main" id="{45972D35-D544-9F4A-9CD0-5AE6EEAD7468}"/>
              </a:ext>
            </a:extLst>
          </p:cNvPr>
          <p:cNvSpPr/>
          <p:nvPr/>
        </p:nvSpPr>
        <p:spPr>
          <a:xfrm rot="16200000">
            <a:off x="5461993" y="3261422"/>
            <a:ext cx="45719" cy="109728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79223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DC7DC389-F753-5246-AF0C-89B5FBA6F81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Reserve Bank of India, State Bank of India, Trading Economics, Money Control and BondEvalue. * Current yield.</a:t>
            </a:r>
          </a:p>
        </p:txBody>
      </p:sp>
      <p:cxnSp>
        <p:nvCxnSpPr>
          <p:cNvPr id="36" name="Straight Connector 35"/>
          <p:cNvCxnSpPr/>
          <p:nvPr/>
        </p:nvCxnSpPr>
        <p:spPr>
          <a:xfrm>
            <a:off x="2624667" y="749732"/>
            <a:ext cx="369610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68781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2" y="520770"/>
            <a:ext cx="2541871" cy="406371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endParaRPr lang="en-IN" sz="800" b="1" dirty="0">
              <a:solidFill>
                <a:srgbClr val="575756"/>
              </a:solidFill>
              <a:latin typeface="Open Sans"/>
              <a:ea typeface="Open Sans"/>
              <a:cs typeface="Open Sans"/>
              <a:sym typeface="Open Sans"/>
            </a:endParaRPr>
          </a:p>
          <a:p>
            <a:pPr lvl="0">
              <a:spcBef>
                <a:spcPts val="700"/>
              </a:spcBef>
              <a:buClr>
                <a:schemeClr val="dk1"/>
              </a:buClr>
              <a:buSzPts val="1100"/>
            </a:pPr>
            <a:r>
              <a:rPr lang="en-US" sz="800" b="1" dirty="0">
                <a:solidFill>
                  <a:srgbClr val="575756"/>
                </a:solidFill>
                <a:latin typeface="Open Sans"/>
                <a:ea typeface="Open Sans"/>
                <a:cs typeface="Open Sans"/>
              </a:rPr>
              <a:t>The twin challenges of low liquidity </a:t>
            </a:r>
            <a:r>
              <a:rPr lang="en-US" sz="800" dirty="0">
                <a:solidFill>
                  <a:srgbClr val="575756"/>
                </a:solidFill>
                <a:latin typeface="Open Sans"/>
                <a:ea typeface="Open Sans"/>
                <a:cs typeface="Open Sans"/>
              </a:rPr>
              <a:t>in the Indian bond market coupled with credit rating constraints (most RE project loans are typically rated below AA, the minimum requirement for local market acceptance) </a:t>
            </a:r>
            <a:r>
              <a:rPr lang="en-US" sz="800" b="1" dirty="0">
                <a:solidFill>
                  <a:srgbClr val="575756"/>
                </a:solidFill>
                <a:latin typeface="Open Sans"/>
                <a:ea typeface="Open Sans"/>
                <a:cs typeface="Open Sans"/>
              </a:rPr>
              <a:t>has driven Indian RE developers to tap international debt capital markets. </a:t>
            </a:r>
            <a:endParaRPr lang="en-IN" sz="800" b="1" dirty="0">
              <a:solidFill>
                <a:srgbClr val="575756"/>
              </a:solidFill>
              <a:latin typeface="Open Sans"/>
              <a:ea typeface="Open Sans"/>
              <a:cs typeface="Open Sans"/>
              <a:sym typeface="Open Sans"/>
            </a:endParaRPr>
          </a:p>
          <a:p>
            <a:pPr>
              <a:spcBef>
                <a:spcPts val="700"/>
              </a:spcBef>
            </a:pPr>
            <a:r>
              <a:rPr lang="en-US" sz="800" dirty="0">
                <a:solidFill>
                  <a:srgbClr val="575756"/>
                </a:solidFill>
                <a:latin typeface="Open Sans"/>
                <a:ea typeface="Open Sans"/>
                <a:cs typeface="Open Sans"/>
              </a:rPr>
              <a:t>Bond yields recovered from the economic shock that Covid-19 caused, which led to a temporary rise in yields in Q1 FY21.</a:t>
            </a:r>
            <a:endParaRPr lang="en-IN" sz="800" dirty="0">
              <a:solidFill>
                <a:srgbClr val="575756"/>
              </a:solidFill>
              <a:latin typeface="Open Sans"/>
              <a:ea typeface="Open Sans"/>
              <a:cs typeface="Open Sans"/>
              <a:sym typeface="Open Sans"/>
            </a:endParaRPr>
          </a:p>
          <a:p>
            <a:pPr>
              <a:spcBef>
                <a:spcPts val="700"/>
              </a:spcBef>
            </a:pPr>
            <a:r>
              <a:rPr lang="en-US" sz="800" b="1" dirty="0">
                <a:solidFill>
                  <a:srgbClr val="575756"/>
                </a:solidFill>
                <a:latin typeface="Open Sans"/>
                <a:ea typeface="Open Sans"/>
                <a:cs typeface="Open Sans"/>
              </a:rPr>
              <a:t>With bond yields falling to pre-Covid-19 levels in Q2 FY21 </a:t>
            </a:r>
            <a:r>
              <a:rPr lang="en-US" sz="800" dirty="0">
                <a:solidFill>
                  <a:srgbClr val="575756"/>
                </a:solidFill>
                <a:latin typeface="Open Sans"/>
                <a:ea typeface="Open Sans"/>
                <a:cs typeface="Open Sans"/>
              </a:rPr>
              <a:t>and below even that in Q3 FY21, Indian RE developers began returning to overseas green bond markets. </a:t>
            </a:r>
            <a:r>
              <a:rPr lang="en-US" sz="800" b="1" dirty="0">
                <a:solidFill>
                  <a:srgbClr val="575756"/>
                </a:solidFill>
                <a:latin typeface="Open Sans"/>
                <a:ea typeface="Open Sans"/>
                <a:cs typeface="Open Sans"/>
              </a:rPr>
              <a:t>ReNew Power and CLP Wind Farms in Q3 FY21</a:t>
            </a:r>
            <a:r>
              <a:rPr lang="en-US" sz="800" dirty="0">
                <a:solidFill>
                  <a:srgbClr val="575756"/>
                </a:solidFill>
                <a:latin typeface="Open Sans"/>
                <a:ea typeface="Open Sans"/>
                <a:cs typeface="Open Sans"/>
              </a:rPr>
              <a:t> raised fresh rounds of green bonds to refinance their existing debt (Annexure I).</a:t>
            </a:r>
            <a:endParaRPr lang="en-IN" sz="800" dirty="0">
              <a:solidFill>
                <a:srgbClr val="575756"/>
              </a:solidFill>
              <a:latin typeface="Open Sans"/>
              <a:ea typeface="Open Sans"/>
              <a:cs typeface="Open Sans"/>
              <a:sym typeface="Open Sans"/>
            </a:endParaRPr>
          </a:p>
        </p:txBody>
      </p:sp>
      <p:sp>
        <p:nvSpPr>
          <p:cNvPr id="28" name="Rectangle 2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20" name="TextBox 1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7" name="Text Placeholder 5">
            <a:extLst>
              <a:ext uri="{FF2B5EF4-FFF2-40B4-BE49-F238E27FC236}">
                <a16:creationId xmlns:a16="http://schemas.microsoft.com/office/drawing/2014/main" id="{8902ACAD-36C7-E141-930F-0A0EC6802A4A}"/>
              </a:ext>
            </a:extLst>
          </p:cNvPr>
          <p:cNvSpPr txBox="1">
            <a:spLocks/>
          </p:cNvSpPr>
          <p:nvPr/>
        </p:nvSpPr>
        <p:spPr>
          <a:xfrm>
            <a:off x="4595704" y="3848414"/>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Left Bracket 37">
            <a:extLst>
              <a:ext uri="{FF2B5EF4-FFF2-40B4-BE49-F238E27FC236}">
                <a16:creationId xmlns:a16="http://schemas.microsoft.com/office/drawing/2014/main" id="{D4844835-6F1F-A74F-8BE6-BDD957940D59}"/>
              </a:ext>
            </a:extLst>
          </p:cNvPr>
          <p:cNvSpPr/>
          <p:nvPr/>
        </p:nvSpPr>
        <p:spPr>
          <a:xfrm rot="16200000">
            <a:off x="3953987" y="3431241"/>
            <a:ext cx="45719" cy="82296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 Placeholder 5">
            <a:extLst>
              <a:ext uri="{FF2B5EF4-FFF2-40B4-BE49-F238E27FC236}">
                <a16:creationId xmlns:a16="http://schemas.microsoft.com/office/drawing/2014/main" id="{A60F11DC-32BB-D34A-A286-19E7D7680658}"/>
              </a:ext>
            </a:extLst>
          </p:cNvPr>
          <p:cNvSpPr txBox="1">
            <a:spLocks/>
          </p:cNvSpPr>
          <p:nvPr/>
        </p:nvSpPr>
        <p:spPr>
          <a:xfrm>
            <a:off x="3729265" y="3845885"/>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Google Shape;99;p20">
            <a:extLst>
              <a:ext uri="{FF2B5EF4-FFF2-40B4-BE49-F238E27FC236}">
                <a16:creationId xmlns:a16="http://schemas.microsoft.com/office/drawing/2014/main" id="{C49E9269-692C-7149-9889-4518479CB8AC}"/>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bond yields fell even below pre-Covid-19 levels and Q3 FY21 saw Indian developers returning to the international bond markets</a:t>
            </a:r>
            <a:endParaRPr sz="1200" dirty="0">
              <a:solidFill>
                <a:srgbClr val="0A9FD9"/>
              </a:solidFill>
            </a:endParaRPr>
          </a:p>
        </p:txBody>
      </p:sp>
      <p:sp>
        <p:nvSpPr>
          <p:cNvPr id="24" name="Left Bracket 23">
            <a:extLst>
              <a:ext uri="{FF2B5EF4-FFF2-40B4-BE49-F238E27FC236}">
                <a16:creationId xmlns:a16="http://schemas.microsoft.com/office/drawing/2014/main" id="{AF16822E-1DB8-9444-AED0-F26D05F3A71F}"/>
              </a:ext>
            </a:extLst>
          </p:cNvPr>
          <p:cNvSpPr/>
          <p:nvPr/>
        </p:nvSpPr>
        <p:spPr>
          <a:xfrm rot="16200000">
            <a:off x="4856945" y="3431241"/>
            <a:ext cx="45719" cy="82296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0" name="Left Bracket 29">
            <a:extLst>
              <a:ext uri="{FF2B5EF4-FFF2-40B4-BE49-F238E27FC236}">
                <a16:creationId xmlns:a16="http://schemas.microsoft.com/office/drawing/2014/main" id="{030052D3-7D53-5347-8127-DB8C178A3CEC}"/>
              </a:ext>
            </a:extLst>
          </p:cNvPr>
          <p:cNvSpPr/>
          <p:nvPr/>
        </p:nvSpPr>
        <p:spPr>
          <a:xfrm rot="16200000">
            <a:off x="5743819" y="3431241"/>
            <a:ext cx="45719" cy="82296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Text Placeholder 5">
            <a:extLst>
              <a:ext uri="{FF2B5EF4-FFF2-40B4-BE49-F238E27FC236}">
                <a16:creationId xmlns:a16="http://schemas.microsoft.com/office/drawing/2014/main" id="{9772422B-A723-2A41-92AF-844DBAF912FE}"/>
              </a:ext>
            </a:extLst>
          </p:cNvPr>
          <p:cNvSpPr txBox="1">
            <a:spLocks/>
          </p:cNvSpPr>
          <p:nvPr/>
        </p:nvSpPr>
        <p:spPr>
          <a:xfrm>
            <a:off x="5498662" y="3841219"/>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6" name="Chart 25">
            <a:extLst>
              <a:ext uri="{FF2B5EF4-FFF2-40B4-BE49-F238E27FC236}">
                <a16:creationId xmlns:a16="http://schemas.microsoft.com/office/drawing/2014/main" id="{54CC6FC7-7D34-6542-B16A-E629E992CCB2}"/>
              </a:ext>
            </a:extLst>
          </p:cNvPr>
          <p:cNvGraphicFramePr/>
          <p:nvPr>
            <p:extLst>
              <p:ext uri="{D42A27DB-BD31-4B8C-83A1-F6EECF244321}">
                <p14:modId xmlns:p14="http://schemas.microsoft.com/office/powerpoint/2010/main" val="3838406656"/>
              </p:ext>
            </p:extLst>
          </p:nvPr>
        </p:nvGraphicFramePr>
        <p:xfrm>
          <a:off x="260794" y="632361"/>
          <a:ext cx="6059981" cy="3813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926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0" name="Rounded Rectangle 29">
            <a:extLst>
              <a:ext uri="{FF2B5EF4-FFF2-40B4-BE49-F238E27FC236}">
                <a16:creationId xmlns:a16="http://schemas.microsoft.com/office/drawing/2014/main" id="{30DA5153-EB4B-E34F-A968-CD105632D6A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72873"/>
            <a:ext cx="8229600" cy="256735"/>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storage: </a:t>
            </a:r>
            <a:r>
              <a:rPr lang="en-US" sz="1200" dirty="0">
                <a:solidFill>
                  <a:srgbClr val="0A9FD9"/>
                </a:solidFill>
              </a:rPr>
              <a:t>key RE and storage auctions in India get multiple extensions</a:t>
            </a:r>
            <a:endParaRPr sz="1200" dirty="0">
              <a:solidFill>
                <a:srgbClr val="0A9FD9"/>
              </a:solidFill>
            </a:endParaRPr>
          </a:p>
        </p:txBody>
      </p:sp>
      <p:graphicFrame>
        <p:nvGraphicFramePr>
          <p:cNvPr id="26" name="Table 25">
            <a:extLst>
              <a:ext uri="{FF2B5EF4-FFF2-40B4-BE49-F238E27FC236}">
                <a16:creationId xmlns:a16="http://schemas.microsoft.com/office/drawing/2014/main" id="{1719A63F-8F08-1241-9D45-4EAFACCE92C5}"/>
              </a:ext>
            </a:extLst>
          </p:cNvPr>
          <p:cNvGraphicFramePr>
            <a:graphicFrameLocks noGrp="1"/>
          </p:cNvGraphicFramePr>
          <p:nvPr>
            <p:extLst>
              <p:ext uri="{D42A27DB-BD31-4B8C-83A1-F6EECF244321}">
                <p14:modId xmlns:p14="http://schemas.microsoft.com/office/powerpoint/2010/main" val="2563735918"/>
              </p:ext>
            </p:extLst>
          </p:nvPr>
        </p:nvGraphicFramePr>
        <p:xfrm>
          <a:off x="3558845" y="955229"/>
          <a:ext cx="2778345" cy="3672840"/>
        </p:xfrm>
        <a:graphic>
          <a:graphicData uri="http://schemas.openxmlformats.org/drawingml/2006/table">
            <a:tbl>
              <a:tblPr firstRow="1" bandRow="1">
                <a:tableStyleId>{0E3FDE45-AF77-4B5C-9715-49D594BDF05E}</a:tableStyleId>
              </a:tblPr>
              <a:tblGrid>
                <a:gridCol w="970772">
                  <a:extLst>
                    <a:ext uri="{9D8B030D-6E8A-4147-A177-3AD203B41FA5}">
                      <a16:colId xmlns:a16="http://schemas.microsoft.com/office/drawing/2014/main" val="2145987011"/>
                    </a:ext>
                  </a:extLst>
                </a:gridCol>
                <a:gridCol w="1005238">
                  <a:extLst>
                    <a:ext uri="{9D8B030D-6E8A-4147-A177-3AD203B41FA5}">
                      <a16:colId xmlns:a16="http://schemas.microsoft.com/office/drawing/2014/main" val="599864313"/>
                    </a:ext>
                  </a:extLst>
                </a:gridCol>
                <a:gridCol w="802335">
                  <a:extLst>
                    <a:ext uri="{9D8B030D-6E8A-4147-A177-3AD203B41FA5}">
                      <a16:colId xmlns:a16="http://schemas.microsoft.com/office/drawing/2014/main" val="1011207916"/>
                    </a:ext>
                  </a:extLst>
                </a:gridCol>
              </a:tblGrid>
              <a:tr h="423372">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Project location &amp; tender issue date</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Application &amp; technology</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Details</a:t>
                      </a:r>
                    </a:p>
                  </a:txBody>
                  <a:tcPr anchor="ctr"/>
                </a:tc>
                <a:extLst>
                  <a:ext uri="{0D108BD9-81ED-4DB2-BD59-A6C34878D82A}">
                    <a16:rowId xmlns:a16="http://schemas.microsoft.com/office/drawing/2014/main" val="893640282"/>
                  </a:ext>
                </a:extLst>
              </a:tr>
              <a:tr h="300817">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Leh. UT of Ladakh (SECI), December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 MW solar with 50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Q4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482046205"/>
                  </a:ext>
                </a:extLst>
              </a:tr>
              <a:tr h="300817">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Chhattisgarh (SECI),</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September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 MW solar with 150 MWh BESS</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Q4 FY21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2672628707"/>
                  </a:ext>
                </a:extLst>
              </a:tr>
              <a:tr h="378807">
                <a:tc>
                  <a:txBody>
                    <a:bodyPr/>
                    <a:lstStyle/>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(SECI),</a:t>
                      </a:r>
                    </a:p>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March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5,000 MW solar, wind, storage, others (thermal, hydro, etc.) hybrid in RTC manner</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Q4 FY21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373963435"/>
                  </a:ext>
                </a:extLst>
              </a:tr>
              <a:tr h="300817">
                <a:tc>
                  <a:txBody>
                    <a:bodyPr/>
                    <a:lstStyle/>
                    <a:p>
                      <a:pPr marR="0" algn="l" rtl="0" fontAlgn="b">
                        <a:lnSpc>
                          <a:spcPct val="100000"/>
                        </a:lnSpc>
                        <a:spcBef>
                          <a:spcPts val="0"/>
                        </a:spcBef>
                        <a:spcAft>
                          <a:spcPts val="0"/>
                        </a:spcAft>
                        <a:buClr>
                          <a:srgbClr val="000000"/>
                        </a:buClr>
                        <a:buFont typeface="Arial"/>
                      </a:pPr>
                      <a:r>
                        <a:rPr lang="en-IN"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Calibri"/>
                        </a:rPr>
                        <a:t>Leh &amp; Kargil (SECI), January 2020</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14 MW solar with 42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results in Q4 FY21 </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653163533"/>
                  </a:ext>
                </a:extLst>
              </a:tr>
              <a:tr h="300817">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Andaman &amp; Nicobar Islands (SECI), January 2020</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 MW floating solar with 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results in Q4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144841982"/>
                  </a:ext>
                </a:extLst>
              </a:tr>
              <a:tr h="378807">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Delhi and Dadra &amp; Nagar Haveli (SECI), October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400 MW with solar, wind and storage hybrid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a:r>
                        <a:rPr lang="en-GB"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Bid concluded in May 2020 with </a:t>
                      </a:r>
                      <a:r>
                        <a:rPr lang="en-US"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tariff of 3.60 INR/kWh </a:t>
                      </a:r>
                      <a:endPar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extLst>
                  <a:ext uri="{0D108BD9-81ED-4DB2-BD59-A6C34878D82A}">
                    <a16:rowId xmlns:a16="http://schemas.microsoft.com/office/drawing/2014/main" val="740085243"/>
                  </a:ext>
                </a:extLst>
              </a:tr>
              <a:tr h="378807">
                <a:tc>
                  <a:txBody>
                    <a:bodyPr/>
                    <a:lstStyle/>
                    <a:p>
                      <a:pPr algn="l" fontAlgn="b"/>
                      <a:r>
                        <a:rPr lang="en-US" sz="700" b="0" u="none" strike="noStrike" dirty="0">
                          <a:effectLst/>
                          <a:latin typeface="Open Sans" panose="020B0606030504020204" pitchFamily="34" charset="0"/>
                          <a:ea typeface="Open Sans" panose="020B0606030504020204" pitchFamily="34" charset="0"/>
                          <a:cs typeface="Open Sans" panose="020B0606030504020204" pitchFamily="34" charset="0"/>
                        </a:rPr>
                        <a:t>Lakshadweep (SECI), September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b="0" u="none" strike="noStrike" dirty="0">
                          <a:effectLst/>
                          <a:latin typeface="Open Sans" panose="020B0606030504020204" pitchFamily="34" charset="0"/>
                          <a:ea typeface="Open Sans" panose="020B0606030504020204" pitchFamily="34" charset="0"/>
                          <a:cs typeface="Open Sans" panose="020B0606030504020204" pitchFamily="34" charset="0"/>
                        </a:rPr>
                        <a:t>1.95 MW solar with 2.15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b="0" u="none" strike="noStrike" dirty="0">
                          <a:effectLst/>
                          <a:latin typeface="Open Sans" panose="020B0606030504020204" pitchFamily="34" charset="0"/>
                          <a:ea typeface="Open Sans" panose="020B0606030504020204" pitchFamily="34" charset="0"/>
                          <a:cs typeface="Open Sans" panose="020B0606030504020204" pitchFamily="34" charset="0"/>
                        </a:rPr>
                        <a:t>Bid concluded with an undisclosed price</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830139713"/>
                  </a:ext>
                </a:extLst>
              </a:tr>
            </a:tbl>
          </a:graphicData>
        </a:graphic>
      </p:graphicFrame>
      <p:sp>
        <p:nvSpPr>
          <p:cNvPr id="16" name="Google Shape;100;p20"/>
          <p:cNvSpPr txBox="1"/>
          <p:nvPr/>
        </p:nvSpPr>
        <p:spPr>
          <a:xfrm>
            <a:off x="6554363" y="520911"/>
            <a:ext cx="2333107" cy="40771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300"/>
              </a:spcBef>
              <a:buClr>
                <a:schemeClr val="dk1"/>
              </a:buClr>
              <a:buSzPts val="1100"/>
            </a:pPr>
            <a:r>
              <a:rPr lang="en-US" sz="800" dirty="0">
                <a:solidFill>
                  <a:srgbClr val="575756"/>
                </a:solidFill>
                <a:latin typeface="Open Sans"/>
                <a:ea typeface="Open Sans"/>
                <a:cs typeface="Open Sans"/>
              </a:rPr>
              <a:t>Countries advanced in the energy transition such as Chile and the US have shifted towards system-friendly procurement models. </a:t>
            </a:r>
            <a:endParaRPr lang="en-IN" sz="800" dirty="0">
              <a:solidFill>
                <a:srgbClr val="575756"/>
              </a:solidFill>
              <a:latin typeface="Open Sans"/>
              <a:ea typeface="Open Sans"/>
              <a:cs typeface="Open Sans"/>
              <a:sym typeface="Open Sans"/>
            </a:endParaRPr>
          </a:p>
          <a:p>
            <a:pPr lvl="0">
              <a:spcBef>
                <a:spcPts val="300"/>
              </a:spcBef>
              <a:buClr>
                <a:schemeClr val="dk1"/>
              </a:buClr>
              <a:buSzPts val="1100"/>
            </a:pPr>
            <a:r>
              <a:rPr lang="en-US" sz="800" b="1" dirty="0">
                <a:solidFill>
                  <a:srgbClr val="575756"/>
                </a:solidFill>
                <a:latin typeface="Open Sans"/>
                <a:ea typeface="Open Sans"/>
                <a:cs typeface="Open Sans"/>
              </a:rPr>
              <a:t>In Chile’s 2017 auction, intraday and seasonal supply blocks were defined, and the demand was aggregated and auctioned separately, </a:t>
            </a:r>
            <a:r>
              <a:rPr lang="en-US" sz="800" dirty="0">
                <a:solidFill>
                  <a:srgbClr val="575756"/>
                </a:solidFill>
                <a:latin typeface="Open Sans"/>
                <a:ea typeface="Open Sans"/>
                <a:cs typeface="Open Sans"/>
              </a:rPr>
              <a:t>with developers free to use any combination of technologies to deliver the power</a:t>
            </a:r>
            <a:r>
              <a:rPr lang="en-IN" sz="800" dirty="0">
                <a:solidFill>
                  <a:srgbClr val="575756"/>
                </a:solidFill>
                <a:latin typeface="Open Sans"/>
                <a:ea typeface="Open Sans"/>
                <a:cs typeface="Open Sans"/>
                <a:sym typeface="Open Sans"/>
              </a:rPr>
              <a:t>. </a:t>
            </a:r>
          </a:p>
          <a:p>
            <a:pPr>
              <a:spcBef>
                <a:spcPts val="300"/>
              </a:spcBef>
              <a:buClr>
                <a:schemeClr val="dk1"/>
              </a:buClr>
              <a:buSzPts val="1100"/>
            </a:pPr>
            <a:r>
              <a:rPr lang="en-US" sz="800" dirty="0">
                <a:solidFill>
                  <a:srgbClr val="575756"/>
                </a:solidFill>
                <a:latin typeface="Open Sans"/>
                <a:ea typeface="Open Sans"/>
                <a:cs typeface="Open Sans"/>
              </a:rPr>
              <a:t>The tariff discovered was </a:t>
            </a:r>
            <a:r>
              <a:rPr lang="en-US" sz="800" b="1" dirty="0">
                <a:solidFill>
                  <a:srgbClr val="575756"/>
                </a:solidFill>
                <a:latin typeface="Open Sans"/>
                <a:ea typeface="Open Sans"/>
                <a:cs typeface="Open Sans"/>
              </a:rPr>
              <a:t>32.5 USD/MWh (2.5 INR/kWh), </a:t>
            </a:r>
            <a:r>
              <a:rPr lang="en-US" sz="800" dirty="0">
                <a:solidFill>
                  <a:srgbClr val="575756"/>
                </a:solidFill>
                <a:latin typeface="Open Sans"/>
                <a:ea typeface="Open Sans"/>
                <a:cs typeface="Open Sans"/>
              </a:rPr>
              <a:t>considering a sale of deviation through spot markets and the expected benefits of declining module costs with a commissioning date five years from the auction</a:t>
            </a:r>
            <a:r>
              <a:rPr lang="en-IN" sz="800" dirty="0">
                <a:solidFill>
                  <a:srgbClr val="575756"/>
                </a:solidFill>
                <a:latin typeface="Open Sans"/>
                <a:ea typeface="Open Sans"/>
                <a:cs typeface="Open Sans"/>
                <a:sym typeface="Open Sans"/>
              </a:rPr>
              <a:t>.</a:t>
            </a:r>
          </a:p>
          <a:p>
            <a:pPr lvl="0">
              <a:spcBef>
                <a:spcPts val="300"/>
              </a:spcBef>
              <a:buClr>
                <a:schemeClr val="dk1"/>
              </a:buClr>
              <a:buSzPts val="1100"/>
            </a:pPr>
            <a:r>
              <a:rPr lang="en-US" sz="800" b="1" dirty="0">
                <a:solidFill>
                  <a:srgbClr val="575756"/>
                </a:solidFill>
                <a:latin typeface="Open Sans"/>
                <a:ea typeface="Open Sans"/>
                <a:cs typeface="Open Sans"/>
              </a:rPr>
              <a:t>India may learn from Nevada, USA, how to conduct an auction with different tariffs for off-peak and on-peak hours</a:t>
            </a:r>
            <a:r>
              <a:rPr lang="en-US" sz="800" dirty="0">
                <a:solidFill>
                  <a:srgbClr val="575756"/>
                </a:solidFill>
                <a:latin typeface="Open Sans"/>
                <a:ea typeface="Open Sans"/>
                <a:cs typeface="Open Sans"/>
              </a:rPr>
              <a:t>; this may start with Indian utilities conducting a detailed demand assessment</a:t>
            </a:r>
            <a:r>
              <a:rPr lang="en-IN" sz="800" dirty="0">
                <a:solidFill>
                  <a:srgbClr val="575756"/>
                </a:solidFill>
                <a:latin typeface="Open Sans"/>
                <a:ea typeface="Open Sans"/>
                <a:cs typeface="Open Sans"/>
                <a:sym typeface="Open Sans"/>
              </a:rPr>
              <a:t>.</a:t>
            </a:r>
          </a:p>
          <a:p>
            <a:pPr lvl="0">
              <a:spcBef>
                <a:spcPts val="300"/>
              </a:spcBef>
              <a:buClr>
                <a:schemeClr val="dk1"/>
              </a:buClr>
              <a:buSzPts val="1100"/>
            </a:pPr>
            <a:r>
              <a:rPr lang="en-US" sz="800" dirty="0">
                <a:solidFill>
                  <a:srgbClr val="575756"/>
                </a:solidFill>
                <a:latin typeface="Open Sans"/>
                <a:ea typeface="Open Sans"/>
                <a:cs typeface="Open Sans"/>
              </a:rPr>
              <a:t>India’s RE blended with firm power technologies (thermal, hydro, storage, etc.) has multiple extensions. Key amendments to the auction include </a:t>
            </a:r>
            <a:r>
              <a:rPr lang="en-US" sz="800" b="1" dirty="0">
                <a:solidFill>
                  <a:srgbClr val="575756"/>
                </a:solidFill>
                <a:latin typeface="Open Sans"/>
                <a:ea typeface="Open Sans"/>
                <a:cs typeface="Open Sans"/>
              </a:rPr>
              <a:t>allowing project components (solar, wind, storage, thermal, etc.) to be located anywhere in India and extending the commissioning period from 18 to 24 months</a:t>
            </a:r>
            <a:r>
              <a:rPr lang="en-IN" sz="800" b="1" dirty="0">
                <a:solidFill>
                  <a:srgbClr val="575756"/>
                </a:solidFill>
                <a:latin typeface="Open Sans"/>
                <a:ea typeface="Open Sans"/>
                <a:cs typeface="Open Sans"/>
                <a:sym typeface="Open Sans"/>
              </a:rPr>
              <a:t>.  </a:t>
            </a: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71137" y="4744965"/>
            <a:ext cx="3249121" cy="3268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System-friendly procurement through round-the-clock power: International experiences, USAID, 2020.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3474062" y="4743196"/>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9" name="TextBox 4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p:txBody>
      </p:sp>
      <p:grpSp>
        <p:nvGrpSpPr>
          <p:cNvPr id="37" name="Group 36"/>
          <p:cNvGrpSpPr/>
          <p:nvPr/>
        </p:nvGrpSpPr>
        <p:grpSpPr>
          <a:xfrm>
            <a:off x="8284057" y="4779402"/>
            <a:ext cx="715926" cy="418214"/>
            <a:chOff x="8284057" y="4779402"/>
            <a:chExt cx="715926" cy="418214"/>
          </a:xfrm>
        </p:grpSpPr>
        <p:sp>
          <p:nvSpPr>
            <p:cNvPr id="38" name="Rounded Rectangle 3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9" name="Group 38"/>
            <p:cNvGrpSpPr/>
            <p:nvPr/>
          </p:nvGrpSpPr>
          <p:grpSpPr>
            <a:xfrm>
              <a:off x="8284057" y="4879531"/>
              <a:ext cx="715926" cy="263969"/>
              <a:chOff x="1376812" y="1471708"/>
              <a:chExt cx="715926" cy="263969"/>
            </a:xfrm>
          </p:grpSpPr>
          <p:sp>
            <p:nvSpPr>
              <p:cNvPr id="40" name="TextBox 3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1" name="Group 40"/>
              <p:cNvGrpSpPr/>
              <p:nvPr/>
            </p:nvGrpSpPr>
            <p:grpSpPr>
              <a:xfrm>
                <a:off x="1504037" y="1471708"/>
                <a:ext cx="436340" cy="63914"/>
                <a:chOff x="973747" y="978085"/>
                <a:chExt cx="436340" cy="63914"/>
              </a:xfrm>
            </p:grpSpPr>
            <p:sp>
              <p:nvSpPr>
                <p:cNvPr id="51" name="Oval 50"/>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Text Placeholder 5">
            <a:extLst>
              <a:ext uri="{FF2B5EF4-FFF2-40B4-BE49-F238E27FC236}">
                <a16:creationId xmlns:a16="http://schemas.microsoft.com/office/drawing/2014/main" id="{782AFC1D-15A9-3D4C-99E6-A8E8D6473CAD}"/>
              </a:ext>
            </a:extLst>
          </p:cNvPr>
          <p:cNvSpPr txBox="1">
            <a:spLocks/>
          </p:cNvSpPr>
          <p:nvPr/>
        </p:nvSpPr>
        <p:spPr>
          <a:xfrm>
            <a:off x="3474063" y="659183"/>
            <a:ext cx="2863128" cy="25673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India’s energy storage projects</a:t>
            </a:r>
            <a:endPar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5926C8CE-29B1-AE48-84DF-D25C6C64C657}"/>
              </a:ext>
            </a:extLst>
          </p:cNvPr>
          <p:cNvGrpSpPr/>
          <p:nvPr/>
        </p:nvGrpSpPr>
        <p:grpSpPr>
          <a:xfrm>
            <a:off x="185803" y="518279"/>
            <a:ext cx="3344291" cy="4235221"/>
            <a:chOff x="185803" y="518279"/>
            <a:chExt cx="3344291" cy="4235221"/>
          </a:xfrm>
        </p:grpSpPr>
        <p:sp>
          <p:nvSpPr>
            <p:cNvPr id="23" name="Text Placeholder 5">
              <a:extLst>
                <a:ext uri="{FF2B5EF4-FFF2-40B4-BE49-F238E27FC236}">
                  <a16:creationId xmlns:a16="http://schemas.microsoft.com/office/drawing/2014/main" id="{91CFEADE-18C0-0F4C-967B-08ED02542531}"/>
                </a:ext>
              </a:extLst>
            </p:cNvPr>
            <p:cNvSpPr txBox="1">
              <a:spLocks/>
            </p:cNvSpPr>
            <p:nvPr/>
          </p:nvSpPr>
          <p:spPr>
            <a:xfrm>
              <a:off x="185803" y="518279"/>
              <a:ext cx="3344291"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Innovative RE and storage procurement models for better grid integration</a:t>
              </a:r>
              <a:endPar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36C747F-CC7F-C247-824D-4A5CEA454DF8}"/>
                </a:ext>
              </a:extLst>
            </p:cNvPr>
            <p:cNvSpPr>
              <a:spLocks noChangeArrowheads="1"/>
            </p:cNvSpPr>
            <p:nvPr/>
          </p:nvSpPr>
          <p:spPr bwMode="auto">
            <a:xfrm>
              <a:off x="281654" y="951886"/>
              <a:ext cx="712705" cy="1856528"/>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Intraday and seasonal supply blocks, Chile (2017)</a:t>
              </a:r>
            </a:p>
          </p:txBody>
        </p:sp>
        <p:sp>
          <p:nvSpPr>
            <p:cNvPr id="57" name="Rectangle 56">
              <a:extLst>
                <a:ext uri="{FF2B5EF4-FFF2-40B4-BE49-F238E27FC236}">
                  <a16:creationId xmlns:a16="http://schemas.microsoft.com/office/drawing/2014/main" id="{1294F0AD-1C64-104B-9651-42657F61A452}"/>
                </a:ext>
              </a:extLst>
            </p:cNvPr>
            <p:cNvSpPr>
              <a:spLocks noChangeArrowheads="1"/>
            </p:cNvSpPr>
            <p:nvPr/>
          </p:nvSpPr>
          <p:spPr bwMode="auto">
            <a:xfrm>
              <a:off x="1023111" y="955519"/>
              <a:ext cx="2387622" cy="1856528"/>
            </a:xfrm>
            <a:prstGeom prst="rect">
              <a:avLst/>
            </a:prstGeom>
            <a:noFill/>
            <a:ln w="12700" algn="ctr">
              <a:noFill/>
              <a:miter lim="800000"/>
              <a:headEnd/>
              <a:tailEnd/>
            </a:ln>
          </p:spPr>
          <p:txBody>
            <a:bodyPr lIns="36000" tIns="36000" rIns="36000" bIns="36000" anchor="ctr"/>
            <a:lstStyle/>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Distribution companies provide demand and regulator aggregates projected supply requirements, conducts auction</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Developers bid for one or several time blocks representing projected demand</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Blocks have a base and a variable component to absorb unexpected demand</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Production deviation settled at spot market prices</a:t>
              </a:r>
            </a:p>
            <a:p>
              <a:pPr marL="171450" indent="-171450" defTabSz="957998" fontAlgn="b">
                <a:spcAft>
                  <a:spcPts val="400"/>
                </a:spcAft>
                <a:buFont typeface="Arial" panose="020B0604020202020204" pitchFamily="34" charset="0"/>
                <a:buChar char="•"/>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32.5 USD/MWh (2.5 INR/kWh) </a:t>
              </a:r>
            </a:p>
          </p:txBody>
        </p:sp>
        <p:sp>
          <p:nvSpPr>
            <p:cNvPr id="31" name="Rectangle 30">
              <a:extLst>
                <a:ext uri="{FF2B5EF4-FFF2-40B4-BE49-F238E27FC236}">
                  <a16:creationId xmlns:a16="http://schemas.microsoft.com/office/drawing/2014/main" id="{44AAC75B-43AE-EE47-8C94-25A848C41BD1}"/>
                </a:ext>
              </a:extLst>
            </p:cNvPr>
            <p:cNvSpPr>
              <a:spLocks noChangeArrowheads="1"/>
            </p:cNvSpPr>
            <p:nvPr/>
          </p:nvSpPr>
          <p:spPr bwMode="auto">
            <a:xfrm>
              <a:off x="278867" y="2896973"/>
              <a:ext cx="712705" cy="1856527"/>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Peak tariff for peak demand periods, Nevada, USA (2019)</a:t>
              </a:r>
            </a:p>
          </p:txBody>
        </p:sp>
        <p:sp>
          <p:nvSpPr>
            <p:cNvPr id="32" name="Rectangle 31">
              <a:extLst>
                <a:ext uri="{FF2B5EF4-FFF2-40B4-BE49-F238E27FC236}">
                  <a16:creationId xmlns:a16="http://schemas.microsoft.com/office/drawing/2014/main" id="{A9BD9BD7-2C8C-5242-A9D4-0A98EC13E300}"/>
                </a:ext>
              </a:extLst>
            </p:cNvPr>
            <p:cNvSpPr>
              <a:spLocks noChangeArrowheads="1"/>
            </p:cNvSpPr>
            <p:nvPr/>
          </p:nvSpPr>
          <p:spPr bwMode="auto">
            <a:xfrm>
              <a:off x="1021006" y="2896973"/>
              <a:ext cx="2387622" cy="1856527"/>
            </a:xfrm>
            <a:prstGeom prst="rect">
              <a:avLst/>
            </a:prstGeom>
            <a:noFill/>
            <a:ln w="12700" algn="ctr">
              <a:noFill/>
              <a:miter lim="800000"/>
              <a:headEnd/>
              <a:tailEnd/>
            </a:ln>
          </p:spPr>
          <p:txBody>
            <a:bodyPr lIns="36000" tIns="36000" rIns="36000" bIns="36000" anchor="ctr"/>
            <a:lstStyle/>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Procurement of solar and storage to help Nevada meet 2030 the target of 50% renewable generation </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NV Energy (utility) defined on-peak tariff for evening hours (4 p.m. to 9 p.m.) for the summer months (July to August)</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On-peak tariff paid at 6 times of the off-peak tariff to RE developers</a:t>
              </a:r>
            </a:p>
            <a:p>
              <a:pPr marL="171450" indent="-171450" defTabSz="957998" fontAlgn="b">
                <a:spcAft>
                  <a:spcPts val="400"/>
                </a:spcAft>
                <a:buFont typeface="Arial" panose="020B0604020202020204" pitchFamily="34" charset="0"/>
                <a:buChar char="•"/>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Off-peak tariff of 21.0 USD/MWh (1.6 INR/kWh) to 25.0 USD/MWh (1.9 INR/kWh) and on-peak tariff of 138.0 USD/MWh (10.4 INR/kWh) to 161.0 USD/MWh (12.1 INR/kWh)</a:t>
              </a:r>
            </a:p>
          </p:txBody>
        </p:sp>
      </p:grpSp>
    </p:spTree>
    <p:extLst>
      <p:ext uri="{BB962C8B-B14F-4D97-AF65-F5344CB8AC3E}">
        <p14:creationId xmlns:p14="http://schemas.microsoft.com/office/powerpoint/2010/main" val="153081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2" name="Rounded Rectangle 31">
            <a:extLst>
              <a:ext uri="{FF2B5EF4-FFF2-40B4-BE49-F238E27FC236}">
                <a16:creationId xmlns:a16="http://schemas.microsoft.com/office/drawing/2014/main" id="{EE7A4BAA-EF14-BE45-B7F7-F107C8DBE7C1}"/>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7558"/>
            <a:ext cx="8229600" cy="297765"/>
          </a:xfrm>
          <a:prstGeom prst="rect">
            <a:avLst/>
          </a:prstGeom>
        </p:spPr>
        <p:txBody>
          <a:bodyPr spcFirstLastPara="1" wrap="square" lIns="91425" tIns="91425" rIns="91425" bIns="91425" anchor="b" anchorCtr="0">
            <a:noAutofit/>
          </a:bodyPr>
          <a:lstStyle/>
          <a:p>
            <a:pPr lvl="0"/>
            <a:r>
              <a:rPr lang="en-US" sz="1200" dirty="0">
                <a:solidFill>
                  <a:srgbClr val="575756"/>
                </a:solidFill>
              </a:rPr>
              <a:t>Electric mobility: </a:t>
            </a:r>
            <a:r>
              <a:rPr lang="en-IN" sz="1200" dirty="0">
                <a:solidFill>
                  <a:srgbClr val="0A9FD9"/>
                </a:solidFill>
              </a:rPr>
              <a:t>EV and hybrid vehicle sales are only slightly below the Q3 FY20 levels</a:t>
            </a:r>
            <a:endParaRPr sz="1200" dirty="0">
              <a:solidFill>
                <a:srgbClr val="0A9FD9"/>
              </a:solidFill>
            </a:endParaRPr>
          </a:p>
        </p:txBody>
      </p:sp>
      <p:sp>
        <p:nvSpPr>
          <p:cNvPr id="16" name="Google Shape;100;p20"/>
          <p:cNvSpPr txBox="1"/>
          <p:nvPr/>
        </p:nvSpPr>
        <p:spPr>
          <a:xfrm>
            <a:off x="6554363" y="519840"/>
            <a:ext cx="2333107" cy="4151169"/>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dirty="0">
                <a:solidFill>
                  <a:srgbClr val="575756"/>
                </a:solidFill>
                <a:latin typeface="Open Sans"/>
                <a:ea typeface="Open Sans"/>
                <a:cs typeface="Open Sans"/>
              </a:rPr>
              <a:t>Following the lockdown, overall electric vehicle (EV) and hybrid vehicle sales </a:t>
            </a:r>
            <a:r>
              <a:rPr lang="en-US" sz="800" b="1" dirty="0">
                <a:solidFill>
                  <a:srgbClr val="575756"/>
                </a:solidFill>
                <a:latin typeface="Open Sans"/>
                <a:ea typeface="Open Sans"/>
                <a:cs typeface="Open Sans"/>
              </a:rPr>
              <a:t>went up dramatically, by 47.1% in Q3 FY21 (from Q2 FY21), owing to pent-up demand during the lockdown</a:t>
            </a:r>
            <a:r>
              <a:rPr lang="en-IN" sz="800" b="1" dirty="0">
                <a:solidFill>
                  <a:srgbClr val="575756"/>
                </a:solidFill>
                <a:latin typeface="Open Sans"/>
                <a:ea typeface="Open Sans"/>
                <a:cs typeface="Open Sans"/>
                <a:sym typeface="Open Sans"/>
              </a:rPr>
              <a:t>.</a:t>
            </a:r>
          </a:p>
          <a:p>
            <a:pPr>
              <a:spcBef>
                <a:spcPts val="700"/>
              </a:spcBef>
              <a:buClr>
                <a:schemeClr val="dk1"/>
              </a:buClr>
              <a:buSzPts val="1100"/>
            </a:pPr>
            <a:r>
              <a:rPr lang="en-US" sz="800" dirty="0">
                <a:solidFill>
                  <a:srgbClr val="575756"/>
                </a:solidFill>
                <a:latin typeface="Open Sans"/>
                <a:ea typeface="Open Sans"/>
                <a:cs typeface="Open Sans"/>
              </a:rPr>
              <a:t>EV and hybrid vehicle sales for </a:t>
            </a:r>
            <a:r>
              <a:rPr lang="en-US" sz="800" b="1" dirty="0">
                <a:solidFill>
                  <a:srgbClr val="575756"/>
                </a:solidFill>
                <a:latin typeface="Open Sans"/>
                <a:ea typeface="Open Sans"/>
                <a:cs typeface="Open Sans"/>
              </a:rPr>
              <a:t>Q3 FY21, at 72,767, were only slightly below (3%) of Q3 FY20 level of 75,044; this indicates of an economic recovery, with consumers starting to spend once again</a:t>
            </a:r>
            <a:r>
              <a:rPr lang="en-IN" sz="800" b="1" dirty="0">
                <a:solidFill>
                  <a:srgbClr val="575756"/>
                </a:solidFill>
                <a:latin typeface="Open Sans"/>
                <a:ea typeface="Open Sans"/>
                <a:cs typeface="Open Sans"/>
                <a:sym typeface="Open Sans"/>
              </a:rPr>
              <a:t>.</a:t>
            </a:r>
          </a:p>
          <a:p>
            <a:pPr>
              <a:spcBef>
                <a:spcPts val="700"/>
              </a:spcBef>
              <a:buClr>
                <a:schemeClr val="dk1"/>
              </a:buClr>
              <a:buSzPts val="1100"/>
            </a:pPr>
            <a:r>
              <a:rPr lang="en-US" sz="800" dirty="0">
                <a:solidFill>
                  <a:srgbClr val="575756"/>
                </a:solidFill>
                <a:latin typeface="Open Sans"/>
                <a:ea typeface="Open Sans"/>
                <a:cs typeface="Open Sans"/>
              </a:rPr>
              <a:t>The decision of the Ministry of Road Transport and Highways (MoRTH) to allow states to register and sell EVs without pre-fitted batteries is expected to further drive EV adoption among Indian consumers.</a:t>
            </a:r>
            <a:endParaRPr lang="en-IN" sz="800" dirty="0">
              <a:solidFill>
                <a:srgbClr val="575756"/>
              </a:solidFill>
              <a:latin typeface="Open Sans"/>
              <a:ea typeface="Open Sans"/>
              <a:cs typeface="Open Sans"/>
              <a:sym typeface="Open Sans"/>
            </a:endParaRPr>
          </a:p>
          <a:p>
            <a:pPr>
              <a:spcBef>
                <a:spcPts val="700"/>
              </a:spcBef>
              <a:buClr>
                <a:schemeClr val="dk1"/>
              </a:buClr>
              <a:buSzPts val="1100"/>
            </a:pPr>
            <a:r>
              <a:rPr lang="en-IN" sz="800" b="1" dirty="0">
                <a:solidFill>
                  <a:srgbClr val="575756"/>
                </a:solidFill>
                <a:latin typeface="Open Sans"/>
                <a:ea typeface="Open Sans"/>
                <a:cs typeface="Open Sans"/>
                <a:sym typeface="Open Sans"/>
              </a:rPr>
              <a:t>OEMs with highest EV sales in Q3 FY21 </a:t>
            </a:r>
            <a:r>
              <a:rPr lang="en-IN" sz="800" dirty="0">
                <a:solidFill>
                  <a:srgbClr val="575756"/>
                </a:solidFill>
                <a:latin typeface="Open Sans"/>
                <a:ea typeface="Open Sans"/>
                <a:cs typeface="Open Sans"/>
                <a:sym typeface="Open Sans"/>
              </a:rPr>
              <a:t>were:</a:t>
            </a:r>
            <a:r>
              <a:rPr lang="en-IN" sz="800" b="1" dirty="0">
                <a:solidFill>
                  <a:srgbClr val="575756"/>
                </a:solidFill>
                <a:latin typeface="Open Sans"/>
                <a:ea typeface="Open Sans"/>
                <a:cs typeface="Open Sans"/>
                <a:sym typeface="Open Sans"/>
              </a:rPr>
              <a:t> </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2W: </a:t>
            </a:r>
            <a:r>
              <a:rPr lang="en-IN" sz="800" dirty="0">
                <a:solidFill>
                  <a:srgbClr val="575756"/>
                </a:solidFill>
                <a:latin typeface="Open Sans"/>
                <a:ea typeface="Open Sans"/>
                <a:cs typeface="Open Sans"/>
                <a:sym typeface="Open Sans"/>
              </a:rPr>
              <a:t>Hero Electric (3,028), Ampere (2,290) and Okinawa (1,803)</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3W: </a:t>
            </a:r>
            <a:r>
              <a:rPr lang="en-IN" sz="800" dirty="0">
                <a:solidFill>
                  <a:srgbClr val="575756"/>
                </a:solidFill>
                <a:latin typeface="Open Sans"/>
                <a:ea typeface="Open Sans"/>
                <a:cs typeface="Open Sans"/>
                <a:sym typeface="Open Sans"/>
              </a:rPr>
              <a:t>Y.C. Electric (2,776), Mahindra Electric* (2,734) and Saera Electric (1,187)</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4W: </a:t>
            </a:r>
            <a:r>
              <a:rPr lang="en-IN" sz="800" dirty="0">
                <a:solidFill>
                  <a:srgbClr val="575756"/>
                </a:solidFill>
                <a:latin typeface="Open Sans"/>
                <a:ea typeface="Open Sans"/>
                <a:cs typeface="Open Sans"/>
                <a:sym typeface="Open Sans"/>
              </a:rPr>
              <a:t>Tata Motors* (2,422), Mahindra Electric* (825) and MG Motors* (716)</a:t>
            </a: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200059" y="4767049"/>
            <a:ext cx="6419083"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(Includes only registered vehicles. Unregistered vehicles include low-speed (&lt; 25 km/hr), e-rickshaws (three-wheelers) and electric two-wheelers), Electric Mobility Dashboard, CEEW Centre for Energy Finance. *Based on sales data for FY21 up to January 2021.</a:t>
            </a:r>
          </a:p>
          <a:p>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7" name="Chart 16">
            <a:extLst>
              <a:ext uri="{FF2B5EF4-FFF2-40B4-BE49-F238E27FC236}">
                <a16:creationId xmlns:a16="http://schemas.microsoft.com/office/drawing/2014/main" id="{6897CAFD-B721-1343-B95C-FB7DBE5FD327}"/>
              </a:ext>
            </a:extLst>
          </p:cNvPr>
          <p:cNvGraphicFramePr/>
          <p:nvPr>
            <p:extLst>
              <p:ext uri="{D42A27DB-BD31-4B8C-83A1-F6EECF244321}">
                <p14:modId xmlns:p14="http://schemas.microsoft.com/office/powerpoint/2010/main" val="2477273880"/>
              </p:ext>
            </p:extLst>
          </p:nvPr>
        </p:nvGraphicFramePr>
        <p:xfrm>
          <a:off x="253761" y="727469"/>
          <a:ext cx="6067015" cy="4027409"/>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a:off x="2209800" y="944463"/>
            <a:ext cx="41109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Rectangle 3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grpSp>
        <p:nvGrpSpPr>
          <p:cNvPr id="18" name="Group 17"/>
          <p:cNvGrpSpPr/>
          <p:nvPr/>
        </p:nvGrpSpPr>
        <p:grpSpPr>
          <a:xfrm>
            <a:off x="8284057" y="4779402"/>
            <a:ext cx="715926" cy="418214"/>
            <a:chOff x="8284057" y="4779402"/>
            <a:chExt cx="715926" cy="418214"/>
          </a:xfrm>
        </p:grpSpPr>
        <p:sp>
          <p:nvSpPr>
            <p:cNvPr id="21" name="Rounded Rectangle 2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2" name="Group 21"/>
            <p:cNvGrpSpPr/>
            <p:nvPr/>
          </p:nvGrpSpPr>
          <p:grpSpPr>
            <a:xfrm>
              <a:off x="8284057" y="4879531"/>
              <a:ext cx="715926" cy="263969"/>
              <a:chOff x="1376812" y="1471708"/>
              <a:chExt cx="715926" cy="263969"/>
            </a:xfrm>
          </p:grpSpPr>
          <p:sp>
            <p:nvSpPr>
              <p:cNvPr id="23" name="TextBox 22"/>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4" name="Group 23"/>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Text Placeholder 5">
            <a:extLst>
              <a:ext uri="{FF2B5EF4-FFF2-40B4-BE49-F238E27FC236}">
                <a16:creationId xmlns:a16="http://schemas.microsoft.com/office/drawing/2014/main" id="{86191197-E22D-7A4C-9BFB-86ABAF4E2F9D}"/>
              </a:ext>
            </a:extLst>
          </p:cNvPr>
          <p:cNvSpPr txBox="1">
            <a:spLocks/>
          </p:cNvSpPr>
          <p:nvPr/>
        </p:nvSpPr>
        <p:spPr>
          <a:xfrm>
            <a:off x="4560320" y="4388488"/>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Placeholder 5">
            <a:extLst>
              <a:ext uri="{FF2B5EF4-FFF2-40B4-BE49-F238E27FC236}">
                <a16:creationId xmlns:a16="http://schemas.microsoft.com/office/drawing/2014/main" id="{EFCC1308-8D3F-1445-9BA1-0B5ECF22BBCE}"/>
              </a:ext>
            </a:extLst>
          </p:cNvPr>
          <p:cNvSpPr txBox="1">
            <a:spLocks/>
          </p:cNvSpPr>
          <p:nvPr/>
        </p:nvSpPr>
        <p:spPr>
          <a:xfrm>
            <a:off x="3918875" y="4383550"/>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Left Bracket 30">
            <a:extLst>
              <a:ext uri="{FF2B5EF4-FFF2-40B4-BE49-F238E27FC236}">
                <a16:creationId xmlns:a16="http://schemas.microsoft.com/office/drawing/2014/main" id="{4D2B460B-E6DB-3441-B250-2E416764C5D2}"/>
              </a:ext>
            </a:extLst>
          </p:cNvPr>
          <p:cNvSpPr/>
          <p:nvPr/>
        </p:nvSpPr>
        <p:spPr>
          <a:xfrm rot="16200000">
            <a:off x="4144175" y="4061017"/>
            <a:ext cx="45719" cy="64008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Left Bracket 32">
            <a:extLst>
              <a:ext uri="{FF2B5EF4-FFF2-40B4-BE49-F238E27FC236}">
                <a16:creationId xmlns:a16="http://schemas.microsoft.com/office/drawing/2014/main" id="{5C8B5C3E-8386-2741-9F3B-019A76E68FBA}"/>
              </a:ext>
            </a:extLst>
          </p:cNvPr>
          <p:cNvSpPr/>
          <p:nvPr/>
        </p:nvSpPr>
        <p:spPr>
          <a:xfrm rot="16200000">
            <a:off x="4801623" y="4061017"/>
            <a:ext cx="45719" cy="64008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Left Bracket 34">
            <a:extLst>
              <a:ext uri="{FF2B5EF4-FFF2-40B4-BE49-F238E27FC236}">
                <a16:creationId xmlns:a16="http://schemas.microsoft.com/office/drawing/2014/main" id="{AF2DDFC4-DC27-5F48-8714-D1EE8DD2E633}"/>
              </a:ext>
            </a:extLst>
          </p:cNvPr>
          <p:cNvSpPr/>
          <p:nvPr/>
        </p:nvSpPr>
        <p:spPr>
          <a:xfrm rot="16200000">
            <a:off x="5460231" y="4061017"/>
            <a:ext cx="45719" cy="64008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ext Placeholder 5">
            <a:extLst>
              <a:ext uri="{FF2B5EF4-FFF2-40B4-BE49-F238E27FC236}">
                <a16:creationId xmlns:a16="http://schemas.microsoft.com/office/drawing/2014/main" id="{31F8502F-9DFC-BB4D-97C5-EFCF52E7897C}"/>
              </a:ext>
            </a:extLst>
          </p:cNvPr>
          <p:cNvSpPr txBox="1">
            <a:spLocks/>
          </p:cNvSpPr>
          <p:nvPr/>
        </p:nvSpPr>
        <p:spPr>
          <a:xfrm>
            <a:off x="5194900" y="4388488"/>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2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ctrTitle" idx="4294967295"/>
          </p:nvPr>
        </p:nvSpPr>
        <p:spPr>
          <a:xfrm>
            <a:off x="457200" y="1373792"/>
            <a:ext cx="7772400" cy="1159800"/>
          </a:xfrm>
          <a:prstGeom prst="rect">
            <a:avLst/>
          </a:prstGeom>
        </p:spPr>
        <p:txBody>
          <a:bodyPr spcFirstLastPara="1" wrap="square" lIns="91425" tIns="91425" rIns="91425" bIns="91425" anchor="b" anchorCtr="0">
            <a:noAutofit/>
          </a:bodyPr>
          <a:lstStyle/>
          <a:p>
            <a:pPr lvl="0"/>
            <a:r>
              <a:rPr lang="en-IN" sz="9600" dirty="0"/>
              <a:t>Thank you</a:t>
            </a:r>
            <a:endParaRPr sz="9600" dirty="0"/>
          </a:p>
        </p:txBody>
      </p:sp>
      <p:sp>
        <p:nvSpPr>
          <p:cNvPr id="379" name="Google Shape;379;p42"/>
          <p:cNvSpPr txBox="1">
            <a:spLocks noGrp="1"/>
          </p:cNvSpPr>
          <p:nvPr>
            <p:ph type="body" idx="4294967295"/>
          </p:nvPr>
        </p:nvSpPr>
        <p:spPr>
          <a:xfrm>
            <a:off x="457200" y="2698566"/>
            <a:ext cx="7006856" cy="2444933"/>
          </a:xfrm>
          <a:prstGeom prst="rect">
            <a:avLst/>
          </a:prstGeom>
        </p:spPr>
        <p:txBody>
          <a:bodyPr spcFirstLastPara="1" wrap="square" lIns="91425" tIns="91425" rIns="91425" bIns="91425" anchor="t" anchorCtr="0">
            <a:noAutofit/>
          </a:bodyPr>
          <a:lstStyle/>
          <a:p>
            <a:pPr marL="0" lvl="0" indent="0">
              <a:buNone/>
            </a:pPr>
            <a:r>
              <a:rPr lang="en" dirty="0"/>
              <a:t>You can find us at </a:t>
            </a:r>
            <a:r>
              <a:rPr lang="en-IN" dirty="0"/>
              <a:t>cef.ceew.in | @CEEW_CEF</a:t>
            </a:r>
          </a:p>
          <a:p>
            <a:pPr marL="0" lvl="0" indent="0">
              <a:buNone/>
            </a:pPr>
            <a:endParaRPr lang="en-IN" sz="1200" dirty="0"/>
          </a:p>
          <a:p>
            <a:pPr marL="0" lvl="0" indent="0">
              <a:buNone/>
            </a:pPr>
            <a:r>
              <a:rPr lang="en-IN" sz="1400" b="1" dirty="0"/>
              <a:t>Authors</a:t>
            </a:r>
          </a:p>
          <a:p>
            <a:pPr marL="0" lvl="0" indent="0">
              <a:buNone/>
            </a:pPr>
            <a:r>
              <a:rPr lang="en-IN" sz="1200" dirty="0"/>
              <a:t>Nikhil Sharma (nikhil.sharma@ceew.in)</a:t>
            </a:r>
          </a:p>
          <a:p>
            <a:pPr marL="0" indent="0">
              <a:buNone/>
            </a:pPr>
            <a:r>
              <a:rPr lang="en-IN" sz="1200" dirty="0"/>
              <a:t>Dhruv Warrior (dhruvrajwarrior@gmail.com)</a:t>
            </a:r>
          </a:p>
          <a:p>
            <a:pPr marL="0" lvl="0" indent="0">
              <a:buNone/>
            </a:pPr>
            <a:r>
              <a:rPr lang="en-IN" sz="1200" dirty="0"/>
              <a:t>Shrey Sood (shrey.sood@ceew.in)</a:t>
            </a:r>
          </a:p>
          <a:p>
            <a:pPr marL="0" lvl="0" indent="0">
              <a:buNone/>
            </a:pPr>
            <a:r>
              <a:rPr lang="en-IN" sz="1200" dirty="0"/>
              <a:t>Meghna Nair (meghna.nair@ceew.in)</a:t>
            </a:r>
          </a:p>
          <a:p>
            <a:pPr marL="0" lvl="0" indent="0">
              <a:buNone/>
            </a:pPr>
            <a:r>
              <a:rPr lang="en-IN" sz="1200" dirty="0"/>
              <a:t>Gagan Sidhu (gagan.sidhu@ceew.in)</a:t>
            </a:r>
          </a:p>
          <a:p>
            <a:pPr marL="0" lvl="0" indent="0">
              <a:buNone/>
            </a:pPr>
            <a:endParaRPr lang="en-IN" dirty="0"/>
          </a:p>
        </p:txBody>
      </p:sp>
      <p:sp>
        <p:nvSpPr>
          <p:cNvPr id="380" name="Google Shape;380;p42"/>
          <p:cNvSpPr/>
          <p:nvPr/>
        </p:nvSpPr>
        <p:spPr>
          <a:xfrm>
            <a:off x="581050" y="2522531"/>
            <a:ext cx="6613648" cy="12019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38110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 </a:t>
            </a:r>
            <a:r>
              <a:rPr lang="en-IN" sz="1200" dirty="0">
                <a:solidFill>
                  <a:srgbClr val="0A9FD9"/>
                </a:solidFill>
              </a:rPr>
              <a:t>Green bond issuances (last 2 years)</a:t>
            </a:r>
            <a:endParaRPr sz="1200" dirty="0">
              <a:solidFill>
                <a:srgbClr val="0A9FD9"/>
              </a:solidFill>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sp>
        <p:nvSpPr>
          <p:cNvPr id="26" name="Rectangle 2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grpSp>
        <p:nvGrpSpPr>
          <p:cNvPr id="13" name="Group 12"/>
          <p:cNvGrpSpPr/>
          <p:nvPr/>
        </p:nvGrpSpPr>
        <p:grpSpPr>
          <a:xfrm>
            <a:off x="8284057" y="4779402"/>
            <a:ext cx="715926" cy="418214"/>
            <a:chOff x="8284057" y="4779402"/>
            <a:chExt cx="715926" cy="418214"/>
          </a:xfrm>
        </p:grpSpPr>
        <p:sp>
          <p:nvSpPr>
            <p:cNvPr id="14" name="Rounded Rectangle 13"/>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5" name="Group 14"/>
            <p:cNvGrpSpPr/>
            <p:nvPr/>
          </p:nvGrpSpPr>
          <p:grpSpPr>
            <a:xfrm>
              <a:off x="8284057" y="4879531"/>
              <a:ext cx="715926" cy="263969"/>
              <a:chOff x="1376812" y="1471708"/>
              <a:chExt cx="715926" cy="263969"/>
            </a:xfrm>
          </p:grpSpPr>
          <p:sp>
            <p:nvSpPr>
              <p:cNvPr id="18" name="TextBox 1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1" name="Group 20"/>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16" name="Table 15">
            <a:extLst>
              <a:ext uri="{FF2B5EF4-FFF2-40B4-BE49-F238E27FC236}">
                <a16:creationId xmlns:a16="http://schemas.microsoft.com/office/drawing/2014/main" id="{84E95EB2-740E-AC47-BD01-C238F567C349}"/>
              </a:ext>
            </a:extLst>
          </p:cNvPr>
          <p:cNvGraphicFramePr>
            <a:graphicFrameLocks noGrp="1"/>
          </p:cNvGraphicFramePr>
          <p:nvPr>
            <p:extLst>
              <p:ext uri="{D42A27DB-BD31-4B8C-83A1-F6EECF244321}">
                <p14:modId xmlns:p14="http://schemas.microsoft.com/office/powerpoint/2010/main" val="1013813041"/>
              </p:ext>
            </p:extLst>
          </p:nvPr>
        </p:nvGraphicFramePr>
        <p:xfrm>
          <a:off x="243308" y="552897"/>
          <a:ext cx="8656223" cy="4163986"/>
        </p:xfrm>
        <a:graphic>
          <a:graphicData uri="http://schemas.openxmlformats.org/drawingml/2006/table">
            <a:tbl>
              <a:tblPr firstRow="1" bandRow="1">
                <a:tableStyleId>{69012ECD-51FC-41F1-AA8D-1B2483CD663E}</a:tableStyleId>
              </a:tblPr>
              <a:tblGrid>
                <a:gridCol w="860278">
                  <a:extLst>
                    <a:ext uri="{9D8B030D-6E8A-4147-A177-3AD203B41FA5}">
                      <a16:colId xmlns:a16="http://schemas.microsoft.com/office/drawing/2014/main" val="3324511095"/>
                    </a:ext>
                  </a:extLst>
                </a:gridCol>
                <a:gridCol w="1032642">
                  <a:extLst>
                    <a:ext uri="{9D8B030D-6E8A-4147-A177-3AD203B41FA5}">
                      <a16:colId xmlns:a16="http://schemas.microsoft.com/office/drawing/2014/main" val="2145987011"/>
                    </a:ext>
                  </a:extLst>
                </a:gridCol>
                <a:gridCol w="906517">
                  <a:extLst>
                    <a:ext uri="{9D8B030D-6E8A-4147-A177-3AD203B41FA5}">
                      <a16:colId xmlns:a16="http://schemas.microsoft.com/office/drawing/2014/main" val="599864313"/>
                    </a:ext>
                  </a:extLst>
                </a:gridCol>
                <a:gridCol w="953814">
                  <a:extLst>
                    <a:ext uri="{9D8B030D-6E8A-4147-A177-3AD203B41FA5}">
                      <a16:colId xmlns:a16="http://schemas.microsoft.com/office/drawing/2014/main" val="740781778"/>
                    </a:ext>
                  </a:extLst>
                </a:gridCol>
                <a:gridCol w="1172836">
                  <a:extLst>
                    <a:ext uri="{9D8B030D-6E8A-4147-A177-3AD203B41FA5}">
                      <a16:colId xmlns:a16="http://schemas.microsoft.com/office/drawing/2014/main" val="1011207916"/>
                    </a:ext>
                  </a:extLst>
                </a:gridCol>
                <a:gridCol w="841876">
                  <a:extLst>
                    <a:ext uri="{9D8B030D-6E8A-4147-A177-3AD203B41FA5}">
                      <a16:colId xmlns:a16="http://schemas.microsoft.com/office/drawing/2014/main" val="4040661390"/>
                    </a:ext>
                  </a:extLst>
                </a:gridCol>
                <a:gridCol w="891223">
                  <a:extLst>
                    <a:ext uri="{9D8B030D-6E8A-4147-A177-3AD203B41FA5}">
                      <a16:colId xmlns:a16="http://schemas.microsoft.com/office/drawing/2014/main" val="770902494"/>
                    </a:ext>
                  </a:extLst>
                </a:gridCol>
                <a:gridCol w="1997037">
                  <a:extLst>
                    <a:ext uri="{9D8B030D-6E8A-4147-A177-3AD203B41FA5}">
                      <a16:colId xmlns:a16="http://schemas.microsoft.com/office/drawing/2014/main" val="3482742674"/>
                    </a:ext>
                  </a:extLst>
                </a:gridCol>
              </a:tblGrid>
              <a:tr h="303700">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p>
                  </a:txBody>
                  <a:tcPr anchor="ctr">
                    <a:solidFill>
                      <a:schemeClr val="accent1"/>
                    </a:solidFill>
                  </a:tcPr>
                </a:tc>
                <a:extLst>
                  <a:ext uri="{0D108BD9-81ED-4DB2-BD59-A6C34878D82A}">
                    <a16:rowId xmlns:a16="http://schemas.microsoft.com/office/drawing/2014/main" val="893640282"/>
                  </a:ext>
                </a:extLst>
              </a:tr>
              <a:tr h="22271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CLP Wind Farms</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Wind</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 (India Ratings)</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to 3</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existing debt</a:t>
                      </a:r>
                    </a:p>
                  </a:txBody>
                  <a:tcPr anchor="ctr"/>
                </a:tc>
                <a:extLst>
                  <a:ext uri="{0D108BD9-81ED-4DB2-BD59-A6C34878D82A}">
                    <a16:rowId xmlns:a16="http://schemas.microsoft.com/office/drawing/2014/main" val="2673246452"/>
                  </a:ext>
                </a:extLst>
              </a:tr>
              <a:tr h="222713">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solidFill>
                      <a:schemeClr val="accent1">
                        <a:lumMod val="20000"/>
                        <a:lumOff val="80000"/>
                      </a:schemeClr>
                    </a:solid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ReNew Power</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325</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5.375%</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high-cost local debt</a:t>
                      </a:r>
                    </a:p>
                  </a:txBody>
                  <a:tcPr anchor="ctr">
                    <a:solidFill>
                      <a:schemeClr val="accent1">
                        <a:lumMod val="20000"/>
                        <a:lumOff val="80000"/>
                      </a:schemeClr>
                    </a:solidFill>
                  </a:tcPr>
                </a:tc>
                <a:extLst>
                  <a:ext uri="{0D108BD9-81ED-4DB2-BD59-A6C34878D82A}">
                    <a16:rowId xmlns:a16="http://schemas.microsoft.com/office/drawing/2014/main" val="1440190148"/>
                  </a:ext>
                </a:extLst>
              </a:tr>
              <a:tr h="222713">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January 2020</a:t>
                      </a: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5.875%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BB-/Stable (Fitch) </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maturing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23793081"/>
                  </a:ext>
                </a:extLst>
              </a:tr>
              <a:tr h="22271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Repaying foreign currency loans and rupee borrowings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2672628707"/>
                  </a:ext>
                </a:extLst>
              </a:tr>
              <a:tr h="22271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Azure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5.65%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740085243"/>
                  </a:ext>
                </a:extLst>
              </a:tr>
              <a:tr h="22271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Ba2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 and repaying high cost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830139713"/>
                  </a:ext>
                </a:extLst>
              </a:tr>
              <a:tr h="22271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950</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5.50%</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p>
                  </a:txBody>
                  <a:tcPr anchor="ctr">
                    <a:noFill/>
                  </a:tcPr>
                </a:tc>
                <a:extLst>
                  <a:ext uri="{0D108BD9-81ED-4DB2-BD59-A6C34878D82A}">
                    <a16:rowId xmlns:a16="http://schemas.microsoft.com/office/drawing/2014/main" val="1182211092"/>
                  </a:ext>
                </a:extLst>
              </a:tr>
              <a:tr h="22271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June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solar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417347986"/>
                  </a:ext>
                </a:extLst>
              </a:tr>
              <a:tr h="22271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March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Capex and refinancing of outstanding ECB</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1535198149"/>
                  </a:ext>
                </a:extLst>
              </a:tr>
              <a:tr h="22271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January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Tata Cleantech</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25.6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823623203"/>
                  </a:ext>
                </a:extLst>
              </a:tr>
              <a:tr h="384686">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2018</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State Bank of India</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US Treasury +  1.65% (US investors) </a:t>
                      </a:r>
                      <a:b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b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 Libor + 1.51% (British investors)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Investment in RE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3312617828"/>
                  </a:ext>
                </a:extLst>
              </a:tr>
            </a:tbl>
          </a:graphicData>
        </a:graphic>
      </p:graphicFrame>
    </p:spTree>
    <p:extLst>
      <p:ext uri="{BB962C8B-B14F-4D97-AF65-F5344CB8AC3E}">
        <p14:creationId xmlns:p14="http://schemas.microsoft.com/office/powerpoint/2010/main" val="37390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7C5A20-0C9A-2141-9E4E-62929CB8D8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5" name="Google Shape;99;p20">
            <a:extLst>
              <a:ext uri="{FF2B5EF4-FFF2-40B4-BE49-F238E27FC236}">
                <a16:creationId xmlns:a16="http://schemas.microsoft.com/office/drawing/2014/main" id="{DA0D3A76-8537-0844-B27B-FAEA38F1CDF1}"/>
              </a:ext>
            </a:extLst>
          </p:cNvPr>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II: </a:t>
            </a:r>
            <a:r>
              <a:rPr lang="en-IN" sz="1200" dirty="0">
                <a:solidFill>
                  <a:srgbClr val="0A9FD9"/>
                </a:solidFill>
              </a:rPr>
              <a:t>Key electric mobility facts and figures </a:t>
            </a:r>
            <a:endParaRPr sz="1200" dirty="0">
              <a:solidFill>
                <a:srgbClr val="0A9FD9"/>
              </a:solidFill>
            </a:endParaRPr>
          </a:p>
        </p:txBody>
      </p:sp>
      <p:sp>
        <p:nvSpPr>
          <p:cNvPr id="6" name="Rectangle 5">
            <a:extLst>
              <a:ext uri="{FF2B5EF4-FFF2-40B4-BE49-F238E27FC236}">
                <a16:creationId xmlns:a16="http://schemas.microsoft.com/office/drawing/2014/main" id="{64C1B0C0-0EF2-CB4D-85E7-FB8548ACD317}"/>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a:extLst>
              <a:ext uri="{FF2B5EF4-FFF2-40B4-BE49-F238E27FC236}">
                <a16:creationId xmlns:a16="http://schemas.microsoft.com/office/drawing/2014/main" id="{3CE58D9C-7BDE-5849-8983-A231A1FB0D58}"/>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grpSp>
        <p:nvGrpSpPr>
          <p:cNvPr id="8" name="Group 7">
            <a:extLst>
              <a:ext uri="{FF2B5EF4-FFF2-40B4-BE49-F238E27FC236}">
                <a16:creationId xmlns:a16="http://schemas.microsoft.com/office/drawing/2014/main" id="{DDF8A16B-C201-7E4C-ABB8-70FF75813E30}"/>
              </a:ext>
            </a:extLst>
          </p:cNvPr>
          <p:cNvGrpSpPr/>
          <p:nvPr/>
        </p:nvGrpSpPr>
        <p:grpSpPr>
          <a:xfrm>
            <a:off x="8284057" y="4779402"/>
            <a:ext cx="715926" cy="418214"/>
            <a:chOff x="8284057" y="4779402"/>
            <a:chExt cx="715926" cy="418214"/>
          </a:xfrm>
        </p:grpSpPr>
        <p:sp>
          <p:nvSpPr>
            <p:cNvPr id="9" name="Rounded Rectangle 8">
              <a:extLst>
                <a:ext uri="{FF2B5EF4-FFF2-40B4-BE49-F238E27FC236}">
                  <a16:creationId xmlns:a16="http://schemas.microsoft.com/office/drawing/2014/main" id="{BCE42C53-A89E-7048-8AB2-E08143A73729}"/>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 name="Group 9">
              <a:extLst>
                <a:ext uri="{FF2B5EF4-FFF2-40B4-BE49-F238E27FC236}">
                  <a16:creationId xmlns:a16="http://schemas.microsoft.com/office/drawing/2014/main" id="{925B725B-0FA9-0B4C-AB2C-EC73AAD79B39}"/>
                </a:ext>
              </a:extLst>
            </p:cNvPr>
            <p:cNvGrpSpPr/>
            <p:nvPr/>
          </p:nvGrpSpPr>
          <p:grpSpPr>
            <a:xfrm>
              <a:off x="8284057" y="4879531"/>
              <a:ext cx="715926" cy="263969"/>
              <a:chOff x="1376812" y="1471708"/>
              <a:chExt cx="715926" cy="263969"/>
            </a:xfrm>
          </p:grpSpPr>
          <p:sp>
            <p:nvSpPr>
              <p:cNvPr id="11" name="TextBox 10">
                <a:extLst>
                  <a:ext uri="{FF2B5EF4-FFF2-40B4-BE49-F238E27FC236}">
                    <a16:creationId xmlns:a16="http://schemas.microsoft.com/office/drawing/2014/main" id="{A039289E-8660-C246-9C67-177B52CB121D}"/>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2" name="Group 11">
                <a:extLst>
                  <a:ext uri="{FF2B5EF4-FFF2-40B4-BE49-F238E27FC236}">
                    <a16:creationId xmlns:a16="http://schemas.microsoft.com/office/drawing/2014/main" id="{8A3A8720-F3F0-DB43-BBF9-C21AEEDEB613}"/>
                  </a:ext>
                </a:extLst>
              </p:cNvPr>
              <p:cNvGrpSpPr/>
              <p:nvPr/>
            </p:nvGrpSpPr>
            <p:grpSpPr>
              <a:xfrm>
                <a:off x="1504037" y="1471708"/>
                <a:ext cx="436340" cy="63914"/>
                <a:chOff x="973747" y="978085"/>
                <a:chExt cx="436340" cy="63914"/>
              </a:xfrm>
            </p:grpSpPr>
            <p:sp>
              <p:nvSpPr>
                <p:cNvPr id="13" name="Oval 12">
                  <a:extLst>
                    <a:ext uri="{FF2B5EF4-FFF2-40B4-BE49-F238E27FC236}">
                      <a16:creationId xmlns:a16="http://schemas.microsoft.com/office/drawing/2014/main" id="{DCA95F08-48C6-F941-925B-2F9CA362BCE2}"/>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5AF3F59C-0DA9-754D-977C-6716B56DEEFF}"/>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2913114F-459B-0644-B837-B807F60735E6}"/>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63" name="Rounded Rectangle 62">
            <a:extLst>
              <a:ext uri="{FF2B5EF4-FFF2-40B4-BE49-F238E27FC236}">
                <a16:creationId xmlns:a16="http://schemas.microsoft.com/office/drawing/2014/main" id="{FA137F03-DFEC-5841-AD94-E6306FA91627}"/>
              </a:ext>
            </a:extLst>
          </p:cNvPr>
          <p:cNvSpPr/>
          <p:nvPr/>
        </p:nvSpPr>
        <p:spPr>
          <a:xfrm>
            <a:off x="176660" y="2183732"/>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 Placeholder 5">
            <a:extLst>
              <a:ext uri="{FF2B5EF4-FFF2-40B4-BE49-F238E27FC236}">
                <a16:creationId xmlns:a16="http://schemas.microsoft.com/office/drawing/2014/main" id="{2F10478C-BCBB-6546-B481-F7B54800EF0F}"/>
              </a:ext>
            </a:extLst>
          </p:cNvPr>
          <p:cNvSpPr txBox="1">
            <a:spLocks/>
          </p:cNvSpPr>
          <p:nvPr/>
        </p:nvSpPr>
        <p:spPr>
          <a:xfrm>
            <a:off x="476884" y="565068"/>
            <a:ext cx="1821305" cy="7541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2.94%</a:t>
            </a:r>
          </a:p>
        </p:txBody>
      </p:sp>
      <p:sp>
        <p:nvSpPr>
          <p:cNvPr id="68" name="Text Placeholder 5">
            <a:extLst>
              <a:ext uri="{FF2B5EF4-FFF2-40B4-BE49-F238E27FC236}">
                <a16:creationId xmlns:a16="http://schemas.microsoft.com/office/drawing/2014/main" id="{8C5B1531-E583-E34D-BA2F-A7E17A0712F9}"/>
              </a:ext>
            </a:extLst>
          </p:cNvPr>
          <p:cNvSpPr txBox="1">
            <a:spLocks/>
          </p:cNvSpPr>
          <p:nvPr/>
        </p:nvSpPr>
        <p:spPr>
          <a:xfrm>
            <a:off x="554515" y="1074207"/>
            <a:ext cx="1548432" cy="30368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FAME-II target met</a:t>
            </a:r>
          </a:p>
        </p:txBody>
      </p:sp>
      <p:sp>
        <p:nvSpPr>
          <p:cNvPr id="69" name="Rectangle 68">
            <a:extLst>
              <a:ext uri="{FF2B5EF4-FFF2-40B4-BE49-F238E27FC236}">
                <a16:creationId xmlns:a16="http://schemas.microsoft.com/office/drawing/2014/main" id="{8EDC7783-C3B7-5349-A7DD-C0283E64A090}"/>
              </a:ext>
            </a:extLst>
          </p:cNvPr>
          <p:cNvSpPr/>
          <p:nvPr/>
        </p:nvSpPr>
        <p:spPr>
          <a:xfrm>
            <a:off x="712214" y="1274039"/>
            <a:ext cx="1233031" cy="215444"/>
          </a:xfrm>
          <a:prstGeom prst="rect">
            <a:avLst/>
          </a:prstGeom>
        </p:spPr>
        <p:txBody>
          <a:bodyPr wrap="none">
            <a:spAutoFit/>
          </a:bodyPr>
          <a:lstStyle/>
          <a:p>
            <a:pPr lvl="1" algn="ct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25</a:t>
            </a:r>
            <a:r>
              <a:rPr lang="en-US" sz="800" i="1" baseline="30000" dirty="0">
                <a:solidFill>
                  <a:srgbClr val="9D9D9C"/>
                </a:solidFill>
                <a:latin typeface="Open Sans" panose="020B0606030504020204" pitchFamily="34" charset="0"/>
                <a:ea typeface="Open Sans" panose="020B0606030504020204" pitchFamily="34" charset="0"/>
                <a:cs typeface="Open Sans" panose="020B0606030504020204" pitchFamily="34" charset="0"/>
              </a:rPr>
              <a:t>th</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 January 2020</a:t>
            </a:r>
          </a:p>
        </p:txBody>
      </p:sp>
      <p:sp>
        <p:nvSpPr>
          <p:cNvPr id="70" name="Text Placeholder 3">
            <a:extLst>
              <a:ext uri="{FF2B5EF4-FFF2-40B4-BE49-F238E27FC236}">
                <a16:creationId xmlns:a16="http://schemas.microsoft.com/office/drawing/2014/main" id="{F9333E00-0A71-9E4D-BC16-1721FC14F88D}"/>
              </a:ext>
            </a:extLst>
          </p:cNvPr>
          <p:cNvSpPr txBox="1">
            <a:spLocks/>
          </p:cNvSpPr>
          <p:nvPr/>
        </p:nvSpPr>
        <p:spPr>
          <a:xfrm>
            <a:off x="181894" y="1486071"/>
            <a:ext cx="2565151" cy="4259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IN"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Target of selling 1,562,000 EVs (2W, 3W, 4W and buses) under FAME-II scheme by FY22</a:t>
            </a:r>
          </a:p>
        </p:txBody>
      </p:sp>
      <p:sp>
        <p:nvSpPr>
          <p:cNvPr id="71" name="Text Placeholder 5">
            <a:extLst>
              <a:ext uri="{FF2B5EF4-FFF2-40B4-BE49-F238E27FC236}">
                <a16:creationId xmlns:a16="http://schemas.microsoft.com/office/drawing/2014/main" id="{42338737-C0D1-C448-840B-7054679BE430}"/>
              </a:ext>
            </a:extLst>
          </p:cNvPr>
          <p:cNvSpPr txBox="1">
            <a:spLocks/>
          </p:cNvSpPr>
          <p:nvPr/>
        </p:nvSpPr>
        <p:spPr>
          <a:xfrm>
            <a:off x="135470" y="1852857"/>
            <a:ext cx="2623206" cy="25977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Recent electric vehicle launches</a:t>
            </a:r>
          </a:p>
        </p:txBody>
      </p:sp>
      <p:sp>
        <p:nvSpPr>
          <p:cNvPr id="72" name="Text Placeholder 5">
            <a:extLst>
              <a:ext uri="{FF2B5EF4-FFF2-40B4-BE49-F238E27FC236}">
                <a16:creationId xmlns:a16="http://schemas.microsoft.com/office/drawing/2014/main" id="{B0AB6B68-BF45-1E4B-9969-17FD71BD31AF}"/>
              </a:ext>
            </a:extLst>
          </p:cNvPr>
          <p:cNvSpPr txBox="1">
            <a:spLocks/>
          </p:cNvSpPr>
          <p:nvPr/>
        </p:nvSpPr>
        <p:spPr>
          <a:xfrm>
            <a:off x="1148015" y="2319253"/>
            <a:ext cx="1833039"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2,73,000</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125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7.37 kWh</a:t>
            </a:r>
          </a:p>
        </p:txBody>
      </p:sp>
      <p:sp>
        <p:nvSpPr>
          <p:cNvPr id="73" name="Text Placeholder 5">
            <a:extLst>
              <a:ext uri="{FF2B5EF4-FFF2-40B4-BE49-F238E27FC236}">
                <a16:creationId xmlns:a16="http://schemas.microsoft.com/office/drawing/2014/main" id="{0FC8136B-10CB-0A4D-B5F9-CCCA6F89DA1A}"/>
              </a:ext>
            </a:extLst>
          </p:cNvPr>
          <p:cNvSpPr txBox="1">
            <a:spLocks/>
          </p:cNvSpPr>
          <p:nvPr/>
        </p:nvSpPr>
        <p:spPr>
          <a:xfrm>
            <a:off x="1148016" y="2120341"/>
            <a:ext cx="1682578" cy="200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Mahindra Treo Zor</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 Placeholder 5">
            <a:extLst>
              <a:ext uri="{FF2B5EF4-FFF2-40B4-BE49-F238E27FC236}">
                <a16:creationId xmlns:a16="http://schemas.microsoft.com/office/drawing/2014/main" id="{A85D0796-A583-CC4D-9861-D88D49CB87F2}"/>
              </a:ext>
            </a:extLst>
          </p:cNvPr>
          <p:cNvSpPr txBox="1">
            <a:spLocks/>
          </p:cNvSpPr>
          <p:nvPr/>
        </p:nvSpPr>
        <p:spPr>
          <a:xfrm>
            <a:off x="1144350" y="3081684"/>
            <a:ext cx="1820735" cy="42226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99,30,000</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445-471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80 kWh</a:t>
            </a:r>
          </a:p>
        </p:txBody>
      </p:sp>
      <p:sp>
        <p:nvSpPr>
          <p:cNvPr id="75" name="Text Placeholder 5">
            <a:extLst>
              <a:ext uri="{FF2B5EF4-FFF2-40B4-BE49-F238E27FC236}">
                <a16:creationId xmlns:a16="http://schemas.microsoft.com/office/drawing/2014/main" id="{F2DB113F-BBBC-454C-A944-8DD155CC3B7D}"/>
              </a:ext>
            </a:extLst>
          </p:cNvPr>
          <p:cNvSpPr txBox="1">
            <a:spLocks/>
          </p:cNvSpPr>
          <p:nvPr/>
        </p:nvSpPr>
        <p:spPr>
          <a:xfrm>
            <a:off x="1148016" y="2848564"/>
            <a:ext cx="1682578" cy="214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Mercedes-Benz EQC</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 Placeholder 5">
            <a:extLst>
              <a:ext uri="{FF2B5EF4-FFF2-40B4-BE49-F238E27FC236}">
                <a16:creationId xmlns:a16="http://schemas.microsoft.com/office/drawing/2014/main" id="{B9C3730B-989C-9C4B-A075-FAF1D4D5C2F7}"/>
              </a:ext>
            </a:extLst>
          </p:cNvPr>
          <p:cNvSpPr txBox="1">
            <a:spLocks/>
          </p:cNvSpPr>
          <p:nvPr/>
        </p:nvSpPr>
        <p:spPr>
          <a:xfrm>
            <a:off x="1160320" y="3752158"/>
            <a:ext cx="1820735"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64,900 </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90-100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27 Ah</a:t>
            </a:r>
          </a:p>
        </p:txBody>
      </p:sp>
      <p:sp>
        <p:nvSpPr>
          <p:cNvPr id="77" name="Text Placeholder 5">
            <a:extLst>
              <a:ext uri="{FF2B5EF4-FFF2-40B4-BE49-F238E27FC236}">
                <a16:creationId xmlns:a16="http://schemas.microsoft.com/office/drawing/2014/main" id="{0339592A-D71B-BA4B-B5D7-E35B324F6B6B}"/>
              </a:ext>
            </a:extLst>
          </p:cNvPr>
          <p:cNvSpPr txBox="1">
            <a:spLocks/>
          </p:cNvSpPr>
          <p:nvPr/>
        </p:nvSpPr>
        <p:spPr>
          <a:xfrm>
            <a:off x="1160321" y="3542749"/>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EeVe Atreo</a:t>
            </a:r>
          </a:p>
        </p:txBody>
      </p:sp>
      <p:sp>
        <p:nvSpPr>
          <p:cNvPr id="78" name="Text Placeholder 5">
            <a:extLst>
              <a:ext uri="{FF2B5EF4-FFF2-40B4-BE49-F238E27FC236}">
                <a16:creationId xmlns:a16="http://schemas.microsoft.com/office/drawing/2014/main" id="{15466DD9-462E-FC41-B038-67EAAEC93B31}"/>
              </a:ext>
            </a:extLst>
          </p:cNvPr>
          <p:cNvSpPr txBox="1">
            <a:spLocks/>
          </p:cNvSpPr>
          <p:nvPr/>
        </p:nvSpPr>
        <p:spPr>
          <a:xfrm>
            <a:off x="1160320" y="4466173"/>
            <a:ext cx="1916586"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55,900</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60-70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27 Ah </a:t>
            </a:r>
          </a:p>
        </p:txBody>
      </p:sp>
      <p:sp>
        <p:nvSpPr>
          <p:cNvPr id="79" name="Text Placeholder 5">
            <a:extLst>
              <a:ext uri="{FF2B5EF4-FFF2-40B4-BE49-F238E27FC236}">
                <a16:creationId xmlns:a16="http://schemas.microsoft.com/office/drawing/2014/main" id="{075A5700-9BBD-A349-ABE4-6DCAB515CAF1}"/>
              </a:ext>
            </a:extLst>
          </p:cNvPr>
          <p:cNvSpPr txBox="1">
            <a:spLocks/>
          </p:cNvSpPr>
          <p:nvPr/>
        </p:nvSpPr>
        <p:spPr>
          <a:xfrm>
            <a:off x="1160321" y="4257998"/>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EeVe Ahava</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Rounded Rectangle 79">
            <a:extLst>
              <a:ext uri="{FF2B5EF4-FFF2-40B4-BE49-F238E27FC236}">
                <a16:creationId xmlns:a16="http://schemas.microsoft.com/office/drawing/2014/main" id="{17BCDF49-8935-714B-BD6E-45335F364E5E}"/>
              </a:ext>
            </a:extLst>
          </p:cNvPr>
          <p:cNvSpPr/>
          <p:nvPr/>
        </p:nvSpPr>
        <p:spPr>
          <a:xfrm flipH="1">
            <a:off x="-5574933" y="5682613"/>
            <a:ext cx="202856"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1" name="Group 80">
            <a:extLst>
              <a:ext uri="{FF2B5EF4-FFF2-40B4-BE49-F238E27FC236}">
                <a16:creationId xmlns:a16="http://schemas.microsoft.com/office/drawing/2014/main" id="{7727FCE0-8EDB-1842-8086-AC1C7CD0C4D9}"/>
              </a:ext>
            </a:extLst>
          </p:cNvPr>
          <p:cNvGrpSpPr/>
          <p:nvPr/>
        </p:nvGrpSpPr>
        <p:grpSpPr>
          <a:xfrm>
            <a:off x="3286526" y="560013"/>
            <a:ext cx="2716221" cy="913795"/>
            <a:chOff x="4828719" y="687350"/>
            <a:chExt cx="2716221" cy="913795"/>
          </a:xfrm>
        </p:grpSpPr>
        <p:sp>
          <p:nvSpPr>
            <p:cNvPr id="82" name="Text Placeholder 5">
              <a:extLst>
                <a:ext uri="{FF2B5EF4-FFF2-40B4-BE49-F238E27FC236}">
                  <a16:creationId xmlns:a16="http://schemas.microsoft.com/office/drawing/2014/main" id="{1A6C7C14-F1AB-2E4E-87A7-F758A232454D}"/>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407</a:t>
              </a:r>
            </a:p>
          </p:txBody>
        </p:sp>
        <p:sp>
          <p:nvSpPr>
            <p:cNvPr id="83" name="Text Placeholder 5">
              <a:extLst>
                <a:ext uri="{FF2B5EF4-FFF2-40B4-BE49-F238E27FC236}">
                  <a16:creationId xmlns:a16="http://schemas.microsoft.com/office/drawing/2014/main" id="{8C0E638C-7A23-D141-9EDA-1E9567F71580}"/>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Number of EV OEMs in India</a:t>
              </a:r>
            </a:p>
          </p:txBody>
        </p:sp>
        <p:sp>
          <p:nvSpPr>
            <p:cNvPr id="84" name="Text Placeholder 5">
              <a:extLst>
                <a:ext uri="{FF2B5EF4-FFF2-40B4-BE49-F238E27FC236}">
                  <a16:creationId xmlns:a16="http://schemas.microsoft.com/office/drawing/2014/main" id="{65C3FF49-907D-C842-96ED-F7A159CBD93A}"/>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December 2020</a:t>
              </a:r>
            </a:p>
          </p:txBody>
        </p:sp>
      </p:grpSp>
      <p:cxnSp>
        <p:nvCxnSpPr>
          <p:cNvPr id="85" name="Google Shape;112;p30">
            <a:extLst>
              <a:ext uri="{FF2B5EF4-FFF2-40B4-BE49-F238E27FC236}">
                <a16:creationId xmlns:a16="http://schemas.microsoft.com/office/drawing/2014/main" id="{55A1A101-A751-5147-BA25-9469D9CF6D50}"/>
              </a:ext>
            </a:extLst>
          </p:cNvPr>
          <p:cNvCxnSpPr>
            <a:cxnSpLocks/>
          </p:cNvCxnSpPr>
          <p:nvPr/>
        </p:nvCxnSpPr>
        <p:spPr>
          <a:xfrm rot="5400000" flipH="1">
            <a:off x="4501485" y="161816"/>
            <a:ext cx="1296" cy="2743200"/>
          </a:xfrm>
          <a:prstGeom prst="straightConnector1">
            <a:avLst/>
          </a:prstGeom>
          <a:noFill/>
          <a:ln w="9525" cap="flat" cmpd="sng">
            <a:solidFill>
              <a:schemeClr val="bg1"/>
            </a:solidFill>
            <a:prstDash val="dash"/>
            <a:round/>
            <a:headEnd type="none" w="sm" len="sm"/>
            <a:tailEnd type="none" w="sm" len="sm"/>
          </a:ln>
        </p:spPr>
      </p:cxnSp>
      <p:sp>
        <p:nvSpPr>
          <p:cNvPr id="86" name="Text Placeholder 5">
            <a:extLst>
              <a:ext uri="{FF2B5EF4-FFF2-40B4-BE49-F238E27FC236}">
                <a16:creationId xmlns:a16="http://schemas.microsoft.com/office/drawing/2014/main" id="{BCD8B3CC-87DD-C941-AE7B-4CF88F5B5153}"/>
              </a:ext>
            </a:extLst>
          </p:cNvPr>
          <p:cNvSpPr txBox="1">
            <a:spLocks/>
          </p:cNvSpPr>
          <p:nvPr/>
        </p:nvSpPr>
        <p:spPr>
          <a:xfrm>
            <a:off x="3447913" y="1641210"/>
            <a:ext cx="2471936" cy="45315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EV sales per 1000 non-EV sales</a:t>
            </a:r>
          </a:p>
        </p:txBody>
      </p:sp>
      <p:sp>
        <p:nvSpPr>
          <p:cNvPr id="87" name="Text Placeholder 5">
            <a:extLst>
              <a:ext uri="{FF2B5EF4-FFF2-40B4-BE49-F238E27FC236}">
                <a16:creationId xmlns:a16="http://schemas.microsoft.com/office/drawing/2014/main" id="{612101DF-13A0-404A-A29F-8BBDC640175F}"/>
              </a:ext>
            </a:extLst>
          </p:cNvPr>
          <p:cNvSpPr txBox="1">
            <a:spLocks/>
          </p:cNvSpPr>
          <p:nvPr/>
        </p:nvSpPr>
        <p:spPr>
          <a:xfrm>
            <a:off x="3963116" y="1984337"/>
            <a:ext cx="808293" cy="5023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49</a:t>
            </a:r>
          </a:p>
        </p:txBody>
      </p:sp>
      <p:sp>
        <p:nvSpPr>
          <p:cNvPr id="88" name="Text Placeholder 5">
            <a:extLst>
              <a:ext uri="{FF2B5EF4-FFF2-40B4-BE49-F238E27FC236}">
                <a16:creationId xmlns:a16="http://schemas.microsoft.com/office/drawing/2014/main" id="{53FB5E93-A7AC-6540-9D5C-EC5952DAF059}"/>
              </a:ext>
            </a:extLst>
          </p:cNvPr>
          <p:cNvSpPr txBox="1">
            <a:spLocks/>
          </p:cNvSpPr>
          <p:nvPr/>
        </p:nvSpPr>
        <p:spPr>
          <a:xfrm>
            <a:off x="4607030" y="2249871"/>
            <a:ext cx="1077840" cy="2045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Tripura</a:t>
            </a:r>
          </a:p>
        </p:txBody>
      </p:sp>
      <p:sp>
        <p:nvSpPr>
          <p:cNvPr id="89" name="Text Placeholder 5">
            <a:extLst>
              <a:ext uri="{FF2B5EF4-FFF2-40B4-BE49-F238E27FC236}">
                <a16:creationId xmlns:a16="http://schemas.microsoft.com/office/drawing/2014/main" id="{544844C0-FCBD-C441-B85B-825CE00000D0}"/>
              </a:ext>
            </a:extLst>
          </p:cNvPr>
          <p:cNvSpPr txBox="1">
            <a:spLocks/>
          </p:cNvSpPr>
          <p:nvPr/>
        </p:nvSpPr>
        <p:spPr>
          <a:xfrm>
            <a:off x="3859296" y="2435477"/>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29</a:t>
            </a:r>
          </a:p>
        </p:txBody>
      </p:sp>
      <p:sp>
        <p:nvSpPr>
          <p:cNvPr id="90" name="Text Placeholder 5">
            <a:extLst>
              <a:ext uri="{FF2B5EF4-FFF2-40B4-BE49-F238E27FC236}">
                <a16:creationId xmlns:a16="http://schemas.microsoft.com/office/drawing/2014/main" id="{07CC8276-7E98-7D4E-90CB-E9CC252ED601}"/>
              </a:ext>
            </a:extLst>
          </p:cNvPr>
          <p:cNvSpPr txBox="1">
            <a:spLocks/>
          </p:cNvSpPr>
          <p:nvPr/>
        </p:nvSpPr>
        <p:spPr>
          <a:xfrm>
            <a:off x="4607030" y="2698655"/>
            <a:ext cx="1077840" cy="17574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Delhi</a:t>
            </a:r>
          </a:p>
        </p:txBody>
      </p:sp>
      <p:sp>
        <p:nvSpPr>
          <p:cNvPr id="91" name="Text Placeholder 5">
            <a:extLst>
              <a:ext uri="{FF2B5EF4-FFF2-40B4-BE49-F238E27FC236}">
                <a16:creationId xmlns:a16="http://schemas.microsoft.com/office/drawing/2014/main" id="{43350E2B-FED5-864B-AA21-70680C78CE71}"/>
              </a:ext>
            </a:extLst>
          </p:cNvPr>
          <p:cNvSpPr txBox="1">
            <a:spLocks/>
          </p:cNvSpPr>
          <p:nvPr/>
        </p:nvSpPr>
        <p:spPr>
          <a:xfrm>
            <a:off x="3859296" y="2892739"/>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22</a:t>
            </a:r>
          </a:p>
        </p:txBody>
      </p:sp>
      <p:sp>
        <p:nvSpPr>
          <p:cNvPr id="92" name="Text Placeholder 5">
            <a:extLst>
              <a:ext uri="{FF2B5EF4-FFF2-40B4-BE49-F238E27FC236}">
                <a16:creationId xmlns:a16="http://schemas.microsoft.com/office/drawing/2014/main" id="{2CB614AA-DADB-C34F-97C7-C8E8C996A7B9}"/>
              </a:ext>
            </a:extLst>
          </p:cNvPr>
          <p:cNvSpPr txBox="1">
            <a:spLocks/>
          </p:cNvSpPr>
          <p:nvPr/>
        </p:nvSpPr>
        <p:spPr>
          <a:xfrm>
            <a:off x="4607030" y="3159683"/>
            <a:ext cx="1284988" cy="2404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Assam</a:t>
            </a:r>
          </a:p>
        </p:txBody>
      </p:sp>
      <p:sp>
        <p:nvSpPr>
          <p:cNvPr id="93" name="Text Placeholder 5">
            <a:extLst>
              <a:ext uri="{FF2B5EF4-FFF2-40B4-BE49-F238E27FC236}">
                <a16:creationId xmlns:a16="http://schemas.microsoft.com/office/drawing/2014/main" id="{9F3E86CF-8198-8945-A815-F345ACFACE5E}"/>
              </a:ext>
            </a:extLst>
          </p:cNvPr>
          <p:cNvSpPr txBox="1">
            <a:spLocks/>
          </p:cNvSpPr>
          <p:nvPr/>
        </p:nvSpPr>
        <p:spPr>
          <a:xfrm>
            <a:off x="3859296" y="3329398"/>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13</a:t>
            </a:r>
          </a:p>
        </p:txBody>
      </p:sp>
      <p:sp>
        <p:nvSpPr>
          <p:cNvPr id="94" name="Text Placeholder 5">
            <a:extLst>
              <a:ext uri="{FF2B5EF4-FFF2-40B4-BE49-F238E27FC236}">
                <a16:creationId xmlns:a16="http://schemas.microsoft.com/office/drawing/2014/main" id="{4FF80486-0B57-CB4E-A399-64921673CEA3}"/>
              </a:ext>
            </a:extLst>
          </p:cNvPr>
          <p:cNvSpPr txBox="1">
            <a:spLocks/>
          </p:cNvSpPr>
          <p:nvPr/>
        </p:nvSpPr>
        <p:spPr>
          <a:xfrm>
            <a:off x="4607030" y="3589277"/>
            <a:ext cx="1077840" cy="2056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Bihar</a:t>
            </a:r>
          </a:p>
        </p:txBody>
      </p:sp>
      <p:sp>
        <p:nvSpPr>
          <p:cNvPr id="95" name="Text Placeholder 5">
            <a:extLst>
              <a:ext uri="{FF2B5EF4-FFF2-40B4-BE49-F238E27FC236}">
                <a16:creationId xmlns:a16="http://schemas.microsoft.com/office/drawing/2014/main" id="{7648482D-FCDA-E94D-A124-27FC2C59D3EE}"/>
              </a:ext>
            </a:extLst>
          </p:cNvPr>
          <p:cNvSpPr txBox="1">
            <a:spLocks/>
          </p:cNvSpPr>
          <p:nvPr/>
        </p:nvSpPr>
        <p:spPr>
          <a:xfrm>
            <a:off x="3673904" y="3792050"/>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12</a:t>
            </a:r>
          </a:p>
        </p:txBody>
      </p:sp>
      <p:sp>
        <p:nvSpPr>
          <p:cNvPr id="96" name="Text Placeholder 5">
            <a:extLst>
              <a:ext uri="{FF2B5EF4-FFF2-40B4-BE49-F238E27FC236}">
                <a16:creationId xmlns:a16="http://schemas.microsoft.com/office/drawing/2014/main" id="{376EA353-1015-B34D-B3B5-BFFBBDB993EE}"/>
              </a:ext>
            </a:extLst>
          </p:cNvPr>
          <p:cNvSpPr txBox="1">
            <a:spLocks/>
          </p:cNvSpPr>
          <p:nvPr/>
        </p:nvSpPr>
        <p:spPr>
          <a:xfrm>
            <a:off x="4607030" y="4060395"/>
            <a:ext cx="1365515"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Karnataka</a:t>
            </a:r>
          </a:p>
        </p:txBody>
      </p:sp>
      <p:cxnSp>
        <p:nvCxnSpPr>
          <p:cNvPr id="97" name="Google Shape;112;p30">
            <a:extLst>
              <a:ext uri="{FF2B5EF4-FFF2-40B4-BE49-F238E27FC236}">
                <a16:creationId xmlns:a16="http://schemas.microsoft.com/office/drawing/2014/main" id="{B8E98C4A-FEB3-844B-B8DD-E1F9D39345C5}"/>
              </a:ext>
            </a:extLst>
          </p:cNvPr>
          <p:cNvCxnSpPr>
            <a:cxnSpLocks/>
          </p:cNvCxnSpPr>
          <p:nvPr/>
        </p:nvCxnSpPr>
        <p:spPr>
          <a:xfrm>
            <a:off x="6142430" y="782722"/>
            <a:ext cx="0" cy="4107419"/>
          </a:xfrm>
          <a:prstGeom prst="straightConnector1">
            <a:avLst/>
          </a:prstGeom>
          <a:noFill/>
          <a:ln w="9525" cap="flat" cmpd="sng">
            <a:solidFill>
              <a:schemeClr val="bg1"/>
            </a:solidFill>
            <a:prstDash val="dash"/>
            <a:round/>
            <a:headEnd type="none" w="sm" len="sm"/>
            <a:tailEnd type="none" w="sm" len="sm"/>
          </a:ln>
        </p:spPr>
      </p:cxnSp>
      <p:grpSp>
        <p:nvGrpSpPr>
          <p:cNvPr id="100" name="Group 99">
            <a:extLst>
              <a:ext uri="{FF2B5EF4-FFF2-40B4-BE49-F238E27FC236}">
                <a16:creationId xmlns:a16="http://schemas.microsoft.com/office/drawing/2014/main" id="{449B3136-E2E3-0441-8604-FD605BA050B6}"/>
              </a:ext>
            </a:extLst>
          </p:cNvPr>
          <p:cNvGrpSpPr/>
          <p:nvPr/>
        </p:nvGrpSpPr>
        <p:grpSpPr>
          <a:xfrm>
            <a:off x="6077809" y="1818036"/>
            <a:ext cx="3075810" cy="828437"/>
            <a:chOff x="3412976" y="517884"/>
            <a:chExt cx="3075810" cy="828437"/>
          </a:xfrm>
        </p:grpSpPr>
        <p:sp>
          <p:nvSpPr>
            <p:cNvPr id="101" name="Text Placeholder 5">
              <a:extLst>
                <a:ext uri="{FF2B5EF4-FFF2-40B4-BE49-F238E27FC236}">
                  <a16:creationId xmlns:a16="http://schemas.microsoft.com/office/drawing/2014/main" id="{A5726ED3-9A70-A74A-A5B9-642A9EB5F6AB}"/>
                </a:ext>
              </a:extLst>
            </p:cNvPr>
            <p:cNvSpPr txBox="1">
              <a:spLocks/>
            </p:cNvSpPr>
            <p:nvPr/>
          </p:nvSpPr>
          <p:spPr>
            <a:xfrm>
              <a:off x="3450071" y="517884"/>
              <a:ext cx="298661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12.0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INR/km</a:t>
              </a:r>
              <a:r>
                <a:rPr lang="en-US" sz="4000" b="1" dirty="0">
                  <a:solidFill>
                    <a:srgbClr val="575756"/>
                  </a:solidFill>
                  <a:latin typeface="Calibri" panose="020F0502020204030204" pitchFamily="34" charset="0"/>
                  <a:cs typeface="Calibri" panose="020F0502020204030204" pitchFamily="34" charset="0"/>
                </a:rPr>
                <a:t> </a:t>
              </a:r>
            </a:p>
          </p:txBody>
        </p:sp>
        <p:sp>
          <p:nvSpPr>
            <p:cNvPr id="102" name="Text Placeholder 5">
              <a:extLst>
                <a:ext uri="{FF2B5EF4-FFF2-40B4-BE49-F238E27FC236}">
                  <a16:creationId xmlns:a16="http://schemas.microsoft.com/office/drawing/2014/main" id="{9A216A50-9F32-F84D-9319-15BEA6F1E202}"/>
                </a:ext>
              </a:extLst>
            </p:cNvPr>
            <p:cNvSpPr txBox="1">
              <a:spLocks/>
            </p:cNvSpPr>
            <p:nvPr/>
          </p:nvSpPr>
          <p:spPr>
            <a:xfrm>
              <a:off x="3412976" y="1091228"/>
              <a:ext cx="3075810"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EV cab tariffs</a:t>
              </a:r>
            </a:p>
          </p:txBody>
        </p:sp>
      </p:grpSp>
      <p:sp>
        <p:nvSpPr>
          <p:cNvPr id="104" name="Text Placeholder 5">
            <a:extLst>
              <a:ext uri="{FF2B5EF4-FFF2-40B4-BE49-F238E27FC236}">
                <a16:creationId xmlns:a16="http://schemas.microsoft.com/office/drawing/2014/main" id="{CCDB0D21-311A-AF40-AC94-921A0BEB90B6}"/>
              </a:ext>
            </a:extLst>
          </p:cNvPr>
          <p:cNvSpPr txBox="1">
            <a:spLocks/>
          </p:cNvSpPr>
          <p:nvPr/>
        </p:nvSpPr>
        <p:spPr>
          <a:xfrm>
            <a:off x="6250112" y="2621121"/>
            <a:ext cx="2731203" cy="39443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US"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internal combustion engine (conventional) cab tariffs are around 16.4 INR/km </a:t>
            </a:r>
          </a:p>
        </p:txBody>
      </p:sp>
      <p:sp>
        <p:nvSpPr>
          <p:cNvPr id="105" name="Text Placeholder 5">
            <a:extLst>
              <a:ext uri="{FF2B5EF4-FFF2-40B4-BE49-F238E27FC236}">
                <a16:creationId xmlns:a16="http://schemas.microsoft.com/office/drawing/2014/main" id="{62BB8B10-7A3C-3E43-BC59-4EA68D6A4BCC}"/>
              </a:ext>
            </a:extLst>
          </p:cNvPr>
          <p:cNvSpPr txBox="1">
            <a:spLocks/>
          </p:cNvSpPr>
          <p:nvPr/>
        </p:nvSpPr>
        <p:spPr>
          <a:xfrm>
            <a:off x="6038881" y="3819124"/>
            <a:ext cx="314990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cs typeface="Calibri" panose="020F0502020204030204" pitchFamily="34" charset="0"/>
              </a:rPr>
              <a:t>15.0–28.0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Lakh INR</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6" name="Text Placeholder 5">
            <a:extLst>
              <a:ext uri="{FF2B5EF4-FFF2-40B4-BE49-F238E27FC236}">
                <a16:creationId xmlns:a16="http://schemas.microsoft.com/office/drawing/2014/main" id="{38C9C9AA-3E99-A249-9F3A-1BAB019AB180}"/>
              </a:ext>
            </a:extLst>
          </p:cNvPr>
          <p:cNvSpPr txBox="1">
            <a:spLocks/>
          </p:cNvSpPr>
          <p:nvPr/>
        </p:nvSpPr>
        <p:spPr>
          <a:xfrm>
            <a:off x="5972545" y="4423244"/>
            <a:ext cx="3295465"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range for an electric car (SUV)</a:t>
            </a:r>
          </a:p>
        </p:txBody>
      </p:sp>
      <p:pic>
        <p:nvPicPr>
          <p:cNvPr id="107" name="Picture 106">
            <a:extLst>
              <a:ext uri="{FF2B5EF4-FFF2-40B4-BE49-F238E27FC236}">
                <a16:creationId xmlns:a16="http://schemas.microsoft.com/office/drawing/2014/main" id="{833523F2-071D-6E48-A20E-109DBD5A334C}"/>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04867" y="3349213"/>
            <a:ext cx="1175915" cy="599486"/>
          </a:xfrm>
          <a:prstGeom prst="rect">
            <a:avLst/>
          </a:prstGeom>
        </p:spPr>
      </p:pic>
      <p:cxnSp>
        <p:nvCxnSpPr>
          <p:cNvPr id="108" name="Google Shape;112;p30">
            <a:extLst>
              <a:ext uri="{FF2B5EF4-FFF2-40B4-BE49-F238E27FC236}">
                <a16:creationId xmlns:a16="http://schemas.microsoft.com/office/drawing/2014/main" id="{B73C77D4-C043-E648-B023-2AED3757DDED}"/>
              </a:ext>
            </a:extLst>
          </p:cNvPr>
          <p:cNvCxnSpPr>
            <a:cxnSpLocks/>
          </p:cNvCxnSpPr>
          <p:nvPr/>
        </p:nvCxnSpPr>
        <p:spPr>
          <a:xfrm rot="5400000" flipH="1">
            <a:off x="1519561" y="496087"/>
            <a:ext cx="1296" cy="2743200"/>
          </a:xfrm>
          <a:prstGeom prst="straightConnector1">
            <a:avLst/>
          </a:prstGeom>
          <a:noFill/>
          <a:ln w="9525" cap="flat" cmpd="sng">
            <a:solidFill>
              <a:schemeClr val="bg1"/>
            </a:solidFill>
            <a:prstDash val="dash"/>
            <a:round/>
            <a:headEnd type="none" w="sm" len="sm"/>
            <a:tailEnd type="none" w="sm" len="sm"/>
          </a:ln>
        </p:spPr>
      </p:cxnSp>
      <p:sp>
        <p:nvSpPr>
          <p:cNvPr id="114" name="Text Placeholder 5">
            <a:extLst>
              <a:ext uri="{FF2B5EF4-FFF2-40B4-BE49-F238E27FC236}">
                <a16:creationId xmlns:a16="http://schemas.microsoft.com/office/drawing/2014/main" id="{A8C74656-B977-A34B-AF9B-5C7E18EDA8C1}"/>
              </a:ext>
            </a:extLst>
          </p:cNvPr>
          <p:cNvSpPr txBox="1">
            <a:spLocks/>
          </p:cNvSpPr>
          <p:nvPr/>
        </p:nvSpPr>
        <p:spPr>
          <a:xfrm>
            <a:off x="3673904" y="4249016"/>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11</a:t>
            </a:r>
          </a:p>
          <a:p>
            <a:pPr marL="0" lvl="1" indent="0" algn="r">
              <a:spcBef>
                <a:spcPts val="0"/>
              </a:spcBef>
              <a:spcAft>
                <a:spcPts val="300"/>
              </a:spcAft>
              <a:buNone/>
            </a:pPr>
            <a:endPar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endParaRPr>
          </a:p>
        </p:txBody>
      </p:sp>
      <p:sp>
        <p:nvSpPr>
          <p:cNvPr id="115" name="Text Placeholder 5">
            <a:extLst>
              <a:ext uri="{FF2B5EF4-FFF2-40B4-BE49-F238E27FC236}">
                <a16:creationId xmlns:a16="http://schemas.microsoft.com/office/drawing/2014/main" id="{81EB8964-EC41-8940-833C-4E2D66F58F77}"/>
              </a:ext>
            </a:extLst>
          </p:cNvPr>
          <p:cNvSpPr txBox="1">
            <a:spLocks/>
          </p:cNvSpPr>
          <p:nvPr/>
        </p:nvSpPr>
        <p:spPr>
          <a:xfrm>
            <a:off x="4598043" y="4505152"/>
            <a:ext cx="1365515"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Uttar Pradesh</a:t>
            </a:r>
          </a:p>
        </p:txBody>
      </p:sp>
      <p:sp>
        <p:nvSpPr>
          <p:cNvPr id="116" name="Text Placeholder 3">
            <a:extLst>
              <a:ext uri="{FF2B5EF4-FFF2-40B4-BE49-F238E27FC236}">
                <a16:creationId xmlns:a16="http://schemas.microsoft.com/office/drawing/2014/main" id="{10DF22D4-91E2-214D-8F47-9ECD6BD51A0D}"/>
              </a:ext>
            </a:extLst>
          </p:cNvPr>
          <p:cNvSpPr txBox="1">
            <a:spLocks/>
          </p:cNvSpPr>
          <p:nvPr/>
        </p:nvSpPr>
        <p:spPr>
          <a:xfrm>
            <a:off x="156711" y="4860909"/>
            <a:ext cx="4694019"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 Department of Heavy Industries, CEA.</a:t>
            </a:r>
          </a:p>
        </p:txBody>
      </p:sp>
      <p:sp>
        <p:nvSpPr>
          <p:cNvPr id="117" name="Text Placeholder 5">
            <a:extLst>
              <a:ext uri="{FF2B5EF4-FFF2-40B4-BE49-F238E27FC236}">
                <a16:creationId xmlns:a16="http://schemas.microsoft.com/office/drawing/2014/main" id="{46E7D160-2FBC-5245-B335-01B74D29D06F}"/>
              </a:ext>
            </a:extLst>
          </p:cNvPr>
          <p:cNvSpPr txBox="1">
            <a:spLocks/>
          </p:cNvSpPr>
          <p:nvPr/>
        </p:nvSpPr>
        <p:spPr>
          <a:xfrm>
            <a:off x="3349922" y="1839732"/>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Q3 FY21</a:t>
            </a:r>
          </a:p>
        </p:txBody>
      </p:sp>
      <p:pic>
        <p:nvPicPr>
          <p:cNvPr id="1026" name="Picture 2" descr="Know about the Mahindra Treo Zor e-rickshaw Specification &amp; Features |  Mahindra Electric">
            <a:extLst>
              <a:ext uri="{FF2B5EF4-FFF2-40B4-BE49-F238E27FC236}">
                <a16:creationId xmlns:a16="http://schemas.microsoft.com/office/drawing/2014/main" id="{FF1CBBF2-76BE-8743-B551-A070590A2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4400" y="2130815"/>
            <a:ext cx="989949" cy="6146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cedes-Benz EQC Price, EQC Variants, Ex-Showroom &amp; On Road Price - autoX">
            <a:extLst>
              <a:ext uri="{FF2B5EF4-FFF2-40B4-BE49-F238E27FC236}">
                <a16:creationId xmlns:a16="http://schemas.microsoft.com/office/drawing/2014/main" id="{5675F93A-8886-0949-AE4F-A26994D1F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16" r="5961"/>
          <a:stretch/>
        </p:blipFill>
        <p:spPr bwMode="auto">
          <a:xfrm>
            <a:off x="175910" y="2937619"/>
            <a:ext cx="946662" cy="544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eVe Atreo &amp; Ahava Electric Scooters Launched In India At Rs 55,000: Specs,  Range, Features &amp; Other Details - DriveSpark News">
            <a:extLst>
              <a:ext uri="{FF2B5EF4-FFF2-40B4-BE49-F238E27FC236}">
                <a16:creationId xmlns:a16="http://schemas.microsoft.com/office/drawing/2014/main" id="{ACF37AA2-47A8-6B41-9D36-C31F94EA99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84" r="10939"/>
          <a:stretch/>
        </p:blipFill>
        <p:spPr bwMode="auto">
          <a:xfrm flipH="1">
            <a:off x="175910" y="3581109"/>
            <a:ext cx="946662" cy="5901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eVe Ahava On Road Price in Haridwar - December 2020 Ex-Showroom Price @  ZigWheels">
            <a:extLst>
              <a:ext uri="{FF2B5EF4-FFF2-40B4-BE49-F238E27FC236}">
                <a16:creationId xmlns:a16="http://schemas.microsoft.com/office/drawing/2014/main" id="{342BC696-C1A2-5D4B-ACA6-E75CD0D90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4509" y="4249630"/>
            <a:ext cx="946662" cy="587183"/>
          </a:xfrm>
          <a:prstGeom prst="rect">
            <a:avLst/>
          </a:prstGeom>
          <a:noFill/>
          <a:extLst>
            <a:ext uri="{909E8E84-426E-40DD-AFC4-6F175D3DCCD1}">
              <a14:hiddenFill xmlns:a14="http://schemas.microsoft.com/office/drawing/2010/main">
                <a:solidFill>
                  <a:srgbClr val="FFFFFF"/>
                </a:solidFill>
              </a14:hiddenFill>
            </a:ext>
          </a:extLst>
        </p:spPr>
      </p:pic>
      <p:grpSp>
        <p:nvGrpSpPr>
          <p:cNvPr id="98" name="Group 97">
            <a:extLst>
              <a:ext uri="{FF2B5EF4-FFF2-40B4-BE49-F238E27FC236}">
                <a16:creationId xmlns:a16="http://schemas.microsoft.com/office/drawing/2014/main" id="{EF0C43A4-9361-E74B-A912-EF7C324F45FE}"/>
              </a:ext>
            </a:extLst>
          </p:cNvPr>
          <p:cNvGrpSpPr/>
          <p:nvPr/>
        </p:nvGrpSpPr>
        <p:grpSpPr>
          <a:xfrm>
            <a:off x="6114904" y="533685"/>
            <a:ext cx="2716221" cy="913795"/>
            <a:chOff x="4828719" y="687350"/>
            <a:chExt cx="2716221" cy="913795"/>
          </a:xfrm>
        </p:grpSpPr>
        <p:sp>
          <p:nvSpPr>
            <p:cNvPr id="99" name="Text Placeholder 5">
              <a:extLst>
                <a:ext uri="{FF2B5EF4-FFF2-40B4-BE49-F238E27FC236}">
                  <a16:creationId xmlns:a16="http://schemas.microsoft.com/office/drawing/2014/main" id="{744250ED-E9AB-DE40-B67D-D032B5F351FB}"/>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998</a:t>
              </a:r>
            </a:p>
          </p:txBody>
        </p:sp>
        <p:sp>
          <p:nvSpPr>
            <p:cNvPr id="119" name="Text Placeholder 5">
              <a:extLst>
                <a:ext uri="{FF2B5EF4-FFF2-40B4-BE49-F238E27FC236}">
                  <a16:creationId xmlns:a16="http://schemas.microsoft.com/office/drawing/2014/main" id="{6461DC84-0C87-8242-86F3-4CF6054DE0A7}"/>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Number of EV dealerships in India</a:t>
              </a:r>
            </a:p>
          </p:txBody>
        </p:sp>
        <p:sp>
          <p:nvSpPr>
            <p:cNvPr id="120" name="Text Placeholder 5">
              <a:extLst>
                <a:ext uri="{FF2B5EF4-FFF2-40B4-BE49-F238E27FC236}">
                  <a16:creationId xmlns:a16="http://schemas.microsoft.com/office/drawing/2014/main" id="{F8386B4E-7DAB-6740-9597-EA7CAA62C18C}"/>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December 2020</a:t>
              </a:r>
            </a:p>
          </p:txBody>
        </p:sp>
      </p:grpSp>
    </p:spTree>
    <p:extLst>
      <p:ext uri="{BB962C8B-B14F-4D97-AF65-F5344CB8AC3E}">
        <p14:creationId xmlns:p14="http://schemas.microsoft.com/office/powerpoint/2010/main" val="126456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9413"/>
            <a:ext cx="8229600" cy="273461"/>
          </a:xfrm>
          <a:prstGeom prst="rect">
            <a:avLst/>
          </a:prstGeom>
        </p:spPr>
        <p:txBody>
          <a:bodyPr spcFirstLastPara="1" wrap="square" lIns="91425" tIns="91425" rIns="91425" bIns="91425" anchor="b" anchorCtr="0">
            <a:noAutofit/>
          </a:bodyPr>
          <a:lstStyle/>
          <a:p>
            <a:pPr lvl="0"/>
            <a:r>
              <a:rPr lang="en-IN" sz="1200" dirty="0">
                <a:solidFill>
                  <a:srgbClr val="575756"/>
                </a:solidFill>
              </a:rPr>
              <a:t>About us: </a:t>
            </a:r>
            <a:r>
              <a:rPr lang="en-IN" sz="1200" dirty="0"/>
              <a:t>CEEW is among Asia’s leading policy research institutions</a:t>
            </a:r>
            <a:endParaRPr sz="1200" dirty="0"/>
          </a:p>
        </p:txBody>
      </p:sp>
      <p:sp>
        <p:nvSpPr>
          <p:cNvPr id="43" name="Rectangle 42"/>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30" name="Group 29"/>
          <p:cNvGrpSpPr/>
          <p:nvPr/>
        </p:nvGrpSpPr>
        <p:grpSpPr>
          <a:xfrm>
            <a:off x="8284057" y="4779402"/>
            <a:ext cx="715926" cy="418214"/>
            <a:chOff x="8284057" y="4779402"/>
            <a:chExt cx="715926" cy="418214"/>
          </a:xfrm>
        </p:grpSpPr>
        <p:sp>
          <p:nvSpPr>
            <p:cNvPr id="31" name="Rounded Rectangle 3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2" name="Group 31"/>
            <p:cNvGrpSpPr/>
            <p:nvPr/>
          </p:nvGrpSpPr>
          <p:grpSpPr>
            <a:xfrm>
              <a:off x="8284057" y="4879531"/>
              <a:ext cx="715926" cy="263969"/>
              <a:chOff x="1376812" y="1471708"/>
              <a:chExt cx="715926" cy="263969"/>
            </a:xfrm>
          </p:grpSpPr>
          <p:sp>
            <p:nvSpPr>
              <p:cNvPr id="34" name="TextBox 3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6" name="Group 35"/>
              <p:cNvGrpSpPr/>
              <p:nvPr/>
            </p:nvGrpSpPr>
            <p:grpSpPr>
              <a:xfrm>
                <a:off x="1504037" y="1471708"/>
                <a:ext cx="436340" cy="63914"/>
                <a:chOff x="973747" y="978085"/>
                <a:chExt cx="436340" cy="63914"/>
              </a:xfrm>
            </p:grpSpPr>
            <p:sp>
              <p:nvSpPr>
                <p:cNvPr id="52" name="Oval 5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0" name="Oval 59"/>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Oval 60"/>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2910"/>
            <a:ext cx="8420436" cy="4737680"/>
          </a:xfrm>
          <a:prstGeom prst="rect">
            <a:avLst/>
          </a:prstGeom>
        </p:spPr>
      </p:pic>
    </p:spTree>
    <p:extLst>
      <p:ext uri="{BB962C8B-B14F-4D97-AF65-F5344CB8AC3E}">
        <p14:creationId xmlns:p14="http://schemas.microsoft.com/office/powerpoint/2010/main" val="149840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p>
            <a:pPr lvl="0"/>
            <a:r>
              <a:rPr lang="en-US" dirty="0"/>
              <a:t>CEEW-CEF Market Handbook</a:t>
            </a:r>
            <a:endParaRPr dirty="0"/>
          </a:p>
        </p:txBody>
      </p:sp>
      <p:sp>
        <p:nvSpPr>
          <p:cNvPr id="8" name="Text Placeholder 5">
            <a:extLst>
              <a:ext uri="{FF2B5EF4-FFF2-40B4-BE49-F238E27FC236}">
                <a16:creationId xmlns:a16="http://schemas.microsoft.com/office/drawing/2014/main" id="{B15D740D-693B-274C-A588-7E0F56B07CA7}"/>
              </a:ext>
            </a:extLst>
          </p:cNvPr>
          <p:cNvSpPr txBox="1">
            <a:spLocks/>
          </p:cNvSpPr>
          <p:nvPr/>
        </p:nvSpPr>
        <p:spPr>
          <a:xfrm>
            <a:off x="548641" y="1411435"/>
            <a:ext cx="8008134" cy="596119"/>
          </a:xfrm>
          <a:prstGeom prst="rect">
            <a:avLst/>
          </a:prstGeom>
          <a:solidFill>
            <a:srgbClr val="FFFFFF"/>
          </a:solidFill>
          <a:ln w="12700">
            <a:noFill/>
            <a:prstDash val="dash"/>
          </a:ln>
        </p:spPr>
        <p:txBody>
          <a:bodyPr wrap="square" lIns="91440" tIns="13716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600"/>
              </a:spcAft>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 is undergoing an energy transition from fossil-based to clean energy. Evidence-based </a:t>
            </a:r>
            <a:b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decision-making can accelerate the process. </a:t>
            </a:r>
          </a:p>
        </p:txBody>
      </p:sp>
      <p:sp>
        <p:nvSpPr>
          <p:cNvPr id="9" name="Google Shape;100;p20"/>
          <p:cNvSpPr txBox="1"/>
          <p:nvPr/>
        </p:nvSpPr>
        <p:spPr>
          <a:xfrm>
            <a:off x="457200" y="2012072"/>
            <a:ext cx="3956672" cy="2277244"/>
          </a:xfrm>
          <a:prstGeom prst="rect">
            <a:avLst/>
          </a:prstGeom>
          <a:noFill/>
          <a:ln>
            <a:noFill/>
          </a:ln>
        </p:spPr>
        <p:txBody>
          <a:bodyPr spcFirstLastPara="1" wrap="square" lIns="91425" tIns="91425" rIns="91425" bIns="91425" numCol="1" anchor="t" anchorCtr="0">
            <a:no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CEEW Centre For Energy Finance’s Market Handbook </a:t>
            </a:r>
            <a:r>
              <a:rPr lang="en-IN" sz="1000" dirty="0">
                <a:solidFill>
                  <a:srgbClr val="FFFFFF"/>
                </a:solidFill>
                <a:latin typeface="Open Sans"/>
                <a:ea typeface="Open Sans"/>
                <a:cs typeface="Open Sans"/>
                <a:sym typeface="Open Sans"/>
              </a:rPr>
              <a:t>aims to help key investors, executives and policymakers with evidence-based decision-making by:</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Identifying and analysing trends critical to India’s energy transition</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Presenting data-backed evidence based on the most relevant indicators</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Connecting the dots and presenting a short-term market outlook</a:t>
            </a:r>
          </a:p>
        </p:txBody>
      </p:sp>
      <p:sp>
        <p:nvSpPr>
          <p:cNvPr id="2" name="Rectangle 1"/>
          <p:cNvSpPr/>
          <p:nvPr/>
        </p:nvSpPr>
        <p:spPr>
          <a:xfrm>
            <a:off x="4413872" y="2131721"/>
            <a:ext cx="4272928" cy="2622256"/>
          </a:xfrm>
          <a:prstGeom prst="rect">
            <a:avLst/>
          </a:prstGeom>
        </p:spPr>
        <p:txBody>
          <a:bodyPr wrap="square">
            <a:sp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The handbook attempts to comment and answer on some critical questions such as: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India’s generation capacity and energy mix?</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the key trends in renewable energy (RE) tariffs?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the current situation of the discom payment delay situation?</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How have the power market reforms progressed?</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key trends in the electric vehicles (EV) and energy storage markets?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9" y="169136"/>
            <a:ext cx="735044" cy="1246022"/>
          </a:xfrm>
          <a:prstGeom prst="rect">
            <a:avLst/>
          </a:prstGeom>
        </p:spPr>
      </p:pic>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146836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457200" y="267117"/>
            <a:ext cx="8229600" cy="291013"/>
          </a:xfrm>
          <a:prstGeom prst="rect">
            <a:avLst/>
          </a:prstGeom>
        </p:spPr>
        <p:txBody>
          <a:bodyPr spcFirstLastPara="1" wrap="square" lIns="91425" tIns="91425" rIns="91425" bIns="91425" anchor="b" anchorCtr="0">
            <a:noAutofit/>
          </a:bodyPr>
          <a:lstStyle/>
          <a:p>
            <a:pPr lvl="0"/>
            <a:r>
              <a:rPr lang="en-IN" sz="1200" dirty="0"/>
              <a:t>CEEW Centre for Energy Finance</a:t>
            </a:r>
            <a:endParaRPr sz="1200" dirty="0"/>
          </a:p>
        </p:txBody>
      </p:sp>
      <p:sp>
        <p:nvSpPr>
          <p:cNvPr id="278" name="Google Shape;278;p36"/>
          <p:cNvSpPr/>
          <p:nvPr/>
        </p:nvSpPr>
        <p:spPr>
          <a:xfrm>
            <a:off x="2811401" y="1654060"/>
            <a:ext cx="3547134" cy="2451222"/>
          </a:xfrm>
          <a:prstGeom prst="chevron">
            <a:avLst>
              <a:gd name="adj" fmla="val 29853"/>
            </a:avLst>
          </a:prstGeom>
          <a:solidFill>
            <a:schemeClr val="bg2">
              <a:lumMod val="75000"/>
            </a:schemeClr>
          </a:solidFill>
          <a:ln w="19050" cap="flat" cmpd="sng">
            <a:noFill/>
            <a:prstDash val="dash"/>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79" name="Google Shape;279;p36"/>
          <p:cNvSpPr/>
          <p:nvPr/>
        </p:nvSpPr>
        <p:spPr>
          <a:xfrm>
            <a:off x="5697854" y="1654060"/>
            <a:ext cx="3446146" cy="2451222"/>
          </a:xfrm>
          <a:prstGeom prst="chevron">
            <a:avLst>
              <a:gd name="adj" fmla="val 29853"/>
            </a:avLst>
          </a:prstGeom>
          <a:solidFill>
            <a:schemeClr val="bg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80" name="Google Shape;280;p36"/>
          <p:cNvSpPr/>
          <p:nvPr/>
        </p:nvSpPr>
        <p:spPr>
          <a:xfrm>
            <a:off x="0" y="1654060"/>
            <a:ext cx="3451653" cy="2451222"/>
          </a:xfrm>
          <a:prstGeom prst="chevron">
            <a:avLst>
              <a:gd name="adj" fmla="val 29853"/>
            </a:avLst>
          </a:prstGeom>
          <a:solidFill>
            <a:schemeClr val="bg2">
              <a:lumMod val="75000"/>
            </a:schemeClr>
          </a:solidFill>
          <a:ln w="25400" cap="flat" cmpd="sng">
            <a:noFill/>
            <a:prstDash val="dot"/>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3" name="TextBox 2"/>
          <p:cNvSpPr txBox="1"/>
          <p:nvPr/>
        </p:nvSpPr>
        <p:spPr>
          <a:xfrm>
            <a:off x="970241" y="2017264"/>
            <a:ext cx="1696177" cy="2215991"/>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Build evidence</a:t>
            </a:r>
            <a:br>
              <a:rPr lang="en-IN" b="1" dirty="0">
                <a:solidFill>
                  <a:srgbClr val="FFFFFF"/>
                </a:solidFill>
                <a:latin typeface="Open Sans"/>
                <a:ea typeface="Open Sans"/>
                <a:cs typeface="Open Sans"/>
                <a:sym typeface="Open Sans"/>
              </a:rPr>
            </a:b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Consistent, reliable, and up to date monitoring &amp; analysis of clean energy markets – investment, payment schedules, market trends, etc.</a:t>
            </a:r>
          </a:p>
          <a:p>
            <a:endParaRPr lang="en-IN" dirty="0"/>
          </a:p>
        </p:txBody>
      </p:sp>
      <p:sp>
        <p:nvSpPr>
          <p:cNvPr id="32" name="TextBox 31"/>
          <p:cNvSpPr txBox="1"/>
          <p:nvPr/>
        </p:nvSpPr>
        <p:spPr>
          <a:xfrm>
            <a:off x="3859944" y="2017264"/>
            <a:ext cx="1776581" cy="1446550"/>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Create coherence</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Periodic convening of multi-stakeholder groups to deliberate on market activities in clean energy</a:t>
            </a:r>
          </a:p>
        </p:txBody>
      </p:sp>
      <p:sp>
        <p:nvSpPr>
          <p:cNvPr id="33" name="TextBox 32"/>
          <p:cNvSpPr txBox="1"/>
          <p:nvPr/>
        </p:nvSpPr>
        <p:spPr>
          <a:xfrm>
            <a:off x="6723570" y="2017263"/>
            <a:ext cx="1696177" cy="1631216"/>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Design solutions</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Design and feasibility pilots of fit-for-purpose business models &amp; financial solutions for clean energy solutions</a:t>
            </a: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6542"/>
            <a:ext cx="8229600" cy="267660"/>
          </a:xfrm>
          <a:prstGeom prst="rect">
            <a:avLst/>
          </a:prstGeom>
        </p:spPr>
        <p:txBody>
          <a:bodyPr spcFirstLastPara="1" wrap="square" lIns="91425" tIns="91425" rIns="91425" bIns="91425" anchor="b" anchorCtr="0">
            <a:noAutofit/>
          </a:bodyPr>
          <a:lstStyle/>
          <a:p>
            <a:pPr lvl="0"/>
            <a:r>
              <a:rPr lang="en-IN" sz="1200" dirty="0"/>
              <a:t>Our recent publications, dashboards and tools</a:t>
            </a:r>
            <a:endParaRPr sz="1200" dirty="0"/>
          </a:p>
        </p:txBody>
      </p:sp>
      <p:sp>
        <p:nvSpPr>
          <p:cNvPr id="48" name="TextBox 47">
            <a:extLst>
              <a:ext uri="{FF2B5EF4-FFF2-40B4-BE49-F238E27FC236}">
                <a16:creationId xmlns:a16="http://schemas.microsoft.com/office/drawing/2014/main" id="{CC2FE6B2-F1C8-8F48-A15B-DE9FB4BEDFCA}"/>
              </a:ext>
            </a:extLst>
          </p:cNvPr>
          <p:cNvSpPr txBox="1"/>
          <p:nvPr/>
        </p:nvSpPr>
        <p:spPr>
          <a:xfrm>
            <a:off x="2576224" y="2801324"/>
            <a:ext cx="1419819"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Clean Energy Investment Trends 2020</a:t>
            </a:r>
          </a:p>
        </p:txBody>
      </p:sp>
      <p:sp>
        <p:nvSpPr>
          <p:cNvPr id="49" name="TextBox 48">
            <a:extLst>
              <a:ext uri="{FF2B5EF4-FFF2-40B4-BE49-F238E27FC236}">
                <a16:creationId xmlns:a16="http://schemas.microsoft.com/office/drawing/2014/main" id="{35B04894-FF3C-734E-A8EC-D56E4F736806}"/>
              </a:ext>
            </a:extLst>
          </p:cNvPr>
          <p:cNvSpPr txBox="1"/>
          <p:nvPr/>
        </p:nvSpPr>
        <p:spPr>
          <a:xfrm>
            <a:off x="4738037" y="2739769"/>
            <a:ext cx="1452667" cy="46166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Case for Indexed Renewable Energy Tariffs</a:t>
            </a:r>
          </a:p>
        </p:txBody>
      </p:sp>
      <p:sp>
        <p:nvSpPr>
          <p:cNvPr id="50" name="TextBox 49">
            <a:extLst>
              <a:ext uri="{FF2B5EF4-FFF2-40B4-BE49-F238E27FC236}">
                <a16:creationId xmlns:a16="http://schemas.microsoft.com/office/drawing/2014/main" id="{9FE42C1F-6202-C34E-9125-90D518193F05}"/>
              </a:ext>
            </a:extLst>
          </p:cNvPr>
          <p:cNvSpPr txBox="1"/>
          <p:nvPr/>
        </p:nvSpPr>
        <p:spPr>
          <a:xfrm>
            <a:off x="6675379" y="2739769"/>
            <a:ext cx="1846265" cy="461665"/>
          </a:xfrm>
          <a:prstGeom prst="rect">
            <a:avLst/>
          </a:prstGeom>
          <a:noFill/>
        </p:spPr>
        <p:txBody>
          <a:bodyPr wrap="square" rtlCol="0">
            <a:spAutoFit/>
          </a:bodyPr>
          <a:lstStyle/>
          <a:p>
            <a:pPr lvl="0" algn="ctr"/>
            <a:r>
              <a:rPr lang="en-US" sz="800" b="1"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rPr>
              <a:t>Scaling Up Solar Manufacturing in India to Enhance India’s Energy Security</a:t>
            </a:r>
          </a:p>
        </p:txBody>
      </p:sp>
      <p:sp>
        <p:nvSpPr>
          <p:cNvPr id="51" name="TextBox 50">
            <a:extLst>
              <a:ext uri="{FF2B5EF4-FFF2-40B4-BE49-F238E27FC236}">
                <a16:creationId xmlns:a16="http://schemas.microsoft.com/office/drawing/2014/main" id="{47C0FE12-485D-3140-9BE5-E1F7DF555ECD}"/>
              </a:ext>
            </a:extLst>
          </p:cNvPr>
          <p:cNvSpPr txBox="1"/>
          <p:nvPr/>
        </p:nvSpPr>
        <p:spPr>
          <a:xfrm>
            <a:off x="449732" y="4404829"/>
            <a:ext cx="2276006"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CEEW-CEF Dashboard</a:t>
            </a:r>
          </a:p>
        </p:txBody>
      </p:sp>
      <p:sp>
        <p:nvSpPr>
          <p:cNvPr id="52" name="TextBox 51">
            <a:extLst>
              <a:ext uri="{FF2B5EF4-FFF2-40B4-BE49-F238E27FC236}">
                <a16:creationId xmlns:a16="http://schemas.microsoft.com/office/drawing/2014/main" id="{2AB70E11-E2B2-7348-8110-B438BB0DB8EE}"/>
              </a:ext>
            </a:extLst>
          </p:cNvPr>
          <p:cNvSpPr txBox="1"/>
          <p:nvPr/>
        </p:nvSpPr>
        <p:spPr>
          <a:xfrm>
            <a:off x="3221129" y="4404829"/>
            <a:ext cx="234745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Access Tool</a:t>
            </a:r>
          </a:p>
        </p:txBody>
      </p:sp>
      <p:sp>
        <p:nvSpPr>
          <p:cNvPr id="53" name="TextBox 52">
            <a:extLst>
              <a:ext uri="{FF2B5EF4-FFF2-40B4-BE49-F238E27FC236}">
                <a16:creationId xmlns:a16="http://schemas.microsoft.com/office/drawing/2014/main" id="{C09BED28-B041-5345-9C79-4D1EBE376BDD}"/>
              </a:ext>
            </a:extLst>
          </p:cNvPr>
          <p:cNvSpPr txBox="1"/>
          <p:nvPr/>
        </p:nvSpPr>
        <p:spPr>
          <a:xfrm>
            <a:off x="6192613" y="4404829"/>
            <a:ext cx="196277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 Dashboard</a:t>
            </a:r>
          </a:p>
        </p:txBody>
      </p:sp>
      <p:pic>
        <p:nvPicPr>
          <p:cNvPr id="54" name="Picture 53" descr="A screenshot of a cell phone&#10;&#10;Description automatically generated">
            <a:hlinkClick r:id="rId3"/>
            <a:extLst>
              <a:ext uri="{FF2B5EF4-FFF2-40B4-BE49-F238E27FC236}">
                <a16:creationId xmlns:a16="http://schemas.microsoft.com/office/drawing/2014/main" id="{1FF984B9-2AFA-024E-B1C1-CB1B21FEB913}"/>
              </a:ext>
            </a:extLst>
          </p:cNvPr>
          <p:cNvPicPr>
            <a:picLocks noChangeAspect="1"/>
          </p:cNvPicPr>
          <p:nvPr/>
        </p:nvPicPr>
        <p:blipFill rotWithShape="1">
          <a:blip r:embed="rId4"/>
          <a:srcRect t="13312" b="5408"/>
          <a:stretch/>
        </p:blipFill>
        <p:spPr>
          <a:xfrm>
            <a:off x="446028" y="3234317"/>
            <a:ext cx="2279709" cy="1158096"/>
          </a:xfrm>
          <a:prstGeom prst="rect">
            <a:avLst/>
          </a:prstGeom>
          <a:ln>
            <a:noFill/>
          </a:ln>
          <a:effectLst>
            <a:outerShdw blurRad="190500" algn="tl" rotWithShape="0">
              <a:srgbClr val="000000">
                <a:alpha val="70000"/>
              </a:srgbClr>
            </a:outerShdw>
          </a:effectLst>
        </p:spPr>
      </p:pic>
      <p:pic>
        <p:nvPicPr>
          <p:cNvPr id="55" name="Picture 54" descr="A screenshot of a cell phone&#10;&#10;Description automatically generated">
            <a:hlinkClick r:id="rId5"/>
            <a:extLst>
              <a:ext uri="{FF2B5EF4-FFF2-40B4-BE49-F238E27FC236}">
                <a16:creationId xmlns:a16="http://schemas.microsoft.com/office/drawing/2014/main" id="{2F0C6ADE-71A6-C14F-8BBF-0BD9ECBDB77C}"/>
              </a:ext>
            </a:extLst>
          </p:cNvPr>
          <p:cNvPicPr>
            <a:picLocks noChangeAspect="1"/>
          </p:cNvPicPr>
          <p:nvPr/>
        </p:nvPicPr>
        <p:blipFill rotWithShape="1">
          <a:blip r:embed="rId6"/>
          <a:srcRect t="13312"/>
          <a:stretch/>
        </p:blipFill>
        <p:spPr>
          <a:xfrm>
            <a:off x="3325423" y="3243222"/>
            <a:ext cx="2163209" cy="1140288"/>
          </a:xfrm>
          <a:prstGeom prst="rect">
            <a:avLst/>
          </a:prstGeom>
          <a:ln>
            <a:noFill/>
          </a:ln>
          <a:effectLst>
            <a:outerShdw blurRad="190500" algn="tl" rotWithShape="0">
              <a:srgbClr val="000000">
                <a:alpha val="70000"/>
              </a:srgbClr>
            </a:outerShdw>
          </a:effectLst>
        </p:spPr>
      </p:pic>
      <p:pic>
        <p:nvPicPr>
          <p:cNvPr id="56" name="Picture 55" descr="A screenshot of a computer&#10;&#10;Description automatically generated">
            <a:hlinkClick r:id="rId7"/>
            <a:extLst>
              <a:ext uri="{FF2B5EF4-FFF2-40B4-BE49-F238E27FC236}">
                <a16:creationId xmlns:a16="http://schemas.microsoft.com/office/drawing/2014/main" id="{F631CB8D-CCA2-0542-B3EE-B3B89750258C}"/>
              </a:ext>
            </a:extLst>
          </p:cNvPr>
          <p:cNvPicPr>
            <a:picLocks noChangeAspect="1"/>
          </p:cNvPicPr>
          <p:nvPr/>
        </p:nvPicPr>
        <p:blipFill rotWithShape="1">
          <a:blip r:embed="rId8"/>
          <a:srcRect t="13590"/>
          <a:stretch/>
        </p:blipFill>
        <p:spPr>
          <a:xfrm>
            <a:off x="6058434" y="3234389"/>
            <a:ext cx="2279425" cy="1157953"/>
          </a:xfrm>
          <a:prstGeom prst="rect">
            <a:avLst/>
          </a:prstGeom>
          <a:ln>
            <a:noFill/>
          </a:ln>
          <a:effectLst>
            <a:outerShdw blurRad="190500" algn="tl" rotWithShape="0">
              <a:srgbClr val="000000">
                <a:alpha val="70000"/>
              </a:srgbClr>
            </a:outerShdw>
          </a:effectLst>
        </p:spPr>
      </p:pic>
      <p:sp>
        <p:nvSpPr>
          <p:cNvPr id="41" name="Rectangle 40"/>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grpSp>
        <p:nvGrpSpPr>
          <p:cNvPr id="25" name="Group 24"/>
          <p:cNvGrpSpPr/>
          <p:nvPr/>
        </p:nvGrpSpPr>
        <p:grpSpPr>
          <a:xfrm>
            <a:off x="8284057" y="4779402"/>
            <a:ext cx="715926" cy="418214"/>
            <a:chOff x="8284057" y="4779402"/>
            <a:chExt cx="715926" cy="418214"/>
          </a:xfrm>
        </p:grpSpPr>
        <p:sp>
          <p:nvSpPr>
            <p:cNvPr id="26" name="Rounded Rectangle 2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7" name="Group 26"/>
            <p:cNvGrpSpPr/>
            <p:nvPr/>
          </p:nvGrpSpPr>
          <p:grpSpPr>
            <a:xfrm>
              <a:off x="8284057" y="4879531"/>
              <a:ext cx="715926" cy="263969"/>
              <a:chOff x="1376812" y="1471708"/>
              <a:chExt cx="715926" cy="263969"/>
            </a:xfrm>
          </p:grpSpPr>
          <p:sp>
            <p:nvSpPr>
              <p:cNvPr id="28" name="TextBox 2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9" name="Group 28"/>
              <p:cNvGrpSpPr/>
              <p:nvPr/>
            </p:nvGrpSpPr>
            <p:grpSpPr>
              <a:xfrm>
                <a:off x="1504037" y="1471708"/>
                <a:ext cx="436340" cy="63914"/>
                <a:chOff x="973747" y="978085"/>
                <a:chExt cx="436340" cy="63914"/>
              </a:xfrm>
            </p:grpSpPr>
            <p:sp>
              <p:nvSpPr>
                <p:cNvPr id="30" name="Oval 2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1026" name="Picture 2">
            <a:hlinkClick r:id="rId9"/>
            <a:extLst>
              <a:ext uri="{FF2B5EF4-FFF2-40B4-BE49-F238E27FC236}">
                <a16:creationId xmlns:a16="http://schemas.microsoft.com/office/drawing/2014/main" id="{FEDD22E0-379B-944C-9AB8-7EDE39CF63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4379" y="743482"/>
            <a:ext cx="1402982" cy="19707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hlinkClick r:id="rId11"/>
            <a:extLst>
              <a:ext uri="{FF2B5EF4-FFF2-40B4-BE49-F238E27FC236}">
                <a16:creationId xmlns:a16="http://schemas.microsoft.com/office/drawing/2014/main" id="{89B684F9-5F93-644E-A9D3-6CB3CEC56860}"/>
              </a:ext>
            </a:extLst>
          </p:cNvPr>
          <p:cNvPicPr>
            <a:picLocks noChangeAspect="1"/>
          </p:cNvPicPr>
          <p:nvPr/>
        </p:nvPicPr>
        <p:blipFill rotWithShape="1">
          <a:blip r:embed="rId12"/>
          <a:srcRect l="27225" t="18300" r="38299" b="5132"/>
          <a:stretch/>
        </p:blipFill>
        <p:spPr>
          <a:xfrm>
            <a:off x="2576224" y="728315"/>
            <a:ext cx="1419819" cy="1987781"/>
          </a:xfrm>
          <a:prstGeom prst="rect">
            <a:avLst/>
          </a:prstGeom>
          <a:effectLst>
            <a:outerShdw blurRad="63500" sx="102000" sy="102000" algn="ctr" rotWithShape="0">
              <a:prstClr val="black">
                <a:alpha val="40000"/>
              </a:prstClr>
            </a:outerShdw>
          </a:effectLst>
        </p:spPr>
      </p:pic>
      <p:pic>
        <p:nvPicPr>
          <p:cNvPr id="1028" name="Picture 4">
            <a:hlinkClick r:id="rId13"/>
            <a:extLst>
              <a:ext uri="{FF2B5EF4-FFF2-40B4-BE49-F238E27FC236}">
                <a16:creationId xmlns:a16="http://schemas.microsoft.com/office/drawing/2014/main" id="{886BDCA7-FB9C-DA4C-9B67-507A83675C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5228" y="728315"/>
            <a:ext cx="1447803" cy="19859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D282FB2-72C5-4A4B-B9DB-2C6B3CD8EB0C}"/>
              </a:ext>
            </a:extLst>
          </p:cNvPr>
          <p:cNvSpPr txBox="1"/>
          <p:nvPr/>
        </p:nvSpPr>
        <p:spPr>
          <a:xfrm>
            <a:off x="446028" y="2748370"/>
            <a:ext cx="1419819" cy="46166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Financing India’s Transition to Electric Vehicles</a:t>
            </a:r>
          </a:p>
        </p:txBody>
      </p:sp>
      <p:pic>
        <p:nvPicPr>
          <p:cNvPr id="2" name="Picture 2">
            <a:hlinkClick r:id="rId15"/>
            <a:extLst>
              <a:ext uri="{FF2B5EF4-FFF2-40B4-BE49-F238E27FC236}">
                <a16:creationId xmlns:a16="http://schemas.microsoft.com/office/drawing/2014/main" id="{C436485B-B297-4D40-B4B6-575A17639F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2287" y="724599"/>
            <a:ext cx="1402982" cy="201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19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8" name="Picture 127" descr="A screen shot of a computer&#10;&#10;Description automatically generated">
            <a:extLst>
              <a:ext uri="{FF2B5EF4-FFF2-40B4-BE49-F238E27FC236}">
                <a16:creationId xmlns:a16="http://schemas.microsoft.com/office/drawing/2014/main" id="{2DE987FD-7017-7147-B544-396A3FEBC3DA}"/>
              </a:ext>
            </a:extLst>
          </p:cNvPr>
          <p:cNvPicPr>
            <a:picLocks noChangeAspect="1"/>
          </p:cNvPicPr>
          <p:nvPr/>
        </p:nvPicPr>
        <p:blipFill rotWithShape="1">
          <a:blip r:embed="rId3"/>
          <a:srcRect r="23057"/>
          <a:stretch/>
        </p:blipFill>
        <p:spPr>
          <a:xfrm>
            <a:off x="4345067" y="-5111"/>
            <a:ext cx="4812893" cy="5148611"/>
          </a:xfrm>
          <a:prstGeom prst="rect">
            <a:avLst/>
          </a:prstGeom>
        </p:spPr>
      </p:pic>
      <p:sp>
        <p:nvSpPr>
          <p:cNvPr id="99" name="Google Shape;99;p20"/>
          <p:cNvSpPr txBox="1">
            <a:spLocks noGrp="1"/>
          </p:cNvSpPr>
          <p:nvPr>
            <p:ph type="title"/>
          </p:nvPr>
        </p:nvSpPr>
        <p:spPr>
          <a:xfrm>
            <a:off x="457200" y="284196"/>
            <a:ext cx="8229600" cy="371687"/>
          </a:xfrm>
          <a:prstGeom prst="rect">
            <a:avLst/>
          </a:prstGeom>
        </p:spPr>
        <p:txBody>
          <a:bodyPr spcFirstLastPara="1" wrap="square" lIns="91425" tIns="91425" rIns="91425" bIns="91425" anchor="b" anchorCtr="0">
            <a:noAutofit/>
          </a:bodyPr>
          <a:lstStyle/>
          <a:p>
            <a:pPr lvl="0"/>
            <a:r>
              <a:rPr lang="en-US" sz="1600" dirty="0">
                <a:solidFill>
                  <a:schemeClr val="bg1"/>
                </a:solidFill>
              </a:rPr>
              <a:t>Contents</a:t>
            </a:r>
          </a:p>
        </p:txBody>
      </p:sp>
      <p:grpSp>
        <p:nvGrpSpPr>
          <p:cNvPr id="59" name="Group 58">
            <a:extLst>
              <a:ext uri="{FF2B5EF4-FFF2-40B4-BE49-F238E27FC236}">
                <a16:creationId xmlns:a16="http://schemas.microsoft.com/office/drawing/2014/main" id="{BE2DD8C5-DBE7-D14E-8BFA-72E302BF93DF}"/>
              </a:ext>
            </a:extLst>
          </p:cNvPr>
          <p:cNvGrpSpPr/>
          <p:nvPr/>
        </p:nvGrpSpPr>
        <p:grpSpPr>
          <a:xfrm>
            <a:off x="457200" y="4317617"/>
            <a:ext cx="339400" cy="339400"/>
            <a:chOff x="417604" y="5584605"/>
            <a:chExt cx="457200" cy="457200"/>
          </a:xfrm>
        </p:grpSpPr>
        <p:grpSp>
          <p:nvGrpSpPr>
            <p:cNvPr id="60" name="Group 59">
              <a:extLst>
                <a:ext uri="{FF2B5EF4-FFF2-40B4-BE49-F238E27FC236}">
                  <a16:creationId xmlns:a16="http://schemas.microsoft.com/office/drawing/2014/main" id="{53481EF2-6717-EB4B-B501-29D0E43B7A22}"/>
                </a:ext>
              </a:extLst>
            </p:cNvPr>
            <p:cNvGrpSpPr/>
            <p:nvPr/>
          </p:nvGrpSpPr>
          <p:grpSpPr>
            <a:xfrm>
              <a:off x="417604" y="5584605"/>
              <a:ext cx="457200" cy="457200"/>
              <a:chOff x="429597" y="5110484"/>
              <a:chExt cx="457200" cy="457200"/>
            </a:xfrm>
          </p:grpSpPr>
          <p:sp>
            <p:nvSpPr>
              <p:cNvPr id="64" name="Teardrop 63">
                <a:extLst>
                  <a:ext uri="{FF2B5EF4-FFF2-40B4-BE49-F238E27FC236}">
                    <a16:creationId xmlns:a16="http://schemas.microsoft.com/office/drawing/2014/main" id="{DDA79EDB-8CB2-6E4B-BBCA-E530187C806C}"/>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65" name="Oval 64">
                <a:extLst>
                  <a:ext uri="{FF2B5EF4-FFF2-40B4-BE49-F238E27FC236}">
                    <a16:creationId xmlns:a16="http://schemas.microsoft.com/office/drawing/2014/main" id="{7DB3EFC8-6911-1E4F-A37F-0FC359C752E0}"/>
                  </a:ext>
                </a:extLst>
              </p:cNvPr>
              <p:cNvSpPr/>
              <p:nvPr/>
            </p:nvSpPr>
            <p:spPr bwMode="ltGray">
              <a:xfrm>
                <a:off x="449324" y="5126493"/>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61" name="Freeform 4918">
              <a:extLst>
                <a:ext uri="{FF2B5EF4-FFF2-40B4-BE49-F238E27FC236}">
                  <a16:creationId xmlns:a16="http://schemas.microsoft.com/office/drawing/2014/main" id="{A73619E0-BAD6-B248-BDC7-03C0C50B0AF3}"/>
                </a:ext>
              </a:extLst>
            </p:cNvPr>
            <p:cNvSpPr>
              <a:spLocks noEditPoints="1"/>
            </p:cNvSpPr>
            <p:nvPr/>
          </p:nvSpPr>
          <p:spPr bwMode="auto">
            <a:xfrm>
              <a:off x="517307" y="5607885"/>
              <a:ext cx="240825" cy="380209"/>
            </a:xfrm>
            <a:custGeom>
              <a:avLst/>
              <a:gdLst>
                <a:gd name="T0" fmla="*/ 226 w 244"/>
                <a:gd name="T1" fmla="*/ 162 h 408"/>
                <a:gd name="T2" fmla="*/ 226 w 244"/>
                <a:gd name="T3" fmla="*/ 102 h 408"/>
                <a:gd name="T4" fmla="*/ 220 w 244"/>
                <a:gd name="T5" fmla="*/ 96 h 408"/>
                <a:gd name="T6" fmla="*/ 198 w 244"/>
                <a:gd name="T7" fmla="*/ 104 h 408"/>
                <a:gd name="T8" fmla="*/ 172 w 244"/>
                <a:gd name="T9" fmla="*/ 80 h 408"/>
                <a:gd name="T10" fmla="*/ 84 w 244"/>
                <a:gd name="T11" fmla="*/ 78 h 408"/>
                <a:gd name="T12" fmla="*/ 52 w 244"/>
                <a:gd name="T13" fmla="*/ 92 h 408"/>
                <a:gd name="T14" fmla="*/ 28 w 244"/>
                <a:gd name="T15" fmla="*/ 98 h 408"/>
                <a:gd name="T16" fmla="*/ 20 w 244"/>
                <a:gd name="T17" fmla="*/ 98 h 408"/>
                <a:gd name="T18" fmla="*/ 16 w 244"/>
                <a:gd name="T19" fmla="*/ 162 h 408"/>
                <a:gd name="T20" fmla="*/ 16 w 244"/>
                <a:gd name="T21" fmla="*/ 162 h 408"/>
                <a:gd name="T22" fmla="*/ 2 w 244"/>
                <a:gd name="T23" fmla="*/ 172 h 408"/>
                <a:gd name="T24" fmla="*/ 2 w 244"/>
                <a:gd name="T25" fmla="*/ 186 h 408"/>
                <a:gd name="T26" fmla="*/ 16 w 244"/>
                <a:gd name="T27" fmla="*/ 196 h 408"/>
                <a:gd name="T28" fmla="*/ 16 w 244"/>
                <a:gd name="T29" fmla="*/ 228 h 408"/>
                <a:gd name="T30" fmla="*/ 22 w 244"/>
                <a:gd name="T31" fmla="*/ 236 h 408"/>
                <a:gd name="T32" fmla="*/ 74 w 244"/>
                <a:gd name="T33" fmla="*/ 388 h 408"/>
                <a:gd name="T34" fmla="*/ 86 w 244"/>
                <a:gd name="T35" fmla="*/ 406 h 408"/>
                <a:gd name="T36" fmla="*/ 102 w 244"/>
                <a:gd name="T37" fmla="*/ 406 h 408"/>
                <a:gd name="T38" fmla="*/ 114 w 244"/>
                <a:gd name="T39" fmla="*/ 388 h 408"/>
                <a:gd name="T40" fmla="*/ 118 w 244"/>
                <a:gd name="T41" fmla="*/ 272 h 408"/>
                <a:gd name="T42" fmla="*/ 124 w 244"/>
                <a:gd name="T43" fmla="*/ 272 h 408"/>
                <a:gd name="T44" fmla="*/ 130 w 244"/>
                <a:gd name="T45" fmla="*/ 388 h 408"/>
                <a:gd name="T46" fmla="*/ 136 w 244"/>
                <a:gd name="T47" fmla="*/ 402 h 408"/>
                <a:gd name="T48" fmla="*/ 150 w 244"/>
                <a:gd name="T49" fmla="*/ 408 h 408"/>
                <a:gd name="T50" fmla="*/ 168 w 244"/>
                <a:gd name="T51" fmla="*/ 396 h 408"/>
                <a:gd name="T52" fmla="*/ 222 w 244"/>
                <a:gd name="T53" fmla="*/ 236 h 408"/>
                <a:gd name="T54" fmla="*/ 226 w 244"/>
                <a:gd name="T55" fmla="*/ 228 h 408"/>
                <a:gd name="T56" fmla="*/ 226 w 244"/>
                <a:gd name="T57" fmla="*/ 196 h 408"/>
                <a:gd name="T58" fmla="*/ 238 w 244"/>
                <a:gd name="T59" fmla="*/ 192 h 408"/>
                <a:gd name="T60" fmla="*/ 244 w 244"/>
                <a:gd name="T61" fmla="*/ 180 h 408"/>
                <a:gd name="T62" fmla="*/ 234 w 244"/>
                <a:gd name="T63" fmla="*/ 164 h 408"/>
                <a:gd name="T64" fmla="*/ 34 w 244"/>
                <a:gd name="T65" fmla="*/ 118 h 408"/>
                <a:gd name="T66" fmla="*/ 34 w 244"/>
                <a:gd name="T67" fmla="*/ 222 h 408"/>
                <a:gd name="T68" fmla="*/ 130 w 244"/>
                <a:gd name="T69" fmla="*/ 252 h 408"/>
                <a:gd name="T70" fmla="*/ 210 w 244"/>
                <a:gd name="T71" fmla="*/ 222 h 408"/>
                <a:gd name="T72" fmla="*/ 88 w 244"/>
                <a:gd name="T73" fmla="*/ 28 h 408"/>
                <a:gd name="T74" fmla="*/ 98 w 244"/>
                <a:gd name="T75" fmla="*/ 10 h 408"/>
                <a:gd name="T76" fmla="*/ 114 w 244"/>
                <a:gd name="T77" fmla="*/ 2 h 408"/>
                <a:gd name="T78" fmla="*/ 128 w 244"/>
                <a:gd name="T79" fmla="*/ 2 h 408"/>
                <a:gd name="T80" fmla="*/ 146 w 244"/>
                <a:gd name="T81" fmla="*/ 10 h 408"/>
                <a:gd name="T82" fmla="*/ 156 w 244"/>
                <a:gd name="T83" fmla="*/ 28 h 408"/>
                <a:gd name="T84" fmla="*/ 156 w 244"/>
                <a:gd name="T85" fmla="*/ 42 h 408"/>
                <a:gd name="T86" fmla="*/ 146 w 244"/>
                <a:gd name="T87" fmla="*/ 60 h 408"/>
                <a:gd name="T88" fmla="*/ 128 w 244"/>
                <a:gd name="T89" fmla="*/ 70 h 408"/>
                <a:gd name="T90" fmla="*/ 114 w 244"/>
                <a:gd name="T91" fmla="*/ 70 h 408"/>
                <a:gd name="T92" fmla="*/ 98 w 244"/>
                <a:gd name="T93" fmla="*/ 60 h 408"/>
                <a:gd name="T94" fmla="*/ 88 w 244"/>
                <a:gd name="T95" fmla="*/ 4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408">
                  <a:moveTo>
                    <a:pt x="226" y="162"/>
                  </a:moveTo>
                  <a:lnTo>
                    <a:pt x="226" y="162"/>
                  </a:lnTo>
                  <a:lnTo>
                    <a:pt x="226" y="162"/>
                  </a:lnTo>
                  <a:lnTo>
                    <a:pt x="226" y="106"/>
                  </a:lnTo>
                  <a:lnTo>
                    <a:pt x="226" y="106"/>
                  </a:lnTo>
                  <a:lnTo>
                    <a:pt x="226" y="102"/>
                  </a:lnTo>
                  <a:lnTo>
                    <a:pt x="222" y="98"/>
                  </a:lnTo>
                  <a:lnTo>
                    <a:pt x="222" y="98"/>
                  </a:lnTo>
                  <a:lnTo>
                    <a:pt x="220" y="96"/>
                  </a:lnTo>
                  <a:lnTo>
                    <a:pt x="214" y="98"/>
                  </a:lnTo>
                  <a:lnTo>
                    <a:pt x="198" y="104"/>
                  </a:lnTo>
                  <a:lnTo>
                    <a:pt x="198" y="104"/>
                  </a:lnTo>
                  <a:lnTo>
                    <a:pt x="192" y="94"/>
                  </a:lnTo>
                  <a:lnTo>
                    <a:pt x="182" y="86"/>
                  </a:lnTo>
                  <a:lnTo>
                    <a:pt x="172" y="80"/>
                  </a:lnTo>
                  <a:lnTo>
                    <a:pt x="158" y="78"/>
                  </a:lnTo>
                  <a:lnTo>
                    <a:pt x="84" y="78"/>
                  </a:lnTo>
                  <a:lnTo>
                    <a:pt x="84" y="78"/>
                  </a:lnTo>
                  <a:lnTo>
                    <a:pt x="72" y="80"/>
                  </a:lnTo>
                  <a:lnTo>
                    <a:pt x="60" y="84"/>
                  </a:lnTo>
                  <a:lnTo>
                    <a:pt x="52" y="92"/>
                  </a:lnTo>
                  <a:lnTo>
                    <a:pt x="44" y="104"/>
                  </a:lnTo>
                  <a:lnTo>
                    <a:pt x="28" y="98"/>
                  </a:lnTo>
                  <a:lnTo>
                    <a:pt x="28" y="98"/>
                  </a:lnTo>
                  <a:lnTo>
                    <a:pt x="24" y="96"/>
                  </a:lnTo>
                  <a:lnTo>
                    <a:pt x="20" y="98"/>
                  </a:lnTo>
                  <a:lnTo>
                    <a:pt x="20" y="98"/>
                  </a:lnTo>
                  <a:lnTo>
                    <a:pt x="18" y="102"/>
                  </a:lnTo>
                  <a:lnTo>
                    <a:pt x="16" y="106"/>
                  </a:lnTo>
                  <a:lnTo>
                    <a:pt x="16" y="162"/>
                  </a:lnTo>
                  <a:lnTo>
                    <a:pt x="16" y="162"/>
                  </a:lnTo>
                  <a:lnTo>
                    <a:pt x="16" y="162"/>
                  </a:lnTo>
                  <a:lnTo>
                    <a:pt x="16" y="162"/>
                  </a:lnTo>
                  <a:lnTo>
                    <a:pt x="10" y="164"/>
                  </a:lnTo>
                  <a:lnTo>
                    <a:pt x="4" y="168"/>
                  </a:lnTo>
                  <a:lnTo>
                    <a:pt x="2" y="172"/>
                  </a:lnTo>
                  <a:lnTo>
                    <a:pt x="0" y="180"/>
                  </a:lnTo>
                  <a:lnTo>
                    <a:pt x="0" y="180"/>
                  </a:lnTo>
                  <a:lnTo>
                    <a:pt x="2" y="186"/>
                  </a:lnTo>
                  <a:lnTo>
                    <a:pt x="4" y="192"/>
                  </a:lnTo>
                  <a:lnTo>
                    <a:pt x="10" y="194"/>
                  </a:lnTo>
                  <a:lnTo>
                    <a:pt x="16" y="196"/>
                  </a:lnTo>
                  <a:lnTo>
                    <a:pt x="16" y="196"/>
                  </a:lnTo>
                  <a:lnTo>
                    <a:pt x="16" y="196"/>
                  </a:lnTo>
                  <a:lnTo>
                    <a:pt x="16" y="228"/>
                  </a:lnTo>
                  <a:lnTo>
                    <a:pt x="16" y="228"/>
                  </a:lnTo>
                  <a:lnTo>
                    <a:pt x="18" y="234"/>
                  </a:lnTo>
                  <a:lnTo>
                    <a:pt x="22" y="236"/>
                  </a:lnTo>
                  <a:lnTo>
                    <a:pt x="74" y="256"/>
                  </a:lnTo>
                  <a:lnTo>
                    <a:pt x="74" y="388"/>
                  </a:lnTo>
                  <a:lnTo>
                    <a:pt x="74" y="388"/>
                  </a:lnTo>
                  <a:lnTo>
                    <a:pt x="76" y="396"/>
                  </a:lnTo>
                  <a:lnTo>
                    <a:pt x="80" y="402"/>
                  </a:lnTo>
                  <a:lnTo>
                    <a:pt x="86" y="406"/>
                  </a:lnTo>
                  <a:lnTo>
                    <a:pt x="94" y="408"/>
                  </a:lnTo>
                  <a:lnTo>
                    <a:pt x="94" y="408"/>
                  </a:lnTo>
                  <a:lnTo>
                    <a:pt x="102" y="406"/>
                  </a:lnTo>
                  <a:lnTo>
                    <a:pt x="108" y="402"/>
                  </a:lnTo>
                  <a:lnTo>
                    <a:pt x="112" y="396"/>
                  </a:lnTo>
                  <a:lnTo>
                    <a:pt x="114" y="388"/>
                  </a:lnTo>
                  <a:lnTo>
                    <a:pt x="114" y="270"/>
                  </a:lnTo>
                  <a:lnTo>
                    <a:pt x="118" y="272"/>
                  </a:lnTo>
                  <a:lnTo>
                    <a:pt x="118" y="272"/>
                  </a:lnTo>
                  <a:lnTo>
                    <a:pt x="122" y="274"/>
                  </a:lnTo>
                  <a:lnTo>
                    <a:pt x="122" y="274"/>
                  </a:lnTo>
                  <a:lnTo>
                    <a:pt x="124" y="272"/>
                  </a:lnTo>
                  <a:lnTo>
                    <a:pt x="124" y="272"/>
                  </a:lnTo>
                  <a:lnTo>
                    <a:pt x="130" y="270"/>
                  </a:lnTo>
                  <a:lnTo>
                    <a:pt x="130" y="388"/>
                  </a:lnTo>
                  <a:lnTo>
                    <a:pt x="130" y="388"/>
                  </a:lnTo>
                  <a:lnTo>
                    <a:pt x="132" y="396"/>
                  </a:lnTo>
                  <a:lnTo>
                    <a:pt x="136" y="402"/>
                  </a:lnTo>
                  <a:lnTo>
                    <a:pt x="142" y="406"/>
                  </a:lnTo>
                  <a:lnTo>
                    <a:pt x="150" y="408"/>
                  </a:lnTo>
                  <a:lnTo>
                    <a:pt x="150" y="408"/>
                  </a:lnTo>
                  <a:lnTo>
                    <a:pt x="158" y="406"/>
                  </a:lnTo>
                  <a:lnTo>
                    <a:pt x="164" y="402"/>
                  </a:lnTo>
                  <a:lnTo>
                    <a:pt x="168" y="396"/>
                  </a:lnTo>
                  <a:lnTo>
                    <a:pt x="170" y="388"/>
                  </a:lnTo>
                  <a:lnTo>
                    <a:pt x="170" y="256"/>
                  </a:lnTo>
                  <a:lnTo>
                    <a:pt x="222" y="236"/>
                  </a:lnTo>
                  <a:lnTo>
                    <a:pt x="222" y="236"/>
                  </a:lnTo>
                  <a:lnTo>
                    <a:pt x="226" y="234"/>
                  </a:lnTo>
                  <a:lnTo>
                    <a:pt x="226" y="228"/>
                  </a:lnTo>
                  <a:lnTo>
                    <a:pt x="226" y="196"/>
                  </a:lnTo>
                  <a:lnTo>
                    <a:pt x="226" y="196"/>
                  </a:lnTo>
                  <a:lnTo>
                    <a:pt x="226" y="196"/>
                  </a:lnTo>
                  <a:lnTo>
                    <a:pt x="226" y="196"/>
                  </a:lnTo>
                  <a:lnTo>
                    <a:pt x="234" y="194"/>
                  </a:lnTo>
                  <a:lnTo>
                    <a:pt x="238" y="192"/>
                  </a:lnTo>
                  <a:lnTo>
                    <a:pt x="242" y="186"/>
                  </a:lnTo>
                  <a:lnTo>
                    <a:pt x="244" y="180"/>
                  </a:lnTo>
                  <a:lnTo>
                    <a:pt x="244" y="180"/>
                  </a:lnTo>
                  <a:lnTo>
                    <a:pt x="242" y="172"/>
                  </a:lnTo>
                  <a:lnTo>
                    <a:pt x="238" y="168"/>
                  </a:lnTo>
                  <a:lnTo>
                    <a:pt x="234" y="164"/>
                  </a:lnTo>
                  <a:lnTo>
                    <a:pt x="226" y="162"/>
                  </a:lnTo>
                  <a:lnTo>
                    <a:pt x="226" y="162"/>
                  </a:lnTo>
                  <a:close/>
                  <a:moveTo>
                    <a:pt x="34" y="118"/>
                  </a:moveTo>
                  <a:lnTo>
                    <a:pt x="114" y="148"/>
                  </a:lnTo>
                  <a:lnTo>
                    <a:pt x="114" y="252"/>
                  </a:lnTo>
                  <a:lnTo>
                    <a:pt x="34" y="222"/>
                  </a:lnTo>
                  <a:lnTo>
                    <a:pt x="34" y="118"/>
                  </a:lnTo>
                  <a:close/>
                  <a:moveTo>
                    <a:pt x="210" y="222"/>
                  </a:moveTo>
                  <a:lnTo>
                    <a:pt x="130" y="252"/>
                  </a:lnTo>
                  <a:lnTo>
                    <a:pt x="130" y="148"/>
                  </a:lnTo>
                  <a:lnTo>
                    <a:pt x="210" y="118"/>
                  </a:lnTo>
                  <a:lnTo>
                    <a:pt x="210" y="222"/>
                  </a:lnTo>
                  <a:close/>
                  <a:moveTo>
                    <a:pt x="88" y="36"/>
                  </a:moveTo>
                  <a:lnTo>
                    <a:pt x="88" y="36"/>
                  </a:lnTo>
                  <a:lnTo>
                    <a:pt x="88" y="28"/>
                  </a:lnTo>
                  <a:lnTo>
                    <a:pt x="90" y="22"/>
                  </a:lnTo>
                  <a:lnTo>
                    <a:pt x="94" y="16"/>
                  </a:lnTo>
                  <a:lnTo>
                    <a:pt x="98" y="10"/>
                  </a:lnTo>
                  <a:lnTo>
                    <a:pt x="102" y="6"/>
                  </a:lnTo>
                  <a:lnTo>
                    <a:pt x="108" y="4"/>
                  </a:lnTo>
                  <a:lnTo>
                    <a:pt x="114" y="2"/>
                  </a:lnTo>
                  <a:lnTo>
                    <a:pt x="122" y="0"/>
                  </a:lnTo>
                  <a:lnTo>
                    <a:pt x="122" y="0"/>
                  </a:lnTo>
                  <a:lnTo>
                    <a:pt x="128" y="2"/>
                  </a:lnTo>
                  <a:lnTo>
                    <a:pt x="136" y="4"/>
                  </a:lnTo>
                  <a:lnTo>
                    <a:pt x="142" y="6"/>
                  </a:lnTo>
                  <a:lnTo>
                    <a:pt x="146" y="10"/>
                  </a:lnTo>
                  <a:lnTo>
                    <a:pt x="150" y="16"/>
                  </a:lnTo>
                  <a:lnTo>
                    <a:pt x="154" y="22"/>
                  </a:lnTo>
                  <a:lnTo>
                    <a:pt x="156" y="28"/>
                  </a:lnTo>
                  <a:lnTo>
                    <a:pt x="156" y="36"/>
                  </a:lnTo>
                  <a:lnTo>
                    <a:pt x="156" y="36"/>
                  </a:lnTo>
                  <a:lnTo>
                    <a:pt x="156" y="42"/>
                  </a:lnTo>
                  <a:lnTo>
                    <a:pt x="154" y="48"/>
                  </a:lnTo>
                  <a:lnTo>
                    <a:pt x="150" y="54"/>
                  </a:lnTo>
                  <a:lnTo>
                    <a:pt x="146" y="60"/>
                  </a:lnTo>
                  <a:lnTo>
                    <a:pt x="142" y="64"/>
                  </a:lnTo>
                  <a:lnTo>
                    <a:pt x="136" y="68"/>
                  </a:lnTo>
                  <a:lnTo>
                    <a:pt x="128" y="70"/>
                  </a:lnTo>
                  <a:lnTo>
                    <a:pt x="122" y="70"/>
                  </a:lnTo>
                  <a:lnTo>
                    <a:pt x="122" y="70"/>
                  </a:lnTo>
                  <a:lnTo>
                    <a:pt x="114" y="70"/>
                  </a:lnTo>
                  <a:lnTo>
                    <a:pt x="108" y="68"/>
                  </a:lnTo>
                  <a:lnTo>
                    <a:pt x="102" y="64"/>
                  </a:lnTo>
                  <a:lnTo>
                    <a:pt x="98" y="60"/>
                  </a:lnTo>
                  <a:lnTo>
                    <a:pt x="94" y="54"/>
                  </a:lnTo>
                  <a:lnTo>
                    <a:pt x="90" y="48"/>
                  </a:lnTo>
                  <a:lnTo>
                    <a:pt x="88" y="42"/>
                  </a:lnTo>
                  <a:lnTo>
                    <a:pt x="88" y="36"/>
                  </a:lnTo>
                  <a:lnTo>
                    <a:pt x="8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6" name="Group 65">
            <a:extLst>
              <a:ext uri="{FF2B5EF4-FFF2-40B4-BE49-F238E27FC236}">
                <a16:creationId xmlns:a16="http://schemas.microsoft.com/office/drawing/2014/main" id="{A6B87F10-4B3E-A14B-8A6E-C806AED70E1A}"/>
              </a:ext>
            </a:extLst>
          </p:cNvPr>
          <p:cNvGrpSpPr/>
          <p:nvPr/>
        </p:nvGrpSpPr>
        <p:grpSpPr>
          <a:xfrm>
            <a:off x="466103" y="3965655"/>
            <a:ext cx="339400" cy="339400"/>
            <a:chOff x="429597" y="5110484"/>
            <a:chExt cx="457200" cy="457200"/>
          </a:xfrm>
        </p:grpSpPr>
        <p:grpSp>
          <p:nvGrpSpPr>
            <p:cNvPr id="69" name="Group 68">
              <a:extLst>
                <a:ext uri="{FF2B5EF4-FFF2-40B4-BE49-F238E27FC236}">
                  <a16:creationId xmlns:a16="http://schemas.microsoft.com/office/drawing/2014/main" id="{2CA07FA5-E5CF-8941-9180-A39A57F4DB14}"/>
                </a:ext>
              </a:extLst>
            </p:cNvPr>
            <p:cNvGrpSpPr/>
            <p:nvPr/>
          </p:nvGrpSpPr>
          <p:grpSpPr>
            <a:xfrm>
              <a:off x="429597" y="5110484"/>
              <a:ext cx="457200" cy="457200"/>
              <a:chOff x="429597" y="5110484"/>
              <a:chExt cx="457200" cy="457200"/>
            </a:xfrm>
          </p:grpSpPr>
          <p:sp>
            <p:nvSpPr>
              <p:cNvPr id="71" name="Teardrop 70">
                <a:extLst>
                  <a:ext uri="{FF2B5EF4-FFF2-40B4-BE49-F238E27FC236}">
                    <a16:creationId xmlns:a16="http://schemas.microsoft.com/office/drawing/2014/main" id="{F2E6D594-6088-8248-B6EF-7CB905297F69}"/>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74" name="Oval 73">
                <a:extLst>
                  <a:ext uri="{FF2B5EF4-FFF2-40B4-BE49-F238E27FC236}">
                    <a16:creationId xmlns:a16="http://schemas.microsoft.com/office/drawing/2014/main" id="{C5007529-3153-FC4D-8A9E-BF2AB7F71AC2}"/>
                  </a:ext>
                </a:extLst>
              </p:cNvPr>
              <p:cNvSpPr/>
              <p:nvPr/>
            </p:nvSpPr>
            <p:spPr bwMode="ltGray">
              <a:xfrm>
                <a:off x="449324" y="5126493"/>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70" name="Freeform 4960">
              <a:extLst>
                <a:ext uri="{FF2B5EF4-FFF2-40B4-BE49-F238E27FC236}">
                  <a16:creationId xmlns:a16="http://schemas.microsoft.com/office/drawing/2014/main" id="{3A6D099C-0F32-4A44-B26C-1EA0BEDB8E19}"/>
                </a:ext>
              </a:extLst>
            </p:cNvPr>
            <p:cNvSpPr>
              <a:spLocks noEditPoints="1"/>
            </p:cNvSpPr>
            <p:nvPr/>
          </p:nvSpPr>
          <p:spPr bwMode="auto">
            <a:xfrm>
              <a:off x="500373" y="5246357"/>
              <a:ext cx="331504" cy="144657"/>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2F893352-8247-E647-8F33-2C50FF4C08EE}"/>
              </a:ext>
            </a:extLst>
          </p:cNvPr>
          <p:cNvGrpSpPr/>
          <p:nvPr/>
        </p:nvGrpSpPr>
        <p:grpSpPr>
          <a:xfrm>
            <a:off x="464641" y="3279980"/>
            <a:ext cx="339400" cy="339400"/>
            <a:chOff x="427628" y="4186824"/>
            <a:chExt cx="457200" cy="457200"/>
          </a:xfrm>
        </p:grpSpPr>
        <p:grpSp>
          <p:nvGrpSpPr>
            <p:cNvPr id="77" name="Group 76">
              <a:extLst>
                <a:ext uri="{FF2B5EF4-FFF2-40B4-BE49-F238E27FC236}">
                  <a16:creationId xmlns:a16="http://schemas.microsoft.com/office/drawing/2014/main" id="{90A900D2-69A8-6940-B8CF-113A2687D00D}"/>
                </a:ext>
              </a:extLst>
            </p:cNvPr>
            <p:cNvGrpSpPr/>
            <p:nvPr/>
          </p:nvGrpSpPr>
          <p:grpSpPr>
            <a:xfrm>
              <a:off x="427628" y="4186824"/>
              <a:ext cx="457200" cy="457200"/>
              <a:chOff x="426464" y="3720364"/>
              <a:chExt cx="457200" cy="457200"/>
            </a:xfrm>
          </p:grpSpPr>
          <p:sp>
            <p:nvSpPr>
              <p:cNvPr id="86" name="Teardrop 85">
                <a:extLst>
                  <a:ext uri="{FF2B5EF4-FFF2-40B4-BE49-F238E27FC236}">
                    <a16:creationId xmlns:a16="http://schemas.microsoft.com/office/drawing/2014/main" id="{C3422610-76D8-C14A-9D1F-B9DFB20277CB}"/>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1" name="Oval 90">
                <a:extLst>
                  <a:ext uri="{FF2B5EF4-FFF2-40B4-BE49-F238E27FC236}">
                    <a16:creationId xmlns:a16="http://schemas.microsoft.com/office/drawing/2014/main" id="{3C8E971E-BCD3-9443-B2D5-6639371906DC}"/>
                  </a:ext>
                </a:extLst>
              </p:cNvPr>
              <p:cNvSpPr/>
              <p:nvPr/>
            </p:nvSpPr>
            <p:spPr bwMode="ltGray">
              <a:xfrm>
                <a:off x="449324" y="3743542"/>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84" name="Freeform 41">
              <a:extLst>
                <a:ext uri="{FF2B5EF4-FFF2-40B4-BE49-F238E27FC236}">
                  <a16:creationId xmlns:a16="http://schemas.microsoft.com/office/drawing/2014/main" id="{A2746375-B63C-FD41-AA0F-95A951D81896}"/>
                </a:ext>
              </a:extLst>
            </p:cNvPr>
            <p:cNvSpPr>
              <a:spLocks noEditPoints="1"/>
            </p:cNvSpPr>
            <p:nvPr/>
          </p:nvSpPr>
          <p:spPr bwMode="auto">
            <a:xfrm>
              <a:off x="571258" y="4240048"/>
              <a:ext cx="169940" cy="337849"/>
            </a:xfrm>
            <a:custGeom>
              <a:avLst/>
              <a:gdLst>
                <a:gd name="T0" fmla="*/ 484 w 560"/>
                <a:gd name="T1" fmla="*/ 88 h 1186"/>
                <a:gd name="T2" fmla="*/ 466 w 560"/>
                <a:gd name="T3" fmla="*/ 38 h 1186"/>
                <a:gd name="T4" fmla="*/ 426 w 560"/>
                <a:gd name="T5" fmla="*/ 10 h 1186"/>
                <a:gd name="T6" fmla="*/ 408 w 560"/>
                <a:gd name="T7" fmla="*/ 6 h 1186"/>
                <a:gd name="T8" fmla="*/ 238 w 560"/>
                <a:gd name="T9" fmla="*/ 2 h 1186"/>
                <a:gd name="T10" fmla="*/ 164 w 560"/>
                <a:gd name="T11" fmla="*/ 4 h 1186"/>
                <a:gd name="T12" fmla="*/ 114 w 560"/>
                <a:gd name="T13" fmla="*/ 26 h 1186"/>
                <a:gd name="T14" fmla="*/ 82 w 560"/>
                <a:gd name="T15" fmla="*/ 68 h 1186"/>
                <a:gd name="T16" fmla="*/ 72 w 560"/>
                <a:gd name="T17" fmla="*/ 108 h 1186"/>
                <a:gd name="T18" fmla="*/ 26 w 560"/>
                <a:gd name="T19" fmla="*/ 128 h 1186"/>
                <a:gd name="T20" fmla="*/ 6 w 560"/>
                <a:gd name="T21" fmla="*/ 166 h 1186"/>
                <a:gd name="T22" fmla="*/ 0 w 560"/>
                <a:gd name="T23" fmla="*/ 1028 h 1186"/>
                <a:gd name="T24" fmla="*/ 6 w 560"/>
                <a:gd name="T25" fmla="*/ 1070 h 1186"/>
                <a:gd name="T26" fmla="*/ 30 w 560"/>
                <a:gd name="T27" fmla="*/ 1110 h 1186"/>
                <a:gd name="T28" fmla="*/ 74 w 560"/>
                <a:gd name="T29" fmla="*/ 1122 h 1186"/>
                <a:gd name="T30" fmla="*/ 82 w 560"/>
                <a:gd name="T31" fmla="*/ 1146 h 1186"/>
                <a:gd name="T32" fmla="*/ 114 w 560"/>
                <a:gd name="T33" fmla="*/ 1170 h 1186"/>
                <a:gd name="T34" fmla="*/ 164 w 560"/>
                <a:gd name="T35" fmla="*/ 1184 h 1186"/>
                <a:gd name="T36" fmla="*/ 250 w 560"/>
                <a:gd name="T37" fmla="*/ 1186 h 1186"/>
                <a:gd name="T38" fmla="*/ 394 w 560"/>
                <a:gd name="T39" fmla="*/ 1184 h 1186"/>
                <a:gd name="T40" fmla="*/ 444 w 560"/>
                <a:gd name="T41" fmla="*/ 1172 h 1186"/>
                <a:gd name="T42" fmla="*/ 476 w 560"/>
                <a:gd name="T43" fmla="*/ 1146 h 1186"/>
                <a:gd name="T44" fmla="*/ 486 w 560"/>
                <a:gd name="T45" fmla="*/ 1124 h 1186"/>
                <a:gd name="T46" fmla="*/ 528 w 560"/>
                <a:gd name="T47" fmla="*/ 1108 h 1186"/>
                <a:gd name="T48" fmla="*/ 554 w 560"/>
                <a:gd name="T49" fmla="*/ 1062 h 1186"/>
                <a:gd name="T50" fmla="*/ 560 w 560"/>
                <a:gd name="T51" fmla="*/ 212 h 1186"/>
                <a:gd name="T52" fmla="*/ 556 w 560"/>
                <a:gd name="T53" fmla="*/ 168 h 1186"/>
                <a:gd name="T54" fmla="*/ 534 w 560"/>
                <a:gd name="T55" fmla="*/ 128 h 1186"/>
                <a:gd name="T56" fmla="*/ 488 w 560"/>
                <a:gd name="T57" fmla="*/ 108 h 1186"/>
                <a:gd name="T58" fmla="*/ 504 w 560"/>
                <a:gd name="T59" fmla="*/ 980 h 1186"/>
                <a:gd name="T60" fmla="*/ 494 w 560"/>
                <a:gd name="T61" fmla="*/ 1038 h 1186"/>
                <a:gd name="T62" fmla="*/ 464 w 560"/>
                <a:gd name="T63" fmla="*/ 1070 h 1186"/>
                <a:gd name="T64" fmla="*/ 134 w 560"/>
                <a:gd name="T65" fmla="*/ 1078 h 1186"/>
                <a:gd name="T66" fmla="*/ 102 w 560"/>
                <a:gd name="T67" fmla="*/ 1072 h 1186"/>
                <a:gd name="T68" fmla="*/ 68 w 560"/>
                <a:gd name="T69" fmla="*/ 1046 h 1186"/>
                <a:gd name="T70" fmla="*/ 54 w 560"/>
                <a:gd name="T71" fmla="*/ 994 h 1186"/>
                <a:gd name="T72" fmla="*/ 58 w 560"/>
                <a:gd name="T73" fmla="*/ 234 h 1186"/>
                <a:gd name="T74" fmla="*/ 76 w 560"/>
                <a:gd name="T75" fmla="*/ 188 h 1186"/>
                <a:gd name="T76" fmla="*/ 114 w 560"/>
                <a:gd name="T77" fmla="*/ 166 h 1186"/>
                <a:gd name="T78" fmla="*/ 428 w 560"/>
                <a:gd name="T79" fmla="*/ 162 h 1186"/>
                <a:gd name="T80" fmla="*/ 472 w 560"/>
                <a:gd name="T81" fmla="*/ 176 h 1186"/>
                <a:gd name="T82" fmla="*/ 500 w 560"/>
                <a:gd name="T83" fmla="*/ 214 h 1186"/>
                <a:gd name="T84" fmla="*/ 504 w 560"/>
                <a:gd name="T85" fmla="*/ 980 h 1186"/>
                <a:gd name="T86" fmla="*/ 442 w 560"/>
                <a:gd name="T87" fmla="*/ 276 h 1186"/>
                <a:gd name="T88" fmla="*/ 440 w 560"/>
                <a:gd name="T89" fmla="*/ 244 h 1186"/>
                <a:gd name="T90" fmla="*/ 422 w 560"/>
                <a:gd name="T91" fmla="*/ 220 h 1186"/>
                <a:gd name="T92" fmla="*/ 388 w 560"/>
                <a:gd name="T93" fmla="*/ 216 h 1186"/>
                <a:gd name="T94" fmla="*/ 154 w 560"/>
                <a:gd name="T95" fmla="*/ 216 h 1186"/>
                <a:gd name="T96" fmla="*/ 126 w 560"/>
                <a:gd name="T97" fmla="*/ 228 h 1186"/>
                <a:gd name="T98" fmla="*/ 118 w 560"/>
                <a:gd name="T99" fmla="*/ 262 h 1186"/>
                <a:gd name="T100" fmla="*/ 338 w 560"/>
                <a:gd name="T101" fmla="*/ 306 h 1186"/>
                <a:gd name="T102" fmla="*/ 442 w 560"/>
                <a:gd name="T103" fmla="*/ 568 h 1186"/>
                <a:gd name="T104" fmla="*/ 116 w 560"/>
                <a:gd name="T105" fmla="*/ 616 h 1186"/>
                <a:gd name="T106" fmla="*/ 114 w 560"/>
                <a:gd name="T107" fmla="*/ 974 h 1186"/>
                <a:gd name="T108" fmla="*/ 122 w 560"/>
                <a:gd name="T109" fmla="*/ 1008 h 1186"/>
                <a:gd name="T110" fmla="*/ 144 w 560"/>
                <a:gd name="T111" fmla="*/ 1018 h 1186"/>
                <a:gd name="T112" fmla="*/ 408 w 560"/>
                <a:gd name="T113" fmla="*/ 1018 h 1186"/>
                <a:gd name="T114" fmla="*/ 434 w 560"/>
                <a:gd name="T115" fmla="*/ 1006 h 1186"/>
                <a:gd name="T116" fmla="*/ 444 w 560"/>
                <a:gd name="T117" fmla="*/ 97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186">
                  <a:moveTo>
                    <a:pt x="488" y="108"/>
                  </a:moveTo>
                  <a:lnTo>
                    <a:pt x="488" y="108"/>
                  </a:lnTo>
                  <a:lnTo>
                    <a:pt x="484" y="88"/>
                  </a:lnTo>
                  <a:lnTo>
                    <a:pt x="480" y="68"/>
                  </a:lnTo>
                  <a:lnTo>
                    <a:pt x="474" y="52"/>
                  </a:lnTo>
                  <a:lnTo>
                    <a:pt x="466" y="38"/>
                  </a:lnTo>
                  <a:lnTo>
                    <a:pt x="454" y="26"/>
                  </a:lnTo>
                  <a:lnTo>
                    <a:pt x="442" y="18"/>
                  </a:lnTo>
                  <a:lnTo>
                    <a:pt x="426" y="10"/>
                  </a:lnTo>
                  <a:lnTo>
                    <a:pt x="408" y="6"/>
                  </a:lnTo>
                  <a:lnTo>
                    <a:pt x="408" y="6"/>
                  </a:lnTo>
                  <a:lnTo>
                    <a:pt x="408" y="6"/>
                  </a:lnTo>
                  <a:lnTo>
                    <a:pt x="360" y="2"/>
                  </a:lnTo>
                  <a:lnTo>
                    <a:pt x="316" y="0"/>
                  </a:lnTo>
                  <a:lnTo>
                    <a:pt x="238" y="2"/>
                  </a:lnTo>
                  <a:lnTo>
                    <a:pt x="184" y="4"/>
                  </a:lnTo>
                  <a:lnTo>
                    <a:pt x="164" y="4"/>
                  </a:lnTo>
                  <a:lnTo>
                    <a:pt x="164" y="4"/>
                  </a:lnTo>
                  <a:lnTo>
                    <a:pt x="146" y="10"/>
                  </a:lnTo>
                  <a:lnTo>
                    <a:pt x="128" y="16"/>
                  </a:lnTo>
                  <a:lnTo>
                    <a:pt x="114" y="26"/>
                  </a:lnTo>
                  <a:lnTo>
                    <a:pt x="100" y="38"/>
                  </a:lnTo>
                  <a:lnTo>
                    <a:pt x="90" y="52"/>
                  </a:lnTo>
                  <a:lnTo>
                    <a:pt x="82" y="68"/>
                  </a:lnTo>
                  <a:lnTo>
                    <a:pt x="76" y="86"/>
                  </a:lnTo>
                  <a:lnTo>
                    <a:pt x="72" y="108"/>
                  </a:lnTo>
                  <a:lnTo>
                    <a:pt x="72" y="108"/>
                  </a:lnTo>
                  <a:lnTo>
                    <a:pt x="54" y="112"/>
                  </a:lnTo>
                  <a:lnTo>
                    <a:pt x="38" y="120"/>
                  </a:lnTo>
                  <a:lnTo>
                    <a:pt x="26" y="128"/>
                  </a:lnTo>
                  <a:lnTo>
                    <a:pt x="18" y="138"/>
                  </a:lnTo>
                  <a:lnTo>
                    <a:pt x="10" y="150"/>
                  </a:lnTo>
                  <a:lnTo>
                    <a:pt x="6" y="166"/>
                  </a:lnTo>
                  <a:lnTo>
                    <a:pt x="2" y="184"/>
                  </a:lnTo>
                  <a:lnTo>
                    <a:pt x="2" y="208"/>
                  </a:lnTo>
                  <a:lnTo>
                    <a:pt x="0" y="1028"/>
                  </a:lnTo>
                  <a:lnTo>
                    <a:pt x="0" y="1028"/>
                  </a:lnTo>
                  <a:lnTo>
                    <a:pt x="2" y="1050"/>
                  </a:lnTo>
                  <a:lnTo>
                    <a:pt x="6" y="1070"/>
                  </a:lnTo>
                  <a:lnTo>
                    <a:pt x="12" y="1088"/>
                  </a:lnTo>
                  <a:lnTo>
                    <a:pt x="20" y="1100"/>
                  </a:lnTo>
                  <a:lnTo>
                    <a:pt x="30" y="1110"/>
                  </a:lnTo>
                  <a:lnTo>
                    <a:pt x="42" y="1118"/>
                  </a:lnTo>
                  <a:lnTo>
                    <a:pt x="56" y="1122"/>
                  </a:lnTo>
                  <a:lnTo>
                    <a:pt x="74" y="1122"/>
                  </a:lnTo>
                  <a:lnTo>
                    <a:pt x="74" y="1122"/>
                  </a:lnTo>
                  <a:lnTo>
                    <a:pt x="76" y="1136"/>
                  </a:lnTo>
                  <a:lnTo>
                    <a:pt x="82" y="1146"/>
                  </a:lnTo>
                  <a:lnTo>
                    <a:pt x="90" y="1156"/>
                  </a:lnTo>
                  <a:lnTo>
                    <a:pt x="102" y="1164"/>
                  </a:lnTo>
                  <a:lnTo>
                    <a:pt x="114" y="1170"/>
                  </a:lnTo>
                  <a:lnTo>
                    <a:pt x="128" y="1176"/>
                  </a:lnTo>
                  <a:lnTo>
                    <a:pt x="146" y="1180"/>
                  </a:lnTo>
                  <a:lnTo>
                    <a:pt x="164" y="1184"/>
                  </a:lnTo>
                  <a:lnTo>
                    <a:pt x="164" y="1184"/>
                  </a:lnTo>
                  <a:lnTo>
                    <a:pt x="164" y="1184"/>
                  </a:lnTo>
                  <a:lnTo>
                    <a:pt x="250" y="1186"/>
                  </a:lnTo>
                  <a:lnTo>
                    <a:pt x="324" y="1186"/>
                  </a:lnTo>
                  <a:lnTo>
                    <a:pt x="394" y="1184"/>
                  </a:lnTo>
                  <a:lnTo>
                    <a:pt x="394" y="1184"/>
                  </a:lnTo>
                  <a:lnTo>
                    <a:pt x="412" y="1182"/>
                  </a:lnTo>
                  <a:lnTo>
                    <a:pt x="428" y="1178"/>
                  </a:lnTo>
                  <a:lnTo>
                    <a:pt x="444" y="1172"/>
                  </a:lnTo>
                  <a:lnTo>
                    <a:pt x="456" y="1164"/>
                  </a:lnTo>
                  <a:lnTo>
                    <a:pt x="468" y="1156"/>
                  </a:lnTo>
                  <a:lnTo>
                    <a:pt x="476" y="1146"/>
                  </a:lnTo>
                  <a:lnTo>
                    <a:pt x="482" y="1136"/>
                  </a:lnTo>
                  <a:lnTo>
                    <a:pt x="486" y="1124"/>
                  </a:lnTo>
                  <a:lnTo>
                    <a:pt x="486" y="1124"/>
                  </a:lnTo>
                  <a:lnTo>
                    <a:pt x="500" y="1122"/>
                  </a:lnTo>
                  <a:lnTo>
                    <a:pt x="516" y="1116"/>
                  </a:lnTo>
                  <a:lnTo>
                    <a:pt x="528" y="1108"/>
                  </a:lnTo>
                  <a:lnTo>
                    <a:pt x="538" y="1096"/>
                  </a:lnTo>
                  <a:lnTo>
                    <a:pt x="548" y="1080"/>
                  </a:lnTo>
                  <a:lnTo>
                    <a:pt x="554" y="1062"/>
                  </a:lnTo>
                  <a:lnTo>
                    <a:pt x="558" y="1042"/>
                  </a:lnTo>
                  <a:lnTo>
                    <a:pt x="560" y="1018"/>
                  </a:lnTo>
                  <a:lnTo>
                    <a:pt x="560" y="212"/>
                  </a:lnTo>
                  <a:lnTo>
                    <a:pt x="560" y="212"/>
                  </a:lnTo>
                  <a:lnTo>
                    <a:pt x="560" y="188"/>
                  </a:lnTo>
                  <a:lnTo>
                    <a:pt x="556" y="168"/>
                  </a:lnTo>
                  <a:lnTo>
                    <a:pt x="552" y="152"/>
                  </a:lnTo>
                  <a:lnTo>
                    <a:pt x="544" y="138"/>
                  </a:lnTo>
                  <a:lnTo>
                    <a:pt x="534" y="128"/>
                  </a:lnTo>
                  <a:lnTo>
                    <a:pt x="522" y="120"/>
                  </a:lnTo>
                  <a:lnTo>
                    <a:pt x="506" y="112"/>
                  </a:lnTo>
                  <a:lnTo>
                    <a:pt x="488" y="108"/>
                  </a:lnTo>
                  <a:lnTo>
                    <a:pt x="488" y="108"/>
                  </a:lnTo>
                  <a:close/>
                  <a:moveTo>
                    <a:pt x="504" y="980"/>
                  </a:moveTo>
                  <a:lnTo>
                    <a:pt x="504" y="980"/>
                  </a:lnTo>
                  <a:lnTo>
                    <a:pt x="504" y="1002"/>
                  </a:lnTo>
                  <a:lnTo>
                    <a:pt x="500" y="1020"/>
                  </a:lnTo>
                  <a:lnTo>
                    <a:pt x="494" y="1038"/>
                  </a:lnTo>
                  <a:lnTo>
                    <a:pt x="486" y="1050"/>
                  </a:lnTo>
                  <a:lnTo>
                    <a:pt x="476" y="1062"/>
                  </a:lnTo>
                  <a:lnTo>
                    <a:pt x="464" y="1070"/>
                  </a:lnTo>
                  <a:lnTo>
                    <a:pt x="450" y="1074"/>
                  </a:lnTo>
                  <a:lnTo>
                    <a:pt x="434" y="1076"/>
                  </a:lnTo>
                  <a:lnTo>
                    <a:pt x="134" y="1078"/>
                  </a:lnTo>
                  <a:lnTo>
                    <a:pt x="134" y="1078"/>
                  </a:lnTo>
                  <a:lnTo>
                    <a:pt x="118" y="1076"/>
                  </a:lnTo>
                  <a:lnTo>
                    <a:pt x="102" y="1072"/>
                  </a:lnTo>
                  <a:lnTo>
                    <a:pt x="88" y="1066"/>
                  </a:lnTo>
                  <a:lnTo>
                    <a:pt x="76" y="1058"/>
                  </a:lnTo>
                  <a:lnTo>
                    <a:pt x="68" y="1046"/>
                  </a:lnTo>
                  <a:lnTo>
                    <a:pt x="60" y="1032"/>
                  </a:lnTo>
                  <a:lnTo>
                    <a:pt x="56" y="1014"/>
                  </a:lnTo>
                  <a:lnTo>
                    <a:pt x="54" y="994"/>
                  </a:lnTo>
                  <a:lnTo>
                    <a:pt x="56" y="256"/>
                  </a:lnTo>
                  <a:lnTo>
                    <a:pt x="56" y="256"/>
                  </a:lnTo>
                  <a:lnTo>
                    <a:pt x="58" y="234"/>
                  </a:lnTo>
                  <a:lnTo>
                    <a:pt x="62" y="216"/>
                  </a:lnTo>
                  <a:lnTo>
                    <a:pt x="68" y="200"/>
                  </a:lnTo>
                  <a:lnTo>
                    <a:pt x="76" y="188"/>
                  </a:lnTo>
                  <a:lnTo>
                    <a:pt x="88" y="178"/>
                  </a:lnTo>
                  <a:lnTo>
                    <a:pt x="100" y="170"/>
                  </a:lnTo>
                  <a:lnTo>
                    <a:pt x="114" y="166"/>
                  </a:lnTo>
                  <a:lnTo>
                    <a:pt x="130" y="164"/>
                  </a:lnTo>
                  <a:lnTo>
                    <a:pt x="428" y="162"/>
                  </a:lnTo>
                  <a:lnTo>
                    <a:pt x="428" y="162"/>
                  </a:lnTo>
                  <a:lnTo>
                    <a:pt x="444" y="164"/>
                  </a:lnTo>
                  <a:lnTo>
                    <a:pt x="458" y="168"/>
                  </a:lnTo>
                  <a:lnTo>
                    <a:pt x="472" y="176"/>
                  </a:lnTo>
                  <a:lnTo>
                    <a:pt x="484" y="186"/>
                  </a:lnTo>
                  <a:lnTo>
                    <a:pt x="492" y="198"/>
                  </a:lnTo>
                  <a:lnTo>
                    <a:pt x="500" y="214"/>
                  </a:lnTo>
                  <a:lnTo>
                    <a:pt x="504" y="234"/>
                  </a:lnTo>
                  <a:lnTo>
                    <a:pt x="504" y="254"/>
                  </a:lnTo>
                  <a:lnTo>
                    <a:pt x="504" y="980"/>
                  </a:lnTo>
                  <a:close/>
                  <a:moveTo>
                    <a:pt x="288" y="510"/>
                  </a:moveTo>
                  <a:lnTo>
                    <a:pt x="442" y="508"/>
                  </a:lnTo>
                  <a:lnTo>
                    <a:pt x="442" y="276"/>
                  </a:lnTo>
                  <a:lnTo>
                    <a:pt x="442" y="276"/>
                  </a:lnTo>
                  <a:lnTo>
                    <a:pt x="442" y="258"/>
                  </a:lnTo>
                  <a:lnTo>
                    <a:pt x="440" y="244"/>
                  </a:lnTo>
                  <a:lnTo>
                    <a:pt x="436" y="234"/>
                  </a:lnTo>
                  <a:lnTo>
                    <a:pt x="430" y="226"/>
                  </a:lnTo>
                  <a:lnTo>
                    <a:pt x="422" y="220"/>
                  </a:lnTo>
                  <a:lnTo>
                    <a:pt x="414" y="216"/>
                  </a:lnTo>
                  <a:lnTo>
                    <a:pt x="402" y="216"/>
                  </a:lnTo>
                  <a:lnTo>
                    <a:pt x="388" y="216"/>
                  </a:lnTo>
                  <a:lnTo>
                    <a:pt x="168" y="216"/>
                  </a:lnTo>
                  <a:lnTo>
                    <a:pt x="168" y="216"/>
                  </a:lnTo>
                  <a:lnTo>
                    <a:pt x="154" y="216"/>
                  </a:lnTo>
                  <a:lnTo>
                    <a:pt x="142" y="218"/>
                  </a:lnTo>
                  <a:lnTo>
                    <a:pt x="134" y="222"/>
                  </a:lnTo>
                  <a:lnTo>
                    <a:pt x="126" y="228"/>
                  </a:lnTo>
                  <a:lnTo>
                    <a:pt x="122" y="236"/>
                  </a:lnTo>
                  <a:lnTo>
                    <a:pt x="120" y="248"/>
                  </a:lnTo>
                  <a:lnTo>
                    <a:pt x="118" y="262"/>
                  </a:lnTo>
                  <a:lnTo>
                    <a:pt x="118" y="280"/>
                  </a:lnTo>
                  <a:lnTo>
                    <a:pt x="116" y="592"/>
                  </a:lnTo>
                  <a:lnTo>
                    <a:pt x="338" y="306"/>
                  </a:lnTo>
                  <a:lnTo>
                    <a:pt x="288" y="510"/>
                  </a:lnTo>
                  <a:close/>
                  <a:moveTo>
                    <a:pt x="444" y="934"/>
                  </a:moveTo>
                  <a:lnTo>
                    <a:pt x="442" y="568"/>
                  </a:lnTo>
                  <a:lnTo>
                    <a:pt x="220" y="924"/>
                  </a:lnTo>
                  <a:lnTo>
                    <a:pt x="286" y="616"/>
                  </a:lnTo>
                  <a:lnTo>
                    <a:pt x="116" y="616"/>
                  </a:lnTo>
                  <a:lnTo>
                    <a:pt x="114" y="954"/>
                  </a:lnTo>
                  <a:lnTo>
                    <a:pt x="114" y="954"/>
                  </a:lnTo>
                  <a:lnTo>
                    <a:pt x="114" y="974"/>
                  </a:lnTo>
                  <a:lnTo>
                    <a:pt x="116" y="988"/>
                  </a:lnTo>
                  <a:lnTo>
                    <a:pt x="118" y="1000"/>
                  </a:lnTo>
                  <a:lnTo>
                    <a:pt x="122" y="1008"/>
                  </a:lnTo>
                  <a:lnTo>
                    <a:pt x="128" y="1014"/>
                  </a:lnTo>
                  <a:lnTo>
                    <a:pt x="136" y="1018"/>
                  </a:lnTo>
                  <a:lnTo>
                    <a:pt x="144" y="1018"/>
                  </a:lnTo>
                  <a:lnTo>
                    <a:pt x="156" y="1020"/>
                  </a:lnTo>
                  <a:lnTo>
                    <a:pt x="408" y="1018"/>
                  </a:lnTo>
                  <a:lnTo>
                    <a:pt x="408" y="1018"/>
                  </a:lnTo>
                  <a:lnTo>
                    <a:pt x="418" y="1016"/>
                  </a:lnTo>
                  <a:lnTo>
                    <a:pt x="428" y="1014"/>
                  </a:lnTo>
                  <a:lnTo>
                    <a:pt x="434" y="1006"/>
                  </a:lnTo>
                  <a:lnTo>
                    <a:pt x="438" y="998"/>
                  </a:lnTo>
                  <a:lnTo>
                    <a:pt x="442" y="986"/>
                  </a:lnTo>
                  <a:lnTo>
                    <a:pt x="444" y="972"/>
                  </a:lnTo>
                  <a:lnTo>
                    <a:pt x="444" y="934"/>
                  </a:lnTo>
                  <a:lnTo>
                    <a:pt x="444"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a:extLst>
              <a:ext uri="{FF2B5EF4-FFF2-40B4-BE49-F238E27FC236}">
                <a16:creationId xmlns:a16="http://schemas.microsoft.com/office/drawing/2014/main" id="{3556C6F9-2634-A94C-9EBF-33C0670A0FC9}"/>
              </a:ext>
            </a:extLst>
          </p:cNvPr>
          <p:cNvGrpSpPr/>
          <p:nvPr/>
        </p:nvGrpSpPr>
        <p:grpSpPr>
          <a:xfrm>
            <a:off x="459713" y="1199421"/>
            <a:ext cx="339400" cy="339400"/>
            <a:chOff x="420989" y="1384142"/>
            <a:chExt cx="457200" cy="457200"/>
          </a:xfrm>
        </p:grpSpPr>
        <p:grpSp>
          <p:nvGrpSpPr>
            <p:cNvPr id="93" name="Group 92">
              <a:extLst>
                <a:ext uri="{FF2B5EF4-FFF2-40B4-BE49-F238E27FC236}">
                  <a16:creationId xmlns:a16="http://schemas.microsoft.com/office/drawing/2014/main" id="{BC727BA0-C9CB-B54C-B9CF-BDB1B2B3FC47}"/>
                </a:ext>
              </a:extLst>
            </p:cNvPr>
            <p:cNvGrpSpPr/>
            <p:nvPr/>
          </p:nvGrpSpPr>
          <p:grpSpPr>
            <a:xfrm>
              <a:off x="420989" y="1384142"/>
              <a:ext cx="457200" cy="457200"/>
              <a:chOff x="427628" y="1833131"/>
              <a:chExt cx="457200" cy="457200"/>
            </a:xfrm>
          </p:grpSpPr>
          <p:sp>
            <p:nvSpPr>
              <p:cNvPr id="95" name="Teardrop 94">
                <a:extLst>
                  <a:ext uri="{FF2B5EF4-FFF2-40B4-BE49-F238E27FC236}">
                    <a16:creationId xmlns:a16="http://schemas.microsoft.com/office/drawing/2014/main" id="{218DF63B-1371-8945-AAFA-7A0381C28C46}"/>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6" name="Oval 95">
                <a:extLst>
                  <a:ext uri="{FF2B5EF4-FFF2-40B4-BE49-F238E27FC236}">
                    <a16:creationId xmlns:a16="http://schemas.microsoft.com/office/drawing/2014/main" id="{95198CDE-A441-BE4D-B7F5-93A1FBF2AAF4}"/>
                  </a:ext>
                </a:extLst>
              </p:cNvPr>
              <p:cNvSpPr/>
              <p:nvPr/>
            </p:nvSpPr>
            <p:spPr bwMode="ltGray">
              <a:xfrm>
                <a:off x="452222" y="1855085"/>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94" name="Freeform 4949">
              <a:extLst>
                <a:ext uri="{FF2B5EF4-FFF2-40B4-BE49-F238E27FC236}">
                  <a16:creationId xmlns:a16="http://schemas.microsoft.com/office/drawing/2014/main" id="{36DC0ADD-18BB-0E4D-96AE-DC9C5181BEDE}"/>
                </a:ext>
              </a:extLst>
            </p:cNvPr>
            <p:cNvSpPr>
              <a:spLocks noEditPoints="1"/>
            </p:cNvSpPr>
            <p:nvPr/>
          </p:nvSpPr>
          <p:spPr bwMode="auto">
            <a:xfrm>
              <a:off x="536116" y="1439852"/>
              <a:ext cx="242422" cy="303243"/>
            </a:xfrm>
            <a:custGeom>
              <a:avLst/>
              <a:gdLst>
                <a:gd name="T0" fmla="*/ 128 w 330"/>
                <a:gd name="T1" fmla="*/ 144 h 350"/>
                <a:gd name="T2" fmla="*/ 116 w 330"/>
                <a:gd name="T3" fmla="*/ 138 h 350"/>
                <a:gd name="T4" fmla="*/ 126 w 330"/>
                <a:gd name="T5" fmla="*/ 90 h 350"/>
                <a:gd name="T6" fmla="*/ 188 w 330"/>
                <a:gd name="T7" fmla="*/ 52 h 350"/>
                <a:gd name="T8" fmla="*/ 210 w 330"/>
                <a:gd name="T9" fmla="*/ 14 h 350"/>
                <a:gd name="T10" fmla="*/ 250 w 330"/>
                <a:gd name="T11" fmla="*/ 0 h 350"/>
                <a:gd name="T12" fmla="*/ 260 w 330"/>
                <a:gd name="T13" fmla="*/ 10 h 350"/>
                <a:gd name="T14" fmla="*/ 250 w 330"/>
                <a:gd name="T15" fmla="*/ 20 h 350"/>
                <a:gd name="T16" fmla="*/ 214 w 330"/>
                <a:gd name="T17" fmla="*/ 38 h 350"/>
                <a:gd name="T18" fmla="*/ 206 w 330"/>
                <a:gd name="T19" fmla="*/ 66 h 350"/>
                <a:gd name="T20" fmla="*/ 198 w 330"/>
                <a:gd name="T21" fmla="*/ 72 h 350"/>
                <a:gd name="T22" fmla="*/ 172 w 330"/>
                <a:gd name="T23" fmla="*/ 76 h 350"/>
                <a:gd name="T24" fmla="*/ 136 w 330"/>
                <a:gd name="T25" fmla="*/ 122 h 350"/>
                <a:gd name="T26" fmla="*/ 124 w 330"/>
                <a:gd name="T27" fmla="*/ 6 h 350"/>
                <a:gd name="T28" fmla="*/ 100 w 330"/>
                <a:gd name="T29" fmla="*/ 0 h 350"/>
                <a:gd name="T30" fmla="*/ 46 w 330"/>
                <a:gd name="T31" fmla="*/ 44 h 350"/>
                <a:gd name="T32" fmla="*/ 44 w 330"/>
                <a:gd name="T33" fmla="*/ 80 h 350"/>
                <a:gd name="T34" fmla="*/ 58 w 330"/>
                <a:gd name="T35" fmla="*/ 80 h 350"/>
                <a:gd name="T36" fmla="*/ 64 w 330"/>
                <a:gd name="T37" fmla="*/ 52 h 350"/>
                <a:gd name="T38" fmla="*/ 104 w 330"/>
                <a:gd name="T39" fmla="*/ 20 h 350"/>
                <a:gd name="T40" fmla="*/ 124 w 330"/>
                <a:gd name="T41" fmla="*/ 14 h 350"/>
                <a:gd name="T42" fmla="*/ 246 w 330"/>
                <a:gd name="T43" fmla="*/ 34 h 350"/>
                <a:gd name="T44" fmla="*/ 238 w 330"/>
                <a:gd name="T45" fmla="*/ 54 h 350"/>
                <a:gd name="T46" fmla="*/ 208 w 330"/>
                <a:gd name="T47" fmla="*/ 92 h 350"/>
                <a:gd name="T48" fmla="*/ 180 w 330"/>
                <a:gd name="T49" fmla="*/ 98 h 350"/>
                <a:gd name="T50" fmla="*/ 172 w 330"/>
                <a:gd name="T51" fmla="*/ 118 h 350"/>
                <a:gd name="T52" fmla="*/ 150 w 330"/>
                <a:gd name="T53" fmla="*/ 128 h 350"/>
                <a:gd name="T54" fmla="*/ 150 w 330"/>
                <a:gd name="T55" fmla="*/ 142 h 350"/>
                <a:gd name="T56" fmla="*/ 182 w 330"/>
                <a:gd name="T57" fmla="*/ 136 h 350"/>
                <a:gd name="T58" fmla="*/ 222 w 330"/>
                <a:gd name="T59" fmla="*/ 106 h 350"/>
                <a:gd name="T60" fmla="*/ 258 w 330"/>
                <a:gd name="T61" fmla="*/ 56 h 350"/>
                <a:gd name="T62" fmla="*/ 254 w 330"/>
                <a:gd name="T63" fmla="*/ 34 h 350"/>
                <a:gd name="T64" fmla="*/ 158 w 330"/>
                <a:gd name="T65" fmla="*/ 6 h 350"/>
                <a:gd name="T66" fmla="*/ 144 w 330"/>
                <a:gd name="T67" fmla="*/ 0 h 350"/>
                <a:gd name="T68" fmla="*/ 138 w 330"/>
                <a:gd name="T69" fmla="*/ 16 h 350"/>
                <a:gd name="T70" fmla="*/ 124 w 330"/>
                <a:gd name="T71" fmla="*/ 36 h 350"/>
                <a:gd name="T72" fmla="*/ 106 w 330"/>
                <a:gd name="T73" fmla="*/ 42 h 350"/>
                <a:gd name="T74" fmla="*/ 96 w 330"/>
                <a:gd name="T75" fmla="*/ 52 h 350"/>
                <a:gd name="T76" fmla="*/ 106 w 330"/>
                <a:gd name="T77" fmla="*/ 62 h 350"/>
                <a:gd name="T78" fmla="*/ 136 w 330"/>
                <a:gd name="T79" fmla="*/ 52 h 350"/>
                <a:gd name="T80" fmla="*/ 158 w 330"/>
                <a:gd name="T81" fmla="*/ 20 h 350"/>
                <a:gd name="T82" fmla="*/ 242 w 330"/>
                <a:gd name="T83" fmla="*/ 258 h 350"/>
                <a:gd name="T84" fmla="*/ 128 w 330"/>
                <a:gd name="T85" fmla="*/ 252 h 350"/>
                <a:gd name="T86" fmla="*/ 138 w 330"/>
                <a:gd name="T87" fmla="*/ 164 h 350"/>
                <a:gd name="T88" fmla="*/ 114 w 330"/>
                <a:gd name="T89" fmla="*/ 162 h 350"/>
                <a:gd name="T90" fmla="*/ 82 w 330"/>
                <a:gd name="T91" fmla="*/ 258 h 350"/>
                <a:gd name="T92" fmla="*/ 60 w 330"/>
                <a:gd name="T93" fmla="*/ 102 h 350"/>
                <a:gd name="T94" fmla="*/ 38 w 330"/>
                <a:gd name="T95" fmla="*/ 104 h 350"/>
                <a:gd name="T96" fmla="*/ 10 w 330"/>
                <a:gd name="T97" fmla="*/ 258 h 350"/>
                <a:gd name="T98" fmla="*/ 0 w 330"/>
                <a:gd name="T99" fmla="*/ 340 h 350"/>
                <a:gd name="T100" fmla="*/ 10 w 330"/>
                <a:gd name="T101" fmla="*/ 350 h 350"/>
                <a:gd name="T102" fmla="*/ 330 w 330"/>
                <a:gd name="T103" fmla="*/ 344 h 350"/>
                <a:gd name="T104" fmla="*/ 330 w 330"/>
                <a:gd name="T105" fmla="*/ 268 h 350"/>
                <a:gd name="T106" fmla="*/ 76 w 330"/>
                <a:gd name="T107" fmla="*/ 314 h 350"/>
                <a:gd name="T108" fmla="*/ 154 w 330"/>
                <a:gd name="T109" fmla="*/ 314 h 350"/>
                <a:gd name="T110" fmla="*/ 232 w 330"/>
                <a:gd name="T111" fmla="*/ 314 h 350"/>
                <a:gd name="T112" fmla="*/ 308 w 330"/>
                <a:gd name="T113" fmla="*/ 31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350">
                  <a:moveTo>
                    <a:pt x="134" y="134"/>
                  </a:moveTo>
                  <a:lnTo>
                    <a:pt x="134" y="134"/>
                  </a:lnTo>
                  <a:lnTo>
                    <a:pt x="134" y="138"/>
                  </a:lnTo>
                  <a:lnTo>
                    <a:pt x="132" y="142"/>
                  </a:lnTo>
                  <a:lnTo>
                    <a:pt x="128" y="144"/>
                  </a:lnTo>
                  <a:lnTo>
                    <a:pt x="124" y="144"/>
                  </a:lnTo>
                  <a:lnTo>
                    <a:pt x="124" y="144"/>
                  </a:lnTo>
                  <a:lnTo>
                    <a:pt x="120" y="144"/>
                  </a:lnTo>
                  <a:lnTo>
                    <a:pt x="118" y="142"/>
                  </a:lnTo>
                  <a:lnTo>
                    <a:pt x="116" y="138"/>
                  </a:lnTo>
                  <a:lnTo>
                    <a:pt x="114" y="134"/>
                  </a:lnTo>
                  <a:lnTo>
                    <a:pt x="114" y="134"/>
                  </a:lnTo>
                  <a:lnTo>
                    <a:pt x="116" y="118"/>
                  </a:lnTo>
                  <a:lnTo>
                    <a:pt x="120" y="104"/>
                  </a:lnTo>
                  <a:lnTo>
                    <a:pt x="126" y="90"/>
                  </a:lnTo>
                  <a:lnTo>
                    <a:pt x="136" y="78"/>
                  </a:lnTo>
                  <a:lnTo>
                    <a:pt x="146" y="68"/>
                  </a:lnTo>
                  <a:lnTo>
                    <a:pt x="160" y="60"/>
                  </a:lnTo>
                  <a:lnTo>
                    <a:pt x="174" y="56"/>
                  </a:lnTo>
                  <a:lnTo>
                    <a:pt x="188" y="52"/>
                  </a:lnTo>
                  <a:lnTo>
                    <a:pt x="188" y="52"/>
                  </a:lnTo>
                  <a:lnTo>
                    <a:pt x="192" y="42"/>
                  </a:lnTo>
                  <a:lnTo>
                    <a:pt x="196" y="32"/>
                  </a:lnTo>
                  <a:lnTo>
                    <a:pt x="202" y="22"/>
                  </a:lnTo>
                  <a:lnTo>
                    <a:pt x="210" y="14"/>
                  </a:lnTo>
                  <a:lnTo>
                    <a:pt x="218" y="8"/>
                  </a:lnTo>
                  <a:lnTo>
                    <a:pt x="228" y="4"/>
                  </a:lnTo>
                  <a:lnTo>
                    <a:pt x="238" y="0"/>
                  </a:lnTo>
                  <a:lnTo>
                    <a:pt x="250" y="0"/>
                  </a:lnTo>
                  <a:lnTo>
                    <a:pt x="250" y="0"/>
                  </a:lnTo>
                  <a:lnTo>
                    <a:pt x="254" y="0"/>
                  </a:lnTo>
                  <a:lnTo>
                    <a:pt x="258" y="2"/>
                  </a:lnTo>
                  <a:lnTo>
                    <a:pt x="260" y="6"/>
                  </a:lnTo>
                  <a:lnTo>
                    <a:pt x="260" y="10"/>
                  </a:lnTo>
                  <a:lnTo>
                    <a:pt x="260" y="10"/>
                  </a:lnTo>
                  <a:lnTo>
                    <a:pt x="260" y="14"/>
                  </a:lnTo>
                  <a:lnTo>
                    <a:pt x="258" y="16"/>
                  </a:lnTo>
                  <a:lnTo>
                    <a:pt x="254" y="18"/>
                  </a:lnTo>
                  <a:lnTo>
                    <a:pt x="250" y="20"/>
                  </a:lnTo>
                  <a:lnTo>
                    <a:pt x="250" y="20"/>
                  </a:lnTo>
                  <a:lnTo>
                    <a:pt x="242" y="20"/>
                  </a:lnTo>
                  <a:lnTo>
                    <a:pt x="234" y="22"/>
                  </a:lnTo>
                  <a:lnTo>
                    <a:pt x="226" y="26"/>
                  </a:lnTo>
                  <a:lnTo>
                    <a:pt x="220" y="32"/>
                  </a:lnTo>
                  <a:lnTo>
                    <a:pt x="214" y="38"/>
                  </a:lnTo>
                  <a:lnTo>
                    <a:pt x="212" y="46"/>
                  </a:lnTo>
                  <a:lnTo>
                    <a:pt x="208" y="52"/>
                  </a:lnTo>
                  <a:lnTo>
                    <a:pt x="208" y="62"/>
                  </a:lnTo>
                  <a:lnTo>
                    <a:pt x="208" y="62"/>
                  </a:lnTo>
                  <a:lnTo>
                    <a:pt x="206" y="66"/>
                  </a:lnTo>
                  <a:lnTo>
                    <a:pt x="204" y="68"/>
                  </a:lnTo>
                  <a:lnTo>
                    <a:pt x="202" y="70"/>
                  </a:lnTo>
                  <a:lnTo>
                    <a:pt x="198" y="72"/>
                  </a:lnTo>
                  <a:lnTo>
                    <a:pt x="198" y="72"/>
                  </a:lnTo>
                  <a:lnTo>
                    <a:pt x="198" y="72"/>
                  </a:lnTo>
                  <a:lnTo>
                    <a:pt x="198" y="72"/>
                  </a:lnTo>
                  <a:lnTo>
                    <a:pt x="198" y="72"/>
                  </a:lnTo>
                  <a:lnTo>
                    <a:pt x="198" y="72"/>
                  </a:lnTo>
                  <a:lnTo>
                    <a:pt x="184" y="72"/>
                  </a:lnTo>
                  <a:lnTo>
                    <a:pt x="172" y="76"/>
                  </a:lnTo>
                  <a:lnTo>
                    <a:pt x="162" y="82"/>
                  </a:lnTo>
                  <a:lnTo>
                    <a:pt x="152" y="90"/>
                  </a:lnTo>
                  <a:lnTo>
                    <a:pt x="146" y="100"/>
                  </a:lnTo>
                  <a:lnTo>
                    <a:pt x="140" y="110"/>
                  </a:lnTo>
                  <a:lnTo>
                    <a:pt x="136" y="122"/>
                  </a:lnTo>
                  <a:lnTo>
                    <a:pt x="134" y="134"/>
                  </a:lnTo>
                  <a:lnTo>
                    <a:pt x="134" y="134"/>
                  </a:lnTo>
                  <a:close/>
                  <a:moveTo>
                    <a:pt x="124" y="10"/>
                  </a:moveTo>
                  <a:lnTo>
                    <a:pt x="124" y="10"/>
                  </a:lnTo>
                  <a:lnTo>
                    <a:pt x="124" y="6"/>
                  </a:lnTo>
                  <a:lnTo>
                    <a:pt x="122" y="2"/>
                  </a:lnTo>
                  <a:lnTo>
                    <a:pt x="118" y="0"/>
                  </a:lnTo>
                  <a:lnTo>
                    <a:pt x="114" y="0"/>
                  </a:lnTo>
                  <a:lnTo>
                    <a:pt x="114" y="0"/>
                  </a:lnTo>
                  <a:lnTo>
                    <a:pt x="100" y="0"/>
                  </a:lnTo>
                  <a:lnTo>
                    <a:pt x="86" y="6"/>
                  </a:lnTo>
                  <a:lnTo>
                    <a:pt x="72" y="12"/>
                  </a:lnTo>
                  <a:lnTo>
                    <a:pt x="62" y="20"/>
                  </a:lnTo>
                  <a:lnTo>
                    <a:pt x="52" y="32"/>
                  </a:lnTo>
                  <a:lnTo>
                    <a:pt x="46" y="44"/>
                  </a:lnTo>
                  <a:lnTo>
                    <a:pt x="42" y="58"/>
                  </a:lnTo>
                  <a:lnTo>
                    <a:pt x="40" y="74"/>
                  </a:lnTo>
                  <a:lnTo>
                    <a:pt x="40" y="74"/>
                  </a:lnTo>
                  <a:lnTo>
                    <a:pt x="40" y="78"/>
                  </a:lnTo>
                  <a:lnTo>
                    <a:pt x="44" y="80"/>
                  </a:lnTo>
                  <a:lnTo>
                    <a:pt x="46" y="82"/>
                  </a:lnTo>
                  <a:lnTo>
                    <a:pt x="50" y="84"/>
                  </a:lnTo>
                  <a:lnTo>
                    <a:pt x="50" y="84"/>
                  </a:lnTo>
                  <a:lnTo>
                    <a:pt x="54" y="82"/>
                  </a:lnTo>
                  <a:lnTo>
                    <a:pt x="58" y="80"/>
                  </a:lnTo>
                  <a:lnTo>
                    <a:pt x="60" y="78"/>
                  </a:lnTo>
                  <a:lnTo>
                    <a:pt x="60" y="74"/>
                  </a:lnTo>
                  <a:lnTo>
                    <a:pt x="60" y="74"/>
                  </a:lnTo>
                  <a:lnTo>
                    <a:pt x="62" y="62"/>
                  </a:lnTo>
                  <a:lnTo>
                    <a:pt x="64" y="52"/>
                  </a:lnTo>
                  <a:lnTo>
                    <a:pt x="70" y="44"/>
                  </a:lnTo>
                  <a:lnTo>
                    <a:pt x="76" y="36"/>
                  </a:lnTo>
                  <a:lnTo>
                    <a:pt x="84" y="28"/>
                  </a:lnTo>
                  <a:lnTo>
                    <a:pt x="94" y="24"/>
                  </a:lnTo>
                  <a:lnTo>
                    <a:pt x="104" y="20"/>
                  </a:lnTo>
                  <a:lnTo>
                    <a:pt x="114" y="20"/>
                  </a:lnTo>
                  <a:lnTo>
                    <a:pt x="114" y="20"/>
                  </a:lnTo>
                  <a:lnTo>
                    <a:pt x="118" y="18"/>
                  </a:lnTo>
                  <a:lnTo>
                    <a:pt x="122" y="16"/>
                  </a:lnTo>
                  <a:lnTo>
                    <a:pt x="124" y="14"/>
                  </a:lnTo>
                  <a:lnTo>
                    <a:pt x="124" y="10"/>
                  </a:lnTo>
                  <a:lnTo>
                    <a:pt x="124" y="10"/>
                  </a:lnTo>
                  <a:close/>
                  <a:moveTo>
                    <a:pt x="250" y="32"/>
                  </a:moveTo>
                  <a:lnTo>
                    <a:pt x="250" y="32"/>
                  </a:lnTo>
                  <a:lnTo>
                    <a:pt x="246" y="34"/>
                  </a:lnTo>
                  <a:lnTo>
                    <a:pt x="242" y="36"/>
                  </a:lnTo>
                  <a:lnTo>
                    <a:pt x="240" y="38"/>
                  </a:lnTo>
                  <a:lnTo>
                    <a:pt x="240" y="42"/>
                  </a:lnTo>
                  <a:lnTo>
                    <a:pt x="240" y="42"/>
                  </a:lnTo>
                  <a:lnTo>
                    <a:pt x="238" y="54"/>
                  </a:lnTo>
                  <a:lnTo>
                    <a:pt x="236" y="62"/>
                  </a:lnTo>
                  <a:lnTo>
                    <a:pt x="230" y="72"/>
                  </a:lnTo>
                  <a:lnTo>
                    <a:pt x="224" y="80"/>
                  </a:lnTo>
                  <a:lnTo>
                    <a:pt x="216" y="86"/>
                  </a:lnTo>
                  <a:lnTo>
                    <a:pt x="208" y="92"/>
                  </a:lnTo>
                  <a:lnTo>
                    <a:pt x="198" y="94"/>
                  </a:lnTo>
                  <a:lnTo>
                    <a:pt x="188" y="96"/>
                  </a:lnTo>
                  <a:lnTo>
                    <a:pt x="188" y="96"/>
                  </a:lnTo>
                  <a:lnTo>
                    <a:pt x="184" y="96"/>
                  </a:lnTo>
                  <a:lnTo>
                    <a:pt x="180" y="98"/>
                  </a:lnTo>
                  <a:lnTo>
                    <a:pt x="178" y="102"/>
                  </a:lnTo>
                  <a:lnTo>
                    <a:pt x="178" y="106"/>
                  </a:lnTo>
                  <a:lnTo>
                    <a:pt x="178" y="106"/>
                  </a:lnTo>
                  <a:lnTo>
                    <a:pt x="176" y="112"/>
                  </a:lnTo>
                  <a:lnTo>
                    <a:pt x="172" y="118"/>
                  </a:lnTo>
                  <a:lnTo>
                    <a:pt x="166" y="124"/>
                  </a:lnTo>
                  <a:lnTo>
                    <a:pt x="158" y="124"/>
                  </a:lnTo>
                  <a:lnTo>
                    <a:pt x="158" y="124"/>
                  </a:lnTo>
                  <a:lnTo>
                    <a:pt x="154" y="126"/>
                  </a:lnTo>
                  <a:lnTo>
                    <a:pt x="150" y="128"/>
                  </a:lnTo>
                  <a:lnTo>
                    <a:pt x="148" y="130"/>
                  </a:lnTo>
                  <a:lnTo>
                    <a:pt x="148" y="134"/>
                  </a:lnTo>
                  <a:lnTo>
                    <a:pt x="148" y="134"/>
                  </a:lnTo>
                  <a:lnTo>
                    <a:pt x="148" y="138"/>
                  </a:lnTo>
                  <a:lnTo>
                    <a:pt x="150" y="142"/>
                  </a:lnTo>
                  <a:lnTo>
                    <a:pt x="154" y="144"/>
                  </a:lnTo>
                  <a:lnTo>
                    <a:pt x="158" y="144"/>
                  </a:lnTo>
                  <a:lnTo>
                    <a:pt x="158" y="144"/>
                  </a:lnTo>
                  <a:lnTo>
                    <a:pt x="170" y="142"/>
                  </a:lnTo>
                  <a:lnTo>
                    <a:pt x="182" y="136"/>
                  </a:lnTo>
                  <a:lnTo>
                    <a:pt x="190" y="126"/>
                  </a:lnTo>
                  <a:lnTo>
                    <a:pt x="196" y="114"/>
                  </a:lnTo>
                  <a:lnTo>
                    <a:pt x="196" y="114"/>
                  </a:lnTo>
                  <a:lnTo>
                    <a:pt x="208" y="112"/>
                  </a:lnTo>
                  <a:lnTo>
                    <a:pt x="222" y="106"/>
                  </a:lnTo>
                  <a:lnTo>
                    <a:pt x="232" y="100"/>
                  </a:lnTo>
                  <a:lnTo>
                    <a:pt x="242" y="90"/>
                  </a:lnTo>
                  <a:lnTo>
                    <a:pt x="250" y="80"/>
                  </a:lnTo>
                  <a:lnTo>
                    <a:pt x="256" y="68"/>
                  </a:lnTo>
                  <a:lnTo>
                    <a:pt x="258" y="56"/>
                  </a:lnTo>
                  <a:lnTo>
                    <a:pt x="260" y="42"/>
                  </a:lnTo>
                  <a:lnTo>
                    <a:pt x="260" y="42"/>
                  </a:lnTo>
                  <a:lnTo>
                    <a:pt x="260" y="38"/>
                  </a:lnTo>
                  <a:lnTo>
                    <a:pt x="258" y="36"/>
                  </a:lnTo>
                  <a:lnTo>
                    <a:pt x="254" y="34"/>
                  </a:lnTo>
                  <a:lnTo>
                    <a:pt x="250" y="32"/>
                  </a:lnTo>
                  <a:lnTo>
                    <a:pt x="250" y="32"/>
                  </a:lnTo>
                  <a:close/>
                  <a:moveTo>
                    <a:pt x="158" y="10"/>
                  </a:moveTo>
                  <a:lnTo>
                    <a:pt x="158" y="10"/>
                  </a:lnTo>
                  <a:lnTo>
                    <a:pt x="158" y="6"/>
                  </a:lnTo>
                  <a:lnTo>
                    <a:pt x="156" y="2"/>
                  </a:lnTo>
                  <a:lnTo>
                    <a:pt x="152" y="0"/>
                  </a:lnTo>
                  <a:lnTo>
                    <a:pt x="148" y="0"/>
                  </a:lnTo>
                  <a:lnTo>
                    <a:pt x="148" y="0"/>
                  </a:lnTo>
                  <a:lnTo>
                    <a:pt x="144" y="0"/>
                  </a:lnTo>
                  <a:lnTo>
                    <a:pt x="142" y="2"/>
                  </a:lnTo>
                  <a:lnTo>
                    <a:pt x="138" y="6"/>
                  </a:lnTo>
                  <a:lnTo>
                    <a:pt x="138" y="10"/>
                  </a:lnTo>
                  <a:lnTo>
                    <a:pt x="138" y="10"/>
                  </a:lnTo>
                  <a:lnTo>
                    <a:pt x="138" y="16"/>
                  </a:lnTo>
                  <a:lnTo>
                    <a:pt x="136" y="22"/>
                  </a:lnTo>
                  <a:lnTo>
                    <a:pt x="132" y="26"/>
                  </a:lnTo>
                  <a:lnTo>
                    <a:pt x="128" y="32"/>
                  </a:lnTo>
                  <a:lnTo>
                    <a:pt x="128" y="32"/>
                  </a:lnTo>
                  <a:lnTo>
                    <a:pt x="124" y="36"/>
                  </a:lnTo>
                  <a:lnTo>
                    <a:pt x="118" y="38"/>
                  </a:lnTo>
                  <a:lnTo>
                    <a:pt x="112" y="40"/>
                  </a:lnTo>
                  <a:lnTo>
                    <a:pt x="106" y="42"/>
                  </a:lnTo>
                  <a:lnTo>
                    <a:pt x="106" y="42"/>
                  </a:lnTo>
                  <a:lnTo>
                    <a:pt x="106" y="42"/>
                  </a:lnTo>
                  <a:lnTo>
                    <a:pt x="102" y="42"/>
                  </a:lnTo>
                  <a:lnTo>
                    <a:pt x="100" y="44"/>
                  </a:lnTo>
                  <a:lnTo>
                    <a:pt x="98" y="48"/>
                  </a:lnTo>
                  <a:lnTo>
                    <a:pt x="96" y="52"/>
                  </a:lnTo>
                  <a:lnTo>
                    <a:pt x="96" y="52"/>
                  </a:lnTo>
                  <a:lnTo>
                    <a:pt x="98" y="56"/>
                  </a:lnTo>
                  <a:lnTo>
                    <a:pt x="100" y="58"/>
                  </a:lnTo>
                  <a:lnTo>
                    <a:pt x="102" y="60"/>
                  </a:lnTo>
                  <a:lnTo>
                    <a:pt x="106" y="62"/>
                  </a:lnTo>
                  <a:lnTo>
                    <a:pt x="106" y="62"/>
                  </a:lnTo>
                  <a:lnTo>
                    <a:pt x="106" y="62"/>
                  </a:lnTo>
                  <a:lnTo>
                    <a:pt x="106" y="62"/>
                  </a:lnTo>
                  <a:lnTo>
                    <a:pt x="116" y="60"/>
                  </a:lnTo>
                  <a:lnTo>
                    <a:pt x="126" y="58"/>
                  </a:lnTo>
                  <a:lnTo>
                    <a:pt x="136" y="52"/>
                  </a:lnTo>
                  <a:lnTo>
                    <a:pt x="142" y="46"/>
                  </a:lnTo>
                  <a:lnTo>
                    <a:pt x="142" y="46"/>
                  </a:lnTo>
                  <a:lnTo>
                    <a:pt x="150" y="38"/>
                  </a:lnTo>
                  <a:lnTo>
                    <a:pt x="154" y="30"/>
                  </a:lnTo>
                  <a:lnTo>
                    <a:pt x="158" y="20"/>
                  </a:lnTo>
                  <a:lnTo>
                    <a:pt x="158" y="10"/>
                  </a:lnTo>
                  <a:lnTo>
                    <a:pt x="158" y="10"/>
                  </a:lnTo>
                  <a:close/>
                  <a:moveTo>
                    <a:pt x="330" y="268"/>
                  </a:moveTo>
                  <a:lnTo>
                    <a:pt x="330" y="190"/>
                  </a:lnTo>
                  <a:lnTo>
                    <a:pt x="242" y="258"/>
                  </a:lnTo>
                  <a:lnTo>
                    <a:pt x="242" y="190"/>
                  </a:lnTo>
                  <a:lnTo>
                    <a:pt x="154" y="258"/>
                  </a:lnTo>
                  <a:lnTo>
                    <a:pt x="148" y="258"/>
                  </a:lnTo>
                  <a:lnTo>
                    <a:pt x="122" y="258"/>
                  </a:lnTo>
                  <a:lnTo>
                    <a:pt x="128" y="252"/>
                  </a:lnTo>
                  <a:lnTo>
                    <a:pt x="146" y="240"/>
                  </a:lnTo>
                  <a:lnTo>
                    <a:pt x="140" y="172"/>
                  </a:lnTo>
                  <a:lnTo>
                    <a:pt x="140" y="172"/>
                  </a:lnTo>
                  <a:lnTo>
                    <a:pt x="140" y="168"/>
                  </a:lnTo>
                  <a:lnTo>
                    <a:pt x="138" y="164"/>
                  </a:lnTo>
                  <a:lnTo>
                    <a:pt x="134" y="162"/>
                  </a:lnTo>
                  <a:lnTo>
                    <a:pt x="130" y="162"/>
                  </a:lnTo>
                  <a:lnTo>
                    <a:pt x="118" y="162"/>
                  </a:lnTo>
                  <a:lnTo>
                    <a:pt x="118" y="162"/>
                  </a:lnTo>
                  <a:lnTo>
                    <a:pt x="114" y="162"/>
                  </a:lnTo>
                  <a:lnTo>
                    <a:pt x="112" y="164"/>
                  </a:lnTo>
                  <a:lnTo>
                    <a:pt x="110" y="168"/>
                  </a:lnTo>
                  <a:lnTo>
                    <a:pt x="108" y="172"/>
                  </a:lnTo>
                  <a:lnTo>
                    <a:pt x="100" y="258"/>
                  </a:lnTo>
                  <a:lnTo>
                    <a:pt x="82" y="258"/>
                  </a:lnTo>
                  <a:lnTo>
                    <a:pt x="66" y="110"/>
                  </a:lnTo>
                  <a:lnTo>
                    <a:pt x="66" y="110"/>
                  </a:lnTo>
                  <a:lnTo>
                    <a:pt x="66" y="106"/>
                  </a:lnTo>
                  <a:lnTo>
                    <a:pt x="64" y="104"/>
                  </a:lnTo>
                  <a:lnTo>
                    <a:pt x="60" y="102"/>
                  </a:lnTo>
                  <a:lnTo>
                    <a:pt x="56" y="100"/>
                  </a:lnTo>
                  <a:lnTo>
                    <a:pt x="44" y="100"/>
                  </a:lnTo>
                  <a:lnTo>
                    <a:pt x="44" y="100"/>
                  </a:lnTo>
                  <a:lnTo>
                    <a:pt x="40" y="102"/>
                  </a:lnTo>
                  <a:lnTo>
                    <a:pt x="38" y="104"/>
                  </a:lnTo>
                  <a:lnTo>
                    <a:pt x="36" y="106"/>
                  </a:lnTo>
                  <a:lnTo>
                    <a:pt x="34" y="110"/>
                  </a:lnTo>
                  <a:lnTo>
                    <a:pt x="18" y="258"/>
                  </a:lnTo>
                  <a:lnTo>
                    <a:pt x="10" y="258"/>
                  </a:lnTo>
                  <a:lnTo>
                    <a:pt x="10" y="258"/>
                  </a:lnTo>
                  <a:lnTo>
                    <a:pt x="6" y="260"/>
                  </a:lnTo>
                  <a:lnTo>
                    <a:pt x="2" y="262"/>
                  </a:lnTo>
                  <a:lnTo>
                    <a:pt x="0" y="264"/>
                  </a:lnTo>
                  <a:lnTo>
                    <a:pt x="0" y="268"/>
                  </a:lnTo>
                  <a:lnTo>
                    <a:pt x="0" y="340"/>
                  </a:lnTo>
                  <a:lnTo>
                    <a:pt x="0" y="340"/>
                  </a:lnTo>
                  <a:lnTo>
                    <a:pt x="0" y="344"/>
                  </a:lnTo>
                  <a:lnTo>
                    <a:pt x="2" y="348"/>
                  </a:lnTo>
                  <a:lnTo>
                    <a:pt x="6" y="350"/>
                  </a:lnTo>
                  <a:lnTo>
                    <a:pt x="10" y="350"/>
                  </a:lnTo>
                  <a:lnTo>
                    <a:pt x="320" y="350"/>
                  </a:lnTo>
                  <a:lnTo>
                    <a:pt x="320" y="350"/>
                  </a:lnTo>
                  <a:lnTo>
                    <a:pt x="324" y="350"/>
                  </a:lnTo>
                  <a:lnTo>
                    <a:pt x="328" y="348"/>
                  </a:lnTo>
                  <a:lnTo>
                    <a:pt x="330" y="344"/>
                  </a:lnTo>
                  <a:lnTo>
                    <a:pt x="330" y="340"/>
                  </a:lnTo>
                  <a:lnTo>
                    <a:pt x="330" y="268"/>
                  </a:lnTo>
                  <a:lnTo>
                    <a:pt x="330" y="268"/>
                  </a:lnTo>
                  <a:lnTo>
                    <a:pt x="330" y="268"/>
                  </a:lnTo>
                  <a:lnTo>
                    <a:pt x="330" y="268"/>
                  </a:lnTo>
                  <a:close/>
                  <a:moveTo>
                    <a:pt x="76" y="314"/>
                  </a:moveTo>
                  <a:lnTo>
                    <a:pt x="22" y="314"/>
                  </a:lnTo>
                  <a:lnTo>
                    <a:pt x="22" y="288"/>
                  </a:lnTo>
                  <a:lnTo>
                    <a:pt x="76" y="288"/>
                  </a:lnTo>
                  <a:lnTo>
                    <a:pt x="76" y="314"/>
                  </a:lnTo>
                  <a:close/>
                  <a:moveTo>
                    <a:pt x="154" y="314"/>
                  </a:moveTo>
                  <a:lnTo>
                    <a:pt x="100" y="314"/>
                  </a:lnTo>
                  <a:lnTo>
                    <a:pt x="100" y="288"/>
                  </a:lnTo>
                  <a:lnTo>
                    <a:pt x="154" y="288"/>
                  </a:lnTo>
                  <a:lnTo>
                    <a:pt x="154" y="314"/>
                  </a:lnTo>
                  <a:close/>
                  <a:moveTo>
                    <a:pt x="232" y="314"/>
                  </a:moveTo>
                  <a:lnTo>
                    <a:pt x="176" y="314"/>
                  </a:lnTo>
                  <a:lnTo>
                    <a:pt x="176" y="288"/>
                  </a:lnTo>
                  <a:lnTo>
                    <a:pt x="232" y="288"/>
                  </a:lnTo>
                  <a:lnTo>
                    <a:pt x="232" y="314"/>
                  </a:lnTo>
                  <a:close/>
                  <a:moveTo>
                    <a:pt x="308" y="314"/>
                  </a:moveTo>
                  <a:lnTo>
                    <a:pt x="254" y="314"/>
                  </a:lnTo>
                  <a:lnTo>
                    <a:pt x="254" y="288"/>
                  </a:lnTo>
                  <a:lnTo>
                    <a:pt x="308" y="288"/>
                  </a:lnTo>
                  <a:lnTo>
                    <a:pt x="308" y="3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055B02CF-1E46-684D-9121-422D32A30254}"/>
              </a:ext>
            </a:extLst>
          </p:cNvPr>
          <p:cNvGrpSpPr/>
          <p:nvPr/>
        </p:nvGrpSpPr>
        <p:grpSpPr>
          <a:xfrm>
            <a:off x="457200" y="2230329"/>
            <a:ext cx="339400" cy="339400"/>
            <a:chOff x="417604" y="2747458"/>
            <a:chExt cx="457200" cy="457200"/>
          </a:xfrm>
        </p:grpSpPr>
        <p:sp>
          <p:nvSpPr>
            <p:cNvPr id="98" name="Teardrop 97">
              <a:extLst>
                <a:ext uri="{FF2B5EF4-FFF2-40B4-BE49-F238E27FC236}">
                  <a16:creationId xmlns:a16="http://schemas.microsoft.com/office/drawing/2014/main" id="{B56876BA-2474-4544-9836-ACB9012C1619}"/>
                </a:ext>
              </a:extLst>
            </p:cNvPr>
            <p:cNvSpPr/>
            <p:nvPr/>
          </p:nvSpPr>
          <p:spPr bwMode="ltGray">
            <a:xfrm rot="2700000">
              <a:off x="417604" y="2747458"/>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0" name="Group 99">
              <a:extLst>
                <a:ext uri="{FF2B5EF4-FFF2-40B4-BE49-F238E27FC236}">
                  <a16:creationId xmlns:a16="http://schemas.microsoft.com/office/drawing/2014/main" id="{6978F9EE-FA6D-3D44-BF21-BBCD9D36A003}"/>
                </a:ext>
              </a:extLst>
            </p:cNvPr>
            <p:cNvGrpSpPr/>
            <p:nvPr/>
          </p:nvGrpSpPr>
          <p:grpSpPr>
            <a:xfrm>
              <a:off x="449324" y="2768441"/>
              <a:ext cx="411480" cy="411480"/>
              <a:chOff x="451708" y="3396558"/>
              <a:chExt cx="612000" cy="612000"/>
            </a:xfrm>
          </p:grpSpPr>
          <p:sp>
            <p:nvSpPr>
              <p:cNvPr id="101" name="Oval 100">
                <a:extLst>
                  <a:ext uri="{FF2B5EF4-FFF2-40B4-BE49-F238E27FC236}">
                    <a16:creationId xmlns:a16="http://schemas.microsoft.com/office/drawing/2014/main" id="{E2FBE843-0D3F-C44B-8919-0D9B5535802E}"/>
                  </a:ext>
                </a:extLst>
              </p:cNvPr>
              <p:cNvSpPr/>
              <p:nvPr/>
            </p:nvSpPr>
            <p:spPr bwMode="ltGray">
              <a:xfrm>
                <a:off x="451708" y="3396558"/>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2" name="Freeform 4953">
                <a:extLst>
                  <a:ext uri="{FF2B5EF4-FFF2-40B4-BE49-F238E27FC236}">
                    <a16:creationId xmlns:a16="http://schemas.microsoft.com/office/drawing/2014/main" id="{0C083F31-9D6A-434F-B8B2-B292D7E6683F}"/>
                  </a:ext>
                </a:extLst>
              </p:cNvPr>
              <p:cNvSpPr>
                <a:spLocks noEditPoints="1"/>
              </p:cNvSpPr>
              <p:nvPr/>
            </p:nvSpPr>
            <p:spPr bwMode="auto">
              <a:xfrm>
                <a:off x="562823" y="3539446"/>
                <a:ext cx="430759" cy="343639"/>
              </a:xfrm>
              <a:custGeom>
                <a:avLst/>
                <a:gdLst>
                  <a:gd name="T0" fmla="*/ 28 w 356"/>
                  <a:gd name="T1" fmla="*/ 142 h 284"/>
                  <a:gd name="T2" fmla="*/ 40 w 356"/>
                  <a:gd name="T3" fmla="*/ 138 h 284"/>
                  <a:gd name="T4" fmla="*/ 34 w 356"/>
                  <a:gd name="T5" fmla="*/ 158 h 284"/>
                  <a:gd name="T6" fmla="*/ 28 w 356"/>
                  <a:gd name="T7" fmla="*/ 154 h 284"/>
                  <a:gd name="T8" fmla="*/ 28 w 356"/>
                  <a:gd name="T9" fmla="*/ 146 h 284"/>
                  <a:gd name="T10" fmla="*/ 238 w 356"/>
                  <a:gd name="T11" fmla="*/ 68 h 284"/>
                  <a:gd name="T12" fmla="*/ 312 w 356"/>
                  <a:gd name="T13" fmla="*/ 44 h 284"/>
                  <a:gd name="T14" fmla="*/ 330 w 356"/>
                  <a:gd name="T15" fmla="*/ 52 h 284"/>
                  <a:gd name="T16" fmla="*/ 354 w 356"/>
                  <a:gd name="T17" fmla="*/ 36 h 284"/>
                  <a:gd name="T18" fmla="*/ 354 w 356"/>
                  <a:gd name="T19" fmla="*/ 16 h 284"/>
                  <a:gd name="T20" fmla="*/ 330 w 356"/>
                  <a:gd name="T21" fmla="*/ 0 h 284"/>
                  <a:gd name="T22" fmla="*/ 312 w 356"/>
                  <a:gd name="T23" fmla="*/ 8 h 284"/>
                  <a:gd name="T24" fmla="*/ 230 w 356"/>
                  <a:gd name="T25" fmla="*/ 50 h 284"/>
                  <a:gd name="T26" fmla="*/ 228 w 356"/>
                  <a:gd name="T27" fmla="*/ 50 h 284"/>
                  <a:gd name="T28" fmla="*/ 222 w 356"/>
                  <a:gd name="T29" fmla="*/ 56 h 284"/>
                  <a:gd name="T30" fmla="*/ 216 w 356"/>
                  <a:gd name="T31" fmla="*/ 100 h 284"/>
                  <a:gd name="T32" fmla="*/ 118 w 356"/>
                  <a:gd name="T33" fmla="*/ 158 h 284"/>
                  <a:gd name="T34" fmla="*/ 150 w 356"/>
                  <a:gd name="T35" fmla="*/ 186 h 284"/>
                  <a:gd name="T36" fmla="*/ 152 w 356"/>
                  <a:gd name="T37" fmla="*/ 186 h 284"/>
                  <a:gd name="T38" fmla="*/ 194 w 356"/>
                  <a:gd name="T39" fmla="*/ 134 h 284"/>
                  <a:gd name="T40" fmla="*/ 16 w 356"/>
                  <a:gd name="T41" fmla="*/ 268 h 284"/>
                  <a:gd name="T42" fmla="*/ 0 w 356"/>
                  <a:gd name="T43" fmla="*/ 284 h 284"/>
                  <a:gd name="T44" fmla="*/ 310 w 356"/>
                  <a:gd name="T45" fmla="*/ 182 h 284"/>
                  <a:gd name="T46" fmla="*/ 236 w 356"/>
                  <a:gd name="T47" fmla="*/ 156 h 284"/>
                  <a:gd name="T48" fmla="*/ 228 w 356"/>
                  <a:gd name="T49" fmla="*/ 152 h 284"/>
                  <a:gd name="T50" fmla="*/ 160 w 356"/>
                  <a:gd name="T51" fmla="*/ 92 h 284"/>
                  <a:gd name="T52" fmla="*/ 148 w 356"/>
                  <a:gd name="T53" fmla="*/ 92 h 284"/>
                  <a:gd name="T54" fmla="*/ 78 w 356"/>
                  <a:gd name="T55" fmla="*/ 218 h 284"/>
                  <a:gd name="T56" fmla="*/ 78 w 356"/>
                  <a:gd name="T57" fmla="*/ 236 h 284"/>
                  <a:gd name="T58" fmla="*/ 54 w 356"/>
                  <a:gd name="T59" fmla="*/ 252 h 284"/>
                  <a:gd name="T60" fmla="*/ 36 w 356"/>
                  <a:gd name="T61" fmla="*/ 244 h 284"/>
                  <a:gd name="T62" fmla="*/ 28 w 356"/>
                  <a:gd name="T63" fmla="*/ 226 h 284"/>
                  <a:gd name="T64" fmla="*/ 44 w 356"/>
                  <a:gd name="T65" fmla="*/ 202 h 284"/>
                  <a:gd name="T66" fmla="*/ 56 w 356"/>
                  <a:gd name="T67" fmla="*/ 200 h 284"/>
                  <a:gd name="T68" fmla="*/ 128 w 356"/>
                  <a:gd name="T69" fmla="*/ 74 h 284"/>
                  <a:gd name="T70" fmla="*/ 130 w 356"/>
                  <a:gd name="T71" fmla="*/ 56 h 284"/>
                  <a:gd name="T72" fmla="*/ 152 w 356"/>
                  <a:gd name="T73" fmla="*/ 42 h 284"/>
                  <a:gd name="T74" fmla="*/ 172 w 356"/>
                  <a:gd name="T75" fmla="*/ 48 h 284"/>
                  <a:gd name="T76" fmla="*/ 178 w 356"/>
                  <a:gd name="T77" fmla="*/ 68 h 284"/>
                  <a:gd name="T78" fmla="*/ 310 w 356"/>
                  <a:gd name="T79" fmla="*/ 136 h 284"/>
                  <a:gd name="T80" fmla="*/ 310 w 356"/>
                  <a:gd name="T81" fmla="*/ 182 h 284"/>
                  <a:gd name="T82" fmla="*/ 162 w 356"/>
                  <a:gd name="T83" fmla="*/ 64 h 284"/>
                  <a:gd name="T84" fmla="*/ 152 w 356"/>
                  <a:gd name="T85" fmla="*/ 58 h 284"/>
                  <a:gd name="T86" fmla="*/ 146 w 356"/>
                  <a:gd name="T87" fmla="*/ 60 h 284"/>
                  <a:gd name="T88" fmla="*/ 144 w 356"/>
                  <a:gd name="T89" fmla="*/ 68 h 284"/>
                  <a:gd name="T90" fmla="*/ 150 w 356"/>
                  <a:gd name="T91" fmla="*/ 76 h 284"/>
                  <a:gd name="T92" fmla="*/ 156 w 356"/>
                  <a:gd name="T93" fmla="*/ 76 h 284"/>
                  <a:gd name="T94" fmla="*/ 162 w 356"/>
                  <a:gd name="T9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284">
                    <a:moveTo>
                      <a:pt x="28" y="146"/>
                    </a:moveTo>
                    <a:lnTo>
                      <a:pt x="28" y="146"/>
                    </a:lnTo>
                    <a:lnTo>
                      <a:pt x="28" y="142"/>
                    </a:lnTo>
                    <a:lnTo>
                      <a:pt x="32" y="140"/>
                    </a:lnTo>
                    <a:lnTo>
                      <a:pt x="36" y="138"/>
                    </a:lnTo>
                    <a:lnTo>
                      <a:pt x="40" y="138"/>
                    </a:lnTo>
                    <a:lnTo>
                      <a:pt x="78" y="148"/>
                    </a:lnTo>
                    <a:lnTo>
                      <a:pt x="66" y="166"/>
                    </a:lnTo>
                    <a:lnTo>
                      <a:pt x="34" y="158"/>
                    </a:lnTo>
                    <a:lnTo>
                      <a:pt x="34" y="158"/>
                    </a:lnTo>
                    <a:lnTo>
                      <a:pt x="32" y="156"/>
                    </a:lnTo>
                    <a:lnTo>
                      <a:pt x="28" y="154"/>
                    </a:lnTo>
                    <a:lnTo>
                      <a:pt x="28" y="150"/>
                    </a:lnTo>
                    <a:lnTo>
                      <a:pt x="28" y="146"/>
                    </a:lnTo>
                    <a:lnTo>
                      <a:pt x="28" y="146"/>
                    </a:lnTo>
                    <a:close/>
                    <a:moveTo>
                      <a:pt x="216" y="100"/>
                    </a:moveTo>
                    <a:lnTo>
                      <a:pt x="238" y="68"/>
                    </a:lnTo>
                    <a:lnTo>
                      <a:pt x="238" y="68"/>
                    </a:lnTo>
                    <a:lnTo>
                      <a:pt x="238" y="68"/>
                    </a:lnTo>
                    <a:lnTo>
                      <a:pt x="312" y="44"/>
                    </a:lnTo>
                    <a:lnTo>
                      <a:pt x="312" y="44"/>
                    </a:lnTo>
                    <a:lnTo>
                      <a:pt x="320" y="50"/>
                    </a:lnTo>
                    <a:lnTo>
                      <a:pt x="330" y="52"/>
                    </a:lnTo>
                    <a:lnTo>
                      <a:pt x="330" y="52"/>
                    </a:lnTo>
                    <a:lnTo>
                      <a:pt x="340" y="50"/>
                    </a:lnTo>
                    <a:lnTo>
                      <a:pt x="348" y="44"/>
                    </a:lnTo>
                    <a:lnTo>
                      <a:pt x="354" y="36"/>
                    </a:lnTo>
                    <a:lnTo>
                      <a:pt x="356" y="26"/>
                    </a:lnTo>
                    <a:lnTo>
                      <a:pt x="356" y="26"/>
                    </a:lnTo>
                    <a:lnTo>
                      <a:pt x="354" y="16"/>
                    </a:lnTo>
                    <a:lnTo>
                      <a:pt x="348" y="8"/>
                    </a:lnTo>
                    <a:lnTo>
                      <a:pt x="340" y="2"/>
                    </a:lnTo>
                    <a:lnTo>
                      <a:pt x="330" y="0"/>
                    </a:lnTo>
                    <a:lnTo>
                      <a:pt x="330" y="0"/>
                    </a:lnTo>
                    <a:lnTo>
                      <a:pt x="320" y="2"/>
                    </a:lnTo>
                    <a:lnTo>
                      <a:pt x="312" y="8"/>
                    </a:lnTo>
                    <a:lnTo>
                      <a:pt x="306" y="16"/>
                    </a:lnTo>
                    <a:lnTo>
                      <a:pt x="304" y="26"/>
                    </a:lnTo>
                    <a:lnTo>
                      <a:pt x="230" y="50"/>
                    </a:lnTo>
                    <a:lnTo>
                      <a:pt x="230" y="50"/>
                    </a:lnTo>
                    <a:lnTo>
                      <a:pt x="228" y="50"/>
                    </a:lnTo>
                    <a:lnTo>
                      <a:pt x="228" y="50"/>
                    </a:lnTo>
                    <a:lnTo>
                      <a:pt x="224" y="52"/>
                    </a:lnTo>
                    <a:lnTo>
                      <a:pt x="222" y="56"/>
                    </a:lnTo>
                    <a:lnTo>
                      <a:pt x="222" y="56"/>
                    </a:lnTo>
                    <a:lnTo>
                      <a:pt x="222" y="56"/>
                    </a:lnTo>
                    <a:lnTo>
                      <a:pt x="202" y="86"/>
                    </a:lnTo>
                    <a:lnTo>
                      <a:pt x="216" y="100"/>
                    </a:lnTo>
                    <a:close/>
                    <a:moveTo>
                      <a:pt x="180" y="118"/>
                    </a:moveTo>
                    <a:lnTo>
                      <a:pt x="148" y="164"/>
                    </a:lnTo>
                    <a:lnTo>
                      <a:pt x="118" y="158"/>
                    </a:lnTo>
                    <a:lnTo>
                      <a:pt x="108" y="176"/>
                    </a:lnTo>
                    <a:lnTo>
                      <a:pt x="146" y="184"/>
                    </a:lnTo>
                    <a:lnTo>
                      <a:pt x="150" y="186"/>
                    </a:lnTo>
                    <a:lnTo>
                      <a:pt x="150" y="186"/>
                    </a:lnTo>
                    <a:lnTo>
                      <a:pt x="152" y="186"/>
                    </a:lnTo>
                    <a:lnTo>
                      <a:pt x="152" y="186"/>
                    </a:lnTo>
                    <a:lnTo>
                      <a:pt x="158" y="184"/>
                    </a:lnTo>
                    <a:lnTo>
                      <a:pt x="162" y="182"/>
                    </a:lnTo>
                    <a:lnTo>
                      <a:pt x="194" y="134"/>
                    </a:lnTo>
                    <a:lnTo>
                      <a:pt x="180" y="118"/>
                    </a:lnTo>
                    <a:close/>
                    <a:moveTo>
                      <a:pt x="346" y="268"/>
                    </a:moveTo>
                    <a:lnTo>
                      <a:pt x="16" y="268"/>
                    </a:lnTo>
                    <a:lnTo>
                      <a:pt x="16" y="16"/>
                    </a:lnTo>
                    <a:lnTo>
                      <a:pt x="0" y="16"/>
                    </a:lnTo>
                    <a:lnTo>
                      <a:pt x="0" y="284"/>
                    </a:lnTo>
                    <a:lnTo>
                      <a:pt x="346" y="284"/>
                    </a:lnTo>
                    <a:lnTo>
                      <a:pt x="346" y="268"/>
                    </a:lnTo>
                    <a:close/>
                    <a:moveTo>
                      <a:pt x="310" y="182"/>
                    </a:moveTo>
                    <a:lnTo>
                      <a:pt x="310" y="156"/>
                    </a:lnTo>
                    <a:lnTo>
                      <a:pt x="236" y="156"/>
                    </a:lnTo>
                    <a:lnTo>
                      <a:pt x="236" y="156"/>
                    </a:lnTo>
                    <a:lnTo>
                      <a:pt x="230" y="154"/>
                    </a:lnTo>
                    <a:lnTo>
                      <a:pt x="230" y="154"/>
                    </a:lnTo>
                    <a:lnTo>
                      <a:pt x="228" y="152"/>
                    </a:lnTo>
                    <a:lnTo>
                      <a:pt x="164" y="90"/>
                    </a:lnTo>
                    <a:lnTo>
                      <a:pt x="164" y="90"/>
                    </a:lnTo>
                    <a:lnTo>
                      <a:pt x="160" y="92"/>
                    </a:lnTo>
                    <a:lnTo>
                      <a:pt x="152" y="92"/>
                    </a:lnTo>
                    <a:lnTo>
                      <a:pt x="152" y="92"/>
                    </a:lnTo>
                    <a:lnTo>
                      <a:pt x="148" y="92"/>
                    </a:lnTo>
                    <a:lnTo>
                      <a:pt x="74" y="210"/>
                    </a:lnTo>
                    <a:lnTo>
                      <a:pt x="74" y="210"/>
                    </a:lnTo>
                    <a:lnTo>
                      <a:pt x="78" y="218"/>
                    </a:lnTo>
                    <a:lnTo>
                      <a:pt x="80" y="226"/>
                    </a:lnTo>
                    <a:lnTo>
                      <a:pt x="80" y="226"/>
                    </a:lnTo>
                    <a:lnTo>
                      <a:pt x="78" y="236"/>
                    </a:lnTo>
                    <a:lnTo>
                      <a:pt x="72" y="244"/>
                    </a:lnTo>
                    <a:lnTo>
                      <a:pt x="64" y="250"/>
                    </a:lnTo>
                    <a:lnTo>
                      <a:pt x="54" y="252"/>
                    </a:lnTo>
                    <a:lnTo>
                      <a:pt x="54" y="252"/>
                    </a:lnTo>
                    <a:lnTo>
                      <a:pt x="44" y="250"/>
                    </a:lnTo>
                    <a:lnTo>
                      <a:pt x="36" y="244"/>
                    </a:lnTo>
                    <a:lnTo>
                      <a:pt x="30" y="236"/>
                    </a:lnTo>
                    <a:lnTo>
                      <a:pt x="28" y="226"/>
                    </a:lnTo>
                    <a:lnTo>
                      <a:pt x="28" y="226"/>
                    </a:lnTo>
                    <a:lnTo>
                      <a:pt x="30" y="216"/>
                    </a:lnTo>
                    <a:lnTo>
                      <a:pt x="36" y="208"/>
                    </a:lnTo>
                    <a:lnTo>
                      <a:pt x="44" y="202"/>
                    </a:lnTo>
                    <a:lnTo>
                      <a:pt x="54" y="200"/>
                    </a:lnTo>
                    <a:lnTo>
                      <a:pt x="54" y="200"/>
                    </a:lnTo>
                    <a:lnTo>
                      <a:pt x="56" y="200"/>
                    </a:lnTo>
                    <a:lnTo>
                      <a:pt x="130" y="80"/>
                    </a:lnTo>
                    <a:lnTo>
                      <a:pt x="130" y="80"/>
                    </a:lnTo>
                    <a:lnTo>
                      <a:pt x="128" y="74"/>
                    </a:lnTo>
                    <a:lnTo>
                      <a:pt x="128" y="68"/>
                    </a:lnTo>
                    <a:lnTo>
                      <a:pt x="128" y="68"/>
                    </a:lnTo>
                    <a:lnTo>
                      <a:pt x="130" y="56"/>
                    </a:lnTo>
                    <a:lnTo>
                      <a:pt x="134" y="48"/>
                    </a:lnTo>
                    <a:lnTo>
                      <a:pt x="142" y="44"/>
                    </a:lnTo>
                    <a:lnTo>
                      <a:pt x="152" y="42"/>
                    </a:lnTo>
                    <a:lnTo>
                      <a:pt x="152" y="42"/>
                    </a:lnTo>
                    <a:lnTo>
                      <a:pt x="164" y="44"/>
                    </a:lnTo>
                    <a:lnTo>
                      <a:pt x="172" y="48"/>
                    </a:lnTo>
                    <a:lnTo>
                      <a:pt x="176" y="56"/>
                    </a:lnTo>
                    <a:lnTo>
                      <a:pt x="178" y="68"/>
                    </a:lnTo>
                    <a:lnTo>
                      <a:pt x="178" y="68"/>
                    </a:lnTo>
                    <a:lnTo>
                      <a:pt x="178" y="74"/>
                    </a:lnTo>
                    <a:lnTo>
                      <a:pt x="240" y="136"/>
                    </a:lnTo>
                    <a:lnTo>
                      <a:pt x="310" y="136"/>
                    </a:lnTo>
                    <a:lnTo>
                      <a:pt x="310" y="110"/>
                    </a:lnTo>
                    <a:lnTo>
                      <a:pt x="350" y="146"/>
                    </a:lnTo>
                    <a:lnTo>
                      <a:pt x="310" y="182"/>
                    </a:lnTo>
                    <a:close/>
                    <a:moveTo>
                      <a:pt x="162" y="68"/>
                    </a:moveTo>
                    <a:lnTo>
                      <a:pt x="162" y="68"/>
                    </a:lnTo>
                    <a:lnTo>
                      <a:pt x="162" y="64"/>
                    </a:lnTo>
                    <a:lnTo>
                      <a:pt x="160" y="60"/>
                    </a:lnTo>
                    <a:lnTo>
                      <a:pt x="156" y="58"/>
                    </a:lnTo>
                    <a:lnTo>
                      <a:pt x="152" y="58"/>
                    </a:lnTo>
                    <a:lnTo>
                      <a:pt x="152" y="58"/>
                    </a:lnTo>
                    <a:lnTo>
                      <a:pt x="150" y="58"/>
                    </a:lnTo>
                    <a:lnTo>
                      <a:pt x="146" y="60"/>
                    </a:lnTo>
                    <a:lnTo>
                      <a:pt x="144" y="64"/>
                    </a:lnTo>
                    <a:lnTo>
                      <a:pt x="144" y="68"/>
                    </a:lnTo>
                    <a:lnTo>
                      <a:pt x="144" y="68"/>
                    </a:lnTo>
                    <a:lnTo>
                      <a:pt x="144" y="70"/>
                    </a:lnTo>
                    <a:lnTo>
                      <a:pt x="146" y="74"/>
                    </a:lnTo>
                    <a:lnTo>
                      <a:pt x="150" y="76"/>
                    </a:lnTo>
                    <a:lnTo>
                      <a:pt x="152" y="76"/>
                    </a:lnTo>
                    <a:lnTo>
                      <a:pt x="152" y="76"/>
                    </a:lnTo>
                    <a:lnTo>
                      <a:pt x="156" y="76"/>
                    </a:lnTo>
                    <a:lnTo>
                      <a:pt x="160" y="74"/>
                    </a:lnTo>
                    <a:lnTo>
                      <a:pt x="162" y="70"/>
                    </a:lnTo>
                    <a:lnTo>
                      <a:pt x="162" y="68"/>
                    </a:lnTo>
                    <a:lnTo>
                      <a:pt x="162"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3" name="Group 102">
            <a:extLst>
              <a:ext uri="{FF2B5EF4-FFF2-40B4-BE49-F238E27FC236}">
                <a16:creationId xmlns:a16="http://schemas.microsoft.com/office/drawing/2014/main" id="{AA6DFD41-4E8B-C442-92EE-F5F764F4B34F}"/>
              </a:ext>
            </a:extLst>
          </p:cNvPr>
          <p:cNvGrpSpPr/>
          <p:nvPr/>
        </p:nvGrpSpPr>
        <p:grpSpPr>
          <a:xfrm>
            <a:off x="464641" y="853979"/>
            <a:ext cx="339400" cy="339400"/>
            <a:chOff x="400794" y="884263"/>
            <a:chExt cx="457200" cy="457200"/>
          </a:xfrm>
        </p:grpSpPr>
        <p:sp>
          <p:nvSpPr>
            <p:cNvPr id="104" name="Teardrop 103">
              <a:extLst>
                <a:ext uri="{FF2B5EF4-FFF2-40B4-BE49-F238E27FC236}">
                  <a16:creationId xmlns:a16="http://schemas.microsoft.com/office/drawing/2014/main" id="{DF3F6155-0C23-4C46-814E-5DAA6E2F823A}"/>
                </a:ext>
              </a:extLst>
            </p:cNvPr>
            <p:cNvSpPr/>
            <p:nvPr/>
          </p:nvSpPr>
          <p:spPr bwMode="ltGray">
            <a:xfrm rot="2700000">
              <a:off x="400794" y="884263"/>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5" name="Group 104">
              <a:extLst>
                <a:ext uri="{FF2B5EF4-FFF2-40B4-BE49-F238E27FC236}">
                  <a16:creationId xmlns:a16="http://schemas.microsoft.com/office/drawing/2014/main" id="{03458C2B-9D0B-CA4A-A2C3-2FFCB5E374E5}"/>
                </a:ext>
              </a:extLst>
            </p:cNvPr>
            <p:cNvGrpSpPr/>
            <p:nvPr/>
          </p:nvGrpSpPr>
          <p:grpSpPr>
            <a:xfrm>
              <a:off x="423654" y="902384"/>
              <a:ext cx="411480" cy="411480"/>
              <a:chOff x="431938" y="924696"/>
              <a:chExt cx="612000" cy="612000"/>
            </a:xfrm>
          </p:grpSpPr>
          <p:sp>
            <p:nvSpPr>
              <p:cNvPr id="106" name="Oval 105">
                <a:extLst>
                  <a:ext uri="{FF2B5EF4-FFF2-40B4-BE49-F238E27FC236}">
                    <a16:creationId xmlns:a16="http://schemas.microsoft.com/office/drawing/2014/main" id="{FCDFBEFB-E5B8-124A-B242-85C01F246D5A}"/>
                  </a:ext>
                </a:extLst>
              </p:cNvPr>
              <p:cNvSpPr/>
              <p:nvPr/>
            </p:nvSpPr>
            <p:spPr bwMode="ltGray">
              <a:xfrm>
                <a:off x="431938" y="924696"/>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7" name="Freeform 4850">
                <a:extLst>
                  <a:ext uri="{FF2B5EF4-FFF2-40B4-BE49-F238E27FC236}">
                    <a16:creationId xmlns:a16="http://schemas.microsoft.com/office/drawing/2014/main" id="{EC1BF74F-E726-C44F-898F-E1752AE402BE}"/>
                  </a:ext>
                </a:extLst>
              </p:cNvPr>
              <p:cNvSpPr>
                <a:spLocks noEditPoints="1"/>
              </p:cNvSpPr>
              <p:nvPr/>
            </p:nvSpPr>
            <p:spPr bwMode="auto">
              <a:xfrm>
                <a:off x="493014" y="982117"/>
                <a:ext cx="489847" cy="497158"/>
              </a:xfrm>
              <a:custGeom>
                <a:avLst/>
                <a:gdLst>
                  <a:gd name="T0" fmla="*/ 228 w 402"/>
                  <a:gd name="T1" fmla="*/ 272 h 408"/>
                  <a:gd name="T2" fmla="*/ 234 w 402"/>
                  <a:gd name="T3" fmla="*/ 270 h 408"/>
                  <a:gd name="T4" fmla="*/ 238 w 402"/>
                  <a:gd name="T5" fmla="*/ 264 h 408"/>
                  <a:gd name="T6" fmla="*/ 238 w 402"/>
                  <a:gd name="T7" fmla="*/ 258 h 408"/>
                  <a:gd name="T8" fmla="*/ 238 w 402"/>
                  <a:gd name="T9" fmla="*/ 14 h 408"/>
                  <a:gd name="T10" fmla="*/ 238 w 402"/>
                  <a:gd name="T11" fmla="*/ 10 h 408"/>
                  <a:gd name="T12" fmla="*/ 236 w 402"/>
                  <a:gd name="T13" fmla="*/ 2 h 408"/>
                  <a:gd name="T14" fmla="*/ 234 w 402"/>
                  <a:gd name="T15" fmla="*/ 0 h 408"/>
                  <a:gd name="T16" fmla="*/ 226 w 402"/>
                  <a:gd name="T17" fmla="*/ 0 h 408"/>
                  <a:gd name="T18" fmla="*/ 220 w 402"/>
                  <a:gd name="T19" fmla="*/ 4 h 408"/>
                  <a:gd name="T20" fmla="*/ 10 w 402"/>
                  <a:gd name="T21" fmla="*/ 126 h 408"/>
                  <a:gd name="T22" fmla="*/ 6 w 402"/>
                  <a:gd name="T23" fmla="*/ 126 h 408"/>
                  <a:gd name="T24" fmla="*/ 0 w 402"/>
                  <a:gd name="T25" fmla="*/ 132 h 408"/>
                  <a:gd name="T26" fmla="*/ 0 w 402"/>
                  <a:gd name="T27" fmla="*/ 136 h 408"/>
                  <a:gd name="T28" fmla="*/ 2 w 402"/>
                  <a:gd name="T29" fmla="*/ 142 h 408"/>
                  <a:gd name="T30" fmla="*/ 10 w 402"/>
                  <a:gd name="T31" fmla="*/ 146 h 408"/>
                  <a:gd name="T32" fmla="*/ 220 w 402"/>
                  <a:gd name="T33" fmla="*/ 268 h 408"/>
                  <a:gd name="T34" fmla="*/ 224 w 402"/>
                  <a:gd name="T35" fmla="*/ 270 h 408"/>
                  <a:gd name="T36" fmla="*/ 228 w 402"/>
                  <a:gd name="T37" fmla="*/ 272 h 408"/>
                  <a:gd name="T38" fmla="*/ 166 w 402"/>
                  <a:gd name="T39" fmla="*/ 146 h 408"/>
                  <a:gd name="T40" fmla="*/ 156 w 402"/>
                  <a:gd name="T41" fmla="*/ 150 h 408"/>
                  <a:gd name="T42" fmla="*/ 144 w 402"/>
                  <a:gd name="T43" fmla="*/ 146 h 408"/>
                  <a:gd name="T44" fmla="*/ 142 w 402"/>
                  <a:gd name="T45" fmla="*/ 142 h 408"/>
                  <a:gd name="T46" fmla="*/ 142 w 402"/>
                  <a:gd name="T47" fmla="*/ 130 h 408"/>
                  <a:gd name="T48" fmla="*/ 144 w 402"/>
                  <a:gd name="T49" fmla="*/ 124 h 408"/>
                  <a:gd name="T50" fmla="*/ 156 w 402"/>
                  <a:gd name="T51" fmla="*/ 120 h 408"/>
                  <a:gd name="T52" fmla="*/ 166 w 402"/>
                  <a:gd name="T53" fmla="*/ 124 h 408"/>
                  <a:gd name="T54" fmla="*/ 170 w 402"/>
                  <a:gd name="T55" fmla="*/ 130 h 408"/>
                  <a:gd name="T56" fmla="*/ 170 w 402"/>
                  <a:gd name="T57" fmla="*/ 142 h 408"/>
                  <a:gd name="T58" fmla="*/ 166 w 402"/>
                  <a:gd name="T59" fmla="*/ 146 h 408"/>
                  <a:gd name="T60" fmla="*/ 144 w 402"/>
                  <a:gd name="T61" fmla="*/ 184 h 408"/>
                  <a:gd name="T62" fmla="*/ 180 w 402"/>
                  <a:gd name="T63" fmla="*/ 408 h 408"/>
                  <a:gd name="T64" fmla="*/ 156 w 402"/>
                  <a:gd name="T65" fmla="*/ 404 h 408"/>
                  <a:gd name="T66" fmla="*/ 132 w 402"/>
                  <a:gd name="T67" fmla="*/ 398 h 408"/>
                  <a:gd name="T68" fmla="*/ 392 w 402"/>
                  <a:gd name="T69" fmla="*/ 196 h 408"/>
                  <a:gd name="T70" fmla="*/ 402 w 402"/>
                  <a:gd name="T71" fmla="*/ 188 h 408"/>
                  <a:gd name="T72" fmla="*/ 402 w 402"/>
                  <a:gd name="T73" fmla="*/ 184 h 408"/>
                  <a:gd name="T74" fmla="*/ 398 w 402"/>
                  <a:gd name="T75" fmla="*/ 178 h 408"/>
                  <a:gd name="T76" fmla="*/ 314 w 402"/>
                  <a:gd name="T77" fmla="*/ 144 h 408"/>
                  <a:gd name="T78" fmla="*/ 282 w 402"/>
                  <a:gd name="T79" fmla="*/ 62 h 408"/>
                  <a:gd name="T80" fmla="*/ 278 w 402"/>
                  <a:gd name="T81" fmla="*/ 58 h 408"/>
                  <a:gd name="T82" fmla="*/ 270 w 402"/>
                  <a:gd name="T83" fmla="*/ 56 h 408"/>
                  <a:gd name="T84" fmla="*/ 266 w 402"/>
                  <a:gd name="T85" fmla="*/ 58 h 408"/>
                  <a:gd name="T86" fmla="*/ 262 w 402"/>
                  <a:gd name="T87" fmla="*/ 64 h 408"/>
                  <a:gd name="T88" fmla="*/ 278 w 402"/>
                  <a:gd name="T89" fmla="*/ 154 h 408"/>
                  <a:gd name="T90" fmla="*/ 244 w 402"/>
                  <a:gd name="T91" fmla="*/ 230 h 408"/>
                  <a:gd name="T92" fmla="*/ 390 w 402"/>
                  <a:gd name="T93" fmla="*/ 196 h 408"/>
                  <a:gd name="T94" fmla="*/ 392 w 402"/>
                  <a:gd name="T95" fmla="*/ 196 h 408"/>
                  <a:gd name="T96" fmla="*/ 306 w 402"/>
                  <a:gd name="T97" fmla="*/ 168 h 408"/>
                  <a:gd name="T98" fmla="*/ 302 w 402"/>
                  <a:gd name="T99" fmla="*/ 172 h 408"/>
                  <a:gd name="T100" fmla="*/ 294 w 402"/>
                  <a:gd name="T101" fmla="*/ 172 h 408"/>
                  <a:gd name="T102" fmla="*/ 290 w 402"/>
                  <a:gd name="T103" fmla="*/ 168 h 408"/>
                  <a:gd name="T104" fmla="*/ 286 w 402"/>
                  <a:gd name="T105" fmla="*/ 160 h 408"/>
                  <a:gd name="T106" fmla="*/ 290 w 402"/>
                  <a:gd name="T107" fmla="*/ 152 h 408"/>
                  <a:gd name="T108" fmla="*/ 294 w 402"/>
                  <a:gd name="T109" fmla="*/ 150 h 408"/>
                  <a:gd name="T110" fmla="*/ 302 w 402"/>
                  <a:gd name="T111" fmla="*/ 150 h 408"/>
                  <a:gd name="T112" fmla="*/ 306 w 402"/>
                  <a:gd name="T113" fmla="*/ 152 h 408"/>
                  <a:gd name="T114" fmla="*/ 310 w 402"/>
                  <a:gd name="T115" fmla="*/ 160 h 408"/>
                  <a:gd name="T116" fmla="*/ 306 w 402"/>
                  <a:gd name="T117" fmla="*/ 168 h 408"/>
                  <a:gd name="T118" fmla="*/ 286 w 402"/>
                  <a:gd name="T119" fmla="*/ 208 h 408"/>
                  <a:gd name="T120" fmla="*/ 310 w 402"/>
                  <a:gd name="T121" fmla="*/ 192 h 408"/>
                  <a:gd name="T122" fmla="*/ 318 w 402"/>
                  <a:gd name="T123" fmla="*/ 366 h 408"/>
                  <a:gd name="T124" fmla="*/ 276 w 402"/>
                  <a:gd name="T125" fmla="*/ 39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08">
                    <a:moveTo>
                      <a:pt x="228" y="272"/>
                    </a:moveTo>
                    <a:lnTo>
                      <a:pt x="228" y="272"/>
                    </a:lnTo>
                    <a:lnTo>
                      <a:pt x="234" y="270"/>
                    </a:lnTo>
                    <a:lnTo>
                      <a:pt x="234" y="270"/>
                    </a:lnTo>
                    <a:lnTo>
                      <a:pt x="236" y="268"/>
                    </a:lnTo>
                    <a:lnTo>
                      <a:pt x="238" y="264"/>
                    </a:lnTo>
                    <a:lnTo>
                      <a:pt x="238" y="260"/>
                    </a:lnTo>
                    <a:lnTo>
                      <a:pt x="238" y="258"/>
                    </a:lnTo>
                    <a:lnTo>
                      <a:pt x="182" y="136"/>
                    </a:lnTo>
                    <a:lnTo>
                      <a:pt x="238" y="14"/>
                    </a:lnTo>
                    <a:lnTo>
                      <a:pt x="238" y="14"/>
                    </a:lnTo>
                    <a:lnTo>
                      <a:pt x="238" y="10"/>
                    </a:lnTo>
                    <a:lnTo>
                      <a:pt x="238" y="6"/>
                    </a:lnTo>
                    <a:lnTo>
                      <a:pt x="236" y="2"/>
                    </a:lnTo>
                    <a:lnTo>
                      <a:pt x="234" y="0"/>
                    </a:lnTo>
                    <a:lnTo>
                      <a:pt x="234" y="0"/>
                    </a:lnTo>
                    <a:lnTo>
                      <a:pt x="230" y="0"/>
                    </a:lnTo>
                    <a:lnTo>
                      <a:pt x="226" y="0"/>
                    </a:lnTo>
                    <a:lnTo>
                      <a:pt x="222" y="0"/>
                    </a:lnTo>
                    <a:lnTo>
                      <a:pt x="220" y="4"/>
                    </a:lnTo>
                    <a:lnTo>
                      <a:pt x="142" y="112"/>
                    </a:lnTo>
                    <a:lnTo>
                      <a:pt x="10" y="126"/>
                    </a:lnTo>
                    <a:lnTo>
                      <a:pt x="10" y="126"/>
                    </a:lnTo>
                    <a:lnTo>
                      <a:pt x="6" y="126"/>
                    </a:lnTo>
                    <a:lnTo>
                      <a:pt x="2" y="128"/>
                    </a:lnTo>
                    <a:lnTo>
                      <a:pt x="0" y="132"/>
                    </a:lnTo>
                    <a:lnTo>
                      <a:pt x="0" y="136"/>
                    </a:lnTo>
                    <a:lnTo>
                      <a:pt x="0" y="136"/>
                    </a:lnTo>
                    <a:lnTo>
                      <a:pt x="0" y="140"/>
                    </a:lnTo>
                    <a:lnTo>
                      <a:pt x="2" y="142"/>
                    </a:lnTo>
                    <a:lnTo>
                      <a:pt x="6" y="144"/>
                    </a:lnTo>
                    <a:lnTo>
                      <a:pt x="10" y="146"/>
                    </a:lnTo>
                    <a:lnTo>
                      <a:pt x="142" y="158"/>
                    </a:lnTo>
                    <a:lnTo>
                      <a:pt x="220" y="268"/>
                    </a:lnTo>
                    <a:lnTo>
                      <a:pt x="220" y="268"/>
                    </a:lnTo>
                    <a:lnTo>
                      <a:pt x="224" y="270"/>
                    </a:lnTo>
                    <a:lnTo>
                      <a:pt x="228" y="272"/>
                    </a:lnTo>
                    <a:lnTo>
                      <a:pt x="228" y="272"/>
                    </a:lnTo>
                    <a:close/>
                    <a:moveTo>
                      <a:pt x="166" y="146"/>
                    </a:moveTo>
                    <a:lnTo>
                      <a:pt x="166" y="146"/>
                    </a:lnTo>
                    <a:lnTo>
                      <a:pt x="162" y="150"/>
                    </a:lnTo>
                    <a:lnTo>
                      <a:pt x="156" y="150"/>
                    </a:lnTo>
                    <a:lnTo>
                      <a:pt x="150" y="150"/>
                    </a:lnTo>
                    <a:lnTo>
                      <a:pt x="144" y="146"/>
                    </a:lnTo>
                    <a:lnTo>
                      <a:pt x="144" y="146"/>
                    </a:lnTo>
                    <a:lnTo>
                      <a:pt x="142" y="142"/>
                    </a:lnTo>
                    <a:lnTo>
                      <a:pt x="140" y="136"/>
                    </a:lnTo>
                    <a:lnTo>
                      <a:pt x="142" y="130"/>
                    </a:lnTo>
                    <a:lnTo>
                      <a:pt x="144" y="124"/>
                    </a:lnTo>
                    <a:lnTo>
                      <a:pt x="144" y="124"/>
                    </a:lnTo>
                    <a:lnTo>
                      <a:pt x="150" y="122"/>
                    </a:lnTo>
                    <a:lnTo>
                      <a:pt x="156" y="120"/>
                    </a:lnTo>
                    <a:lnTo>
                      <a:pt x="162" y="122"/>
                    </a:lnTo>
                    <a:lnTo>
                      <a:pt x="166" y="124"/>
                    </a:lnTo>
                    <a:lnTo>
                      <a:pt x="166" y="124"/>
                    </a:lnTo>
                    <a:lnTo>
                      <a:pt x="170" y="130"/>
                    </a:lnTo>
                    <a:lnTo>
                      <a:pt x="172" y="136"/>
                    </a:lnTo>
                    <a:lnTo>
                      <a:pt x="170" y="142"/>
                    </a:lnTo>
                    <a:lnTo>
                      <a:pt x="166" y="146"/>
                    </a:lnTo>
                    <a:lnTo>
                      <a:pt x="166" y="146"/>
                    </a:lnTo>
                    <a:close/>
                    <a:moveTo>
                      <a:pt x="132" y="398"/>
                    </a:moveTo>
                    <a:lnTo>
                      <a:pt x="144" y="184"/>
                    </a:lnTo>
                    <a:lnTo>
                      <a:pt x="170" y="222"/>
                    </a:lnTo>
                    <a:lnTo>
                      <a:pt x="180" y="408"/>
                    </a:lnTo>
                    <a:lnTo>
                      <a:pt x="180" y="408"/>
                    </a:lnTo>
                    <a:lnTo>
                      <a:pt x="156" y="404"/>
                    </a:lnTo>
                    <a:lnTo>
                      <a:pt x="132" y="398"/>
                    </a:lnTo>
                    <a:lnTo>
                      <a:pt x="132" y="398"/>
                    </a:lnTo>
                    <a:close/>
                    <a:moveTo>
                      <a:pt x="392" y="196"/>
                    </a:moveTo>
                    <a:lnTo>
                      <a:pt x="392" y="196"/>
                    </a:lnTo>
                    <a:lnTo>
                      <a:pt x="398" y="194"/>
                    </a:lnTo>
                    <a:lnTo>
                      <a:pt x="402" y="188"/>
                    </a:lnTo>
                    <a:lnTo>
                      <a:pt x="402" y="188"/>
                    </a:lnTo>
                    <a:lnTo>
                      <a:pt x="402" y="184"/>
                    </a:lnTo>
                    <a:lnTo>
                      <a:pt x="400" y="180"/>
                    </a:lnTo>
                    <a:lnTo>
                      <a:pt x="398" y="178"/>
                    </a:lnTo>
                    <a:lnTo>
                      <a:pt x="396" y="176"/>
                    </a:lnTo>
                    <a:lnTo>
                      <a:pt x="314" y="144"/>
                    </a:lnTo>
                    <a:lnTo>
                      <a:pt x="282" y="62"/>
                    </a:lnTo>
                    <a:lnTo>
                      <a:pt x="282" y="62"/>
                    </a:lnTo>
                    <a:lnTo>
                      <a:pt x="280" y="60"/>
                    </a:lnTo>
                    <a:lnTo>
                      <a:pt x="278" y="58"/>
                    </a:lnTo>
                    <a:lnTo>
                      <a:pt x="274" y="56"/>
                    </a:lnTo>
                    <a:lnTo>
                      <a:pt x="270" y="56"/>
                    </a:lnTo>
                    <a:lnTo>
                      <a:pt x="270" y="56"/>
                    </a:lnTo>
                    <a:lnTo>
                      <a:pt x="266" y="58"/>
                    </a:lnTo>
                    <a:lnTo>
                      <a:pt x="264" y="60"/>
                    </a:lnTo>
                    <a:lnTo>
                      <a:pt x="262" y="64"/>
                    </a:lnTo>
                    <a:lnTo>
                      <a:pt x="262" y="68"/>
                    </a:lnTo>
                    <a:lnTo>
                      <a:pt x="278" y="154"/>
                    </a:lnTo>
                    <a:lnTo>
                      <a:pt x="234" y="208"/>
                    </a:lnTo>
                    <a:lnTo>
                      <a:pt x="244" y="230"/>
                    </a:lnTo>
                    <a:lnTo>
                      <a:pt x="304" y="180"/>
                    </a:lnTo>
                    <a:lnTo>
                      <a:pt x="390" y="196"/>
                    </a:lnTo>
                    <a:lnTo>
                      <a:pt x="390" y="196"/>
                    </a:lnTo>
                    <a:lnTo>
                      <a:pt x="392" y="196"/>
                    </a:lnTo>
                    <a:lnTo>
                      <a:pt x="392" y="196"/>
                    </a:lnTo>
                    <a:close/>
                    <a:moveTo>
                      <a:pt x="306" y="168"/>
                    </a:moveTo>
                    <a:lnTo>
                      <a:pt x="306" y="168"/>
                    </a:lnTo>
                    <a:lnTo>
                      <a:pt x="302" y="172"/>
                    </a:lnTo>
                    <a:lnTo>
                      <a:pt x="298" y="172"/>
                    </a:lnTo>
                    <a:lnTo>
                      <a:pt x="294" y="172"/>
                    </a:lnTo>
                    <a:lnTo>
                      <a:pt x="290" y="168"/>
                    </a:lnTo>
                    <a:lnTo>
                      <a:pt x="290" y="168"/>
                    </a:lnTo>
                    <a:lnTo>
                      <a:pt x="288" y="164"/>
                    </a:lnTo>
                    <a:lnTo>
                      <a:pt x="286" y="160"/>
                    </a:lnTo>
                    <a:lnTo>
                      <a:pt x="288" y="156"/>
                    </a:lnTo>
                    <a:lnTo>
                      <a:pt x="290" y="152"/>
                    </a:lnTo>
                    <a:lnTo>
                      <a:pt x="290" y="152"/>
                    </a:lnTo>
                    <a:lnTo>
                      <a:pt x="294" y="150"/>
                    </a:lnTo>
                    <a:lnTo>
                      <a:pt x="298" y="148"/>
                    </a:lnTo>
                    <a:lnTo>
                      <a:pt x="302" y="150"/>
                    </a:lnTo>
                    <a:lnTo>
                      <a:pt x="306" y="152"/>
                    </a:lnTo>
                    <a:lnTo>
                      <a:pt x="306" y="152"/>
                    </a:lnTo>
                    <a:lnTo>
                      <a:pt x="310" y="156"/>
                    </a:lnTo>
                    <a:lnTo>
                      <a:pt x="310" y="160"/>
                    </a:lnTo>
                    <a:lnTo>
                      <a:pt x="310" y="164"/>
                    </a:lnTo>
                    <a:lnTo>
                      <a:pt x="306" y="168"/>
                    </a:lnTo>
                    <a:lnTo>
                      <a:pt x="306" y="168"/>
                    </a:lnTo>
                    <a:close/>
                    <a:moveTo>
                      <a:pt x="286" y="208"/>
                    </a:moveTo>
                    <a:lnTo>
                      <a:pt x="306" y="192"/>
                    </a:lnTo>
                    <a:lnTo>
                      <a:pt x="310" y="192"/>
                    </a:lnTo>
                    <a:lnTo>
                      <a:pt x="318" y="366"/>
                    </a:lnTo>
                    <a:lnTo>
                      <a:pt x="318" y="366"/>
                    </a:lnTo>
                    <a:lnTo>
                      <a:pt x="298" y="380"/>
                    </a:lnTo>
                    <a:lnTo>
                      <a:pt x="276" y="390"/>
                    </a:lnTo>
                    <a:lnTo>
                      <a:pt x="286" y="2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9" name="Group 108">
            <a:extLst>
              <a:ext uri="{FF2B5EF4-FFF2-40B4-BE49-F238E27FC236}">
                <a16:creationId xmlns:a16="http://schemas.microsoft.com/office/drawing/2014/main" id="{DEB5B358-5F82-E043-AC45-84FDB38DE8D9}"/>
              </a:ext>
            </a:extLst>
          </p:cNvPr>
          <p:cNvGrpSpPr/>
          <p:nvPr/>
        </p:nvGrpSpPr>
        <p:grpSpPr>
          <a:xfrm>
            <a:off x="464641" y="1532726"/>
            <a:ext cx="339400" cy="339400"/>
            <a:chOff x="427628" y="1833131"/>
            <a:chExt cx="457200" cy="457200"/>
          </a:xfrm>
        </p:grpSpPr>
        <p:sp>
          <p:nvSpPr>
            <p:cNvPr id="110" name="Teardrop 109">
              <a:extLst>
                <a:ext uri="{FF2B5EF4-FFF2-40B4-BE49-F238E27FC236}">
                  <a16:creationId xmlns:a16="http://schemas.microsoft.com/office/drawing/2014/main" id="{9B4FBE9A-FCE2-A444-845B-5F9A49FDE5B0}"/>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1" name="Group 110">
              <a:extLst>
                <a:ext uri="{FF2B5EF4-FFF2-40B4-BE49-F238E27FC236}">
                  <a16:creationId xmlns:a16="http://schemas.microsoft.com/office/drawing/2014/main" id="{382827DF-E185-814F-A2B6-8E22881E8924}"/>
                </a:ext>
              </a:extLst>
            </p:cNvPr>
            <p:cNvGrpSpPr/>
            <p:nvPr/>
          </p:nvGrpSpPr>
          <p:grpSpPr>
            <a:xfrm>
              <a:off x="452222" y="1855085"/>
              <a:ext cx="411480" cy="411480"/>
              <a:chOff x="451708" y="1909630"/>
              <a:chExt cx="612000" cy="612000"/>
            </a:xfrm>
          </p:grpSpPr>
          <p:sp>
            <p:nvSpPr>
              <p:cNvPr id="112" name="Oval 111">
                <a:extLst>
                  <a:ext uri="{FF2B5EF4-FFF2-40B4-BE49-F238E27FC236}">
                    <a16:creationId xmlns:a16="http://schemas.microsoft.com/office/drawing/2014/main" id="{BE8C3F8E-A689-5544-AA63-432763DF0593}"/>
                  </a:ext>
                </a:extLst>
              </p:cNvPr>
              <p:cNvSpPr/>
              <p:nvPr/>
            </p:nvSpPr>
            <p:spPr bwMode="ltGray">
              <a:xfrm>
                <a:off x="451708" y="1909630"/>
                <a:ext cx="612000" cy="612000"/>
              </a:xfrm>
              <a:prstGeom prst="ellipse">
                <a:avLst/>
              </a:prstGeom>
              <a:solidFill>
                <a:srgbClr val="5757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dirty="0">
                  <a:solidFill>
                    <a:srgbClr val="FFFFFF"/>
                  </a:solidFill>
                  <a:latin typeface="+mj-lt"/>
                </a:endParaRPr>
              </a:p>
            </p:txBody>
          </p:sp>
          <p:sp>
            <p:nvSpPr>
              <p:cNvPr id="113" name="Freeform 4843">
                <a:extLst>
                  <a:ext uri="{FF2B5EF4-FFF2-40B4-BE49-F238E27FC236}">
                    <a16:creationId xmlns:a16="http://schemas.microsoft.com/office/drawing/2014/main" id="{A73E3456-4BF2-8049-BDD7-0014550DBE8A}"/>
                  </a:ext>
                </a:extLst>
              </p:cNvPr>
              <p:cNvSpPr>
                <a:spLocks noEditPoints="1"/>
              </p:cNvSpPr>
              <p:nvPr/>
            </p:nvSpPr>
            <p:spPr bwMode="auto">
              <a:xfrm>
                <a:off x="509928" y="1979495"/>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4" name="Group 113">
            <a:extLst>
              <a:ext uri="{FF2B5EF4-FFF2-40B4-BE49-F238E27FC236}">
                <a16:creationId xmlns:a16="http://schemas.microsoft.com/office/drawing/2014/main" id="{0F3FE237-C6A6-3F4B-9130-26F2F128C102}"/>
              </a:ext>
            </a:extLst>
          </p:cNvPr>
          <p:cNvGrpSpPr/>
          <p:nvPr/>
        </p:nvGrpSpPr>
        <p:grpSpPr>
          <a:xfrm>
            <a:off x="463777" y="2569353"/>
            <a:ext cx="339400" cy="339400"/>
            <a:chOff x="426464" y="3229552"/>
            <a:chExt cx="457200" cy="457200"/>
          </a:xfrm>
        </p:grpSpPr>
        <p:sp>
          <p:nvSpPr>
            <p:cNvPr id="115" name="Teardrop 114">
              <a:extLst>
                <a:ext uri="{FF2B5EF4-FFF2-40B4-BE49-F238E27FC236}">
                  <a16:creationId xmlns:a16="http://schemas.microsoft.com/office/drawing/2014/main" id="{F34B4B4F-1A48-6A45-87C6-1D1519BF0E50}"/>
                </a:ext>
              </a:extLst>
            </p:cNvPr>
            <p:cNvSpPr/>
            <p:nvPr/>
          </p:nvSpPr>
          <p:spPr bwMode="ltGray">
            <a:xfrm rot="2700000">
              <a:off x="426464" y="322955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6" name="Group 115">
              <a:extLst>
                <a:ext uri="{FF2B5EF4-FFF2-40B4-BE49-F238E27FC236}">
                  <a16:creationId xmlns:a16="http://schemas.microsoft.com/office/drawing/2014/main" id="{1DE77D41-5129-6B44-90CF-06942963166F}"/>
                </a:ext>
              </a:extLst>
            </p:cNvPr>
            <p:cNvGrpSpPr/>
            <p:nvPr/>
          </p:nvGrpSpPr>
          <p:grpSpPr>
            <a:xfrm>
              <a:off x="452924" y="3252412"/>
              <a:ext cx="411480" cy="411480"/>
              <a:chOff x="451708" y="3854926"/>
              <a:chExt cx="612000" cy="612000"/>
            </a:xfrm>
          </p:grpSpPr>
          <p:sp>
            <p:nvSpPr>
              <p:cNvPr id="117" name="Oval 116">
                <a:extLst>
                  <a:ext uri="{FF2B5EF4-FFF2-40B4-BE49-F238E27FC236}">
                    <a16:creationId xmlns:a16="http://schemas.microsoft.com/office/drawing/2014/main" id="{95144A48-D882-024C-B436-9B4D9BB609E2}"/>
                  </a:ext>
                </a:extLst>
              </p:cNvPr>
              <p:cNvSpPr/>
              <p:nvPr/>
            </p:nvSpPr>
            <p:spPr bwMode="ltGray">
              <a:xfrm>
                <a:off x="451708" y="3854926"/>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18" name="Freeform 4838">
                <a:extLst>
                  <a:ext uri="{FF2B5EF4-FFF2-40B4-BE49-F238E27FC236}">
                    <a16:creationId xmlns:a16="http://schemas.microsoft.com/office/drawing/2014/main" id="{72BC474B-C8A2-D54E-871C-9FFD0750FD80}"/>
                  </a:ext>
                </a:extLst>
              </p:cNvPr>
              <p:cNvSpPr>
                <a:spLocks noEditPoints="1"/>
              </p:cNvSpPr>
              <p:nvPr/>
            </p:nvSpPr>
            <p:spPr bwMode="auto">
              <a:xfrm>
                <a:off x="543052" y="390111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9" name="Group 118">
            <a:extLst>
              <a:ext uri="{FF2B5EF4-FFF2-40B4-BE49-F238E27FC236}">
                <a16:creationId xmlns:a16="http://schemas.microsoft.com/office/drawing/2014/main" id="{6F4CCF3E-F1F2-6D4E-941A-AD16A6CCD9CE}"/>
              </a:ext>
            </a:extLst>
          </p:cNvPr>
          <p:cNvGrpSpPr/>
          <p:nvPr/>
        </p:nvGrpSpPr>
        <p:grpSpPr>
          <a:xfrm>
            <a:off x="457200" y="1889680"/>
            <a:ext cx="339400" cy="339400"/>
            <a:chOff x="382986" y="2305282"/>
            <a:chExt cx="457200" cy="457200"/>
          </a:xfrm>
        </p:grpSpPr>
        <p:sp>
          <p:nvSpPr>
            <p:cNvPr id="120" name="Teardrop 119">
              <a:extLst>
                <a:ext uri="{FF2B5EF4-FFF2-40B4-BE49-F238E27FC236}">
                  <a16:creationId xmlns:a16="http://schemas.microsoft.com/office/drawing/2014/main" id="{20C646B2-CBD3-7F4B-A702-C138016DF62F}"/>
                </a:ext>
              </a:extLst>
            </p:cNvPr>
            <p:cNvSpPr/>
            <p:nvPr/>
          </p:nvSpPr>
          <p:spPr bwMode="ltGray">
            <a:xfrm rot="2700000">
              <a:off x="382986" y="230528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21" name="Group 120">
              <a:extLst>
                <a:ext uri="{FF2B5EF4-FFF2-40B4-BE49-F238E27FC236}">
                  <a16:creationId xmlns:a16="http://schemas.microsoft.com/office/drawing/2014/main" id="{985BE73F-58AC-FA4F-8B98-87F0C3F4627B}"/>
                </a:ext>
              </a:extLst>
            </p:cNvPr>
            <p:cNvGrpSpPr/>
            <p:nvPr/>
          </p:nvGrpSpPr>
          <p:grpSpPr>
            <a:xfrm>
              <a:off x="417604" y="2326712"/>
              <a:ext cx="411480" cy="411480"/>
              <a:chOff x="451708" y="2362015"/>
              <a:chExt cx="612000" cy="612000"/>
            </a:xfrm>
          </p:grpSpPr>
          <p:sp>
            <p:nvSpPr>
              <p:cNvPr id="122" name="Oval 121">
                <a:extLst>
                  <a:ext uri="{FF2B5EF4-FFF2-40B4-BE49-F238E27FC236}">
                    <a16:creationId xmlns:a16="http://schemas.microsoft.com/office/drawing/2014/main" id="{13738470-CB4F-2247-87F0-1CBD89427A52}"/>
                  </a:ext>
                </a:extLst>
              </p:cNvPr>
              <p:cNvSpPr/>
              <p:nvPr/>
            </p:nvSpPr>
            <p:spPr bwMode="ltGray">
              <a:xfrm>
                <a:off x="451708" y="2362015"/>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3" name="Freeform 4811">
                <a:extLst>
                  <a:ext uri="{FF2B5EF4-FFF2-40B4-BE49-F238E27FC236}">
                    <a16:creationId xmlns:a16="http://schemas.microsoft.com/office/drawing/2014/main" id="{7C1DB551-FF5B-2046-BE98-0A49F1362544}"/>
                  </a:ext>
                </a:extLst>
              </p:cNvPr>
              <p:cNvSpPr>
                <a:spLocks noEditPoints="1"/>
              </p:cNvSpPr>
              <p:nvPr/>
            </p:nvSpPr>
            <p:spPr bwMode="auto">
              <a:xfrm>
                <a:off x="565266" y="2413515"/>
                <a:ext cx="384882" cy="492747"/>
              </a:xfrm>
              <a:custGeom>
                <a:avLst/>
                <a:gdLst>
                  <a:gd name="T0" fmla="*/ 108 w 314"/>
                  <a:gd name="T1" fmla="*/ 262 h 402"/>
                  <a:gd name="T2" fmla="*/ 96 w 314"/>
                  <a:gd name="T3" fmla="*/ 242 h 402"/>
                  <a:gd name="T4" fmla="*/ 102 w 314"/>
                  <a:gd name="T5" fmla="*/ 228 h 402"/>
                  <a:gd name="T6" fmla="*/ 160 w 314"/>
                  <a:gd name="T7" fmla="*/ 222 h 402"/>
                  <a:gd name="T8" fmla="*/ 130 w 314"/>
                  <a:gd name="T9" fmla="*/ 276 h 402"/>
                  <a:gd name="T10" fmla="*/ 116 w 314"/>
                  <a:gd name="T11" fmla="*/ 282 h 402"/>
                  <a:gd name="T12" fmla="*/ 110 w 314"/>
                  <a:gd name="T13" fmla="*/ 298 h 402"/>
                  <a:gd name="T14" fmla="*/ 122 w 314"/>
                  <a:gd name="T15" fmla="*/ 316 h 402"/>
                  <a:gd name="T16" fmla="*/ 146 w 314"/>
                  <a:gd name="T17" fmla="*/ 318 h 402"/>
                  <a:gd name="T18" fmla="*/ 160 w 314"/>
                  <a:gd name="T19" fmla="*/ 286 h 402"/>
                  <a:gd name="T20" fmla="*/ 300 w 314"/>
                  <a:gd name="T21" fmla="*/ 134 h 402"/>
                  <a:gd name="T22" fmla="*/ 296 w 314"/>
                  <a:gd name="T23" fmla="*/ 162 h 402"/>
                  <a:gd name="T24" fmla="*/ 302 w 314"/>
                  <a:gd name="T25" fmla="*/ 180 h 402"/>
                  <a:gd name="T26" fmla="*/ 246 w 314"/>
                  <a:gd name="T27" fmla="*/ 402 h 402"/>
                  <a:gd name="T28" fmla="*/ 218 w 314"/>
                  <a:gd name="T29" fmla="*/ 400 h 402"/>
                  <a:gd name="T30" fmla="*/ 184 w 314"/>
                  <a:gd name="T31" fmla="*/ 382 h 402"/>
                  <a:gd name="T32" fmla="*/ 164 w 314"/>
                  <a:gd name="T33" fmla="*/ 346 h 402"/>
                  <a:gd name="T34" fmla="*/ 164 w 314"/>
                  <a:gd name="T35" fmla="*/ 320 h 402"/>
                  <a:gd name="T36" fmla="*/ 178 w 314"/>
                  <a:gd name="T37" fmla="*/ 290 h 402"/>
                  <a:gd name="T38" fmla="*/ 6 w 314"/>
                  <a:gd name="T39" fmla="*/ 154 h 402"/>
                  <a:gd name="T40" fmla="*/ 2 w 314"/>
                  <a:gd name="T41" fmla="*/ 150 h 402"/>
                  <a:gd name="T42" fmla="*/ 0 w 314"/>
                  <a:gd name="T43" fmla="*/ 142 h 402"/>
                  <a:gd name="T44" fmla="*/ 38 w 314"/>
                  <a:gd name="T45" fmla="*/ 38 h 402"/>
                  <a:gd name="T46" fmla="*/ 50 w 314"/>
                  <a:gd name="T47" fmla="*/ 6 h 402"/>
                  <a:gd name="T48" fmla="*/ 56 w 314"/>
                  <a:gd name="T49" fmla="*/ 0 h 402"/>
                  <a:gd name="T50" fmla="*/ 306 w 314"/>
                  <a:gd name="T51" fmla="*/ 88 h 402"/>
                  <a:gd name="T52" fmla="*/ 312 w 314"/>
                  <a:gd name="T53" fmla="*/ 94 h 402"/>
                  <a:gd name="T54" fmla="*/ 312 w 314"/>
                  <a:gd name="T55" fmla="*/ 102 h 402"/>
                  <a:gd name="T56" fmla="*/ 300 w 314"/>
                  <a:gd name="T57" fmla="*/ 134 h 402"/>
                  <a:gd name="T58" fmla="*/ 300 w 314"/>
                  <a:gd name="T59" fmla="*/ 134 h 402"/>
                  <a:gd name="T60" fmla="*/ 290 w 314"/>
                  <a:gd name="T61" fmla="*/ 104 h 402"/>
                  <a:gd name="T62" fmla="*/ 232 w 314"/>
                  <a:gd name="T63" fmla="*/ 208 h 402"/>
                  <a:gd name="T64" fmla="*/ 246 w 314"/>
                  <a:gd name="T65" fmla="*/ 220 h 402"/>
                  <a:gd name="T66" fmla="*/ 54 w 314"/>
                  <a:gd name="T67" fmla="*/ 54 h 402"/>
                  <a:gd name="T68" fmla="*/ 180 w 314"/>
                  <a:gd name="T69" fmla="*/ 196 h 402"/>
                  <a:gd name="T70" fmla="*/ 196 w 314"/>
                  <a:gd name="T71" fmla="*/ 180 h 402"/>
                  <a:gd name="T72" fmla="*/ 216 w 314"/>
                  <a:gd name="T73" fmla="*/ 182 h 402"/>
                  <a:gd name="T74" fmla="*/ 232 w 314"/>
                  <a:gd name="T75" fmla="*/ 208 h 402"/>
                  <a:gd name="T76" fmla="*/ 246 w 314"/>
                  <a:gd name="T77" fmla="*/ 242 h 402"/>
                  <a:gd name="T78" fmla="*/ 232 w 314"/>
                  <a:gd name="T79" fmla="*/ 262 h 402"/>
                  <a:gd name="T80" fmla="*/ 254 w 314"/>
                  <a:gd name="T81" fmla="*/ 164 h 402"/>
                  <a:gd name="T82" fmla="*/ 260 w 314"/>
                  <a:gd name="T83" fmla="*/ 152 h 402"/>
                  <a:gd name="T84" fmla="*/ 254 w 314"/>
                  <a:gd name="T85" fmla="*/ 140 h 402"/>
                  <a:gd name="T86" fmla="*/ 244 w 314"/>
                  <a:gd name="T87" fmla="*/ 136 h 402"/>
                  <a:gd name="T88" fmla="*/ 232 w 314"/>
                  <a:gd name="T89" fmla="*/ 140 h 402"/>
                  <a:gd name="T90" fmla="*/ 228 w 314"/>
                  <a:gd name="T91" fmla="*/ 152 h 402"/>
                  <a:gd name="T92" fmla="*/ 232 w 314"/>
                  <a:gd name="T93" fmla="*/ 164 h 402"/>
                  <a:gd name="T94" fmla="*/ 244 w 314"/>
                  <a:gd name="T95" fmla="*/ 168 h 402"/>
                  <a:gd name="T96" fmla="*/ 254 w 314"/>
                  <a:gd name="T97" fmla="*/ 164 h 402"/>
                  <a:gd name="T98" fmla="*/ 98 w 314"/>
                  <a:gd name="T99" fmla="*/ 84 h 402"/>
                  <a:gd name="T100" fmla="*/ 108 w 314"/>
                  <a:gd name="T101" fmla="*/ 102 h 402"/>
                  <a:gd name="T102" fmla="*/ 112 w 314"/>
                  <a:gd name="T103" fmla="*/ 9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402">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24" name="Group 123">
            <a:extLst>
              <a:ext uri="{FF2B5EF4-FFF2-40B4-BE49-F238E27FC236}">
                <a16:creationId xmlns:a16="http://schemas.microsoft.com/office/drawing/2014/main" id="{EB85ABE8-1DA9-9F48-BF93-199D53693F2B}"/>
              </a:ext>
            </a:extLst>
          </p:cNvPr>
          <p:cNvGrpSpPr/>
          <p:nvPr/>
        </p:nvGrpSpPr>
        <p:grpSpPr>
          <a:xfrm>
            <a:off x="463777" y="2933705"/>
            <a:ext cx="339400" cy="339400"/>
            <a:chOff x="426464" y="3720364"/>
            <a:chExt cx="457200" cy="457200"/>
          </a:xfrm>
        </p:grpSpPr>
        <p:sp>
          <p:nvSpPr>
            <p:cNvPr id="125" name="Teardrop 124">
              <a:extLst>
                <a:ext uri="{FF2B5EF4-FFF2-40B4-BE49-F238E27FC236}">
                  <a16:creationId xmlns:a16="http://schemas.microsoft.com/office/drawing/2014/main" id="{B8DBA24E-4DC8-F44F-8599-A2323043645D}"/>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7" name="Oval 126">
              <a:extLst>
                <a:ext uri="{FF2B5EF4-FFF2-40B4-BE49-F238E27FC236}">
                  <a16:creationId xmlns:a16="http://schemas.microsoft.com/office/drawing/2014/main" id="{55EB0A3A-8458-7A43-BADC-01C53442D8EE}"/>
                </a:ext>
              </a:extLst>
            </p:cNvPr>
            <p:cNvSpPr/>
            <p:nvPr/>
          </p:nvSpPr>
          <p:spPr bwMode="ltGray">
            <a:xfrm>
              <a:off x="449324" y="3743542"/>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grpSp>
        <p:nvGrpSpPr>
          <p:cNvPr id="129" name="Group 128">
            <a:extLst>
              <a:ext uri="{FF2B5EF4-FFF2-40B4-BE49-F238E27FC236}">
                <a16:creationId xmlns:a16="http://schemas.microsoft.com/office/drawing/2014/main" id="{B5BC87BC-28C6-AD42-8799-4B2F482AB811}"/>
              </a:ext>
            </a:extLst>
          </p:cNvPr>
          <p:cNvGrpSpPr/>
          <p:nvPr/>
        </p:nvGrpSpPr>
        <p:grpSpPr>
          <a:xfrm>
            <a:off x="464749" y="3618759"/>
            <a:ext cx="339400" cy="339400"/>
            <a:chOff x="427773" y="4643187"/>
            <a:chExt cx="457200" cy="457200"/>
          </a:xfrm>
        </p:grpSpPr>
        <p:sp>
          <p:nvSpPr>
            <p:cNvPr id="130" name="Teardrop 129">
              <a:extLst>
                <a:ext uri="{FF2B5EF4-FFF2-40B4-BE49-F238E27FC236}">
                  <a16:creationId xmlns:a16="http://schemas.microsoft.com/office/drawing/2014/main" id="{F5B71915-C513-6140-889F-CC104CF8655A}"/>
                </a:ext>
              </a:extLst>
            </p:cNvPr>
            <p:cNvSpPr/>
            <p:nvPr/>
          </p:nvSpPr>
          <p:spPr bwMode="ltGray">
            <a:xfrm rot="2700000">
              <a:off x="427773" y="4643187"/>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31" name="Group 130">
              <a:extLst>
                <a:ext uri="{FF2B5EF4-FFF2-40B4-BE49-F238E27FC236}">
                  <a16:creationId xmlns:a16="http://schemas.microsoft.com/office/drawing/2014/main" id="{F27AEB4C-EC04-634C-92DA-3D2C5463EB1C}"/>
                </a:ext>
              </a:extLst>
            </p:cNvPr>
            <p:cNvGrpSpPr/>
            <p:nvPr/>
          </p:nvGrpSpPr>
          <p:grpSpPr>
            <a:xfrm>
              <a:off x="449324" y="4669069"/>
              <a:ext cx="411480" cy="411480"/>
              <a:chOff x="451708" y="5423115"/>
              <a:chExt cx="612000" cy="612000"/>
            </a:xfrm>
          </p:grpSpPr>
          <p:sp>
            <p:nvSpPr>
              <p:cNvPr id="132" name="Oval 131">
                <a:extLst>
                  <a:ext uri="{FF2B5EF4-FFF2-40B4-BE49-F238E27FC236}">
                    <a16:creationId xmlns:a16="http://schemas.microsoft.com/office/drawing/2014/main" id="{8C566FB7-51BB-AC48-8070-EE1345A56E1F}"/>
                  </a:ext>
                </a:extLst>
              </p:cNvPr>
              <p:cNvSpPr/>
              <p:nvPr/>
            </p:nvSpPr>
            <p:spPr bwMode="ltGray">
              <a:xfrm>
                <a:off x="451708" y="5423115"/>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33" name="Freeform 4805">
                <a:extLst>
                  <a:ext uri="{FF2B5EF4-FFF2-40B4-BE49-F238E27FC236}">
                    <a16:creationId xmlns:a16="http://schemas.microsoft.com/office/drawing/2014/main" id="{83873FAB-5F3C-E74D-B02F-44230F567701}"/>
                  </a:ext>
                </a:extLst>
              </p:cNvPr>
              <p:cNvSpPr>
                <a:spLocks noEditPoints="1"/>
              </p:cNvSpPr>
              <p:nvPr/>
            </p:nvSpPr>
            <p:spPr bwMode="auto">
              <a:xfrm>
                <a:off x="541505" y="5554478"/>
                <a:ext cx="436363" cy="330950"/>
              </a:xfrm>
              <a:custGeom>
                <a:avLst/>
                <a:gdLst>
                  <a:gd name="T0" fmla="*/ 324 w 356"/>
                  <a:gd name="T1" fmla="*/ 64 h 270"/>
                  <a:gd name="T2" fmla="*/ 280 w 356"/>
                  <a:gd name="T3" fmla="*/ 10 h 270"/>
                  <a:gd name="T4" fmla="*/ 234 w 356"/>
                  <a:gd name="T5" fmla="*/ 2 h 270"/>
                  <a:gd name="T6" fmla="*/ 92 w 356"/>
                  <a:gd name="T7" fmla="*/ 4 h 270"/>
                  <a:gd name="T8" fmla="*/ 64 w 356"/>
                  <a:gd name="T9" fmla="*/ 18 h 270"/>
                  <a:gd name="T10" fmla="*/ 32 w 356"/>
                  <a:gd name="T11" fmla="*/ 64 h 270"/>
                  <a:gd name="T12" fmla="*/ 8 w 356"/>
                  <a:gd name="T13" fmla="*/ 108 h 270"/>
                  <a:gd name="T14" fmla="*/ 0 w 356"/>
                  <a:gd name="T15" fmla="*/ 168 h 270"/>
                  <a:gd name="T16" fmla="*/ 6 w 356"/>
                  <a:gd name="T17" fmla="*/ 224 h 270"/>
                  <a:gd name="T18" fmla="*/ 12 w 356"/>
                  <a:gd name="T19" fmla="*/ 232 h 270"/>
                  <a:gd name="T20" fmla="*/ 22 w 356"/>
                  <a:gd name="T21" fmla="*/ 232 h 270"/>
                  <a:gd name="T22" fmla="*/ 26 w 356"/>
                  <a:gd name="T23" fmla="*/ 266 h 270"/>
                  <a:gd name="T24" fmla="*/ 60 w 356"/>
                  <a:gd name="T25" fmla="*/ 270 h 270"/>
                  <a:gd name="T26" fmla="*/ 72 w 356"/>
                  <a:gd name="T27" fmla="*/ 258 h 270"/>
                  <a:gd name="T28" fmla="*/ 284 w 356"/>
                  <a:gd name="T29" fmla="*/ 258 h 270"/>
                  <a:gd name="T30" fmla="*/ 292 w 356"/>
                  <a:gd name="T31" fmla="*/ 268 h 270"/>
                  <a:gd name="T32" fmla="*/ 326 w 356"/>
                  <a:gd name="T33" fmla="*/ 268 h 270"/>
                  <a:gd name="T34" fmla="*/ 334 w 356"/>
                  <a:gd name="T35" fmla="*/ 232 h 270"/>
                  <a:gd name="T36" fmla="*/ 340 w 356"/>
                  <a:gd name="T37" fmla="*/ 232 h 270"/>
                  <a:gd name="T38" fmla="*/ 350 w 356"/>
                  <a:gd name="T39" fmla="*/ 224 h 270"/>
                  <a:gd name="T40" fmla="*/ 356 w 356"/>
                  <a:gd name="T41" fmla="*/ 168 h 270"/>
                  <a:gd name="T42" fmla="*/ 352 w 356"/>
                  <a:gd name="T43" fmla="*/ 120 h 270"/>
                  <a:gd name="T44" fmla="*/ 330 w 356"/>
                  <a:gd name="T45" fmla="*/ 72 h 270"/>
                  <a:gd name="T46" fmla="*/ 138 w 356"/>
                  <a:gd name="T47" fmla="*/ 20 h 270"/>
                  <a:gd name="T48" fmla="*/ 246 w 356"/>
                  <a:gd name="T49" fmla="*/ 22 h 270"/>
                  <a:gd name="T50" fmla="*/ 296 w 356"/>
                  <a:gd name="T51" fmla="*/ 62 h 270"/>
                  <a:gd name="T52" fmla="*/ 298 w 356"/>
                  <a:gd name="T53" fmla="*/ 76 h 270"/>
                  <a:gd name="T54" fmla="*/ 284 w 356"/>
                  <a:gd name="T55" fmla="*/ 80 h 270"/>
                  <a:gd name="T56" fmla="*/ 72 w 356"/>
                  <a:gd name="T57" fmla="*/ 80 h 270"/>
                  <a:gd name="T58" fmla="*/ 56 w 356"/>
                  <a:gd name="T59" fmla="*/ 74 h 270"/>
                  <a:gd name="T60" fmla="*/ 70 w 356"/>
                  <a:gd name="T61" fmla="*/ 46 h 270"/>
                  <a:gd name="T62" fmla="*/ 262 w 356"/>
                  <a:gd name="T63" fmla="*/ 136 h 270"/>
                  <a:gd name="T64" fmla="*/ 244 w 356"/>
                  <a:gd name="T65" fmla="*/ 154 h 270"/>
                  <a:gd name="T66" fmla="*/ 100 w 356"/>
                  <a:gd name="T67" fmla="*/ 148 h 270"/>
                  <a:gd name="T68" fmla="*/ 46 w 356"/>
                  <a:gd name="T69" fmla="*/ 152 h 270"/>
                  <a:gd name="T70" fmla="*/ 22 w 356"/>
                  <a:gd name="T71" fmla="*/ 136 h 270"/>
                  <a:gd name="T72" fmla="*/ 28 w 356"/>
                  <a:gd name="T73" fmla="*/ 106 h 270"/>
                  <a:gd name="T74" fmla="*/ 56 w 356"/>
                  <a:gd name="T75" fmla="*/ 102 h 270"/>
                  <a:gd name="T76" fmla="*/ 72 w 356"/>
                  <a:gd name="T77" fmla="*/ 126 h 270"/>
                  <a:gd name="T78" fmla="*/ 46 w 356"/>
                  <a:gd name="T79" fmla="*/ 152 h 270"/>
                  <a:gd name="T80" fmla="*/ 156 w 356"/>
                  <a:gd name="T81" fmla="*/ 212 h 270"/>
                  <a:gd name="T82" fmla="*/ 70 w 356"/>
                  <a:gd name="T83" fmla="*/ 198 h 270"/>
                  <a:gd name="T84" fmla="*/ 152 w 356"/>
                  <a:gd name="T85" fmla="*/ 184 h 270"/>
                  <a:gd name="T86" fmla="*/ 274 w 356"/>
                  <a:gd name="T87" fmla="*/ 186 h 270"/>
                  <a:gd name="T88" fmla="*/ 288 w 356"/>
                  <a:gd name="T89" fmla="*/ 212 h 270"/>
                  <a:gd name="T90" fmla="*/ 292 w 356"/>
                  <a:gd name="T91" fmla="*/ 144 h 270"/>
                  <a:gd name="T92" fmla="*/ 286 w 356"/>
                  <a:gd name="T93" fmla="*/ 116 h 270"/>
                  <a:gd name="T94" fmla="*/ 310 w 356"/>
                  <a:gd name="T95" fmla="*/ 100 h 270"/>
                  <a:gd name="T96" fmla="*/ 336 w 356"/>
                  <a:gd name="T97" fmla="*/ 126 h 270"/>
                  <a:gd name="T98" fmla="*/ 320 w 356"/>
                  <a:gd name="T99" fmla="*/ 15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0">
                    <a:moveTo>
                      <a:pt x="330" y="72"/>
                    </a:moveTo>
                    <a:lnTo>
                      <a:pt x="330" y="72"/>
                    </a:lnTo>
                    <a:lnTo>
                      <a:pt x="324" y="64"/>
                    </a:lnTo>
                    <a:lnTo>
                      <a:pt x="324" y="64"/>
                    </a:lnTo>
                    <a:lnTo>
                      <a:pt x="314" y="46"/>
                    </a:lnTo>
                    <a:lnTo>
                      <a:pt x="302" y="32"/>
                    </a:lnTo>
                    <a:lnTo>
                      <a:pt x="292" y="18"/>
                    </a:lnTo>
                    <a:lnTo>
                      <a:pt x="280" y="10"/>
                    </a:lnTo>
                    <a:lnTo>
                      <a:pt x="280" y="10"/>
                    </a:lnTo>
                    <a:lnTo>
                      <a:pt x="274" y="6"/>
                    </a:lnTo>
                    <a:lnTo>
                      <a:pt x="264" y="4"/>
                    </a:lnTo>
                    <a:lnTo>
                      <a:pt x="234" y="2"/>
                    </a:lnTo>
                    <a:lnTo>
                      <a:pt x="178" y="0"/>
                    </a:lnTo>
                    <a:lnTo>
                      <a:pt x="178" y="0"/>
                    </a:lnTo>
                    <a:lnTo>
                      <a:pt x="122" y="2"/>
                    </a:lnTo>
                    <a:lnTo>
                      <a:pt x="92" y="4"/>
                    </a:lnTo>
                    <a:lnTo>
                      <a:pt x="82" y="6"/>
                    </a:lnTo>
                    <a:lnTo>
                      <a:pt x="76" y="10"/>
                    </a:lnTo>
                    <a:lnTo>
                      <a:pt x="76" y="10"/>
                    </a:lnTo>
                    <a:lnTo>
                      <a:pt x="64" y="18"/>
                    </a:lnTo>
                    <a:lnTo>
                      <a:pt x="54" y="32"/>
                    </a:lnTo>
                    <a:lnTo>
                      <a:pt x="42" y="46"/>
                    </a:lnTo>
                    <a:lnTo>
                      <a:pt x="32" y="64"/>
                    </a:lnTo>
                    <a:lnTo>
                      <a:pt x="32" y="64"/>
                    </a:lnTo>
                    <a:lnTo>
                      <a:pt x="26" y="72"/>
                    </a:lnTo>
                    <a:lnTo>
                      <a:pt x="26" y="72"/>
                    </a:lnTo>
                    <a:lnTo>
                      <a:pt x="16" y="88"/>
                    </a:lnTo>
                    <a:lnTo>
                      <a:pt x="8" y="108"/>
                    </a:lnTo>
                    <a:lnTo>
                      <a:pt x="4" y="120"/>
                    </a:lnTo>
                    <a:lnTo>
                      <a:pt x="2" y="134"/>
                    </a:lnTo>
                    <a:lnTo>
                      <a:pt x="0" y="150"/>
                    </a:lnTo>
                    <a:lnTo>
                      <a:pt x="0" y="168"/>
                    </a:lnTo>
                    <a:lnTo>
                      <a:pt x="0" y="168"/>
                    </a:lnTo>
                    <a:lnTo>
                      <a:pt x="0" y="192"/>
                    </a:lnTo>
                    <a:lnTo>
                      <a:pt x="2" y="210"/>
                    </a:lnTo>
                    <a:lnTo>
                      <a:pt x="6" y="224"/>
                    </a:lnTo>
                    <a:lnTo>
                      <a:pt x="6" y="224"/>
                    </a:lnTo>
                    <a:lnTo>
                      <a:pt x="6" y="228"/>
                    </a:lnTo>
                    <a:lnTo>
                      <a:pt x="10" y="230"/>
                    </a:lnTo>
                    <a:lnTo>
                      <a:pt x="12" y="232"/>
                    </a:lnTo>
                    <a:lnTo>
                      <a:pt x="16" y="232"/>
                    </a:lnTo>
                    <a:lnTo>
                      <a:pt x="16" y="232"/>
                    </a:lnTo>
                    <a:lnTo>
                      <a:pt x="16" y="232"/>
                    </a:lnTo>
                    <a:lnTo>
                      <a:pt x="22" y="232"/>
                    </a:lnTo>
                    <a:lnTo>
                      <a:pt x="22" y="258"/>
                    </a:lnTo>
                    <a:lnTo>
                      <a:pt x="22" y="258"/>
                    </a:lnTo>
                    <a:lnTo>
                      <a:pt x="24" y="262"/>
                    </a:lnTo>
                    <a:lnTo>
                      <a:pt x="26" y="266"/>
                    </a:lnTo>
                    <a:lnTo>
                      <a:pt x="30" y="268"/>
                    </a:lnTo>
                    <a:lnTo>
                      <a:pt x="34" y="270"/>
                    </a:lnTo>
                    <a:lnTo>
                      <a:pt x="60" y="270"/>
                    </a:lnTo>
                    <a:lnTo>
                      <a:pt x="60" y="270"/>
                    </a:lnTo>
                    <a:lnTo>
                      <a:pt x="64" y="268"/>
                    </a:lnTo>
                    <a:lnTo>
                      <a:pt x="68" y="266"/>
                    </a:lnTo>
                    <a:lnTo>
                      <a:pt x="70" y="262"/>
                    </a:lnTo>
                    <a:lnTo>
                      <a:pt x="72" y="258"/>
                    </a:lnTo>
                    <a:lnTo>
                      <a:pt x="72" y="232"/>
                    </a:lnTo>
                    <a:lnTo>
                      <a:pt x="178" y="232"/>
                    </a:lnTo>
                    <a:lnTo>
                      <a:pt x="284" y="232"/>
                    </a:lnTo>
                    <a:lnTo>
                      <a:pt x="284" y="258"/>
                    </a:lnTo>
                    <a:lnTo>
                      <a:pt x="284" y="258"/>
                    </a:lnTo>
                    <a:lnTo>
                      <a:pt x="286" y="262"/>
                    </a:lnTo>
                    <a:lnTo>
                      <a:pt x="288" y="266"/>
                    </a:lnTo>
                    <a:lnTo>
                      <a:pt x="292" y="268"/>
                    </a:lnTo>
                    <a:lnTo>
                      <a:pt x="296" y="270"/>
                    </a:lnTo>
                    <a:lnTo>
                      <a:pt x="322" y="270"/>
                    </a:lnTo>
                    <a:lnTo>
                      <a:pt x="322" y="270"/>
                    </a:lnTo>
                    <a:lnTo>
                      <a:pt x="326" y="268"/>
                    </a:lnTo>
                    <a:lnTo>
                      <a:pt x="330" y="266"/>
                    </a:lnTo>
                    <a:lnTo>
                      <a:pt x="332" y="262"/>
                    </a:lnTo>
                    <a:lnTo>
                      <a:pt x="334" y="258"/>
                    </a:lnTo>
                    <a:lnTo>
                      <a:pt x="334" y="232"/>
                    </a:lnTo>
                    <a:lnTo>
                      <a:pt x="340" y="232"/>
                    </a:lnTo>
                    <a:lnTo>
                      <a:pt x="340" y="232"/>
                    </a:lnTo>
                    <a:lnTo>
                      <a:pt x="340" y="232"/>
                    </a:lnTo>
                    <a:lnTo>
                      <a:pt x="340" y="232"/>
                    </a:lnTo>
                    <a:lnTo>
                      <a:pt x="344" y="232"/>
                    </a:lnTo>
                    <a:lnTo>
                      <a:pt x="346" y="230"/>
                    </a:lnTo>
                    <a:lnTo>
                      <a:pt x="350" y="228"/>
                    </a:lnTo>
                    <a:lnTo>
                      <a:pt x="350" y="224"/>
                    </a:lnTo>
                    <a:lnTo>
                      <a:pt x="350" y="224"/>
                    </a:lnTo>
                    <a:lnTo>
                      <a:pt x="354" y="210"/>
                    </a:lnTo>
                    <a:lnTo>
                      <a:pt x="356" y="192"/>
                    </a:lnTo>
                    <a:lnTo>
                      <a:pt x="356" y="168"/>
                    </a:lnTo>
                    <a:lnTo>
                      <a:pt x="356" y="168"/>
                    </a:lnTo>
                    <a:lnTo>
                      <a:pt x="356" y="150"/>
                    </a:lnTo>
                    <a:lnTo>
                      <a:pt x="354" y="134"/>
                    </a:lnTo>
                    <a:lnTo>
                      <a:pt x="352" y="120"/>
                    </a:lnTo>
                    <a:lnTo>
                      <a:pt x="348" y="108"/>
                    </a:lnTo>
                    <a:lnTo>
                      <a:pt x="340" y="88"/>
                    </a:lnTo>
                    <a:lnTo>
                      <a:pt x="330" y="72"/>
                    </a:lnTo>
                    <a:lnTo>
                      <a:pt x="330" y="72"/>
                    </a:lnTo>
                    <a:close/>
                    <a:moveTo>
                      <a:pt x="88" y="26"/>
                    </a:moveTo>
                    <a:lnTo>
                      <a:pt x="88" y="26"/>
                    </a:lnTo>
                    <a:lnTo>
                      <a:pt x="110" y="22"/>
                    </a:lnTo>
                    <a:lnTo>
                      <a:pt x="138" y="20"/>
                    </a:lnTo>
                    <a:lnTo>
                      <a:pt x="178" y="20"/>
                    </a:lnTo>
                    <a:lnTo>
                      <a:pt x="178" y="20"/>
                    </a:lnTo>
                    <a:lnTo>
                      <a:pt x="218" y="20"/>
                    </a:lnTo>
                    <a:lnTo>
                      <a:pt x="246" y="22"/>
                    </a:lnTo>
                    <a:lnTo>
                      <a:pt x="268" y="26"/>
                    </a:lnTo>
                    <a:lnTo>
                      <a:pt x="268" y="26"/>
                    </a:lnTo>
                    <a:lnTo>
                      <a:pt x="286" y="46"/>
                    </a:lnTo>
                    <a:lnTo>
                      <a:pt x="296" y="62"/>
                    </a:lnTo>
                    <a:lnTo>
                      <a:pt x="298" y="70"/>
                    </a:lnTo>
                    <a:lnTo>
                      <a:pt x="300" y="74"/>
                    </a:lnTo>
                    <a:lnTo>
                      <a:pt x="300" y="74"/>
                    </a:lnTo>
                    <a:lnTo>
                      <a:pt x="298" y="76"/>
                    </a:lnTo>
                    <a:lnTo>
                      <a:pt x="296" y="78"/>
                    </a:lnTo>
                    <a:lnTo>
                      <a:pt x="292" y="80"/>
                    </a:lnTo>
                    <a:lnTo>
                      <a:pt x="284" y="80"/>
                    </a:lnTo>
                    <a:lnTo>
                      <a:pt x="284" y="80"/>
                    </a:lnTo>
                    <a:lnTo>
                      <a:pt x="178" y="80"/>
                    </a:lnTo>
                    <a:lnTo>
                      <a:pt x="178" y="80"/>
                    </a:lnTo>
                    <a:lnTo>
                      <a:pt x="72" y="80"/>
                    </a:lnTo>
                    <a:lnTo>
                      <a:pt x="72" y="80"/>
                    </a:lnTo>
                    <a:lnTo>
                      <a:pt x="64" y="80"/>
                    </a:lnTo>
                    <a:lnTo>
                      <a:pt x="60" y="78"/>
                    </a:lnTo>
                    <a:lnTo>
                      <a:pt x="58" y="76"/>
                    </a:lnTo>
                    <a:lnTo>
                      <a:pt x="56" y="74"/>
                    </a:lnTo>
                    <a:lnTo>
                      <a:pt x="56" y="74"/>
                    </a:lnTo>
                    <a:lnTo>
                      <a:pt x="58" y="70"/>
                    </a:lnTo>
                    <a:lnTo>
                      <a:pt x="60" y="62"/>
                    </a:lnTo>
                    <a:lnTo>
                      <a:pt x="70" y="46"/>
                    </a:lnTo>
                    <a:lnTo>
                      <a:pt x="88" y="26"/>
                    </a:lnTo>
                    <a:lnTo>
                      <a:pt x="88" y="26"/>
                    </a:lnTo>
                    <a:close/>
                    <a:moveTo>
                      <a:pt x="262" y="136"/>
                    </a:moveTo>
                    <a:lnTo>
                      <a:pt x="262" y="136"/>
                    </a:lnTo>
                    <a:lnTo>
                      <a:pt x="260" y="144"/>
                    </a:lnTo>
                    <a:lnTo>
                      <a:pt x="256" y="148"/>
                    </a:lnTo>
                    <a:lnTo>
                      <a:pt x="252" y="152"/>
                    </a:lnTo>
                    <a:lnTo>
                      <a:pt x="244" y="154"/>
                    </a:lnTo>
                    <a:lnTo>
                      <a:pt x="112" y="154"/>
                    </a:lnTo>
                    <a:lnTo>
                      <a:pt x="112" y="154"/>
                    </a:lnTo>
                    <a:lnTo>
                      <a:pt x="104" y="152"/>
                    </a:lnTo>
                    <a:lnTo>
                      <a:pt x="100" y="148"/>
                    </a:lnTo>
                    <a:lnTo>
                      <a:pt x="96" y="144"/>
                    </a:lnTo>
                    <a:lnTo>
                      <a:pt x="94" y="136"/>
                    </a:lnTo>
                    <a:lnTo>
                      <a:pt x="262" y="136"/>
                    </a:lnTo>
                    <a:close/>
                    <a:moveTo>
                      <a:pt x="46" y="152"/>
                    </a:moveTo>
                    <a:lnTo>
                      <a:pt x="46" y="152"/>
                    </a:lnTo>
                    <a:lnTo>
                      <a:pt x="36" y="150"/>
                    </a:lnTo>
                    <a:lnTo>
                      <a:pt x="28" y="144"/>
                    </a:lnTo>
                    <a:lnTo>
                      <a:pt x="22" y="136"/>
                    </a:lnTo>
                    <a:lnTo>
                      <a:pt x="20" y="126"/>
                    </a:lnTo>
                    <a:lnTo>
                      <a:pt x="20" y="126"/>
                    </a:lnTo>
                    <a:lnTo>
                      <a:pt x="22" y="116"/>
                    </a:lnTo>
                    <a:lnTo>
                      <a:pt x="28" y="106"/>
                    </a:lnTo>
                    <a:lnTo>
                      <a:pt x="36" y="102"/>
                    </a:lnTo>
                    <a:lnTo>
                      <a:pt x="46" y="100"/>
                    </a:lnTo>
                    <a:lnTo>
                      <a:pt x="46" y="100"/>
                    </a:lnTo>
                    <a:lnTo>
                      <a:pt x="56" y="102"/>
                    </a:lnTo>
                    <a:lnTo>
                      <a:pt x="64" y="106"/>
                    </a:lnTo>
                    <a:lnTo>
                      <a:pt x="70" y="116"/>
                    </a:lnTo>
                    <a:lnTo>
                      <a:pt x="72" y="126"/>
                    </a:lnTo>
                    <a:lnTo>
                      <a:pt x="72" y="126"/>
                    </a:lnTo>
                    <a:lnTo>
                      <a:pt x="70" y="136"/>
                    </a:lnTo>
                    <a:lnTo>
                      <a:pt x="64" y="144"/>
                    </a:lnTo>
                    <a:lnTo>
                      <a:pt x="56" y="150"/>
                    </a:lnTo>
                    <a:lnTo>
                      <a:pt x="46" y="152"/>
                    </a:lnTo>
                    <a:lnTo>
                      <a:pt x="46" y="152"/>
                    </a:lnTo>
                    <a:close/>
                    <a:moveTo>
                      <a:pt x="288" y="212"/>
                    </a:moveTo>
                    <a:lnTo>
                      <a:pt x="204" y="212"/>
                    </a:lnTo>
                    <a:lnTo>
                      <a:pt x="156" y="212"/>
                    </a:lnTo>
                    <a:lnTo>
                      <a:pt x="68" y="212"/>
                    </a:lnTo>
                    <a:lnTo>
                      <a:pt x="68" y="206"/>
                    </a:lnTo>
                    <a:lnTo>
                      <a:pt x="68" y="206"/>
                    </a:lnTo>
                    <a:lnTo>
                      <a:pt x="70" y="198"/>
                    </a:lnTo>
                    <a:lnTo>
                      <a:pt x="76" y="190"/>
                    </a:lnTo>
                    <a:lnTo>
                      <a:pt x="82" y="186"/>
                    </a:lnTo>
                    <a:lnTo>
                      <a:pt x="90" y="184"/>
                    </a:lnTo>
                    <a:lnTo>
                      <a:pt x="152" y="184"/>
                    </a:lnTo>
                    <a:lnTo>
                      <a:pt x="208" y="184"/>
                    </a:lnTo>
                    <a:lnTo>
                      <a:pt x="266" y="184"/>
                    </a:lnTo>
                    <a:lnTo>
                      <a:pt x="266" y="184"/>
                    </a:lnTo>
                    <a:lnTo>
                      <a:pt x="274" y="186"/>
                    </a:lnTo>
                    <a:lnTo>
                      <a:pt x="280" y="190"/>
                    </a:lnTo>
                    <a:lnTo>
                      <a:pt x="286" y="198"/>
                    </a:lnTo>
                    <a:lnTo>
                      <a:pt x="288" y="206"/>
                    </a:lnTo>
                    <a:lnTo>
                      <a:pt x="288" y="212"/>
                    </a:lnTo>
                    <a:close/>
                    <a:moveTo>
                      <a:pt x="310" y="152"/>
                    </a:moveTo>
                    <a:lnTo>
                      <a:pt x="310" y="152"/>
                    </a:lnTo>
                    <a:lnTo>
                      <a:pt x="300" y="150"/>
                    </a:lnTo>
                    <a:lnTo>
                      <a:pt x="292" y="144"/>
                    </a:lnTo>
                    <a:lnTo>
                      <a:pt x="286" y="136"/>
                    </a:lnTo>
                    <a:lnTo>
                      <a:pt x="284" y="126"/>
                    </a:lnTo>
                    <a:lnTo>
                      <a:pt x="284" y="126"/>
                    </a:lnTo>
                    <a:lnTo>
                      <a:pt x="286" y="116"/>
                    </a:lnTo>
                    <a:lnTo>
                      <a:pt x="292" y="106"/>
                    </a:lnTo>
                    <a:lnTo>
                      <a:pt x="300" y="102"/>
                    </a:lnTo>
                    <a:lnTo>
                      <a:pt x="310" y="100"/>
                    </a:lnTo>
                    <a:lnTo>
                      <a:pt x="310" y="100"/>
                    </a:lnTo>
                    <a:lnTo>
                      <a:pt x="320" y="102"/>
                    </a:lnTo>
                    <a:lnTo>
                      <a:pt x="328" y="106"/>
                    </a:lnTo>
                    <a:lnTo>
                      <a:pt x="334" y="116"/>
                    </a:lnTo>
                    <a:lnTo>
                      <a:pt x="336" y="126"/>
                    </a:lnTo>
                    <a:lnTo>
                      <a:pt x="336" y="126"/>
                    </a:lnTo>
                    <a:lnTo>
                      <a:pt x="334" y="136"/>
                    </a:lnTo>
                    <a:lnTo>
                      <a:pt x="328" y="144"/>
                    </a:lnTo>
                    <a:lnTo>
                      <a:pt x="320" y="150"/>
                    </a:lnTo>
                    <a:lnTo>
                      <a:pt x="310" y="152"/>
                    </a:lnTo>
                    <a:lnTo>
                      <a:pt x="31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sp>
        <p:nvSpPr>
          <p:cNvPr id="108" name="Rounded Rectangle 107">
            <a:hlinkClick r:id="rId4" action="ppaction://hlinksldjump"/>
            <a:extLst>
              <a:ext uri="{FF2B5EF4-FFF2-40B4-BE49-F238E27FC236}">
                <a16:creationId xmlns:a16="http://schemas.microsoft.com/office/drawing/2014/main" id="{D2E677AE-F960-FD4B-B36B-F05A16F9681A}"/>
              </a:ext>
            </a:extLst>
          </p:cNvPr>
          <p:cNvSpPr/>
          <p:nvPr/>
        </p:nvSpPr>
        <p:spPr>
          <a:xfrm>
            <a:off x="1057700" y="895976"/>
            <a:ext cx="2534254"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Generation Capacity And Energy Mix</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Rounded Rectangle 133">
            <a:hlinkClick r:id="rId5" action="ppaction://hlinksldjump"/>
            <a:extLst>
              <a:ext uri="{FF2B5EF4-FFF2-40B4-BE49-F238E27FC236}">
                <a16:creationId xmlns:a16="http://schemas.microsoft.com/office/drawing/2014/main" id="{6D83E4CB-2604-F242-9EAA-B3C4C23F4FC8}"/>
              </a:ext>
            </a:extLst>
          </p:cNvPr>
          <p:cNvSpPr/>
          <p:nvPr/>
        </p:nvSpPr>
        <p:spPr>
          <a:xfrm>
            <a:off x="1057700" y="1258532"/>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Phase-Out</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Rounded Rectangle 134">
            <a:hlinkClick r:id="rId6" action="ppaction://hlinksldjump"/>
            <a:extLst>
              <a:ext uri="{FF2B5EF4-FFF2-40B4-BE49-F238E27FC236}">
                <a16:creationId xmlns:a16="http://schemas.microsoft.com/office/drawing/2014/main" id="{AD61F9C2-D747-A347-BBA0-83652C7837F4}"/>
              </a:ext>
            </a:extLst>
          </p:cNvPr>
          <p:cNvSpPr/>
          <p:nvPr/>
        </p:nvSpPr>
        <p:spPr>
          <a:xfrm>
            <a:off x="1057700" y="1601890"/>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 Auctions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ounded Rectangle 135">
            <a:hlinkClick r:id="rId7" action="ppaction://hlinksldjump"/>
            <a:extLst>
              <a:ext uri="{FF2B5EF4-FFF2-40B4-BE49-F238E27FC236}">
                <a16:creationId xmlns:a16="http://schemas.microsoft.com/office/drawing/2014/main" id="{87893B88-7EBC-F84E-AD0F-B1FD73B6DED0}"/>
              </a:ext>
            </a:extLst>
          </p:cNvPr>
          <p:cNvSpPr/>
          <p:nvPr/>
        </p:nvSpPr>
        <p:spPr>
          <a:xfrm>
            <a:off x="1057700" y="1938137"/>
            <a:ext cx="15080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Discom Payables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ounded Rectangle 136">
            <a:hlinkClick r:id="rId8" action="ppaction://hlinksldjump"/>
            <a:extLst>
              <a:ext uri="{FF2B5EF4-FFF2-40B4-BE49-F238E27FC236}">
                <a16:creationId xmlns:a16="http://schemas.microsoft.com/office/drawing/2014/main" id="{73B7AB10-E793-314A-BB95-22AE969A6A9C}"/>
              </a:ext>
            </a:extLst>
          </p:cNvPr>
          <p:cNvSpPr/>
          <p:nvPr/>
        </p:nvSpPr>
        <p:spPr>
          <a:xfrm>
            <a:off x="1057700" y="2300921"/>
            <a:ext cx="1194182"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Markets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ounded Rectangle 137">
            <a:hlinkClick r:id="rId9" action="ppaction://hlinksldjump"/>
            <a:extLst>
              <a:ext uri="{FF2B5EF4-FFF2-40B4-BE49-F238E27FC236}">
                <a16:creationId xmlns:a16="http://schemas.microsoft.com/office/drawing/2014/main" id="{60540735-A0C6-7745-BA12-0445762A8DC5}"/>
              </a:ext>
            </a:extLst>
          </p:cNvPr>
          <p:cNvSpPr/>
          <p:nvPr/>
        </p:nvSpPr>
        <p:spPr>
          <a:xfrm>
            <a:off x="1057703" y="2632851"/>
            <a:ext cx="255444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and Regulatory Developments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Rounded Rectangle 138">
            <a:hlinkClick r:id="rId10" action="ppaction://hlinksldjump"/>
            <a:extLst>
              <a:ext uri="{FF2B5EF4-FFF2-40B4-BE49-F238E27FC236}">
                <a16:creationId xmlns:a16="http://schemas.microsoft.com/office/drawing/2014/main" id="{64A9B9F7-B5F5-EC4C-8B74-2CED6A0345ED}"/>
              </a:ext>
            </a:extLst>
          </p:cNvPr>
          <p:cNvSpPr/>
          <p:nvPr/>
        </p:nvSpPr>
        <p:spPr>
          <a:xfrm>
            <a:off x="1057702" y="2997471"/>
            <a:ext cx="22518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Renewable Energy Finance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Rounded Rectangle 139">
            <a:hlinkClick r:id="rId11" action="ppaction://hlinksldjump"/>
            <a:extLst>
              <a:ext uri="{FF2B5EF4-FFF2-40B4-BE49-F238E27FC236}">
                <a16:creationId xmlns:a16="http://schemas.microsoft.com/office/drawing/2014/main" id="{D05D0FBB-74C8-4A46-90B7-1DA893D17DE5}"/>
              </a:ext>
            </a:extLst>
          </p:cNvPr>
          <p:cNvSpPr/>
          <p:nvPr/>
        </p:nvSpPr>
        <p:spPr>
          <a:xfrm>
            <a:off x="1057702" y="3342660"/>
            <a:ext cx="1869743"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Storage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Rounded Rectangle 140">
            <a:hlinkClick r:id="rId12" action="ppaction://hlinksldjump"/>
            <a:extLst>
              <a:ext uri="{FF2B5EF4-FFF2-40B4-BE49-F238E27FC236}">
                <a16:creationId xmlns:a16="http://schemas.microsoft.com/office/drawing/2014/main" id="{E5927073-8CB7-1B4C-A5B4-6568E3E61EF2}"/>
              </a:ext>
            </a:extLst>
          </p:cNvPr>
          <p:cNvSpPr/>
          <p:nvPr/>
        </p:nvSpPr>
        <p:spPr>
          <a:xfrm>
            <a:off x="1057702" y="3686821"/>
            <a:ext cx="138330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ounded Rectangle 141">
            <a:hlinkClick r:id="rId13" action="ppaction://hlinksldjump"/>
            <a:extLst>
              <a:ext uri="{FF2B5EF4-FFF2-40B4-BE49-F238E27FC236}">
                <a16:creationId xmlns:a16="http://schemas.microsoft.com/office/drawing/2014/main" id="{4D5761CE-7AAC-874A-A0C6-6383DA4944B3}"/>
              </a:ext>
            </a:extLst>
          </p:cNvPr>
          <p:cNvSpPr/>
          <p:nvPr/>
        </p:nvSpPr>
        <p:spPr>
          <a:xfrm>
            <a:off x="1057701" y="4023068"/>
            <a:ext cx="1508079"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Annexures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ounded Rectangle 142">
            <a:hlinkClick r:id="rId7" action="ppaction://hlinksldjump"/>
            <a:extLst>
              <a:ext uri="{FF2B5EF4-FFF2-40B4-BE49-F238E27FC236}">
                <a16:creationId xmlns:a16="http://schemas.microsoft.com/office/drawing/2014/main" id="{25803578-FCA8-D64E-BFFC-B784360F6CE4}"/>
              </a:ext>
            </a:extLst>
          </p:cNvPr>
          <p:cNvSpPr/>
          <p:nvPr/>
        </p:nvSpPr>
        <p:spPr>
          <a:xfrm>
            <a:off x="1057702" y="4373228"/>
            <a:ext cx="5958394"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hlinkClick r:id="rId14" action="ppaction://hlinksldjump">
                  <a:extLst>
                    <a:ext uri="{A12FA001-AC4F-418D-AE19-62706E023703}">
                      <ahyp:hlinkClr xmlns:ahyp="http://schemas.microsoft.com/office/drawing/2018/hyperlinkcolor" val="tx"/>
                    </a:ext>
                  </a:extLst>
                </a:hlinkClick>
              </a:rPr>
              <a:t>About Us</a:t>
            </a:r>
            <a:endParaRPr lang="en-US" sz="1000"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71" y="3003122"/>
            <a:ext cx="153806" cy="227440"/>
          </a:xfrm>
          <a:prstGeom prst="rect">
            <a:avLst/>
          </a:prstGeom>
        </p:spPr>
      </p:pic>
      <p:grpSp>
        <p:nvGrpSpPr>
          <p:cNvPr id="78" name="Group 77"/>
          <p:cNvGrpSpPr/>
          <p:nvPr/>
        </p:nvGrpSpPr>
        <p:grpSpPr>
          <a:xfrm>
            <a:off x="8284057" y="4779402"/>
            <a:ext cx="715926" cy="418214"/>
            <a:chOff x="8284057" y="4779402"/>
            <a:chExt cx="715926" cy="418214"/>
          </a:xfrm>
        </p:grpSpPr>
        <p:sp>
          <p:nvSpPr>
            <p:cNvPr id="79" name="Rounded Rectangle 78"/>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0" name="Group 79"/>
            <p:cNvGrpSpPr/>
            <p:nvPr/>
          </p:nvGrpSpPr>
          <p:grpSpPr>
            <a:xfrm>
              <a:off x="8284057" y="4879531"/>
              <a:ext cx="715926" cy="263969"/>
              <a:chOff x="1376812" y="1471708"/>
              <a:chExt cx="715926" cy="263969"/>
            </a:xfrm>
          </p:grpSpPr>
          <p:sp>
            <p:nvSpPr>
              <p:cNvPr id="81" name="TextBox 8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82" name="Group 81"/>
              <p:cNvGrpSpPr/>
              <p:nvPr/>
            </p:nvGrpSpPr>
            <p:grpSpPr>
              <a:xfrm>
                <a:off x="1504037" y="1471708"/>
                <a:ext cx="436340" cy="63914"/>
                <a:chOff x="973747" y="978085"/>
                <a:chExt cx="436340" cy="63914"/>
              </a:xfrm>
            </p:grpSpPr>
            <p:sp>
              <p:nvSpPr>
                <p:cNvPr id="83" name="Oval 82"/>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9" name="Oval 8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4" name="TextBox 143"/>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
        <p:nvSpPr>
          <p:cNvPr id="87" name="Rounded Rectangle 86">
            <a:hlinkClick r:id="rId4" action="ppaction://hlinksldjump"/>
            <a:extLst>
              <a:ext uri="{FF2B5EF4-FFF2-40B4-BE49-F238E27FC236}">
                <a16:creationId xmlns:a16="http://schemas.microsoft.com/office/drawing/2014/main" id="{D2E677AE-F960-FD4B-B36B-F05A16F9681A}"/>
              </a:ext>
            </a:extLst>
          </p:cNvPr>
          <p:cNvSpPr/>
          <p:nvPr/>
        </p:nvSpPr>
        <p:spPr>
          <a:xfrm>
            <a:off x="3737596" y="88171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Rounded Rectangle 87">
            <a:hlinkClick r:id="rId4" action="ppaction://hlinksldjump"/>
            <a:extLst>
              <a:ext uri="{FF2B5EF4-FFF2-40B4-BE49-F238E27FC236}">
                <a16:creationId xmlns:a16="http://schemas.microsoft.com/office/drawing/2014/main" id="{D2E677AE-F960-FD4B-B36B-F05A16F9681A}"/>
              </a:ext>
            </a:extLst>
          </p:cNvPr>
          <p:cNvSpPr/>
          <p:nvPr/>
        </p:nvSpPr>
        <p:spPr>
          <a:xfrm>
            <a:off x="3739265" y="122291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ounded Rectangle 89">
            <a:hlinkClick r:id="rId4" action="ppaction://hlinksldjump"/>
            <a:extLst>
              <a:ext uri="{FF2B5EF4-FFF2-40B4-BE49-F238E27FC236}">
                <a16:creationId xmlns:a16="http://schemas.microsoft.com/office/drawing/2014/main" id="{D2E677AE-F960-FD4B-B36B-F05A16F9681A}"/>
              </a:ext>
            </a:extLst>
          </p:cNvPr>
          <p:cNvSpPr/>
          <p:nvPr/>
        </p:nvSpPr>
        <p:spPr>
          <a:xfrm>
            <a:off x="3739827" y="157125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ounded Rectangle 125">
            <a:hlinkClick r:id="rId4" action="ppaction://hlinksldjump"/>
            <a:extLst>
              <a:ext uri="{FF2B5EF4-FFF2-40B4-BE49-F238E27FC236}">
                <a16:creationId xmlns:a16="http://schemas.microsoft.com/office/drawing/2014/main" id="{D2E677AE-F960-FD4B-B36B-F05A16F9681A}"/>
              </a:ext>
            </a:extLst>
          </p:cNvPr>
          <p:cNvSpPr/>
          <p:nvPr/>
        </p:nvSpPr>
        <p:spPr>
          <a:xfrm>
            <a:off x="3744420" y="190125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Rounded Rectangle 144">
            <a:hlinkClick r:id="rId4" action="ppaction://hlinksldjump"/>
            <a:extLst>
              <a:ext uri="{FF2B5EF4-FFF2-40B4-BE49-F238E27FC236}">
                <a16:creationId xmlns:a16="http://schemas.microsoft.com/office/drawing/2014/main" id="{D2E677AE-F960-FD4B-B36B-F05A16F9681A}"/>
              </a:ext>
            </a:extLst>
          </p:cNvPr>
          <p:cNvSpPr/>
          <p:nvPr/>
        </p:nvSpPr>
        <p:spPr>
          <a:xfrm>
            <a:off x="3744420" y="2264724"/>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Rounded Rectangle 145">
            <a:hlinkClick r:id="rId4" action="ppaction://hlinksldjump"/>
            <a:extLst>
              <a:ext uri="{FF2B5EF4-FFF2-40B4-BE49-F238E27FC236}">
                <a16:creationId xmlns:a16="http://schemas.microsoft.com/office/drawing/2014/main" id="{D2E677AE-F960-FD4B-B36B-F05A16F9681A}"/>
              </a:ext>
            </a:extLst>
          </p:cNvPr>
          <p:cNvSpPr/>
          <p:nvPr/>
        </p:nvSpPr>
        <p:spPr>
          <a:xfrm>
            <a:off x="3745872" y="2603978"/>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Rounded Rectangle 146">
            <a:hlinkClick r:id="rId4" action="ppaction://hlinksldjump"/>
            <a:extLst>
              <a:ext uri="{FF2B5EF4-FFF2-40B4-BE49-F238E27FC236}">
                <a16:creationId xmlns:a16="http://schemas.microsoft.com/office/drawing/2014/main" id="{D2E677AE-F960-FD4B-B36B-F05A16F9681A}"/>
              </a:ext>
            </a:extLst>
          </p:cNvPr>
          <p:cNvSpPr/>
          <p:nvPr/>
        </p:nvSpPr>
        <p:spPr>
          <a:xfrm>
            <a:off x="3748330" y="294588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ounded Rectangle 147">
            <a:hlinkClick r:id="rId4" action="ppaction://hlinksldjump"/>
            <a:extLst>
              <a:ext uri="{FF2B5EF4-FFF2-40B4-BE49-F238E27FC236}">
                <a16:creationId xmlns:a16="http://schemas.microsoft.com/office/drawing/2014/main" id="{D2E677AE-F960-FD4B-B36B-F05A16F9681A}"/>
              </a:ext>
            </a:extLst>
          </p:cNvPr>
          <p:cNvSpPr/>
          <p:nvPr/>
        </p:nvSpPr>
        <p:spPr>
          <a:xfrm>
            <a:off x="3753266" y="330692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ounded Rectangle 148">
            <a:hlinkClick r:id="rId4" action="ppaction://hlinksldjump"/>
            <a:extLst>
              <a:ext uri="{FF2B5EF4-FFF2-40B4-BE49-F238E27FC236}">
                <a16:creationId xmlns:a16="http://schemas.microsoft.com/office/drawing/2014/main" id="{D2E677AE-F960-FD4B-B36B-F05A16F9681A}"/>
              </a:ext>
            </a:extLst>
          </p:cNvPr>
          <p:cNvSpPr/>
          <p:nvPr/>
        </p:nvSpPr>
        <p:spPr>
          <a:xfrm>
            <a:off x="3753266" y="3648116"/>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ounded Rectangle 149">
            <a:hlinkClick r:id="rId4" action="ppaction://hlinksldjump"/>
            <a:extLst>
              <a:ext uri="{FF2B5EF4-FFF2-40B4-BE49-F238E27FC236}">
                <a16:creationId xmlns:a16="http://schemas.microsoft.com/office/drawing/2014/main" id="{D2E677AE-F960-FD4B-B36B-F05A16F9681A}"/>
              </a:ext>
            </a:extLst>
          </p:cNvPr>
          <p:cNvSpPr/>
          <p:nvPr/>
        </p:nvSpPr>
        <p:spPr>
          <a:xfrm>
            <a:off x="3749183" y="399023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Rounded Rectangle 150">
            <a:hlinkClick r:id="rId4" action="ppaction://hlinksldjump"/>
            <a:extLst>
              <a:ext uri="{FF2B5EF4-FFF2-40B4-BE49-F238E27FC236}">
                <a16:creationId xmlns:a16="http://schemas.microsoft.com/office/drawing/2014/main" id="{D2E677AE-F960-FD4B-B36B-F05A16F9681A}"/>
              </a:ext>
            </a:extLst>
          </p:cNvPr>
          <p:cNvSpPr/>
          <p:nvPr/>
        </p:nvSpPr>
        <p:spPr>
          <a:xfrm>
            <a:off x="3753266" y="4339095"/>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5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Generation capacity: </a:t>
            </a:r>
            <a:r>
              <a:rPr lang="en-US" sz="1200" dirty="0">
                <a:solidFill>
                  <a:srgbClr val="009CD8"/>
                </a:solidFill>
              </a:rPr>
              <a:t>RE capacity additions rebound to pre Covid-19 levels, as the economy starts to see a recovery</a:t>
            </a:r>
            <a:endParaRPr sz="1200" dirty="0">
              <a:solidFill>
                <a:srgbClr val="009CD8"/>
              </a:solidFill>
            </a:endParaRPr>
          </a:p>
        </p:txBody>
      </p:sp>
      <p:sp>
        <p:nvSpPr>
          <p:cNvPr id="1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3118" y="2906762"/>
            <a:ext cx="4643051" cy="280813"/>
          </a:xfrm>
          <a:prstGeom prst="rect">
            <a:avLst/>
          </a:prstGeom>
        </p:spPr>
        <p:txBody>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 *Includes solar rooftop capacity (3.5 GW as of December 2020)</a:t>
            </a: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35581" y="4769651"/>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Ministry of New and Renewable Energy.</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20770"/>
            <a:ext cx="2391744" cy="4158706"/>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No noticeable coal/lignite, hydro, nuclear, gas/diesel capacity has been added since last four quarters whereas there has been a noticeable increase in RE capacity. </a:t>
            </a:r>
          </a:p>
          <a:p>
            <a:pPr lvl="0">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The pace of RE capacity addition has begun to match pre Covid-19 levels</a:t>
            </a:r>
            <a:r>
              <a:rPr lang="en-IN" sz="800" dirty="0">
                <a:solidFill>
                  <a:schemeClr val="tx1">
                    <a:lumMod val="65000"/>
                    <a:lumOff val="35000"/>
                  </a:schemeClr>
                </a:solidFill>
                <a:latin typeface="Open Sans"/>
                <a:ea typeface="Open Sans"/>
                <a:cs typeface="Open Sans"/>
                <a:sym typeface="Open Sans"/>
              </a:rPr>
              <a:t>, in line with an economic and RE supply chain recovery once the lockdown ended.</a:t>
            </a:r>
          </a:p>
          <a:p>
            <a:pPr lvl="0">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Specifically, the 1.9 GW of RE capacity added in Q3 FY21, was 59% higher than the lowest quarterly capacity addition (1.2 GW) in Q1 FY21</a:t>
            </a:r>
            <a:r>
              <a:rPr lang="en-IN" sz="800" dirty="0">
                <a:solidFill>
                  <a:schemeClr val="tx1">
                    <a:lumMod val="65000"/>
                    <a:lumOff val="35000"/>
                  </a:schemeClr>
                </a:solidFill>
                <a:latin typeface="Open Sans"/>
                <a:ea typeface="Open Sans"/>
                <a:cs typeface="Open Sans"/>
                <a:sym typeface="Open Sans"/>
              </a:rPr>
              <a:t>. The low capacity addition in Q1 FY21 was an aftermath of the Covid-19 lockdown, announced in March 2020.</a:t>
            </a:r>
            <a:endParaRPr lang="en-IN" sz="800" b="1" dirty="0">
              <a:solidFill>
                <a:schemeClr val="tx1">
                  <a:lumMod val="65000"/>
                  <a:lumOff val="35000"/>
                </a:schemeClr>
              </a:solidFill>
              <a:latin typeface="Open Sans"/>
              <a:ea typeface="Open Sans"/>
              <a:cs typeface="Open Sans"/>
              <a:sym typeface="Open Sans"/>
            </a:endParaRPr>
          </a:p>
          <a:p>
            <a:pPr lvl="0">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Among RE categories, solar (grid-scale and rooftop) continues to dominate, accounting for </a:t>
            </a:r>
            <a:r>
              <a:rPr lang="en-IN" sz="800" b="1" dirty="0">
                <a:solidFill>
                  <a:schemeClr val="tx1">
                    <a:lumMod val="65000"/>
                    <a:lumOff val="35000"/>
                  </a:schemeClr>
                </a:solidFill>
                <a:latin typeface="Open Sans"/>
                <a:ea typeface="Open Sans"/>
                <a:cs typeface="Open Sans"/>
                <a:sym typeface="Open Sans"/>
              </a:rPr>
              <a:t>73% of the capacity added in Q3 FY21.</a:t>
            </a:r>
          </a:p>
          <a:p>
            <a:pPr>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2.97 GW RE capacity was sanctioned/auctioned in Q3 FY21</a:t>
            </a:r>
            <a:r>
              <a:rPr lang="en-IN" sz="800" dirty="0">
                <a:solidFill>
                  <a:schemeClr val="tx1">
                    <a:lumMod val="65000"/>
                    <a:lumOff val="35000"/>
                  </a:schemeClr>
                </a:solidFill>
                <a:latin typeface="Open Sans"/>
                <a:ea typeface="Open Sans"/>
                <a:cs typeface="Open Sans"/>
                <a:sym typeface="Open Sans"/>
              </a:rPr>
              <a:t>. A decline in quarterly capacity sanctioned/auctioned was observed (4.4 GW and 3.2 GW sanctioned/auctioned in Q1 FY21 and Q2 FY21, respectively). This might be due to challenges faced by SECI in finding adequate buyers for the previously tendered (higher tariff) capacities in the face of rapidly declining tariffs and discoms’ grid integration challenges.</a:t>
            </a:r>
          </a:p>
        </p:txBody>
      </p:sp>
      <p:graphicFrame>
        <p:nvGraphicFramePr>
          <p:cNvPr id="26" name="Chart 25">
            <a:extLst>
              <a:ext uri="{FF2B5EF4-FFF2-40B4-BE49-F238E27FC236}">
                <a16:creationId xmlns:a16="http://schemas.microsoft.com/office/drawing/2014/main" id="{C4F5E5BA-0F0B-7642-83D2-30C24092BB05}"/>
              </a:ext>
            </a:extLst>
          </p:cNvPr>
          <p:cNvGraphicFramePr/>
          <p:nvPr>
            <p:extLst>
              <p:ext uri="{D42A27DB-BD31-4B8C-83A1-F6EECF244321}">
                <p14:modId xmlns:p14="http://schemas.microsoft.com/office/powerpoint/2010/main" val="3782409587"/>
              </p:ext>
            </p:extLst>
          </p:nvPr>
        </p:nvGraphicFramePr>
        <p:xfrm>
          <a:off x="261674" y="3174844"/>
          <a:ext cx="6059102" cy="1764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FE4317EF-28F1-CA4F-B519-CE618905DB8A}"/>
              </a:ext>
            </a:extLst>
          </p:cNvPr>
          <p:cNvGraphicFramePr/>
          <p:nvPr>
            <p:extLst>
              <p:ext uri="{D42A27DB-BD31-4B8C-83A1-F6EECF244321}">
                <p14:modId xmlns:p14="http://schemas.microsoft.com/office/powerpoint/2010/main" val="2395160679"/>
              </p:ext>
            </p:extLst>
          </p:nvPr>
        </p:nvGraphicFramePr>
        <p:xfrm>
          <a:off x="270849" y="639177"/>
          <a:ext cx="6049928" cy="2377036"/>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p:cNvCxnSpPr/>
          <p:nvPr/>
        </p:nvCxnSpPr>
        <p:spPr>
          <a:xfrm>
            <a:off x="2171700" y="774402"/>
            <a:ext cx="41490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2052084" y="3292006"/>
            <a:ext cx="426646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230093"/>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3"/>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nvGrpSpPr>
          <p:cNvPr id="3" name="Group 2"/>
          <p:cNvGrpSpPr/>
          <p:nvPr/>
        </p:nvGrpSpPr>
        <p:grpSpPr>
          <a:xfrm>
            <a:off x="8284057" y="4779402"/>
            <a:ext cx="715926" cy="418214"/>
            <a:chOff x="8284057" y="4779402"/>
            <a:chExt cx="715926" cy="418214"/>
          </a:xfrm>
        </p:grpSpPr>
        <p:sp>
          <p:nvSpPr>
            <p:cNvPr id="27" name="Rounded Rectangle 2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7" name="Group 36"/>
            <p:cNvGrpSpPr/>
            <p:nvPr/>
          </p:nvGrpSpPr>
          <p:grpSpPr>
            <a:xfrm>
              <a:off x="8284057" y="4879531"/>
              <a:ext cx="715926" cy="263969"/>
              <a:chOff x="1376812" y="1471708"/>
              <a:chExt cx="715926" cy="263969"/>
            </a:xfrm>
          </p:grpSpPr>
          <p:sp>
            <p:nvSpPr>
              <p:cNvPr id="38" name="TextBox 3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9" name="Group 38"/>
              <p:cNvGrpSpPr/>
              <p:nvPr/>
            </p:nvGrpSpPr>
            <p:grpSpPr>
              <a:xfrm>
                <a:off x="1504037" y="1471708"/>
                <a:ext cx="436340" cy="63914"/>
                <a:chOff x="973747" y="978085"/>
                <a:chExt cx="436340" cy="63914"/>
              </a:xfrm>
            </p:grpSpPr>
            <p:sp>
              <p:nvSpPr>
                <p:cNvPr id="40" name="Oval 3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Oval 4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223940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F7F3AE4-1365-BC4F-99FD-87EDC62B1F19}"/>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1" name="Chart 20">
            <a:extLst>
              <a:ext uri="{FF2B5EF4-FFF2-40B4-BE49-F238E27FC236}">
                <a16:creationId xmlns:a16="http://schemas.microsoft.com/office/drawing/2014/main" id="{63A171B9-14AD-5E49-AC28-F6FF6A7A089D}"/>
              </a:ext>
            </a:extLst>
          </p:cNvPr>
          <p:cNvGraphicFramePr/>
          <p:nvPr>
            <p:extLst>
              <p:ext uri="{D42A27DB-BD31-4B8C-83A1-F6EECF244321}">
                <p14:modId xmlns:p14="http://schemas.microsoft.com/office/powerpoint/2010/main" val="829144684"/>
              </p:ext>
            </p:extLst>
          </p:nvPr>
        </p:nvGraphicFramePr>
        <p:xfrm>
          <a:off x="218297" y="613901"/>
          <a:ext cx="6100256" cy="300825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3491" y="4829431"/>
            <a:ext cx="7114054"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 </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 technologies include solar, wind, biomass, waste-to-energy and small hydro and does not include rooftop solar and large hydro (&gt;25 MW) generation</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20771"/>
            <a:ext cx="2445620" cy="410094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Total generation in Q3 FY21 was up by 7.3% </a:t>
            </a:r>
            <a:r>
              <a:rPr lang="en-IN" sz="800" dirty="0">
                <a:solidFill>
                  <a:schemeClr val="tx1">
                    <a:lumMod val="65000"/>
                    <a:lumOff val="35000"/>
                  </a:schemeClr>
                </a:solidFill>
                <a:latin typeface="Open Sans"/>
                <a:ea typeface="Open Sans"/>
                <a:cs typeface="Open Sans"/>
                <a:sym typeface="Open Sans"/>
              </a:rPr>
              <a:t>compared to Q3 FY20 with the lifting of the Covid-19 lockdown and signs of economic recovery.  </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October: </a:t>
            </a:r>
            <a:r>
              <a:rPr lang="en-IN" sz="800" dirty="0">
                <a:solidFill>
                  <a:schemeClr val="tx1">
                    <a:lumMod val="65000"/>
                    <a:lumOff val="35000"/>
                  </a:schemeClr>
                </a:solidFill>
                <a:latin typeface="Open Sans"/>
                <a:ea typeface="Open Sans"/>
                <a:cs typeface="Open Sans"/>
                <a:sym typeface="Open Sans"/>
              </a:rPr>
              <a:t>Up by 12.8%</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November: </a:t>
            </a:r>
            <a:r>
              <a:rPr lang="en-IN" sz="800" dirty="0">
                <a:solidFill>
                  <a:schemeClr val="tx1">
                    <a:lumMod val="65000"/>
                    <a:lumOff val="35000"/>
                  </a:schemeClr>
                </a:solidFill>
                <a:latin typeface="Open Sans"/>
                <a:ea typeface="Open Sans"/>
                <a:cs typeface="Open Sans"/>
                <a:sym typeface="Open Sans"/>
              </a:rPr>
              <a:t>Up by 3.7%</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December:</a:t>
            </a:r>
            <a:r>
              <a:rPr lang="en-IN" sz="800" dirty="0">
                <a:solidFill>
                  <a:schemeClr val="tx1">
                    <a:lumMod val="65000"/>
                    <a:lumOff val="35000"/>
                  </a:schemeClr>
                </a:solidFill>
                <a:latin typeface="Open Sans"/>
                <a:ea typeface="Open Sans"/>
                <a:cs typeface="Open Sans"/>
                <a:sym typeface="Open Sans"/>
              </a:rPr>
              <a:t> Up by 5.3%</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Total Q3 FY21:</a:t>
            </a:r>
            <a:r>
              <a:rPr lang="en-IN" sz="800" dirty="0">
                <a:solidFill>
                  <a:schemeClr val="tx1">
                    <a:lumMod val="65000"/>
                    <a:lumOff val="35000"/>
                  </a:schemeClr>
                </a:solidFill>
                <a:latin typeface="Open Sans"/>
                <a:ea typeface="Open Sans"/>
                <a:cs typeface="Open Sans"/>
                <a:sym typeface="Open Sans"/>
              </a:rPr>
              <a:t> Up by 7.3%</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Overall RE generation increased by 20.0%, </a:t>
            </a:r>
            <a:r>
              <a:rPr lang="en-IN" sz="800" dirty="0">
                <a:solidFill>
                  <a:schemeClr val="tx1">
                    <a:lumMod val="65000"/>
                    <a:lumOff val="35000"/>
                  </a:schemeClr>
                </a:solidFill>
                <a:latin typeface="Open Sans"/>
                <a:ea typeface="Open Sans"/>
                <a:cs typeface="Open Sans"/>
                <a:sym typeface="Open Sans"/>
              </a:rPr>
              <a:t>while large hydro generation decreased by 9.8% and coal/lignite generation grew by 8.3% (vs Q3 FY20). </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As a result, </a:t>
            </a:r>
            <a:r>
              <a:rPr lang="en-IN" sz="800" b="1" dirty="0">
                <a:solidFill>
                  <a:schemeClr val="tx1">
                    <a:lumMod val="65000"/>
                    <a:lumOff val="35000"/>
                  </a:schemeClr>
                </a:solidFill>
                <a:latin typeface="Open Sans"/>
                <a:ea typeface="Open Sans"/>
                <a:cs typeface="Open Sans"/>
                <a:sym typeface="Open Sans"/>
              </a:rPr>
              <a:t>RE’s share in average daily generation saw an increase in Q3 FY21 (vs Q3 FY20)</a:t>
            </a:r>
            <a:r>
              <a:rPr lang="en-IN" sz="800" dirty="0">
                <a:solidFill>
                  <a:schemeClr val="tx1">
                    <a:lumMod val="65000"/>
                    <a:lumOff val="35000"/>
                  </a:schemeClr>
                </a:solidFill>
                <a:latin typeface="Open Sans"/>
                <a:ea typeface="Open Sans"/>
                <a:cs typeface="Open Sans"/>
                <a:sym typeface="Open Sans"/>
              </a:rPr>
              <a:t>, hydro saw a decline while coal/lignite remained buoyant.</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RE:</a:t>
            </a:r>
            <a:r>
              <a:rPr lang="en-IN" sz="800" dirty="0">
                <a:solidFill>
                  <a:schemeClr val="tx1">
                    <a:lumMod val="65000"/>
                    <a:lumOff val="35000"/>
                  </a:schemeClr>
                </a:solidFill>
                <a:latin typeface="Open Sans"/>
                <a:ea typeface="Open Sans"/>
                <a:cs typeface="Open Sans"/>
                <a:sym typeface="Open Sans"/>
              </a:rPr>
              <a:t> Share up from 8.0% to 9.0%</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Hydro: </a:t>
            </a:r>
            <a:r>
              <a:rPr lang="en-IN" sz="800" dirty="0">
                <a:solidFill>
                  <a:schemeClr val="tx1">
                    <a:lumMod val="65000"/>
                    <a:lumOff val="35000"/>
                  </a:schemeClr>
                </a:solidFill>
                <a:latin typeface="Open Sans"/>
                <a:ea typeface="Open Sans"/>
                <a:cs typeface="Open Sans"/>
                <a:sym typeface="Open Sans"/>
              </a:rPr>
              <a:t>Share down from 11.8% to 9.9%</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Coal/lignite:</a:t>
            </a:r>
            <a:r>
              <a:rPr lang="en-IN" sz="800" dirty="0">
                <a:solidFill>
                  <a:schemeClr val="tx1">
                    <a:lumMod val="65000"/>
                    <a:lumOff val="35000"/>
                  </a:schemeClr>
                </a:solidFill>
                <a:latin typeface="Open Sans"/>
                <a:ea typeface="Open Sans"/>
                <a:cs typeface="Open Sans"/>
                <a:sym typeface="Open Sans"/>
              </a:rPr>
              <a:t> Share up from 73.3% to 74.1%</a:t>
            </a:r>
          </a:p>
        </p:txBody>
      </p:sp>
      <p:cxnSp>
        <p:nvCxnSpPr>
          <p:cNvPr id="7" name="Straight Connector 6"/>
          <p:cNvCxnSpPr/>
          <p:nvPr/>
        </p:nvCxnSpPr>
        <p:spPr>
          <a:xfrm>
            <a:off x="2821172" y="774402"/>
            <a:ext cx="3499604"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1474381" y="3677381"/>
            <a:ext cx="4844172"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61546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 Placeholder 5">
            <a:extLst>
              <a:ext uri="{FF2B5EF4-FFF2-40B4-BE49-F238E27FC236}">
                <a16:creationId xmlns:a16="http://schemas.microsoft.com/office/drawing/2014/main" id="{0A4EFD22-315E-664B-A6AF-CA87BBD53616}"/>
              </a:ext>
            </a:extLst>
          </p:cNvPr>
          <p:cNvSpPr txBox="1">
            <a:spLocks/>
          </p:cNvSpPr>
          <p:nvPr/>
        </p:nvSpPr>
        <p:spPr>
          <a:xfrm>
            <a:off x="153331" y="3548859"/>
            <a:ext cx="5335682" cy="18962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 share snapshot</a:t>
            </a:r>
          </a:p>
        </p:txBody>
      </p:sp>
      <p:sp>
        <p:nvSpPr>
          <p:cNvPr id="87" name="Rectangle 8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TextBox 87"/>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nvGrpSpPr>
          <p:cNvPr id="55" name="Group 54"/>
          <p:cNvGrpSpPr/>
          <p:nvPr/>
        </p:nvGrpSpPr>
        <p:grpSpPr>
          <a:xfrm>
            <a:off x="8284057" y="4779402"/>
            <a:ext cx="715926" cy="418214"/>
            <a:chOff x="8284057" y="4779402"/>
            <a:chExt cx="715926" cy="418214"/>
          </a:xfrm>
        </p:grpSpPr>
        <p:sp>
          <p:nvSpPr>
            <p:cNvPr id="57" name="Rounded Rectangle 5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8" name="Group 57"/>
            <p:cNvGrpSpPr/>
            <p:nvPr/>
          </p:nvGrpSpPr>
          <p:grpSpPr>
            <a:xfrm>
              <a:off x="8284057" y="4879531"/>
              <a:ext cx="715926" cy="263969"/>
              <a:chOff x="1376812" y="1471708"/>
              <a:chExt cx="715926" cy="263969"/>
            </a:xfrm>
          </p:grpSpPr>
          <p:sp>
            <p:nvSpPr>
              <p:cNvPr id="59" name="TextBox 58"/>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0" name="Group 59"/>
              <p:cNvGrpSpPr/>
              <p:nvPr/>
            </p:nvGrpSpPr>
            <p:grpSpPr>
              <a:xfrm>
                <a:off x="1504037" y="1471708"/>
                <a:ext cx="436340" cy="63914"/>
                <a:chOff x="973747" y="978085"/>
                <a:chExt cx="436340" cy="63914"/>
              </a:xfrm>
            </p:grpSpPr>
            <p:sp>
              <p:nvSpPr>
                <p:cNvPr id="67" name="Oval 6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9" name="Oval 68"/>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0" name="Oval 79"/>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2388414317"/>
              </p:ext>
            </p:extLst>
          </p:nvPr>
        </p:nvGraphicFramePr>
        <p:xfrm>
          <a:off x="266700" y="3771904"/>
          <a:ext cx="6051850" cy="1188720"/>
        </p:xfrm>
        <a:graphic>
          <a:graphicData uri="http://schemas.openxmlformats.org/drawingml/2006/table">
            <a:tbl>
              <a:tblPr firstRow="1" bandRow="1">
                <a:tableStyleId>{69012ECD-51FC-41F1-AA8D-1B2483CD663E}</a:tableStyleId>
              </a:tblPr>
              <a:tblGrid>
                <a:gridCol w="620268">
                  <a:extLst>
                    <a:ext uri="{9D8B030D-6E8A-4147-A177-3AD203B41FA5}">
                      <a16:colId xmlns:a16="http://schemas.microsoft.com/office/drawing/2014/main" val="3341748120"/>
                    </a:ext>
                  </a:extLst>
                </a:gridCol>
                <a:gridCol w="740664">
                  <a:extLst>
                    <a:ext uri="{9D8B030D-6E8A-4147-A177-3AD203B41FA5}">
                      <a16:colId xmlns:a16="http://schemas.microsoft.com/office/drawing/2014/main" val="3269755583"/>
                    </a:ext>
                  </a:extLst>
                </a:gridCol>
                <a:gridCol w="1051560">
                  <a:extLst>
                    <a:ext uri="{9D8B030D-6E8A-4147-A177-3AD203B41FA5}">
                      <a16:colId xmlns:a16="http://schemas.microsoft.com/office/drawing/2014/main" val="3609201509"/>
                    </a:ext>
                  </a:extLst>
                </a:gridCol>
                <a:gridCol w="658368">
                  <a:extLst>
                    <a:ext uri="{9D8B030D-6E8A-4147-A177-3AD203B41FA5}">
                      <a16:colId xmlns:a16="http://schemas.microsoft.com/office/drawing/2014/main" val="3524341217"/>
                    </a:ext>
                  </a:extLst>
                </a:gridCol>
                <a:gridCol w="1051560">
                  <a:extLst>
                    <a:ext uri="{9D8B030D-6E8A-4147-A177-3AD203B41FA5}">
                      <a16:colId xmlns:a16="http://schemas.microsoft.com/office/drawing/2014/main" val="2014592127"/>
                    </a:ext>
                  </a:extLst>
                </a:gridCol>
                <a:gridCol w="795528">
                  <a:extLst>
                    <a:ext uri="{9D8B030D-6E8A-4147-A177-3AD203B41FA5}">
                      <a16:colId xmlns:a16="http://schemas.microsoft.com/office/drawing/2014/main" val="3470107887"/>
                    </a:ext>
                  </a:extLst>
                </a:gridCol>
                <a:gridCol w="1133902">
                  <a:extLst>
                    <a:ext uri="{9D8B030D-6E8A-4147-A177-3AD203B41FA5}">
                      <a16:colId xmlns:a16="http://schemas.microsoft.com/office/drawing/2014/main" val="2569975174"/>
                    </a:ext>
                  </a:extLst>
                </a:gridCol>
              </a:tblGrid>
              <a:tr h="151539">
                <a:tc>
                  <a:txBody>
                    <a:bodyPr/>
                    <a:lstStyle/>
                    <a:p>
                      <a:pPr marL="0" marR="0" lvl="1" indent="0" algn="ctr" rtl="0">
                        <a:lnSpc>
                          <a:spcPct val="100000"/>
                        </a:lnSpc>
                        <a:spcBef>
                          <a:spcPts val="0"/>
                        </a:spcBef>
                        <a:spcAft>
                          <a:spcPts val="300"/>
                        </a:spcAft>
                        <a:buClr>
                          <a:srgbClr val="000000"/>
                        </a:buClr>
                        <a:buFont typeface="Arial"/>
                        <a:buNone/>
                      </a:pPr>
                      <a:endParaRPr lang="en-IN" sz="800" b="1" i="0" u="none" strike="noStrike" cap="none"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Q3 FY19</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Q3 FY20</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Q3 FY21</a:t>
                      </a:r>
                    </a:p>
                  </a:txBody>
                  <a:tcPr/>
                </a:tc>
                <a:tc hMerge="1">
                  <a:txBody>
                    <a:bodyPr/>
                    <a:lstStyle/>
                    <a:p>
                      <a:endParaRPr lang="en-IN" dirty="0"/>
                    </a:p>
                  </a:txBody>
                  <a:tcPr/>
                </a:tc>
                <a:extLst>
                  <a:ext uri="{0D108BD9-81ED-4DB2-BD59-A6C34878D82A}">
                    <a16:rowId xmlns:a16="http://schemas.microsoft.com/office/drawing/2014/main" val="2485557927"/>
                  </a:ext>
                </a:extLst>
              </a:tr>
              <a:tr h="151539">
                <a:tc>
                  <a:txBody>
                    <a:bodyPr/>
                    <a:lstStyle/>
                    <a:p>
                      <a:pPr algn="ct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36194390"/>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Highest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 December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11.7%</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17 December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12.4%</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27 November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2290157099"/>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Lowest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17 October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5.3%</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11 October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6.5%</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29 October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374891920"/>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Average (Daily)</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8.0%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9.0%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92517011"/>
                  </a:ext>
                </a:extLst>
              </a:tr>
            </a:tbl>
          </a:graphicData>
        </a:graphic>
      </p:graphicFrame>
      <p:sp>
        <p:nvSpPr>
          <p:cNvPr id="29" name="Google Shape;99;p20">
            <a:extLst>
              <a:ext uri="{FF2B5EF4-FFF2-40B4-BE49-F238E27FC236}">
                <a16:creationId xmlns:a16="http://schemas.microsoft.com/office/drawing/2014/main" id="{949D0768-DCA8-0D4F-888F-C268772B0DF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mix: </a:t>
            </a:r>
            <a:r>
              <a:rPr lang="en-US" sz="1200" dirty="0">
                <a:solidFill>
                  <a:srgbClr val="009CD8"/>
                </a:solidFill>
              </a:rPr>
              <a:t>share of RE up from 8.0% in Q3 FY20 to 9.0% in Q3 FY21; overall large hydro generation down by 9.8% in Q3 FY21 versus Q3 FY20  </a:t>
            </a:r>
            <a:endParaRPr sz="1200" dirty="0">
              <a:solidFill>
                <a:srgbClr val="009CD8"/>
              </a:solidFill>
            </a:endParaRPr>
          </a:p>
        </p:txBody>
      </p:sp>
    </p:spTree>
    <p:extLst>
      <p:ext uri="{BB962C8B-B14F-4D97-AF65-F5344CB8AC3E}">
        <p14:creationId xmlns:p14="http://schemas.microsoft.com/office/powerpoint/2010/main" val="2799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74CD5E9-10C3-C643-9FB3-FAA31C2DCFB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57" name="Chart 56">
            <a:extLst>
              <a:ext uri="{FF2B5EF4-FFF2-40B4-BE49-F238E27FC236}">
                <a16:creationId xmlns:a16="http://schemas.microsoft.com/office/drawing/2014/main" id="{444BB6B5-138D-7E4E-93C0-3DC3AFAC0357}"/>
              </a:ext>
            </a:extLst>
          </p:cNvPr>
          <p:cNvGraphicFramePr/>
          <p:nvPr>
            <p:extLst>
              <p:ext uri="{D42A27DB-BD31-4B8C-83A1-F6EECF244321}">
                <p14:modId xmlns:p14="http://schemas.microsoft.com/office/powerpoint/2010/main" val="2532425163"/>
              </p:ext>
            </p:extLst>
          </p:nvPr>
        </p:nvGraphicFramePr>
        <p:xfrm>
          <a:off x="253940" y="3071156"/>
          <a:ext cx="6064613" cy="17708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Chart 54">
            <a:extLst>
              <a:ext uri="{FF2B5EF4-FFF2-40B4-BE49-F238E27FC236}">
                <a16:creationId xmlns:a16="http://schemas.microsoft.com/office/drawing/2014/main" id="{28CF8C85-FD16-5948-984B-A33AC3C6CCD0}"/>
              </a:ext>
            </a:extLst>
          </p:cNvPr>
          <p:cNvGraphicFramePr/>
          <p:nvPr>
            <p:extLst>
              <p:ext uri="{D42A27DB-BD31-4B8C-83A1-F6EECF244321}">
                <p14:modId xmlns:p14="http://schemas.microsoft.com/office/powerpoint/2010/main" val="2266445858"/>
              </p:ext>
            </p:extLst>
          </p:nvPr>
        </p:nvGraphicFramePr>
        <p:xfrm>
          <a:off x="253940" y="651727"/>
          <a:ext cx="6064613" cy="220155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2066" y="2697308"/>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a:t>
            </a:r>
          </a:p>
        </p:txBody>
      </p:sp>
      <p:sp>
        <p:nvSpPr>
          <p:cNvPr id="19" name="Google Shape;100;p20"/>
          <p:cNvSpPr txBox="1"/>
          <p:nvPr/>
        </p:nvSpPr>
        <p:spPr>
          <a:xfrm>
            <a:off x="6554363" y="523625"/>
            <a:ext cx="2445620" cy="420259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dirty="0">
                <a:solidFill>
                  <a:schemeClr val="tx1">
                    <a:lumMod val="65000"/>
                    <a:lumOff val="35000"/>
                  </a:schemeClr>
                </a:solidFill>
                <a:latin typeface="Open Sans"/>
                <a:ea typeface="Open Sans"/>
                <a:cs typeface="Open Sans"/>
              </a:rPr>
              <a:t>Although coal capacity growth was net positive (additions less retirements), the pace of </a:t>
            </a:r>
            <a:r>
              <a:rPr lang="en-US" sz="800" b="1" dirty="0">
                <a:solidFill>
                  <a:schemeClr val="tx1">
                    <a:lumMod val="65000"/>
                    <a:lumOff val="35000"/>
                  </a:schemeClr>
                </a:solidFill>
                <a:latin typeface="Open Sans"/>
                <a:ea typeface="Open Sans"/>
                <a:cs typeface="Open Sans"/>
              </a:rPr>
              <a:t>additions remained subdued. The net capacity addition declined by 18% in Q3 FY21 (from Q2 FY21).</a:t>
            </a:r>
            <a:endParaRPr lang="en-IN" sz="800" b="1" dirty="0">
              <a:solidFill>
                <a:schemeClr val="tx1">
                  <a:lumMod val="65000"/>
                  <a:lumOff val="35000"/>
                </a:schemeClr>
              </a:solidFill>
              <a:latin typeface="Open Sans"/>
              <a:ea typeface="Open Sans"/>
              <a:cs typeface="Open Sans"/>
              <a:sym typeface="Open Sans"/>
            </a:endParaRPr>
          </a:p>
          <a:p>
            <a:pPr>
              <a:spcBef>
                <a:spcPts val="700"/>
              </a:spcBef>
              <a:buClr>
                <a:schemeClr val="dk1"/>
              </a:buClr>
              <a:buSzPts val="1100"/>
            </a:pPr>
            <a:r>
              <a:rPr lang="en-US" sz="800" dirty="0">
                <a:solidFill>
                  <a:schemeClr val="tx1">
                    <a:lumMod val="65000"/>
                    <a:lumOff val="35000"/>
                  </a:schemeClr>
                </a:solidFill>
                <a:latin typeface="Open Sans"/>
                <a:ea typeface="Open Sans"/>
                <a:cs typeface="Open Sans"/>
              </a:rPr>
              <a:t>PFC/REC continues to back coal projects in India, although their share in its loan book declined further to </a:t>
            </a:r>
            <a:r>
              <a:rPr lang="en-US" sz="800" b="1" dirty="0">
                <a:solidFill>
                  <a:schemeClr val="tx1">
                    <a:lumMod val="65000"/>
                    <a:lumOff val="35000"/>
                  </a:schemeClr>
                </a:solidFill>
                <a:latin typeface="Open Sans"/>
                <a:ea typeface="Open Sans"/>
                <a:cs typeface="Open Sans"/>
              </a:rPr>
              <a:t>56% in Q2 FY21 (from 58% in Q1 FY21).</a:t>
            </a:r>
            <a:r>
              <a:rPr lang="en-US" sz="800" dirty="0">
                <a:solidFill>
                  <a:schemeClr val="tx1">
                    <a:lumMod val="65000"/>
                    <a:lumOff val="35000"/>
                  </a:schemeClr>
                </a:solidFill>
                <a:latin typeface="Open Sans"/>
                <a:ea typeface="Open Sans"/>
                <a:cs typeface="Open Sans"/>
              </a:rPr>
              <a:t> To compensate, PFC/REC has increased its exposure to RE and hydro projects, which account for 6% and 5%, respectively, of its loan book as of Q2 FY21.</a:t>
            </a:r>
            <a:endParaRPr lang="en-IN" sz="800" dirty="0">
              <a:solidFill>
                <a:schemeClr val="tx1">
                  <a:lumMod val="65000"/>
                  <a:lumOff val="35000"/>
                </a:schemeClr>
              </a:solidFill>
              <a:latin typeface="Open Sans"/>
              <a:ea typeface="Open Sans"/>
              <a:cs typeface="Open Sans"/>
              <a:sym typeface="Open Sans"/>
            </a:endParaRPr>
          </a:p>
        </p:txBody>
      </p:sp>
      <p:cxnSp>
        <p:nvCxnSpPr>
          <p:cNvPr id="7" name="Straight Connector 6"/>
          <p:cNvCxnSpPr/>
          <p:nvPr/>
        </p:nvCxnSpPr>
        <p:spPr>
          <a:xfrm>
            <a:off x="2920409" y="767578"/>
            <a:ext cx="3400367"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05665"/>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3609892" y="3216823"/>
            <a:ext cx="2708661"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15491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10165" y="4770583"/>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PFC investor presentations; figures are derived from the same. </a:t>
            </a:r>
            <a:r>
              <a:rPr lang="en-US"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Sector-wise break up of PFC loan asset data unavailable for Q3 FY21.</a:t>
            </a:r>
          </a:p>
        </p:txBody>
      </p:sp>
      <p:sp>
        <p:nvSpPr>
          <p:cNvPr id="33" name="Rectangle 3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Box 33"/>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21" name="Group 20"/>
          <p:cNvGrpSpPr/>
          <p:nvPr/>
        </p:nvGrpSpPr>
        <p:grpSpPr>
          <a:xfrm>
            <a:off x="8284057" y="4779402"/>
            <a:ext cx="715926" cy="418214"/>
            <a:chOff x="8284057" y="4779402"/>
            <a:chExt cx="715926" cy="418214"/>
          </a:xfrm>
        </p:grpSpPr>
        <p:sp>
          <p:nvSpPr>
            <p:cNvPr id="22" name="Rounded Rectangle 21"/>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3" name="Group 22"/>
            <p:cNvGrpSpPr/>
            <p:nvPr/>
          </p:nvGrpSpPr>
          <p:grpSpPr>
            <a:xfrm>
              <a:off x="8284057" y="4879531"/>
              <a:ext cx="715926" cy="263969"/>
              <a:chOff x="1376812" y="1471708"/>
              <a:chExt cx="715926" cy="263969"/>
            </a:xfrm>
          </p:grpSpPr>
          <p:sp>
            <p:nvSpPr>
              <p:cNvPr id="24" name="TextBox 2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5" name="Group 24"/>
              <p:cNvGrpSpPr/>
              <p:nvPr/>
            </p:nvGrpSpPr>
            <p:grpSpPr>
              <a:xfrm>
                <a:off x="1504037" y="1471708"/>
                <a:ext cx="436340" cy="63914"/>
                <a:chOff x="973747" y="978085"/>
                <a:chExt cx="436340" cy="63914"/>
              </a:xfrm>
            </p:grpSpPr>
            <p:sp>
              <p:nvSpPr>
                <p:cNvPr id="26" name="Oval 25"/>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Oval 3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7" name="Google Shape;99;p20">
            <a:extLst>
              <a:ext uri="{FF2B5EF4-FFF2-40B4-BE49-F238E27FC236}">
                <a16:creationId xmlns:a16="http://schemas.microsoft.com/office/drawing/2014/main" id="{6DF21503-706E-6E44-AA61-9A3D60503C5B}"/>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Coal phase-out: </a:t>
            </a:r>
            <a:r>
              <a:rPr lang="en-US" sz="1200" dirty="0">
                <a:solidFill>
                  <a:srgbClr val="009CD8"/>
                </a:solidFill>
              </a:rPr>
              <a:t>coal capacity addition remained subdued with net Q3 FY21 additions of 369 MW, which were less than 20% of the RE additions (1,924 MW) during the same period  </a:t>
            </a:r>
            <a:endParaRPr sz="1200" dirty="0">
              <a:solidFill>
                <a:srgbClr val="009CD8"/>
              </a:solidFill>
            </a:endParaRPr>
          </a:p>
        </p:txBody>
      </p:sp>
    </p:spTree>
    <p:extLst>
      <p:ext uri="{BB962C8B-B14F-4D97-AF65-F5344CB8AC3E}">
        <p14:creationId xmlns:p14="http://schemas.microsoft.com/office/powerpoint/2010/main" val="37914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9" name="Rounded Rectangle 88">
            <a:extLst>
              <a:ext uri="{FF2B5EF4-FFF2-40B4-BE49-F238E27FC236}">
                <a16:creationId xmlns:a16="http://schemas.microsoft.com/office/drawing/2014/main" id="{978659C4-CCB3-0649-B793-7046F89959B6}"/>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4398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600"/>
              </a:spcBef>
              <a:buClr>
                <a:schemeClr val="dk1"/>
              </a:buClr>
              <a:buSzPts val="1100"/>
            </a:pPr>
            <a:r>
              <a:rPr lang="en-US" sz="800" b="1" dirty="0">
                <a:solidFill>
                  <a:schemeClr val="tx1">
                    <a:lumMod val="65000"/>
                    <a:lumOff val="35000"/>
                  </a:schemeClr>
                </a:solidFill>
                <a:latin typeface="Open Sans"/>
                <a:ea typeface="Open Sans"/>
                <a:cs typeface="Open Sans"/>
              </a:rPr>
              <a:t>Historically low tariffs were discovered in Q3 FY21, first at 2.00 INR/kWh and subsequently at 1.99 INR/kWh for the SECI and Gujarat (GUVNL) bids, respectively.</a:t>
            </a:r>
            <a:endParaRPr lang="en-IN" sz="800" b="1" dirty="0">
              <a:solidFill>
                <a:schemeClr val="tx1">
                  <a:lumMod val="65000"/>
                  <a:lumOff val="35000"/>
                </a:schemeClr>
              </a:solidFill>
              <a:latin typeface="Open Sans"/>
              <a:ea typeface="Open Sans"/>
              <a:cs typeface="Open Sans"/>
              <a:sym typeface="Open Sans"/>
            </a:endParaRP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The bids were oversubscribed and attracted high international participation, which indicates a lower risk perception among developers/investors regarding the Indian market.</a:t>
            </a:r>
            <a:r>
              <a:rPr lang="en-IN" sz="800" dirty="0">
                <a:solidFill>
                  <a:schemeClr val="tx1">
                    <a:lumMod val="65000"/>
                    <a:lumOff val="35000"/>
                  </a:schemeClr>
                </a:solidFill>
                <a:latin typeface="Open Sans"/>
                <a:ea typeface="Open Sans"/>
                <a:cs typeface="Open Sans"/>
                <a:sym typeface="Open Sans"/>
              </a:rPr>
              <a:t> </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Access to low-cost financing is a major factor behind the discovery of such low tariffs. </a:t>
            </a:r>
            <a:r>
              <a:rPr lang="en-US" sz="800" b="1" dirty="0">
                <a:solidFill>
                  <a:schemeClr val="tx1">
                    <a:lumMod val="65000"/>
                    <a:lumOff val="35000"/>
                  </a:schemeClr>
                </a:solidFill>
                <a:latin typeface="Open Sans"/>
                <a:ea typeface="Open Sans"/>
                <a:cs typeface="Open Sans"/>
              </a:rPr>
              <a:t>International developers </a:t>
            </a:r>
            <a:r>
              <a:rPr lang="en-US" sz="800" dirty="0">
                <a:solidFill>
                  <a:schemeClr val="tx1">
                    <a:lumMod val="65000"/>
                    <a:lumOff val="35000"/>
                  </a:schemeClr>
                </a:solidFill>
                <a:latin typeface="Open Sans"/>
                <a:ea typeface="Open Sans"/>
                <a:cs typeface="Open Sans"/>
              </a:rPr>
              <a:t>with access to OECD  rates (below 1%) with a hedging cost of 5–6% (as per industry estimates) </a:t>
            </a:r>
            <a:r>
              <a:rPr lang="en-US" sz="800" b="1" dirty="0">
                <a:solidFill>
                  <a:schemeClr val="tx1">
                    <a:lumMod val="65000"/>
                    <a:lumOff val="35000"/>
                  </a:schemeClr>
                </a:solidFill>
                <a:latin typeface="Open Sans"/>
                <a:ea typeface="Open Sans"/>
                <a:cs typeface="Open Sans"/>
              </a:rPr>
              <a:t>may access debt at ~7%</a:t>
            </a:r>
            <a:r>
              <a:rPr lang="en-US" sz="800" dirty="0">
                <a:solidFill>
                  <a:schemeClr val="tx1">
                    <a:lumMod val="65000"/>
                    <a:lumOff val="35000"/>
                  </a:schemeClr>
                </a:solidFill>
                <a:latin typeface="Open Sans"/>
                <a:ea typeface="Open Sans"/>
                <a:cs typeface="Open Sans"/>
              </a:rPr>
              <a:t>. Meanwhile, an AAA-rated developer like the </a:t>
            </a:r>
            <a:r>
              <a:rPr lang="en-US" sz="800" b="1" dirty="0">
                <a:solidFill>
                  <a:schemeClr val="tx1">
                    <a:lumMod val="65000"/>
                    <a:lumOff val="35000"/>
                  </a:schemeClr>
                </a:solidFill>
                <a:latin typeface="Open Sans"/>
                <a:ea typeface="Open Sans"/>
                <a:cs typeface="Open Sans"/>
              </a:rPr>
              <a:t>NTPC </a:t>
            </a:r>
            <a:r>
              <a:rPr lang="en-US" sz="800" dirty="0">
                <a:solidFill>
                  <a:schemeClr val="tx1">
                    <a:lumMod val="65000"/>
                    <a:lumOff val="35000"/>
                  </a:schemeClr>
                </a:solidFill>
                <a:latin typeface="Open Sans"/>
                <a:ea typeface="Open Sans"/>
                <a:cs typeface="Open Sans"/>
              </a:rPr>
              <a:t>may access domestic debt at </a:t>
            </a:r>
            <a:r>
              <a:rPr lang="en-US" sz="800" b="1" dirty="0">
                <a:solidFill>
                  <a:schemeClr val="tx1">
                    <a:lumMod val="65000"/>
                    <a:lumOff val="35000"/>
                  </a:schemeClr>
                </a:solidFill>
                <a:latin typeface="Open Sans"/>
                <a:ea typeface="Open Sans"/>
                <a:cs typeface="Open Sans"/>
              </a:rPr>
              <a:t>~7–7.5%, </a:t>
            </a:r>
            <a:r>
              <a:rPr lang="en-US" sz="800" dirty="0">
                <a:solidFill>
                  <a:schemeClr val="tx1">
                    <a:lumMod val="65000"/>
                    <a:lumOff val="35000"/>
                  </a:schemeClr>
                </a:solidFill>
                <a:latin typeface="Open Sans"/>
                <a:ea typeface="Open Sans"/>
                <a:cs typeface="Open Sans"/>
              </a:rPr>
              <a:t>which is well below typical commercial lending rates in India.</a:t>
            </a:r>
            <a:endParaRPr lang="en-IN" sz="800" dirty="0">
              <a:solidFill>
                <a:schemeClr val="tx1">
                  <a:lumMod val="65000"/>
                  <a:lumOff val="35000"/>
                </a:schemeClr>
              </a:solidFill>
              <a:latin typeface="Open Sans"/>
              <a:ea typeface="Open Sans"/>
              <a:cs typeface="Open Sans"/>
              <a:sym typeface="Open Sans"/>
            </a:endParaRPr>
          </a:p>
          <a:p>
            <a:pPr>
              <a:spcBef>
                <a:spcPts val="600"/>
              </a:spcBef>
            </a:pPr>
            <a:r>
              <a:rPr lang="en-US" sz="800" dirty="0">
                <a:solidFill>
                  <a:schemeClr val="tx1">
                    <a:lumMod val="65000"/>
                    <a:lumOff val="35000"/>
                  </a:schemeClr>
                </a:solidFill>
                <a:latin typeface="Open Sans"/>
                <a:ea typeface="Open Sans"/>
                <a:cs typeface="Open Sans"/>
              </a:rPr>
              <a:t>Given low demand for new capacity owing to legacy PPAs (coal overcapacity), discoms have been reluctant to sign PPAs for solar/wind auctions. </a:t>
            </a:r>
            <a:r>
              <a:rPr lang="en-US" sz="800" b="1" dirty="0">
                <a:solidFill>
                  <a:schemeClr val="tx1">
                    <a:lumMod val="65000"/>
                    <a:lumOff val="35000"/>
                  </a:schemeClr>
                </a:solidFill>
                <a:latin typeface="Open Sans"/>
                <a:ea typeface="Open Sans"/>
                <a:cs typeface="Open Sans"/>
              </a:rPr>
              <a:t>As per CEEW-CEF estimates, nearly 18.57 GW of capacity auctioned has unsigned PPAs. SECI’s decision to sell power to discoms at a weighted average tariff based on multiple bids is a key contributing factor.</a:t>
            </a:r>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2874" y="4709404"/>
            <a:ext cx="6411489"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 Solar Energy Corporation of India; RTC = Round the clock</a:t>
            </a:r>
          </a:p>
          <a:p>
            <a:pPr marL="101600" indent="0">
              <a:buNone/>
            </a:pPr>
            <a:endPar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64F2FD84-19BC-E149-B25E-63B1A193B808}"/>
              </a:ext>
            </a:extLst>
          </p:cNvPr>
          <p:cNvSpPr/>
          <p:nvPr/>
        </p:nvSpPr>
        <p:spPr>
          <a:xfrm>
            <a:off x="282400" y="552896"/>
            <a:ext cx="3734425" cy="4289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1" name="Text Placeholder 5">
            <a:extLst>
              <a:ext uri="{FF2B5EF4-FFF2-40B4-BE49-F238E27FC236}">
                <a16:creationId xmlns:a16="http://schemas.microsoft.com/office/drawing/2014/main" id="{5F62B826-857C-8D43-B9E3-5B585517FF78}"/>
              </a:ext>
            </a:extLst>
          </p:cNvPr>
          <p:cNvSpPr txBox="1">
            <a:spLocks/>
          </p:cNvSpPr>
          <p:nvPr/>
        </p:nvSpPr>
        <p:spPr>
          <a:xfrm>
            <a:off x="4085885" y="578802"/>
            <a:ext cx="2185867" cy="38310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 spotlight: Gujarat (GUVNL) solar, 500 MW, Phase IX </a:t>
            </a:r>
          </a:p>
        </p:txBody>
      </p:sp>
      <p:graphicFrame>
        <p:nvGraphicFramePr>
          <p:cNvPr id="5" name="Diagram 4"/>
          <p:cNvGraphicFramePr/>
          <p:nvPr>
            <p:extLst>
              <p:ext uri="{D42A27DB-BD31-4B8C-83A1-F6EECF244321}">
                <p14:modId xmlns:p14="http://schemas.microsoft.com/office/powerpoint/2010/main" val="2566404510"/>
              </p:ext>
            </p:extLst>
          </p:nvPr>
        </p:nvGraphicFramePr>
        <p:xfrm>
          <a:off x="4063725" y="919700"/>
          <a:ext cx="2321123" cy="4020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6" name="Rectangle 11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nvGrpSpPr>
          <p:cNvPr id="102" name="Group 101"/>
          <p:cNvGrpSpPr/>
          <p:nvPr/>
        </p:nvGrpSpPr>
        <p:grpSpPr>
          <a:xfrm>
            <a:off x="8284057" y="4779402"/>
            <a:ext cx="715926" cy="418214"/>
            <a:chOff x="8284057" y="4779402"/>
            <a:chExt cx="715926" cy="418214"/>
          </a:xfrm>
        </p:grpSpPr>
        <p:sp>
          <p:nvSpPr>
            <p:cNvPr id="103" name="Rounded Rectangle 102"/>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4" name="Group 103"/>
            <p:cNvGrpSpPr/>
            <p:nvPr/>
          </p:nvGrpSpPr>
          <p:grpSpPr>
            <a:xfrm>
              <a:off x="8284057" y="4879531"/>
              <a:ext cx="715926" cy="263969"/>
              <a:chOff x="1376812" y="1471708"/>
              <a:chExt cx="715926" cy="263969"/>
            </a:xfrm>
          </p:grpSpPr>
          <p:sp>
            <p:nvSpPr>
              <p:cNvPr id="105" name="TextBox 104"/>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06" name="Group 105"/>
              <p:cNvGrpSpPr/>
              <p:nvPr/>
            </p:nvGrpSpPr>
            <p:grpSpPr>
              <a:xfrm>
                <a:off x="1504037" y="1471708"/>
                <a:ext cx="436340" cy="63914"/>
                <a:chOff x="973747" y="978085"/>
                <a:chExt cx="436340" cy="63914"/>
              </a:xfrm>
            </p:grpSpPr>
            <p:sp>
              <p:nvSpPr>
                <p:cNvPr id="107" name="Oval 10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8" name="Oval 10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9" name="Oval 10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cxnSp>
        <p:nvCxnSpPr>
          <p:cNvPr id="120" name="Google Shape;112;p30">
            <a:extLst>
              <a:ext uri="{FF2B5EF4-FFF2-40B4-BE49-F238E27FC236}">
                <a16:creationId xmlns:a16="http://schemas.microsoft.com/office/drawing/2014/main" id="{5595DF4D-7CD3-1D48-9CFB-37FA5301E001}"/>
              </a:ext>
            </a:extLst>
          </p:cNvPr>
          <p:cNvCxnSpPr/>
          <p:nvPr/>
        </p:nvCxnSpPr>
        <p:spPr>
          <a:xfrm rot="16200000" flipH="1">
            <a:off x="2772458" y="4011022"/>
            <a:ext cx="1101" cy="2314919"/>
          </a:xfrm>
          <a:prstGeom prst="straightConnector1">
            <a:avLst/>
          </a:prstGeom>
          <a:noFill/>
          <a:ln w="9525" cap="flat" cmpd="sng">
            <a:solidFill>
              <a:srgbClr val="7F7F7F"/>
            </a:solidFill>
            <a:prstDash val="dash"/>
            <a:round/>
            <a:headEnd type="none" w="sm" len="sm"/>
            <a:tailEnd type="none" w="sm" len="sm"/>
          </a:ln>
        </p:spPr>
      </p:cxnSp>
      <p:sp>
        <p:nvSpPr>
          <p:cNvPr id="113" name="Google Shape;99;p20">
            <a:extLst>
              <a:ext uri="{FF2B5EF4-FFF2-40B4-BE49-F238E27FC236}">
                <a16:creationId xmlns:a16="http://schemas.microsoft.com/office/drawing/2014/main" id="{7620D450-5C3D-EC48-BB23-7D5CE42B8B5F}"/>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 auctions: </a:t>
            </a:r>
            <a:r>
              <a:rPr lang="en-US" sz="1200" dirty="0">
                <a:solidFill>
                  <a:srgbClr val="009CD8"/>
                </a:solidFill>
              </a:rPr>
              <a:t>2.97 GW of RE was auctioned in Q3 FY21; India discovered a new low in RE tariffs at 1.99 INR/kWh at the Gujarat (GUVNL) solar auction </a:t>
            </a:r>
            <a:endParaRPr sz="1200" dirty="0">
              <a:solidFill>
                <a:srgbClr val="009CD8"/>
              </a:solidFill>
            </a:endParaRPr>
          </a:p>
        </p:txBody>
      </p:sp>
      <p:grpSp>
        <p:nvGrpSpPr>
          <p:cNvPr id="90" name="Group 89">
            <a:extLst>
              <a:ext uri="{FF2B5EF4-FFF2-40B4-BE49-F238E27FC236}">
                <a16:creationId xmlns:a16="http://schemas.microsoft.com/office/drawing/2014/main" id="{2A607334-5808-224E-B57C-2990D4ECC19E}"/>
              </a:ext>
            </a:extLst>
          </p:cNvPr>
          <p:cNvGrpSpPr/>
          <p:nvPr/>
        </p:nvGrpSpPr>
        <p:grpSpPr>
          <a:xfrm>
            <a:off x="60510" y="559280"/>
            <a:ext cx="3903748" cy="4197591"/>
            <a:chOff x="60510" y="559280"/>
            <a:chExt cx="3903748" cy="4197591"/>
          </a:xfrm>
        </p:grpSpPr>
        <p:sp>
          <p:nvSpPr>
            <p:cNvPr id="91" name="Text Placeholder 5">
              <a:extLst>
                <a:ext uri="{FF2B5EF4-FFF2-40B4-BE49-F238E27FC236}">
                  <a16:creationId xmlns:a16="http://schemas.microsoft.com/office/drawing/2014/main" id="{75579F97-6DB1-024B-A6A3-B42DF8D4BBE4}"/>
                </a:ext>
              </a:extLst>
            </p:cNvPr>
            <p:cNvSpPr txBox="1">
              <a:spLocks/>
            </p:cNvSpPr>
            <p:nvPr/>
          </p:nvSpPr>
          <p:spPr>
            <a:xfrm>
              <a:off x="282400" y="559280"/>
              <a:ext cx="1397852" cy="28728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Key auction results </a:t>
              </a:r>
            </a:p>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(last six months)</a:t>
              </a:r>
            </a:p>
          </p:txBody>
        </p:sp>
        <p:grpSp>
          <p:nvGrpSpPr>
            <p:cNvPr id="92" name="Google Shape;118;p30">
              <a:extLst>
                <a:ext uri="{FF2B5EF4-FFF2-40B4-BE49-F238E27FC236}">
                  <a16:creationId xmlns:a16="http://schemas.microsoft.com/office/drawing/2014/main" id="{7B3A0337-9C2B-1E41-8B82-443632D34CF9}"/>
                </a:ext>
              </a:extLst>
            </p:cNvPr>
            <p:cNvGrpSpPr/>
            <p:nvPr/>
          </p:nvGrpSpPr>
          <p:grpSpPr>
            <a:xfrm>
              <a:off x="1617892" y="652607"/>
              <a:ext cx="733011" cy="283976"/>
              <a:chOff x="1528217" y="1134598"/>
              <a:chExt cx="745306" cy="440545"/>
            </a:xfrm>
          </p:grpSpPr>
          <p:sp>
            <p:nvSpPr>
              <p:cNvPr id="181" name="Google Shape;119;p30">
                <a:extLst>
                  <a:ext uri="{FF2B5EF4-FFF2-40B4-BE49-F238E27FC236}">
                    <a16:creationId xmlns:a16="http://schemas.microsoft.com/office/drawing/2014/main" id="{C175AEB6-A47A-214A-9C3E-DF5C43EA87EC}"/>
                  </a:ext>
                </a:extLst>
              </p:cNvPr>
              <p:cNvSpPr/>
              <p:nvPr/>
            </p:nvSpPr>
            <p:spPr>
              <a:xfrm>
                <a:off x="1528217" y="1134598"/>
                <a:ext cx="745306" cy="337104"/>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Capacity allotted (MW)</a:t>
                </a:r>
                <a:endParaRPr sz="800" i="1" dirty="0">
                  <a:solidFill>
                    <a:schemeClr val="bg1">
                      <a:lumMod val="65000"/>
                    </a:schemeClr>
                  </a:solidFill>
                </a:endParaRPr>
              </a:p>
            </p:txBody>
          </p:sp>
          <p:cxnSp>
            <p:nvCxnSpPr>
              <p:cNvPr id="182" name="Google Shape;120;p30">
                <a:extLst>
                  <a:ext uri="{FF2B5EF4-FFF2-40B4-BE49-F238E27FC236}">
                    <a16:creationId xmlns:a16="http://schemas.microsoft.com/office/drawing/2014/main" id="{9B5D07AD-FF9D-DF4A-82A3-A35F61D897B7}"/>
                  </a:ext>
                </a:extLst>
              </p:cNvPr>
              <p:cNvCxnSpPr/>
              <p:nvPr/>
            </p:nvCxnSpPr>
            <p:spPr>
              <a:xfrm>
                <a:off x="1528217" y="1575143"/>
                <a:ext cx="745306"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93" name="Google Shape;118;p30">
              <a:extLst>
                <a:ext uri="{FF2B5EF4-FFF2-40B4-BE49-F238E27FC236}">
                  <a16:creationId xmlns:a16="http://schemas.microsoft.com/office/drawing/2014/main" id="{CA302A31-AB92-8145-94B5-F816168DD038}"/>
                </a:ext>
              </a:extLst>
            </p:cNvPr>
            <p:cNvGrpSpPr/>
            <p:nvPr/>
          </p:nvGrpSpPr>
          <p:grpSpPr>
            <a:xfrm>
              <a:off x="2447587" y="650649"/>
              <a:ext cx="1516671" cy="286916"/>
              <a:chOff x="1279754" y="1128300"/>
              <a:chExt cx="1287347" cy="445106"/>
            </a:xfrm>
          </p:grpSpPr>
          <p:sp>
            <p:nvSpPr>
              <p:cNvPr id="179" name="Google Shape;119;p30">
                <a:extLst>
                  <a:ext uri="{FF2B5EF4-FFF2-40B4-BE49-F238E27FC236}">
                    <a16:creationId xmlns:a16="http://schemas.microsoft.com/office/drawing/2014/main" id="{4D18D221-DA65-7340-80AE-1FA9877D5AFB}"/>
                  </a:ext>
                </a:extLst>
              </p:cNvPr>
              <p:cNvSpPr/>
              <p:nvPr/>
            </p:nvSpPr>
            <p:spPr>
              <a:xfrm>
                <a:off x="1279860" y="1128300"/>
                <a:ext cx="1284464" cy="337104"/>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Least tariff discovered (INR/kWh)</a:t>
                </a:r>
                <a:endParaRPr sz="800" i="1" dirty="0">
                  <a:solidFill>
                    <a:schemeClr val="bg1">
                      <a:lumMod val="65000"/>
                    </a:schemeClr>
                  </a:solidFill>
                </a:endParaRPr>
              </a:p>
            </p:txBody>
          </p:sp>
          <p:cxnSp>
            <p:nvCxnSpPr>
              <p:cNvPr id="180" name="Google Shape;120;p30">
                <a:extLst>
                  <a:ext uri="{FF2B5EF4-FFF2-40B4-BE49-F238E27FC236}">
                    <a16:creationId xmlns:a16="http://schemas.microsoft.com/office/drawing/2014/main" id="{6CBB0556-8DE2-2741-AEAF-4A69B3FF48C6}"/>
                  </a:ext>
                </a:extLst>
              </p:cNvPr>
              <p:cNvCxnSpPr/>
              <p:nvPr/>
            </p:nvCxnSpPr>
            <p:spPr>
              <a:xfrm>
                <a:off x="1279754" y="1573406"/>
                <a:ext cx="1287347"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99" name="Group 98">
              <a:extLst>
                <a:ext uri="{FF2B5EF4-FFF2-40B4-BE49-F238E27FC236}">
                  <a16:creationId xmlns:a16="http://schemas.microsoft.com/office/drawing/2014/main" id="{E0E6AA55-5B15-5744-AC27-FD2C17BFC208}"/>
                </a:ext>
              </a:extLst>
            </p:cNvPr>
            <p:cNvGrpSpPr/>
            <p:nvPr/>
          </p:nvGrpSpPr>
          <p:grpSpPr>
            <a:xfrm>
              <a:off x="2453457" y="1007831"/>
              <a:ext cx="50828" cy="3749040"/>
              <a:chOff x="2717648" y="1763897"/>
              <a:chExt cx="58224" cy="4413394"/>
            </a:xfrm>
          </p:grpSpPr>
          <p:cxnSp>
            <p:nvCxnSpPr>
              <p:cNvPr id="177" name="Google Shape;112;p30">
                <a:extLst>
                  <a:ext uri="{FF2B5EF4-FFF2-40B4-BE49-F238E27FC236}">
                    <a16:creationId xmlns:a16="http://schemas.microsoft.com/office/drawing/2014/main" id="{41B2AC73-F774-174F-BDF0-FF868FB8F13D}"/>
                  </a:ext>
                </a:extLst>
              </p:cNvPr>
              <p:cNvCxnSpPr>
                <a:cxnSpLocks/>
              </p:cNvCxnSpPr>
              <p:nvPr/>
            </p:nvCxnSpPr>
            <p:spPr>
              <a:xfrm flipH="1">
                <a:off x="2770443" y="1763897"/>
                <a:ext cx="1" cy="4413394"/>
              </a:xfrm>
              <a:prstGeom prst="straightConnector1">
                <a:avLst/>
              </a:prstGeom>
              <a:noFill/>
              <a:ln w="9525" cap="flat" cmpd="sng">
                <a:solidFill>
                  <a:schemeClr val="bg1">
                    <a:lumMod val="75000"/>
                  </a:schemeClr>
                </a:solidFill>
                <a:prstDash val="solid"/>
                <a:round/>
                <a:headEnd type="none" w="sm" len="sm"/>
                <a:tailEnd type="none" w="sm" len="sm"/>
              </a:ln>
            </p:spPr>
          </p:cxnSp>
          <p:cxnSp>
            <p:nvCxnSpPr>
              <p:cNvPr id="178" name="Google Shape;112;p30">
                <a:extLst>
                  <a:ext uri="{FF2B5EF4-FFF2-40B4-BE49-F238E27FC236}">
                    <a16:creationId xmlns:a16="http://schemas.microsoft.com/office/drawing/2014/main" id="{508C7C83-4833-B348-A1CC-34016D698052}"/>
                  </a:ext>
                </a:extLst>
              </p:cNvPr>
              <p:cNvCxnSpPr>
                <a:cxnSpLocks/>
              </p:cNvCxnSpPr>
              <p:nvPr/>
            </p:nvCxnSpPr>
            <p:spPr>
              <a:xfrm flipH="1">
                <a:off x="2717648" y="1786718"/>
                <a:ext cx="58224"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grpSp>
        <p:grpSp>
          <p:nvGrpSpPr>
            <p:cNvPr id="111" name="Group 110">
              <a:extLst>
                <a:ext uri="{FF2B5EF4-FFF2-40B4-BE49-F238E27FC236}">
                  <a16:creationId xmlns:a16="http://schemas.microsoft.com/office/drawing/2014/main" id="{7B59C8E5-602D-2247-B1A7-7AACBAC54609}"/>
                </a:ext>
              </a:extLst>
            </p:cNvPr>
            <p:cNvGrpSpPr/>
            <p:nvPr/>
          </p:nvGrpSpPr>
          <p:grpSpPr>
            <a:xfrm>
              <a:off x="337834" y="1023052"/>
              <a:ext cx="3366078" cy="310702"/>
              <a:chOff x="337834" y="1023052"/>
              <a:chExt cx="3366078" cy="310702"/>
            </a:xfrm>
          </p:grpSpPr>
          <p:sp>
            <p:nvSpPr>
              <p:cNvPr id="173" name="Google Shape;105;p30">
                <a:extLst>
                  <a:ext uri="{FF2B5EF4-FFF2-40B4-BE49-F238E27FC236}">
                    <a16:creationId xmlns:a16="http://schemas.microsoft.com/office/drawing/2014/main" id="{F3EEA42C-5A9E-9144-8F1B-0F6C13A84A5B}"/>
                  </a:ext>
                </a:extLst>
              </p:cNvPr>
              <p:cNvSpPr/>
              <p:nvPr/>
            </p:nvSpPr>
            <p:spPr>
              <a:xfrm>
                <a:off x="337834" y="1023052"/>
                <a:ext cx="1223574"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solar-wind, 1,200 MW, Tranche III (December 2020)</a:t>
                </a:r>
              </a:p>
            </p:txBody>
          </p:sp>
          <p:sp>
            <p:nvSpPr>
              <p:cNvPr id="174" name="Google Shape;111;p30">
                <a:extLst>
                  <a:ext uri="{FF2B5EF4-FFF2-40B4-BE49-F238E27FC236}">
                    <a16:creationId xmlns:a16="http://schemas.microsoft.com/office/drawing/2014/main" id="{EE18C11D-9168-C849-BDD5-98DD9854CED0}"/>
                  </a:ext>
                </a:extLst>
              </p:cNvPr>
              <p:cNvSpPr/>
              <p:nvPr/>
            </p:nvSpPr>
            <p:spPr>
              <a:xfrm>
                <a:off x="1680252" y="1039007"/>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5" name="Google Shape;105;p30">
                <a:extLst>
                  <a:ext uri="{FF2B5EF4-FFF2-40B4-BE49-F238E27FC236}">
                    <a16:creationId xmlns:a16="http://schemas.microsoft.com/office/drawing/2014/main" id="{4CB46E26-153F-D348-B1C1-2874833AF407}"/>
                  </a:ext>
                </a:extLst>
              </p:cNvPr>
              <p:cNvSpPr/>
              <p:nvPr/>
            </p:nvSpPr>
            <p:spPr>
              <a:xfrm>
                <a:off x="2497480" y="1059702"/>
                <a:ext cx="8676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76" name="Google Shape;111;p30">
                <a:extLst>
                  <a:ext uri="{FF2B5EF4-FFF2-40B4-BE49-F238E27FC236}">
                    <a16:creationId xmlns:a16="http://schemas.microsoft.com/office/drawing/2014/main" id="{68E62A9B-34D6-F141-A5FE-C36DD8811B91}"/>
                  </a:ext>
                </a:extLst>
              </p:cNvPr>
              <p:cNvSpPr/>
              <p:nvPr/>
            </p:nvSpPr>
            <p:spPr>
              <a:xfrm>
                <a:off x="3389813" y="104799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2.41</a:t>
                </a:r>
              </a:p>
            </p:txBody>
          </p:sp>
        </p:grpSp>
        <p:grpSp>
          <p:nvGrpSpPr>
            <p:cNvPr id="112" name="Group 111">
              <a:extLst>
                <a:ext uri="{FF2B5EF4-FFF2-40B4-BE49-F238E27FC236}">
                  <a16:creationId xmlns:a16="http://schemas.microsoft.com/office/drawing/2014/main" id="{21DDBFF9-0A30-0A4B-B9D0-66A147BCEF75}"/>
                </a:ext>
              </a:extLst>
            </p:cNvPr>
            <p:cNvGrpSpPr/>
            <p:nvPr/>
          </p:nvGrpSpPr>
          <p:grpSpPr>
            <a:xfrm>
              <a:off x="340177" y="1437421"/>
              <a:ext cx="3230032" cy="310702"/>
              <a:chOff x="340177" y="1437421"/>
              <a:chExt cx="3230032" cy="310702"/>
            </a:xfrm>
          </p:grpSpPr>
          <p:sp>
            <p:nvSpPr>
              <p:cNvPr id="169" name="Google Shape;105;p30">
                <a:extLst>
                  <a:ext uri="{FF2B5EF4-FFF2-40B4-BE49-F238E27FC236}">
                    <a16:creationId xmlns:a16="http://schemas.microsoft.com/office/drawing/2014/main" id="{55B659F9-BB61-E54F-9DD4-73ABCFE71433}"/>
                  </a:ext>
                </a:extLst>
              </p:cNvPr>
              <p:cNvSpPr/>
              <p:nvPr/>
            </p:nvSpPr>
            <p:spPr>
              <a:xfrm>
                <a:off x="340177" y="1437421"/>
                <a:ext cx="1218887"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Gujarat (GUVNL) solar, 500 MW, Phase IX </a:t>
                </a:r>
                <a:r>
                  <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(December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0" name="Google Shape;111;p30">
                <a:extLst>
                  <a:ext uri="{FF2B5EF4-FFF2-40B4-BE49-F238E27FC236}">
                    <a16:creationId xmlns:a16="http://schemas.microsoft.com/office/drawing/2014/main" id="{54200B70-63BE-D048-BCBC-4BF1113C2087}"/>
                  </a:ext>
                </a:extLst>
              </p:cNvPr>
              <p:cNvSpPr/>
              <p:nvPr/>
            </p:nvSpPr>
            <p:spPr>
              <a:xfrm>
                <a:off x="1680252" y="1453376"/>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500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1" name="Google Shape;105;p30">
                <a:extLst>
                  <a:ext uri="{FF2B5EF4-FFF2-40B4-BE49-F238E27FC236}">
                    <a16:creationId xmlns:a16="http://schemas.microsoft.com/office/drawing/2014/main" id="{C02D35CB-7B32-7A4F-B7C0-8673ADB95EAB}"/>
                  </a:ext>
                </a:extLst>
              </p:cNvPr>
              <p:cNvSpPr/>
              <p:nvPr/>
            </p:nvSpPr>
            <p:spPr>
              <a:xfrm>
                <a:off x="2494442" y="1474071"/>
                <a:ext cx="7164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72" name="Google Shape;111;p30">
                <a:extLst>
                  <a:ext uri="{FF2B5EF4-FFF2-40B4-BE49-F238E27FC236}">
                    <a16:creationId xmlns:a16="http://schemas.microsoft.com/office/drawing/2014/main" id="{B3A6BD3D-1F6E-8E48-8A2A-F1F136FD40AC}"/>
                  </a:ext>
                </a:extLst>
              </p:cNvPr>
              <p:cNvSpPr/>
              <p:nvPr/>
            </p:nvSpPr>
            <p:spPr>
              <a:xfrm>
                <a:off x="3256110" y="1462384"/>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1.99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4" name="Group 113">
              <a:extLst>
                <a:ext uri="{FF2B5EF4-FFF2-40B4-BE49-F238E27FC236}">
                  <a16:creationId xmlns:a16="http://schemas.microsoft.com/office/drawing/2014/main" id="{873F004C-A521-CD45-A029-4F7E1E336831}"/>
                </a:ext>
              </a:extLst>
            </p:cNvPr>
            <p:cNvGrpSpPr/>
            <p:nvPr/>
          </p:nvGrpSpPr>
          <p:grpSpPr>
            <a:xfrm>
              <a:off x="336703" y="1877892"/>
              <a:ext cx="3229597" cy="318512"/>
              <a:chOff x="336703" y="1877892"/>
              <a:chExt cx="3229597" cy="318512"/>
            </a:xfrm>
          </p:grpSpPr>
          <p:sp>
            <p:nvSpPr>
              <p:cNvPr id="165" name="Google Shape;105;p30">
                <a:extLst>
                  <a:ext uri="{FF2B5EF4-FFF2-40B4-BE49-F238E27FC236}">
                    <a16:creationId xmlns:a16="http://schemas.microsoft.com/office/drawing/2014/main" id="{C896883E-420A-0447-912B-7C7947ED4EB1}"/>
                  </a:ext>
                </a:extLst>
              </p:cNvPr>
              <p:cNvSpPr/>
              <p:nvPr/>
            </p:nvSpPr>
            <p:spPr>
              <a:xfrm>
                <a:off x="336703" y="1877892"/>
                <a:ext cx="1217756"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it-IT"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Rajasthan (SECI) solar, 1,070 MW, Tranche III (November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6" name="Google Shape;111;p30">
                <a:extLst>
                  <a:ext uri="{FF2B5EF4-FFF2-40B4-BE49-F238E27FC236}">
                    <a16:creationId xmlns:a16="http://schemas.microsoft.com/office/drawing/2014/main" id="{A43E9590-8441-324D-9DA8-DEE8FF5EF83F}"/>
                  </a:ext>
                </a:extLst>
              </p:cNvPr>
              <p:cNvSpPr/>
              <p:nvPr/>
            </p:nvSpPr>
            <p:spPr>
              <a:xfrm>
                <a:off x="1680252" y="1901621"/>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1,070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7" name="Google Shape;105;p30">
                <a:extLst>
                  <a:ext uri="{FF2B5EF4-FFF2-40B4-BE49-F238E27FC236}">
                    <a16:creationId xmlns:a16="http://schemas.microsoft.com/office/drawing/2014/main" id="{FF1F32D2-BD50-584C-ADB9-7D1876B83B29}"/>
                  </a:ext>
                </a:extLst>
              </p:cNvPr>
              <p:cNvSpPr/>
              <p:nvPr/>
            </p:nvSpPr>
            <p:spPr>
              <a:xfrm>
                <a:off x="2496402" y="1921269"/>
                <a:ext cx="7200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68" name="Google Shape;111;p30">
                <a:extLst>
                  <a:ext uri="{FF2B5EF4-FFF2-40B4-BE49-F238E27FC236}">
                    <a16:creationId xmlns:a16="http://schemas.microsoft.com/office/drawing/2014/main" id="{637EC878-02DE-9041-9912-BD0E9C6541E7}"/>
                  </a:ext>
                </a:extLst>
              </p:cNvPr>
              <p:cNvSpPr/>
              <p:nvPr/>
            </p:nvSpPr>
            <p:spPr>
              <a:xfrm>
                <a:off x="3252201" y="1917611"/>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5" name="Group 114">
              <a:extLst>
                <a:ext uri="{FF2B5EF4-FFF2-40B4-BE49-F238E27FC236}">
                  <a16:creationId xmlns:a16="http://schemas.microsoft.com/office/drawing/2014/main" id="{A0DC90D9-D418-DA4B-9AFE-29AB15143962}"/>
                </a:ext>
              </a:extLst>
            </p:cNvPr>
            <p:cNvGrpSpPr/>
            <p:nvPr/>
          </p:nvGrpSpPr>
          <p:grpSpPr>
            <a:xfrm>
              <a:off x="336703" y="2303958"/>
              <a:ext cx="3533333" cy="310702"/>
              <a:chOff x="336703" y="2303958"/>
              <a:chExt cx="3533333" cy="310702"/>
            </a:xfrm>
          </p:grpSpPr>
          <p:sp>
            <p:nvSpPr>
              <p:cNvPr id="161" name="Google Shape;105;p30">
                <a:extLst>
                  <a:ext uri="{FF2B5EF4-FFF2-40B4-BE49-F238E27FC236}">
                    <a16:creationId xmlns:a16="http://schemas.microsoft.com/office/drawing/2014/main" id="{7FFF4950-92D7-764A-AF69-01AC4A787C9D}"/>
                  </a:ext>
                </a:extLst>
              </p:cNvPr>
              <p:cNvSpPr/>
              <p:nvPr/>
            </p:nvSpPr>
            <p:spPr>
              <a:xfrm>
                <a:off x="336703" y="2303958"/>
                <a:ext cx="121323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Kerala (KSEB) solar, 200 MW </a:t>
                </a:r>
                <a:r>
                  <a:rPr lang="it-IT"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(November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11;p30">
                <a:extLst>
                  <a:ext uri="{FF2B5EF4-FFF2-40B4-BE49-F238E27FC236}">
                    <a16:creationId xmlns:a16="http://schemas.microsoft.com/office/drawing/2014/main" id="{FCE4796F-53DB-2E4A-B9F9-2151B84BC704}"/>
                  </a:ext>
                </a:extLst>
              </p:cNvPr>
              <p:cNvSpPr/>
              <p:nvPr/>
            </p:nvSpPr>
            <p:spPr>
              <a:xfrm>
                <a:off x="1680252" y="2319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3" name="Google Shape;105;p30">
                <a:extLst>
                  <a:ext uri="{FF2B5EF4-FFF2-40B4-BE49-F238E27FC236}">
                    <a16:creationId xmlns:a16="http://schemas.microsoft.com/office/drawing/2014/main" id="{84625B22-71A4-5544-AF56-A2E560B9F7F4}"/>
                  </a:ext>
                </a:extLst>
              </p:cNvPr>
              <p:cNvSpPr/>
              <p:nvPr/>
            </p:nvSpPr>
            <p:spPr>
              <a:xfrm>
                <a:off x="2502326" y="2340608"/>
                <a:ext cx="10692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64" name="Google Shape;111;p30">
                <a:extLst>
                  <a:ext uri="{FF2B5EF4-FFF2-40B4-BE49-F238E27FC236}">
                    <a16:creationId xmlns:a16="http://schemas.microsoft.com/office/drawing/2014/main" id="{E834664F-03C5-524C-AA5D-E3568B3981BD}"/>
                  </a:ext>
                </a:extLst>
              </p:cNvPr>
              <p:cNvSpPr/>
              <p:nvPr/>
            </p:nvSpPr>
            <p:spPr>
              <a:xfrm>
                <a:off x="3555937" y="2327687"/>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2.97</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8" name="Group 117">
              <a:extLst>
                <a:ext uri="{FF2B5EF4-FFF2-40B4-BE49-F238E27FC236}">
                  <a16:creationId xmlns:a16="http://schemas.microsoft.com/office/drawing/2014/main" id="{34AA0853-F931-764B-9C64-25845AEB769D}"/>
                </a:ext>
              </a:extLst>
            </p:cNvPr>
            <p:cNvGrpSpPr/>
            <p:nvPr/>
          </p:nvGrpSpPr>
          <p:grpSpPr>
            <a:xfrm>
              <a:off x="336703" y="2712958"/>
              <a:ext cx="3437137" cy="310702"/>
              <a:chOff x="336703" y="2712958"/>
              <a:chExt cx="3437137" cy="310702"/>
            </a:xfrm>
          </p:grpSpPr>
          <p:sp>
            <p:nvSpPr>
              <p:cNvPr id="157" name="Google Shape;105;p30">
                <a:extLst>
                  <a:ext uri="{FF2B5EF4-FFF2-40B4-BE49-F238E27FC236}">
                    <a16:creationId xmlns:a16="http://schemas.microsoft.com/office/drawing/2014/main" id="{AEEED406-0463-134F-834A-FB5E9D7EF5B0}"/>
                  </a:ext>
                </a:extLst>
              </p:cNvPr>
              <p:cNvSpPr/>
              <p:nvPr/>
            </p:nvSpPr>
            <p:spPr>
              <a:xfrm>
                <a:off x="336703" y="2712958"/>
                <a:ext cx="1214362"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GUVNL, 100 MW, Solar, Raghanesda Solar Park, Phase X, Gujarat (September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8" name="Google Shape;111;p30">
                <a:extLst>
                  <a:ext uri="{FF2B5EF4-FFF2-40B4-BE49-F238E27FC236}">
                    <a16:creationId xmlns:a16="http://schemas.microsoft.com/office/drawing/2014/main" id="{1ACA9011-6241-504E-BF32-DA3110615139}"/>
                  </a:ext>
                </a:extLst>
              </p:cNvPr>
              <p:cNvSpPr/>
              <p:nvPr/>
            </p:nvSpPr>
            <p:spPr>
              <a:xfrm>
                <a:off x="1680252" y="2728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9" name="Google Shape;105;p30">
                <a:extLst>
                  <a:ext uri="{FF2B5EF4-FFF2-40B4-BE49-F238E27FC236}">
                    <a16:creationId xmlns:a16="http://schemas.microsoft.com/office/drawing/2014/main" id="{76D97E5C-8262-3944-AA1A-1DAD4AE9D3CD}"/>
                  </a:ext>
                </a:extLst>
              </p:cNvPr>
              <p:cNvSpPr/>
              <p:nvPr/>
            </p:nvSpPr>
            <p:spPr>
              <a:xfrm>
                <a:off x="2504285" y="2749608"/>
                <a:ext cx="9828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60" name="Google Shape;111;p30">
                <a:extLst>
                  <a:ext uri="{FF2B5EF4-FFF2-40B4-BE49-F238E27FC236}">
                    <a16:creationId xmlns:a16="http://schemas.microsoft.com/office/drawing/2014/main" id="{3CB37871-D0EF-9A42-A239-68DBDC0C9673}"/>
                  </a:ext>
                </a:extLst>
              </p:cNvPr>
              <p:cNvSpPr/>
              <p:nvPr/>
            </p:nvSpPr>
            <p:spPr>
              <a:xfrm>
                <a:off x="3459741" y="272891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2.73</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9" name="Group 118">
              <a:extLst>
                <a:ext uri="{FF2B5EF4-FFF2-40B4-BE49-F238E27FC236}">
                  <a16:creationId xmlns:a16="http://schemas.microsoft.com/office/drawing/2014/main" id="{C85BDC4C-283F-A040-A86E-240D7192BFA7}"/>
                </a:ext>
              </a:extLst>
            </p:cNvPr>
            <p:cNvGrpSpPr/>
            <p:nvPr/>
          </p:nvGrpSpPr>
          <p:grpSpPr>
            <a:xfrm>
              <a:off x="336703" y="3136508"/>
              <a:ext cx="3472178" cy="310702"/>
              <a:chOff x="336703" y="3162635"/>
              <a:chExt cx="3472178" cy="310702"/>
            </a:xfrm>
          </p:grpSpPr>
          <p:sp>
            <p:nvSpPr>
              <p:cNvPr id="153" name="Google Shape;105;p30">
                <a:extLst>
                  <a:ext uri="{FF2B5EF4-FFF2-40B4-BE49-F238E27FC236}">
                    <a16:creationId xmlns:a16="http://schemas.microsoft.com/office/drawing/2014/main" id="{D6B23B9A-CB88-6144-A8B4-A1127E35B434}"/>
                  </a:ext>
                </a:extLst>
              </p:cNvPr>
              <p:cNvSpPr/>
              <p:nvPr/>
            </p:nvSpPr>
            <p:spPr>
              <a:xfrm>
                <a:off x="336703" y="316263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Gujarat (GUVNL) solar, Tranche IX, 700 MW (August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4" name="Google Shape;111;p30">
                <a:extLst>
                  <a:ext uri="{FF2B5EF4-FFF2-40B4-BE49-F238E27FC236}">
                    <a16:creationId xmlns:a16="http://schemas.microsoft.com/office/drawing/2014/main" id="{49ABA35B-1965-F240-88C1-140BB5CFDC67}"/>
                  </a:ext>
                </a:extLst>
              </p:cNvPr>
              <p:cNvSpPr/>
              <p:nvPr/>
            </p:nvSpPr>
            <p:spPr>
              <a:xfrm>
                <a:off x="1680252" y="317859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700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5" name="Google Shape;105;p30">
                <a:extLst>
                  <a:ext uri="{FF2B5EF4-FFF2-40B4-BE49-F238E27FC236}">
                    <a16:creationId xmlns:a16="http://schemas.microsoft.com/office/drawing/2014/main" id="{2A8FD783-5F0C-0544-A542-5F4134169599}"/>
                  </a:ext>
                </a:extLst>
              </p:cNvPr>
              <p:cNvSpPr/>
              <p:nvPr/>
            </p:nvSpPr>
            <p:spPr>
              <a:xfrm>
                <a:off x="2504286" y="3199285"/>
                <a:ext cx="10008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56" name="Google Shape;111;p30">
                <a:extLst>
                  <a:ext uri="{FF2B5EF4-FFF2-40B4-BE49-F238E27FC236}">
                    <a16:creationId xmlns:a16="http://schemas.microsoft.com/office/drawing/2014/main" id="{F9C73102-9F24-5D41-9542-118869B04180}"/>
                  </a:ext>
                </a:extLst>
              </p:cNvPr>
              <p:cNvSpPr/>
              <p:nvPr/>
            </p:nvSpPr>
            <p:spPr>
              <a:xfrm>
                <a:off x="3494782" y="317859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2.78</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5" name="Group 124">
              <a:extLst>
                <a:ext uri="{FF2B5EF4-FFF2-40B4-BE49-F238E27FC236}">
                  <a16:creationId xmlns:a16="http://schemas.microsoft.com/office/drawing/2014/main" id="{1D1987E7-7DE3-9042-B827-FDA118F376FB}"/>
                </a:ext>
              </a:extLst>
            </p:cNvPr>
            <p:cNvGrpSpPr/>
            <p:nvPr/>
          </p:nvGrpSpPr>
          <p:grpSpPr>
            <a:xfrm>
              <a:off x="339248" y="3547656"/>
              <a:ext cx="3349088" cy="310702"/>
              <a:chOff x="339248" y="3573783"/>
              <a:chExt cx="3349088" cy="310702"/>
            </a:xfrm>
          </p:grpSpPr>
          <p:sp>
            <p:nvSpPr>
              <p:cNvPr id="149" name="Google Shape;105;p30">
                <a:extLst>
                  <a:ext uri="{FF2B5EF4-FFF2-40B4-BE49-F238E27FC236}">
                    <a16:creationId xmlns:a16="http://schemas.microsoft.com/office/drawing/2014/main" id="{A27C2C60-44A1-BF43-B2BC-784767049D6D}"/>
                  </a:ext>
                </a:extLst>
              </p:cNvPr>
              <p:cNvSpPr/>
              <p:nvPr/>
            </p:nvSpPr>
            <p:spPr>
              <a:xfrm>
                <a:off x="339248" y="3573783"/>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(NTPC) solar, 1,200 MW (August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Google Shape;111;p30">
                <a:extLst>
                  <a:ext uri="{FF2B5EF4-FFF2-40B4-BE49-F238E27FC236}">
                    <a16:creationId xmlns:a16="http://schemas.microsoft.com/office/drawing/2014/main" id="{BEBEEAD3-BEBF-EE41-9C52-364C989B788B}"/>
                  </a:ext>
                </a:extLst>
              </p:cNvPr>
              <p:cNvSpPr/>
              <p:nvPr/>
            </p:nvSpPr>
            <p:spPr>
              <a:xfrm>
                <a:off x="1680252" y="3589738"/>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1,170</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1" name="Google Shape;105;p30">
                <a:extLst>
                  <a:ext uri="{FF2B5EF4-FFF2-40B4-BE49-F238E27FC236}">
                    <a16:creationId xmlns:a16="http://schemas.microsoft.com/office/drawing/2014/main" id="{6767080C-AC9B-D44A-B982-BCEA1E2D3529}"/>
                  </a:ext>
                </a:extLst>
              </p:cNvPr>
              <p:cNvSpPr/>
              <p:nvPr/>
            </p:nvSpPr>
            <p:spPr>
              <a:xfrm>
                <a:off x="2502332" y="3610433"/>
                <a:ext cx="8748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52" name="Google Shape;111;p30">
                <a:extLst>
                  <a:ext uri="{FF2B5EF4-FFF2-40B4-BE49-F238E27FC236}">
                    <a16:creationId xmlns:a16="http://schemas.microsoft.com/office/drawing/2014/main" id="{0B52622C-FDAA-6741-AFE4-377D01781912}"/>
                  </a:ext>
                </a:extLst>
              </p:cNvPr>
              <p:cNvSpPr/>
              <p:nvPr/>
            </p:nvSpPr>
            <p:spPr>
              <a:xfrm>
                <a:off x="3374237" y="3600498"/>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2.43</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6" name="Group 125">
              <a:extLst>
                <a:ext uri="{FF2B5EF4-FFF2-40B4-BE49-F238E27FC236}">
                  <a16:creationId xmlns:a16="http://schemas.microsoft.com/office/drawing/2014/main" id="{E66F385C-714A-6F4C-B2A4-5A20639D64F6}"/>
                </a:ext>
              </a:extLst>
            </p:cNvPr>
            <p:cNvGrpSpPr/>
            <p:nvPr/>
          </p:nvGrpSpPr>
          <p:grpSpPr>
            <a:xfrm>
              <a:off x="339248" y="3969159"/>
              <a:ext cx="3526808" cy="310702"/>
              <a:chOff x="339248" y="4003995"/>
              <a:chExt cx="3526808" cy="310702"/>
            </a:xfrm>
          </p:grpSpPr>
          <p:sp>
            <p:nvSpPr>
              <p:cNvPr id="145" name="Google Shape;105;p30">
                <a:extLst>
                  <a:ext uri="{FF2B5EF4-FFF2-40B4-BE49-F238E27FC236}">
                    <a16:creationId xmlns:a16="http://schemas.microsoft.com/office/drawing/2014/main" id="{F608F608-ACE5-4240-B2D3-53B9AE011138}"/>
                  </a:ext>
                </a:extLst>
              </p:cNvPr>
              <p:cNvSpPr/>
              <p:nvPr/>
            </p:nvSpPr>
            <p:spPr>
              <a:xfrm>
                <a:off x="339248" y="400399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blended wind-solar, Tranche IX, 2,500 MW (August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Google Shape;111;p30">
                <a:extLst>
                  <a:ext uri="{FF2B5EF4-FFF2-40B4-BE49-F238E27FC236}">
                    <a16:creationId xmlns:a16="http://schemas.microsoft.com/office/drawing/2014/main" id="{FFFA936D-4060-9B4F-B7C9-324A865B5324}"/>
                  </a:ext>
                </a:extLst>
              </p:cNvPr>
              <p:cNvSpPr/>
              <p:nvPr/>
            </p:nvSpPr>
            <p:spPr>
              <a:xfrm>
                <a:off x="1680252" y="401995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970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7" name="Google Shape;105;p30">
                <a:extLst>
                  <a:ext uri="{FF2B5EF4-FFF2-40B4-BE49-F238E27FC236}">
                    <a16:creationId xmlns:a16="http://schemas.microsoft.com/office/drawing/2014/main" id="{47B80A46-0BF8-8E4D-9748-2F8383A166E7}"/>
                  </a:ext>
                </a:extLst>
              </p:cNvPr>
              <p:cNvSpPr/>
              <p:nvPr/>
            </p:nvSpPr>
            <p:spPr>
              <a:xfrm>
                <a:off x="2502334" y="4040645"/>
                <a:ext cx="10764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48" name="Google Shape;111;p30">
                <a:extLst>
                  <a:ext uri="{FF2B5EF4-FFF2-40B4-BE49-F238E27FC236}">
                    <a16:creationId xmlns:a16="http://schemas.microsoft.com/office/drawing/2014/main" id="{42820B2D-F918-0442-953C-FFE6A5AAE0BE}"/>
                  </a:ext>
                </a:extLst>
              </p:cNvPr>
              <p:cNvSpPr/>
              <p:nvPr/>
            </p:nvSpPr>
            <p:spPr>
              <a:xfrm>
                <a:off x="3551957" y="4027765"/>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7" name="Group 126">
              <a:extLst>
                <a:ext uri="{FF2B5EF4-FFF2-40B4-BE49-F238E27FC236}">
                  <a16:creationId xmlns:a16="http://schemas.microsoft.com/office/drawing/2014/main" id="{1ECD2C8A-52D0-BB4A-AD14-0A900A2749B5}"/>
                </a:ext>
              </a:extLst>
            </p:cNvPr>
            <p:cNvGrpSpPr/>
            <p:nvPr/>
          </p:nvGrpSpPr>
          <p:grpSpPr>
            <a:xfrm>
              <a:off x="336703" y="4385959"/>
              <a:ext cx="3402407" cy="310702"/>
              <a:chOff x="336703" y="4420795"/>
              <a:chExt cx="3402407" cy="310702"/>
            </a:xfrm>
          </p:grpSpPr>
          <p:sp>
            <p:nvSpPr>
              <p:cNvPr id="141" name="Google Shape;105;p30">
                <a:extLst>
                  <a:ext uri="{FF2B5EF4-FFF2-40B4-BE49-F238E27FC236}">
                    <a16:creationId xmlns:a16="http://schemas.microsoft.com/office/drawing/2014/main" id="{156658A9-E811-CD44-8029-10B9321125AC}"/>
                  </a:ext>
                </a:extLst>
              </p:cNvPr>
              <p:cNvSpPr/>
              <p:nvPr/>
            </p:nvSpPr>
            <p:spPr>
              <a:xfrm>
                <a:off x="336703" y="442079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Maharashtra (Tata Power) solar-wind, 225 MW (July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a:p>
                <a:pPr>
                  <a:lnSpc>
                    <a:spcPct val="106000"/>
                  </a:lnSpc>
                </a:pP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Google Shape;111;p30">
                <a:extLst>
                  <a:ext uri="{FF2B5EF4-FFF2-40B4-BE49-F238E27FC236}">
                    <a16:creationId xmlns:a16="http://schemas.microsoft.com/office/drawing/2014/main" id="{345B74E0-C035-6746-A1EC-C66C4609C693}"/>
                  </a:ext>
                </a:extLst>
              </p:cNvPr>
              <p:cNvSpPr/>
              <p:nvPr/>
            </p:nvSpPr>
            <p:spPr>
              <a:xfrm>
                <a:off x="1680252" y="443675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225</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3" name="Google Shape;105;p30">
                <a:extLst>
                  <a:ext uri="{FF2B5EF4-FFF2-40B4-BE49-F238E27FC236}">
                    <a16:creationId xmlns:a16="http://schemas.microsoft.com/office/drawing/2014/main" id="{98C4E92D-1F58-BF4F-AFCD-DCD7CE9DF61A}"/>
                  </a:ext>
                </a:extLst>
              </p:cNvPr>
              <p:cNvSpPr/>
              <p:nvPr/>
            </p:nvSpPr>
            <p:spPr>
              <a:xfrm>
                <a:off x="2502335" y="4457445"/>
                <a:ext cx="932400"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44" name="Google Shape;111;p30">
                <a:extLst>
                  <a:ext uri="{FF2B5EF4-FFF2-40B4-BE49-F238E27FC236}">
                    <a16:creationId xmlns:a16="http://schemas.microsoft.com/office/drawing/2014/main" id="{447CA77F-E23A-964B-A01D-9D943817D803}"/>
                  </a:ext>
                </a:extLst>
              </p:cNvPr>
              <p:cNvSpPr/>
              <p:nvPr/>
            </p:nvSpPr>
            <p:spPr>
              <a:xfrm>
                <a:off x="3425011" y="443675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2.59</a:t>
                </a:r>
              </a:p>
            </p:txBody>
          </p:sp>
        </p:grpSp>
        <p:cxnSp>
          <p:nvCxnSpPr>
            <p:cNvPr id="128" name="Google Shape;112;p30">
              <a:extLst>
                <a:ext uri="{FF2B5EF4-FFF2-40B4-BE49-F238E27FC236}">
                  <a16:creationId xmlns:a16="http://schemas.microsoft.com/office/drawing/2014/main" id="{B6106866-65E5-8943-B851-5337F6BC3B04}"/>
                </a:ext>
              </a:extLst>
            </p:cNvPr>
            <p:cNvCxnSpPr>
              <a:cxnSpLocks/>
            </p:cNvCxnSpPr>
            <p:nvPr/>
          </p:nvCxnSpPr>
          <p:spPr>
            <a:xfrm rot="16200000" flipH="1">
              <a:off x="2765730" y="239578"/>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29" name="Google Shape;112;p30">
              <a:extLst>
                <a:ext uri="{FF2B5EF4-FFF2-40B4-BE49-F238E27FC236}">
                  <a16:creationId xmlns:a16="http://schemas.microsoft.com/office/drawing/2014/main" id="{62A392EE-7024-9F45-AFA6-87878BF59F3B}"/>
                </a:ext>
              </a:extLst>
            </p:cNvPr>
            <p:cNvCxnSpPr>
              <a:cxnSpLocks/>
            </p:cNvCxnSpPr>
            <p:nvPr/>
          </p:nvCxnSpPr>
          <p:spPr>
            <a:xfrm rot="16200000" flipH="1">
              <a:off x="2765730" y="657515"/>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30" name="Google Shape;112;p30">
              <a:extLst>
                <a:ext uri="{FF2B5EF4-FFF2-40B4-BE49-F238E27FC236}">
                  <a16:creationId xmlns:a16="http://schemas.microsoft.com/office/drawing/2014/main" id="{96686C81-DE62-3F48-A39C-2EC47713D386}"/>
                </a:ext>
              </a:extLst>
            </p:cNvPr>
            <p:cNvCxnSpPr>
              <a:cxnSpLocks/>
            </p:cNvCxnSpPr>
            <p:nvPr/>
          </p:nvCxnSpPr>
          <p:spPr>
            <a:xfrm rot="16200000" flipH="1">
              <a:off x="2765730" y="1096800"/>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31" name="Google Shape;112;p30">
              <a:extLst>
                <a:ext uri="{FF2B5EF4-FFF2-40B4-BE49-F238E27FC236}">
                  <a16:creationId xmlns:a16="http://schemas.microsoft.com/office/drawing/2014/main" id="{BB25F2C5-1D72-BB4A-8794-95BE800A33DF}"/>
                </a:ext>
              </a:extLst>
            </p:cNvPr>
            <p:cNvCxnSpPr>
              <a:cxnSpLocks/>
            </p:cNvCxnSpPr>
            <p:nvPr/>
          </p:nvCxnSpPr>
          <p:spPr>
            <a:xfrm rot="16200000" flipH="1">
              <a:off x="2765730" y="1523188"/>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32" name="Google Shape;112;p30">
              <a:extLst>
                <a:ext uri="{FF2B5EF4-FFF2-40B4-BE49-F238E27FC236}">
                  <a16:creationId xmlns:a16="http://schemas.microsoft.com/office/drawing/2014/main" id="{077D09B2-EEFF-D345-BD5E-A4C23E01487D}"/>
                </a:ext>
              </a:extLst>
            </p:cNvPr>
            <p:cNvCxnSpPr>
              <a:cxnSpLocks/>
            </p:cNvCxnSpPr>
            <p:nvPr/>
          </p:nvCxnSpPr>
          <p:spPr>
            <a:xfrm rot="16200000" flipH="1">
              <a:off x="2765730" y="1914116"/>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33" name="Google Shape;112;p30">
              <a:extLst>
                <a:ext uri="{FF2B5EF4-FFF2-40B4-BE49-F238E27FC236}">
                  <a16:creationId xmlns:a16="http://schemas.microsoft.com/office/drawing/2014/main" id="{90AF9D93-D2DD-BD49-8C58-8B3354B2EC47}"/>
                </a:ext>
              </a:extLst>
            </p:cNvPr>
            <p:cNvCxnSpPr>
              <a:cxnSpLocks/>
            </p:cNvCxnSpPr>
            <p:nvPr/>
          </p:nvCxnSpPr>
          <p:spPr>
            <a:xfrm rot="16200000" flipH="1">
              <a:off x="2765730" y="2363671"/>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34" name="Google Shape;112;p30">
              <a:extLst>
                <a:ext uri="{FF2B5EF4-FFF2-40B4-BE49-F238E27FC236}">
                  <a16:creationId xmlns:a16="http://schemas.microsoft.com/office/drawing/2014/main" id="{FAEA4AFA-511A-744D-B951-C874D7EF9341}"/>
                </a:ext>
              </a:extLst>
            </p:cNvPr>
            <p:cNvCxnSpPr>
              <a:cxnSpLocks/>
            </p:cNvCxnSpPr>
            <p:nvPr/>
          </p:nvCxnSpPr>
          <p:spPr>
            <a:xfrm rot="16200000" flipH="1">
              <a:off x="2765730" y="2789037"/>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35" name="Google Shape;112;p30">
              <a:extLst>
                <a:ext uri="{FF2B5EF4-FFF2-40B4-BE49-F238E27FC236}">
                  <a16:creationId xmlns:a16="http://schemas.microsoft.com/office/drawing/2014/main" id="{768554A8-E76A-D941-BEEC-218E538FBEB5}"/>
                </a:ext>
              </a:extLst>
            </p:cNvPr>
            <p:cNvCxnSpPr>
              <a:cxnSpLocks/>
            </p:cNvCxnSpPr>
            <p:nvPr/>
          </p:nvCxnSpPr>
          <p:spPr>
            <a:xfrm rot="16200000" flipH="1">
              <a:off x="2765730" y="3198023"/>
              <a:ext cx="1101" cy="2314919"/>
            </a:xfrm>
            <a:prstGeom prst="straightConnector1">
              <a:avLst/>
            </a:prstGeom>
            <a:noFill/>
            <a:ln w="9525" cap="flat" cmpd="sng">
              <a:solidFill>
                <a:srgbClr val="7F7F7F"/>
              </a:solidFill>
              <a:prstDash val="dash"/>
              <a:round/>
              <a:headEnd type="none" w="sm" len="sm"/>
              <a:tailEnd type="none" w="sm" len="sm"/>
            </a:ln>
          </p:spPr>
        </p:cxnSp>
        <p:cxnSp>
          <p:nvCxnSpPr>
            <p:cNvPr id="136" name="Google Shape;112;p30">
              <a:extLst>
                <a:ext uri="{FF2B5EF4-FFF2-40B4-BE49-F238E27FC236}">
                  <a16:creationId xmlns:a16="http://schemas.microsoft.com/office/drawing/2014/main" id="{39E6FA12-4CF6-A84F-AB91-28DDC14DE565}"/>
                </a:ext>
              </a:extLst>
            </p:cNvPr>
            <p:cNvCxnSpPr>
              <a:cxnSpLocks/>
            </p:cNvCxnSpPr>
            <p:nvPr/>
          </p:nvCxnSpPr>
          <p:spPr>
            <a:xfrm flipH="1">
              <a:off x="2453457" y="4728544"/>
              <a:ext cx="50828"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sp>
          <p:nvSpPr>
            <p:cNvPr id="137" name="Left Bracket 136">
              <a:extLst>
                <a:ext uri="{FF2B5EF4-FFF2-40B4-BE49-F238E27FC236}">
                  <a16:creationId xmlns:a16="http://schemas.microsoft.com/office/drawing/2014/main" id="{C00B40A2-FBF4-884B-B903-F8CF2F7C18C1}"/>
                </a:ext>
              </a:extLst>
            </p:cNvPr>
            <p:cNvSpPr/>
            <p:nvPr/>
          </p:nvSpPr>
          <p:spPr>
            <a:xfrm>
              <a:off x="252101" y="2691114"/>
              <a:ext cx="78786" cy="203743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8" name="Text Placeholder 5">
              <a:extLst>
                <a:ext uri="{FF2B5EF4-FFF2-40B4-BE49-F238E27FC236}">
                  <a16:creationId xmlns:a16="http://schemas.microsoft.com/office/drawing/2014/main" id="{EC5A42D9-FEC4-8A49-810B-E771A28444C4}"/>
                </a:ext>
              </a:extLst>
            </p:cNvPr>
            <p:cNvSpPr txBox="1">
              <a:spLocks/>
            </p:cNvSpPr>
            <p:nvPr/>
          </p:nvSpPr>
          <p:spPr>
            <a:xfrm rot="16200000">
              <a:off x="-105182" y="3570482"/>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Left Bracket 138">
              <a:extLst>
                <a:ext uri="{FF2B5EF4-FFF2-40B4-BE49-F238E27FC236}">
                  <a16:creationId xmlns:a16="http://schemas.microsoft.com/office/drawing/2014/main" id="{96947AE2-AE9D-E745-A76D-DC21EEBB0318}"/>
                </a:ext>
              </a:extLst>
            </p:cNvPr>
            <p:cNvSpPr/>
            <p:nvPr/>
          </p:nvSpPr>
          <p:spPr>
            <a:xfrm>
              <a:off x="251416" y="995486"/>
              <a:ext cx="79471" cy="163196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40" name="Text Placeholder 5">
              <a:extLst>
                <a:ext uri="{FF2B5EF4-FFF2-40B4-BE49-F238E27FC236}">
                  <a16:creationId xmlns:a16="http://schemas.microsoft.com/office/drawing/2014/main" id="{1AE294C7-CF52-3F4F-A1D0-EC7031ADE206}"/>
                </a:ext>
              </a:extLst>
            </p:cNvPr>
            <p:cNvSpPr txBox="1">
              <a:spLocks/>
            </p:cNvSpPr>
            <p:nvPr/>
          </p:nvSpPr>
          <p:spPr>
            <a:xfrm rot="16200000">
              <a:off x="-105868" y="1687618"/>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486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75A7D23-6FEF-1244-8A2E-ECD1334A5C5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58705"/>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As of December 2020, the amount overdue by discoms was </a:t>
            </a:r>
            <a:r>
              <a:rPr lang="en-IN" sz="800" b="1" dirty="0">
                <a:solidFill>
                  <a:schemeClr val="tx1">
                    <a:lumMod val="65000"/>
                    <a:lumOff val="35000"/>
                  </a:schemeClr>
                </a:solidFill>
                <a:latin typeface="Open Sans"/>
                <a:ea typeface="Open Sans"/>
                <a:cs typeface="Open Sans"/>
                <a:sym typeface="Open Sans"/>
              </a:rPr>
              <a:t>INR 1,43,116 crore, representing an increase of 33% </a:t>
            </a:r>
            <a:r>
              <a:rPr lang="en-IN" sz="800" dirty="0">
                <a:solidFill>
                  <a:schemeClr val="tx1">
                    <a:lumMod val="65000"/>
                    <a:lumOff val="35000"/>
                  </a:schemeClr>
                </a:solidFill>
                <a:latin typeface="Open Sans"/>
                <a:ea typeface="Open Sans"/>
                <a:cs typeface="Open Sans"/>
                <a:sym typeface="Open Sans"/>
              </a:rPr>
              <a:t>compared to December 2019. </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There has only been a </a:t>
            </a:r>
            <a:r>
              <a:rPr lang="en-IN" sz="800" b="1" dirty="0">
                <a:solidFill>
                  <a:schemeClr val="tx1">
                    <a:lumMod val="65000"/>
                    <a:lumOff val="35000"/>
                  </a:schemeClr>
                </a:solidFill>
                <a:latin typeface="Open Sans"/>
                <a:ea typeface="Open Sans"/>
                <a:cs typeface="Open Sans"/>
                <a:sym typeface="Open Sans"/>
              </a:rPr>
              <a:t>1% increase in overdues in Q3 FY21</a:t>
            </a:r>
            <a:r>
              <a:rPr lang="en-IN" sz="800" dirty="0">
                <a:solidFill>
                  <a:schemeClr val="tx1">
                    <a:lumMod val="65000"/>
                    <a:lumOff val="35000"/>
                  </a:schemeClr>
                </a:solidFill>
                <a:latin typeface="Open Sans"/>
                <a:ea typeface="Open Sans"/>
                <a:cs typeface="Open Sans"/>
                <a:sym typeface="Open Sans"/>
              </a:rPr>
              <a:t> </a:t>
            </a:r>
            <a:r>
              <a:rPr lang="en-IN" sz="800" b="1" dirty="0">
                <a:solidFill>
                  <a:schemeClr val="tx1">
                    <a:lumMod val="65000"/>
                    <a:lumOff val="35000"/>
                  </a:schemeClr>
                </a:solidFill>
                <a:latin typeface="Open Sans"/>
                <a:ea typeface="Open Sans"/>
                <a:cs typeface="Open Sans"/>
                <a:sym typeface="Open Sans"/>
              </a:rPr>
              <a:t>as compared to the 30% spike in Q1 FY21</a:t>
            </a:r>
            <a:r>
              <a:rPr lang="en-IN" sz="800" dirty="0">
                <a:solidFill>
                  <a:schemeClr val="tx1">
                    <a:lumMod val="65000"/>
                    <a:lumOff val="35000"/>
                  </a:schemeClr>
                </a:solidFill>
                <a:latin typeface="Open Sans"/>
                <a:ea typeface="Open Sans"/>
                <a:cs typeface="Open Sans"/>
                <a:sym typeface="Open Sans"/>
              </a:rPr>
              <a:t>. The three-month moratorium in Q1 FY21 and the liquidity package for discoms to pay the power producers explains lowering of rate of increase of amount overdue.</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The states with the most payment delays include </a:t>
            </a:r>
            <a:r>
              <a:rPr lang="en-IN" sz="800" b="1" dirty="0">
                <a:solidFill>
                  <a:schemeClr val="tx1">
                    <a:lumMod val="65000"/>
                    <a:lumOff val="35000"/>
                  </a:schemeClr>
                </a:solidFill>
                <a:latin typeface="Open Sans"/>
                <a:ea typeface="Open Sans"/>
                <a:cs typeface="Open Sans"/>
                <a:sym typeface="Open Sans"/>
              </a:rPr>
              <a:t>Rajasthan, Uttar Pradesh, Uttarakhand, Andhra Pradesh, Telangana, Karnataka, Uttar Pradesh, and Tamil Nadu.</a:t>
            </a:r>
          </a:p>
          <a:p>
            <a:pPr>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PFC/REC sanctioned INR 1,18,273 crore (as of October 2020)</a:t>
            </a:r>
            <a:r>
              <a:rPr lang="en-IN" sz="800" dirty="0">
                <a:solidFill>
                  <a:schemeClr val="tx1">
                    <a:lumMod val="65000"/>
                    <a:lumOff val="35000"/>
                  </a:schemeClr>
                </a:solidFill>
                <a:latin typeface="Open Sans"/>
                <a:ea typeface="Open Sans"/>
                <a:cs typeface="Open Sans"/>
                <a:sym typeface="Open Sans"/>
              </a:rPr>
              <a:t> of the liquidity package issued for discoms. The package includes loans for discoms to clear delayed power purchase payments; the loans are for a tenure of 10 years with a moratorium of up to 3 years.</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The states that utilised the loans so far are </a:t>
            </a:r>
            <a:r>
              <a:rPr lang="en-IN" sz="800" b="1" dirty="0">
                <a:solidFill>
                  <a:schemeClr val="tx1">
                    <a:lumMod val="65000"/>
                    <a:lumOff val="35000"/>
                  </a:schemeClr>
                </a:solidFill>
                <a:latin typeface="Open Sans"/>
                <a:ea typeface="Open Sans"/>
                <a:cs typeface="Open Sans"/>
                <a:sym typeface="Open Sans"/>
              </a:rPr>
              <a:t>Uttar Pradesh, Telangana, Andhra Pradesh, Rajasthan, Punjab, West Bengal, and Manipur.</a:t>
            </a:r>
          </a:p>
        </p:txBody>
      </p:sp>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3662995"/>
            <a:ext cx="2432083"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PRAAPTI portal (Based on voluntary disclosure from power producers).</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671637" y="3662995"/>
            <a:ext cx="3686905" cy="496068"/>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UDAY portal (Based on data disclosed by discoms as of 30th Sep 2020.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*Data not available for these states; values derived from 2018-19 financial reports). </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1937" y="4299418"/>
            <a:ext cx="6119706"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PFC/REC’s liquidity scheme has been utilized by discoms in the states of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Uttar Pradesh, Telangana, Andhra Pradesh, Rajasthan, Punjab, West Bengal, and Manipur.</a:t>
            </a:r>
            <a:endPar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a:p>
            <a:pPr marL="0" lvl="1" indent="0">
              <a:spcBef>
                <a:spcPts val="0"/>
              </a:spcBef>
              <a:spcAft>
                <a:spcPts val="300"/>
              </a:spcAft>
              <a:buNone/>
            </a:pPr>
            <a:endPar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grpSp>
        <p:nvGrpSpPr>
          <p:cNvPr id="18" name="Group 17"/>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27" name="Chart 26">
            <a:extLst>
              <a:ext uri="{FF2B5EF4-FFF2-40B4-BE49-F238E27FC236}">
                <a16:creationId xmlns:a16="http://schemas.microsoft.com/office/drawing/2014/main" id="{FBF7A897-D555-884B-810A-ACAFB1B132AD}"/>
              </a:ext>
            </a:extLst>
          </p:cNvPr>
          <p:cNvGraphicFramePr/>
          <p:nvPr>
            <p:extLst>
              <p:ext uri="{D42A27DB-BD31-4B8C-83A1-F6EECF244321}">
                <p14:modId xmlns:p14="http://schemas.microsoft.com/office/powerpoint/2010/main" val="2270758700"/>
              </p:ext>
            </p:extLst>
          </p:nvPr>
        </p:nvGraphicFramePr>
        <p:xfrm>
          <a:off x="2602577" y="648057"/>
          <a:ext cx="3686905" cy="3121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a:extLst>
              <a:ext uri="{FF2B5EF4-FFF2-40B4-BE49-F238E27FC236}">
                <a16:creationId xmlns:a16="http://schemas.microsoft.com/office/drawing/2014/main" id="{176E977C-93DA-9C48-A5A5-EAB64681EE7B}"/>
              </a:ext>
            </a:extLst>
          </p:cNvPr>
          <p:cNvGraphicFramePr/>
          <p:nvPr>
            <p:extLst>
              <p:ext uri="{D42A27DB-BD31-4B8C-83A1-F6EECF244321}">
                <p14:modId xmlns:p14="http://schemas.microsoft.com/office/powerpoint/2010/main" val="3957549364"/>
              </p:ext>
            </p:extLst>
          </p:nvPr>
        </p:nvGraphicFramePr>
        <p:xfrm>
          <a:off x="237428" y="648057"/>
          <a:ext cx="2434210" cy="3121225"/>
        </p:xfrm>
        <a:graphic>
          <a:graphicData uri="http://schemas.openxmlformats.org/drawingml/2006/chart">
            <c:chart xmlns:c="http://schemas.openxmlformats.org/drawingml/2006/chart" xmlns:r="http://schemas.openxmlformats.org/officeDocument/2006/relationships" r:id="rId4"/>
          </a:graphicData>
        </a:graphic>
      </p:graphicFrame>
      <p:sp>
        <p:nvSpPr>
          <p:cNvPr id="36" name="Left Bracket 35">
            <a:extLst>
              <a:ext uri="{FF2B5EF4-FFF2-40B4-BE49-F238E27FC236}">
                <a16:creationId xmlns:a16="http://schemas.microsoft.com/office/drawing/2014/main" id="{A72AD25E-DF58-514A-84C7-1F3939861C89}"/>
              </a:ext>
            </a:extLst>
          </p:cNvPr>
          <p:cNvSpPr/>
          <p:nvPr/>
        </p:nvSpPr>
        <p:spPr>
          <a:xfrm>
            <a:off x="237428" y="1680748"/>
            <a:ext cx="45719" cy="53768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Left Bracket 36">
            <a:extLst>
              <a:ext uri="{FF2B5EF4-FFF2-40B4-BE49-F238E27FC236}">
                <a16:creationId xmlns:a16="http://schemas.microsoft.com/office/drawing/2014/main" id="{E4576BBC-D770-394B-9DD1-BDE72A3A2D21}"/>
              </a:ext>
            </a:extLst>
          </p:cNvPr>
          <p:cNvSpPr/>
          <p:nvPr/>
        </p:nvSpPr>
        <p:spPr>
          <a:xfrm>
            <a:off x="237428" y="2287702"/>
            <a:ext cx="45719" cy="53768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 Placeholder 5">
            <a:extLst>
              <a:ext uri="{FF2B5EF4-FFF2-40B4-BE49-F238E27FC236}">
                <a16:creationId xmlns:a16="http://schemas.microsoft.com/office/drawing/2014/main" id="{BFED3B3E-79D0-BA49-897F-00B44FB51B2C}"/>
              </a:ext>
            </a:extLst>
          </p:cNvPr>
          <p:cNvSpPr txBox="1">
            <a:spLocks/>
          </p:cNvSpPr>
          <p:nvPr/>
        </p:nvSpPr>
        <p:spPr>
          <a:xfrm rot="16200000">
            <a:off x="-107252" y="1837364"/>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 Placeholder 5">
            <a:extLst>
              <a:ext uri="{FF2B5EF4-FFF2-40B4-BE49-F238E27FC236}">
                <a16:creationId xmlns:a16="http://schemas.microsoft.com/office/drawing/2014/main" id="{292C082D-47AF-914D-B86E-201C1DD3B6AE}"/>
              </a:ext>
            </a:extLst>
          </p:cNvPr>
          <p:cNvSpPr txBox="1">
            <a:spLocks/>
          </p:cNvSpPr>
          <p:nvPr/>
        </p:nvSpPr>
        <p:spPr>
          <a:xfrm rot="16200000">
            <a:off x="-107253" y="2454988"/>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 Placeholder 5">
            <a:extLst>
              <a:ext uri="{FF2B5EF4-FFF2-40B4-BE49-F238E27FC236}">
                <a16:creationId xmlns:a16="http://schemas.microsoft.com/office/drawing/2014/main" id="{8AAE6A5F-61DD-2A4F-8359-35BCBF169CF5}"/>
              </a:ext>
            </a:extLst>
          </p:cNvPr>
          <p:cNvSpPr txBox="1">
            <a:spLocks/>
          </p:cNvSpPr>
          <p:nvPr/>
        </p:nvSpPr>
        <p:spPr>
          <a:xfrm rot="16200000">
            <a:off x="-107252" y="1240171"/>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Left Bracket 40">
            <a:extLst>
              <a:ext uri="{FF2B5EF4-FFF2-40B4-BE49-F238E27FC236}">
                <a16:creationId xmlns:a16="http://schemas.microsoft.com/office/drawing/2014/main" id="{3B1E291E-46C5-ED40-8EB8-9AD2CE1532A1}"/>
              </a:ext>
            </a:extLst>
          </p:cNvPr>
          <p:cNvSpPr/>
          <p:nvPr/>
        </p:nvSpPr>
        <p:spPr>
          <a:xfrm>
            <a:off x="241193" y="1080284"/>
            <a:ext cx="45719" cy="53768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8" name="Google Shape;99;p20">
            <a:extLst>
              <a:ext uri="{FF2B5EF4-FFF2-40B4-BE49-F238E27FC236}">
                <a16:creationId xmlns:a16="http://schemas.microsoft.com/office/drawing/2014/main" id="{83CABCF1-B0A5-5845-BDB5-9622FCA49F3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Discom payables: </a:t>
            </a:r>
            <a:r>
              <a:rPr lang="en-US" sz="1200" dirty="0">
                <a:solidFill>
                  <a:srgbClr val="009CD8"/>
                </a:solidFill>
              </a:rPr>
              <a:t>liquidity infusion into discoms under the PFC/REC scheme further slows down the pace of mounting overdues to power producers  </a:t>
            </a:r>
            <a:endParaRPr sz="1200" dirty="0">
              <a:solidFill>
                <a:srgbClr val="009CD8"/>
              </a:solidFill>
            </a:endParaRPr>
          </a:p>
        </p:txBody>
      </p:sp>
    </p:spTree>
    <p:extLst>
      <p:ext uri="{BB962C8B-B14F-4D97-AF65-F5344CB8AC3E}">
        <p14:creationId xmlns:p14="http://schemas.microsoft.com/office/powerpoint/2010/main" val="37269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7151C03A-763C-6C4C-BC92-9B778800CE4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281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600"/>
              </a:spcBef>
              <a:buClr>
                <a:schemeClr val="dk1"/>
              </a:buClr>
              <a:buSzPts val="1100"/>
            </a:pPr>
            <a:r>
              <a:rPr lang="en-US" sz="800" b="1" dirty="0">
                <a:solidFill>
                  <a:schemeClr val="tx1">
                    <a:lumMod val="65000"/>
                    <a:lumOff val="35000"/>
                  </a:schemeClr>
                </a:solidFill>
                <a:latin typeface="Open Sans"/>
                <a:ea typeface="Open Sans"/>
                <a:cs typeface="Open Sans"/>
              </a:rPr>
              <a:t>Peak power and energy demand consistently surpassed Q3 FY20 levels in all months, indicating an economic recovery</a:t>
            </a:r>
            <a:r>
              <a:rPr lang="en-IN" sz="800" b="1" dirty="0">
                <a:solidFill>
                  <a:schemeClr val="tx1">
                    <a:lumMod val="65000"/>
                    <a:lumOff val="35000"/>
                  </a:schemeClr>
                </a:solidFill>
                <a:latin typeface="Open Sans"/>
                <a:ea typeface="Open Sans"/>
                <a:cs typeface="Open Sans"/>
                <a:sym typeface="Open Sans"/>
              </a:rPr>
              <a:t>.</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REC trading remains suspended due to arbitration concerning CERC ’s order removing the floor price and reducing the forbearance (maximum) price.</a:t>
            </a:r>
            <a:endParaRPr lang="en-IN" sz="800" dirty="0">
              <a:solidFill>
                <a:schemeClr val="tx1">
                  <a:lumMod val="65000"/>
                  <a:lumOff val="35000"/>
                </a:schemeClr>
              </a:solidFill>
              <a:latin typeface="Open Sans"/>
              <a:ea typeface="Open Sans"/>
              <a:cs typeface="Open Sans"/>
              <a:sym typeface="Open Sans"/>
            </a:endParaRPr>
          </a:p>
          <a:p>
            <a:pPr>
              <a:spcBef>
                <a:spcPts val="600"/>
              </a:spcBef>
            </a:pPr>
            <a:r>
              <a:rPr lang="en-US" sz="800" dirty="0">
                <a:solidFill>
                  <a:schemeClr val="tx1">
                    <a:lumMod val="65000"/>
                    <a:lumOff val="35000"/>
                  </a:schemeClr>
                </a:solidFill>
                <a:latin typeface="Open Sans"/>
                <a:ea typeface="Open Sans"/>
                <a:cs typeface="Open Sans"/>
              </a:rPr>
              <a:t>The green term–ahead market saw an increase in volumes initially as surplus discoms (exceeding their RE procurement above the RPOs) started to sell in the market. </a:t>
            </a:r>
            <a:r>
              <a:rPr lang="en-US" sz="800" b="1" dirty="0">
                <a:solidFill>
                  <a:schemeClr val="tx1">
                    <a:lumMod val="65000"/>
                    <a:lumOff val="35000"/>
                  </a:schemeClr>
                </a:solidFill>
                <a:latin typeface="Open Sans"/>
                <a:ea typeface="Open Sans"/>
                <a:cs typeface="Open Sans"/>
              </a:rPr>
              <a:t>A decrease in wind–solar generation in November–December resulted in a decline in sell-side liquidity. </a:t>
            </a:r>
            <a:r>
              <a:rPr lang="en-GB" sz="800" b="1" dirty="0">
                <a:solidFill>
                  <a:schemeClr val="tx1">
                    <a:lumMod val="65000"/>
                    <a:lumOff val="35000"/>
                  </a:schemeClr>
                </a:solidFill>
                <a:latin typeface="Open Sans"/>
                <a:ea typeface="Open Sans"/>
                <a:cs typeface="Open Sans"/>
              </a:rPr>
              <a:t> </a:t>
            </a:r>
          </a:p>
          <a:p>
            <a:pPr>
              <a:spcBef>
                <a:spcPts val="600"/>
              </a:spcBef>
            </a:pPr>
            <a:r>
              <a:rPr lang="en-US" sz="800" dirty="0">
                <a:solidFill>
                  <a:schemeClr val="tx1">
                    <a:lumMod val="65000"/>
                    <a:lumOff val="35000"/>
                  </a:schemeClr>
                </a:solidFill>
                <a:latin typeface="Open Sans"/>
                <a:ea typeface="Open Sans"/>
                <a:cs typeface="Open Sans"/>
              </a:rPr>
              <a:t>Short-term electricity prices (in both day-ahead and real-time spot markets) increased to 2.58 INR/kWh and 2.79 INR/kWh in Q3 FY21 (from 2.53 INR/kWh and 2.43 INR/kWh in Q2 FY21, respectively). This is due to </a:t>
            </a:r>
            <a:r>
              <a:rPr lang="en-US" sz="800" b="1" dirty="0">
                <a:solidFill>
                  <a:schemeClr val="tx1">
                    <a:lumMod val="65000"/>
                    <a:lumOff val="35000"/>
                  </a:schemeClr>
                </a:solidFill>
                <a:latin typeface="Open Sans"/>
                <a:ea typeface="Open Sans"/>
                <a:cs typeface="Open Sans"/>
              </a:rPr>
              <a:t>increased power demand from discoms. An increase in the share of short-term procurement in the overall procurement mix (12.45% in November 2020 from 10.09% in November 2019) also contributed to this</a:t>
            </a:r>
            <a:r>
              <a:rPr lang="en-IN" sz="800" b="1" dirty="0">
                <a:solidFill>
                  <a:schemeClr val="tx1">
                    <a:lumMod val="65000"/>
                    <a:lumOff val="35000"/>
                  </a:schemeClr>
                </a:solidFill>
                <a:latin typeface="Open Sans"/>
                <a:ea typeface="Open Sans"/>
                <a:cs typeface="Open Sans"/>
                <a:sym typeface="Open Sans"/>
              </a:rPr>
              <a:t>. </a:t>
            </a:r>
          </a:p>
        </p:txBody>
      </p:sp>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2028866"/>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528646" y="2035586"/>
            <a:ext cx="2830590" cy="328026"/>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Indian Energy Exchange (IEX). *Day ahead contingency</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9776" y="2294082"/>
            <a:ext cx="3358870" cy="492435"/>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Peak demand saw a post-lockdown resurgence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the months of October, November, and December 2020 and surpassed 2019 levels.</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6" name="Chart 15">
            <a:extLst>
              <a:ext uri="{FF2B5EF4-FFF2-40B4-BE49-F238E27FC236}">
                <a16:creationId xmlns:a16="http://schemas.microsoft.com/office/drawing/2014/main" id="{2A311922-1038-9149-B222-FFD7F1EE9C12}"/>
              </a:ext>
            </a:extLst>
          </p:cNvPr>
          <p:cNvGraphicFramePr/>
          <p:nvPr>
            <p:extLst>
              <p:ext uri="{D42A27DB-BD31-4B8C-83A1-F6EECF244321}">
                <p14:modId xmlns:p14="http://schemas.microsoft.com/office/powerpoint/2010/main" val="4254490772"/>
              </p:ext>
            </p:extLst>
          </p:nvPr>
        </p:nvGraphicFramePr>
        <p:xfrm>
          <a:off x="239556" y="649878"/>
          <a:ext cx="3650273" cy="155013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5">
            <a:extLst>
              <a:ext uri="{FF2B5EF4-FFF2-40B4-BE49-F238E27FC236}">
                <a16:creationId xmlns:a16="http://schemas.microsoft.com/office/drawing/2014/main" id="{E41E431C-504C-5247-A3CC-6D2B3E1274D5}"/>
              </a:ext>
            </a:extLst>
          </p:cNvPr>
          <p:cNvSpPr txBox="1">
            <a:spLocks/>
          </p:cNvSpPr>
          <p:nvPr/>
        </p:nvSpPr>
        <p:spPr>
          <a:xfrm>
            <a:off x="3528646" y="2294082"/>
            <a:ext cx="2830590" cy="492435"/>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Volumes in the green term–ahead market underwent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 initial increase and a subsequent decline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due to a low  solar and wind season in December 2020.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However, the price has gone on a generally upward trajectory since its inception.</a:t>
            </a:r>
            <a:endPar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0" name="Chart 19">
            <a:extLst>
              <a:ext uri="{FF2B5EF4-FFF2-40B4-BE49-F238E27FC236}">
                <a16:creationId xmlns:a16="http://schemas.microsoft.com/office/drawing/2014/main" id="{D1A39B62-B4A4-2246-B3A0-57D1DF0F5836}"/>
              </a:ext>
            </a:extLst>
          </p:cNvPr>
          <p:cNvGraphicFramePr/>
          <p:nvPr>
            <p:extLst>
              <p:ext uri="{D42A27DB-BD31-4B8C-83A1-F6EECF244321}">
                <p14:modId xmlns:p14="http://schemas.microsoft.com/office/powerpoint/2010/main" val="4078824113"/>
              </p:ext>
            </p:extLst>
          </p:nvPr>
        </p:nvGraphicFramePr>
        <p:xfrm>
          <a:off x="239556" y="2832204"/>
          <a:ext cx="2988553" cy="1648690"/>
        </p:xfrm>
        <a:graphic>
          <a:graphicData uri="http://schemas.openxmlformats.org/drawingml/2006/chart">
            <c:chart xmlns:c="http://schemas.openxmlformats.org/drawingml/2006/chart" xmlns:r="http://schemas.openxmlformats.org/officeDocument/2006/relationships" r:id="rId4"/>
          </a:graphicData>
        </a:graphic>
      </p:graphicFrame>
      <p:sp>
        <p:nvSpPr>
          <p:cNvPr id="53"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66759" y="4335022"/>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4"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476208" y="4265050"/>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5" name="Text Placeholder 5">
            <a:extLst>
              <a:ext uri="{FF2B5EF4-FFF2-40B4-BE49-F238E27FC236}">
                <a16:creationId xmlns:a16="http://schemas.microsoft.com/office/drawing/2014/main" id="{E41E431C-504C-5247-A3CC-6D2B3E1274D5}"/>
              </a:ext>
            </a:extLst>
          </p:cNvPr>
          <p:cNvSpPr txBox="1">
            <a:spLocks/>
          </p:cNvSpPr>
          <p:nvPr/>
        </p:nvSpPr>
        <p:spPr>
          <a:xfrm>
            <a:off x="169776" y="4599634"/>
            <a:ext cx="3194215" cy="492434"/>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Average day-ahead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spot market prices declined by 2%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Q3 FY21 (compared to Q3 FY20) with a significant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volume increase of 44%, owing to a recovery in power demand and an increase in the share of short-term procurement in the overall mix of discoms.</a:t>
            </a: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6" name="Text Placeholder 5">
            <a:extLst>
              <a:ext uri="{FF2B5EF4-FFF2-40B4-BE49-F238E27FC236}">
                <a16:creationId xmlns:a16="http://schemas.microsoft.com/office/drawing/2014/main" id="{E41E431C-504C-5247-A3CC-6D2B3E1274D5}"/>
              </a:ext>
            </a:extLst>
          </p:cNvPr>
          <p:cNvSpPr txBox="1">
            <a:spLocks/>
          </p:cNvSpPr>
          <p:nvPr/>
        </p:nvSpPr>
        <p:spPr>
          <a:xfrm>
            <a:off x="3522929" y="4581151"/>
            <a:ext cx="2962373" cy="440450"/>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real-time market with 15-minute time block trading commenced on 1 June 2020. The average price discovered increased from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2.22 INR/kWh in June 2020 to 2.94 INR/kWh in Q3 FY21; this was driven by a boost in buyer-side liquidity.</a:t>
            </a: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6" name="Rectangle 6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Box 6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4"/>
          <p:cNvGrpSpPr/>
          <p:nvPr/>
        </p:nvGrpSpPr>
        <p:grpSpPr>
          <a:xfrm>
            <a:off x="8284057" y="4779402"/>
            <a:ext cx="715926" cy="418214"/>
            <a:chOff x="8284057" y="4779402"/>
            <a:chExt cx="715926" cy="418214"/>
          </a:xfrm>
        </p:grpSpPr>
        <p:sp>
          <p:nvSpPr>
            <p:cNvPr id="46" name="Rounded Rectangle 4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7" name="Group 46"/>
            <p:cNvGrpSpPr/>
            <p:nvPr/>
          </p:nvGrpSpPr>
          <p:grpSpPr>
            <a:xfrm>
              <a:off x="8284057" y="4879531"/>
              <a:ext cx="715926" cy="263969"/>
              <a:chOff x="1376812" y="1471708"/>
              <a:chExt cx="715926" cy="263969"/>
            </a:xfrm>
          </p:grpSpPr>
          <p:sp>
            <p:nvSpPr>
              <p:cNvPr id="48" name="TextBox 4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9" name="Group 48"/>
              <p:cNvGrpSpPr/>
              <p:nvPr/>
            </p:nvGrpSpPr>
            <p:grpSpPr>
              <a:xfrm>
                <a:off x="1504037" y="1471708"/>
                <a:ext cx="436340" cy="63914"/>
                <a:chOff x="973747" y="978085"/>
                <a:chExt cx="436340" cy="63914"/>
              </a:xfrm>
            </p:grpSpPr>
            <p:sp>
              <p:nvSpPr>
                <p:cNvPr id="50" name="Oval 4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Oval 5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2557058449"/>
              </p:ext>
            </p:extLst>
          </p:nvPr>
        </p:nvGraphicFramePr>
        <p:xfrm>
          <a:off x="3567648" y="2811022"/>
          <a:ext cx="2646882" cy="1524000"/>
        </p:xfrm>
        <a:graphic>
          <a:graphicData uri="http://schemas.openxmlformats.org/drawingml/2006/table">
            <a:tbl>
              <a:tblPr firstRow="1" bandRow="1">
                <a:tableStyleId>{69012ECD-51FC-41F1-AA8D-1B2483CD663E}</a:tableStyleId>
              </a:tblPr>
              <a:tblGrid>
                <a:gridCol w="986064">
                  <a:extLst>
                    <a:ext uri="{9D8B030D-6E8A-4147-A177-3AD203B41FA5}">
                      <a16:colId xmlns:a16="http://schemas.microsoft.com/office/drawing/2014/main" val="2830638666"/>
                    </a:ext>
                  </a:extLst>
                </a:gridCol>
                <a:gridCol w="778524">
                  <a:extLst>
                    <a:ext uri="{9D8B030D-6E8A-4147-A177-3AD203B41FA5}">
                      <a16:colId xmlns:a16="http://schemas.microsoft.com/office/drawing/2014/main" val="584773052"/>
                    </a:ext>
                  </a:extLst>
                </a:gridCol>
                <a:gridCol w="882294">
                  <a:extLst>
                    <a:ext uri="{9D8B030D-6E8A-4147-A177-3AD203B41FA5}">
                      <a16:colId xmlns:a16="http://schemas.microsoft.com/office/drawing/2014/main" val="668476645"/>
                    </a:ext>
                  </a:extLst>
                </a:gridCol>
              </a:tblGrid>
              <a:tr h="210394">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i="0" u="none" strike="noStrike" kern="1200"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Real time market snapshot </a:t>
                      </a:r>
                      <a:r>
                        <a:rPr lang="en-US" sz="800" b="1" i="0" u="none" strike="noStrike" kern="1200"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(IEX)</a:t>
                      </a:r>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526418852"/>
                  </a:ext>
                </a:extLst>
              </a:tr>
              <a:tr h="4508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Volume (million 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Price (INR/kWh)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939868321"/>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October</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893.5</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2.69</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238996019"/>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November</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893.6</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2.75</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672791566"/>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December</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1129.1</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sym typeface="Calibri"/>
                        </a:rPr>
                        <a:t>2.94</a:t>
                      </a:r>
                      <a:endParaRPr lang="en-IN" sz="800" b="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60034601"/>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Total/average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rPr>
                        <a:t>2,837.2</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rPr>
                        <a:t>2.79</a:t>
                      </a:r>
                    </a:p>
                  </a:txBody>
                  <a:tcPr/>
                </a:tc>
                <a:extLst>
                  <a:ext uri="{0D108BD9-81ED-4DB2-BD59-A6C34878D82A}">
                    <a16:rowId xmlns:a16="http://schemas.microsoft.com/office/drawing/2014/main" val="63442116"/>
                  </a:ext>
                </a:extLst>
              </a:tr>
            </a:tbl>
          </a:graphicData>
        </a:graphic>
      </p:graphicFrame>
      <p:sp>
        <p:nvSpPr>
          <p:cNvPr id="33" name="Google Shape;99;p20">
            <a:extLst>
              <a:ext uri="{FF2B5EF4-FFF2-40B4-BE49-F238E27FC236}">
                <a16:creationId xmlns:a16="http://schemas.microsoft.com/office/drawing/2014/main" id="{F043AC4B-7DF4-4E4F-B890-A812CCFFA2AE}"/>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Power markets: </a:t>
            </a:r>
            <a:r>
              <a:rPr lang="en-US" sz="1200" dirty="0">
                <a:solidFill>
                  <a:srgbClr val="009CD8"/>
                </a:solidFill>
              </a:rPr>
              <a:t>Power demand consistently surpassed 2019 levels; GTAM volumes declined due to low sell-side liquidity owing to a lean wind–solar season during November–December</a:t>
            </a:r>
            <a:endParaRPr sz="1200" dirty="0">
              <a:solidFill>
                <a:srgbClr val="009CD8"/>
              </a:solidFill>
            </a:endParaRPr>
          </a:p>
        </p:txBody>
      </p:sp>
      <p:graphicFrame>
        <p:nvGraphicFramePr>
          <p:cNvPr id="29" name="Chart 28">
            <a:extLst>
              <a:ext uri="{FF2B5EF4-FFF2-40B4-BE49-F238E27FC236}">
                <a16:creationId xmlns:a16="http://schemas.microsoft.com/office/drawing/2014/main" id="{3F1AB3CE-D1AC-F94A-95E5-8DBAFE98EA28}"/>
              </a:ext>
            </a:extLst>
          </p:cNvPr>
          <p:cNvGraphicFramePr/>
          <p:nvPr>
            <p:extLst>
              <p:ext uri="{D42A27DB-BD31-4B8C-83A1-F6EECF244321}">
                <p14:modId xmlns:p14="http://schemas.microsoft.com/office/powerpoint/2010/main" val="2499636074"/>
              </p:ext>
            </p:extLst>
          </p:nvPr>
        </p:nvGraphicFramePr>
        <p:xfrm>
          <a:off x="3567647" y="649878"/>
          <a:ext cx="2860650" cy="15501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93344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heme/theme1.xml><?xml version="1.0" encoding="utf-8"?>
<a:theme xmlns:a="http://schemas.openxmlformats.org/drawingml/2006/main" name="Mercutio template">
  <a:themeElements>
    <a:clrScheme name="Custom 9">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666666"/>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18707</TotalTime>
  <Words>5715</Words>
  <Application>Microsoft Macintosh PowerPoint</Application>
  <PresentationFormat>On-screen Show (16:9)</PresentationFormat>
  <Paragraphs>765</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Times New Roman</vt:lpstr>
      <vt:lpstr>Montserrat Alternates Black</vt:lpstr>
      <vt:lpstr>Montserrat</vt:lpstr>
      <vt:lpstr>Calibri</vt:lpstr>
      <vt:lpstr>Open Sans</vt:lpstr>
      <vt:lpstr>Mercutio template</vt:lpstr>
      <vt:lpstr>CEEW-CEF Market Handbook Q3 2020-21</vt:lpstr>
      <vt:lpstr>CEEW-CEF Market Handbook</vt:lpstr>
      <vt:lpstr>Contents</vt:lpstr>
      <vt:lpstr>Generation capacity: RE capacity additions rebound to pre Covid-19 levels, as the economy starts to see a recovery</vt:lpstr>
      <vt:lpstr>Energy mix: share of RE up from 8.0% in Q3 FY20 to 9.0% in Q3 FY21; overall large hydro generation down by 9.8% in Q3 FY21 versus Q3 FY20  </vt:lpstr>
      <vt:lpstr>Coal phase-out: coal capacity addition remained subdued with net Q3 FY21 additions of 369 MW, which were less than 20% of the RE additions (1,924 MW) during the same period  </vt:lpstr>
      <vt:lpstr>RE auctions: 2.97 GW of RE was auctioned in Q3 FY21; India discovered a new low in RE tariffs at 1.99 INR/kWh at the Gujarat (GUVNL) solar auction </vt:lpstr>
      <vt:lpstr>Discom payables: liquidity infusion into discoms under the PFC/REC scheme further slows down the pace of mounting overdues to power producers  </vt:lpstr>
      <vt:lpstr>Power markets: Power demand consistently surpassed 2019 levels; GTAM volumes declined due to low sell-side liquidity owing to a lean wind–solar season during November–December</vt:lpstr>
      <vt:lpstr>Policy and regulatory developments: Electricity (Rights of Consumers) Rules, 2020, notified;  Ministry of Power proposed rules on PPA tariffs, curtailment and change in law</vt:lpstr>
      <vt:lpstr>Renewable energy finance: market concentration decreased slightly from the previous quarter, and bidders in Q3 FY21 auctions included international developers and the NTPC</vt:lpstr>
      <vt:lpstr>Renewable energy finance: most RE stocks outperform the market, as even the laggards from previous quarters recover from Covid-19 shocks</vt:lpstr>
      <vt:lpstr>Renewable energy finance: bond yields fell even below pre-Covid-19 levels and Q3 FY21 saw Indian developers returning to the international bond markets</vt:lpstr>
      <vt:lpstr>Energy storage: key RE and storage auctions in India get multiple extensions</vt:lpstr>
      <vt:lpstr>Electric mobility: EV and hybrid vehicle sales are only slightly below the Q3 FY20 levels</vt:lpstr>
      <vt:lpstr>Thank you</vt:lpstr>
      <vt:lpstr>Annexure I: Green bond issuances (last 2 years)</vt:lpstr>
      <vt:lpstr>Annexure II: Key electric mobility facts and figures </vt:lpstr>
      <vt:lpstr>About us: CEEW is among Asia’s leading policy research institutions</vt:lpstr>
      <vt:lpstr>CEEW Centre for Energy Finance</vt:lpstr>
      <vt:lpstr>Our recent publications, dashboards and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CEF Market Handbook Q1 2020-21</dc:title>
  <dc:creator>user</dc:creator>
  <cp:lastModifiedBy>Nikhil Sharma</cp:lastModifiedBy>
  <cp:revision>847</cp:revision>
  <dcterms:modified xsi:type="dcterms:W3CDTF">2021-02-23T07:52:30Z</dcterms:modified>
</cp:coreProperties>
</file>