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2.xml" ContentType="application/vnd.openxmlformats-officedocument.drawingml.chartshapes+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3.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4.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5.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6.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7.xml" ContentType="application/vnd.openxmlformats-officedocument.drawingml.chartshapes+xml"/>
  <Override PartName="/ppt/notesSlides/notesSlide12.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8.xml" ContentType="application/vnd.openxmlformats-officedocument.drawingml.chartshapes+xml"/>
  <Override PartName="/ppt/notesSlides/notesSlide13.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9.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45">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gr7kJaqdVOK0l6jJU9s+464RTu3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F64AA94-CF90-4387-A6EB-D25EC434A777}">
  <a:tblStyle styleId="{9F64AA94-CF90-4387-A6EB-D25EC434A777}" styleName="Table_0">
    <a:wholeTbl>
      <a:tcTxStyle b="off" i="off">
        <a:font>
          <a:latin typeface="Arial"/>
          <a:ea typeface="Arial"/>
          <a:cs typeface="Arial"/>
        </a:font>
        <a:schemeClr val="dk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1V>
    <a:band2V>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Arial"/>
          <a:ea typeface="Arial"/>
          <a:cs typeface="Arial"/>
        </a:font>
        <a:schemeClr val="lt1"/>
      </a:tcTxStyle>
      <a:tcStyle>
        <a:tcBdr/>
        <a:fill>
          <a:solidFill>
            <a:schemeClr val="accent1"/>
          </a:solidFill>
        </a:fill>
      </a:tcStyle>
    </a:firstRow>
    <a:neCell>
      <a:tcTxStyle/>
      <a:tcStyle>
        <a:tcBdr/>
      </a:tcStyle>
    </a:neCell>
    <a:nwCell>
      <a:tcTxStyle/>
      <a:tcStyle>
        <a:tcBdr/>
      </a:tcStyle>
    </a:nwCell>
  </a:tblStyle>
  <a:tblStyle styleId="{49F7E859-D9C0-426D-9D80-604020D5A573}" styleName="Table_1">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2"/>
              </a:solidFill>
              <a:prstDash val="solid"/>
              <a:round/>
              <a:headEnd type="none" w="sm" len="sm"/>
              <a:tailEnd type="none" w="sm" len="sm"/>
            </a:ln>
          </a:top>
          <a:bottom>
            <a:ln w="12700" cap="flat" cmpd="sng">
              <a:solidFill>
                <a:schemeClr val="accent2"/>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2">
              <a:alpha val="20000"/>
            </a:schemeClr>
          </a:solidFill>
        </a:fill>
      </a:tcStyle>
    </a:band1H>
    <a:band2H>
      <a:tcTxStyle/>
      <a:tcStyle>
        <a:tcBdr/>
      </a:tcStyle>
    </a:band2H>
    <a:band1V>
      <a:tcTxStyle/>
      <a:tcStyle>
        <a:tcBdr/>
        <a:fill>
          <a:solidFill>
            <a:schemeClr val="accent2">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2"/>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2"/>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5B1A9D5B-E578-4ED1-BB7D-2D114AA515DD}" styleName="Table_2">
    <a:wholeTbl>
      <a:tcTxStyle b="off" i="off">
        <a:font>
          <a:latin typeface="Arial"/>
          <a:ea typeface="Arial"/>
          <a:cs typeface="Arial"/>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8F2F8"/>
          </a:solidFill>
        </a:fill>
      </a:tcStyle>
    </a:band1H>
    <a:band2H>
      <a:tcTxStyle/>
      <a:tcStyle>
        <a:tcBdr/>
      </a:tcStyle>
    </a:band2H>
    <a:band1V>
      <a:tcTxStyle/>
      <a:tcStyle>
        <a:tcBdr/>
        <a:fill>
          <a:solidFill>
            <a:srgbClr val="E8F2F8"/>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chemeClr val="l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4"/>
    <p:restoredTop sz="96208"/>
  </p:normalViewPr>
  <p:slideViewPr>
    <p:cSldViewPr snapToGrid="0">
      <p:cViewPr varScale="1">
        <p:scale>
          <a:sx n="152" d="100"/>
          <a:sy n="152" d="100"/>
        </p:scale>
        <p:origin x="192" y="304"/>
      </p:cViewPr>
      <p:guideLst>
        <p:guide orient="horz" pos="645"/>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6.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7.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8.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9.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2.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3.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000" b="1" dirty="0">
                <a:latin typeface="Open Sans" panose="020B0606030504020204" pitchFamily="34" charset="0"/>
                <a:ea typeface="Open Sans" panose="020B0606030504020204" pitchFamily="34" charset="0"/>
                <a:cs typeface="Open Sans" panose="020B0606030504020204" pitchFamily="34" charset="0"/>
              </a:rPr>
              <a:t>Installed capacity mix </a:t>
            </a:r>
            <a:r>
              <a:rPr lang="en-US" sz="1000" b="1" dirty="0">
                <a:solidFill>
                  <a:srgbClr val="9D9D9C"/>
                </a:solidFill>
                <a:latin typeface="Open Sans" panose="020B0606030504020204" pitchFamily="34" charset="0"/>
                <a:ea typeface="Open Sans" panose="020B0606030504020204" pitchFamily="34" charset="0"/>
                <a:cs typeface="Open Sans" panose="020B0606030504020204" pitchFamily="34" charset="0"/>
              </a:rPr>
              <a:t>(GW)</a:t>
            </a:r>
          </a:p>
        </c:rich>
      </c:tx>
      <c:layout>
        <c:manualLayout>
          <c:xMode val="edge"/>
          <c:yMode val="edge"/>
          <c:x val="2.0626691755670479E-3"/>
          <c:y val="5.3427882455293063E-3"/>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4.6167974441274656E-2"/>
          <c:y val="0.12765519748123294"/>
          <c:w val="0.94461095748055346"/>
          <c:h val="0.72907267706505086"/>
        </c:manualLayout>
      </c:layout>
      <c:barChart>
        <c:barDir val="col"/>
        <c:grouping val="percentStacked"/>
        <c:varyColors val="0"/>
        <c:ser>
          <c:idx val="0"/>
          <c:order val="0"/>
          <c:tx>
            <c:strRef>
              <c:f>Sheet1!$B$1</c:f>
              <c:strCache>
                <c:ptCount val="1"/>
                <c:pt idx="0">
                  <c:v>Coal/Lignite</c:v>
                </c:pt>
              </c:strCache>
            </c:strRef>
          </c:tx>
          <c:spPr>
            <a:solidFill>
              <a:srgbClr val="009CD8"/>
            </a:solidFill>
            <a:ln>
              <a:noFill/>
            </a:ln>
            <a:effectLst/>
          </c:spPr>
          <c:invertIfNegative val="0"/>
          <c:dLbls>
            <c:dLbl>
              <c:idx val="0"/>
              <c:tx>
                <c:rich>
                  <a:bodyPr/>
                  <a:lstStyle/>
                  <a:p>
                    <a:fld id="{64EA8086-FBEF-3749-97AC-0F545D306E23}" type="CELLRANGE">
                      <a:rPr lang="en-US">
                        <a:solidFill>
                          <a:schemeClr val="bg1"/>
                        </a:solidFill>
                      </a:rPr>
                      <a:pPr/>
                      <a:t>[CELLRANGE]</a:t>
                    </a:fld>
                    <a:endParaRPr lang="en-US" baseline="0" dirty="0">
                      <a:solidFill>
                        <a:schemeClr val="bg1"/>
                      </a:solidFill>
                    </a:endParaRPr>
                  </a:p>
                  <a:p>
                    <a:fld id="{1443A2B0-9A40-8443-94C3-CD578F88D498}" type="VALUE">
                      <a:rPr lang="en-US">
                        <a:solidFill>
                          <a:schemeClr val="bg1"/>
                        </a:solidFill>
                      </a:rPr>
                      <a:pPr/>
                      <a:t>[VALUE]</a:t>
                    </a:fld>
                    <a:endParaRPr lang="en-GB"/>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0-E17B-FF44-BDFD-99401D05CE90}"/>
                </c:ext>
              </c:extLst>
            </c:dLbl>
            <c:dLbl>
              <c:idx val="1"/>
              <c:tx>
                <c:rich>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16DDEDF1-C41B-E243-998F-F4D1EBA7FE2D}" type="CELLRANG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[CELLRANGE]</a:t>
                    </a:fld>
                    <a:endParaRPr lang="en-US" baseline="0" dirty="0">
                      <a:solidFill>
                        <a:schemeClr val="bg1"/>
                      </a:solidFill>
                    </a:endParaRPr>
                  </a:p>
                  <a:p>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07E44B9E-6BE0-744D-A4B8-10F9499CEC83}" type="VALU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[VALUE]</a:t>
                    </a:fld>
                    <a:endParaRPr lang="en-GB"/>
                  </a:p>
                </c:rich>
              </c:tx>
              <c:spPr>
                <a:solidFill>
                  <a:srgbClr val="009CD8">
                    <a:alpha val="80000"/>
                  </a:srgbClr>
                </a:solid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1-E17B-FF44-BDFD-99401D05CE90}"/>
                </c:ext>
              </c:extLst>
            </c:dLbl>
            <c:dLbl>
              <c:idx val="2"/>
              <c:tx>
                <c:rich>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87D5E220-FD10-B44A-AD33-EDB52F5A5E6F}" type="CELLRANG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[CELLRANGE]</a:t>
                    </a:fld>
                    <a:endParaRPr lang="en-US" baseline="0" dirty="0">
                      <a:solidFill>
                        <a:schemeClr val="bg1"/>
                      </a:solidFill>
                    </a:endParaRPr>
                  </a:p>
                  <a:p>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4FD289BF-8A6C-8D40-9D84-24B0BE3913F0}" type="VALU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[VALUE]</a:t>
                    </a:fld>
                    <a:endParaRPr lang="en-GB"/>
                  </a:p>
                </c:rich>
              </c:tx>
              <c:spPr>
                <a:solidFill>
                  <a:srgbClr val="009CD8">
                    <a:alpha val="80000"/>
                  </a:srgbClr>
                </a:solid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2-E17B-FF44-BDFD-99401D05CE90}"/>
                </c:ext>
              </c:extLst>
            </c:dLbl>
            <c:dLbl>
              <c:idx val="3"/>
              <c:tx>
                <c:rich>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28E1C1B1-DFC1-FA4E-BD1A-D45C8A1DAB12}" type="CELLRANG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[CELLRANGE]</a:t>
                    </a:fld>
                    <a:endParaRPr lang="en-US" baseline="0" dirty="0">
                      <a:solidFill>
                        <a:schemeClr val="bg1"/>
                      </a:solidFill>
                    </a:endParaRPr>
                  </a:p>
                  <a:p>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B9C27F9F-07D5-AB4C-864C-4343AA221FD5}" type="VALU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[VALUE]</a:t>
                    </a:fld>
                    <a:endParaRPr lang="en-GB"/>
                  </a:p>
                </c:rich>
              </c:tx>
              <c:spPr>
                <a:solidFill>
                  <a:srgbClr val="009CD8">
                    <a:alpha val="80000"/>
                  </a:srgbClr>
                </a:solid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3-E17B-FF44-BDFD-99401D05CE90}"/>
                </c:ext>
              </c:extLst>
            </c:dLbl>
            <c:dLbl>
              <c:idx val="4"/>
              <c:tx>
                <c:rich>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45B88810-8BD6-B045-A753-15B043917B9F}" type="CELLRANG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[CELLRANGE]</a:t>
                    </a:fld>
                    <a:endParaRPr lang="en-US" baseline="0" dirty="0">
                      <a:solidFill>
                        <a:schemeClr val="bg1"/>
                      </a:solidFill>
                    </a:endParaRPr>
                  </a:p>
                  <a:p>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CD713A6A-4321-EA44-92FB-BB2730454190}" type="VALU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[VALUE]</a:t>
                    </a:fld>
                    <a:endParaRPr lang="en-GB"/>
                  </a:p>
                </c:rich>
              </c:tx>
              <c:spPr>
                <a:solidFill>
                  <a:srgbClr val="009CD8">
                    <a:alpha val="80000"/>
                  </a:srgbClr>
                </a:solid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4-E17B-FF44-BDFD-99401D05CE90}"/>
                </c:ext>
              </c:extLst>
            </c:dLbl>
            <c:dLbl>
              <c:idx val="5"/>
              <c:tx>
                <c:rich>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64F7C0B2-9F2D-FA4F-BEFF-3D1729EAE021}" type="CELLRANG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[CELLRANGE]</a:t>
                    </a:fld>
                    <a:endParaRPr lang="en-US" baseline="0" dirty="0">
                      <a:solidFill>
                        <a:schemeClr val="bg1"/>
                      </a:solidFill>
                    </a:endParaRPr>
                  </a:p>
                  <a:p>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A10E9AE7-8405-0545-8661-2B9FEF559B42}" type="VALU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[VALUE]</a:t>
                    </a:fld>
                    <a:endParaRPr lang="en-GB"/>
                  </a:p>
                </c:rich>
              </c:tx>
              <c:spPr>
                <a:solidFill>
                  <a:srgbClr val="009CD8">
                    <a:alpha val="80000"/>
                  </a:srgbClr>
                </a:solid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5-E17B-FF44-BDFD-99401D05CE90}"/>
                </c:ext>
              </c:extLst>
            </c:dLbl>
            <c:dLbl>
              <c:idx val="6"/>
              <c:tx>
                <c:rich>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4A5AE087-35F6-0E47-A8A0-DC399ABE81EC}" type="CELLRANG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[CELLRANGE]</a:t>
                    </a:fld>
                    <a:endParaRPr lang="en-US" baseline="0" dirty="0">
                      <a:solidFill>
                        <a:schemeClr val="bg1"/>
                      </a:solidFill>
                    </a:endParaRPr>
                  </a:p>
                  <a:p>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3776A8AD-13E0-824B-8FDF-ADC432FC85E9}" type="VALU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[VALUE]</a:t>
                    </a:fld>
                    <a:endParaRPr lang="en-GB"/>
                  </a:p>
                </c:rich>
              </c:tx>
              <c:spPr>
                <a:solidFill>
                  <a:srgbClr val="009CD8">
                    <a:alpha val="80000"/>
                  </a:srgbClr>
                </a:solid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6-E17B-FF44-BDFD-99401D05CE90}"/>
                </c:ext>
              </c:extLst>
            </c:dLbl>
            <c:dLbl>
              <c:idx val="7"/>
              <c:tx>
                <c:rich>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070BA899-6477-2741-A223-11AEA6071B5D}" type="CELLRANG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[CELLRANGE]</a:t>
                    </a:fld>
                    <a:endParaRPr lang="en-US" baseline="0" dirty="0">
                      <a:solidFill>
                        <a:schemeClr val="bg1"/>
                      </a:solidFill>
                    </a:endParaRPr>
                  </a:p>
                  <a:p>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540A7C65-42DD-7C47-A8CB-58135E168631}" type="VALU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[VALUE]</a:t>
                    </a:fld>
                    <a:endParaRPr lang="en-GB"/>
                  </a:p>
                </c:rich>
              </c:tx>
              <c:spPr>
                <a:solidFill>
                  <a:srgbClr val="009CD8">
                    <a:alpha val="80000"/>
                  </a:srgbClr>
                </a:solid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7-E17B-FF44-BDFD-99401D05CE90}"/>
                </c:ext>
              </c:extLst>
            </c:dLbl>
            <c:dLbl>
              <c:idx val="8"/>
              <c:tx>
                <c:rich>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598211FA-11C5-7546-B685-29739630F4F3}" type="CELLRANG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[CELLRANGE]</a:t>
                    </a:fld>
                    <a:endParaRPr lang="en-US" baseline="0" dirty="0">
                      <a:solidFill>
                        <a:schemeClr val="bg1"/>
                      </a:solidFill>
                    </a:endParaRPr>
                  </a:p>
                  <a:p>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51D0AA0C-3079-F84E-B110-7A62CE427119}" type="VALU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[VALUE]</a:t>
                    </a:fld>
                    <a:endParaRPr lang="en-GB"/>
                  </a:p>
                </c:rich>
              </c:tx>
              <c:spPr>
                <a:solidFill>
                  <a:srgbClr val="009CD8">
                    <a:alpha val="80000"/>
                  </a:srgbClr>
                </a:solid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8-E17B-FF44-BDFD-99401D05CE90}"/>
                </c:ext>
              </c:extLst>
            </c:dLbl>
            <c:dLbl>
              <c:idx val="9"/>
              <c:tx>
                <c:rich>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0BDB180E-2397-5B47-AA31-0678937554DD}" type="CELLRANG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[CELLRANGE]</a:t>
                    </a:fld>
                    <a:endParaRPr lang="en-US" baseline="0" dirty="0">
                      <a:solidFill>
                        <a:schemeClr val="bg1"/>
                      </a:solidFill>
                    </a:endParaRPr>
                  </a:p>
                  <a:p>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58095CC1-4A35-2B4B-9430-AD807C115B7C}" type="VALU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[VALUE]</a:t>
                    </a:fld>
                    <a:endParaRPr lang="en-GB"/>
                  </a:p>
                </c:rich>
              </c:tx>
              <c:spPr>
                <a:solidFill>
                  <a:srgbClr val="009CD8">
                    <a:alpha val="80000"/>
                  </a:srgbClr>
                </a:solid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9-E17B-FF44-BDFD-99401D05CE90}"/>
                </c:ext>
              </c:extLst>
            </c:dLbl>
            <c:dLbl>
              <c:idx val="10"/>
              <c:tx>
                <c:rich>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84F03AC1-462E-D34E-B250-B51759BFD030}" type="CELLRANG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[CELLRANGE]</a:t>
                    </a:fld>
                    <a:endParaRPr lang="en-US" baseline="0" dirty="0">
                      <a:solidFill>
                        <a:schemeClr val="bg1"/>
                      </a:solidFill>
                    </a:endParaRPr>
                  </a:p>
                  <a:p>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80CC9691-F65D-DD4A-BA7C-F7B10FCE394D}" type="VALU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[VALUE]</a:t>
                    </a:fld>
                    <a:endParaRPr lang="en-GB"/>
                  </a:p>
                </c:rich>
              </c:tx>
              <c:spPr>
                <a:solidFill>
                  <a:srgbClr val="009CD8">
                    <a:alpha val="80000"/>
                  </a:srgbClr>
                </a:solid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A-E17B-FF44-BDFD-99401D05CE90}"/>
                </c:ext>
              </c:extLst>
            </c:dLbl>
            <c:dLbl>
              <c:idx val="11"/>
              <c:tx>
                <c:rich>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DD14062A-71DD-CF40-AADB-07EC9A45E43E}" type="CELLRANG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[CELLRANGE]</a:t>
                    </a:fld>
                    <a:endParaRPr lang="en-US" baseline="0" dirty="0">
                      <a:solidFill>
                        <a:schemeClr val="bg1"/>
                      </a:solidFill>
                    </a:endParaRPr>
                  </a:p>
                  <a:p>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40F1712C-B31B-B045-9715-428778AA07DC}" type="VALU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[VALUE]</a:t>
                    </a:fld>
                    <a:endParaRPr lang="en-GB"/>
                  </a:p>
                </c:rich>
              </c:tx>
              <c:spPr>
                <a:solidFill>
                  <a:srgbClr val="009CD8">
                    <a:alpha val="80000"/>
                  </a:srgbClr>
                </a:solid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B-E17B-FF44-BDFD-99401D05CE90}"/>
                </c:ext>
              </c:extLst>
            </c:dLbl>
            <c:dLbl>
              <c:idx val="12"/>
              <c:tx>
                <c:rich>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0BFB6CC2-B17A-8944-8F23-E638B2BBB897}" type="CELLRANG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[CELLRANGE]</a:t>
                    </a:fld>
                    <a:endParaRPr lang="en-US" baseline="0" dirty="0">
                      <a:solidFill>
                        <a:schemeClr val="bg1"/>
                      </a:solidFill>
                    </a:endParaRPr>
                  </a:p>
                  <a:p>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18EF8B80-5FCC-2943-8990-87F6B59794F9}" type="VALU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[VALUE]</a:t>
                    </a:fld>
                    <a:endParaRPr lang="en-GB"/>
                  </a:p>
                </c:rich>
              </c:tx>
              <c:spPr>
                <a:solidFill>
                  <a:srgbClr val="009CD8">
                    <a:alpha val="80000"/>
                  </a:srgbClr>
                </a:solid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C-E17B-FF44-BDFD-99401D05CE90}"/>
                </c:ext>
              </c:extLst>
            </c:dLbl>
            <c:dLbl>
              <c:idx val="13"/>
              <c:tx>
                <c:rich>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F438C7FE-F043-1C4F-BF9E-93FF40FA57F1}" type="CELLRANG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[CELLRANGE]</a:t>
                    </a:fld>
                    <a:endParaRPr lang="en-US" baseline="0" dirty="0">
                      <a:solidFill>
                        <a:schemeClr val="bg1"/>
                      </a:solidFill>
                    </a:endParaRPr>
                  </a:p>
                  <a:p>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EBEB5314-C5A0-634E-B0FE-F9FBE1CBB6D8}" type="VALU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[VALUE]</a:t>
                    </a:fld>
                    <a:endParaRPr lang="en-GB"/>
                  </a:p>
                </c:rich>
              </c:tx>
              <c:spPr>
                <a:solidFill>
                  <a:srgbClr val="009CD8">
                    <a:alpha val="80000"/>
                  </a:srgbClr>
                </a:solid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D-E17B-FF44-BDFD-99401D05CE90}"/>
                </c:ext>
              </c:extLst>
            </c:dLbl>
            <c:dLbl>
              <c:idx val="14"/>
              <c:tx>
                <c:rich>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C0B58381-C327-B846-A725-B1BF99ACA28A}" type="CELLRANG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[CELLRANGE]</a:t>
                    </a:fld>
                    <a:endParaRPr lang="en-US" baseline="0" dirty="0">
                      <a:solidFill>
                        <a:schemeClr val="bg1"/>
                      </a:solidFill>
                    </a:endParaRPr>
                  </a:p>
                  <a:p>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FAB5ECBD-A478-5242-8A7E-8B7414FCA260}" type="VALU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[VALUE]</a:t>
                    </a:fld>
                    <a:endParaRPr lang="en-GB"/>
                  </a:p>
                </c:rich>
              </c:tx>
              <c:spPr>
                <a:solidFill>
                  <a:srgbClr val="009CD8">
                    <a:alpha val="80000"/>
                  </a:srgbClr>
                </a:solid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E-E17B-FF44-BDFD-99401D05CE90}"/>
                </c:ext>
              </c:extLst>
            </c:dLbl>
            <c:dLbl>
              <c:idx val="15"/>
              <c:tx>
                <c:rich>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3748024E-F8C3-9A4D-AA48-B8BAFD281156}" type="CELLRANG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[CELLRANGE]</a:t>
                    </a:fld>
                    <a:endParaRPr lang="en-US" baseline="0" dirty="0">
                      <a:solidFill>
                        <a:schemeClr val="bg1"/>
                      </a:solidFill>
                    </a:endParaRPr>
                  </a:p>
                  <a:p>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F3E3C17D-07CB-9647-B64F-559A31DA03F6}" type="VALU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[VALUE]</a:t>
                    </a:fld>
                    <a:endParaRPr lang="en-GB"/>
                  </a:p>
                </c:rich>
              </c:tx>
              <c:spPr>
                <a:solidFill>
                  <a:srgbClr val="009CD8">
                    <a:alpha val="80000"/>
                  </a:srgbClr>
                </a:solid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F-E17B-FF44-BDFD-99401D05CE90}"/>
                </c:ext>
              </c:extLst>
            </c:dLbl>
            <c:dLbl>
              <c:idx val="16"/>
              <c:tx>
                <c:rich>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C27EB0BB-B8B4-EE43-B336-D13769EE855A}" type="CELLRANG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[CELLRANGE]</a:t>
                    </a:fld>
                    <a:endParaRPr lang="en-US" baseline="0" dirty="0">
                      <a:solidFill>
                        <a:schemeClr val="bg1"/>
                      </a:solidFill>
                    </a:endParaRPr>
                  </a:p>
                  <a:p>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9BEA6E3D-98DE-EA43-9C49-CCBF7BEE5CBA}" type="VALU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[VALUE]</a:t>
                    </a:fld>
                    <a:endParaRPr lang="en-GB"/>
                  </a:p>
                </c:rich>
              </c:tx>
              <c:spPr>
                <a:solidFill>
                  <a:srgbClr val="009CD8">
                    <a:alpha val="80000"/>
                  </a:srgbClr>
                </a:solid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0-E17B-FF44-BDFD-99401D05CE90}"/>
                </c:ext>
              </c:extLst>
            </c:dLbl>
            <c:dLbl>
              <c:idx val="17"/>
              <c:tx>
                <c:rich>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r>
                      <a:rPr lang="en-US" dirty="0">
                        <a:solidFill>
                          <a:schemeClr val="bg1"/>
                        </a:solidFill>
                      </a:rPr>
                      <a:t>55%</a:t>
                    </a:r>
                    <a:fld id="{5064B3B9-6C15-ED41-93CB-BE0B9CD315B4}" type="CELLRANGE">
                      <a:rPr lang="en-US" smtClean="0">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[CELLRANGE]</a:t>
                    </a:fld>
                    <a:endParaRPr lang="en-US" baseline="0" dirty="0">
                      <a:solidFill>
                        <a:schemeClr val="bg1"/>
                      </a:solidFill>
                    </a:endParaRPr>
                  </a:p>
                  <a:p>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59913F9A-A203-5641-8967-90DAEE62373E}" type="VALU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[VALUE]</a:t>
                    </a:fld>
                    <a:endParaRPr lang="en-GB"/>
                  </a:p>
                </c:rich>
              </c:tx>
              <c:spPr>
                <a:solidFill>
                  <a:srgbClr val="009CD8">
                    <a:alpha val="80000"/>
                  </a:srgbClr>
                </a:solid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1-E17B-FF44-BDFD-99401D05CE90}"/>
                </c:ext>
              </c:extLst>
            </c:dLbl>
            <c:spPr>
              <a:solidFill>
                <a:srgbClr val="009CD8">
                  <a:alpha val="80000"/>
                </a:srgbClr>
              </a:solid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FY10</c:v>
                </c:pt>
                <c:pt idx="1">
                  <c:v>FY11</c:v>
                </c:pt>
                <c:pt idx="2">
                  <c:v>FY12</c:v>
                </c:pt>
                <c:pt idx="3">
                  <c:v>FY13</c:v>
                </c:pt>
                <c:pt idx="4">
                  <c:v>FY14</c:v>
                </c:pt>
                <c:pt idx="5">
                  <c:v>FY15</c:v>
                </c:pt>
                <c:pt idx="6">
                  <c:v>FY16</c:v>
                </c:pt>
                <c:pt idx="7">
                  <c:v>FY17</c:v>
                </c:pt>
                <c:pt idx="8">
                  <c:v>FY18</c:v>
                </c:pt>
                <c:pt idx="9">
                  <c:v>FY19</c:v>
                </c:pt>
                <c:pt idx="10">
                  <c:v>FY20</c:v>
                </c:pt>
                <c:pt idx="11">
                  <c:v>Q1 FY21</c:v>
                </c:pt>
                <c:pt idx="12">
                  <c:v>Q2 FY21</c:v>
                </c:pt>
                <c:pt idx="13">
                  <c:v>Q3 FY21</c:v>
                </c:pt>
                <c:pt idx="14">
                  <c:v>Q4 FY21</c:v>
                </c:pt>
                <c:pt idx="15">
                  <c:v>Q1 FY22</c:v>
                </c:pt>
              </c:strCache>
            </c:strRef>
          </c:cat>
          <c:val>
            <c:numRef>
              <c:f>Sheet1!$B$2:$B$17</c:f>
              <c:numCache>
                <c:formatCode>#,##0.0</c:formatCode>
                <c:ptCount val="16"/>
                <c:pt idx="0">
                  <c:v>84.19838</c:v>
                </c:pt>
                <c:pt idx="1">
                  <c:v>93.918379999999999</c:v>
                </c:pt>
                <c:pt idx="2">
                  <c:v>112.02238</c:v>
                </c:pt>
                <c:pt idx="3">
                  <c:v>130.22089</c:v>
                </c:pt>
                <c:pt idx="4">
                  <c:v>145.27339000000001</c:v>
                </c:pt>
                <c:pt idx="5">
                  <c:v>164.63588000000001</c:v>
                </c:pt>
                <c:pt idx="6">
                  <c:v>185.17287999999999</c:v>
                </c:pt>
                <c:pt idx="7">
                  <c:v>192.16288</c:v>
                </c:pt>
                <c:pt idx="8">
                  <c:v>191.17150000000001</c:v>
                </c:pt>
                <c:pt idx="9">
                  <c:v>200.7045</c:v>
                </c:pt>
                <c:pt idx="10">
                  <c:v>205.34450000000001</c:v>
                </c:pt>
                <c:pt idx="11">
                  <c:v>205.40450000000001</c:v>
                </c:pt>
                <c:pt idx="12">
                  <c:v>205.8545</c:v>
                </c:pt>
                <c:pt idx="13">
                  <c:v>206.12450000000001</c:v>
                </c:pt>
                <c:pt idx="14" formatCode="0.0">
                  <c:v>209.2945</c:v>
                </c:pt>
                <c:pt idx="15" formatCode="0.0">
                  <c:v>208.62450000000001</c:v>
                </c:pt>
              </c:numCache>
            </c:numRef>
          </c:val>
          <c:extLst>
            <c:ext xmlns:c15="http://schemas.microsoft.com/office/drawing/2012/chart" uri="{02D57815-91ED-43cb-92C2-25804820EDAC}">
              <c15:datalabelsRange>
                <c15:f>Sheet1!$I$2:$I$18</c15:f>
                <c15:dlblRangeCache>
                  <c:ptCount val="17"/>
                  <c:pt idx="0">
                    <c:v>53%</c:v>
                  </c:pt>
                  <c:pt idx="1">
                    <c:v>54%</c:v>
                  </c:pt>
                  <c:pt idx="2">
                    <c:v>56%</c:v>
                  </c:pt>
                  <c:pt idx="3">
                    <c:v>58%</c:v>
                  </c:pt>
                  <c:pt idx="4">
                    <c:v>60%</c:v>
                  </c:pt>
                  <c:pt idx="5">
                    <c:v>62%</c:v>
                  </c:pt>
                  <c:pt idx="6">
                    <c:v>62%</c:v>
                  </c:pt>
                  <c:pt idx="7">
                    <c:v>59%</c:v>
                  </c:pt>
                  <c:pt idx="8">
                    <c:v>57%</c:v>
                  </c:pt>
                  <c:pt idx="9">
                    <c:v>56%</c:v>
                  </c:pt>
                  <c:pt idx="10">
                    <c:v>55%</c:v>
                  </c:pt>
                  <c:pt idx="11">
                    <c:v>55.4%</c:v>
                  </c:pt>
                  <c:pt idx="12">
                    <c:v>55.2%</c:v>
                  </c:pt>
                  <c:pt idx="13">
                    <c:v>54.9%</c:v>
                  </c:pt>
                  <c:pt idx="14">
                    <c:v>54.8%</c:v>
                  </c:pt>
                  <c:pt idx="15">
                    <c:v>54.3%</c:v>
                  </c:pt>
                </c15:dlblRangeCache>
              </c15:datalabelsRange>
            </c:ext>
            <c:ext xmlns:c16="http://schemas.microsoft.com/office/drawing/2014/chart" uri="{C3380CC4-5D6E-409C-BE32-E72D297353CC}">
              <c16:uniqueId val="{00000012-E17B-FF44-BDFD-99401D05CE90}"/>
            </c:ext>
          </c:extLst>
        </c:ser>
        <c:ser>
          <c:idx val="1"/>
          <c:order val="1"/>
          <c:tx>
            <c:strRef>
              <c:f>Sheet1!$C$1</c:f>
              <c:strCache>
                <c:ptCount val="1"/>
                <c:pt idx="0">
                  <c:v>Gas/Diesel</c:v>
                </c:pt>
              </c:strCache>
            </c:strRef>
          </c:tx>
          <c:spPr>
            <a:solidFill>
              <a:srgbClr val="71C9EB"/>
            </a:solidFill>
            <a:ln>
              <a:noFill/>
            </a:ln>
            <a:effectLst/>
          </c:spPr>
          <c:invertIfNegative val="0"/>
          <c:cat>
            <c:strRef>
              <c:f>Sheet1!$A$2:$A$17</c:f>
              <c:strCache>
                <c:ptCount val="16"/>
                <c:pt idx="0">
                  <c:v>FY10</c:v>
                </c:pt>
                <c:pt idx="1">
                  <c:v>FY11</c:v>
                </c:pt>
                <c:pt idx="2">
                  <c:v>FY12</c:v>
                </c:pt>
                <c:pt idx="3">
                  <c:v>FY13</c:v>
                </c:pt>
                <c:pt idx="4">
                  <c:v>FY14</c:v>
                </c:pt>
                <c:pt idx="5">
                  <c:v>FY15</c:v>
                </c:pt>
                <c:pt idx="6">
                  <c:v>FY16</c:v>
                </c:pt>
                <c:pt idx="7">
                  <c:v>FY17</c:v>
                </c:pt>
                <c:pt idx="8">
                  <c:v>FY18</c:v>
                </c:pt>
                <c:pt idx="9">
                  <c:v>FY19</c:v>
                </c:pt>
                <c:pt idx="10">
                  <c:v>FY20</c:v>
                </c:pt>
                <c:pt idx="11">
                  <c:v>Q1 FY21</c:v>
                </c:pt>
                <c:pt idx="12">
                  <c:v>Q2 FY21</c:v>
                </c:pt>
                <c:pt idx="13">
                  <c:v>Q3 FY21</c:v>
                </c:pt>
                <c:pt idx="14">
                  <c:v>Q4 FY21</c:v>
                </c:pt>
                <c:pt idx="15">
                  <c:v>Q1 FY22</c:v>
                </c:pt>
              </c:strCache>
            </c:strRef>
          </c:cat>
          <c:val>
            <c:numRef>
              <c:f>Sheet1!$C$2:$C$17</c:f>
              <c:numCache>
                <c:formatCode>#,##0.0</c:formatCode>
                <c:ptCount val="16"/>
                <c:pt idx="0">
                  <c:v>18.255600000000001</c:v>
                </c:pt>
                <c:pt idx="1">
                  <c:v>18.906099999999999</c:v>
                </c:pt>
                <c:pt idx="2">
                  <c:v>19.5808</c:v>
                </c:pt>
                <c:pt idx="3">
                  <c:v>21.3096</c:v>
                </c:pt>
                <c:pt idx="4">
                  <c:v>22.9816</c:v>
                </c:pt>
                <c:pt idx="5">
                  <c:v>24.261900000000004</c:v>
                </c:pt>
                <c:pt idx="6">
                  <c:v>25.50216</c:v>
                </c:pt>
                <c:pt idx="7">
                  <c:v>26.167010000000001</c:v>
                </c:pt>
                <c:pt idx="8">
                  <c:v>25.73509</c:v>
                </c:pt>
                <c:pt idx="9">
                  <c:v>25.574850000000001</c:v>
                </c:pt>
                <c:pt idx="10">
                  <c:v>25.465069999999997</c:v>
                </c:pt>
                <c:pt idx="11">
                  <c:v>25.501219999999996</c:v>
                </c:pt>
                <c:pt idx="12">
                  <c:v>25.466219999999996</c:v>
                </c:pt>
                <c:pt idx="13">
                  <c:v>25.466219999999996</c:v>
                </c:pt>
                <c:pt idx="14">
                  <c:v>25.466219999999996</c:v>
                </c:pt>
                <c:pt idx="15">
                  <c:v>25.433717999999999</c:v>
                </c:pt>
              </c:numCache>
            </c:numRef>
          </c:val>
          <c:extLst>
            <c:ext xmlns:c16="http://schemas.microsoft.com/office/drawing/2014/chart" uri="{C3380CC4-5D6E-409C-BE32-E72D297353CC}">
              <c16:uniqueId val="{00000013-E17B-FF44-BDFD-99401D05CE90}"/>
            </c:ext>
          </c:extLst>
        </c:ser>
        <c:ser>
          <c:idx val="2"/>
          <c:order val="2"/>
          <c:tx>
            <c:strRef>
              <c:f>Sheet1!$D$1</c:f>
              <c:strCache>
                <c:ptCount val="1"/>
                <c:pt idx="0">
                  <c:v>Nuclear</c:v>
                </c:pt>
              </c:strCache>
            </c:strRef>
          </c:tx>
          <c:spPr>
            <a:solidFill>
              <a:srgbClr val="C3E5F5"/>
            </a:solidFill>
            <a:ln>
              <a:noFill/>
            </a:ln>
            <a:effectLst/>
          </c:spPr>
          <c:invertIfNegative val="0"/>
          <c:cat>
            <c:strRef>
              <c:f>Sheet1!$A$2:$A$17</c:f>
              <c:strCache>
                <c:ptCount val="16"/>
                <c:pt idx="0">
                  <c:v>FY10</c:v>
                </c:pt>
                <c:pt idx="1">
                  <c:v>FY11</c:v>
                </c:pt>
                <c:pt idx="2">
                  <c:v>FY12</c:v>
                </c:pt>
                <c:pt idx="3">
                  <c:v>FY13</c:v>
                </c:pt>
                <c:pt idx="4">
                  <c:v>FY14</c:v>
                </c:pt>
                <c:pt idx="5">
                  <c:v>FY15</c:v>
                </c:pt>
                <c:pt idx="6">
                  <c:v>FY16</c:v>
                </c:pt>
                <c:pt idx="7">
                  <c:v>FY17</c:v>
                </c:pt>
                <c:pt idx="8">
                  <c:v>FY18</c:v>
                </c:pt>
                <c:pt idx="9">
                  <c:v>FY19</c:v>
                </c:pt>
                <c:pt idx="10">
                  <c:v>FY20</c:v>
                </c:pt>
                <c:pt idx="11">
                  <c:v>Q1 FY21</c:v>
                </c:pt>
                <c:pt idx="12">
                  <c:v>Q2 FY21</c:v>
                </c:pt>
                <c:pt idx="13">
                  <c:v>Q3 FY21</c:v>
                </c:pt>
                <c:pt idx="14">
                  <c:v>Q4 FY21</c:v>
                </c:pt>
                <c:pt idx="15">
                  <c:v>Q1 FY22</c:v>
                </c:pt>
              </c:strCache>
            </c:strRef>
          </c:cat>
          <c:val>
            <c:numRef>
              <c:f>Sheet1!$D$2:$D$17</c:f>
              <c:numCache>
                <c:formatCode>#,##0.0</c:formatCode>
                <c:ptCount val="16"/>
                <c:pt idx="0">
                  <c:v>4.5599999999999996</c:v>
                </c:pt>
                <c:pt idx="1">
                  <c:v>4.78</c:v>
                </c:pt>
                <c:pt idx="2">
                  <c:v>4.78</c:v>
                </c:pt>
                <c:pt idx="3">
                  <c:v>4.78</c:v>
                </c:pt>
                <c:pt idx="4">
                  <c:v>4.78</c:v>
                </c:pt>
                <c:pt idx="5">
                  <c:v>5.78</c:v>
                </c:pt>
                <c:pt idx="6">
                  <c:v>5.78</c:v>
                </c:pt>
                <c:pt idx="7">
                  <c:v>6.78</c:v>
                </c:pt>
                <c:pt idx="8">
                  <c:v>6.78</c:v>
                </c:pt>
                <c:pt idx="9">
                  <c:v>6.78</c:v>
                </c:pt>
                <c:pt idx="10">
                  <c:v>6.78</c:v>
                </c:pt>
                <c:pt idx="11">
                  <c:v>6.78</c:v>
                </c:pt>
                <c:pt idx="12">
                  <c:v>6.78</c:v>
                </c:pt>
                <c:pt idx="13">
                  <c:v>6.78</c:v>
                </c:pt>
                <c:pt idx="14">
                  <c:v>6.8</c:v>
                </c:pt>
                <c:pt idx="15">
                  <c:v>6.78</c:v>
                </c:pt>
              </c:numCache>
            </c:numRef>
          </c:val>
          <c:extLst>
            <c:ext xmlns:c16="http://schemas.microsoft.com/office/drawing/2014/chart" uri="{C3380CC4-5D6E-409C-BE32-E72D297353CC}">
              <c16:uniqueId val="{00000014-E17B-FF44-BDFD-99401D05CE90}"/>
            </c:ext>
          </c:extLst>
        </c:ser>
        <c:ser>
          <c:idx val="3"/>
          <c:order val="3"/>
          <c:tx>
            <c:strRef>
              <c:f>Sheet1!$E$1</c:f>
              <c:strCache>
                <c:ptCount val="1"/>
                <c:pt idx="0">
                  <c:v>Hydro</c:v>
                </c:pt>
              </c:strCache>
            </c:strRef>
          </c:tx>
          <c:spPr>
            <a:solidFill>
              <a:srgbClr val="9D9D9C"/>
            </a:solidFill>
            <a:ln>
              <a:noFill/>
            </a:ln>
            <a:effectLst/>
          </c:spPr>
          <c:invertIfNegative val="0"/>
          <c:dLbls>
            <c:dLbl>
              <c:idx val="0"/>
              <c:tx>
                <c:rich>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1DA56110-BCB1-2A4E-BF0A-F82164991886}" type="CELLRANG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[CELLRANGE]</a:t>
                    </a:fld>
                    <a:endParaRPr lang="en-US" baseline="0" dirty="0">
                      <a:solidFill>
                        <a:schemeClr val="bg1"/>
                      </a:solidFill>
                    </a:endParaRPr>
                  </a:p>
                  <a:p>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BA1E22FE-C136-D84D-B856-834A757194DE}" type="VALU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[VALUE]</a:t>
                    </a:fld>
                    <a:endParaRPr lang="en-GB"/>
                  </a:p>
                </c:rich>
              </c:tx>
              <c:spPr>
                <a:solidFill>
                  <a:srgbClr val="9D9D9C">
                    <a:alpha val="80000"/>
                  </a:srgbClr>
                </a:solid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5-E17B-FF44-BDFD-99401D05CE90}"/>
                </c:ext>
              </c:extLst>
            </c:dLbl>
            <c:dLbl>
              <c:idx val="1"/>
              <c:tx>
                <c:rich>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D7C6426B-6DB2-B942-B746-31F7937ED6D0}" type="CELLRANG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[CELLRANGE]</a:t>
                    </a:fld>
                    <a:endParaRPr lang="en-US" baseline="0" dirty="0">
                      <a:solidFill>
                        <a:schemeClr val="bg1"/>
                      </a:solidFill>
                    </a:endParaRPr>
                  </a:p>
                  <a:p>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13BF1219-C301-834F-A047-04A0C8C767EB}" type="VALU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[VALUE]</a:t>
                    </a:fld>
                    <a:endParaRPr lang="en-GB"/>
                  </a:p>
                </c:rich>
              </c:tx>
              <c:spPr>
                <a:solidFill>
                  <a:srgbClr val="9D9D9C">
                    <a:alpha val="80000"/>
                  </a:srgbClr>
                </a:solid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6-E17B-FF44-BDFD-99401D05CE90}"/>
                </c:ext>
              </c:extLst>
            </c:dLbl>
            <c:dLbl>
              <c:idx val="2"/>
              <c:tx>
                <c:rich>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4CE7C2FC-3A24-6245-A4E2-FC88E02D0767}" type="CELLRANG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[CELLRANGE]</a:t>
                    </a:fld>
                    <a:endParaRPr lang="en-US" baseline="0" dirty="0">
                      <a:solidFill>
                        <a:schemeClr val="bg1"/>
                      </a:solidFill>
                    </a:endParaRPr>
                  </a:p>
                  <a:p>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0FE05C49-F3E8-E248-AD97-12235661CA92}" type="VALU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[VALUE]</a:t>
                    </a:fld>
                    <a:endParaRPr lang="en-GB"/>
                  </a:p>
                </c:rich>
              </c:tx>
              <c:spPr>
                <a:solidFill>
                  <a:srgbClr val="9D9D9C">
                    <a:alpha val="80000"/>
                  </a:srgbClr>
                </a:solid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7-E17B-FF44-BDFD-99401D05CE90}"/>
                </c:ext>
              </c:extLst>
            </c:dLbl>
            <c:dLbl>
              <c:idx val="3"/>
              <c:tx>
                <c:rich>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E1E414C2-145A-124A-BA0B-6E893FE36108}" type="CELLRANG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[CELLRANGE]</a:t>
                    </a:fld>
                    <a:endParaRPr lang="en-US" baseline="0" dirty="0">
                      <a:solidFill>
                        <a:schemeClr val="bg1"/>
                      </a:solidFill>
                    </a:endParaRPr>
                  </a:p>
                  <a:p>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4901E6B7-589D-4749-9801-2DCF2030C8D4}" type="VALU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[VALUE]</a:t>
                    </a:fld>
                    <a:endParaRPr lang="en-GB"/>
                  </a:p>
                </c:rich>
              </c:tx>
              <c:spPr>
                <a:solidFill>
                  <a:srgbClr val="9D9D9C">
                    <a:alpha val="80000"/>
                  </a:srgbClr>
                </a:solid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8-E17B-FF44-BDFD-99401D05CE90}"/>
                </c:ext>
              </c:extLst>
            </c:dLbl>
            <c:dLbl>
              <c:idx val="4"/>
              <c:tx>
                <c:rich>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1023954C-99C0-BC46-AC1B-94DEA5509CB1}" type="CELLRANG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[CELLRANGE]</a:t>
                    </a:fld>
                    <a:endParaRPr lang="en-US" baseline="0" dirty="0">
                      <a:solidFill>
                        <a:schemeClr val="bg1"/>
                      </a:solidFill>
                    </a:endParaRPr>
                  </a:p>
                  <a:p>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98678022-9493-864A-89A3-DBBEA2AD9ABF}" type="VALU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[VALUE]</a:t>
                    </a:fld>
                    <a:endParaRPr lang="en-GB"/>
                  </a:p>
                </c:rich>
              </c:tx>
              <c:spPr>
                <a:solidFill>
                  <a:srgbClr val="9D9D9C">
                    <a:alpha val="80000"/>
                  </a:srgbClr>
                </a:solid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9-E17B-FF44-BDFD-99401D05CE90}"/>
                </c:ext>
              </c:extLst>
            </c:dLbl>
            <c:dLbl>
              <c:idx val="5"/>
              <c:tx>
                <c:rich>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5B1D310D-2852-7C4D-8ABE-EA5F0ADDAFC8}" type="CELLRANG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[CELLRANGE]</a:t>
                    </a:fld>
                    <a:endParaRPr lang="en-US" baseline="0" dirty="0">
                      <a:solidFill>
                        <a:schemeClr val="bg1"/>
                      </a:solidFill>
                    </a:endParaRPr>
                  </a:p>
                  <a:p>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08A09771-33F5-1F4E-BC9E-32A4AF6091A6}" type="VALU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[VALUE]</a:t>
                    </a:fld>
                    <a:endParaRPr lang="en-GB"/>
                  </a:p>
                </c:rich>
              </c:tx>
              <c:spPr>
                <a:solidFill>
                  <a:srgbClr val="9D9D9C">
                    <a:alpha val="80000"/>
                  </a:srgbClr>
                </a:solid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A-E17B-FF44-BDFD-99401D05CE90}"/>
                </c:ext>
              </c:extLst>
            </c:dLbl>
            <c:dLbl>
              <c:idx val="6"/>
              <c:tx>
                <c:rich>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28F6CCA9-75D9-E643-B36E-802FD55499A8}" type="CELLRANG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[CELLRANGE]</a:t>
                    </a:fld>
                    <a:endParaRPr lang="en-US" baseline="0" dirty="0">
                      <a:solidFill>
                        <a:schemeClr val="bg1"/>
                      </a:solidFill>
                    </a:endParaRPr>
                  </a:p>
                  <a:p>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61AE23A9-7C7A-F843-98B1-E0149C3D7906}" type="VALU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[VALUE]</a:t>
                    </a:fld>
                    <a:endParaRPr lang="en-GB"/>
                  </a:p>
                </c:rich>
              </c:tx>
              <c:spPr>
                <a:solidFill>
                  <a:srgbClr val="9D9D9C">
                    <a:alpha val="80000"/>
                  </a:srgbClr>
                </a:solid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B-E17B-FF44-BDFD-99401D05CE90}"/>
                </c:ext>
              </c:extLst>
            </c:dLbl>
            <c:dLbl>
              <c:idx val="7"/>
              <c:tx>
                <c:rich>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EBEB0B1B-3AE9-E742-8644-615ECD4E0105}" type="CELLRANG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[CELLRANGE]</a:t>
                    </a:fld>
                    <a:endParaRPr lang="en-US" baseline="0" dirty="0">
                      <a:solidFill>
                        <a:schemeClr val="bg1"/>
                      </a:solidFill>
                    </a:endParaRPr>
                  </a:p>
                  <a:p>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EB0E630A-F707-9247-8C7B-707F6C22D89C}" type="VALU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[VALUE]</a:t>
                    </a:fld>
                    <a:endParaRPr lang="en-GB"/>
                  </a:p>
                </c:rich>
              </c:tx>
              <c:spPr>
                <a:solidFill>
                  <a:srgbClr val="9D9D9C">
                    <a:alpha val="80000"/>
                  </a:srgbClr>
                </a:solid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C-E17B-FF44-BDFD-99401D05CE90}"/>
                </c:ext>
              </c:extLst>
            </c:dLbl>
            <c:dLbl>
              <c:idx val="8"/>
              <c:tx>
                <c:rich>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05E6C432-C364-494B-BCF5-C56F112A988D}" type="CELLRANG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[CELLRANGE]</a:t>
                    </a:fld>
                    <a:endParaRPr lang="en-US" baseline="0" dirty="0">
                      <a:solidFill>
                        <a:schemeClr val="bg1"/>
                      </a:solidFill>
                    </a:endParaRPr>
                  </a:p>
                  <a:p>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FBC43A39-9D31-4545-A789-55448AC0A5B9}" type="VALU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[VALUE]</a:t>
                    </a:fld>
                    <a:endParaRPr lang="en-GB"/>
                  </a:p>
                </c:rich>
              </c:tx>
              <c:spPr>
                <a:solidFill>
                  <a:srgbClr val="9D9D9C">
                    <a:alpha val="80000"/>
                  </a:srgbClr>
                </a:solid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D-E17B-FF44-BDFD-99401D05CE90}"/>
                </c:ext>
              </c:extLst>
            </c:dLbl>
            <c:dLbl>
              <c:idx val="9"/>
              <c:tx>
                <c:rich>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02B9D189-7485-E84D-9EED-8DCA7A4B8524}" type="CELLRANG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[CELLRANGE]</a:t>
                    </a:fld>
                    <a:endParaRPr lang="en-US" baseline="0" dirty="0">
                      <a:solidFill>
                        <a:schemeClr val="bg1"/>
                      </a:solidFill>
                    </a:endParaRPr>
                  </a:p>
                  <a:p>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C621ADFA-F0FA-5347-B5C2-D2E3BA1277BC}" type="VALU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[VALUE]</a:t>
                    </a:fld>
                    <a:endParaRPr lang="en-GB"/>
                  </a:p>
                </c:rich>
              </c:tx>
              <c:spPr>
                <a:solidFill>
                  <a:srgbClr val="9D9D9C">
                    <a:alpha val="80000"/>
                  </a:srgbClr>
                </a:solid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E-E17B-FF44-BDFD-99401D05CE90}"/>
                </c:ext>
              </c:extLst>
            </c:dLbl>
            <c:dLbl>
              <c:idx val="10"/>
              <c:tx>
                <c:rich>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4B15D8F8-EE27-CE42-88DB-D5A2D3E4387E}" type="CELLRANG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[CELLRANGE]</a:t>
                    </a:fld>
                    <a:endParaRPr lang="en-US" baseline="0" dirty="0">
                      <a:solidFill>
                        <a:schemeClr val="bg1"/>
                      </a:solidFill>
                    </a:endParaRPr>
                  </a:p>
                  <a:p>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846C8354-F770-5D40-957E-F918A1CB3FEB}" type="VALU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[VALUE]</a:t>
                    </a:fld>
                    <a:endParaRPr lang="en-GB"/>
                  </a:p>
                </c:rich>
              </c:tx>
              <c:spPr>
                <a:solidFill>
                  <a:srgbClr val="9D9D9C">
                    <a:alpha val="80000"/>
                  </a:srgbClr>
                </a:solid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F-E17B-FF44-BDFD-99401D05CE90}"/>
                </c:ext>
              </c:extLst>
            </c:dLbl>
            <c:dLbl>
              <c:idx val="11"/>
              <c:tx>
                <c:rich>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03533F92-20EC-DF4E-8F9C-43ECBD19BDB5}" type="CELLRANG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[CELLRANGE]</a:t>
                    </a:fld>
                    <a:endParaRPr lang="en-US" baseline="0" dirty="0">
                      <a:solidFill>
                        <a:schemeClr val="bg1"/>
                      </a:solidFill>
                    </a:endParaRPr>
                  </a:p>
                  <a:p>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C2F53084-02B0-4D43-A298-EE457164D634}" type="VALU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[VALUE]</a:t>
                    </a:fld>
                    <a:endParaRPr lang="en-GB"/>
                  </a:p>
                </c:rich>
              </c:tx>
              <c:spPr>
                <a:solidFill>
                  <a:srgbClr val="9D9D9C">
                    <a:alpha val="80000"/>
                  </a:srgbClr>
                </a:solid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20-E17B-FF44-BDFD-99401D05CE90}"/>
                </c:ext>
              </c:extLst>
            </c:dLbl>
            <c:dLbl>
              <c:idx val="12"/>
              <c:tx>
                <c:rich>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441A105C-2E5A-FF4E-8D07-CC23D1517F30}" type="CELLRANG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[CELLRANGE]</a:t>
                    </a:fld>
                    <a:endParaRPr lang="en-US" baseline="0" dirty="0">
                      <a:solidFill>
                        <a:schemeClr val="bg1"/>
                      </a:solidFill>
                    </a:endParaRPr>
                  </a:p>
                  <a:p>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262991A3-E84B-274A-BF3D-9882FCADDE24}" type="VALU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[VALUE]</a:t>
                    </a:fld>
                    <a:endParaRPr lang="en-GB"/>
                  </a:p>
                </c:rich>
              </c:tx>
              <c:spPr>
                <a:solidFill>
                  <a:srgbClr val="9D9D9C">
                    <a:alpha val="80000"/>
                  </a:srgbClr>
                </a:solid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21-E17B-FF44-BDFD-99401D05CE90}"/>
                </c:ext>
              </c:extLst>
            </c:dLbl>
            <c:dLbl>
              <c:idx val="13"/>
              <c:tx>
                <c:rich>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BD0F7ADB-6ED2-1848-8B3B-A3870D117EFE}" type="CELLRANG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[CELLRANGE]</a:t>
                    </a:fld>
                    <a:endParaRPr lang="en-US" baseline="0" dirty="0">
                      <a:solidFill>
                        <a:schemeClr val="bg1"/>
                      </a:solidFill>
                    </a:endParaRPr>
                  </a:p>
                  <a:p>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6D4B54EF-5502-DD45-B0D0-43D30484A46F}" type="VALU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[VALUE]</a:t>
                    </a:fld>
                    <a:endParaRPr lang="en-GB"/>
                  </a:p>
                </c:rich>
              </c:tx>
              <c:spPr>
                <a:solidFill>
                  <a:srgbClr val="9D9D9C">
                    <a:alpha val="80000"/>
                  </a:srgbClr>
                </a:solid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22-E17B-FF44-BDFD-99401D05CE90}"/>
                </c:ext>
              </c:extLst>
            </c:dLbl>
            <c:dLbl>
              <c:idx val="14"/>
              <c:tx>
                <c:rich>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35DFA024-7865-5F4E-AB43-811187A17E12}" type="CELLRANG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[CELLRANGE]</a:t>
                    </a:fld>
                    <a:endParaRPr lang="en-US" baseline="0" dirty="0">
                      <a:solidFill>
                        <a:schemeClr val="bg1"/>
                      </a:solidFill>
                    </a:endParaRPr>
                  </a:p>
                  <a:p>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D2865EAE-B9EA-DF47-BAB6-B2374CFA72FB}" type="VALU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[VALUE]</a:t>
                    </a:fld>
                    <a:endParaRPr lang="en-GB"/>
                  </a:p>
                </c:rich>
              </c:tx>
              <c:spPr>
                <a:solidFill>
                  <a:srgbClr val="9D9D9C">
                    <a:alpha val="80000"/>
                  </a:srgbClr>
                </a:solid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23-E17B-FF44-BDFD-99401D05CE90}"/>
                </c:ext>
              </c:extLst>
            </c:dLbl>
            <c:dLbl>
              <c:idx val="15"/>
              <c:tx>
                <c:rich>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DBA47AB6-CBC1-9B4B-881D-E4B6FCE97571}" type="CELLRANG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[CELLRANGE]</a:t>
                    </a:fld>
                    <a:endParaRPr lang="en-US" baseline="0" dirty="0">
                      <a:solidFill>
                        <a:schemeClr val="bg1"/>
                      </a:solidFill>
                    </a:endParaRPr>
                  </a:p>
                  <a:p>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03912442-7810-2142-AADE-181C76B59EDD}" type="VALU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[VALUE]</a:t>
                    </a:fld>
                    <a:endParaRPr lang="en-GB"/>
                  </a:p>
                </c:rich>
              </c:tx>
              <c:spPr>
                <a:solidFill>
                  <a:srgbClr val="9D9D9C">
                    <a:alpha val="80000"/>
                  </a:srgbClr>
                </a:solid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24-E17B-FF44-BDFD-99401D05CE90}"/>
                </c:ext>
              </c:extLst>
            </c:dLbl>
            <c:dLbl>
              <c:idx val="16"/>
              <c:tx>
                <c:rich>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C2A479F0-6D2B-0440-BC91-A8F16F78559F}" type="CELLRANG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[CELLRANGE]</a:t>
                    </a:fld>
                    <a:endParaRPr lang="en-US" baseline="0" dirty="0">
                      <a:solidFill>
                        <a:schemeClr val="bg1"/>
                      </a:solidFill>
                    </a:endParaRPr>
                  </a:p>
                  <a:p>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9486431A-F1AE-D14F-94CE-40224D7A4483}" type="VALU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[VALUE]</a:t>
                    </a:fld>
                    <a:endParaRPr lang="en-GB"/>
                  </a:p>
                </c:rich>
              </c:tx>
              <c:spPr>
                <a:solidFill>
                  <a:srgbClr val="9D9D9C">
                    <a:alpha val="80000"/>
                  </a:srgbClr>
                </a:solid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25-E17B-FF44-BDFD-99401D05CE90}"/>
                </c:ext>
              </c:extLst>
            </c:dLbl>
            <c:dLbl>
              <c:idx val="17"/>
              <c:tx>
                <c:rich>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DD76A210-CD6B-824E-8053-5D90A2EAEED8}" type="CELLRANGE">
                      <a:rPr lang="en-US" smtClean="0">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[CELLRANGE]</a:t>
                    </a:fld>
                    <a:r>
                      <a:rPr lang="en-US" dirty="0">
                        <a:solidFill>
                          <a:schemeClr val="bg1"/>
                        </a:solidFill>
                      </a:rPr>
                      <a:t>12%</a:t>
                    </a:r>
                    <a:endParaRPr lang="en-US" baseline="0" dirty="0">
                      <a:solidFill>
                        <a:schemeClr val="bg1"/>
                      </a:solidFill>
                    </a:endParaRPr>
                  </a:p>
                  <a:p>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fld id="{E473622E-AB9A-1C49-8DDF-2D2AA610DD2F}" type="VALUE">
                      <a:rPr lang="en-US">
                        <a:solidFill>
                          <a:schemeClr val="bg1"/>
                        </a:solidFill>
                      </a:rPr>
                      <a:pPr>
                        <a:defRPr sz="600" b="1">
                          <a:solidFill>
                            <a:schemeClr val="bg1"/>
                          </a:solidFill>
                          <a:latin typeface="Open Sans" panose="020B0606030504020204" pitchFamily="34" charset="0"/>
                          <a:ea typeface="Open Sans" panose="020B0606030504020204" pitchFamily="34" charset="0"/>
                          <a:cs typeface="Open Sans" panose="020B0606030504020204" pitchFamily="34" charset="0"/>
                        </a:defRPr>
                      </a:pPr>
                      <a:t>[VALUE]</a:t>
                    </a:fld>
                    <a:endParaRPr lang="en-GB"/>
                  </a:p>
                </c:rich>
              </c:tx>
              <c:spPr>
                <a:solidFill>
                  <a:srgbClr val="9D9D9C">
                    <a:alpha val="80000"/>
                  </a:srgbClr>
                </a:solid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26-E17B-FF44-BDFD-99401D05CE90}"/>
                </c:ext>
              </c:extLst>
            </c:dLbl>
            <c:spPr>
              <a:solidFill>
                <a:srgbClr val="9D9D9C">
                  <a:alpha val="80000"/>
                </a:srgbClr>
              </a:solid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FY10</c:v>
                </c:pt>
                <c:pt idx="1">
                  <c:v>FY11</c:v>
                </c:pt>
                <c:pt idx="2">
                  <c:v>FY12</c:v>
                </c:pt>
                <c:pt idx="3">
                  <c:v>FY13</c:v>
                </c:pt>
                <c:pt idx="4">
                  <c:v>FY14</c:v>
                </c:pt>
                <c:pt idx="5">
                  <c:v>FY15</c:v>
                </c:pt>
                <c:pt idx="6">
                  <c:v>FY16</c:v>
                </c:pt>
                <c:pt idx="7">
                  <c:v>FY17</c:v>
                </c:pt>
                <c:pt idx="8">
                  <c:v>FY18</c:v>
                </c:pt>
                <c:pt idx="9">
                  <c:v>FY19</c:v>
                </c:pt>
                <c:pt idx="10">
                  <c:v>FY20</c:v>
                </c:pt>
                <c:pt idx="11">
                  <c:v>Q1 FY21</c:v>
                </c:pt>
                <c:pt idx="12">
                  <c:v>Q2 FY21</c:v>
                </c:pt>
                <c:pt idx="13">
                  <c:v>Q3 FY21</c:v>
                </c:pt>
                <c:pt idx="14">
                  <c:v>Q4 FY21</c:v>
                </c:pt>
                <c:pt idx="15">
                  <c:v>Q1 FY22</c:v>
                </c:pt>
              </c:strCache>
            </c:strRef>
          </c:cat>
          <c:val>
            <c:numRef>
              <c:f>Sheet1!$E$2:$E$17</c:f>
              <c:numCache>
                <c:formatCode>#,##0.0</c:formatCode>
                <c:ptCount val="16"/>
                <c:pt idx="0">
                  <c:v>36.863399999999999</c:v>
                </c:pt>
                <c:pt idx="1">
                  <c:v>37.567399999999999</c:v>
                </c:pt>
                <c:pt idx="2">
                  <c:v>38.990400000000001</c:v>
                </c:pt>
                <c:pt idx="3">
                  <c:v>39.491399999999999</c:v>
                </c:pt>
                <c:pt idx="4">
                  <c:v>40.530999999999999</c:v>
                </c:pt>
                <c:pt idx="5">
                  <c:v>41.267429999999997</c:v>
                </c:pt>
                <c:pt idx="6">
                  <c:v>42.78342</c:v>
                </c:pt>
                <c:pt idx="7">
                  <c:v>44.47842</c:v>
                </c:pt>
                <c:pt idx="8">
                  <c:v>45.293419999999998</c:v>
                </c:pt>
                <c:pt idx="9">
                  <c:v>45.39922</c:v>
                </c:pt>
                <c:pt idx="10">
                  <c:v>45.699220000000004</c:v>
                </c:pt>
                <c:pt idx="11">
                  <c:v>45.699220000000004</c:v>
                </c:pt>
                <c:pt idx="12">
                  <c:v>45.699220000000004</c:v>
                </c:pt>
                <c:pt idx="13">
                  <c:v>45.798220000000001</c:v>
                </c:pt>
                <c:pt idx="14">
                  <c:v>46.2</c:v>
                </c:pt>
                <c:pt idx="15">
                  <c:v>46.322220000000002</c:v>
                </c:pt>
              </c:numCache>
            </c:numRef>
          </c:val>
          <c:extLst>
            <c:ext xmlns:c15="http://schemas.microsoft.com/office/drawing/2012/chart" uri="{02D57815-91ED-43cb-92C2-25804820EDAC}">
              <c15:datalabelsRange>
                <c15:f>Sheet1!$K$2:$K$18</c15:f>
                <c15:dlblRangeCache>
                  <c:ptCount val="17"/>
                  <c:pt idx="0">
                    <c:v>23%</c:v>
                  </c:pt>
                  <c:pt idx="1">
                    <c:v>22%</c:v>
                  </c:pt>
                  <c:pt idx="2">
                    <c:v>20%</c:v>
                  </c:pt>
                  <c:pt idx="3">
                    <c:v>18%</c:v>
                  </c:pt>
                  <c:pt idx="4">
                    <c:v>17%</c:v>
                  </c:pt>
                  <c:pt idx="5">
                    <c:v>15%</c:v>
                  </c:pt>
                  <c:pt idx="6">
                    <c:v>14%</c:v>
                  </c:pt>
                  <c:pt idx="7">
                    <c:v>14%</c:v>
                  </c:pt>
                  <c:pt idx="8">
                    <c:v>13%</c:v>
                  </c:pt>
                  <c:pt idx="9">
                    <c:v>13%</c:v>
                  </c:pt>
                  <c:pt idx="10">
                    <c:v>12%</c:v>
                  </c:pt>
                  <c:pt idx="11">
                    <c:v>12.3%</c:v>
                  </c:pt>
                  <c:pt idx="12">
                    <c:v>12.3%</c:v>
                  </c:pt>
                  <c:pt idx="13">
                    <c:v>12.2%</c:v>
                  </c:pt>
                  <c:pt idx="14">
                    <c:v>12.1%</c:v>
                  </c:pt>
                  <c:pt idx="15">
                    <c:v>12.1%</c:v>
                  </c:pt>
                </c15:dlblRangeCache>
              </c15:datalabelsRange>
            </c:ext>
            <c:ext xmlns:c16="http://schemas.microsoft.com/office/drawing/2014/chart" uri="{C3380CC4-5D6E-409C-BE32-E72D297353CC}">
              <c16:uniqueId val="{00000027-E17B-FF44-BDFD-99401D05CE90}"/>
            </c:ext>
          </c:extLst>
        </c:ser>
        <c:ser>
          <c:idx val="4"/>
          <c:order val="4"/>
          <c:tx>
            <c:strRef>
              <c:f>Sheet1!$F$1</c:f>
              <c:strCache>
                <c:ptCount val="1"/>
                <c:pt idx="0">
                  <c:v>Renewables*</c:v>
                </c:pt>
              </c:strCache>
            </c:strRef>
          </c:tx>
          <c:spPr>
            <a:solidFill>
              <a:srgbClr val="D5D7DC"/>
            </a:solidFill>
            <a:ln>
              <a:noFill/>
            </a:ln>
            <a:effectLst/>
          </c:spPr>
          <c:invertIfNegative val="0"/>
          <c:dLbls>
            <c:dLbl>
              <c:idx val="0"/>
              <c:tx>
                <c:rich>
                  <a:bodyPr/>
                  <a:lstStyle/>
                  <a:p>
                    <a:fld id="{58B387B9-A60C-8949-801E-EFE7392C545B}" type="CELLRANGE">
                      <a:rPr lang="en-US"/>
                      <a:pPr/>
                      <a:t>[CELLRANGE]</a:t>
                    </a:fld>
                    <a:endParaRPr lang="en-US" baseline="0" dirty="0"/>
                  </a:p>
                  <a:p>
                    <a:fld id="{22A7131A-BC7A-5449-A4F3-3FFD62759C56}" type="VALUE">
                      <a:rPr lang="en-US"/>
                      <a:pPr/>
                      <a:t>[VALUE]</a:t>
                    </a:fld>
                    <a:endParaRPr lang="en-GB"/>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28-E17B-FF44-BDFD-99401D05CE90}"/>
                </c:ext>
              </c:extLst>
            </c:dLbl>
            <c:dLbl>
              <c:idx val="1"/>
              <c:tx>
                <c:rich>
                  <a:bodyPr/>
                  <a:lstStyle/>
                  <a:p>
                    <a:fld id="{158F23B3-9745-4346-B8C4-83A513BEF58B}" type="CELLRANGE">
                      <a:rPr lang="en-US"/>
                      <a:pPr/>
                      <a:t>[CELLRANGE]</a:t>
                    </a:fld>
                    <a:endParaRPr lang="en-US" baseline="0" dirty="0"/>
                  </a:p>
                  <a:p>
                    <a:fld id="{E75E96EF-974D-A144-95CF-C4E93482B606}" type="VALUE">
                      <a:rPr lang="en-US"/>
                      <a:pPr/>
                      <a:t>[VALUE]</a:t>
                    </a:fld>
                    <a:endParaRPr lang="en-GB"/>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29-E17B-FF44-BDFD-99401D05CE90}"/>
                </c:ext>
              </c:extLst>
            </c:dLbl>
            <c:dLbl>
              <c:idx val="2"/>
              <c:tx>
                <c:rich>
                  <a:bodyPr/>
                  <a:lstStyle/>
                  <a:p>
                    <a:fld id="{B5A378CE-AAF6-164A-9D47-E43FB3BBB652}" type="CELLRANGE">
                      <a:rPr lang="en-US"/>
                      <a:pPr/>
                      <a:t>[CELLRANGE]</a:t>
                    </a:fld>
                    <a:endParaRPr lang="en-US" baseline="0" dirty="0"/>
                  </a:p>
                  <a:p>
                    <a:fld id="{BC666402-F870-1340-B7A2-803E853B4ABC}" type="VALUE">
                      <a:rPr lang="en-US"/>
                      <a:pPr/>
                      <a:t>[VALUE]</a:t>
                    </a:fld>
                    <a:endParaRPr lang="en-GB"/>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2A-E17B-FF44-BDFD-99401D05CE90}"/>
                </c:ext>
              </c:extLst>
            </c:dLbl>
            <c:dLbl>
              <c:idx val="3"/>
              <c:tx>
                <c:rich>
                  <a:bodyPr/>
                  <a:lstStyle/>
                  <a:p>
                    <a:fld id="{1E6AE3B5-95F0-564E-91C8-1AFE476E4AF7}" type="CELLRANGE">
                      <a:rPr lang="en-US"/>
                      <a:pPr/>
                      <a:t>[CELLRANGE]</a:t>
                    </a:fld>
                    <a:endParaRPr lang="en-US" baseline="0" dirty="0"/>
                  </a:p>
                  <a:p>
                    <a:fld id="{22921079-7BC7-6F49-9229-ECC817D79D50}" type="VALUE">
                      <a:rPr lang="en-US"/>
                      <a:pPr/>
                      <a:t>[VALUE]</a:t>
                    </a:fld>
                    <a:endParaRPr lang="en-GB"/>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2B-E17B-FF44-BDFD-99401D05CE90}"/>
                </c:ext>
              </c:extLst>
            </c:dLbl>
            <c:dLbl>
              <c:idx val="4"/>
              <c:tx>
                <c:rich>
                  <a:bodyPr/>
                  <a:lstStyle/>
                  <a:p>
                    <a:fld id="{470E4AF5-80D0-D441-ACB9-ABEFF8FEC210}" type="CELLRANGE">
                      <a:rPr lang="en-US"/>
                      <a:pPr/>
                      <a:t>[CELLRANGE]</a:t>
                    </a:fld>
                    <a:endParaRPr lang="en-US" baseline="0" dirty="0"/>
                  </a:p>
                  <a:p>
                    <a:fld id="{E7686815-7EE9-5645-B537-390969B8BC48}" type="VALUE">
                      <a:rPr lang="en-US"/>
                      <a:pPr/>
                      <a:t>[VALUE]</a:t>
                    </a:fld>
                    <a:endParaRPr lang="en-GB"/>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2C-E17B-FF44-BDFD-99401D05CE90}"/>
                </c:ext>
              </c:extLst>
            </c:dLbl>
            <c:dLbl>
              <c:idx val="5"/>
              <c:tx>
                <c:rich>
                  <a:bodyPr/>
                  <a:lstStyle/>
                  <a:p>
                    <a:fld id="{94CE8BDA-74B0-1D4C-A1E1-5E87D169C699}" type="CELLRANGE">
                      <a:rPr lang="en-US"/>
                      <a:pPr/>
                      <a:t>[CELLRANGE]</a:t>
                    </a:fld>
                    <a:endParaRPr lang="en-US" baseline="0" dirty="0"/>
                  </a:p>
                  <a:p>
                    <a:fld id="{7CB648F4-160F-7D41-ADF9-42BCA93D4400}" type="VALUE">
                      <a:rPr lang="en-US"/>
                      <a:pPr/>
                      <a:t>[VALUE]</a:t>
                    </a:fld>
                    <a:endParaRPr lang="en-GB"/>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2D-E17B-FF44-BDFD-99401D05CE90}"/>
                </c:ext>
              </c:extLst>
            </c:dLbl>
            <c:dLbl>
              <c:idx val="6"/>
              <c:tx>
                <c:rich>
                  <a:bodyPr/>
                  <a:lstStyle/>
                  <a:p>
                    <a:fld id="{DD3C1540-BB8A-934B-A13E-09E4DBD27AFA}" type="CELLRANGE">
                      <a:rPr lang="en-US"/>
                      <a:pPr/>
                      <a:t>[CELLRANGE]</a:t>
                    </a:fld>
                    <a:endParaRPr lang="en-US" baseline="0" dirty="0"/>
                  </a:p>
                  <a:p>
                    <a:fld id="{A1FF1702-B918-3F42-A48D-41656CB2C141}" type="VALUE">
                      <a:rPr lang="en-US"/>
                      <a:pPr/>
                      <a:t>[VALUE]</a:t>
                    </a:fld>
                    <a:endParaRPr lang="en-GB"/>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2E-E17B-FF44-BDFD-99401D05CE90}"/>
                </c:ext>
              </c:extLst>
            </c:dLbl>
            <c:dLbl>
              <c:idx val="7"/>
              <c:tx>
                <c:rich>
                  <a:bodyPr/>
                  <a:lstStyle/>
                  <a:p>
                    <a:fld id="{980691DC-E8AF-F441-BA2F-A54BBB57FC1F}" type="CELLRANGE">
                      <a:rPr lang="en-US"/>
                      <a:pPr/>
                      <a:t>[CELLRANGE]</a:t>
                    </a:fld>
                    <a:endParaRPr lang="en-US" baseline="0" dirty="0"/>
                  </a:p>
                  <a:p>
                    <a:fld id="{FDFCB706-76F0-7349-BA43-5A21AC330920}" type="VALUE">
                      <a:rPr lang="en-US"/>
                      <a:pPr/>
                      <a:t>[VALUE]</a:t>
                    </a:fld>
                    <a:endParaRPr lang="en-GB"/>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2F-E17B-FF44-BDFD-99401D05CE90}"/>
                </c:ext>
              </c:extLst>
            </c:dLbl>
            <c:dLbl>
              <c:idx val="8"/>
              <c:tx>
                <c:rich>
                  <a:bodyPr/>
                  <a:lstStyle/>
                  <a:p>
                    <a:fld id="{6E6443E2-0C27-304C-A32F-7D0E5C23E1B3}" type="CELLRANGE">
                      <a:rPr lang="en-US"/>
                      <a:pPr/>
                      <a:t>[CELLRANGE]</a:t>
                    </a:fld>
                    <a:endParaRPr lang="en-US" baseline="0" dirty="0"/>
                  </a:p>
                  <a:p>
                    <a:fld id="{D4D9CC09-D057-CD42-8E61-83A5CFA5DDF2}" type="VALUE">
                      <a:rPr lang="en-US"/>
                      <a:pPr/>
                      <a:t>[VALUE]</a:t>
                    </a:fld>
                    <a:endParaRPr lang="en-GB"/>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30-E17B-FF44-BDFD-99401D05CE90}"/>
                </c:ext>
              </c:extLst>
            </c:dLbl>
            <c:dLbl>
              <c:idx val="9"/>
              <c:tx>
                <c:rich>
                  <a:bodyPr/>
                  <a:lstStyle/>
                  <a:p>
                    <a:fld id="{1B4B13F8-D4F4-324C-9A81-A427A6C4FF18}" type="CELLRANGE">
                      <a:rPr lang="en-US"/>
                      <a:pPr/>
                      <a:t>[CELLRANGE]</a:t>
                    </a:fld>
                    <a:endParaRPr lang="en-US" baseline="0" dirty="0"/>
                  </a:p>
                  <a:p>
                    <a:fld id="{55A7554D-9395-8844-88EB-9E6BF49A2207}" type="VALUE">
                      <a:rPr lang="en-US"/>
                      <a:pPr/>
                      <a:t>[VALUE]</a:t>
                    </a:fld>
                    <a:endParaRPr lang="en-GB"/>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31-E17B-FF44-BDFD-99401D05CE90}"/>
                </c:ext>
              </c:extLst>
            </c:dLbl>
            <c:dLbl>
              <c:idx val="10"/>
              <c:tx>
                <c:rich>
                  <a:bodyPr/>
                  <a:lstStyle/>
                  <a:p>
                    <a:fld id="{18E2798E-7476-7249-ABE5-D878885AA145}" type="CELLRANGE">
                      <a:rPr lang="en-US"/>
                      <a:pPr/>
                      <a:t>[CELLRANGE]</a:t>
                    </a:fld>
                    <a:endParaRPr lang="en-US" baseline="0" dirty="0"/>
                  </a:p>
                  <a:p>
                    <a:fld id="{21ACEE41-2063-C94E-9DB8-090FBF07E134}" type="VALUE">
                      <a:rPr lang="en-US"/>
                      <a:pPr/>
                      <a:t>[VALUE]</a:t>
                    </a:fld>
                    <a:endParaRPr lang="en-GB"/>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32-E17B-FF44-BDFD-99401D05CE90}"/>
                </c:ext>
              </c:extLst>
            </c:dLbl>
            <c:dLbl>
              <c:idx val="11"/>
              <c:tx>
                <c:rich>
                  <a:bodyPr/>
                  <a:lstStyle/>
                  <a:p>
                    <a:fld id="{AC19C190-ACD9-654E-B0FF-87A0303D7C69}" type="CELLRANGE">
                      <a:rPr lang="en-US"/>
                      <a:pPr/>
                      <a:t>[CELLRANGE]</a:t>
                    </a:fld>
                    <a:endParaRPr lang="en-US" baseline="0" dirty="0"/>
                  </a:p>
                  <a:p>
                    <a:fld id="{2804E5D5-A512-2D48-81A3-55098F75711C}" type="VALUE">
                      <a:rPr lang="en-US"/>
                      <a:pPr/>
                      <a:t>[VALUE]</a:t>
                    </a:fld>
                    <a:endParaRPr lang="en-GB"/>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33-E17B-FF44-BDFD-99401D05CE90}"/>
                </c:ext>
              </c:extLst>
            </c:dLbl>
            <c:dLbl>
              <c:idx val="12"/>
              <c:tx>
                <c:rich>
                  <a:bodyPr/>
                  <a:lstStyle/>
                  <a:p>
                    <a:fld id="{1505ADFF-3C03-AA49-918E-411F9416F82F}" type="CELLRANGE">
                      <a:rPr lang="en-US"/>
                      <a:pPr/>
                      <a:t>[CELLRANGE]</a:t>
                    </a:fld>
                    <a:endParaRPr lang="en-US" baseline="0" dirty="0"/>
                  </a:p>
                  <a:p>
                    <a:fld id="{AEDA536C-5029-3B47-939A-41465A2057E9}" type="VALUE">
                      <a:rPr lang="en-US"/>
                      <a:pPr/>
                      <a:t>[VALUE]</a:t>
                    </a:fld>
                    <a:endParaRPr lang="en-GB"/>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34-E17B-FF44-BDFD-99401D05CE90}"/>
                </c:ext>
              </c:extLst>
            </c:dLbl>
            <c:dLbl>
              <c:idx val="13"/>
              <c:tx>
                <c:rich>
                  <a:bodyPr/>
                  <a:lstStyle/>
                  <a:p>
                    <a:fld id="{AC683B31-0AC3-CB48-A11A-DD50E219CB58}" type="CELLRANGE">
                      <a:rPr lang="en-US"/>
                      <a:pPr/>
                      <a:t>[CELLRANGE]</a:t>
                    </a:fld>
                    <a:endParaRPr lang="en-US" baseline="0" dirty="0"/>
                  </a:p>
                  <a:p>
                    <a:fld id="{1B28125E-B0CC-364D-A213-38115C5BDD9E}" type="VALUE">
                      <a:rPr lang="en-US"/>
                      <a:pPr/>
                      <a:t>[VALUE]</a:t>
                    </a:fld>
                    <a:endParaRPr lang="en-GB"/>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35-E17B-FF44-BDFD-99401D05CE90}"/>
                </c:ext>
              </c:extLst>
            </c:dLbl>
            <c:dLbl>
              <c:idx val="14"/>
              <c:tx>
                <c:rich>
                  <a:bodyPr/>
                  <a:lstStyle/>
                  <a:p>
                    <a:fld id="{965F3FCC-605B-364F-8D8F-D192F1D10261}" type="CELLRANGE">
                      <a:rPr lang="en-US"/>
                      <a:pPr/>
                      <a:t>[CELLRANGE]</a:t>
                    </a:fld>
                    <a:endParaRPr lang="en-US" baseline="0" dirty="0"/>
                  </a:p>
                  <a:p>
                    <a:fld id="{266B7E0D-AEE2-7643-9192-FC9864122047}" type="VALUE">
                      <a:rPr lang="en-US"/>
                      <a:pPr/>
                      <a:t>[VALUE]</a:t>
                    </a:fld>
                    <a:endParaRPr lang="en-GB"/>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36-E17B-FF44-BDFD-99401D05CE90}"/>
                </c:ext>
              </c:extLst>
            </c:dLbl>
            <c:dLbl>
              <c:idx val="15"/>
              <c:tx>
                <c:rich>
                  <a:bodyPr/>
                  <a:lstStyle/>
                  <a:p>
                    <a:fld id="{4F85ADD4-A6A3-6747-92CF-5CC7624F9CF7}" type="CELLRANGE">
                      <a:rPr lang="en-US"/>
                      <a:pPr/>
                      <a:t>[CELLRANGE]</a:t>
                    </a:fld>
                    <a:endParaRPr lang="en-US" baseline="0" dirty="0"/>
                  </a:p>
                  <a:p>
                    <a:fld id="{51A206AE-B458-4448-A05B-78538480C4D4}" type="VALUE">
                      <a:rPr lang="en-US"/>
                      <a:pPr/>
                      <a:t>[VALUE]</a:t>
                    </a:fld>
                    <a:endParaRPr lang="en-GB"/>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37-E17B-FF44-BDFD-99401D05CE90}"/>
                </c:ext>
              </c:extLst>
            </c:dLbl>
            <c:dLbl>
              <c:idx val="16"/>
              <c:tx>
                <c:rich>
                  <a:bodyPr/>
                  <a:lstStyle/>
                  <a:p>
                    <a:fld id="{DF408766-CF75-8447-A333-88052E365B76}" type="CELLRANGE">
                      <a:rPr lang="en-US"/>
                      <a:pPr/>
                      <a:t>[CELLRANGE]</a:t>
                    </a:fld>
                    <a:endParaRPr lang="en-US" baseline="0" dirty="0"/>
                  </a:p>
                  <a:p>
                    <a:fld id="{1D8D47F1-C12E-3741-8714-A4DD64B78ABA}" type="VALUE">
                      <a:rPr lang="en-US"/>
                      <a:pPr/>
                      <a:t>[VALUE]</a:t>
                    </a:fld>
                    <a:endParaRPr lang="en-GB"/>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38-E17B-FF44-BDFD-99401D05CE90}"/>
                </c:ext>
              </c:extLst>
            </c:dLbl>
            <c:dLbl>
              <c:idx val="17"/>
              <c:tx>
                <c:rich>
                  <a:bodyPr/>
                  <a:lstStyle/>
                  <a:p>
                    <a:r>
                      <a:rPr lang="en-US" dirty="0"/>
                      <a:t>25%</a:t>
                    </a:r>
                    <a:fld id="{B1481305-B2D6-CA4F-887A-0D63E827FAEB}" type="CELLRANGE">
                      <a:rPr lang="en-US" smtClean="0"/>
                      <a:pPr/>
                      <a:t>[CELLRANGE]</a:t>
                    </a:fld>
                    <a:endParaRPr lang="en-US" baseline="0" dirty="0"/>
                  </a:p>
                  <a:p>
                    <a:fld id="{E2724EAB-26E6-7C43-9A55-FFEA5A8BC2E8}" type="VALUE">
                      <a:rPr lang="en-US"/>
                      <a:pPr/>
                      <a:t>[VALUE]</a:t>
                    </a:fld>
                    <a:endParaRPr lang="en-GB"/>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39-E17B-FF44-BDFD-99401D05CE90}"/>
                </c:ext>
              </c:extLst>
            </c:dLbl>
            <c:spPr>
              <a:solidFill>
                <a:srgbClr val="D5D7DC">
                  <a:alpha val="80000"/>
                </a:srgbClr>
              </a:solid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tx1">
                        <a:lumMod val="95000"/>
                        <a:lumOff val="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FY10</c:v>
                </c:pt>
                <c:pt idx="1">
                  <c:v>FY11</c:v>
                </c:pt>
                <c:pt idx="2">
                  <c:v>FY12</c:v>
                </c:pt>
                <c:pt idx="3">
                  <c:v>FY13</c:v>
                </c:pt>
                <c:pt idx="4">
                  <c:v>FY14</c:v>
                </c:pt>
                <c:pt idx="5">
                  <c:v>FY15</c:v>
                </c:pt>
                <c:pt idx="6">
                  <c:v>FY16</c:v>
                </c:pt>
                <c:pt idx="7">
                  <c:v>FY17</c:v>
                </c:pt>
                <c:pt idx="8">
                  <c:v>FY18</c:v>
                </c:pt>
                <c:pt idx="9">
                  <c:v>FY19</c:v>
                </c:pt>
                <c:pt idx="10">
                  <c:v>FY20</c:v>
                </c:pt>
                <c:pt idx="11">
                  <c:v>Q1 FY21</c:v>
                </c:pt>
                <c:pt idx="12">
                  <c:v>Q2 FY21</c:v>
                </c:pt>
                <c:pt idx="13">
                  <c:v>Q3 FY21</c:v>
                </c:pt>
                <c:pt idx="14">
                  <c:v>Q4 FY21</c:v>
                </c:pt>
                <c:pt idx="15">
                  <c:v>Q1 FY22</c:v>
                </c:pt>
              </c:strCache>
            </c:strRef>
          </c:cat>
          <c:val>
            <c:numRef>
              <c:f>Sheet1!$F$2:$F$17</c:f>
              <c:numCache>
                <c:formatCode>#,##0.0</c:formatCode>
                <c:ptCount val="16"/>
                <c:pt idx="0">
                  <c:v>15.52111</c:v>
                </c:pt>
                <c:pt idx="1">
                  <c:v>18.454519999999999</c:v>
                </c:pt>
                <c:pt idx="2">
                  <c:v>24.503450000000001</c:v>
                </c:pt>
                <c:pt idx="3">
                  <c:v>27.541709999999998</c:v>
                </c:pt>
                <c:pt idx="4">
                  <c:v>29.46255</c:v>
                </c:pt>
                <c:pt idx="5">
                  <c:v>31.692139999999998</c:v>
                </c:pt>
                <c:pt idx="6">
                  <c:v>38.821510000000004</c:v>
                </c:pt>
                <c:pt idx="7">
                  <c:v>57.26023</c:v>
                </c:pt>
                <c:pt idx="8">
                  <c:v>69.022390000000001</c:v>
                </c:pt>
                <c:pt idx="9">
                  <c:v>77.641630000000006</c:v>
                </c:pt>
                <c:pt idx="10">
                  <c:v>86.759190000000004</c:v>
                </c:pt>
                <c:pt idx="11">
                  <c:v>87.66919</c:v>
                </c:pt>
                <c:pt idx="12">
                  <c:v>89.229420000000005</c:v>
                </c:pt>
                <c:pt idx="13">
                  <c:v>91.153809999999993</c:v>
                </c:pt>
                <c:pt idx="14">
                  <c:v>94.433785</c:v>
                </c:pt>
                <c:pt idx="15">
                  <c:v>96.955505000000002</c:v>
                </c:pt>
              </c:numCache>
            </c:numRef>
          </c:val>
          <c:extLst>
            <c:ext xmlns:c15="http://schemas.microsoft.com/office/drawing/2012/chart" uri="{02D57815-91ED-43cb-92C2-25804820EDAC}">
              <c15:datalabelsRange>
                <c15:f>Sheet1!$J$2:$J$18</c15:f>
                <c15:dlblRangeCache>
                  <c:ptCount val="17"/>
                  <c:pt idx="0">
                    <c:v>10%</c:v>
                  </c:pt>
                  <c:pt idx="1">
                    <c:v>11%</c:v>
                  </c:pt>
                  <c:pt idx="2">
                    <c:v>12%</c:v>
                  </c:pt>
                  <c:pt idx="3">
                    <c:v>12%</c:v>
                  </c:pt>
                  <c:pt idx="4">
                    <c:v>12%</c:v>
                  </c:pt>
                  <c:pt idx="5">
                    <c:v>12%</c:v>
                  </c:pt>
                  <c:pt idx="6">
                    <c:v>13%</c:v>
                  </c:pt>
                  <c:pt idx="7">
                    <c:v>18%</c:v>
                  </c:pt>
                  <c:pt idx="8">
                    <c:v>20%</c:v>
                  </c:pt>
                  <c:pt idx="9">
                    <c:v>22%</c:v>
                  </c:pt>
                  <c:pt idx="10">
                    <c:v>23%</c:v>
                  </c:pt>
                  <c:pt idx="11">
                    <c:v>23.6%</c:v>
                  </c:pt>
                  <c:pt idx="12">
                    <c:v>23.9%</c:v>
                  </c:pt>
                  <c:pt idx="13">
                    <c:v>24.3%</c:v>
                  </c:pt>
                  <c:pt idx="14">
                    <c:v>24.7%</c:v>
                  </c:pt>
                  <c:pt idx="15">
                    <c:v>25.2%</c:v>
                  </c:pt>
                </c15:dlblRangeCache>
              </c15:datalabelsRange>
            </c:ext>
            <c:ext xmlns:c16="http://schemas.microsoft.com/office/drawing/2014/chart" uri="{C3380CC4-5D6E-409C-BE32-E72D297353CC}">
              <c16:uniqueId val="{0000003A-E17B-FF44-BDFD-99401D05CE90}"/>
            </c:ext>
          </c:extLst>
        </c:ser>
        <c:dLbls>
          <c:showLegendKey val="0"/>
          <c:showVal val="0"/>
          <c:showCatName val="0"/>
          <c:showSerName val="0"/>
          <c:showPercent val="0"/>
          <c:showBubbleSize val="0"/>
        </c:dLbls>
        <c:gapWidth val="150"/>
        <c:overlap val="100"/>
        <c:axId val="1088633967"/>
        <c:axId val="1336058815"/>
      </c:barChart>
      <c:catAx>
        <c:axId val="1088633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336058815"/>
        <c:crosses val="autoZero"/>
        <c:auto val="1"/>
        <c:lblAlgn val="ctr"/>
        <c:lblOffset val="100"/>
        <c:noMultiLvlLbl val="0"/>
      </c:catAx>
      <c:valAx>
        <c:axId val="133605881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088633967"/>
        <c:crosses val="autoZero"/>
        <c:crossBetween val="between"/>
      </c:valAx>
      <c:spPr>
        <a:noFill/>
        <a:ln>
          <a:noFill/>
        </a:ln>
        <a:effectLst/>
      </c:spPr>
    </c:plotArea>
    <c:legend>
      <c:legendPos val="b"/>
      <c:layout>
        <c:manualLayout>
          <c:xMode val="edge"/>
          <c:yMode val="edge"/>
          <c:x val="1.4825300400269224E-2"/>
          <c:y val="0.93420814572430011"/>
          <c:w val="0.41111067768079224"/>
          <c:h val="6.5792019977821123E-2"/>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solidFill>
    </a:ln>
    <a:effectLst/>
  </c:spPr>
  <c:txPr>
    <a:bodyPr/>
    <a:lstStyle/>
    <a:p>
      <a:pPr>
        <a:defRPr sz="8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Calibri" panose="020F0502020204030204" pitchFamily="34" charset="0"/>
                <a:ea typeface="+mn-ea"/>
                <a:cs typeface="Calibri" panose="020F0502020204030204" pitchFamily="34" charset="0"/>
              </a:defRPr>
            </a:pPr>
            <a:r>
              <a:rPr lang="en-US" sz="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Day ahead spot market</a:t>
            </a:r>
            <a:r>
              <a:rPr lang="en-US" sz="800" b="1"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snapshot </a:t>
            </a:r>
            <a:r>
              <a:rPr lang="en-US" sz="800" b="1" baseline="0" dirty="0">
                <a:solidFill>
                  <a:srgbClr val="9D9D9C"/>
                </a:solidFill>
                <a:latin typeface="Open Sans" panose="020B0606030504020204" pitchFamily="34" charset="0"/>
                <a:ea typeface="Open Sans" panose="020B0606030504020204" pitchFamily="34" charset="0"/>
                <a:cs typeface="Open Sans" panose="020B0606030504020204" pitchFamily="34" charset="0"/>
              </a:rPr>
              <a:t>(IEX)</a:t>
            </a:r>
            <a:endParaRPr lang="en-US" sz="800" b="1" dirty="0">
              <a:solidFill>
                <a:srgbClr val="9D9D9C"/>
              </a:solidFill>
              <a:latin typeface="Open Sans" panose="020B0606030504020204" pitchFamily="34" charset="0"/>
              <a:ea typeface="Open Sans" panose="020B0606030504020204" pitchFamily="34" charset="0"/>
              <a:cs typeface="Open Sans" panose="020B0606030504020204" pitchFamily="34" charset="0"/>
            </a:endParaRPr>
          </a:p>
        </c:rich>
      </c:tx>
      <c:layout>
        <c:manualLayout>
          <c:xMode val="edge"/>
          <c:yMode val="edge"/>
          <c:x val="1.0268654300441538E-3"/>
          <c:y val="0"/>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9.2500182446580592E-2"/>
          <c:y val="0.18906612950154603"/>
          <c:w val="0.82280530797918427"/>
          <c:h val="0.49209025998574873"/>
        </c:manualLayout>
      </c:layout>
      <c:barChart>
        <c:barDir val="col"/>
        <c:grouping val="clustered"/>
        <c:varyColors val="0"/>
        <c:ser>
          <c:idx val="0"/>
          <c:order val="0"/>
          <c:tx>
            <c:strRef>
              <c:f>Sheet1!$B$1</c:f>
              <c:strCache>
                <c:ptCount val="1"/>
                <c:pt idx="0">
                  <c:v>Volume (2021), Million units</c:v>
                </c:pt>
              </c:strCache>
            </c:strRef>
          </c:tx>
          <c:spPr>
            <a:solidFill>
              <a:srgbClr val="009CD8"/>
            </a:solidFill>
            <a:ln>
              <a:noFill/>
            </a:ln>
            <a:effectLst/>
          </c:spPr>
          <c:invertIfNegative val="0"/>
          <c:dLbls>
            <c:dLbl>
              <c:idx val="0"/>
              <c:layout>
                <c:manualLayout>
                  <c:x val="-8.2442573379157072E-2"/>
                  <c:y val="0.19154722840558261"/>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83CE-4921-AAD4-43A499D1FA5B}"/>
                </c:ext>
              </c:extLst>
            </c:dLbl>
            <c:dLbl>
              <c:idx val="1"/>
              <c:layout>
                <c:manualLayout>
                  <c:x val="-8.3145589186472593E-2"/>
                  <c:y val="0.1819966154947261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83CE-4921-AAD4-43A499D1FA5B}"/>
                </c:ext>
              </c:extLst>
            </c:dLbl>
            <c:dLbl>
              <c:idx val="2"/>
              <c:layout>
                <c:manualLayout>
                  <c:x val="-7.394347699371577E-2"/>
                  <c:y val="0.20231941723428898"/>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83CE-4921-AAD4-43A499D1FA5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April </c:v>
                </c:pt>
                <c:pt idx="1">
                  <c:v>May</c:v>
                </c:pt>
                <c:pt idx="2">
                  <c:v>June</c:v>
                </c:pt>
              </c:strCache>
            </c:strRef>
          </c:cat>
          <c:val>
            <c:numRef>
              <c:f>Sheet1!$B$2:$B$4</c:f>
              <c:numCache>
                <c:formatCode>0</c:formatCode>
                <c:ptCount val="3"/>
                <c:pt idx="0">
                  <c:v>5699.22055</c:v>
                </c:pt>
                <c:pt idx="1">
                  <c:v>4363.8801800000001</c:v>
                </c:pt>
                <c:pt idx="2">
                  <c:v>4314.1681500000004</c:v>
                </c:pt>
              </c:numCache>
            </c:numRef>
          </c:val>
          <c:extLst>
            <c:ext xmlns:c16="http://schemas.microsoft.com/office/drawing/2014/chart" uri="{C3380CC4-5D6E-409C-BE32-E72D297353CC}">
              <c16:uniqueId val="{00000003-83CE-4921-AAD4-43A499D1FA5B}"/>
            </c:ext>
          </c:extLst>
        </c:ser>
        <c:ser>
          <c:idx val="1"/>
          <c:order val="1"/>
          <c:tx>
            <c:strRef>
              <c:f>Sheet1!$C$1</c:f>
              <c:strCache>
                <c:ptCount val="1"/>
                <c:pt idx="0">
                  <c:v>Volume (2020), Million units</c:v>
                </c:pt>
              </c:strCache>
            </c:strRef>
          </c:tx>
          <c:spPr>
            <a:solidFill>
              <a:srgbClr val="C3E5F5"/>
            </a:solidFill>
            <a:ln>
              <a:noFill/>
            </a:ln>
            <a:effectLst/>
          </c:spPr>
          <c:invertIfNegative val="0"/>
          <c:dLbls>
            <c:dLbl>
              <c:idx val="0"/>
              <c:layout>
                <c:manualLayout>
                  <c:x val="8.1504995896007196E-2"/>
                  <c:y val="8.152593877563406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3CE-4921-AAD4-43A499D1FA5B}"/>
                </c:ext>
              </c:extLst>
            </c:dLbl>
            <c:dLbl>
              <c:idx val="1"/>
              <c:layout>
                <c:manualLayout>
                  <c:x val="7.7489674769027017E-2"/>
                  <c:y val="0.1495902807683675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3CE-4921-AAD4-43A499D1FA5B}"/>
                </c:ext>
              </c:extLst>
            </c:dLbl>
            <c:dLbl>
              <c:idx val="2"/>
              <c:layout>
                <c:manualLayout>
                  <c:x val="7.6786328526119302E-2"/>
                  <c:y val="0.118611197695466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3CE-4921-AAD4-43A499D1FA5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April </c:v>
                </c:pt>
                <c:pt idx="1">
                  <c:v>May</c:v>
                </c:pt>
                <c:pt idx="2">
                  <c:v>June</c:v>
                </c:pt>
              </c:strCache>
            </c:strRef>
          </c:cat>
          <c:val>
            <c:numRef>
              <c:f>Sheet1!$C$2:$C$4</c:f>
              <c:numCache>
                <c:formatCode>0</c:formatCode>
                <c:ptCount val="3"/>
                <c:pt idx="0">
                  <c:v>3692.04</c:v>
                </c:pt>
                <c:pt idx="1">
                  <c:v>5573.732</c:v>
                </c:pt>
                <c:pt idx="2">
                  <c:v>4174.34</c:v>
                </c:pt>
              </c:numCache>
            </c:numRef>
          </c:val>
          <c:extLst>
            <c:ext xmlns:c16="http://schemas.microsoft.com/office/drawing/2014/chart" uri="{C3380CC4-5D6E-409C-BE32-E72D297353CC}">
              <c16:uniqueId val="{00000007-83CE-4921-AAD4-43A499D1FA5B}"/>
            </c:ext>
          </c:extLst>
        </c:ser>
        <c:dLbls>
          <c:showLegendKey val="0"/>
          <c:showVal val="0"/>
          <c:showCatName val="0"/>
          <c:showSerName val="0"/>
          <c:showPercent val="0"/>
          <c:showBubbleSize val="0"/>
        </c:dLbls>
        <c:gapWidth val="274"/>
        <c:axId val="173970032"/>
        <c:axId val="321977168"/>
      </c:barChart>
      <c:lineChart>
        <c:grouping val="standard"/>
        <c:varyColors val="0"/>
        <c:ser>
          <c:idx val="2"/>
          <c:order val="2"/>
          <c:tx>
            <c:strRef>
              <c:f>Sheet1!$D$1</c:f>
              <c:strCache>
                <c:ptCount val="1"/>
                <c:pt idx="0">
                  <c:v>Price (2021), INR/kWh</c:v>
                </c:pt>
              </c:strCache>
            </c:strRef>
          </c:tx>
          <c:spPr>
            <a:ln w="28575" cap="rnd">
              <a:solidFill>
                <a:srgbClr val="575756"/>
              </a:solidFill>
              <a:round/>
            </a:ln>
            <a:effectLst/>
          </c:spPr>
          <c:marker>
            <c:symbol val="none"/>
          </c:marker>
          <c:dLbls>
            <c:dLbl>
              <c:idx val="0"/>
              <c:layout>
                <c:manualLayout>
                  <c:x val="-5.949367469808968E-2"/>
                  <c:y val="-5.39215983599099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91D-4D1F-984E-6A9EAD8E1038}"/>
                </c:ext>
              </c:extLst>
            </c:dLbl>
            <c:dLbl>
              <c:idx val="1"/>
              <c:layout>
                <c:manualLayout>
                  <c:x val="-4.6745030119927679E-2"/>
                  <c:y val="-7.70308547998714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91D-4D1F-984E-6A9EAD8E1038}"/>
                </c:ext>
              </c:extLst>
            </c:dLbl>
            <c:dLbl>
              <c:idx val="2"/>
              <c:layout>
                <c:manualLayout>
                  <c:x val="-2.1247740963603455E-2"/>
                  <c:y val="-6.93277693198843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1D-4D1F-984E-6A9EAD8E1038}"/>
                </c:ext>
              </c:extLst>
            </c:dLbl>
            <c:spPr>
              <a:noFill/>
              <a:ln>
                <a:noFill/>
              </a:ln>
              <a:effectLst/>
            </c:spPr>
            <c:txPr>
              <a:bodyPr rot="0" spcFirstLastPara="1" vertOverflow="ellipsis" vert="horz" wrap="square" lIns="38100" tIns="19050" rIns="38100" bIns="19050" anchor="ctr" anchorCtr="0">
                <a:spAutoFit/>
              </a:bodyPr>
              <a:lstStyle/>
              <a:p>
                <a:pPr algn="ctr">
                  <a:defRPr lang="en-US" sz="600" b="1"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April </c:v>
                </c:pt>
                <c:pt idx="1">
                  <c:v>May</c:v>
                </c:pt>
                <c:pt idx="2">
                  <c:v>June</c:v>
                </c:pt>
              </c:strCache>
            </c:strRef>
          </c:cat>
          <c:val>
            <c:numRef>
              <c:f>Sheet1!$D$2:$D$4</c:f>
              <c:numCache>
                <c:formatCode>0.00</c:formatCode>
                <c:ptCount val="3"/>
                <c:pt idx="0">
                  <c:v>3.70261</c:v>
                </c:pt>
                <c:pt idx="1">
                  <c:v>2.82701</c:v>
                </c:pt>
                <c:pt idx="2">
                  <c:v>3.0618799999999999</c:v>
                </c:pt>
              </c:numCache>
            </c:numRef>
          </c:val>
          <c:smooth val="0"/>
          <c:extLst>
            <c:ext xmlns:c16="http://schemas.microsoft.com/office/drawing/2014/chart" uri="{C3380CC4-5D6E-409C-BE32-E72D297353CC}">
              <c16:uniqueId val="{00000008-83CE-4921-AAD4-43A499D1FA5B}"/>
            </c:ext>
          </c:extLst>
        </c:ser>
        <c:ser>
          <c:idx val="3"/>
          <c:order val="3"/>
          <c:tx>
            <c:strRef>
              <c:f>Sheet1!$E$1</c:f>
              <c:strCache>
                <c:ptCount val="1"/>
                <c:pt idx="0">
                  <c:v>Price (2020), INR/kWh</c:v>
                </c:pt>
              </c:strCache>
            </c:strRef>
          </c:tx>
          <c:spPr>
            <a:ln w="28575" cap="rnd">
              <a:solidFill>
                <a:srgbClr val="9D9D9C"/>
              </a:solidFill>
              <a:round/>
            </a:ln>
            <a:effectLst/>
          </c:spPr>
          <c:marker>
            <c:symbol val="none"/>
          </c:marker>
          <c:dLbls>
            <c:dLbl>
              <c:idx val="0"/>
              <c:layout>
                <c:manualLayout>
                  <c:x val="-6.5623731618612749E-2"/>
                  <c:y val="-6.09890276522572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92C-8C40-BF80-3CC6DB7E1129}"/>
                </c:ext>
              </c:extLst>
            </c:dLbl>
            <c:dLbl>
              <c:idx val="1"/>
              <c:layout>
                <c:manualLayout>
                  <c:x val="-5.7124635233171371E-2"/>
                  <c:y val="6.22603400275370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92C-8C40-BF80-3CC6DB7E1129}"/>
                </c:ext>
              </c:extLst>
            </c:dLbl>
            <c:dLbl>
              <c:idx val="2"/>
              <c:layout>
                <c:manualLayout>
                  <c:x val="-2.3128249691405842E-2"/>
                  <c:y val="-3.01766857323087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92C-8C40-BF80-3CC6DB7E1129}"/>
                </c:ext>
              </c:extLst>
            </c:dLbl>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April </c:v>
                </c:pt>
                <c:pt idx="1">
                  <c:v>May</c:v>
                </c:pt>
                <c:pt idx="2">
                  <c:v>June</c:v>
                </c:pt>
              </c:strCache>
            </c:strRef>
          </c:cat>
          <c:val>
            <c:numRef>
              <c:f>Sheet1!$E$2:$E$4</c:f>
              <c:numCache>
                <c:formatCode>0.00</c:formatCode>
                <c:ptCount val="3"/>
                <c:pt idx="0">
                  <c:v>2.4700000000000002</c:v>
                </c:pt>
                <c:pt idx="1">
                  <c:v>2.5696400000000001</c:v>
                </c:pt>
                <c:pt idx="2">
                  <c:v>2.34701</c:v>
                </c:pt>
              </c:numCache>
            </c:numRef>
          </c:val>
          <c:smooth val="0"/>
          <c:extLst>
            <c:ext xmlns:c16="http://schemas.microsoft.com/office/drawing/2014/chart" uri="{C3380CC4-5D6E-409C-BE32-E72D297353CC}">
              <c16:uniqueId val="{00000009-83CE-4921-AAD4-43A499D1FA5B}"/>
            </c:ext>
          </c:extLst>
        </c:ser>
        <c:dLbls>
          <c:showLegendKey val="0"/>
          <c:showVal val="0"/>
          <c:showCatName val="0"/>
          <c:showSerName val="0"/>
          <c:showPercent val="0"/>
          <c:showBubbleSize val="0"/>
        </c:dLbls>
        <c:marker val="1"/>
        <c:smooth val="0"/>
        <c:axId val="314230592"/>
        <c:axId val="314249392"/>
      </c:lineChart>
      <c:catAx>
        <c:axId val="173970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321977168"/>
        <c:crosses val="autoZero"/>
        <c:auto val="1"/>
        <c:lblAlgn val="ctr"/>
        <c:lblOffset val="100"/>
        <c:noMultiLvlLbl val="0"/>
      </c:catAx>
      <c:valAx>
        <c:axId val="3219771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73970032"/>
        <c:crosses val="autoZero"/>
        <c:crossBetween val="between"/>
      </c:valAx>
      <c:valAx>
        <c:axId val="314249392"/>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314230592"/>
        <c:crosses val="max"/>
        <c:crossBetween val="between"/>
      </c:valAx>
      <c:catAx>
        <c:axId val="314230592"/>
        <c:scaling>
          <c:orientation val="minMax"/>
        </c:scaling>
        <c:delete val="1"/>
        <c:axPos val="b"/>
        <c:numFmt formatCode="General" sourceLinked="1"/>
        <c:majorTickMark val="out"/>
        <c:minorTickMark val="none"/>
        <c:tickLblPos val="nextTo"/>
        <c:crossAx val="314249392"/>
        <c:crosses val="autoZero"/>
        <c:auto val="1"/>
        <c:lblAlgn val="ctr"/>
        <c:lblOffset val="100"/>
        <c:noMultiLvlLbl val="0"/>
      </c:catAx>
      <c:spPr>
        <a:noFill/>
        <a:ln>
          <a:noFill/>
        </a:ln>
        <a:effectLst/>
      </c:spPr>
    </c:plotArea>
    <c:legend>
      <c:legendPos val="b"/>
      <c:layout>
        <c:manualLayout>
          <c:xMode val="edge"/>
          <c:yMode val="edge"/>
          <c:x val="0"/>
          <c:y val="0.86607716092559917"/>
          <c:w val="0.99708740407520169"/>
          <c:h val="0.13392283907440081"/>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alibri" panose="020F0502020204030204" pitchFamily="34" charset="0"/>
          <a:cs typeface="Calibri" panose="020F0502020204030204" pitchFamily="34" charset="0"/>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800" b="1" i="0" u="none" strike="noStrike" kern="1200" spc="0" baseline="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pPr>
            <a:r>
              <a:rPr lang="en-US" sz="800" b="1" i="0" u="none" strike="noStrike" kern="1200" spc="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Real time market snapshot </a:t>
            </a:r>
            <a:r>
              <a:rPr lang="en-US" sz="800" b="1" i="0" u="none" strike="noStrike" kern="1200" spc="0" baseline="0" dirty="0">
                <a:solidFill>
                  <a:srgbClr val="9D9D9C"/>
                </a:solidFill>
                <a:latin typeface="Open Sans" panose="020B0606030504020204" pitchFamily="34" charset="0"/>
                <a:ea typeface="Open Sans" panose="020B0606030504020204" pitchFamily="34" charset="0"/>
                <a:cs typeface="Open Sans" panose="020B0606030504020204" pitchFamily="34" charset="0"/>
              </a:rPr>
              <a:t>(IEX)</a:t>
            </a:r>
          </a:p>
        </c:rich>
      </c:tx>
      <c:layout>
        <c:manualLayout>
          <c:xMode val="edge"/>
          <c:yMode val="edge"/>
          <c:x val="1.0268654300441538E-3"/>
          <c:y val="0"/>
        </c:manualLayout>
      </c:layout>
      <c:overlay val="0"/>
      <c:spPr>
        <a:noFill/>
        <a:ln>
          <a:noFill/>
        </a:ln>
        <a:effectLst/>
      </c:spPr>
      <c:txPr>
        <a:bodyPr rot="0" spcFirstLastPara="1" vertOverflow="ellipsis" vert="horz" wrap="square" anchor="ctr" anchorCtr="1"/>
        <a:lstStyle/>
        <a:p>
          <a:pPr>
            <a:defRPr lang="en-US" sz="800" b="1" i="0" u="none" strike="noStrike" kern="1200" spc="0" baseline="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manualLayout>
          <c:layoutTarget val="inner"/>
          <c:xMode val="edge"/>
          <c:yMode val="edge"/>
          <c:x val="9.2500182446580592E-2"/>
          <c:y val="0.18906612950154603"/>
          <c:w val="0.82280530797918427"/>
          <c:h val="0.53922663895384082"/>
        </c:manualLayout>
      </c:layout>
      <c:barChart>
        <c:barDir val="col"/>
        <c:grouping val="clustered"/>
        <c:varyColors val="0"/>
        <c:ser>
          <c:idx val="0"/>
          <c:order val="0"/>
          <c:tx>
            <c:strRef>
              <c:f>Sheet1!$B$1</c:f>
              <c:strCache>
                <c:ptCount val="1"/>
                <c:pt idx="0">
                  <c:v>Volume (2021), million kWh</c:v>
                </c:pt>
              </c:strCache>
            </c:strRef>
          </c:tx>
          <c:spPr>
            <a:solidFill>
              <a:srgbClr val="009CD8"/>
            </a:solidFill>
            <a:ln>
              <a:noFill/>
            </a:ln>
            <a:effectLst/>
          </c:spPr>
          <c:invertIfNegative val="0"/>
          <c:dLbls>
            <c:dLbl>
              <c:idx val="0"/>
              <c:layout>
                <c:manualLayout>
                  <c:x val="-3.7407582192858266E-2"/>
                  <c:y val="3.5332615769092773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A14B-444A-B6E4-FDAFFC815544}"/>
                </c:ext>
              </c:extLst>
            </c:dLbl>
            <c:dLbl>
              <c:idx val="1"/>
              <c:layout>
                <c:manualLayout>
                  <c:x val="-2.4041735247794221E-3"/>
                  <c:y val="1.3508509586913131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A14B-444A-B6E4-FDAFFC815544}"/>
                </c:ext>
              </c:extLst>
            </c:dLbl>
            <c:dLbl>
              <c:idx val="2"/>
              <c:layout>
                <c:manualLayout>
                  <c:x val="2.5483904752567547E-3"/>
                  <c:y val="2.5638428677778824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A14B-444A-B6E4-FDAFFC815544}"/>
                </c:ext>
              </c:extLst>
            </c:dLbl>
            <c:dLbl>
              <c:idx val="3"/>
              <c:layout>
                <c:manualLayout>
                  <c:x val="8.4990963854413831E-3"/>
                  <c:y val="3.8955987030798625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A14B-444A-B6E4-FDAFFC815544}"/>
                </c:ext>
              </c:extLst>
            </c:dLbl>
            <c:dLbl>
              <c:idx val="4"/>
              <c:layout>
                <c:manualLayout>
                  <c:x val="0"/>
                  <c:y val="-2.6854452582808969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A14B-444A-B6E4-FDAFFC81554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April</c:v>
                </c:pt>
                <c:pt idx="1">
                  <c:v>May</c:v>
                </c:pt>
                <c:pt idx="2">
                  <c:v>June</c:v>
                </c:pt>
              </c:strCache>
            </c:strRef>
          </c:cat>
          <c:val>
            <c:numRef>
              <c:f>Sheet1!$B$2:$B$4</c:f>
              <c:numCache>
                <c:formatCode>#,##0.00</c:formatCode>
                <c:ptCount val="3"/>
                <c:pt idx="0">
                  <c:v>1473.4</c:v>
                </c:pt>
                <c:pt idx="1">
                  <c:v>1436.3</c:v>
                </c:pt>
                <c:pt idx="2">
                  <c:v>1725.7</c:v>
                </c:pt>
              </c:numCache>
            </c:numRef>
          </c:val>
          <c:extLst>
            <c:ext xmlns:c16="http://schemas.microsoft.com/office/drawing/2014/chart" uri="{C3380CC4-5D6E-409C-BE32-E72D297353CC}">
              <c16:uniqueId val="{00000005-A14B-444A-B6E4-FDAFFC815544}"/>
            </c:ext>
          </c:extLst>
        </c:ser>
        <c:dLbls>
          <c:showLegendKey val="0"/>
          <c:showVal val="0"/>
          <c:showCatName val="0"/>
          <c:showSerName val="0"/>
          <c:showPercent val="0"/>
          <c:showBubbleSize val="0"/>
        </c:dLbls>
        <c:gapWidth val="274"/>
        <c:axId val="173970032"/>
        <c:axId val="321977168"/>
      </c:barChart>
      <c:lineChart>
        <c:grouping val="standard"/>
        <c:varyColors val="0"/>
        <c:ser>
          <c:idx val="1"/>
          <c:order val="1"/>
          <c:tx>
            <c:strRef>
              <c:f>Sheet1!$C$1</c:f>
              <c:strCache>
                <c:ptCount val="1"/>
                <c:pt idx="0">
                  <c:v>Price (2021), INR/kWh</c:v>
                </c:pt>
              </c:strCache>
            </c:strRef>
          </c:tx>
          <c:spPr>
            <a:ln w="28575" cap="rnd">
              <a:solidFill>
                <a:schemeClr val="tx1">
                  <a:lumMod val="65000"/>
                  <a:lumOff val="35000"/>
                </a:schemeClr>
              </a:solidFill>
              <a:round/>
            </a:ln>
            <a:effectLst/>
          </c:spPr>
          <c:marker>
            <c:symbol val="none"/>
          </c:marker>
          <c:dLbls>
            <c:dLbl>
              <c:idx val="0"/>
              <c:layout>
                <c:manualLayout>
                  <c:x val="-5.8730094463775633E-2"/>
                  <c:y val="-5.28547854572572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14B-444A-B6E4-FDAFFC815544}"/>
                </c:ext>
              </c:extLst>
            </c:dLbl>
            <c:dLbl>
              <c:idx val="1"/>
              <c:layout>
                <c:manualLayout>
                  <c:x val="-7.1814447765368009E-2"/>
                  <c:y val="5.29079909438444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14B-444A-B6E4-FDAFFC815544}"/>
                </c:ext>
              </c:extLst>
            </c:dLbl>
            <c:dLbl>
              <c:idx val="2"/>
              <c:layout>
                <c:manualLayout>
                  <c:x val="-5.4569765612710396E-2"/>
                  <c:y val="3.14583874599463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14B-444A-B6E4-FDAFFC815544}"/>
                </c:ext>
              </c:extLst>
            </c:dLbl>
            <c:dLbl>
              <c:idx val="3"/>
              <c:layout>
                <c:manualLayout>
                  <c:x val="-5.5244126505368987E-2"/>
                  <c:y val="-4.91570406171337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14B-444A-B6E4-FDAFFC815544}"/>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April</c:v>
                </c:pt>
                <c:pt idx="1">
                  <c:v>May</c:v>
                </c:pt>
                <c:pt idx="2">
                  <c:v>June</c:v>
                </c:pt>
              </c:strCache>
            </c:strRef>
          </c:cat>
          <c:val>
            <c:numRef>
              <c:f>Sheet1!$C$2:$C$4</c:f>
              <c:numCache>
                <c:formatCode>General</c:formatCode>
                <c:ptCount val="3"/>
                <c:pt idx="0">
                  <c:v>3.5</c:v>
                </c:pt>
                <c:pt idx="1">
                  <c:v>2.5299999999999998</c:v>
                </c:pt>
                <c:pt idx="2">
                  <c:v>3.02</c:v>
                </c:pt>
              </c:numCache>
            </c:numRef>
          </c:val>
          <c:smooth val="0"/>
          <c:extLst>
            <c:ext xmlns:c16="http://schemas.microsoft.com/office/drawing/2014/chart" uri="{C3380CC4-5D6E-409C-BE32-E72D297353CC}">
              <c16:uniqueId val="{0000000A-A14B-444A-B6E4-FDAFFC815544}"/>
            </c:ext>
          </c:extLst>
        </c:ser>
        <c:dLbls>
          <c:showLegendKey val="0"/>
          <c:showVal val="0"/>
          <c:showCatName val="0"/>
          <c:showSerName val="0"/>
          <c:showPercent val="0"/>
          <c:showBubbleSize val="0"/>
        </c:dLbls>
        <c:marker val="1"/>
        <c:smooth val="0"/>
        <c:axId val="615246656"/>
        <c:axId val="548116224"/>
      </c:lineChart>
      <c:catAx>
        <c:axId val="173970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321977168"/>
        <c:crosses val="autoZero"/>
        <c:auto val="1"/>
        <c:lblAlgn val="ctr"/>
        <c:lblOffset val="100"/>
        <c:noMultiLvlLbl val="0"/>
      </c:catAx>
      <c:valAx>
        <c:axId val="321977168"/>
        <c:scaling>
          <c:orientation val="minMax"/>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73970032"/>
        <c:crosses val="autoZero"/>
        <c:crossBetween val="between"/>
      </c:valAx>
      <c:valAx>
        <c:axId val="548116224"/>
        <c:scaling>
          <c:orientation val="minMax"/>
        </c:scaling>
        <c:delete val="0"/>
        <c:axPos val="r"/>
        <c:numFmt formatCode="#,##0.00" sourceLinked="0"/>
        <c:majorTickMark val="out"/>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615246656"/>
        <c:crosses val="max"/>
        <c:crossBetween val="between"/>
      </c:valAx>
      <c:catAx>
        <c:axId val="615246656"/>
        <c:scaling>
          <c:orientation val="minMax"/>
        </c:scaling>
        <c:delete val="1"/>
        <c:axPos val="b"/>
        <c:numFmt formatCode="General" sourceLinked="1"/>
        <c:majorTickMark val="out"/>
        <c:minorTickMark val="none"/>
        <c:tickLblPos val="nextTo"/>
        <c:crossAx val="548116224"/>
        <c:crosses val="autoZero"/>
        <c:auto val="1"/>
        <c:lblAlgn val="ctr"/>
        <c:lblOffset val="100"/>
        <c:noMultiLvlLbl val="0"/>
      </c:catAx>
      <c:spPr>
        <a:noFill/>
        <a:ln>
          <a:noFill/>
        </a:ln>
        <a:effectLst/>
      </c:spPr>
    </c:plotArea>
    <c:legend>
      <c:legendPos val="b"/>
      <c:legendEntry>
        <c:idx val="1"/>
        <c:txPr>
          <a:bodyPr rot="0" spcFirstLastPara="1" vertOverflow="ellipsis" vert="horz" wrap="square" anchor="ctr" anchorCtr="1"/>
          <a:lstStyle/>
          <a:p>
            <a:pPr>
              <a:defRPr sz="7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Entry>
      <c:layout>
        <c:manualLayout>
          <c:xMode val="edge"/>
          <c:yMode val="edge"/>
          <c:x val="0"/>
          <c:y val="0.86607716092559917"/>
          <c:w val="1"/>
          <c:h val="0.11846395214865295"/>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alibri" panose="020F0502020204030204" pitchFamily="34" charset="0"/>
          <a:cs typeface="Calibri" panose="020F0502020204030204" pitchFamily="34" charset="0"/>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067439525225746"/>
          <c:y val="0.2576217336781908"/>
          <c:w val="0.43273384955369903"/>
          <c:h val="0.18484436073899885"/>
        </c:manualLayout>
      </c:layout>
      <c:barChart>
        <c:barDir val="bar"/>
        <c:grouping val="clustered"/>
        <c:varyColors val="0"/>
        <c:ser>
          <c:idx val="0"/>
          <c:order val="0"/>
          <c:tx>
            <c:strRef>
              <c:f>Sheet1!$B$1</c:f>
              <c:strCache>
                <c:ptCount val="1"/>
                <c:pt idx="0">
                  <c:v>Capacity sanctioned (MW)</c:v>
                </c:pt>
              </c:strCache>
            </c:strRef>
          </c:tx>
          <c:spPr>
            <a:solidFill>
              <a:srgbClr val="575756"/>
            </a:solidFill>
            <a:ln>
              <a:noFill/>
            </a:ln>
            <a:effectLst/>
          </c:spPr>
          <c:invertIfNegative val="0"/>
          <c:dLbls>
            <c:dLbl>
              <c:idx val="0"/>
              <c:layout>
                <c:manualLayout>
                  <c:x val="-1.7823627487121151E-2"/>
                  <c:y val="4.571180113134907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722-4325-AD27-7C5E91435F38}"/>
                </c:ext>
              </c:extLst>
            </c:dLbl>
            <c:dLbl>
              <c:idx val="1"/>
              <c:layout>
                <c:manualLayout>
                  <c:x val="-1.7823627487121144E-2"/>
                  <c:y val="-4.57118011313492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722-4325-AD27-7C5E91435F38}"/>
                </c:ext>
              </c:extLst>
            </c:dLbl>
            <c:dLbl>
              <c:idx val="7"/>
              <c:layout>
                <c:manualLayout>
                  <c:x val="-1.9507062670278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722-4325-AD27-7C5E91435F38}"/>
                </c:ext>
              </c:extLst>
            </c:dLbl>
            <c:dLbl>
              <c:idx val="8"/>
              <c:layout>
                <c:manualLayout>
                  <c:x val="-1.4630297002709191E-2"/>
                  <c:y val="-4.58830444809024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722-4325-AD27-7C5E91435F38}"/>
                </c:ext>
              </c:extLst>
            </c:dLbl>
            <c:dLbl>
              <c:idx val="12"/>
              <c:layout>
                <c:manualLayout>
                  <c:x val="-1.0602550456034993E-2"/>
                  <c:y val="-4.127219394064067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722-4325-AD27-7C5E91435F38}"/>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TP Saurya </c:v>
                </c:pt>
                <c:pt idx="1">
                  <c:v>SJVN Limited</c:v>
                </c:pt>
              </c:strCache>
            </c:strRef>
          </c:cat>
          <c:val>
            <c:numRef>
              <c:f>Sheet1!$B$2:$B$3</c:f>
              <c:numCache>
                <c:formatCode>General</c:formatCode>
                <c:ptCount val="2"/>
                <c:pt idx="0">
                  <c:v>250</c:v>
                </c:pt>
                <c:pt idx="1">
                  <c:v>175</c:v>
                </c:pt>
              </c:numCache>
            </c:numRef>
          </c:val>
          <c:extLst>
            <c:ext xmlns:c16="http://schemas.microsoft.com/office/drawing/2014/chart" uri="{C3380CC4-5D6E-409C-BE32-E72D297353CC}">
              <c16:uniqueId val="{00000005-8722-4325-AD27-7C5E91435F38}"/>
            </c:ext>
          </c:extLst>
        </c:ser>
        <c:dLbls>
          <c:showLegendKey val="0"/>
          <c:showVal val="0"/>
          <c:showCatName val="0"/>
          <c:showSerName val="0"/>
          <c:showPercent val="0"/>
          <c:showBubbleSize val="0"/>
        </c:dLbls>
        <c:gapWidth val="46"/>
        <c:overlap val="-2"/>
        <c:axId val="173970032"/>
        <c:axId val="321977168"/>
      </c:barChart>
      <c:catAx>
        <c:axId val="173970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321977168"/>
        <c:crosses val="autoZero"/>
        <c:auto val="1"/>
        <c:lblAlgn val="ctr"/>
        <c:lblOffset val="100"/>
        <c:noMultiLvlLbl val="0"/>
      </c:catAx>
      <c:valAx>
        <c:axId val="321977168"/>
        <c:scaling>
          <c:orientation val="minMax"/>
        </c:scaling>
        <c:delete val="1"/>
        <c:axPos val="b"/>
        <c:numFmt formatCode="General" sourceLinked="1"/>
        <c:majorTickMark val="none"/>
        <c:minorTickMark val="none"/>
        <c:tickLblPos val="nextTo"/>
        <c:crossAx val="173970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alibri" panose="020F0502020204030204" pitchFamily="34" charset="0"/>
          <a:cs typeface="Calibri" panose="020F0502020204030204" pitchFamily="34" charset="0"/>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Calibri" panose="020F0502020204030204" pitchFamily="34" charset="0"/>
                <a:ea typeface="+mn-ea"/>
                <a:cs typeface="Calibri" panose="020F0502020204030204" pitchFamily="34" charset="0"/>
              </a:defRPr>
            </a:pPr>
            <a:r>
              <a:rPr lang="en-US" sz="1000" b="1" dirty="0">
                <a:solidFill>
                  <a:srgbClr val="575756"/>
                </a:solidFill>
                <a:latin typeface="Open Sans" panose="020B0606030504020204" pitchFamily="34" charset="0"/>
                <a:ea typeface="Open Sans" panose="020B0606030504020204" pitchFamily="34" charset="0"/>
                <a:cs typeface="Open Sans" panose="020B0606030504020204" pitchFamily="34" charset="0"/>
              </a:rPr>
              <a:t>Change in key renewable energy stock prices </a:t>
            </a:r>
            <a:r>
              <a:rPr lang="en-US" sz="1000" b="1" dirty="0">
                <a:solidFill>
                  <a:srgbClr val="9D9D9C"/>
                </a:solidFill>
                <a:latin typeface="Open Sans" panose="020B0606030504020204" pitchFamily="34" charset="0"/>
                <a:ea typeface="Open Sans" panose="020B0606030504020204" pitchFamily="34" charset="0"/>
                <a:cs typeface="Open Sans" panose="020B0606030504020204" pitchFamily="34" charset="0"/>
              </a:rPr>
              <a:t>(indexed</a:t>
            </a:r>
            <a:r>
              <a:rPr lang="en-US" sz="1000" b="1" baseline="0" dirty="0">
                <a:solidFill>
                  <a:srgbClr val="9D9D9C"/>
                </a:solidFill>
                <a:latin typeface="Open Sans" panose="020B0606030504020204" pitchFamily="34" charset="0"/>
                <a:ea typeface="Open Sans" panose="020B0606030504020204" pitchFamily="34" charset="0"/>
                <a:cs typeface="Open Sans" panose="020B0606030504020204" pitchFamily="34" charset="0"/>
              </a:rPr>
              <a:t> to 100)</a:t>
            </a:r>
          </a:p>
        </c:rich>
      </c:tx>
      <c:layout>
        <c:manualLayout>
          <c:xMode val="edge"/>
          <c:yMode val="edge"/>
          <c:x val="8.8576617273490685E-4"/>
          <c:y val="2.9767141941340725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0691562814625795"/>
          <c:y val="0.10682735869756955"/>
          <c:w val="0.84310418614126892"/>
          <c:h val="0.64108515792055132"/>
        </c:manualLayout>
      </c:layout>
      <c:lineChart>
        <c:grouping val="standard"/>
        <c:varyColors val="0"/>
        <c:ser>
          <c:idx val="0"/>
          <c:order val="0"/>
          <c:tx>
            <c:strRef>
              <c:f>Sheet1!$B$1</c:f>
              <c:strCache>
                <c:ptCount val="1"/>
                <c:pt idx="0">
                  <c:v>Azure Power Global Ltd (NYSE)</c:v>
                </c:pt>
              </c:strCache>
            </c:strRef>
          </c:tx>
          <c:spPr>
            <a:ln w="28575" cap="rnd">
              <a:solidFill>
                <a:srgbClr val="71C9EB"/>
              </a:solidFill>
              <a:round/>
            </a:ln>
            <a:effectLst/>
          </c:spPr>
          <c:marker>
            <c:symbol val="circle"/>
            <c:size val="5"/>
            <c:spPr>
              <a:solidFill>
                <a:srgbClr val="71C9EB"/>
              </a:solidFill>
              <a:ln w="9525">
                <a:solidFill>
                  <a:srgbClr val="71C9EB"/>
                </a:solidFill>
              </a:ln>
              <a:effectLst/>
            </c:spPr>
          </c:marker>
          <c:dLbls>
            <c:dLbl>
              <c:idx val="6"/>
              <c:layout>
                <c:manualLayout>
                  <c:x val="-7.7865065118734849E-3"/>
                  <c:y val="-4.05794077280179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891-429F-B447-4D6D5F6C92CB}"/>
                </c:ext>
              </c:extLst>
            </c:dLbl>
            <c:dLbl>
              <c:idx val="15"/>
              <c:layout>
                <c:manualLayout>
                  <c:x val="-1.4821120413351034E-2"/>
                  <c:y val="-2.04903044826977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584-4CE1-941D-C2A0475B5F75}"/>
                </c:ext>
              </c:extLst>
            </c:dLbl>
            <c:dLbl>
              <c:idx val="18"/>
              <c:layout>
                <c:manualLayout>
                  <c:x val="-2.4854135334334633E-3"/>
                  <c:y val="-1.32590017510874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891-429F-B447-4D6D5F6C92CB}"/>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Sheet1!$A$2:$A$37</c:f>
              <c:numCache>
                <c:formatCode>mmm\-yy</c:formatCode>
                <c:ptCount val="19"/>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numCache>
            </c:numRef>
          </c:cat>
          <c:val>
            <c:numRef>
              <c:f>Sheet1!$B$2:$B$37</c:f>
              <c:numCache>
                <c:formatCode>0.0</c:formatCode>
                <c:ptCount val="19"/>
                <c:pt idx="0">
                  <c:v>100</c:v>
                </c:pt>
                <c:pt idx="1">
                  <c:v>98.24</c:v>
                </c:pt>
                <c:pt idx="2">
                  <c:v>128</c:v>
                </c:pt>
                <c:pt idx="3">
                  <c:v>122.4</c:v>
                </c:pt>
                <c:pt idx="4">
                  <c:v>116.16</c:v>
                </c:pt>
                <c:pt idx="5">
                  <c:v>117.99999999999999</c:v>
                </c:pt>
                <c:pt idx="6">
                  <c:v>127.67999999999999</c:v>
                </c:pt>
                <c:pt idx="7">
                  <c:v>165.91999999999996</c:v>
                </c:pt>
                <c:pt idx="8">
                  <c:v>199.36</c:v>
                </c:pt>
                <c:pt idx="9">
                  <c:v>238.4</c:v>
                </c:pt>
                <c:pt idx="10">
                  <c:v>213.35999999999996</c:v>
                </c:pt>
                <c:pt idx="11">
                  <c:v>302.79999999999995</c:v>
                </c:pt>
                <c:pt idx="12">
                  <c:v>326.15999999999997</c:v>
                </c:pt>
                <c:pt idx="13" formatCode="#,##0.0">
                  <c:v>303.27999999999992</c:v>
                </c:pt>
                <c:pt idx="14" formatCode="#,##0.0">
                  <c:v>242.55999999999995</c:v>
                </c:pt>
                <c:pt idx="15" formatCode="#,##0.0">
                  <c:v>217.51999999999995</c:v>
                </c:pt>
                <c:pt idx="16" formatCode="#,##0.0">
                  <c:v>186.31999999999994</c:v>
                </c:pt>
                <c:pt idx="17" formatCode="#,##0.0">
                  <c:v>166.47999999999993</c:v>
                </c:pt>
                <c:pt idx="18" formatCode="#,##0.0">
                  <c:v>215.35999999999996</c:v>
                </c:pt>
              </c:numCache>
            </c:numRef>
          </c:val>
          <c:smooth val="0"/>
          <c:extLst>
            <c:ext xmlns:c16="http://schemas.microsoft.com/office/drawing/2014/chart" uri="{C3380CC4-5D6E-409C-BE32-E72D297353CC}">
              <c16:uniqueId val="{00000001-C7D0-4E0A-B692-B8AC0CA00F9E}"/>
            </c:ext>
          </c:extLst>
        </c:ser>
        <c:ser>
          <c:idx val="1"/>
          <c:order val="1"/>
          <c:tx>
            <c:strRef>
              <c:f>Sheet1!$C$1</c:f>
              <c:strCache>
                <c:ptCount val="1"/>
                <c:pt idx="0">
                  <c:v>Adani Green Energy (BSE)</c:v>
                </c:pt>
              </c:strCache>
            </c:strRef>
          </c:tx>
          <c:spPr>
            <a:ln w="28575" cap="rnd">
              <a:solidFill>
                <a:srgbClr val="009CD8"/>
              </a:solidFill>
              <a:round/>
            </a:ln>
            <a:effectLst/>
          </c:spPr>
          <c:marker>
            <c:symbol val="circle"/>
            <c:size val="5"/>
            <c:spPr>
              <a:solidFill>
                <a:srgbClr val="009CD8"/>
              </a:solidFill>
              <a:ln w="9525">
                <a:solidFill>
                  <a:srgbClr val="009CD8"/>
                </a:solidFill>
              </a:ln>
              <a:effectLst/>
            </c:spPr>
          </c:marker>
          <c:dLbls>
            <c:dLbl>
              <c:idx val="6"/>
              <c:layout>
                <c:manualLayout>
                  <c:x val="-7.7865065118734849E-3"/>
                  <c:y val="-3.03342554866689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891-429F-B447-4D6D5F6C92CB}"/>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584-4CE1-941D-C2A0475B5F75}"/>
                </c:ext>
              </c:extLst>
            </c:dLbl>
            <c:dLbl>
              <c:idx val="18"/>
              <c:layout>
                <c:manualLayout>
                  <c:x val="-7.8446906628775286E-3"/>
                  <c:y val="-1.66740524982037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91-429F-B447-4D6D5F6C92CB}"/>
                </c:ext>
              </c:extLst>
            </c:dLbl>
            <c:spPr>
              <a:noFill/>
              <a:ln>
                <a:noFill/>
              </a:ln>
              <a:effectLst/>
            </c:spPr>
            <c:txPr>
              <a:bodyPr rot="0" spcFirstLastPara="1" vertOverflow="ellipsis" vert="horz" wrap="square" lIns="38100" tIns="19050" rIns="38100" bIns="19050" anchor="ctr" anchorCtr="0">
                <a:spAutoFit/>
              </a:bodyPr>
              <a:lstStyle/>
              <a:p>
                <a:pPr algn="ctr" rtl="0">
                  <a:defRPr lang="en-US" sz="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Sheet1!$A$2:$A$37</c:f>
              <c:numCache>
                <c:formatCode>mmm\-yy</c:formatCode>
                <c:ptCount val="19"/>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numCache>
            </c:numRef>
          </c:cat>
          <c:val>
            <c:numRef>
              <c:f>Sheet1!$C$2:$C$37</c:f>
              <c:numCache>
                <c:formatCode>0.0</c:formatCode>
                <c:ptCount val="19"/>
                <c:pt idx="0">
                  <c:v>100</c:v>
                </c:pt>
                <c:pt idx="1">
                  <c:v>121.09300095877278</c:v>
                </c:pt>
                <c:pt idx="2">
                  <c:v>99.041227229146699</c:v>
                </c:pt>
                <c:pt idx="3">
                  <c:v>97.954618088846289</c:v>
                </c:pt>
                <c:pt idx="4">
                  <c:v>132.91786513263023</c:v>
                </c:pt>
                <c:pt idx="5">
                  <c:v>158.90060722275487</c:v>
                </c:pt>
                <c:pt idx="6">
                  <c:v>229.37040588047302</c:v>
                </c:pt>
                <c:pt idx="7">
                  <c:v>230.52</c:v>
                </c:pt>
                <c:pt idx="8">
                  <c:v>289.39</c:v>
                </c:pt>
                <c:pt idx="9">
                  <c:v>471.46</c:v>
                </c:pt>
                <c:pt idx="10">
                  <c:v>547.39533397251523</c:v>
                </c:pt>
                <c:pt idx="11">
                  <c:v>726.36625119846622</c:v>
                </c:pt>
                <c:pt idx="12">
                  <c:v>672.79642058165564</c:v>
                </c:pt>
                <c:pt idx="13" formatCode="#,##0.0">
                  <c:v>639.42473633748818</c:v>
                </c:pt>
                <c:pt idx="14" formatCode="#,##0.0">
                  <c:v>743.37488015340386</c:v>
                </c:pt>
                <c:pt idx="15" formatCode="#,##0.0">
                  <c:v>700.77341003515517</c:v>
                </c:pt>
                <c:pt idx="16" formatCode="#,##0.0">
                  <c:v>650.30361137743705</c:v>
                </c:pt>
                <c:pt idx="17" formatCode="#,##0.0">
                  <c:v>809.86257590284458</c:v>
                </c:pt>
                <c:pt idx="18" formatCode="#,##0.0">
                  <c:v>718.39565356343905</c:v>
                </c:pt>
              </c:numCache>
            </c:numRef>
          </c:val>
          <c:smooth val="0"/>
          <c:extLst>
            <c:ext xmlns:c16="http://schemas.microsoft.com/office/drawing/2014/chart" uri="{C3380CC4-5D6E-409C-BE32-E72D297353CC}">
              <c16:uniqueId val="{00000003-C7D0-4E0A-B692-B8AC0CA00F9E}"/>
            </c:ext>
          </c:extLst>
        </c:ser>
        <c:ser>
          <c:idx val="2"/>
          <c:order val="2"/>
          <c:tx>
            <c:strRef>
              <c:f>Sheet1!$D$1</c:f>
              <c:strCache>
                <c:ptCount val="1"/>
                <c:pt idx="0">
                  <c:v>Inox Wind (BSE)</c:v>
                </c:pt>
              </c:strCache>
            </c:strRef>
          </c:tx>
          <c:spPr>
            <a:ln w="28575" cap="rnd">
              <a:solidFill>
                <a:srgbClr val="C3E5F5"/>
              </a:solidFill>
              <a:round/>
            </a:ln>
            <a:effectLst/>
          </c:spPr>
          <c:marker>
            <c:symbol val="circle"/>
            <c:size val="5"/>
            <c:spPr>
              <a:solidFill>
                <a:srgbClr val="C3E5F5"/>
              </a:solidFill>
              <a:ln w="9525">
                <a:solidFill>
                  <a:srgbClr val="C3E5F5"/>
                </a:solidFill>
              </a:ln>
              <a:effectLst/>
            </c:spPr>
          </c:marker>
          <c:dLbls>
            <c:dLbl>
              <c:idx val="6"/>
              <c:layout>
                <c:manualLayout>
                  <c:x val="-7.7865065118734849E-3"/>
                  <c:y val="-1.32590017510874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891-429F-B447-4D6D5F6C92CB}"/>
                </c:ext>
              </c:extLst>
            </c:dLbl>
            <c:dLbl>
              <c:idx val="15"/>
              <c:layout>
                <c:manualLayout>
                  <c:x val="-6.3519087485789478E-3"/>
                  <c:y val="-3.41505074711629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584-4CE1-941D-C2A0475B5F75}"/>
                </c:ext>
              </c:extLst>
            </c:dLbl>
            <c:dLbl>
              <c:idx val="18"/>
              <c:layout>
                <c:manualLayout>
                  <c:x val="-3.4883815920017298E-3"/>
                  <c:y val="-3.71643569809015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891-429F-B447-4D6D5F6C92CB}"/>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Sheet1!$A$2:$A$37</c:f>
              <c:numCache>
                <c:formatCode>mmm\-yy</c:formatCode>
                <c:ptCount val="19"/>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numCache>
            </c:numRef>
          </c:cat>
          <c:val>
            <c:numRef>
              <c:f>Sheet1!$D$2:$D$37</c:f>
              <c:numCache>
                <c:formatCode>0.0</c:formatCode>
                <c:ptCount val="19"/>
                <c:pt idx="0">
                  <c:v>100</c:v>
                </c:pt>
                <c:pt idx="1">
                  <c:v>116.17440225035163</c:v>
                </c:pt>
                <c:pt idx="2">
                  <c:v>94.374120956399437</c:v>
                </c:pt>
                <c:pt idx="3">
                  <c:v>51.758087201125178</c:v>
                </c:pt>
                <c:pt idx="4">
                  <c:v>74.964838255977497</c:v>
                </c:pt>
                <c:pt idx="5">
                  <c:v>73.839662447257382</c:v>
                </c:pt>
                <c:pt idx="6">
                  <c:v>112.0956399437412</c:v>
                </c:pt>
                <c:pt idx="7">
                  <c:v>98.73</c:v>
                </c:pt>
                <c:pt idx="8">
                  <c:v>118.85</c:v>
                </c:pt>
                <c:pt idx="9">
                  <c:v>109.7</c:v>
                </c:pt>
                <c:pt idx="10">
                  <c:v>107.59493670886076</c:v>
                </c:pt>
                <c:pt idx="11">
                  <c:v>142.19409282700423</c:v>
                </c:pt>
                <c:pt idx="12">
                  <c:v>172.85513361462731</c:v>
                </c:pt>
                <c:pt idx="13" formatCode="#,##0.0">
                  <c:v>184.72573839662448</c:v>
                </c:pt>
                <c:pt idx="14" formatCode="#,##0.0">
                  <c:v>191.75808720112516</c:v>
                </c:pt>
                <c:pt idx="15" formatCode="#,##0.0">
                  <c:v>195.10548523206748</c:v>
                </c:pt>
                <c:pt idx="16" formatCode="#,##0.0">
                  <c:v>217.18706047819967</c:v>
                </c:pt>
                <c:pt idx="17" formatCode="#,##0.0">
                  <c:v>206.2728551336146</c:v>
                </c:pt>
                <c:pt idx="18" formatCode="#,##0.0">
                  <c:v>232.46132208157525</c:v>
                </c:pt>
              </c:numCache>
            </c:numRef>
          </c:val>
          <c:smooth val="0"/>
          <c:extLst>
            <c:ext xmlns:c16="http://schemas.microsoft.com/office/drawing/2014/chart" uri="{C3380CC4-5D6E-409C-BE32-E72D297353CC}">
              <c16:uniqueId val="{00000005-C7D0-4E0A-B692-B8AC0CA00F9E}"/>
            </c:ext>
          </c:extLst>
        </c:ser>
        <c:ser>
          <c:idx val="3"/>
          <c:order val="3"/>
          <c:tx>
            <c:strRef>
              <c:f>Sheet1!$E$1</c:f>
              <c:strCache>
                <c:ptCount val="1"/>
                <c:pt idx="0">
                  <c:v>Suzlon Energy (BSE)</c:v>
                </c:pt>
              </c:strCache>
            </c:strRef>
          </c:tx>
          <c:spPr>
            <a:ln w="28575" cap="rnd">
              <a:solidFill>
                <a:srgbClr val="D5D7DC"/>
              </a:solidFill>
              <a:round/>
            </a:ln>
            <a:effectLst/>
          </c:spPr>
          <c:marker>
            <c:symbol val="circle"/>
            <c:size val="5"/>
            <c:spPr>
              <a:solidFill>
                <a:srgbClr val="D5D7DC"/>
              </a:solidFill>
              <a:ln w="9525">
                <a:solidFill>
                  <a:srgbClr val="D5D7DC"/>
                </a:solidFill>
              </a:ln>
              <a:effectLst/>
            </c:spPr>
          </c:marker>
          <c:dLbls>
            <c:dLbl>
              <c:idx val="6"/>
              <c:layout>
                <c:manualLayout>
                  <c:x val="-7.7865065118734849E-3"/>
                  <c:y val="-5.42396107164830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891-429F-B447-4D6D5F6C92CB}"/>
                </c:ext>
              </c:extLst>
            </c:dLbl>
            <c:dLbl>
              <c:idx val="15"/>
              <c:layout>
                <c:manualLayout>
                  <c:x val="-3.175954374289474E-2"/>
                  <c:y val="-5.46408119538608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584-4CE1-941D-C2A0475B5F75}"/>
                </c:ext>
              </c:extLst>
            </c:dLbl>
            <c:dLbl>
              <c:idx val="18"/>
              <c:layout>
                <c:manualLayout>
                  <c:x val="-1.3710786758087473E-3"/>
                  <c:y val="-3.71643569809015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891-429F-B447-4D6D5F6C92CB}"/>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Sheet1!$A$2:$A$37</c:f>
              <c:numCache>
                <c:formatCode>mmm\-yy</c:formatCode>
                <c:ptCount val="19"/>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numCache>
            </c:numRef>
          </c:cat>
          <c:val>
            <c:numRef>
              <c:f>Sheet1!$E$2:$E$37</c:f>
              <c:numCache>
                <c:formatCode>0.0</c:formatCode>
                <c:ptCount val="19"/>
                <c:pt idx="0">
                  <c:v>100</c:v>
                </c:pt>
                <c:pt idx="1">
                  <c:v>129.72972972972971</c:v>
                </c:pt>
                <c:pt idx="2">
                  <c:v>145.94594594594594</c:v>
                </c:pt>
                <c:pt idx="3">
                  <c:v>105.40540540540538</c:v>
                </c:pt>
                <c:pt idx="4">
                  <c:v>140.54054054054052</c:v>
                </c:pt>
                <c:pt idx="5">
                  <c:v>151.35135135135133</c:v>
                </c:pt>
                <c:pt idx="6">
                  <c:v>272.97297297297291</c:v>
                </c:pt>
                <c:pt idx="7">
                  <c:v>237.83783783783781</c:v>
                </c:pt>
                <c:pt idx="8">
                  <c:v>202.70270270270265</c:v>
                </c:pt>
                <c:pt idx="9">
                  <c:v>156.75675675675672</c:v>
                </c:pt>
                <c:pt idx="10">
                  <c:v>197.29729729729723</c:v>
                </c:pt>
                <c:pt idx="11">
                  <c:v>186.48648648648646</c:v>
                </c:pt>
                <c:pt idx="12">
                  <c:v>345.94594594594599</c:v>
                </c:pt>
                <c:pt idx="13">
                  <c:v>342.16216216216208</c:v>
                </c:pt>
                <c:pt idx="14">
                  <c:v>314.05405405405395</c:v>
                </c:pt>
                <c:pt idx="15">
                  <c:v>269.72972972972968</c:v>
                </c:pt>
                <c:pt idx="16" formatCode="#,##0.0">
                  <c:v>262.16216216216208</c:v>
                </c:pt>
                <c:pt idx="17" formatCode="#,##0.0">
                  <c:v>308.10810810810801</c:v>
                </c:pt>
                <c:pt idx="18" formatCode="#,##0.0">
                  <c:v>437.8378378378377</c:v>
                </c:pt>
              </c:numCache>
            </c:numRef>
          </c:val>
          <c:smooth val="0"/>
          <c:extLst>
            <c:ext xmlns:c16="http://schemas.microsoft.com/office/drawing/2014/chart" uri="{C3380CC4-5D6E-409C-BE32-E72D297353CC}">
              <c16:uniqueId val="{00000007-C7D0-4E0A-B692-B8AC0CA00F9E}"/>
            </c:ext>
          </c:extLst>
        </c:ser>
        <c:ser>
          <c:idx val="4"/>
          <c:order val="4"/>
          <c:tx>
            <c:strRef>
              <c:f>Sheet1!$F$1</c:f>
              <c:strCache>
                <c:ptCount val="1"/>
                <c:pt idx="0">
                  <c:v>Sterling &amp; Wilson Solar (BSE)</c:v>
                </c:pt>
              </c:strCache>
            </c:strRef>
          </c:tx>
          <c:spPr>
            <a:ln w="28575" cap="rnd">
              <a:solidFill>
                <a:srgbClr val="9D9D9C"/>
              </a:solidFill>
              <a:round/>
            </a:ln>
            <a:effectLst/>
          </c:spPr>
          <c:marker>
            <c:symbol val="circle"/>
            <c:size val="5"/>
            <c:spPr>
              <a:solidFill>
                <a:srgbClr val="9D9D9C"/>
              </a:solidFill>
              <a:ln w="28575">
                <a:solidFill>
                  <a:srgbClr val="9D9D9C"/>
                </a:solidFill>
              </a:ln>
              <a:effectLst/>
            </c:spPr>
          </c:marker>
          <c:dLbls>
            <c:dLbl>
              <c:idx val="6"/>
              <c:layout>
                <c:manualLayout>
                  <c:x val="-4.3722305219385173E-2"/>
                  <c:y val="3.45517087085407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891-429F-B447-4D6D5F6C92CB}"/>
                </c:ext>
              </c:extLst>
            </c:dLbl>
            <c:dLbl>
              <c:idx val="15"/>
              <c:layout>
                <c:manualLayout>
                  <c:x val="-6.3519087485789478E-3"/>
                  <c:y val="2.73204059769302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584-4CE1-941D-C2A0475B5F75}"/>
                </c:ext>
              </c:extLst>
            </c:dLbl>
            <c:dLbl>
              <c:idx val="18"/>
              <c:layout>
                <c:manualLayout>
                  <c:x val="-1.3127278080396492E-3"/>
                  <c:y val="4.0120123737775733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891-429F-B447-4D6D5F6C92CB}"/>
                </c:ext>
              </c:extLst>
            </c:dLbl>
            <c:spPr>
              <a:noFill/>
              <a:ln>
                <a:noFill/>
              </a:ln>
              <a:effectLst/>
            </c:spPr>
            <c:txPr>
              <a:bodyPr rot="0" spcFirstLastPara="1" vertOverflow="ellipsis" vert="horz" wrap="square" lIns="38100" tIns="19050" rIns="38100" bIns="19050" anchor="ctr" anchorCtr="0">
                <a:spAutoFit/>
              </a:bodyPr>
              <a:lstStyle/>
              <a:p>
                <a:pPr algn="ctr" rtl="0">
                  <a:defRPr lang="en-US" sz="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Sheet1!$A$2:$A$37</c:f>
              <c:numCache>
                <c:formatCode>mmm\-yy</c:formatCode>
                <c:ptCount val="19"/>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numCache>
            </c:numRef>
          </c:cat>
          <c:val>
            <c:numRef>
              <c:f>Sheet1!$F$2:$F$37</c:f>
              <c:numCache>
                <c:formatCode>0.0</c:formatCode>
                <c:ptCount val="19"/>
                <c:pt idx="0">
                  <c:v>100</c:v>
                </c:pt>
                <c:pt idx="1">
                  <c:v>90.705227343025058</c:v>
                </c:pt>
                <c:pt idx="2">
                  <c:v>51.469223631302206</c:v>
                </c:pt>
                <c:pt idx="3">
                  <c:v>21.558923600371177</c:v>
                </c:pt>
                <c:pt idx="4">
                  <c:v>51.237240952675549</c:v>
                </c:pt>
                <c:pt idx="5">
                  <c:v>44.633467367769889</c:v>
                </c:pt>
                <c:pt idx="6">
                  <c:v>67.939993813795255</c:v>
                </c:pt>
                <c:pt idx="7">
                  <c:v>69.209999999999994</c:v>
                </c:pt>
                <c:pt idx="8">
                  <c:v>78.180000000000007</c:v>
                </c:pt>
                <c:pt idx="9">
                  <c:v>69.81</c:v>
                </c:pt>
                <c:pt idx="10">
                  <c:v>67.073925146922377</c:v>
                </c:pt>
                <c:pt idx="11">
                  <c:v>68.806062480668132</c:v>
                </c:pt>
                <c:pt idx="12">
                  <c:v>80.343334364367493</c:v>
                </c:pt>
                <c:pt idx="13">
                  <c:v>71.951747602845685</c:v>
                </c:pt>
                <c:pt idx="14">
                  <c:v>70.018558614290171</c:v>
                </c:pt>
                <c:pt idx="15">
                  <c:v>81.388802969378332</c:v>
                </c:pt>
                <c:pt idx="16" formatCode="#,##0.0">
                  <c:v>92.935354160222758</c:v>
                </c:pt>
                <c:pt idx="17" formatCode="#,##0.0">
                  <c:v>69.619548407052321</c:v>
                </c:pt>
                <c:pt idx="18" formatCode="#,##0.0">
                  <c:v>84.40148468914326</c:v>
                </c:pt>
              </c:numCache>
            </c:numRef>
          </c:val>
          <c:smooth val="0"/>
          <c:extLst>
            <c:ext xmlns:c16="http://schemas.microsoft.com/office/drawing/2014/chart" uri="{C3380CC4-5D6E-409C-BE32-E72D297353CC}">
              <c16:uniqueId val="{0000000A-C7D0-4E0A-B692-B8AC0CA00F9E}"/>
            </c:ext>
          </c:extLst>
        </c:ser>
        <c:ser>
          <c:idx val="5"/>
          <c:order val="5"/>
          <c:tx>
            <c:strRef>
              <c:f>Sheet1!$G$1</c:f>
              <c:strCache>
                <c:ptCount val="1"/>
                <c:pt idx="0">
                  <c:v>Borosil Renewables (BSE)</c:v>
                </c:pt>
              </c:strCache>
            </c:strRef>
          </c:tx>
          <c:spPr>
            <a:ln w="28575" cap="rnd">
              <a:solidFill>
                <a:srgbClr val="87BD41"/>
              </a:solidFill>
              <a:round/>
            </a:ln>
            <a:effectLst/>
          </c:spPr>
          <c:marker>
            <c:symbol val="circle"/>
            <c:size val="5"/>
            <c:spPr>
              <a:solidFill>
                <a:srgbClr val="87BD41"/>
              </a:solidFill>
              <a:ln w="9525">
                <a:solidFill>
                  <a:srgbClr val="87BD41"/>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E-5891-429F-B447-4D6D5F6C92CB}"/>
                </c:ext>
              </c:extLst>
            </c:dLbl>
            <c:dLbl>
              <c:idx val="1"/>
              <c:delete val="1"/>
              <c:extLst>
                <c:ext xmlns:c15="http://schemas.microsoft.com/office/drawing/2012/chart" uri="{CE6537A1-D6FC-4f65-9D91-7224C49458BB}"/>
                <c:ext xmlns:c16="http://schemas.microsoft.com/office/drawing/2014/chart" uri="{C3380CC4-5D6E-409C-BE32-E72D297353CC}">
                  <c16:uniqueId val="{0000000F-5891-429F-B447-4D6D5F6C92CB}"/>
                </c:ext>
              </c:extLst>
            </c:dLbl>
            <c:dLbl>
              <c:idx val="2"/>
              <c:delete val="1"/>
              <c:extLst>
                <c:ext xmlns:c15="http://schemas.microsoft.com/office/drawing/2012/chart" uri="{CE6537A1-D6FC-4f65-9D91-7224C49458BB}"/>
                <c:ext xmlns:c16="http://schemas.microsoft.com/office/drawing/2014/chart" uri="{C3380CC4-5D6E-409C-BE32-E72D297353CC}">
                  <c16:uniqueId val="{00000010-5891-429F-B447-4D6D5F6C92CB}"/>
                </c:ext>
              </c:extLst>
            </c:dLbl>
            <c:dLbl>
              <c:idx val="3"/>
              <c:delete val="1"/>
              <c:extLst>
                <c:ext xmlns:c15="http://schemas.microsoft.com/office/drawing/2012/chart" uri="{CE6537A1-D6FC-4f65-9D91-7224C49458BB}"/>
                <c:ext xmlns:c16="http://schemas.microsoft.com/office/drawing/2014/chart" uri="{C3380CC4-5D6E-409C-BE32-E72D297353CC}">
                  <c16:uniqueId val="{00000011-5891-429F-B447-4D6D5F6C92CB}"/>
                </c:ext>
              </c:extLst>
            </c:dLbl>
            <c:dLbl>
              <c:idx val="4"/>
              <c:delete val="1"/>
              <c:extLst>
                <c:ext xmlns:c15="http://schemas.microsoft.com/office/drawing/2012/chart" uri="{CE6537A1-D6FC-4f65-9D91-7224C49458BB}"/>
                <c:ext xmlns:c16="http://schemas.microsoft.com/office/drawing/2014/chart" uri="{C3380CC4-5D6E-409C-BE32-E72D297353CC}">
                  <c16:uniqueId val="{00000012-5891-429F-B447-4D6D5F6C92CB}"/>
                </c:ext>
              </c:extLst>
            </c:dLbl>
            <c:dLbl>
              <c:idx val="5"/>
              <c:delete val="1"/>
              <c:extLst>
                <c:ext xmlns:c15="http://schemas.microsoft.com/office/drawing/2012/chart" uri="{CE6537A1-D6FC-4f65-9D91-7224C49458BB}"/>
                <c:ext xmlns:c16="http://schemas.microsoft.com/office/drawing/2014/chart" uri="{C3380CC4-5D6E-409C-BE32-E72D297353CC}">
                  <c16:uniqueId val="{0000001C-5891-429F-B447-4D6D5F6C92CB}"/>
                </c:ext>
              </c:extLst>
            </c:dLbl>
            <c:dLbl>
              <c:idx val="6"/>
              <c:layout>
                <c:manualLayout>
                  <c:x val="2.9800621753502819E-3"/>
                  <c:y val="2.4306556467191723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891-429F-B447-4D6D5F6C92CB}"/>
                </c:ext>
              </c:extLst>
            </c:dLbl>
            <c:dLbl>
              <c:idx val="7"/>
              <c:delete val="1"/>
              <c:extLst>
                <c:ext xmlns:c15="http://schemas.microsoft.com/office/drawing/2012/chart" uri="{CE6537A1-D6FC-4f65-9D91-7224C49458BB}"/>
                <c:ext xmlns:c16="http://schemas.microsoft.com/office/drawing/2014/chart" uri="{C3380CC4-5D6E-409C-BE32-E72D297353CC}">
                  <c16:uniqueId val="{00000013-5891-429F-B447-4D6D5F6C92CB}"/>
                </c:ext>
              </c:extLst>
            </c:dLbl>
            <c:dLbl>
              <c:idx val="8"/>
              <c:delete val="1"/>
              <c:extLst>
                <c:ext xmlns:c15="http://schemas.microsoft.com/office/drawing/2012/chart" uri="{CE6537A1-D6FC-4f65-9D91-7224C49458BB}"/>
                <c:ext xmlns:c16="http://schemas.microsoft.com/office/drawing/2014/chart" uri="{C3380CC4-5D6E-409C-BE32-E72D297353CC}">
                  <c16:uniqueId val="{00000014-5891-429F-B447-4D6D5F6C92CB}"/>
                </c:ext>
              </c:extLst>
            </c:dLbl>
            <c:dLbl>
              <c:idx val="9"/>
              <c:delete val="1"/>
              <c:extLst>
                <c:ext xmlns:c15="http://schemas.microsoft.com/office/drawing/2012/chart" uri="{CE6537A1-D6FC-4f65-9D91-7224C49458BB}"/>
                <c:ext xmlns:c16="http://schemas.microsoft.com/office/drawing/2014/chart" uri="{C3380CC4-5D6E-409C-BE32-E72D297353CC}">
                  <c16:uniqueId val="{00000015-5891-429F-B447-4D6D5F6C92CB}"/>
                </c:ext>
              </c:extLst>
            </c:dLbl>
            <c:dLbl>
              <c:idx val="10"/>
              <c:delete val="1"/>
              <c:extLst>
                <c:ext xmlns:c15="http://schemas.microsoft.com/office/drawing/2012/chart" uri="{CE6537A1-D6FC-4f65-9D91-7224C49458BB}"/>
                <c:ext xmlns:c16="http://schemas.microsoft.com/office/drawing/2014/chart" uri="{C3380CC4-5D6E-409C-BE32-E72D297353CC}">
                  <c16:uniqueId val="{00000016-5891-429F-B447-4D6D5F6C92CB}"/>
                </c:ext>
              </c:extLst>
            </c:dLbl>
            <c:dLbl>
              <c:idx val="11"/>
              <c:delete val="1"/>
              <c:extLst>
                <c:ext xmlns:c15="http://schemas.microsoft.com/office/drawing/2012/chart" uri="{CE6537A1-D6FC-4f65-9D91-7224C49458BB}"/>
                <c:ext xmlns:c16="http://schemas.microsoft.com/office/drawing/2014/chart" uri="{C3380CC4-5D6E-409C-BE32-E72D297353CC}">
                  <c16:uniqueId val="{00000017-5891-429F-B447-4D6D5F6C92CB}"/>
                </c:ext>
              </c:extLst>
            </c:dLbl>
            <c:dLbl>
              <c:idx val="12"/>
              <c:delete val="1"/>
              <c:extLst>
                <c:ext xmlns:c15="http://schemas.microsoft.com/office/drawing/2012/chart" uri="{CE6537A1-D6FC-4f65-9D91-7224C49458BB}"/>
                <c:ext xmlns:c16="http://schemas.microsoft.com/office/drawing/2014/chart" uri="{C3380CC4-5D6E-409C-BE32-E72D297353CC}">
                  <c16:uniqueId val="{00000008-332F-4E45-B974-A66459AC81FF}"/>
                </c:ext>
              </c:extLst>
            </c:dLbl>
            <c:dLbl>
              <c:idx val="13"/>
              <c:delete val="1"/>
              <c:extLst>
                <c:ext xmlns:c15="http://schemas.microsoft.com/office/drawing/2012/chart" uri="{CE6537A1-D6FC-4f65-9D91-7224C49458BB}"/>
                <c:ext xmlns:c16="http://schemas.microsoft.com/office/drawing/2014/chart" uri="{C3380CC4-5D6E-409C-BE32-E72D297353CC}">
                  <c16:uniqueId val="{00000018-5891-429F-B447-4D6D5F6C92CB}"/>
                </c:ext>
              </c:extLst>
            </c:dLbl>
            <c:dLbl>
              <c:idx val="14"/>
              <c:delete val="1"/>
              <c:extLst>
                <c:ext xmlns:c15="http://schemas.microsoft.com/office/drawing/2012/chart" uri="{CE6537A1-D6FC-4f65-9D91-7224C49458BB}"/>
                <c:ext xmlns:c16="http://schemas.microsoft.com/office/drawing/2014/chart" uri="{C3380CC4-5D6E-409C-BE32-E72D297353CC}">
                  <c16:uniqueId val="{00000019-5891-429F-B447-4D6D5F6C92CB}"/>
                </c:ext>
              </c:extLst>
            </c:dLbl>
            <c:dLbl>
              <c:idx val="15"/>
              <c:layout>
                <c:manualLayout>
                  <c:x val="-6.3519087485789478E-3"/>
                  <c:y val="3.4150507471162987E-3"/>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32F-4E45-B974-A66459AC81FF}"/>
                </c:ext>
              </c:extLst>
            </c:dLbl>
            <c:dLbl>
              <c:idx val="16"/>
              <c:delete val="1"/>
              <c:extLst>
                <c:ext xmlns:c15="http://schemas.microsoft.com/office/drawing/2012/chart" uri="{CE6537A1-D6FC-4f65-9D91-7224C49458BB}"/>
                <c:ext xmlns:c16="http://schemas.microsoft.com/office/drawing/2014/chart" uri="{C3380CC4-5D6E-409C-BE32-E72D297353CC}">
                  <c16:uniqueId val="{0000001A-5891-429F-B447-4D6D5F6C92CB}"/>
                </c:ext>
              </c:extLst>
            </c:dLbl>
            <c:dLbl>
              <c:idx val="17"/>
              <c:delete val="1"/>
              <c:extLst>
                <c:ext xmlns:c15="http://schemas.microsoft.com/office/drawing/2012/chart" uri="{CE6537A1-D6FC-4f65-9D91-7224C49458BB}"/>
                <c:ext xmlns:c16="http://schemas.microsoft.com/office/drawing/2014/chart" uri="{C3380CC4-5D6E-409C-BE32-E72D297353CC}">
                  <c16:uniqueId val="{0000001B-5891-429F-B447-4D6D5F6C92CB}"/>
                </c:ext>
              </c:extLst>
            </c:dLbl>
            <c:dLbl>
              <c:idx val="18"/>
              <c:layout>
                <c:manualLayout>
                  <c:x val="-3.8651614810250481E-3"/>
                  <c:y val="-1.3259001751087563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891-429F-B447-4D6D5F6C92CB}"/>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Sheet1!$A$2:$A$37</c:f>
              <c:numCache>
                <c:formatCode>mmm\-yy</c:formatCode>
                <c:ptCount val="19"/>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numCache>
            </c:numRef>
          </c:cat>
          <c:val>
            <c:numRef>
              <c:f>Sheet1!$G$2:$G$37</c:f>
              <c:numCache>
                <c:formatCode>0.0</c:formatCode>
                <c:ptCount val="19"/>
                <c:pt idx="0">
                  <c:v>100</c:v>
                </c:pt>
                <c:pt idx="1">
                  <c:v>112.2942884801549</c:v>
                </c:pt>
                <c:pt idx="2">
                  <c:v>142.07808970635691</c:v>
                </c:pt>
                <c:pt idx="3">
                  <c:v>24.040012907389485</c:v>
                </c:pt>
                <c:pt idx="4">
                  <c:v>24.136818328493064</c:v>
                </c:pt>
                <c:pt idx="5">
                  <c:v>22.555663117134564</c:v>
                </c:pt>
                <c:pt idx="6">
                  <c:v>85.70506615037111</c:v>
                </c:pt>
                <c:pt idx="7">
                  <c:v>50.177476605356581</c:v>
                </c:pt>
                <c:pt idx="8">
                  <c:v>49.983865763149424</c:v>
                </c:pt>
                <c:pt idx="9">
                  <c:v>47.07970313004197</c:v>
                </c:pt>
                <c:pt idx="10">
                  <c:v>59.503065505001643</c:v>
                </c:pt>
                <c:pt idx="11">
                  <c:v>81.122942884801589</c:v>
                </c:pt>
                <c:pt idx="12">
                  <c:v>193.90125847047446</c:v>
                </c:pt>
                <c:pt idx="13">
                  <c:v>176.86995805098428</c:v>
                </c:pt>
                <c:pt idx="14">
                  <c:v>181.85866408518891</c:v>
                </c:pt>
                <c:pt idx="15">
                  <c:v>158.23168764117469</c:v>
                </c:pt>
                <c:pt idx="16" formatCode="#,##0.0">
                  <c:v>149.13197805743798</c:v>
                </c:pt>
                <c:pt idx="17" formatCode="#,##0.0">
                  <c:v>173.91416585995495</c:v>
                </c:pt>
                <c:pt idx="18" formatCode="#,##0.0">
                  <c:v>172.24265892223309</c:v>
                </c:pt>
              </c:numCache>
            </c:numRef>
          </c:val>
          <c:smooth val="0"/>
          <c:extLst>
            <c:ext xmlns:c16="http://schemas.microsoft.com/office/drawing/2014/chart" uri="{C3380CC4-5D6E-409C-BE32-E72D297353CC}">
              <c16:uniqueId val="{00000012-C7D0-4E0A-B692-B8AC0CA00F9E}"/>
            </c:ext>
          </c:extLst>
        </c:ser>
        <c:ser>
          <c:idx val="6"/>
          <c:order val="6"/>
          <c:tx>
            <c:strRef>
              <c:f>Sheet1!$H$1</c:f>
              <c:strCache>
                <c:ptCount val="1"/>
                <c:pt idx="0">
                  <c:v>Sensex</c:v>
                </c:pt>
              </c:strCache>
            </c:strRef>
          </c:tx>
          <c:spPr>
            <a:ln w="38100" cap="rnd">
              <a:solidFill>
                <a:srgbClr val="575756"/>
              </a:solidFill>
              <a:round/>
            </a:ln>
            <a:effectLst/>
          </c:spPr>
          <c:marker>
            <c:symbol val="circle"/>
            <c:size val="5"/>
            <c:spPr>
              <a:solidFill>
                <a:schemeClr val="bg1"/>
              </a:solidFill>
              <a:ln w="38100">
                <a:solidFill>
                  <a:srgbClr val="575756"/>
                </a:solidFill>
              </a:ln>
              <a:effectLst/>
            </c:spPr>
          </c:marker>
          <c:dLbls>
            <c:dLbl>
              <c:idx val="6"/>
              <c:layout>
                <c:manualLayout>
                  <c:x val="-4.7956911051771058E-2"/>
                  <c:y val="-4.05794077280179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2AC-024F-A4DB-FF0FA37BE341}"/>
                </c:ext>
              </c:extLst>
            </c:dLbl>
            <c:dLbl>
              <c:idx val="15"/>
              <c:layout>
                <c:manualLayout>
                  <c:x val="-8.4692116647719307E-2"/>
                  <c:y val="-5.12257612067444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584-4CE1-941D-C2A0475B5F75}"/>
                </c:ext>
              </c:extLst>
            </c:dLbl>
            <c:dLbl>
              <c:idx val="18"/>
              <c:layout>
                <c:manualLayout>
                  <c:x val="-3.4883815920017298E-3"/>
                  <c:y val="-1.32590017510874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891-429F-B447-4D6D5F6C92CB}"/>
                </c:ext>
              </c:extLst>
            </c:dLbl>
            <c:spPr>
              <a:noFill/>
              <a:ln>
                <a:noFill/>
              </a:ln>
              <a:effectLst/>
            </c:spPr>
            <c:txPr>
              <a:bodyPr rot="0" spcFirstLastPara="1" vertOverflow="ellipsis" vert="horz" wrap="square" lIns="38100" tIns="19050" rIns="38100" bIns="19050" anchor="ctr" anchorCtr="0">
                <a:spAutoFit/>
              </a:bodyPr>
              <a:lstStyle/>
              <a:p>
                <a:pPr algn="ctr" rtl="0">
                  <a:defRPr lang="en-US" sz="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Sheet1!$A$2:$A$37</c:f>
              <c:numCache>
                <c:formatCode>mmm\-yy</c:formatCode>
                <c:ptCount val="19"/>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numCache>
            </c:numRef>
          </c:cat>
          <c:val>
            <c:numRef>
              <c:f>Sheet1!$H$2:$H$37</c:f>
              <c:numCache>
                <c:formatCode>0.0</c:formatCode>
                <c:ptCount val="19"/>
                <c:pt idx="0">
                  <c:v>100</c:v>
                </c:pt>
                <c:pt idx="1">
                  <c:v>98.714661991858193</c:v>
                </c:pt>
                <c:pt idx="2">
                  <c:v>92.833498247674044</c:v>
                </c:pt>
                <c:pt idx="3">
                  <c:v>71.868611185313156</c:v>
                </c:pt>
                <c:pt idx="4">
                  <c:v>81.732274455600901</c:v>
                </c:pt>
                <c:pt idx="5">
                  <c:v>78.596752682302281</c:v>
                </c:pt>
                <c:pt idx="6">
                  <c:v>84.636689909811849</c:v>
                </c:pt>
                <c:pt idx="7">
                  <c:v>91.16</c:v>
                </c:pt>
                <c:pt idx="8">
                  <c:v>93.64</c:v>
                </c:pt>
                <c:pt idx="9">
                  <c:v>92.28</c:v>
                </c:pt>
                <c:pt idx="10">
                  <c:v>96.025402787723053</c:v>
                </c:pt>
                <c:pt idx="11">
                  <c:v>107.01992110291096</c:v>
                </c:pt>
                <c:pt idx="12">
                  <c:v>115.75030530565233</c:v>
                </c:pt>
                <c:pt idx="13">
                  <c:v>112.19775467630332</c:v>
                </c:pt>
                <c:pt idx="14">
                  <c:v>119.01948768766182</c:v>
                </c:pt>
                <c:pt idx="15">
                  <c:v>120.01130079357658</c:v>
                </c:pt>
                <c:pt idx="16" formatCode="#,##0.0">
                  <c:v>118.16009893890836</c:v>
                </c:pt>
                <c:pt idx="17" formatCode="#,##0.0">
                  <c:v>124.63980235488957</c:v>
                </c:pt>
                <c:pt idx="18" formatCode="#,##0.0">
                  <c:v>127.16994871252889</c:v>
                </c:pt>
              </c:numCache>
            </c:numRef>
          </c:val>
          <c:smooth val="0"/>
          <c:extLst>
            <c:ext xmlns:c16="http://schemas.microsoft.com/office/drawing/2014/chart" uri="{C3380CC4-5D6E-409C-BE32-E72D297353CC}">
              <c16:uniqueId val="{00000013-C7D0-4E0A-B692-B8AC0CA00F9E}"/>
            </c:ext>
          </c:extLst>
        </c:ser>
        <c:dLbls>
          <c:showLegendKey val="0"/>
          <c:showVal val="0"/>
          <c:showCatName val="0"/>
          <c:showSerName val="0"/>
          <c:showPercent val="0"/>
          <c:showBubbleSize val="0"/>
        </c:dLbls>
        <c:marker val="1"/>
        <c:smooth val="0"/>
        <c:axId val="979424864"/>
        <c:axId val="978063184"/>
      </c:lineChart>
      <c:dateAx>
        <c:axId val="979424864"/>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978063184"/>
        <c:crosses val="autoZero"/>
        <c:auto val="1"/>
        <c:lblOffset val="100"/>
        <c:baseTimeUnit val="months"/>
      </c:dateAx>
      <c:valAx>
        <c:axId val="978063184"/>
        <c:scaling>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7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r>
                  <a:rPr lang="en-US" sz="700" dirty="0">
                    <a:latin typeface="Open Sans" panose="020B0606030504020204" pitchFamily="34" charset="0"/>
                    <a:ea typeface="Open Sans" panose="020B0606030504020204" pitchFamily="34" charset="0"/>
                    <a:cs typeface="Open Sans" panose="020B0606030504020204" pitchFamily="34" charset="0"/>
                  </a:rPr>
                  <a:t>Value of stocks</a:t>
                </a:r>
                <a:r>
                  <a:rPr lang="en-US" sz="700" baseline="0" dirty="0">
                    <a:latin typeface="Open Sans" panose="020B0606030504020204" pitchFamily="34" charset="0"/>
                    <a:ea typeface="Open Sans" panose="020B0606030504020204" pitchFamily="34" charset="0"/>
                    <a:cs typeface="Open Sans" panose="020B0606030504020204" pitchFamily="34" charset="0"/>
                  </a:rPr>
                  <a:t> (indexed to 100)</a:t>
                </a:r>
                <a:endParaRPr lang="en-US" sz="700" dirty="0">
                  <a:latin typeface="Open Sans" panose="020B0606030504020204" pitchFamily="34" charset="0"/>
                  <a:ea typeface="Open Sans" panose="020B0606030504020204" pitchFamily="34" charset="0"/>
                  <a:cs typeface="Open Sans" panose="020B0606030504020204" pitchFamily="34" charset="0"/>
                </a:endParaRPr>
              </a:p>
            </c:rich>
          </c:tx>
          <c:layout>
            <c:manualLayout>
              <c:xMode val="edge"/>
              <c:yMode val="edge"/>
              <c:x val="9.1970970610001646E-3"/>
              <c:y val="0.27673581382541618"/>
            </c:manualLayout>
          </c:layout>
          <c:overlay val="0"/>
          <c:spPr>
            <a:noFill/>
            <a:ln>
              <a:noFill/>
            </a:ln>
            <a:effectLst/>
          </c:spPr>
          <c:txPr>
            <a:bodyPr rot="-5400000" spcFirstLastPara="1" vertOverflow="ellipsis" vert="horz" wrap="square" anchor="ctr" anchorCtr="1"/>
            <a:lstStyle/>
            <a:p>
              <a:pPr>
                <a:defRPr sz="7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979424864"/>
        <c:crosses val="autoZero"/>
        <c:crossBetween val="between"/>
        <c:majorUnit val="200"/>
      </c:valAx>
      <c:spPr>
        <a:noFill/>
        <a:ln>
          <a:noFill/>
        </a:ln>
        <a:effectLst/>
      </c:spPr>
    </c:plotArea>
    <c:legend>
      <c:legendPos val="b"/>
      <c:layout>
        <c:manualLayout>
          <c:xMode val="edge"/>
          <c:yMode val="edge"/>
          <c:x val="0"/>
          <c:y val="0.90934761236861461"/>
          <c:w val="0.99269163717030295"/>
          <c:h val="9.0652387631385334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latin typeface="Calibri" panose="020F0502020204030204" pitchFamily="34" charset="0"/>
          <a:cs typeface="Calibri" panose="020F0502020204030204" pitchFamily="34" charset="0"/>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840" b="0" i="0" u="none" strike="noStrike" kern="1200" spc="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r>
              <a:rPr lang="en-US" sz="1000" b="1" dirty="0"/>
              <a:t>Bond yields* and key financial rates</a:t>
            </a:r>
          </a:p>
        </c:rich>
      </c:tx>
      <c:layout>
        <c:manualLayout>
          <c:xMode val="edge"/>
          <c:yMode val="edge"/>
          <c:x val="1.4054499510807047E-3"/>
          <c:y val="0"/>
        </c:manualLayout>
      </c:layout>
      <c:overlay val="0"/>
      <c:spPr>
        <a:noFill/>
        <a:ln>
          <a:noFill/>
        </a:ln>
        <a:effectLst/>
      </c:spPr>
      <c:txPr>
        <a:bodyPr rot="0" spcFirstLastPara="1" vertOverflow="ellipsis" vert="horz" wrap="square" anchor="ctr" anchorCtr="1"/>
        <a:lstStyle/>
        <a:p>
          <a:pPr>
            <a:defRPr lang="en-US" sz="840" b="0" i="0" u="none" strike="noStrike" kern="1200" spc="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manualLayout>
          <c:layoutTarget val="inner"/>
          <c:xMode val="edge"/>
          <c:yMode val="edge"/>
          <c:x val="5.567690723782797E-2"/>
          <c:y val="8.2445931270061279E-2"/>
          <c:w val="0.92360030050166808"/>
          <c:h val="0.68808571289233023"/>
        </c:manualLayout>
      </c:layout>
      <c:lineChart>
        <c:grouping val="standard"/>
        <c:varyColors val="0"/>
        <c:ser>
          <c:idx val="0"/>
          <c:order val="0"/>
          <c:tx>
            <c:strRef>
              <c:f>Sheet1!$B$1</c:f>
              <c:strCache>
                <c:ptCount val="1"/>
                <c:pt idx="0">
                  <c:v>Repo rate</c:v>
                </c:pt>
              </c:strCache>
            </c:strRef>
          </c:tx>
          <c:spPr>
            <a:ln w="28575" cap="rnd">
              <a:solidFill>
                <a:srgbClr val="71C9EB"/>
              </a:solidFill>
              <a:round/>
            </a:ln>
            <a:effectLst/>
          </c:spPr>
          <c:marker>
            <c:symbol val="none"/>
          </c:marker>
          <c:cat>
            <c:numRef>
              <c:f>Sheet1!$A$2:$A$37</c:f>
              <c:numCache>
                <c:formatCode>mmm\-yy</c:formatCode>
                <c:ptCount val="25"/>
                <c:pt idx="0">
                  <c:v>43617</c:v>
                </c:pt>
                <c:pt idx="1">
                  <c:v>43647</c:v>
                </c:pt>
                <c:pt idx="2">
                  <c:v>43678</c:v>
                </c:pt>
                <c:pt idx="3">
                  <c:v>43709</c:v>
                </c:pt>
                <c:pt idx="4">
                  <c:v>43739</c:v>
                </c:pt>
                <c:pt idx="5">
                  <c:v>43770</c:v>
                </c:pt>
                <c:pt idx="6">
                  <c:v>43800</c:v>
                </c:pt>
                <c:pt idx="7">
                  <c:v>43831</c:v>
                </c:pt>
                <c:pt idx="8">
                  <c:v>43862</c:v>
                </c:pt>
                <c:pt idx="9">
                  <c:v>43891</c:v>
                </c:pt>
                <c:pt idx="10">
                  <c:v>43922</c:v>
                </c:pt>
                <c:pt idx="11">
                  <c:v>43952</c:v>
                </c:pt>
                <c:pt idx="12">
                  <c:v>43983</c:v>
                </c:pt>
                <c:pt idx="13">
                  <c:v>44013</c:v>
                </c:pt>
                <c:pt idx="14">
                  <c:v>44044</c:v>
                </c:pt>
                <c:pt idx="15">
                  <c:v>44075</c:v>
                </c:pt>
                <c:pt idx="16">
                  <c:v>44105</c:v>
                </c:pt>
                <c:pt idx="17">
                  <c:v>44136</c:v>
                </c:pt>
                <c:pt idx="18">
                  <c:v>44166</c:v>
                </c:pt>
                <c:pt idx="19">
                  <c:v>44197</c:v>
                </c:pt>
                <c:pt idx="20">
                  <c:v>44228</c:v>
                </c:pt>
                <c:pt idx="21">
                  <c:v>44256</c:v>
                </c:pt>
                <c:pt idx="22">
                  <c:v>44287</c:v>
                </c:pt>
                <c:pt idx="23">
                  <c:v>44317</c:v>
                </c:pt>
                <c:pt idx="24">
                  <c:v>44348</c:v>
                </c:pt>
              </c:numCache>
            </c:numRef>
          </c:cat>
          <c:val>
            <c:numRef>
              <c:f>Sheet1!$B$2:$B$37</c:f>
              <c:numCache>
                <c:formatCode>0.00%</c:formatCode>
                <c:ptCount val="25"/>
                <c:pt idx="0">
                  <c:v>5.7500000000000002E-2</c:v>
                </c:pt>
                <c:pt idx="1">
                  <c:v>5.7500000000000002E-2</c:v>
                </c:pt>
                <c:pt idx="2">
                  <c:v>5.3999999999999999E-2</c:v>
                </c:pt>
                <c:pt idx="3">
                  <c:v>5.3999999999999999E-2</c:v>
                </c:pt>
                <c:pt idx="4">
                  <c:v>5.1499999999999997E-2</c:v>
                </c:pt>
                <c:pt idx="5">
                  <c:v>5.1499999999999997E-2</c:v>
                </c:pt>
                <c:pt idx="6">
                  <c:v>5.1499999999999997E-2</c:v>
                </c:pt>
                <c:pt idx="7">
                  <c:v>5.1499999999999997E-2</c:v>
                </c:pt>
                <c:pt idx="8">
                  <c:v>5.1499999999999997E-2</c:v>
                </c:pt>
                <c:pt idx="9">
                  <c:v>4.3999999999999997E-2</c:v>
                </c:pt>
                <c:pt idx="10">
                  <c:v>4.3999999999999997E-2</c:v>
                </c:pt>
                <c:pt idx="11">
                  <c:v>0.04</c:v>
                </c:pt>
                <c:pt idx="12">
                  <c:v>0.04</c:v>
                </c:pt>
                <c:pt idx="13">
                  <c:v>0.04</c:v>
                </c:pt>
                <c:pt idx="14">
                  <c:v>0.04</c:v>
                </c:pt>
                <c:pt idx="15">
                  <c:v>0.04</c:v>
                </c:pt>
                <c:pt idx="16">
                  <c:v>0.04</c:v>
                </c:pt>
                <c:pt idx="17">
                  <c:v>0.04</c:v>
                </c:pt>
                <c:pt idx="18">
                  <c:v>0.04</c:v>
                </c:pt>
                <c:pt idx="19">
                  <c:v>0.04</c:v>
                </c:pt>
                <c:pt idx="20">
                  <c:v>0.04</c:v>
                </c:pt>
                <c:pt idx="21">
                  <c:v>0.04</c:v>
                </c:pt>
                <c:pt idx="22">
                  <c:v>0.04</c:v>
                </c:pt>
                <c:pt idx="23">
                  <c:v>0.04</c:v>
                </c:pt>
                <c:pt idx="24">
                  <c:v>0.04</c:v>
                </c:pt>
              </c:numCache>
            </c:numRef>
          </c:val>
          <c:smooth val="0"/>
          <c:extLst>
            <c:ext xmlns:c16="http://schemas.microsoft.com/office/drawing/2014/chart" uri="{C3380CC4-5D6E-409C-BE32-E72D297353CC}">
              <c16:uniqueId val="{00000000-68CA-AF45-9AA7-B1D06795EE67}"/>
            </c:ext>
          </c:extLst>
        </c:ser>
        <c:ser>
          <c:idx val="2"/>
          <c:order val="1"/>
          <c:tx>
            <c:strRef>
              <c:f>Sheet1!$D$1</c:f>
              <c:strCache>
                <c:ptCount val="1"/>
                <c:pt idx="0">
                  <c:v>SBI MCLR (1-year)</c:v>
                </c:pt>
              </c:strCache>
            </c:strRef>
          </c:tx>
          <c:spPr>
            <a:ln w="28575" cap="rnd">
              <a:solidFill>
                <a:srgbClr val="C3E5F5"/>
              </a:solidFill>
              <a:round/>
            </a:ln>
            <a:effectLst/>
          </c:spPr>
          <c:marker>
            <c:symbol val="none"/>
          </c:marker>
          <c:cat>
            <c:numRef>
              <c:f>Sheet1!$A$2:$A$37</c:f>
              <c:numCache>
                <c:formatCode>mmm\-yy</c:formatCode>
                <c:ptCount val="25"/>
                <c:pt idx="0">
                  <c:v>43617</c:v>
                </c:pt>
                <c:pt idx="1">
                  <c:v>43647</c:v>
                </c:pt>
                <c:pt idx="2">
                  <c:v>43678</c:v>
                </c:pt>
                <c:pt idx="3">
                  <c:v>43709</c:v>
                </c:pt>
                <c:pt idx="4">
                  <c:v>43739</c:v>
                </c:pt>
                <c:pt idx="5">
                  <c:v>43770</c:v>
                </c:pt>
                <c:pt idx="6">
                  <c:v>43800</c:v>
                </c:pt>
                <c:pt idx="7">
                  <c:v>43831</c:v>
                </c:pt>
                <c:pt idx="8">
                  <c:v>43862</c:v>
                </c:pt>
                <c:pt idx="9">
                  <c:v>43891</c:v>
                </c:pt>
                <c:pt idx="10">
                  <c:v>43922</c:v>
                </c:pt>
                <c:pt idx="11">
                  <c:v>43952</c:v>
                </c:pt>
                <c:pt idx="12">
                  <c:v>43983</c:v>
                </c:pt>
                <c:pt idx="13">
                  <c:v>44013</c:v>
                </c:pt>
                <c:pt idx="14">
                  <c:v>44044</c:v>
                </c:pt>
                <c:pt idx="15">
                  <c:v>44075</c:v>
                </c:pt>
                <c:pt idx="16">
                  <c:v>44105</c:v>
                </c:pt>
                <c:pt idx="17">
                  <c:v>44136</c:v>
                </c:pt>
                <c:pt idx="18">
                  <c:v>44166</c:v>
                </c:pt>
                <c:pt idx="19">
                  <c:v>44197</c:v>
                </c:pt>
                <c:pt idx="20">
                  <c:v>44228</c:v>
                </c:pt>
                <c:pt idx="21">
                  <c:v>44256</c:v>
                </c:pt>
                <c:pt idx="22">
                  <c:v>44287</c:v>
                </c:pt>
                <c:pt idx="23">
                  <c:v>44317</c:v>
                </c:pt>
                <c:pt idx="24">
                  <c:v>44348</c:v>
                </c:pt>
              </c:numCache>
            </c:numRef>
          </c:cat>
          <c:val>
            <c:numRef>
              <c:f>Sheet1!$D$2:$D$37</c:f>
              <c:numCache>
                <c:formatCode>0.00%</c:formatCode>
                <c:ptCount val="25"/>
                <c:pt idx="0">
                  <c:v>8.4500000000000006E-2</c:v>
                </c:pt>
                <c:pt idx="1">
                  <c:v>8.4000000000000005E-2</c:v>
                </c:pt>
                <c:pt idx="2">
                  <c:v>8.2500000000000004E-2</c:v>
                </c:pt>
                <c:pt idx="3">
                  <c:v>8.1000000000000003E-2</c:v>
                </c:pt>
                <c:pt idx="4">
                  <c:v>8.0500000000000002E-2</c:v>
                </c:pt>
                <c:pt idx="5">
                  <c:v>0.08</c:v>
                </c:pt>
                <c:pt idx="6">
                  <c:v>7.9000000000000001E-2</c:v>
                </c:pt>
                <c:pt idx="7">
                  <c:v>7.9000000000000001E-2</c:v>
                </c:pt>
                <c:pt idx="8">
                  <c:v>7.85E-2</c:v>
                </c:pt>
                <c:pt idx="9">
                  <c:v>7.7499999999999999E-2</c:v>
                </c:pt>
                <c:pt idx="10">
                  <c:v>7.3999999999999996E-2</c:v>
                </c:pt>
                <c:pt idx="11">
                  <c:v>7.2499999999999995E-2</c:v>
                </c:pt>
                <c:pt idx="12">
                  <c:v>7.0000000000000007E-2</c:v>
                </c:pt>
                <c:pt idx="13">
                  <c:v>7.0000000000000007E-2</c:v>
                </c:pt>
                <c:pt idx="14">
                  <c:v>7.0000000000000007E-2</c:v>
                </c:pt>
                <c:pt idx="15">
                  <c:v>7.0000000000000007E-2</c:v>
                </c:pt>
                <c:pt idx="16">
                  <c:v>7.0000000000000007E-2</c:v>
                </c:pt>
                <c:pt idx="17">
                  <c:v>7.0000000000000007E-2</c:v>
                </c:pt>
                <c:pt idx="18">
                  <c:v>7.0000000000000007E-2</c:v>
                </c:pt>
                <c:pt idx="19">
                  <c:v>7.0000000000000007E-2</c:v>
                </c:pt>
                <c:pt idx="20">
                  <c:v>7.0000000000000007E-2</c:v>
                </c:pt>
                <c:pt idx="21">
                  <c:v>7.0000000000000007E-2</c:v>
                </c:pt>
                <c:pt idx="22">
                  <c:v>7.0000000000000007E-2</c:v>
                </c:pt>
                <c:pt idx="23">
                  <c:v>7.0000000000000007E-2</c:v>
                </c:pt>
                <c:pt idx="24">
                  <c:v>7.0000000000000007E-2</c:v>
                </c:pt>
              </c:numCache>
            </c:numRef>
          </c:val>
          <c:smooth val="0"/>
          <c:extLst>
            <c:ext xmlns:c16="http://schemas.microsoft.com/office/drawing/2014/chart" uri="{C3380CC4-5D6E-409C-BE32-E72D297353CC}">
              <c16:uniqueId val="{00000001-68CA-AF45-9AA7-B1D06795EE67}"/>
            </c:ext>
          </c:extLst>
        </c:ser>
        <c:ser>
          <c:idx val="3"/>
          <c:order val="2"/>
          <c:tx>
            <c:strRef>
              <c:f>Sheet1!$E$1</c:f>
              <c:strCache>
                <c:ptCount val="1"/>
                <c:pt idx="0">
                  <c:v>Treasury bond yield (INR, 10-year)</c:v>
                </c:pt>
              </c:strCache>
            </c:strRef>
          </c:tx>
          <c:spPr>
            <a:ln w="38100" cap="rnd">
              <a:solidFill>
                <a:srgbClr val="009CD8"/>
              </a:solidFill>
              <a:round/>
            </a:ln>
            <a:effectLst/>
          </c:spPr>
          <c:marker>
            <c:symbol val="circle"/>
            <c:size val="5"/>
            <c:spPr>
              <a:solidFill>
                <a:schemeClr val="bg1"/>
              </a:solidFill>
              <a:ln w="38100">
                <a:solidFill>
                  <a:srgbClr val="009CD8"/>
                </a:solidFill>
              </a:ln>
              <a:effectLst/>
            </c:spPr>
          </c:marker>
          <c:cat>
            <c:numRef>
              <c:f>Sheet1!$A$2:$A$37</c:f>
              <c:numCache>
                <c:formatCode>mmm\-yy</c:formatCode>
                <c:ptCount val="25"/>
                <c:pt idx="0">
                  <c:v>43617</c:v>
                </c:pt>
                <c:pt idx="1">
                  <c:v>43647</c:v>
                </c:pt>
                <c:pt idx="2">
                  <c:v>43678</c:v>
                </c:pt>
                <c:pt idx="3">
                  <c:v>43709</c:v>
                </c:pt>
                <c:pt idx="4">
                  <c:v>43739</c:v>
                </c:pt>
                <c:pt idx="5">
                  <c:v>43770</c:v>
                </c:pt>
                <c:pt idx="6">
                  <c:v>43800</c:v>
                </c:pt>
                <c:pt idx="7">
                  <c:v>43831</c:v>
                </c:pt>
                <c:pt idx="8">
                  <c:v>43862</c:v>
                </c:pt>
                <c:pt idx="9">
                  <c:v>43891</c:v>
                </c:pt>
                <c:pt idx="10">
                  <c:v>43922</c:v>
                </c:pt>
                <c:pt idx="11">
                  <c:v>43952</c:v>
                </c:pt>
                <c:pt idx="12">
                  <c:v>43983</c:v>
                </c:pt>
                <c:pt idx="13">
                  <c:v>44013</c:v>
                </c:pt>
                <c:pt idx="14">
                  <c:v>44044</c:v>
                </c:pt>
                <c:pt idx="15">
                  <c:v>44075</c:v>
                </c:pt>
                <c:pt idx="16">
                  <c:v>44105</c:v>
                </c:pt>
                <c:pt idx="17">
                  <c:v>44136</c:v>
                </c:pt>
                <c:pt idx="18">
                  <c:v>44166</c:v>
                </c:pt>
                <c:pt idx="19">
                  <c:v>44197</c:v>
                </c:pt>
                <c:pt idx="20">
                  <c:v>44228</c:v>
                </c:pt>
                <c:pt idx="21">
                  <c:v>44256</c:v>
                </c:pt>
                <c:pt idx="22">
                  <c:v>44287</c:v>
                </c:pt>
                <c:pt idx="23">
                  <c:v>44317</c:v>
                </c:pt>
                <c:pt idx="24">
                  <c:v>44348</c:v>
                </c:pt>
              </c:numCache>
            </c:numRef>
          </c:cat>
          <c:val>
            <c:numRef>
              <c:f>Sheet1!$E$2:$E$37</c:f>
              <c:numCache>
                <c:formatCode>0.00%</c:formatCode>
                <c:ptCount val="25"/>
                <c:pt idx="0">
                  <c:v>7.2800000000000004E-2</c:v>
                </c:pt>
                <c:pt idx="1">
                  <c:v>7.17E-2</c:v>
                </c:pt>
                <c:pt idx="2">
                  <c:v>7.1800000000000003E-2</c:v>
                </c:pt>
                <c:pt idx="3">
                  <c:v>7.1900000000000006E-2</c:v>
                </c:pt>
                <c:pt idx="4">
                  <c:v>6.6400000000000001E-2</c:v>
                </c:pt>
                <c:pt idx="5">
                  <c:v>6.5699999999999995E-2</c:v>
                </c:pt>
                <c:pt idx="6">
                  <c:v>6.59E-2</c:v>
                </c:pt>
                <c:pt idx="7">
                  <c:v>6.5799999999999997E-2</c:v>
                </c:pt>
                <c:pt idx="8">
                  <c:v>6.4699999999999994E-2</c:v>
                </c:pt>
                <c:pt idx="9">
                  <c:v>6.4299999999999996E-2</c:v>
                </c:pt>
                <c:pt idx="10">
                  <c:v>6.1699999999999998E-2</c:v>
                </c:pt>
                <c:pt idx="11">
                  <c:v>6.0299999999999999E-2</c:v>
                </c:pt>
                <c:pt idx="12">
                  <c:v>5.8999999999999997E-2</c:v>
                </c:pt>
                <c:pt idx="13">
                  <c:v>5.8599999999999999E-2</c:v>
                </c:pt>
                <c:pt idx="14">
                  <c:v>6.0699999999999997E-2</c:v>
                </c:pt>
                <c:pt idx="15">
                  <c:v>6.0299999999999999E-2</c:v>
                </c:pt>
                <c:pt idx="16">
                  <c:v>5.9299999999999999E-2</c:v>
                </c:pt>
                <c:pt idx="17">
                  <c:v>5.8999999999999997E-2</c:v>
                </c:pt>
                <c:pt idx="18">
                  <c:v>5.8999999999999997E-2</c:v>
                </c:pt>
                <c:pt idx="19">
                  <c:v>5.8999999999999997E-2</c:v>
                </c:pt>
                <c:pt idx="20">
                  <c:v>6.2300000000000001E-2</c:v>
                </c:pt>
                <c:pt idx="21">
                  <c:v>6.1800000000000001E-2</c:v>
                </c:pt>
                <c:pt idx="22">
                  <c:v>6.0229999999999999E-2</c:v>
                </c:pt>
                <c:pt idx="23">
                  <c:v>6.0199999999999997E-2</c:v>
                </c:pt>
                <c:pt idx="24">
                  <c:v>6.0380000000000003E-2</c:v>
                </c:pt>
              </c:numCache>
            </c:numRef>
          </c:val>
          <c:smooth val="0"/>
          <c:extLst>
            <c:ext xmlns:c16="http://schemas.microsoft.com/office/drawing/2014/chart" uri="{C3380CC4-5D6E-409C-BE32-E72D297353CC}">
              <c16:uniqueId val="{00000002-68CA-AF45-9AA7-B1D06795EE67}"/>
            </c:ext>
          </c:extLst>
        </c:ser>
        <c:ser>
          <c:idx val="5"/>
          <c:order val="3"/>
          <c:tx>
            <c:strRef>
              <c:f>Sheet1!$G$1</c:f>
              <c:strCache>
                <c:ptCount val="1"/>
                <c:pt idx="0">
                  <c:v>NTPC bond yield (INR, 8.66%, 10-year)</c:v>
                </c:pt>
              </c:strCache>
            </c:strRef>
          </c:tx>
          <c:spPr>
            <a:ln w="38100" cap="rnd">
              <a:solidFill>
                <a:srgbClr val="575756"/>
              </a:solidFill>
              <a:round/>
            </a:ln>
            <a:effectLst/>
          </c:spPr>
          <c:marker>
            <c:symbol val="circle"/>
            <c:size val="5"/>
            <c:spPr>
              <a:solidFill>
                <a:schemeClr val="bg1"/>
              </a:solidFill>
              <a:ln w="38100">
                <a:solidFill>
                  <a:srgbClr val="575756"/>
                </a:solidFill>
              </a:ln>
              <a:effectLst/>
            </c:spPr>
          </c:marker>
          <c:cat>
            <c:numRef>
              <c:f>Sheet1!$A$2:$A$37</c:f>
              <c:numCache>
                <c:formatCode>mmm\-yy</c:formatCode>
                <c:ptCount val="25"/>
                <c:pt idx="0">
                  <c:v>43617</c:v>
                </c:pt>
                <c:pt idx="1">
                  <c:v>43647</c:v>
                </c:pt>
                <c:pt idx="2">
                  <c:v>43678</c:v>
                </c:pt>
                <c:pt idx="3">
                  <c:v>43709</c:v>
                </c:pt>
                <c:pt idx="4">
                  <c:v>43739</c:v>
                </c:pt>
                <c:pt idx="5">
                  <c:v>43770</c:v>
                </c:pt>
                <c:pt idx="6">
                  <c:v>43800</c:v>
                </c:pt>
                <c:pt idx="7">
                  <c:v>43831</c:v>
                </c:pt>
                <c:pt idx="8">
                  <c:v>43862</c:v>
                </c:pt>
                <c:pt idx="9">
                  <c:v>43891</c:v>
                </c:pt>
                <c:pt idx="10">
                  <c:v>43922</c:v>
                </c:pt>
                <c:pt idx="11">
                  <c:v>43952</c:v>
                </c:pt>
                <c:pt idx="12">
                  <c:v>43983</c:v>
                </c:pt>
                <c:pt idx="13">
                  <c:v>44013</c:v>
                </c:pt>
                <c:pt idx="14">
                  <c:v>44044</c:v>
                </c:pt>
                <c:pt idx="15">
                  <c:v>44075</c:v>
                </c:pt>
                <c:pt idx="16">
                  <c:v>44105</c:v>
                </c:pt>
                <c:pt idx="17">
                  <c:v>44136</c:v>
                </c:pt>
                <c:pt idx="18">
                  <c:v>44166</c:v>
                </c:pt>
                <c:pt idx="19">
                  <c:v>44197</c:v>
                </c:pt>
                <c:pt idx="20">
                  <c:v>44228</c:v>
                </c:pt>
                <c:pt idx="21">
                  <c:v>44256</c:v>
                </c:pt>
                <c:pt idx="22">
                  <c:v>44287</c:v>
                </c:pt>
                <c:pt idx="23">
                  <c:v>44317</c:v>
                </c:pt>
                <c:pt idx="24">
                  <c:v>44348</c:v>
                </c:pt>
              </c:numCache>
            </c:numRef>
          </c:cat>
          <c:val>
            <c:numRef>
              <c:f>Sheet1!$G$2:$G$37</c:f>
              <c:numCache>
                <c:formatCode>0.00%</c:formatCode>
                <c:ptCount val="25"/>
                <c:pt idx="0">
                  <c:v>7.4334763948497848E-2</c:v>
                </c:pt>
                <c:pt idx="1">
                  <c:v>7.3884480846344164E-2</c:v>
                </c:pt>
                <c:pt idx="2">
                  <c:v>7.3327688399661306E-2</c:v>
                </c:pt>
                <c:pt idx="3">
                  <c:v>7.2226855713094243E-2</c:v>
                </c:pt>
                <c:pt idx="4">
                  <c:v>6.9839272897362067E-2</c:v>
                </c:pt>
                <c:pt idx="5">
                  <c:v>7.3195675876699923E-2</c:v>
                </c:pt>
                <c:pt idx="6">
                  <c:v>7.5198742635342541E-2</c:v>
                </c:pt>
                <c:pt idx="7">
                  <c:v>7.7314525488795638E-2</c:v>
                </c:pt>
                <c:pt idx="8">
                  <c:v>7.629955947136563E-2</c:v>
                </c:pt>
                <c:pt idx="9">
                  <c:v>7.9376718606782762E-2</c:v>
                </c:pt>
                <c:pt idx="10">
                  <c:v>7.2167268060567169E-2</c:v>
                </c:pt>
                <c:pt idx="11">
                  <c:v>7.5173611111111108E-2</c:v>
                </c:pt>
                <c:pt idx="12">
                  <c:v>7.2046589018302826E-2</c:v>
                </c:pt>
                <c:pt idx="13">
                  <c:v>7.2400000000000006E-2</c:v>
                </c:pt>
                <c:pt idx="14">
                  <c:v>7.2800000000000004E-2</c:v>
                </c:pt>
                <c:pt idx="15">
                  <c:v>7.2800000000000004E-2</c:v>
                </c:pt>
                <c:pt idx="16">
                  <c:v>7.0751633986928103E-2</c:v>
                </c:pt>
                <c:pt idx="17">
                  <c:v>7.5060889462872593E-2</c:v>
                </c:pt>
                <c:pt idx="18">
                  <c:v>7.5418459233971391E-2</c:v>
                </c:pt>
                <c:pt idx="19">
                  <c:v>7.5195151388852702E-2</c:v>
                </c:pt>
                <c:pt idx="20">
                  <c:v>7.545261156875234E-2</c:v>
                </c:pt>
                <c:pt idx="21">
                  <c:v>7.6867221084378309E-2</c:v>
                </c:pt>
                <c:pt idx="22">
                  <c:v>7.5964912280701749E-2</c:v>
                </c:pt>
                <c:pt idx="23">
                  <c:v>7.2776167065843098E-2</c:v>
                </c:pt>
                <c:pt idx="24">
                  <c:v>7.277922514497015E-2</c:v>
                </c:pt>
              </c:numCache>
            </c:numRef>
          </c:val>
          <c:smooth val="0"/>
          <c:extLst>
            <c:ext xmlns:c16="http://schemas.microsoft.com/office/drawing/2014/chart" uri="{C3380CC4-5D6E-409C-BE32-E72D297353CC}">
              <c16:uniqueId val="{00000003-68CA-AF45-9AA7-B1D06795EE67}"/>
            </c:ext>
          </c:extLst>
        </c:ser>
        <c:ser>
          <c:idx val="6"/>
          <c:order val="4"/>
          <c:tx>
            <c:strRef>
              <c:f>Sheet1!$H$1</c:f>
              <c:strCache>
                <c:ptCount val="1"/>
                <c:pt idx="0">
                  <c:v>ReNew Power bond yield (USD, 6.67%, 5-year)</c:v>
                </c:pt>
              </c:strCache>
            </c:strRef>
          </c:tx>
          <c:spPr>
            <a:ln w="38100" cap="rnd">
              <a:solidFill>
                <a:srgbClr val="87BD41"/>
              </a:solidFill>
              <a:round/>
            </a:ln>
            <a:effectLst/>
          </c:spPr>
          <c:marker>
            <c:symbol val="circle"/>
            <c:size val="5"/>
            <c:spPr>
              <a:solidFill>
                <a:schemeClr val="bg1"/>
              </a:solidFill>
              <a:ln w="25400">
                <a:solidFill>
                  <a:srgbClr val="87BD41"/>
                </a:solidFill>
              </a:ln>
              <a:effectLst/>
            </c:spPr>
          </c:marker>
          <c:cat>
            <c:numRef>
              <c:f>Sheet1!$A$2:$A$37</c:f>
              <c:numCache>
                <c:formatCode>mmm\-yy</c:formatCode>
                <c:ptCount val="25"/>
                <c:pt idx="0">
                  <c:v>43617</c:v>
                </c:pt>
                <c:pt idx="1">
                  <c:v>43647</c:v>
                </c:pt>
                <c:pt idx="2">
                  <c:v>43678</c:v>
                </c:pt>
                <c:pt idx="3">
                  <c:v>43709</c:v>
                </c:pt>
                <c:pt idx="4">
                  <c:v>43739</c:v>
                </c:pt>
                <c:pt idx="5">
                  <c:v>43770</c:v>
                </c:pt>
                <c:pt idx="6">
                  <c:v>43800</c:v>
                </c:pt>
                <c:pt idx="7">
                  <c:v>43831</c:v>
                </c:pt>
                <c:pt idx="8">
                  <c:v>43862</c:v>
                </c:pt>
                <c:pt idx="9">
                  <c:v>43891</c:v>
                </c:pt>
                <c:pt idx="10">
                  <c:v>43922</c:v>
                </c:pt>
                <c:pt idx="11">
                  <c:v>43952</c:v>
                </c:pt>
                <c:pt idx="12">
                  <c:v>43983</c:v>
                </c:pt>
                <c:pt idx="13">
                  <c:v>44013</c:v>
                </c:pt>
                <c:pt idx="14">
                  <c:v>44044</c:v>
                </c:pt>
                <c:pt idx="15">
                  <c:v>44075</c:v>
                </c:pt>
                <c:pt idx="16">
                  <c:v>44105</c:v>
                </c:pt>
                <c:pt idx="17">
                  <c:v>44136</c:v>
                </c:pt>
                <c:pt idx="18">
                  <c:v>44166</c:v>
                </c:pt>
                <c:pt idx="19">
                  <c:v>44197</c:v>
                </c:pt>
                <c:pt idx="20">
                  <c:v>44228</c:v>
                </c:pt>
                <c:pt idx="21">
                  <c:v>44256</c:v>
                </c:pt>
                <c:pt idx="22">
                  <c:v>44287</c:v>
                </c:pt>
                <c:pt idx="23">
                  <c:v>44317</c:v>
                </c:pt>
                <c:pt idx="24">
                  <c:v>44348</c:v>
                </c:pt>
              </c:numCache>
            </c:numRef>
          </c:cat>
          <c:val>
            <c:numRef>
              <c:f>Sheet1!$H$2:$H$37</c:f>
              <c:numCache>
                <c:formatCode>0.00%</c:formatCode>
                <c:ptCount val="25"/>
                <c:pt idx="0">
                  <c:v>6.5308920003916582E-2</c:v>
                </c:pt>
                <c:pt idx="1">
                  <c:v>6.4876957494407153E-2</c:v>
                </c:pt>
                <c:pt idx="2">
                  <c:v>6.5168539325842698E-2</c:v>
                </c:pt>
                <c:pt idx="3">
                  <c:v>6.5733714398344342E-2</c:v>
                </c:pt>
                <c:pt idx="4">
                  <c:v>6.5844027640671279E-2</c:v>
                </c:pt>
                <c:pt idx="5">
                  <c:v>6.4959096221269955E-2</c:v>
                </c:pt>
                <c:pt idx="6">
                  <c:v>6.4313952367177712E-2</c:v>
                </c:pt>
                <c:pt idx="7">
                  <c:v>6.3372921615201902E-2</c:v>
                </c:pt>
                <c:pt idx="8">
                  <c:v>6.3560129597865445E-2</c:v>
                </c:pt>
                <c:pt idx="9">
                  <c:v>8.167013591281988E-2</c:v>
                </c:pt>
                <c:pt idx="10">
                  <c:v>7.6446991404011455E-2</c:v>
                </c:pt>
                <c:pt idx="11">
                  <c:v>6.7798332994511087E-2</c:v>
                </c:pt>
                <c:pt idx="12">
                  <c:v>6.5915604308726158E-2</c:v>
                </c:pt>
                <c:pt idx="13">
                  <c:v>6.4519249371251697E-2</c:v>
                </c:pt>
                <c:pt idx="14">
                  <c:v>6.3535911602209935E-2</c:v>
                </c:pt>
                <c:pt idx="15">
                  <c:v>6.4444444444444443E-2</c:v>
                </c:pt>
                <c:pt idx="16">
                  <c:v>6.3487530934703981E-2</c:v>
                </c:pt>
                <c:pt idx="17">
                  <c:v>6.2552752508674855E-2</c:v>
                </c:pt>
                <c:pt idx="18">
                  <c:v>6.2954223690420003E-2</c:v>
                </c:pt>
                <c:pt idx="19">
                  <c:v>6.3097152587267058E-2</c:v>
                </c:pt>
                <c:pt idx="20">
                  <c:v>6.3306757782839784E-2</c:v>
                </c:pt>
                <c:pt idx="21">
                  <c:v>6.3294742835452597E-2</c:v>
                </c:pt>
                <c:pt idx="22">
                  <c:v>6.3384966264373274E-2</c:v>
                </c:pt>
                <c:pt idx="23">
                  <c:v>6.3258725341426403E-2</c:v>
                </c:pt>
                <c:pt idx="24">
                  <c:v>6.3222748815165875E-2</c:v>
                </c:pt>
              </c:numCache>
            </c:numRef>
          </c:val>
          <c:smooth val="0"/>
          <c:extLst>
            <c:ext xmlns:c16="http://schemas.microsoft.com/office/drawing/2014/chart" uri="{C3380CC4-5D6E-409C-BE32-E72D297353CC}">
              <c16:uniqueId val="{00000004-68CA-AF45-9AA7-B1D06795EE67}"/>
            </c:ext>
          </c:extLst>
        </c:ser>
        <c:ser>
          <c:idx val="7"/>
          <c:order val="5"/>
          <c:tx>
            <c:strRef>
              <c:f>Sheet1!$I$1</c:f>
              <c:strCache>
                <c:ptCount val="1"/>
                <c:pt idx="0">
                  <c:v>Adani Green Energy bond yield (USD, 6.25%, 5-year)</c:v>
                </c:pt>
              </c:strCache>
            </c:strRef>
          </c:tx>
          <c:spPr>
            <a:ln w="38100" cap="rnd">
              <a:solidFill>
                <a:srgbClr val="9D9D9C"/>
              </a:solidFill>
              <a:round/>
            </a:ln>
            <a:effectLst/>
          </c:spPr>
          <c:marker>
            <c:symbol val="circle"/>
            <c:size val="5"/>
            <c:spPr>
              <a:solidFill>
                <a:schemeClr val="bg1"/>
              </a:solidFill>
              <a:ln w="38100">
                <a:solidFill>
                  <a:srgbClr val="9D9D9C"/>
                </a:solidFill>
              </a:ln>
              <a:effectLst/>
            </c:spPr>
          </c:marker>
          <c:cat>
            <c:numRef>
              <c:f>Sheet1!$A$2:$A$37</c:f>
              <c:numCache>
                <c:formatCode>mmm\-yy</c:formatCode>
                <c:ptCount val="25"/>
                <c:pt idx="0">
                  <c:v>43617</c:v>
                </c:pt>
                <c:pt idx="1">
                  <c:v>43647</c:v>
                </c:pt>
                <c:pt idx="2">
                  <c:v>43678</c:v>
                </c:pt>
                <c:pt idx="3">
                  <c:v>43709</c:v>
                </c:pt>
                <c:pt idx="4">
                  <c:v>43739</c:v>
                </c:pt>
                <c:pt idx="5">
                  <c:v>43770</c:v>
                </c:pt>
                <c:pt idx="6">
                  <c:v>43800</c:v>
                </c:pt>
                <c:pt idx="7">
                  <c:v>43831</c:v>
                </c:pt>
                <c:pt idx="8">
                  <c:v>43862</c:v>
                </c:pt>
                <c:pt idx="9">
                  <c:v>43891</c:v>
                </c:pt>
                <c:pt idx="10">
                  <c:v>43922</c:v>
                </c:pt>
                <c:pt idx="11">
                  <c:v>43952</c:v>
                </c:pt>
                <c:pt idx="12">
                  <c:v>43983</c:v>
                </c:pt>
                <c:pt idx="13">
                  <c:v>44013</c:v>
                </c:pt>
                <c:pt idx="14">
                  <c:v>44044</c:v>
                </c:pt>
                <c:pt idx="15">
                  <c:v>44075</c:v>
                </c:pt>
                <c:pt idx="16">
                  <c:v>44105</c:v>
                </c:pt>
                <c:pt idx="17">
                  <c:v>44136</c:v>
                </c:pt>
                <c:pt idx="18">
                  <c:v>44166</c:v>
                </c:pt>
                <c:pt idx="19">
                  <c:v>44197</c:v>
                </c:pt>
                <c:pt idx="20">
                  <c:v>44228</c:v>
                </c:pt>
                <c:pt idx="21">
                  <c:v>44256</c:v>
                </c:pt>
                <c:pt idx="22">
                  <c:v>44287</c:v>
                </c:pt>
                <c:pt idx="23">
                  <c:v>44317</c:v>
                </c:pt>
                <c:pt idx="24">
                  <c:v>44348</c:v>
                </c:pt>
              </c:numCache>
            </c:numRef>
          </c:cat>
          <c:val>
            <c:numRef>
              <c:f>Sheet1!$I$2:$I$37</c:f>
              <c:numCache>
                <c:formatCode>0.00%</c:formatCode>
                <c:ptCount val="25"/>
                <c:pt idx="0">
                  <c:v>6.1017280093722537E-2</c:v>
                </c:pt>
                <c:pt idx="1">
                  <c:v>6.067372099796136E-2</c:v>
                </c:pt>
                <c:pt idx="2">
                  <c:v>6.0720878266783247E-2</c:v>
                </c:pt>
                <c:pt idx="3">
                  <c:v>5.9711474156873987E-2</c:v>
                </c:pt>
                <c:pt idx="4">
                  <c:v>5.8757168374541695E-2</c:v>
                </c:pt>
                <c:pt idx="5">
                  <c:v>5.8548009367681501E-2</c:v>
                </c:pt>
                <c:pt idx="6">
                  <c:v>5.8080104079546509E-2</c:v>
                </c:pt>
                <c:pt idx="7">
                  <c:v>5.7662145954423837E-2</c:v>
                </c:pt>
                <c:pt idx="8">
                  <c:v>5.8015408892601872E-2</c:v>
                </c:pt>
                <c:pt idx="9">
                  <c:v>6.9957465860756657E-2</c:v>
                </c:pt>
                <c:pt idx="10">
                  <c:v>6.4267352185089971E-2</c:v>
                </c:pt>
                <c:pt idx="11">
                  <c:v>6.0898372795478904E-2</c:v>
                </c:pt>
                <c:pt idx="12">
                  <c:v>5.9665871121718374E-2</c:v>
                </c:pt>
                <c:pt idx="13">
                  <c:v>5.9068141007466213E-2</c:v>
                </c:pt>
                <c:pt idx="14">
                  <c:v>5.8107103012272218E-2</c:v>
                </c:pt>
                <c:pt idx="15">
                  <c:v>5.8036957934812887E-2</c:v>
                </c:pt>
                <c:pt idx="16">
                  <c:v>5.7571849668386146E-2</c:v>
                </c:pt>
                <c:pt idx="17">
                  <c:v>5.6658507841537482E-2</c:v>
                </c:pt>
                <c:pt idx="18">
                  <c:v>5.6210090835506793E-2</c:v>
                </c:pt>
                <c:pt idx="19">
                  <c:v>5.6028686687584046E-2</c:v>
                </c:pt>
                <c:pt idx="20">
                  <c:v>5.6134363211783722E-2</c:v>
                </c:pt>
                <c:pt idx="21">
                  <c:v>5.6504836814031283E-2</c:v>
                </c:pt>
                <c:pt idx="22">
                  <c:v>5.6316453415029735E-2</c:v>
                </c:pt>
                <c:pt idx="23">
                  <c:v>5.5163283318623128E-2</c:v>
                </c:pt>
                <c:pt idx="24">
                  <c:v>5.6275886907977669E-2</c:v>
                </c:pt>
              </c:numCache>
            </c:numRef>
          </c:val>
          <c:smooth val="0"/>
          <c:extLst>
            <c:ext xmlns:c16="http://schemas.microsoft.com/office/drawing/2014/chart" uri="{C3380CC4-5D6E-409C-BE32-E72D297353CC}">
              <c16:uniqueId val="{00000005-68CA-AF45-9AA7-B1D06795EE67}"/>
            </c:ext>
          </c:extLst>
        </c:ser>
        <c:dLbls>
          <c:showLegendKey val="0"/>
          <c:showVal val="0"/>
          <c:showCatName val="0"/>
          <c:showSerName val="0"/>
          <c:showPercent val="0"/>
          <c:showBubbleSize val="0"/>
        </c:dLbls>
        <c:smooth val="0"/>
        <c:axId val="173970032"/>
        <c:axId val="321977168"/>
      </c:lineChart>
      <c:dateAx>
        <c:axId val="173970032"/>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7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321977168"/>
        <c:crosses val="autoZero"/>
        <c:auto val="1"/>
        <c:lblOffset val="100"/>
        <c:baseTimeUnit val="months"/>
      </c:dateAx>
      <c:valAx>
        <c:axId val="321977168"/>
        <c:scaling>
          <c:orientation val="minMax"/>
          <c:max val="0.1"/>
          <c:min val="3.0000000000000006E-2"/>
        </c:scaling>
        <c:delete val="0"/>
        <c:axPos val="l"/>
        <c:majorGridlines>
          <c:spPr>
            <a:ln w="9525" cap="flat" cmpd="sng" algn="ctr">
              <a:solidFill>
                <a:schemeClr val="tx1">
                  <a:lumMod val="15000"/>
                  <a:lumOff val="85000"/>
                </a:schemeClr>
              </a:solidFill>
              <a:round/>
            </a:ln>
            <a:effectLst/>
          </c:spPr>
        </c:majorGridlines>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lang="en-US" sz="7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73970032"/>
        <c:crosses val="autoZero"/>
        <c:crossBetween val="between"/>
        <c:majorUnit val="5.000000000000001E-3"/>
        <c:minorUnit val="1.0000000000000002E-3"/>
      </c:valAx>
      <c:spPr>
        <a:noFill/>
        <a:ln>
          <a:noFill/>
        </a:ln>
        <a:effectLst/>
      </c:spPr>
    </c:plotArea>
    <c:legend>
      <c:legendPos val="b"/>
      <c:layout>
        <c:manualLayout>
          <c:xMode val="edge"/>
          <c:yMode val="edge"/>
          <c:x val="0"/>
          <c:y val="0.91255740123997686"/>
          <c:w val="0.99960574274452507"/>
          <c:h val="8.744259876002311E-2"/>
        </c:manualLayout>
      </c:layout>
      <c:overlay val="0"/>
      <c:spPr>
        <a:noFill/>
        <a:ln>
          <a:noFill/>
        </a:ln>
        <a:effectLst/>
      </c:spPr>
      <c:txPr>
        <a:bodyPr rot="0" spcFirstLastPara="1" vertOverflow="ellipsis" vert="horz" wrap="square" anchor="ctr" anchorCtr="1"/>
        <a:lstStyle/>
        <a:p>
          <a:pPr>
            <a:defRPr lang="en-US" sz="7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a:defRPr lang="en-US" sz="7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Calibri" panose="020F0502020204030204" pitchFamily="34" charset="0"/>
                <a:ea typeface="+mn-ea"/>
                <a:cs typeface="Calibri" panose="020F0502020204030204" pitchFamily="34" charset="0"/>
              </a:defRPr>
            </a:pPr>
            <a:r>
              <a:rPr lang="en-US" sz="1000" b="1" dirty="0">
                <a:solidFill>
                  <a:srgbClr val="575756"/>
                </a:solidFill>
                <a:latin typeface="Open Sans" panose="020B0606030504020204" pitchFamily="34" charset="0"/>
                <a:ea typeface="Open Sans" panose="020B0606030504020204" pitchFamily="34" charset="0"/>
                <a:cs typeface="Open Sans" panose="020B0606030504020204" pitchFamily="34" charset="0"/>
              </a:rPr>
              <a:t>Electric</a:t>
            </a:r>
            <a:r>
              <a:rPr lang="en-US" sz="1000" b="1" baseline="0" dirty="0">
                <a:solidFill>
                  <a:srgbClr val="575756"/>
                </a:solidFill>
                <a:latin typeface="Open Sans" panose="020B0606030504020204" pitchFamily="34" charset="0"/>
                <a:ea typeface="Open Sans" panose="020B0606030504020204" pitchFamily="34" charset="0"/>
                <a:cs typeface="Open Sans" panose="020B0606030504020204" pitchFamily="34" charset="0"/>
              </a:rPr>
              <a:t> vehicle</a:t>
            </a:r>
            <a:r>
              <a:rPr lang="en-US" sz="1000" b="1" dirty="0">
                <a:solidFill>
                  <a:srgbClr val="575756"/>
                </a:solidFill>
                <a:latin typeface="Open Sans" panose="020B0606030504020204" pitchFamily="34" charset="0"/>
                <a:ea typeface="Open Sans" panose="020B0606030504020204" pitchFamily="34" charset="0"/>
                <a:cs typeface="Open Sans" panose="020B0606030504020204" pitchFamily="34" charset="0"/>
              </a:rPr>
              <a:t> sales in India</a:t>
            </a:r>
          </a:p>
        </c:rich>
      </c:tx>
      <c:layout>
        <c:manualLayout>
          <c:xMode val="edge"/>
          <c:yMode val="edge"/>
          <c:x val="4.8607099207765268E-4"/>
          <c:y val="1.9853459134644633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6.4511131091648855E-2"/>
          <c:y val="9.9612679020183961E-2"/>
          <c:w val="0.86701820952002784"/>
          <c:h val="0.72549944641828035"/>
        </c:manualLayout>
      </c:layout>
      <c:barChart>
        <c:barDir val="col"/>
        <c:grouping val="clustered"/>
        <c:varyColors val="0"/>
        <c:ser>
          <c:idx val="0"/>
          <c:order val="0"/>
          <c:tx>
            <c:strRef>
              <c:f>Sheet1!$B$1</c:f>
              <c:strCache>
                <c:ptCount val="1"/>
                <c:pt idx="0">
                  <c:v>Electric vehicles (EV)</c:v>
                </c:pt>
              </c:strCache>
            </c:strRef>
          </c:tx>
          <c:spPr>
            <a:solidFill>
              <a:srgbClr val="9D9D9C"/>
            </a:solidFill>
            <a:ln>
              <a:solidFill>
                <a:srgbClr val="9D9D9C"/>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5F98-4B33-B80D-D10057B0017A}"/>
                </c:ext>
              </c:extLst>
            </c:dLbl>
            <c:dLbl>
              <c:idx val="1"/>
              <c:delete val="1"/>
              <c:extLst>
                <c:ext xmlns:c15="http://schemas.microsoft.com/office/drawing/2012/chart" uri="{CE6537A1-D6FC-4f65-9D91-7224C49458BB}"/>
                <c:ext xmlns:c16="http://schemas.microsoft.com/office/drawing/2014/chart" uri="{C3380CC4-5D6E-409C-BE32-E72D297353CC}">
                  <c16:uniqueId val="{00000001-5F98-4B33-B80D-D10057B0017A}"/>
                </c:ext>
              </c:extLst>
            </c:dLbl>
            <c:dLbl>
              <c:idx val="2"/>
              <c:delete val="1"/>
              <c:extLst>
                <c:ext xmlns:c15="http://schemas.microsoft.com/office/drawing/2012/chart" uri="{CE6537A1-D6FC-4f65-9D91-7224C49458BB}"/>
                <c:ext xmlns:c16="http://schemas.microsoft.com/office/drawing/2014/chart" uri="{C3380CC4-5D6E-409C-BE32-E72D297353CC}">
                  <c16:uniqueId val="{00000002-5F98-4B33-B80D-D10057B0017A}"/>
                </c:ext>
              </c:extLst>
            </c:dLbl>
            <c:dLbl>
              <c:idx val="3"/>
              <c:delete val="1"/>
              <c:extLst>
                <c:ext xmlns:c15="http://schemas.microsoft.com/office/drawing/2012/chart" uri="{CE6537A1-D6FC-4f65-9D91-7224C49458BB}"/>
                <c:ext xmlns:c16="http://schemas.microsoft.com/office/drawing/2014/chart" uri="{C3380CC4-5D6E-409C-BE32-E72D297353CC}">
                  <c16:uniqueId val="{00000003-5F98-4B33-B80D-D10057B0017A}"/>
                </c:ext>
              </c:extLst>
            </c:dLbl>
            <c:dLbl>
              <c:idx val="4"/>
              <c:delete val="1"/>
              <c:extLst>
                <c:ext xmlns:c15="http://schemas.microsoft.com/office/drawing/2012/chart" uri="{CE6537A1-D6FC-4f65-9D91-7224C49458BB}"/>
                <c:ext xmlns:c16="http://schemas.microsoft.com/office/drawing/2014/chart" uri="{C3380CC4-5D6E-409C-BE32-E72D297353CC}">
                  <c16:uniqueId val="{00000004-5F98-4B33-B80D-D10057B0017A}"/>
                </c:ext>
              </c:extLst>
            </c:dLbl>
            <c:dLbl>
              <c:idx val="5"/>
              <c:delete val="1"/>
              <c:extLst>
                <c:ext xmlns:c15="http://schemas.microsoft.com/office/drawing/2012/chart" uri="{CE6537A1-D6FC-4f65-9D91-7224C49458BB}"/>
                <c:ext xmlns:c16="http://schemas.microsoft.com/office/drawing/2014/chart" uri="{C3380CC4-5D6E-409C-BE32-E72D297353CC}">
                  <c16:uniqueId val="{00000005-5F98-4B33-B80D-D10057B0017A}"/>
                </c:ext>
              </c:extLst>
            </c:dLbl>
            <c:dLbl>
              <c:idx val="6"/>
              <c:delete val="1"/>
              <c:extLst>
                <c:ext xmlns:c15="http://schemas.microsoft.com/office/drawing/2012/chart" uri="{CE6537A1-D6FC-4f65-9D91-7224C49458BB}"/>
                <c:ext xmlns:c16="http://schemas.microsoft.com/office/drawing/2014/chart" uri="{C3380CC4-5D6E-409C-BE32-E72D297353CC}">
                  <c16:uniqueId val="{00000006-5F98-4B33-B80D-D10057B0017A}"/>
                </c:ext>
              </c:extLst>
            </c:dLbl>
            <c:dLbl>
              <c:idx val="7"/>
              <c:delete val="1"/>
              <c:extLst>
                <c:ext xmlns:c15="http://schemas.microsoft.com/office/drawing/2012/chart" uri="{CE6537A1-D6FC-4f65-9D91-7224C49458BB}"/>
                <c:ext xmlns:c16="http://schemas.microsoft.com/office/drawing/2014/chart" uri="{C3380CC4-5D6E-409C-BE32-E72D297353CC}">
                  <c16:uniqueId val="{00000007-5F98-4B33-B80D-D10057B0017A}"/>
                </c:ext>
              </c:extLst>
            </c:dLbl>
            <c:dLbl>
              <c:idx val="8"/>
              <c:delete val="1"/>
              <c:extLst>
                <c:ext xmlns:c15="http://schemas.microsoft.com/office/drawing/2012/chart" uri="{CE6537A1-D6FC-4f65-9D91-7224C49458BB}"/>
                <c:ext xmlns:c16="http://schemas.microsoft.com/office/drawing/2014/chart" uri="{C3380CC4-5D6E-409C-BE32-E72D297353CC}">
                  <c16:uniqueId val="{00000008-5F98-4B33-B80D-D10057B0017A}"/>
                </c:ext>
              </c:extLst>
            </c:dLbl>
            <c:dLbl>
              <c:idx val="9"/>
              <c:delete val="1"/>
              <c:extLst>
                <c:ext xmlns:c15="http://schemas.microsoft.com/office/drawing/2012/chart" uri="{CE6537A1-D6FC-4f65-9D91-7224C49458BB}"/>
                <c:ext xmlns:c16="http://schemas.microsoft.com/office/drawing/2014/chart" uri="{C3380CC4-5D6E-409C-BE32-E72D297353CC}">
                  <c16:uniqueId val="{00000009-5F98-4B33-B80D-D10057B0017A}"/>
                </c:ext>
              </c:extLst>
            </c:dLbl>
            <c:dLbl>
              <c:idx val="10"/>
              <c:layout>
                <c:manualLayout>
                  <c:x val="-6.3922227033268294E-4"/>
                  <c:y val="3.97061328083450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F98-4B33-B80D-D10057B0017A}"/>
                </c:ext>
              </c:extLst>
            </c:dLbl>
            <c:dLbl>
              <c:idx val="11"/>
              <c:layout>
                <c:manualLayout>
                  <c:x val="-2.7541736842748425E-3"/>
                  <c:y val="1.50081558044549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F98-4B33-B80D-D10057B0017A}"/>
                </c:ext>
              </c:extLst>
            </c:dLbl>
            <c:dLbl>
              <c:idx val="14"/>
              <c:layout>
                <c:manualLayout>
                  <c:x val="-3.8683403691036188E-3"/>
                  <c:y val="2.86882650485812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F98-4B33-B80D-D10057B0017A}"/>
                </c:ext>
              </c:extLst>
            </c:dLbl>
            <c:dLbl>
              <c:idx val="15"/>
              <c:layout>
                <c:manualLayout>
                  <c:x val="8.8181652070885175E-3"/>
                  <c:y val="-4.3063440300440153E-2"/>
                </c:manualLayout>
              </c:layout>
              <c:spPr>
                <a:solidFill>
                  <a:srgbClr val="C3E5F5"/>
                </a:solidFill>
                <a:ln>
                  <a:noFill/>
                </a:ln>
                <a:effectLst/>
              </c:spPr>
              <c:txPr>
                <a:bodyPr rot="0" spcFirstLastPara="1" vertOverflow="ellipsis" vert="horz" wrap="square" lIns="38100" tIns="19050" rIns="38100" bIns="19050" anchor="ctr" anchorCtr="0">
                  <a:spAutoFit/>
                </a:bodyPr>
                <a:lstStyle/>
                <a:p>
                  <a:pPr algn="ctr" rtl="0">
                    <a:defRPr lang="en-US" sz="800" b="1" i="0" u="none" strike="noStrike" kern="1200" baseline="0">
                      <a:solidFill>
                        <a:srgbClr val="45AFDC"/>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7.6526100561808391E-2"/>
                      <c:h val="5.0686185584826376E-2"/>
                    </c:manualLayout>
                  </c15:layout>
                </c:ext>
                <c:ext xmlns:c16="http://schemas.microsoft.com/office/drawing/2014/chart" uri="{C3380CC4-5D6E-409C-BE32-E72D297353CC}">
                  <c16:uniqueId val="{0000000D-5F98-4B33-B80D-D10057B0017A}"/>
                </c:ext>
              </c:extLst>
            </c:dLbl>
            <c:dLbl>
              <c:idx val="16"/>
              <c:layout>
                <c:manualLayout>
                  <c:x val="-7.3314471778955547E-4"/>
                  <c:y val="-0.1163745723367058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F98-4B33-B80D-D10057B0017A}"/>
                </c:ext>
              </c:extLst>
            </c:dLbl>
            <c:dLbl>
              <c:idx val="17"/>
              <c:layout>
                <c:manualLayout>
                  <c:x val="-4.718630166564766E-3"/>
                  <c:y val="-0.102510323634872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F98-4B33-B80D-D10057B0017A}"/>
                </c:ext>
              </c:extLst>
            </c:dLbl>
            <c:dLbl>
              <c:idx val="18"/>
              <c:layout>
                <c:manualLayout>
                  <c:x val="0"/>
                  <c:y val="-0.135595863246072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F98-4B33-B80D-D10057B0017A}"/>
                </c:ext>
              </c:extLst>
            </c:dLbl>
            <c:dLbl>
              <c:idx val="19"/>
              <c:layout>
                <c:manualLayout>
                  <c:x val="0"/>
                  <c:y val="-0.1765899614367450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F98-4B33-B80D-D10057B0017A}"/>
                </c:ext>
              </c:extLst>
            </c:dLbl>
            <c:dLbl>
              <c:idx val="20"/>
              <c:layout>
                <c:manualLayout>
                  <c:x val="8.3731456078483413E-3"/>
                  <c:y val="-0.217584059627418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F98-4B33-B80D-D10057B0017A}"/>
                </c:ext>
              </c:extLst>
            </c:dLbl>
            <c:dLbl>
              <c:idx val="21"/>
              <c:layout>
                <c:manualLayout>
                  <c:x val="0"/>
                  <c:y val="-3.4687313853646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F98-4B33-B80D-D10057B0017A}"/>
                </c:ext>
              </c:extLst>
            </c:dLbl>
            <c:dLbl>
              <c:idx val="22"/>
              <c:layout>
                <c:manualLayout>
                  <c:x val="-1.5350589616400793E-16"/>
                  <c:y val="-0.1482094319201253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F98-4B33-B80D-D10057B0017A}"/>
                </c:ext>
              </c:extLst>
            </c:dLbl>
            <c:dLbl>
              <c:idx val="23"/>
              <c:layout>
                <c:manualLayout>
                  <c:x val="4.1865728039241707E-3"/>
                  <c:y val="-0.271191726492144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F98-4B33-B80D-D10057B0017A}"/>
                </c:ext>
              </c:extLst>
            </c:dLbl>
            <c:dLbl>
              <c:idx val="24"/>
              <c:layout>
                <c:manualLayout>
                  <c:x val="-2.0932864019620853E-3"/>
                  <c:y val="-0.138749255414585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5F98-4B33-B80D-D10057B0017A}"/>
                </c:ext>
              </c:extLst>
            </c:dLbl>
            <c:dLbl>
              <c:idx val="25"/>
              <c:layout>
                <c:manualLayout>
                  <c:x val="-1.5350589616400793E-16"/>
                  <c:y val="-0.2522713734810644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5F98-4B33-B80D-D10057B0017A}"/>
                </c:ext>
              </c:extLst>
            </c:dLbl>
            <c:dLbl>
              <c:idx val="26"/>
              <c:layout>
                <c:manualLayout>
                  <c:x val="8.3731456078483413E-3"/>
                  <c:y val="-0.324799393356870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5F98-4B33-B80D-D10057B0017A}"/>
                </c:ext>
              </c:extLst>
            </c:dLbl>
            <c:dLbl>
              <c:idx val="27"/>
              <c:layout>
                <c:manualLayout>
                  <c:x val="-2.0932864019620853E-3"/>
                  <c:y val="-0.104061941560939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5F98-4B33-B80D-D10057B0017A}"/>
                </c:ext>
              </c:extLst>
            </c:dLbl>
            <c:dLbl>
              <c:idx val="28"/>
              <c:layout>
                <c:manualLayout>
                  <c:x val="6.2798592058861021E-3"/>
                  <c:y val="-0.198663706616338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5F98-4B33-B80D-D10057B0017A}"/>
                </c:ext>
              </c:extLst>
            </c:dLbl>
            <c:dLbl>
              <c:idx val="29"/>
              <c:layout>
                <c:manualLayout>
                  <c:x val="2.0932864019620853E-3"/>
                  <c:y val="-0.1040619415609390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C-5F98-4B33-B80D-D10057B0017A}"/>
                </c:ext>
              </c:extLst>
            </c:dLbl>
            <c:spPr>
              <a:solidFill>
                <a:srgbClr val="C3E5F5"/>
              </a:solid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accent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FY06</c:v>
                </c:pt>
                <c:pt idx="1">
                  <c:v>FY07</c:v>
                </c:pt>
                <c:pt idx="2">
                  <c:v>FY08</c:v>
                </c:pt>
                <c:pt idx="3">
                  <c:v>FY09</c:v>
                </c:pt>
                <c:pt idx="4">
                  <c:v>FY10</c:v>
                </c:pt>
                <c:pt idx="5">
                  <c:v>FY11</c:v>
                </c:pt>
                <c:pt idx="6">
                  <c:v>FY12</c:v>
                </c:pt>
                <c:pt idx="7">
                  <c:v>FY13</c:v>
                </c:pt>
                <c:pt idx="8">
                  <c:v>FY14</c:v>
                </c:pt>
                <c:pt idx="9">
                  <c:v>FY15</c:v>
                </c:pt>
                <c:pt idx="10">
                  <c:v>FY16</c:v>
                </c:pt>
                <c:pt idx="11">
                  <c:v>FY17</c:v>
                </c:pt>
                <c:pt idx="12">
                  <c:v>FY18</c:v>
                </c:pt>
                <c:pt idx="13">
                  <c:v>FY19</c:v>
                </c:pt>
                <c:pt idx="14">
                  <c:v>FY20</c:v>
                </c:pt>
                <c:pt idx="15">
                  <c:v>FY21</c:v>
                </c:pt>
                <c:pt idx="16">
                  <c:v>Apr-21</c:v>
                </c:pt>
                <c:pt idx="17">
                  <c:v>May-21</c:v>
                </c:pt>
                <c:pt idx="18">
                  <c:v>Jun-21</c:v>
                </c:pt>
              </c:strCache>
            </c:strRef>
          </c:cat>
          <c:val>
            <c:numRef>
              <c:f>Sheet1!$B$2:$B$20</c:f>
              <c:numCache>
                <c:formatCode>#,##0</c:formatCode>
                <c:ptCount val="19"/>
                <c:pt idx="0">
                  <c:v>1317</c:v>
                </c:pt>
                <c:pt idx="1">
                  <c:v>2064</c:v>
                </c:pt>
                <c:pt idx="2">
                  <c:v>4130</c:v>
                </c:pt>
                <c:pt idx="3">
                  <c:v>11201</c:v>
                </c:pt>
                <c:pt idx="4">
                  <c:v>5608</c:v>
                </c:pt>
                <c:pt idx="5">
                  <c:v>4697</c:v>
                </c:pt>
                <c:pt idx="6">
                  <c:v>7561</c:v>
                </c:pt>
                <c:pt idx="7">
                  <c:v>4133</c:v>
                </c:pt>
                <c:pt idx="8">
                  <c:v>3055</c:v>
                </c:pt>
                <c:pt idx="9">
                  <c:v>2433</c:v>
                </c:pt>
                <c:pt idx="10">
                  <c:v>18062</c:v>
                </c:pt>
                <c:pt idx="11">
                  <c:v>56648</c:v>
                </c:pt>
                <c:pt idx="12">
                  <c:v>96788</c:v>
                </c:pt>
                <c:pt idx="13">
                  <c:v>146574</c:v>
                </c:pt>
                <c:pt idx="14">
                  <c:v>166289</c:v>
                </c:pt>
                <c:pt idx="15">
                  <c:v>133177</c:v>
                </c:pt>
                <c:pt idx="16">
                  <c:v>14176</c:v>
                </c:pt>
                <c:pt idx="17">
                  <c:v>3310</c:v>
                </c:pt>
                <c:pt idx="18">
                  <c:v>11171</c:v>
                </c:pt>
              </c:numCache>
            </c:numRef>
          </c:val>
          <c:extLst>
            <c:ext xmlns:c16="http://schemas.microsoft.com/office/drawing/2014/chart" uri="{C3380CC4-5D6E-409C-BE32-E72D297353CC}">
              <c16:uniqueId val="{00000019-5F98-4B33-B80D-D10057B0017A}"/>
            </c:ext>
          </c:extLst>
        </c:ser>
        <c:ser>
          <c:idx val="1"/>
          <c:order val="1"/>
          <c:tx>
            <c:strRef>
              <c:f>Sheet1!$C$1</c:f>
              <c:strCache>
                <c:ptCount val="1"/>
                <c:pt idx="0">
                  <c:v>Hybrid vehicles</c:v>
                </c:pt>
              </c:strCache>
            </c:strRef>
          </c:tx>
          <c:spPr>
            <a:solidFill>
              <a:srgbClr val="009CD8"/>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A-5F98-4B33-B80D-D10057B0017A}"/>
                </c:ext>
              </c:extLst>
            </c:dLbl>
            <c:dLbl>
              <c:idx val="1"/>
              <c:delete val="1"/>
              <c:extLst>
                <c:ext xmlns:c15="http://schemas.microsoft.com/office/drawing/2012/chart" uri="{CE6537A1-D6FC-4f65-9D91-7224C49458BB}"/>
                <c:ext xmlns:c16="http://schemas.microsoft.com/office/drawing/2014/chart" uri="{C3380CC4-5D6E-409C-BE32-E72D297353CC}">
                  <c16:uniqueId val="{0000001B-5F98-4B33-B80D-D10057B0017A}"/>
                </c:ext>
              </c:extLst>
            </c:dLbl>
            <c:dLbl>
              <c:idx val="2"/>
              <c:delete val="1"/>
              <c:extLst>
                <c:ext xmlns:c15="http://schemas.microsoft.com/office/drawing/2012/chart" uri="{CE6537A1-D6FC-4f65-9D91-7224C49458BB}"/>
                <c:ext xmlns:c16="http://schemas.microsoft.com/office/drawing/2014/chart" uri="{C3380CC4-5D6E-409C-BE32-E72D297353CC}">
                  <c16:uniqueId val="{0000001C-5F98-4B33-B80D-D10057B0017A}"/>
                </c:ext>
              </c:extLst>
            </c:dLbl>
            <c:dLbl>
              <c:idx val="3"/>
              <c:delete val="1"/>
              <c:extLst>
                <c:ext xmlns:c15="http://schemas.microsoft.com/office/drawing/2012/chart" uri="{CE6537A1-D6FC-4f65-9D91-7224C49458BB}"/>
                <c:ext xmlns:c16="http://schemas.microsoft.com/office/drawing/2014/chart" uri="{C3380CC4-5D6E-409C-BE32-E72D297353CC}">
                  <c16:uniqueId val="{0000001D-5F98-4B33-B80D-D10057B0017A}"/>
                </c:ext>
              </c:extLst>
            </c:dLbl>
            <c:dLbl>
              <c:idx val="4"/>
              <c:delete val="1"/>
              <c:extLst>
                <c:ext xmlns:c15="http://schemas.microsoft.com/office/drawing/2012/chart" uri="{CE6537A1-D6FC-4f65-9D91-7224C49458BB}"/>
                <c:ext xmlns:c16="http://schemas.microsoft.com/office/drawing/2014/chart" uri="{C3380CC4-5D6E-409C-BE32-E72D297353CC}">
                  <c16:uniqueId val="{0000001E-5F98-4B33-B80D-D10057B0017A}"/>
                </c:ext>
              </c:extLst>
            </c:dLbl>
            <c:dLbl>
              <c:idx val="5"/>
              <c:delete val="1"/>
              <c:extLst>
                <c:ext xmlns:c15="http://schemas.microsoft.com/office/drawing/2012/chart" uri="{CE6537A1-D6FC-4f65-9D91-7224C49458BB}"/>
                <c:ext xmlns:c16="http://schemas.microsoft.com/office/drawing/2014/chart" uri="{C3380CC4-5D6E-409C-BE32-E72D297353CC}">
                  <c16:uniqueId val="{0000001F-5F98-4B33-B80D-D10057B0017A}"/>
                </c:ext>
              </c:extLst>
            </c:dLbl>
            <c:dLbl>
              <c:idx val="6"/>
              <c:delete val="1"/>
              <c:extLst>
                <c:ext xmlns:c15="http://schemas.microsoft.com/office/drawing/2012/chart" uri="{CE6537A1-D6FC-4f65-9D91-7224C49458BB}"/>
                <c:ext xmlns:c16="http://schemas.microsoft.com/office/drawing/2014/chart" uri="{C3380CC4-5D6E-409C-BE32-E72D297353CC}">
                  <c16:uniqueId val="{00000020-5F98-4B33-B80D-D10057B0017A}"/>
                </c:ext>
              </c:extLst>
            </c:dLbl>
            <c:dLbl>
              <c:idx val="7"/>
              <c:delete val="1"/>
              <c:extLst>
                <c:ext xmlns:c15="http://schemas.microsoft.com/office/drawing/2012/chart" uri="{CE6537A1-D6FC-4f65-9D91-7224C49458BB}"/>
                <c:ext xmlns:c16="http://schemas.microsoft.com/office/drawing/2014/chart" uri="{C3380CC4-5D6E-409C-BE32-E72D297353CC}">
                  <c16:uniqueId val="{00000021-5F98-4B33-B80D-D10057B0017A}"/>
                </c:ext>
              </c:extLst>
            </c:dLbl>
            <c:dLbl>
              <c:idx val="8"/>
              <c:delete val="1"/>
              <c:extLst>
                <c:ext xmlns:c15="http://schemas.microsoft.com/office/drawing/2012/chart" uri="{CE6537A1-D6FC-4f65-9D91-7224C49458BB}"/>
                <c:ext xmlns:c16="http://schemas.microsoft.com/office/drawing/2014/chart" uri="{C3380CC4-5D6E-409C-BE32-E72D297353CC}">
                  <c16:uniqueId val="{00000022-5F98-4B33-B80D-D10057B0017A}"/>
                </c:ext>
              </c:extLst>
            </c:dLbl>
            <c:dLbl>
              <c:idx val="9"/>
              <c:delete val="1"/>
              <c:extLst>
                <c:ext xmlns:c15="http://schemas.microsoft.com/office/drawing/2012/chart" uri="{CE6537A1-D6FC-4f65-9D91-7224C49458BB}"/>
                <c:ext xmlns:c16="http://schemas.microsoft.com/office/drawing/2014/chart" uri="{C3380CC4-5D6E-409C-BE32-E72D297353CC}">
                  <c16:uniqueId val="{00000023-5F98-4B33-B80D-D10057B0017A}"/>
                </c:ext>
              </c:extLst>
            </c:dLbl>
            <c:dLbl>
              <c:idx val="10"/>
              <c:layout>
                <c:manualLayout>
                  <c:x val="3.199890750186671E-3"/>
                  <c:y val="5.24352951327298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5F98-4B33-B80D-D10057B0017A}"/>
                </c:ext>
              </c:extLst>
            </c:dLbl>
            <c:dLbl>
              <c:idx val="11"/>
              <c:layout>
                <c:manualLayout>
                  <c:x val="9.4610943046857863E-4"/>
                  <c:y val="-1.55799536290409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5F98-4B33-B80D-D10057B0017A}"/>
                </c:ext>
              </c:extLst>
            </c:dLbl>
            <c:dLbl>
              <c:idx val="12"/>
              <c:layout>
                <c:manualLayout>
                  <c:x val="8.2920003613103817E-3"/>
                  <c:y val="-9.8804204742970725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5F98-4B33-B80D-D10057B0017A}"/>
                </c:ext>
              </c:extLst>
            </c:dLbl>
            <c:dLbl>
              <c:idx val="13"/>
              <c:layout>
                <c:manualLayout>
                  <c:x val="3.6308681618555131E-3"/>
                  <c:y val="-3.020896033834035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5F98-4B33-B80D-D10057B0017A}"/>
                </c:ext>
              </c:extLst>
            </c:dLbl>
            <c:dLbl>
              <c:idx val="14"/>
              <c:layout>
                <c:manualLayout>
                  <c:x val="-8.4061107480367197E-5"/>
                  <c:y val="-2.3270544412052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F98-4B33-B80D-D10057B0017A}"/>
                </c:ext>
              </c:extLst>
            </c:dLbl>
            <c:dLbl>
              <c:idx val="15"/>
              <c:layout>
                <c:manualLayout>
                  <c:x val="3.1691531997201261E-2"/>
                  <c:y val="-6.2497998092570187E-2"/>
                </c:manualLayout>
              </c:layout>
              <c:spPr>
                <a:solidFill>
                  <a:srgbClr val="C3E5F5"/>
                </a:solidFill>
                <a:ln>
                  <a:noFill/>
                </a:ln>
                <a:effectLst/>
              </c:spPr>
              <c:txPr>
                <a:bodyPr rot="0" spcFirstLastPara="1" vertOverflow="ellipsis" vert="horz" wrap="square" lIns="38100" tIns="19050" rIns="38100" bIns="19050" anchor="ctr" anchorCtr="0">
                  <a:spAutoFit/>
                </a:bodyPr>
                <a:lstStyle/>
                <a:p>
                  <a:pPr algn="ctr" rtl="0">
                    <a:defRPr lang="en-US" sz="800" b="1" i="0" u="none" strike="noStrike" kern="1200" baseline="0">
                      <a:solidFill>
                        <a:srgbClr val="1D98C7"/>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F98-4B33-B80D-D10057B0017A}"/>
                </c:ext>
              </c:extLst>
            </c:dLbl>
            <c:dLbl>
              <c:idx val="16"/>
              <c:layout>
                <c:manualLayout>
                  <c:x val="1.1354842537887248E-3"/>
                  <c:y val="-8.55115534578186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5F98-4B33-B80D-D10057B0017A}"/>
                </c:ext>
              </c:extLst>
            </c:dLbl>
            <c:dLbl>
              <c:idx val="17"/>
              <c:layout>
                <c:manualLayout>
                  <c:x val="7.7074533896228552E-3"/>
                  <c:y val="-5.22461304760657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5F98-4B33-B80D-D10057B0017A}"/>
                </c:ext>
              </c:extLst>
            </c:dLbl>
            <c:dLbl>
              <c:idx val="18"/>
              <c:layout>
                <c:manualLayout>
                  <c:x val="1.0466432009810426E-2"/>
                  <c:y val="-8.51415885498592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5F98-4B33-B80D-D10057B0017A}"/>
                </c:ext>
              </c:extLst>
            </c:dLbl>
            <c:dLbl>
              <c:idx val="19"/>
              <c:layout>
                <c:manualLayout>
                  <c:x val="1.2559718411772511E-2"/>
                  <c:y val="-0.1229822945720188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5F98-4B33-B80D-D10057B0017A}"/>
                </c:ext>
              </c:extLst>
            </c:dLbl>
            <c:dLbl>
              <c:idx val="20"/>
              <c:layout>
                <c:manualLayout>
                  <c:x val="1.6746291215696683E-2"/>
                  <c:y val="-0.2743451186606575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5F98-4B33-B80D-D10057B0017A}"/>
                </c:ext>
              </c:extLst>
            </c:dLbl>
            <c:dLbl>
              <c:idx val="21"/>
              <c:layout>
                <c:manualLayout>
                  <c:x val="6.2798592058862556E-3"/>
                  <c:y val="-8.51415885498592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5F98-4B33-B80D-D10057B0017A}"/>
                </c:ext>
              </c:extLst>
            </c:dLbl>
            <c:dLbl>
              <c:idx val="22"/>
              <c:layout>
                <c:manualLayout>
                  <c:x val="6.2798592058862556E-3"/>
                  <c:y val="-0.195510314447825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5F98-4B33-B80D-D10057B0017A}"/>
                </c:ext>
              </c:extLst>
            </c:dLbl>
            <c:dLbl>
              <c:idx val="23"/>
              <c:layout>
                <c:manualLayout>
                  <c:x val="1.2559718411772357E-2"/>
                  <c:y val="-0.3437197463679502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5F98-4B33-B80D-D10057B0017A}"/>
                </c:ext>
              </c:extLst>
            </c:dLbl>
            <c:dLbl>
              <c:idx val="24"/>
              <c:layout>
                <c:manualLayout>
                  <c:x val="0"/>
                  <c:y val="-9.46017650553991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5F98-4B33-B80D-D10057B0017A}"/>
                </c:ext>
              </c:extLst>
            </c:dLbl>
            <c:dLbl>
              <c:idx val="25"/>
              <c:layout>
                <c:manualLayout>
                  <c:x val="2.0932864019620853E-3"/>
                  <c:y val="-0.223890843964444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5F98-4B33-B80D-D10057B0017A}"/>
                </c:ext>
              </c:extLst>
            </c:dLbl>
            <c:dLbl>
              <c:idx val="26"/>
              <c:layout>
                <c:manualLayout>
                  <c:x val="1.6746291215696683E-2"/>
                  <c:y val="-0.334259569862410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5F98-4B33-B80D-D10057B0017A}"/>
                </c:ext>
              </c:extLst>
            </c:dLbl>
            <c:dLbl>
              <c:idx val="27"/>
              <c:layout>
                <c:manualLayout>
                  <c:x val="-1.5350589616400793E-16"/>
                  <c:y val="-7.252801987580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5F98-4B33-B80D-D10057B0017A}"/>
                </c:ext>
              </c:extLst>
            </c:dLbl>
            <c:dLbl>
              <c:idx val="28"/>
              <c:layout>
                <c:manualLayout>
                  <c:x val="2.0932864019620852E-2"/>
                  <c:y val="-0.2459645891440378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5F98-4B33-B80D-D10057B0017A}"/>
                </c:ext>
              </c:extLst>
            </c:dLbl>
            <c:dLbl>
              <c:idx val="29"/>
              <c:layout>
                <c:manualLayout>
                  <c:x val="6.2798592058862556E-3"/>
                  <c:y val="-6.30678433702660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D-5F98-4B33-B80D-D10057B0017A}"/>
                </c:ext>
              </c:extLst>
            </c:dLbl>
            <c:spPr>
              <a:solidFill>
                <a:srgbClr val="C3E5F5"/>
              </a:solid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accent2"/>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FY06</c:v>
                </c:pt>
                <c:pt idx="1">
                  <c:v>FY07</c:v>
                </c:pt>
                <c:pt idx="2">
                  <c:v>FY08</c:v>
                </c:pt>
                <c:pt idx="3">
                  <c:v>FY09</c:v>
                </c:pt>
                <c:pt idx="4">
                  <c:v>FY10</c:v>
                </c:pt>
                <c:pt idx="5">
                  <c:v>FY11</c:v>
                </c:pt>
                <c:pt idx="6">
                  <c:v>FY12</c:v>
                </c:pt>
                <c:pt idx="7">
                  <c:v>FY13</c:v>
                </c:pt>
                <c:pt idx="8">
                  <c:v>FY14</c:v>
                </c:pt>
                <c:pt idx="9">
                  <c:v>FY15</c:v>
                </c:pt>
                <c:pt idx="10">
                  <c:v>FY16</c:v>
                </c:pt>
                <c:pt idx="11">
                  <c:v>FY17</c:v>
                </c:pt>
                <c:pt idx="12">
                  <c:v>FY18</c:v>
                </c:pt>
                <c:pt idx="13">
                  <c:v>FY19</c:v>
                </c:pt>
                <c:pt idx="14">
                  <c:v>FY20</c:v>
                </c:pt>
                <c:pt idx="15">
                  <c:v>FY21</c:v>
                </c:pt>
                <c:pt idx="16">
                  <c:v>Apr-21</c:v>
                </c:pt>
                <c:pt idx="17">
                  <c:v>May-21</c:v>
                </c:pt>
                <c:pt idx="18">
                  <c:v>Jun-21</c:v>
                </c:pt>
              </c:strCache>
            </c:strRef>
          </c:cat>
          <c:val>
            <c:numRef>
              <c:f>Sheet1!$C$2:$C$20</c:f>
              <c:numCache>
                <c:formatCode>#,##0</c:formatCode>
                <c:ptCount val="19"/>
                <c:pt idx="0">
                  <c:v>8</c:v>
                </c:pt>
                <c:pt idx="1">
                  <c:v>5</c:v>
                </c:pt>
                <c:pt idx="2">
                  <c:v>5</c:v>
                </c:pt>
                <c:pt idx="3">
                  <c:v>26</c:v>
                </c:pt>
                <c:pt idx="4">
                  <c:v>43</c:v>
                </c:pt>
                <c:pt idx="5">
                  <c:v>38</c:v>
                </c:pt>
                <c:pt idx="6">
                  <c:v>38</c:v>
                </c:pt>
                <c:pt idx="7">
                  <c:v>47</c:v>
                </c:pt>
                <c:pt idx="8">
                  <c:v>34</c:v>
                </c:pt>
                <c:pt idx="9">
                  <c:v>31</c:v>
                </c:pt>
                <c:pt idx="10">
                  <c:v>1981</c:v>
                </c:pt>
                <c:pt idx="11">
                  <c:v>19730</c:v>
                </c:pt>
                <c:pt idx="12">
                  <c:v>52840</c:v>
                </c:pt>
                <c:pt idx="13">
                  <c:v>90034</c:v>
                </c:pt>
                <c:pt idx="14">
                  <c:v>96993</c:v>
                </c:pt>
                <c:pt idx="15">
                  <c:v>100006</c:v>
                </c:pt>
                <c:pt idx="16">
                  <c:v>8036</c:v>
                </c:pt>
                <c:pt idx="17">
                  <c:v>2973</c:v>
                </c:pt>
                <c:pt idx="18">
                  <c:v>7139</c:v>
                </c:pt>
              </c:numCache>
            </c:numRef>
          </c:val>
          <c:extLst>
            <c:ext xmlns:c16="http://schemas.microsoft.com/office/drawing/2014/chart" uri="{C3380CC4-5D6E-409C-BE32-E72D297353CC}">
              <c16:uniqueId val="{00000035-5F98-4B33-B80D-D10057B0017A}"/>
            </c:ext>
          </c:extLst>
        </c:ser>
        <c:dLbls>
          <c:showLegendKey val="0"/>
          <c:showVal val="0"/>
          <c:showCatName val="0"/>
          <c:showSerName val="0"/>
          <c:showPercent val="0"/>
          <c:showBubbleSize val="0"/>
        </c:dLbls>
        <c:gapWidth val="150"/>
        <c:axId val="979424864"/>
        <c:axId val="978063184"/>
      </c:barChart>
      <c:lineChart>
        <c:grouping val="stacked"/>
        <c:varyColors val="0"/>
        <c:ser>
          <c:idx val="2"/>
          <c:order val="2"/>
          <c:tx>
            <c:strRef>
              <c:f>Sheet1!$D$1</c:f>
              <c:strCache>
                <c:ptCount val="1"/>
                <c:pt idx="0">
                  <c:v>BOV and hybrid vehicles as % of overall vehicle sales</c:v>
                </c:pt>
              </c:strCache>
            </c:strRef>
          </c:tx>
          <c:spPr>
            <a:ln w="28575" cap="rnd">
              <a:solidFill>
                <a:srgbClr val="87BD41"/>
              </a:solidFill>
              <a:round/>
            </a:ln>
            <a:effectLst/>
          </c:spPr>
          <c:marker>
            <c:symbol val="circle"/>
            <c:size val="5"/>
            <c:spPr>
              <a:solidFill>
                <a:srgbClr val="87BD41"/>
              </a:solidFill>
              <a:ln w="9525">
                <a:solidFill>
                  <a:srgbClr val="87BD41"/>
                </a:solidFill>
              </a:ln>
              <a:effectLst/>
            </c:spPr>
          </c:marker>
          <c:cat>
            <c:strRef>
              <c:f>Sheet1!$A$2:$A$20</c:f>
              <c:strCache>
                <c:ptCount val="19"/>
                <c:pt idx="0">
                  <c:v>FY06</c:v>
                </c:pt>
                <c:pt idx="1">
                  <c:v>FY07</c:v>
                </c:pt>
                <c:pt idx="2">
                  <c:v>FY08</c:v>
                </c:pt>
                <c:pt idx="3">
                  <c:v>FY09</c:v>
                </c:pt>
                <c:pt idx="4">
                  <c:v>FY10</c:v>
                </c:pt>
                <c:pt idx="5">
                  <c:v>FY11</c:v>
                </c:pt>
                <c:pt idx="6">
                  <c:v>FY12</c:v>
                </c:pt>
                <c:pt idx="7">
                  <c:v>FY13</c:v>
                </c:pt>
                <c:pt idx="8">
                  <c:v>FY14</c:v>
                </c:pt>
                <c:pt idx="9">
                  <c:v>FY15</c:v>
                </c:pt>
                <c:pt idx="10">
                  <c:v>FY16</c:v>
                </c:pt>
                <c:pt idx="11">
                  <c:v>FY17</c:v>
                </c:pt>
                <c:pt idx="12">
                  <c:v>FY18</c:v>
                </c:pt>
                <c:pt idx="13">
                  <c:v>FY19</c:v>
                </c:pt>
                <c:pt idx="14">
                  <c:v>FY20</c:v>
                </c:pt>
                <c:pt idx="15">
                  <c:v>FY21</c:v>
                </c:pt>
                <c:pt idx="16">
                  <c:v>Apr-21</c:v>
                </c:pt>
                <c:pt idx="17">
                  <c:v>May-21</c:v>
                </c:pt>
                <c:pt idx="18">
                  <c:v>Jun-21</c:v>
                </c:pt>
              </c:strCache>
            </c:strRef>
          </c:cat>
          <c:val>
            <c:numRef>
              <c:f>Sheet1!$D$2:$D$20</c:f>
              <c:numCache>
                <c:formatCode>0.00%</c:formatCode>
                <c:ptCount val="19"/>
                <c:pt idx="0">
                  <c:v>2.4628879954749776E-4</c:v>
                </c:pt>
                <c:pt idx="1">
                  <c:v>3.152821478074405E-4</c:v>
                </c:pt>
                <c:pt idx="2">
                  <c:v>5.5884865553987957E-4</c:v>
                </c:pt>
                <c:pt idx="3">
                  <c:v>1.4601710924621123E-3</c:v>
                </c:pt>
                <c:pt idx="4">
                  <c:v>5.8763785078241317E-4</c:v>
                </c:pt>
                <c:pt idx="5">
                  <c:v>3.6233231512978841E-4</c:v>
                </c:pt>
                <c:pt idx="6">
                  <c:v>4.9773236696794136E-4</c:v>
                </c:pt>
                <c:pt idx="7">
                  <c:v>2.6300511532365326E-4</c:v>
                </c:pt>
                <c:pt idx="8">
                  <c:v>1.8915557436701314E-4</c:v>
                </c:pt>
                <c:pt idx="9">
                  <c:v>1.4062127437801625E-4</c:v>
                </c:pt>
                <c:pt idx="10">
                  <c:v>1.098253736558611E-3</c:v>
                </c:pt>
                <c:pt idx="11">
                  <c:v>3.9258628823331853E-3</c:v>
                </c:pt>
                <c:pt idx="12">
                  <c:v>6.9902473930345413E-3</c:v>
                </c:pt>
                <c:pt idx="13">
                  <c:v>1.0490791028557574E-2</c:v>
                </c:pt>
                <c:pt idx="14">
                  <c:v>1.2065325303042301E-2</c:v>
                </c:pt>
                <c:pt idx="15">
                  <c:v>1.4999999999999999E-2</c:v>
                </c:pt>
                <c:pt idx="16">
                  <c:v>1.8624306682262386E-2</c:v>
                </c:pt>
                <c:pt idx="17">
                  <c:v>1.169008528943334E-2</c:v>
                </c:pt>
                <c:pt idx="18">
                  <c:v>1.4993682345205175E-2</c:v>
                </c:pt>
              </c:numCache>
            </c:numRef>
          </c:val>
          <c:smooth val="0"/>
          <c:extLst>
            <c:ext xmlns:c16="http://schemas.microsoft.com/office/drawing/2014/chart" uri="{C3380CC4-5D6E-409C-BE32-E72D297353CC}">
              <c16:uniqueId val="{00000036-5F98-4B33-B80D-D10057B0017A}"/>
            </c:ext>
          </c:extLst>
        </c:ser>
        <c:dLbls>
          <c:showLegendKey val="0"/>
          <c:showVal val="0"/>
          <c:showCatName val="0"/>
          <c:showSerName val="0"/>
          <c:showPercent val="0"/>
          <c:showBubbleSize val="0"/>
        </c:dLbls>
        <c:marker val="1"/>
        <c:smooth val="0"/>
        <c:axId val="978604608"/>
        <c:axId val="978347920"/>
      </c:lineChart>
      <c:catAx>
        <c:axId val="979424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978063184"/>
        <c:crosses val="autoZero"/>
        <c:auto val="1"/>
        <c:lblAlgn val="ctr"/>
        <c:lblOffset val="100"/>
        <c:noMultiLvlLbl val="0"/>
      </c:catAx>
      <c:valAx>
        <c:axId val="9780631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979424864"/>
        <c:crosses val="autoZero"/>
        <c:crossBetween val="between"/>
      </c:valAx>
      <c:valAx>
        <c:axId val="978347920"/>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978604608"/>
        <c:crosses val="max"/>
        <c:crossBetween val="between"/>
      </c:valAx>
      <c:catAx>
        <c:axId val="978604608"/>
        <c:scaling>
          <c:orientation val="minMax"/>
        </c:scaling>
        <c:delete val="1"/>
        <c:axPos val="b"/>
        <c:numFmt formatCode="General" sourceLinked="1"/>
        <c:majorTickMark val="none"/>
        <c:minorTickMark val="none"/>
        <c:tickLblPos val="nextTo"/>
        <c:crossAx val="978347920"/>
        <c:crosses val="autoZero"/>
        <c:auto val="1"/>
        <c:lblAlgn val="ctr"/>
        <c:lblOffset val="100"/>
        <c:noMultiLvlLbl val="0"/>
      </c:catAx>
      <c:spPr>
        <a:noFill/>
        <a:ln>
          <a:noFill/>
        </a:ln>
        <a:effectLst/>
      </c:spPr>
    </c:plotArea>
    <c:legend>
      <c:legendPos val="b"/>
      <c:layout>
        <c:manualLayout>
          <c:xMode val="edge"/>
          <c:yMode val="edge"/>
          <c:x val="0"/>
          <c:y val="0.94591468899424447"/>
          <c:w val="0.99185560608768286"/>
          <c:h val="5.40853110057554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000" b="1" dirty="0">
                <a:latin typeface="Open Sans" panose="020B0606030504020204" pitchFamily="34" charset="0"/>
                <a:ea typeface="Open Sans" panose="020B0606030504020204" pitchFamily="34" charset="0"/>
                <a:cs typeface="Open Sans" panose="020B0606030504020204" pitchFamily="34" charset="0"/>
              </a:rPr>
              <a:t>RE</a:t>
            </a:r>
            <a:r>
              <a:rPr lang="en-US" sz="1000" b="1" baseline="0" dirty="0">
                <a:latin typeface="Open Sans" panose="020B0606030504020204" pitchFamily="34" charset="0"/>
                <a:ea typeface="Open Sans" panose="020B0606030504020204" pitchFamily="34" charset="0"/>
                <a:cs typeface="Open Sans" panose="020B0606030504020204" pitchFamily="34" charset="0"/>
              </a:rPr>
              <a:t> capacity addition </a:t>
            </a:r>
            <a:r>
              <a:rPr lang="en-US" sz="1000" b="1" dirty="0">
                <a:solidFill>
                  <a:srgbClr val="9D9D9C"/>
                </a:solidFill>
                <a:latin typeface="Open Sans" panose="020B0606030504020204" pitchFamily="34" charset="0"/>
                <a:ea typeface="Open Sans" panose="020B0606030504020204" pitchFamily="34" charset="0"/>
                <a:cs typeface="Open Sans" panose="020B0606030504020204" pitchFamily="34" charset="0"/>
              </a:rPr>
              <a:t>(MW)</a:t>
            </a:r>
          </a:p>
        </c:rich>
      </c:tx>
      <c:layout>
        <c:manualLayout>
          <c:xMode val="edge"/>
          <c:yMode val="edge"/>
          <c:x val="2.6792749156558178E-3"/>
          <c:y val="0"/>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4.6167974441274656E-2"/>
          <c:y val="0.16939155881284582"/>
          <c:w val="0.94461095748055346"/>
          <c:h val="0.63322560701598096"/>
        </c:manualLayout>
      </c:layout>
      <c:barChart>
        <c:barDir val="col"/>
        <c:grouping val="stacked"/>
        <c:varyColors val="0"/>
        <c:ser>
          <c:idx val="0"/>
          <c:order val="0"/>
          <c:tx>
            <c:strRef>
              <c:f>Sheet1!$B$1</c:f>
              <c:strCache>
                <c:ptCount val="1"/>
                <c:pt idx="0">
                  <c:v>Solar (grid-scale)</c:v>
                </c:pt>
              </c:strCache>
            </c:strRef>
          </c:tx>
          <c:spPr>
            <a:solidFill>
              <a:srgbClr val="009CD8"/>
            </a:solidFill>
            <a:ln>
              <a:noFill/>
            </a:ln>
            <a:effectLst/>
          </c:spPr>
          <c:invertIfNegative val="0"/>
          <c:dLbls>
            <c:spPr>
              <a:solidFill>
                <a:srgbClr val="009CD8">
                  <a:alpha val="50000"/>
                </a:srgbClr>
              </a:solid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Q1 FY19</c:v>
                </c:pt>
                <c:pt idx="1">
                  <c:v>Q2 FY19</c:v>
                </c:pt>
                <c:pt idx="2">
                  <c:v>Q3 FY19</c:v>
                </c:pt>
                <c:pt idx="3">
                  <c:v>Q4 FY19</c:v>
                </c:pt>
                <c:pt idx="4">
                  <c:v>Q1 FY20</c:v>
                </c:pt>
                <c:pt idx="5">
                  <c:v>Q2 FY20</c:v>
                </c:pt>
                <c:pt idx="6">
                  <c:v>Q3 FY20</c:v>
                </c:pt>
                <c:pt idx="7">
                  <c:v>Q4 FY20</c:v>
                </c:pt>
                <c:pt idx="8">
                  <c:v>Q1 FY21</c:v>
                </c:pt>
                <c:pt idx="9">
                  <c:v>Q2 FY21</c:v>
                </c:pt>
                <c:pt idx="10">
                  <c:v>Q3 FY21</c:v>
                </c:pt>
                <c:pt idx="11">
                  <c:v>Q4 FY21</c:v>
                </c:pt>
                <c:pt idx="12">
                  <c:v>Q1 FY22*</c:v>
                </c:pt>
              </c:strCache>
            </c:strRef>
          </c:cat>
          <c:val>
            <c:numRef>
              <c:f>Sheet1!$B$2:$B$14</c:f>
              <c:numCache>
                <c:formatCode>#,##0</c:formatCode>
                <c:ptCount val="13"/>
                <c:pt idx="0">
                  <c:v>1371.3500000000022</c:v>
                </c:pt>
                <c:pt idx="1">
                  <c:v>998.82999999999811</c:v>
                </c:pt>
                <c:pt idx="2">
                  <c:v>2189.4299999999967</c:v>
                </c:pt>
                <c:pt idx="3">
                  <c:v>2968.4500000000007</c:v>
                </c:pt>
                <c:pt idx="4">
                  <c:v>1228.5400000000009</c:v>
                </c:pt>
                <c:pt idx="5">
                  <c:v>1692.4599999999991</c:v>
                </c:pt>
                <c:pt idx="6">
                  <c:v>1425.8400000000001</c:v>
                </c:pt>
                <c:pt idx="7">
                  <c:v>1878.119999999999</c:v>
                </c:pt>
                <c:pt idx="8">
                  <c:v>716.66000000000349</c:v>
                </c:pt>
                <c:pt idx="9">
                  <c:v>529.27000000000044</c:v>
                </c:pt>
                <c:pt idx="10">
                  <c:v>1124.5699999999924</c:v>
                </c:pt>
                <c:pt idx="11">
                  <c:v>1686.6200000000172</c:v>
                </c:pt>
                <c:pt idx="12">
                  <c:v>827</c:v>
                </c:pt>
              </c:numCache>
            </c:numRef>
          </c:val>
          <c:extLst>
            <c:ext xmlns:c16="http://schemas.microsoft.com/office/drawing/2014/chart" uri="{C3380CC4-5D6E-409C-BE32-E72D297353CC}">
              <c16:uniqueId val="{00000000-4D8E-44AB-ABC1-9A020EE8E749}"/>
            </c:ext>
          </c:extLst>
        </c:ser>
        <c:ser>
          <c:idx val="1"/>
          <c:order val="1"/>
          <c:tx>
            <c:strRef>
              <c:f>Sheet1!$C$1</c:f>
              <c:strCache>
                <c:ptCount val="1"/>
                <c:pt idx="0">
                  <c:v>Wind</c:v>
                </c:pt>
              </c:strCache>
            </c:strRef>
          </c:tx>
          <c:spPr>
            <a:solidFill>
              <a:srgbClr val="C3E5F5"/>
            </a:solidFill>
            <a:ln>
              <a:noFill/>
            </a:ln>
            <a:effectLst/>
          </c:spPr>
          <c:invertIfNegative val="0"/>
          <c:dLbls>
            <c:dLbl>
              <c:idx val="5"/>
              <c:layout>
                <c:manualLayout>
                  <c:x val="0"/>
                  <c:y val="2.164409020472838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D8E-44AB-ABC1-9A020EE8E749}"/>
                </c:ext>
              </c:extLst>
            </c:dLbl>
            <c:dLbl>
              <c:idx val="9"/>
              <c:layout>
                <c:manualLayout>
                  <c:x val="0"/>
                  <c:y val="-2.15905980595662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D8E-44AB-ABC1-9A020EE8E749}"/>
                </c:ext>
              </c:extLst>
            </c:dLbl>
            <c:dLbl>
              <c:idx val="12"/>
              <c:layout>
                <c:manualLayout>
                  <c:x val="0"/>
                  <c:y val="-4.318119611913250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D8E-44AB-ABC1-9A020EE8E749}"/>
                </c:ext>
              </c:extLst>
            </c:dLbl>
            <c:spPr>
              <a:solidFill>
                <a:schemeClr val="accent1">
                  <a:lumMod val="20000"/>
                  <a:lumOff val="80000"/>
                </a:schemeClr>
              </a:solid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Q1 FY19</c:v>
                </c:pt>
                <c:pt idx="1">
                  <c:v>Q2 FY19</c:v>
                </c:pt>
                <c:pt idx="2">
                  <c:v>Q3 FY19</c:v>
                </c:pt>
                <c:pt idx="3">
                  <c:v>Q4 FY19</c:v>
                </c:pt>
                <c:pt idx="4">
                  <c:v>Q1 FY20</c:v>
                </c:pt>
                <c:pt idx="5">
                  <c:v>Q2 FY20</c:v>
                </c:pt>
                <c:pt idx="6">
                  <c:v>Q3 FY20</c:v>
                </c:pt>
                <c:pt idx="7">
                  <c:v>Q4 FY20</c:v>
                </c:pt>
                <c:pt idx="8">
                  <c:v>Q1 FY21</c:v>
                </c:pt>
                <c:pt idx="9">
                  <c:v>Q2 FY21</c:v>
                </c:pt>
                <c:pt idx="10">
                  <c:v>Q3 FY21</c:v>
                </c:pt>
                <c:pt idx="11">
                  <c:v>Q4 FY21</c:v>
                </c:pt>
                <c:pt idx="12">
                  <c:v>Q1 FY22*</c:v>
                </c:pt>
              </c:strCache>
            </c:strRef>
          </c:cat>
          <c:val>
            <c:numRef>
              <c:f>Sheet1!$C$2:$C$14</c:f>
              <c:numCache>
                <c:formatCode>#,##0</c:formatCode>
                <c:ptCount val="13"/>
                <c:pt idx="0">
                  <c:v>247.4800000000032</c:v>
                </c:pt>
                <c:pt idx="1">
                  <c:v>321.61999999999534</c:v>
                </c:pt>
                <c:pt idx="2">
                  <c:v>844.66999999999825</c:v>
                </c:pt>
                <c:pt idx="3">
                  <c:v>487.81999999999971</c:v>
                </c:pt>
                <c:pt idx="4">
                  <c:v>463.15000000000146</c:v>
                </c:pt>
                <c:pt idx="5">
                  <c:v>841.19999999999709</c:v>
                </c:pt>
                <c:pt idx="6">
                  <c:v>348.36000000000058</c:v>
                </c:pt>
                <c:pt idx="7">
                  <c:v>390.56999999999971</c:v>
                </c:pt>
                <c:pt idx="8">
                  <c:v>160.30000000000291</c:v>
                </c:pt>
                <c:pt idx="9">
                  <c:v>294.59999999999854</c:v>
                </c:pt>
                <c:pt idx="10">
                  <c:v>500</c:v>
                </c:pt>
                <c:pt idx="11">
                  <c:v>622.90000000000146</c:v>
                </c:pt>
                <c:pt idx="12">
                  <c:v>240</c:v>
                </c:pt>
              </c:numCache>
            </c:numRef>
          </c:val>
          <c:extLst>
            <c:ext xmlns:c16="http://schemas.microsoft.com/office/drawing/2014/chart" uri="{C3380CC4-5D6E-409C-BE32-E72D297353CC}">
              <c16:uniqueId val="{00000004-4D8E-44AB-ABC1-9A020EE8E749}"/>
            </c:ext>
          </c:extLst>
        </c:ser>
        <c:ser>
          <c:idx val="2"/>
          <c:order val="2"/>
          <c:tx>
            <c:strRef>
              <c:f>Sheet1!$D$1</c:f>
              <c:strCache>
                <c:ptCount val="1"/>
                <c:pt idx="0">
                  <c:v>Small hydro</c:v>
                </c:pt>
              </c:strCache>
            </c:strRef>
          </c:tx>
          <c:spPr>
            <a:solidFill>
              <a:srgbClr val="87BD41"/>
            </a:solidFill>
            <a:ln>
              <a:noFill/>
            </a:ln>
            <a:effectLst/>
          </c:spPr>
          <c:invertIfNegative val="0"/>
          <c:cat>
            <c:strRef>
              <c:f>Sheet1!$A$2:$A$14</c:f>
              <c:strCache>
                <c:ptCount val="13"/>
                <c:pt idx="0">
                  <c:v>Q1 FY19</c:v>
                </c:pt>
                <c:pt idx="1">
                  <c:v>Q2 FY19</c:v>
                </c:pt>
                <c:pt idx="2">
                  <c:v>Q3 FY19</c:v>
                </c:pt>
                <c:pt idx="3">
                  <c:v>Q4 FY19</c:v>
                </c:pt>
                <c:pt idx="4">
                  <c:v>Q1 FY20</c:v>
                </c:pt>
                <c:pt idx="5">
                  <c:v>Q2 FY20</c:v>
                </c:pt>
                <c:pt idx="6">
                  <c:v>Q3 FY20</c:v>
                </c:pt>
                <c:pt idx="7">
                  <c:v>Q4 FY20</c:v>
                </c:pt>
                <c:pt idx="8">
                  <c:v>Q1 FY21</c:v>
                </c:pt>
                <c:pt idx="9">
                  <c:v>Q2 FY21</c:v>
                </c:pt>
                <c:pt idx="10">
                  <c:v>Q3 FY21</c:v>
                </c:pt>
                <c:pt idx="11">
                  <c:v>Q4 FY21</c:v>
                </c:pt>
                <c:pt idx="12">
                  <c:v>Q1 FY22*</c:v>
                </c:pt>
              </c:strCache>
            </c:strRef>
          </c:cat>
          <c:val>
            <c:numRef>
              <c:f>Sheet1!$D$2:$D$14</c:f>
              <c:numCache>
                <c:formatCode>#,##0</c:formatCode>
                <c:ptCount val="13"/>
                <c:pt idx="0">
                  <c:v>7.3899999999994179</c:v>
                </c:pt>
                <c:pt idx="1">
                  <c:v>13.75</c:v>
                </c:pt>
                <c:pt idx="2">
                  <c:v>24.25</c:v>
                </c:pt>
                <c:pt idx="3">
                  <c:v>75.699999999999818</c:v>
                </c:pt>
                <c:pt idx="4">
                  <c:v>10.600000000000364</c:v>
                </c:pt>
                <c:pt idx="5">
                  <c:v>7.0600000000004002</c:v>
                </c:pt>
                <c:pt idx="6">
                  <c:v>36.75</c:v>
                </c:pt>
                <c:pt idx="7">
                  <c:v>35.599999999999454</c:v>
                </c:pt>
                <c:pt idx="8">
                  <c:v>5</c:v>
                </c:pt>
                <c:pt idx="9">
                  <c:v>51.8100000000004</c:v>
                </c:pt>
                <c:pt idx="10">
                  <c:v>10.484999999999673</c:v>
                </c:pt>
                <c:pt idx="11">
                  <c:v>36.350000000000364</c:v>
                </c:pt>
                <c:pt idx="12">
                  <c:v>7</c:v>
                </c:pt>
              </c:numCache>
            </c:numRef>
          </c:val>
          <c:extLst>
            <c:ext xmlns:c16="http://schemas.microsoft.com/office/drawing/2014/chart" uri="{C3380CC4-5D6E-409C-BE32-E72D297353CC}">
              <c16:uniqueId val="{00000005-4D8E-44AB-ABC1-9A020EE8E749}"/>
            </c:ext>
          </c:extLst>
        </c:ser>
        <c:ser>
          <c:idx val="3"/>
          <c:order val="3"/>
          <c:tx>
            <c:strRef>
              <c:f>Sheet1!$E$1</c:f>
              <c:strCache>
                <c:ptCount val="1"/>
                <c:pt idx="0">
                  <c:v>Biomass/Other RES</c:v>
                </c:pt>
              </c:strCache>
            </c:strRef>
          </c:tx>
          <c:spPr>
            <a:solidFill>
              <a:srgbClr val="9D9D9C"/>
            </a:solidFill>
            <a:ln>
              <a:noFill/>
            </a:ln>
            <a:effectLst/>
          </c:spPr>
          <c:invertIfNegative val="0"/>
          <c:dLbls>
            <c:dLbl>
              <c:idx val="0"/>
              <c:layout>
                <c:manualLayout>
                  <c:x val="3.8412190274935726E-2"/>
                  <c:y val="5.411022551182095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D8E-44AB-ABC1-9A020EE8E749}"/>
                </c:ext>
              </c:extLst>
            </c:dLbl>
            <c:dLbl>
              <c:idx val="1"/>
              <c:layout>
                <c:manualLayout>
                  <c:x val="3.6834521197251821E-2"/>
                  <c:y val="-1.0575755167782605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D8E-44AB-ABC1-9A020EE8E749}"/>
                </c:ext>
              </c:extLst>
            </c:dLbl>
            <c:dLbl>
              <c:idx val="2"/>
              <c:layout>
                <c:manualLayout>
                  <c:x val="4.0012698203058021E-2"/>
                  <c:y val="5.411022551182095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D8E-44AB-ABC1-9A020EE8E749}"/>
                </c:ext>
              </c:extLst>
            </c:dLbl>
            <c:dLbl>
              <c:idx val="3"/>
              <c:layout>
                <c:manualLayout>
                  <c:x val="4.001269820305802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D8E-44AB-ABC1-9A020EE8E749}"/>
                </c:ext>
              </c:extLst>
            </c:dLbl>
            <c:dLbl>
              <c:idx val="4"/>
              <c:layout>
                <c:manualLayout>
                  <c:x val="3.563234287853216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D8E-44AB-ABC1-9A020EE8E749}"/>
                </c:ext>
              </c:extLst>
            </c:dLbl>
            <c:dLbl>
              <c:idx val="5"/>
              <c:layout>
                <c:manualLayout>
                  <c:x val="4.0012698203058077E-2"/>
                  <c:y val="-9.9200934127348897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D8E-44AB-ABC1-9A020EE8E749}"/>
                </c:ext>
              </c:extLst>
            </c:dLbl>
            <c:dLbl>
              <c:idx val="6"/>
              <c:layout>
                <c:manualLayout>
                  <c:x val="3.37246344425296E-2"/>
                  <c:y val="-5.411249891621997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D8E-44AB-ABC1-9A020EE8E749}"/>
                </c:ext>
              </c:extLst>
            </c:dLbl>
            <c:dLbl>
              <c:idx val="7"/>
              <c:layout>
                <c:manualLayout>
                  <c:x val="4.0508147907066097E-2"/>
                  <c:y val="1.8128168816942236E-3"/>
                </c:manualLayout>
              </c:layout>
              <c:spPr>
                <a:solidFill>
                  <a:srgbClr val="9D9D9C">
                    <a:alpha val="50000"/>
                  </a:srgbClr>
                </a:solidFill>
                <a:ln>
                  <a:noFill/>
                </a:ln>
                <a:effectLst/>
              </c:spPr>
              <c:txPr>
                <a:bodyPr rot="0" spcFirstLastPara="1" vertOverflow="ellipsis" vert="horz" wrap="square" lIns="38100" tIns="19050" rIns="38100" bIns="19050" anchor="ctr" anchorCtr="1">
                  <a:noAutofit/>
                </a:bodyPr>
                <a:lstStyle/>
                <a:p>
                  <a:pPr>
                    <a:defRPr sz="600" b="1"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3.3536322709206742E-2"/>
                      <c:h val="7.1968660198554163E-2"/>
                    </c:manualLayout>
                  </c15:layout>
                </c:ext>
                <c:ext xmlns:c16="http://schemas.microsoft.com/office/drawing/2014/chart" uri="{C3380CC4-5D6E-409C-BE32-E72D297353CC}">
                  <c16:uniqueId val="{0000000D-4D8E-44AB-ABC1-9A020EE8E749}"/>
                </c:ext>
              </c:extLst>
            </c:dLbl>
            <c:dLbl>
              <c:idx val="8"/>
              <c:layout>
                <c:manualLayout>
                  <c:x val="3.8436022118871468E-2"/>
                  <c:y val="-1.0575755167782605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D8E-44AB-ABC1-9A020EE8E749}"/>
                </c:ext>
              </c:extLst>
            </c:dLbl>
            <c:dLbl>
              <c:idx val="9"/>
              <c:layout>
                <c:manualLayout>
                  <c:x val="2.9344282370555901E-2"/>
                  <c:y val="-3.598433009927708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D8E-44AB-ABC1-9A020EE8E749}"/>
                </c:ext>
              </c:extLst>
            </c:dLbl>
            <c:dLbl>
              <c:idx val="10"/>
              <c:layout>
                <c:manualLayout>
                  <c:x val="2.7248262201230479E-2"/>
                  <c:y val="7.196866019855416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D8E-44AB-ABC1-9A020EE8E749}"/>
                </c:ext>
              </c:extLst>
            </c:dLbl>
            <c:dLbl>
              <c:idx val="11"/>
              <c:layout>
                <c:manualLayout>
                  <c:x val="3.144030253988117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D8E-44AB-ABC1-9A020EE8E749}"/>
                </c:ext>
              </c:extLst>
            </c:dLbl>
            <c:dLbl>
              <c:idx val="12"/>
              <c:layout>
                <c:manualLayout>
                  <c:x val="0"/>
                  <c:y val="-0.11155142330775895"/>
                </c:manualLayout>
              </c:layout>
              <c:spPr>
                <a:solidFill>
                  <a:srgbClr val="9D9D9C">
                    <a:alpha val="50000"/>
                  </a:srgbClr>
                </a:solidFill>
                <a:ln>
                  <a:noFill/>
                </a:ln>
                <a:effectLst/>
              </c:spPr>
              <c:txPr>
                <a:bodyPr rot="0" spcFirstLastPara="1" vertOverflow="ellipsis" vert="horz" wrap="square" lIns="38100" tIns="19050" rIns="38100" bIns="19050" anchor="ctr" anchorCtr="1">
                  <a:noAutofit/>
                </a:bodyPr>
                <a:lstStyle/>
                <a:p>
                  <a:pPr>
                    <a:defRPr sz="600" b="1"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3.1125899514482511E-2"/>
                      <c:h val="8.7622127132921585E-2"/>
                    </c:manualLayout>
                  </c15:layout>
                </c:ext>
                <c:ext xmlns:c16="http://schemas.microsoft.com/office/drawing/2014/chart" uri="{C3380CC4-5D6E-409C-BE32-E72D297353CC}">
                  <c16:uniqueId val="{00000012-4D8E-44AB-ABC1-9A020EE8E749}"/>
                </c:ext>
              </c:extLst>
            </c:dLbl>
            <c:spPr>
              <a:solidFill>
                <a:srgbClr val="9D9D9C">
                  <a:alpha val="50000"/>
                </a:srgbClr>
              </a:solid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Q1 FY19</c:v>
                </c:pt>
                <c:pt idx="1">
                  <c:v>Q2 FY19</c:v>
                </c:pt>
                <c:pt idx="2">
                  <c:v>Q3 FY19</c:v>
                </c:pt>
                <c:pt idx="3">
                  <c:v>Q4 FY19</c:v>
                </c:pt>
                <c:pt idx="4">
                  <c:v>Q1 FY20</c:v>
                </c:pt>
                <c:pt idx="5">
                  <c:v>Q2 FY20</c:v>
                </c:pt>
                <c:pt idx="6">
                  <c:v>Q3 FY20</c:v>
                </c:pt>
                <c:pt idx="7">
                  <c:v>Q4 FY20</c:v>
                </c:pt>
                <c:pt idx="8">
                  <c:v>Q1 FY21</c:v>
                </c:pt>
                <c:pt idx="9">
                  <c:v>Q2 FY21</c:v>
                </c:pt>
                <c:pt idx="10">
                  <c:v>Q3 FY21</c:v>
                </c:pt>
                <c:pt idx="11">
                  <c:v>Q4 FY21</c:v>
                </c:pt>
                <c:pt idx="12">
                  <c:v>Q1 FY22*</c:v>
                </c:pt>
              </c:strCache>
            </c:strRef>
          </c:cat>
          <c:val>
            <c:numRef>
              <c:f>Sheet1!$E$2:$E$14</c:f>
              <c:numCache>
                <c:formatCode>#,##0</c:formatCode>
                <c:ptCount val="13"/>
                <c:pt idx="0">
                  <c:v>0</c:v>
                </c:pt>
                <c:pt idx="1">
                  <c:v>30</c:v>
                </c:pt>
                <c:pt idx="2">
                  <c:v>375.20000000000073</c:v>
                </c:pt>
                <c:pt idx="3">
                  <c:v>27.5</c:v>
                </c:pt>
                <c:pt idx="4">
                  <c:v>28</c:v>
                </c:pt>
                <c:pt idx="5">
                  <c:v>676.30999999999949</c:v>
                </c:pt>
                <c:pt idx="6">
                  <c:v>0</c:v>
                </c:pt>
                <c:pt idx="7">
                  <c:v>55</c:v>
                </c:pt>
                <c:pt idx="8">
                  <c:v>28.040000000000873</c:v>
                </c:pt>
                <c:pt idx="9">
                  <c:v>285.40999999999985</c:v>
                </c:pt>
                <c:pt idx="10">
                  <c:v>0</c:v>
                </c:pt>
                <c:pt idx="11">
                  <c:v>0</c:v>
                </c:pt>
                <c:pt idx="12">
                  <c:v>25</c:v>
                </c:pt>
              </c:numCache>
            </c:numRef>
          </c:val>
          <c:extLst>
            <c:ext xmlns:c16="http://schemas.microsoft.com/office/drawing/2014/chart" uri="{C3380CC4-5D6E-409C-BE32-E72D297353CC}">
              <c16:uniqueId val="{00000013-4D8E-44AB-ABC1-9A020EE8E749}"/>
            </c:ext>
          </c:extLst>
        </c:ser>
        <c:ser>
          <c:idx val="4"/>
          <c:order val="4"/>
          <c:tx>
            <c:strRef>
              <c:f>Sheet1!$F$1</c:f>
              <c:strCache>
                <c:ptCount val="1"/>
                <c:pt idx="0">
                  <c:v>Solar (rooftop)</c:v>
                </c:pt>
              </c:strCache>
            </c:strRef>
          </c:tx>
          <c:spPr>
            <a:solidFill>
              <a:schemeClr val="bg1">
                <a:lumMod val="75000"/>
              </a:schemeClr>
            </a:solidFill>
            <a:ln>
              <a:noFill/>
            </a:ln>
            <a:effectLst/>
          </c:spPr>
          <c:invertIfNegative val="0"/>
          <c:dLbls>
            <c:dLbl>
              <c:idx val="0"/>
              <c:layout>
                <c:manualLayout>
                  <c:x val="0"/>
                  <c:y val="-5.4110225511821056E-2"/>
                </c:manualLayout>
              </c:layout>
              <c:tx>
                <c:rich>
                  <a:bodyPr/>
                  <a:lstStyle/>
                  <a:p>
                    <a:r>
                      <a:rPr lang="en-US" dirty="0"/>
                      <a:t>NA</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4D8E-44AB-ABC1-9A020EE8E749}"/>
                </c:ext>
              </c:extLst>
            </c:dLbl>
            <c:dLbl>
              <c:idx val="1"/>
              <c:layout>
                <c:manualLayout>
                  <c:x val="-3.2010158562446461E-3"/>
                  <c:y val="-5.9521248063003046E-2"/>
                </c:manualLayout>
              </c:layout>
              <c:tx>
                <c:rich>
                  <a:bodyPr/>
                  <a:lstStyle/>
                  <a:p>
                    <a:r>
                      <a:rPr lang="en-US" dirty="0"/>
                      <a:t>NA</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4D8E-44AB-ABC1-9A020EE8E749}"/>
                </c:ext>
              </c:extLst>
            </c:dLbl>
            <c:dLbl>
              <c:idx val="2"/>
              <c:layout>
                <c:manualLayout>
                  <c:x val="-3.8426592530356748E-17"/>
                  <c:y val="-4.5127750038676105E-2"/>
                </c:manualLayout>
              </c:layout>
              <c:tx>
                <c:rich>
                  <a:bodyPr/>
                  <a:lstStyle/>
                  <a:p>
                    <a:r>
                      <a:rPr lang="en-US" dirty="0"/>
                      <a:t>NA</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4D8E-44AB-ABC1-9A020EE8E749}"/>
                </c:ext>
              </c:extLst>
            </c:dLbl>
            <c:dLbl>
              <c:idx val="3"/>
              <c:layout>
                <c:manualLayout>
                  <c:x val="0"/>
                  <c:y val="-7.9272629185161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4D8E-44AB-ABC1-9A020EE8E749}"/>
                </c:ext>
              </c:extLst>
            </c:dLbl>
            <c:dLbl>
              <c:idx val="4"/>
              <c:layout>
                <c:manualLayout>
                  <c:x val="0"/>
                  <c:y val="-5.946764725382899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4D8E-44AB-ABC1-9A020EE8E749}"/>
                </c:ext>
              </c:extLst>
            </c:dLbl>
            <c:dLbl>
              <c:idx val="5"/>
              <c:layout>
                <c:manualLayout>
                  <c:x val="-3.2009693845721694E-3"/>
                  <c:y val="-5.043133028118212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4D8E-44AB-ABC1-9A020EE8E749}"/>
                </c:ext>
              </c:extLst>
            </c:dLbl>
            <c:dLbl>
              <c:idx val="6"/>
              <c:layout>
                <c:manualLayout>
                  <c:x val="0"/>
                  <c:y val="-4.328818040945676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4D8E-44AB-ABC1-9A020EE8E749}"/>
                </c:ext>
              </c:extLst>
            </c:dLbl>
            <c:dLbl>
              <c:idx val="7"/>
              <c:layout>
                <c:manualLayout>
                  <c:x val="-1.6005079281223231E-3"/>
                  <c:y val="-4.328818040945676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4D8E-44AB-ABC1-9A020EE8E749}"/>
                </c:ext>
              </c:extLst>
            </c:dLbl>
            <c:dLbl>
              <c:idx val="8"/>
              <c:layout>
                <c:manualLayout>
                  <c:x val="-1.174420442182574E-16"/>
                  <c:y val="-6.345526403885261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4D8E-44AB-ABC1-9A020EE8E749}"/>
                </c:ext>
              </c:extLst>
            </c:dLbl>
            <c:dLbl>
              <c:idx val="9"/>
              <c:layout>
                <c:manualLayout>
                  <c:x val="0"/>
                  <c:y val="-8.63623922382650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4D8E-44AB-ABC1-9A020EE8E749}"/>
                </c:ext>
              </c:extLst>
            </c:dLbl>
            <c:dLbl>
              <c:idx val="10"/>
              <c:layout>
                <c:manualLayout>
                  <c:x val="0"/>
                  <c:y val="-7.916552621840965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4D8E-44AB-ABC1-9A020EE8E749}"/>
                </c:ext>
              </c:extLst>
            </c:dLbl>
            <c:dLbl>
              <c:idx val="11"/>
              <c:layout>
                <c:manualLayout>
                  <c:x val="2.0960201693254214E-3"/>
                  <c:y val="-7.196866019855423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4D8E-44AB-ABC1-9A020EE8E749}"/>
                </c:ext>
              </c:extLst>
            </c:dLbl>
            <c:dLbl>
              <c:idx val="12"/>
              <c:layout>
                <c:manualLayout>
                  <c:x val="0"/>
                  <c:y val="-0.1871185165162408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4D8E-44AB-ABC1-9A020EE8E749}"/>
                </c:ext>
              </c:extLst>
            </c:dLbl>
            <c:spPr>
              <a:solidFill>
                <a:srgbClr val="D5D7DC">
                  <a:alpha val="50000"/>
                </a:srgbClr>
              </a:solid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Q1 FY19</c:v>
                </c:pt>
                <c:pt idx="1">
                  <c:v>Q2 FY19</c:v>
                </c:pt>
                <c:pt idx="2">
                  <c:v>Q3 FY19</c:v>
                </c:pt>
                <c:pt idx="3">
                  <c:v>Q4 FY19</c:v>
                </c:pt>
                <c:pt idx="4">
                  <c:v>Q1 FY20</c:v>
                </c:pt>
                <c:pt idx="5">
                  <c:v>Q2 FY20</c:v>
                </c:pt>
                <c:pt idx="6">
                  <c:v>Q3 FY20</c:v>
                </c:pt>
                <c:pt idx="7">
                  <c:v>Q4 FY20</c:v>
                </c:pt>
                <c:pt idx="8">
                  <c:v>Q1 FY21</c:v>
                </c:pt>
                <c:pt idx="9">
                  <c:v>Q2 FY21</c:v>
                </c:pt>
                <c:pt idx="10">
                  <c:v>Q3 FY21</c:v>
                </c:pt>
                <c:pt idx="11">
                  <c:v>Q4 FY21</c:v>
                </c:pt>
                <c:pt idx="12">
                  <c:v>Q1 FY22*</c:v>
                </c:pt>
              </c:strCache>
            </c:strRef>
          </c:cat>
          <c:val>
            <c:numRef>
              <c:f>Sheet1!$F$2:$F$14</c:f>
              <c:numCache>
                <c:formatCode>#,##0</c:formatCode>
                <c:ptCount val="13"/>
                <c:pt idx="0">
                  <c:v>0</c:v>
                </c:pt>
                <c:pt idx="1">
                  <c:v>0</c:v>
                </c:pt>
                <c:pt idx="2">
                  <c:v>0</c:v>
                </c:pt>
                <c:pt idx="3">
                  <c:v>442.87</c:v>
                </c:pt>
                <c:pt idx="4">
                  <c:v>253.85</c:v>
                </c:pt>
                <c:pt idx="5">
                  <c:v>188.089</c:v>
                </c:pt>
                <c:pt idx="6">
                  <c:v>77.63</c:v>
                </c:pt>
                <c:pt idx="7">
                  <c:v>276.99</c:v>
                </c:pt>
                <c:pt idx="8">
                  <c:v>301.55</c:v>
                </c:pt>
                <c:pt idx="9">
                  <c:v>399.13999999999896</c:v>
                </c:pt>
                <c:pt idx="10">
                  <c:v>289.33000000000129</c:v>
                </c:pt>
                <c:pt idx="11">
                  <c:v>934.10999999999967</c:v>
                </c:pt>
                <c:pt idx="12">
                  <c:v>175</c:v>
                </c:pt>
              </c:numCache>
            </c:numRef>
          </c:val>
          <c:extLst>
            <c:ext xmlns:c16="http://schemas.microsoft.com/office/drawing/2014/chart" uri="{C3380CC4-5D6E-409C-BE32-E72D297353CC}">
              <c16:uniqueId val="{00000021-4D8E-44AB-ABC1-9A020EE8E749}"/>
            </c:ext>
          </c:extLst>
        </c:ser>
        <c:dLbls>
          <c:showLegendKey val="0"/>
          <c:showVal val="0"/>
          <c:showCatName val="0"/>
          <c:showSerName val="0"/>
          <c:showPercent val="0"/>
          <c:showBubbleSize val="0"/>
        </c:dLbls>
        <c:gapWidth val="150"/>
        <c:overlap val="100"/>
        <c:axId val="1088633967"/>
        <c:axId val="1336058815"/>
      </c:barChart>
      <c:catAx>
        <c:axId val="1088633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336058815"/>
        <c:crosses val="autoZero"/>
        <c:auto val="1"/>
        <c:lblAlgn val="ctr"/>
        <c:lblOffset val="100"/>
        <c:noMultiLvlLbl val="0"/>
      </c:catAx>
      <c:valAx>
        <c:axId val="133605881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088633967"/>
        <c:crosses val="autoZero"/>
        <c:crossBetween val="between"/>
      </c:valAx>
      <c:spPr>
        <a:noFill/>
        <a:ln>
          <a:noFill/>
        </a:ln>
        <a:effectLst/>
      </c:spPr>
    </c:plotArea>
    <c:legend>
      <c:legendPos val="b"/>
      <c:layout>
        <c:manualLayout>
          <c:xMode val="edge"/>
          <c:yMode val="edge"/>
          <c:x val="0.26907109166360954"/>
          <c:y val="0.91797486303082876"/>
          <c:w val="0.5662750024673624"/>
          <c:h val="8.2025005425983635E-2"/>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solidFill>
    </a:ln>
    <a:effectLst/>
  </c:spPr>
  <c:txPr>
    <a:bodyPr/>
    <a:lstStyle/>
    <a:p>
      <a:pPr>
        <a:defRPr sz="8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r>
              <a:rPr lang="en-US" sz="1000" b="1" dirty="0">
                <a:solidFill>
                  <a:srgbClr val="575756"/>
                </a:solidFill>
                <a:latin typeface="Open Sans" panose="020B0606030504020204" pitchFamily="34" charset="0"/>
                <a:ea typeface="Open Sans" panose="020B0606030504020204" pitchFamily="34" charset="0"/>
                <a:cs typeface="Open Sans" panose="020B0606030504020204" pitchFamily="34" charset="0"/>
              </a:rPr>
              <a:t>Source-wise daily generation</a:t>
            </a:r>
            <a:r>
              <a:rPr lang="en-US" sz="1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000" b="1" dirty="0">
                <a:solidFill>
                  <a:srgbClr val="9D9D9C"/>
                </a:solidFill>
                <a:latin typeface="Open Sans" panose="020B0606030504020204" pitchFamily="34" charset="0"/>
                <a:ea typeface="Open Sans" panose="020B0606030504020204" pitchFamily="34" charset="0"/>
                <a:cs typeface="Open Sans" panose="020B0606030504020204" pitchFamily="34" charset="0"/>
              </a:rPr>
              <a:t>(FY22)</a:t>
            </a:r>
          </a:p>
        </c:rich>
      </c:tx>
      <c:layout>
        <c:manualLayout>
          <c:xMode val="edge"/>
          <c:yMode val="edge"/>
          <c:x val="6.0740073859195595E-3"/>
          <c:y val="1.2081039996803756E-2"/>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manualLayout>
          <c:layoutTarget val="inner"/>
          <c:xMode val="edge"/>
          <c:yMode val="edge"/>
          <c:x val="7.0028935185185187E-2"/>
          <c:y val="0.12739569790745936"/>
          <c:w val="0.86319606914857339"/>
          <c:h val="0.63057910278277418"/>
        </c:manualLayout>
      </c:layout>
      <c:areaChart>
        <c:grouping val="stacked"/>
        <c:varyColors val="0"/>
        <c:ser>
          <c:idx val="0"/>
          <c:order val="0"/>
          <c:tx>
            <c:strRef>
              <c:f>Sheet1!$B$1</c:f>
              <c:strCache>
                <c:ptCount val="1"/>
                <c:pt idx="0">
                  <c:v>Coal</c:v>
                </c:pt>
              </c:strCache>
            </c:strRef>
          </c:tx>
          <c:spPr>
            <a:solidFill>
              <a:srgbClr val="009CD8"/>
            </a:solidFill>
            <a:ln>
              <a:solidFill>
                <a:srgbClr val="009CD8"/>
              </a:solidFill>
            </a:ln>
            <a:effectLst/>
          </c:spPr>
          <c:cat>
            <c:numRef>
              <c:f>Sheet1!$A$2:$A$84</c:f>
              <c:numCache>
                <c:formatCode>m/d/yyyy</c:formatCode>
                <c:ptCount val="83"/>
                <c:pt idx="0">
                  <c:v>44287</c:v>
                </c:pt>
                <c:pt idx="1">
                  <c:v>44288</c:v>
                </c:pt>
                <c:pt idx="2">
                  <c:v>44289</c:v>
                </c:pt>
                <c:pt idx="3">
                  <c:v>44290</c:v>
                </c:pt>
                <c:pt idx="4">
                  <c:v>44291</c:v>
                </c:pt>
                <c:pt idx="5">
                  <c:v>44292</c:v>
                </c:pt>
                <c:pt idx="6">
                  <c:v>44293</c:v>
                </c:pt>
                <c:pt idx="7">
                  <c:v>44294</c:v>
                </c:pt>
                <c:pt idx="8">
                  <c:v>44295</c:v>
                </c:pt>
                <c:pt idx="9">
                  <c:v>44296</c:v>
                </c:pt>
                <c:pt idx="10">
                  <c:v>44297</c:v>
                </c:pt>
                <c:pt idx="11">
                  <c:v>44298</c:v>
                </c:pt>
                <c:pt idx="12">
                  <c:v>44299</c:v>
                </c:pt>
                <c:pt idx="13">
                  <c:v>44300</c:v>
                </c:pt>
                <c:pt idx="14">
                  <c:v>44301</c:v>
                </c:pt>
                <c:pt idx="15">
                  <c:v>44302</c:v>
                </c:pt>
                <c:pt idx="16">
                  <c:v>44303</c:v>
                </c:pt>
                <c:pt idx="17">
                  <c:v>44304</c:v>
                </c:pt>
                <c:pt idx="18">
                  <c:v>44305</c:v>
                </c:pt>
                <c:pt idx="19">
                  <c:v>44306</c:v>
                </c:pt>
                <c:pt idx="20">
                  <c:v>44307</c:v>
                </c:pt>
                <c:pt idx="21">
                  <c:v>44308</c:v>
                </c:pt>
                <c:pt idx="22">
                  <c:v>44309</c:v>
                </c:pt>
                <c:pt idx="23">
                  <c:v>44310</c:v>
                </c:pt>
                <c:pt idx="24">
                  <c:v>44311</c:v>
                </c:pt>
                <c:pt idx="25">
                  <c:v>44312</c:v>
                </c:pt>
                <c:pt idx="26">
                  <c:v>44313</c:v>
                </c:pt>
                <c:pt idx="27">
                  <c:v>44314</c:v>
                </c:pt>
                <c:pt idx="28">
                  <c:v>44315</c:v>
                </c:pt>
                <c:pt idx="29">
                  <c:v>44316</c:v>
                </c:pt>
                <c:pt idx="30">
                  <c:v>44317</c:v>
                </c:pt>
                <c:pt idx="31">
                  <c:v>44318</c:v>
                </c:pt>
                <c:pt idx="32">
                  <c:v>44319</c:v>
                </c:pt>
                <c:pt idx="33">
                  <c:v>44320</c:v>
                </c:pt>
                <c:pt idx="34">
                  <c:v>44321</c:v>
                </c:pt>
                <c:pt idx="35">
                  <c:v>44322</c:v>
                </c:pt>
                <c:pt idx="36">
                  <c:v>44323</c:v>
                </c:pt>
                <c:pt idx="37">
                  <c:v>44324</c:v>
                </c:pt>
                <c:pt idx="38">
                  <c:v>44325</c:v>
                </c:pt>
                <c:pt idx="39">
                  <c:v>44326</c:v>
                </c:pt>
                <c:pt idx="40">
                  <c:v>44327</c:v>
                </c:pt>
                <c:pt idx="41">
                  <c:v>44328</c:v>
                </c:pt>
                <c:pt idx="42">
                  <c:v>44329</c:v>
                </c:pt>
                <c:pt idx="43">
                  <c:v>44330</c:v>
                </c:pt>
                <c:pt idx="44">
                  <c:v>44331</c:v>
                </c:pt>
                <c:pt idx="45">
                  <c:v>44332</c:v>
                </c:pt>
                <c:pt idx="46">
                  <c:v>44333</c:v>
                </c:pt>
                <c:pt idx="47">
                  <c:v>44334</c:v>
                </c:pt>
                <c:pt idx="48">
                  <c:v>44335</c:v>
                </c:pt>
                <c:pt idx="49">
                  <c:v>44336</c:v>
                </c:pt>
                <c:pt idx="50">
                  <c:v>44337</c:v>
                </c:pt>
                <c:pt idx="51">
                  <c:v>44338</c:v>
                </c:pt>
                <c:pt idx="52">
                  <c:v>44339</c:v>
                </c:pt>
                <c:pt idx="53">
                  <c:v>44340</c:v>
                </c:pt>
                <c:pt idx="54">
                  <c:v>44341</c:v>
                </c:pt>
                <c:pt idx="55">
                  <c:v>44342</c:v>
                </c:pt>
                <c:pt idx="56">
                  <c:v>44343</c:v>
                </c:pt>
                <c:pt idx="57">
                  <c:v>44344</c:v>
                </c:pt>
                <c:pt idx="58">
                  <c:v>44345</c:v>
                </c:pt>
                <c:pt idx="59">
                  <c:v>44346</c:v>
                </c:pt>
                <c:pt idx="60">
                  <c:v>44347</c:v>
                </c:pt>
                <c:pt idx="61">
                  <c:v>44348</c:v>
                </c:pt>
                <c:pt idx="62">
                  <c:v>44349</c:v>
                </c:pt>
                <c:pt idx="63">
                  <c:v>44350</c:v>
                </c:pt>
                <c:pt idx="64">
                  <c:v>44351</c:v>
                </c:pt>
                <c:pt idx="65">
                  <c:v>44352</c:v>
                </c:pt>
                <c:pt idx="66">
                  <c:v>44353</c:v>
                </c:pt>
                <c:pt idx="67">
                  <c:v>44354</c:v>
                </c:pt>
                <c:pt idx="68">
                  <c:v>44355</c:v>
                </c:pt>
                <c:pt idx="69">
                  <c:v>44356</c:v>
                </c:pt>
                <c:pt idx="70">
                  <c:v>44357</c:v>
                </c:pt>
                <c:pt idx="71">
                  <c:v>44358</c:v>
                </c:pt>
                <c:pt idx="72">
                  <c:v>44359</c:v>
                </c:pt>
                <c:pt idx="73">
                  <c:v>44360</c:v>
                </c:pt>
                <c:pt idx="74">
                  <c:v>44361</c:v>
                </c:pt>
                <c:pt idx="75">
                  <c:v>44362</c:v>
                </c:pt>
                <c:pt idx="76">
                  <c:v>44363</c:v>
                </c:pt>
                <c:pt idx="77">
                  <c:v>44364</c:v>
                </c:pt>
                <c:pt idx="78">
                  <c:v>44365</c:v>
                </c:pt>
                <c:pt idx="79">
                  <c:v>44366</c:v>
                </c:pt>
                <c:pt idx="80">
                  <c:v>44367</c:v>
                </c:pt>
                <c:pt idx="81">
                  <c:v>44368</c:v>
                </c:pt>
                <c:pt idx="82">
                  <c:v>44369</c:v>
                </c:pt>
              </c:numCache>
            </c:numRef>
          </c:cat>
          <c:val>
            <c:numRef>
              <c:f>Sheet1!$B$2:$B$84</c:f>
              <c:numCache>
                <c:formatCode>General</c:formatCode>
                <c:ptCount val="83"/>
                <c:pt idx="0">
                  <c:v>3091</c:v>
                </c:pt>
                <c:pt idx="1">
                  <c:v>3140</c:v>
                </c:pt>
                <c:pt idx="2">
                  <c:v>3140</c:v>
                </c:pt>
                <c:pt idx="3">
                  <c:v>3103</c:v>
                </c:pt>
                <c:pt idx="4">
                  <c:v>3197</c:v>
                </c:pt>
                <c:pt idx="5">
                  <c:v>3182</c:v>
                </c:pt>
                <c:pt idx="6">
                  <c:v>3226</c:v>
                </c:pt>
                <c:pt idx="7">
                  <c:v>3277</c:v>
                </c:pt>
                <c:pt idx="8">
                  <c:v>3255</c:v>
                </c:pt>
                <c:pt idx="9">
                  <c:v>3234</c:v>
                </c:pt>
                <c:pt idx="10">
                  <c:v>3150</c:v>
                </c:pt>
                <c:pt idx="11">
                  <c:v>3240</c:v>
                </c:pt>
                <c:pt idx="12">
                  <c:v>3293</c:v>
                </c:pt>
                <c:pt idx="13">
                  <c:v>3165</c:v>
                </c:pt>
                <c:pt idx="14">
                  <c:v>3151</c:v>
                </c:pt>
                <c:pt idx="15">
                  <c:v>3162</c:v>
                </c:pt>
                <c:pt idx="16">
                  <c:v>3076</c:v>
                </c:pt>
                <c:pt idx="17">
                  <c:v>3048</c:v>
                </c:pt>
                <c:pt idx="18">
                  <c:v>3104</c:v>
                </c:pt>
                <c:pt idx="19">
                  <c:v>3154</c:v>
                </c:pt>
                <c:pt idx="20">
                  <c:v>3091</c:v>
                </c:pt>
                <c:pt idx="21">
                  <c:v>3091</c:v>
                </c:pt>
                <c:pt idx="22">
                  <c:v>2944</c:v>
                </c:pt>
                <c:pt idx="23">
                  <c:v>2987</c:v>
                </c:pt>
                <c:pt idx="24">
                  <c:v>2906</c:v>
                </c:pt>
                <c:pt idx="25">
                  <c:v>3073</c:v>
                </c:pt>
                <c:pt idx="26">
                  <c:v>3102</c:v>
                </c:pt>
                <c:pt idx="27">
                  <c:v>3116</c:v>
                </c:pt>
                <c:pt idx="28">
                  <c:v>3117</c:v>
                </c:pt>
                <c:pt idx="29">
                  <c:v>3088</c:v>
                </c:pt>
                <c:pt idx="30">
                  <c:v>2952</c:v>
                </c:pt>
                <c:pt idx="31">
                  <c:v>2874</c:v>
                </c:pt>
                <c:pt idx="32">
                  <c:v>2885</c:v>
                </c:pt>
                <c:pt idx="33">
                  <c:v>2900</c:v>
                </c:pt>
                <c:pt idx="34">
                  <c:v>2851</c:v>
                </c:pt>
                <c:pt idx="35">
                  <c:v>2803</c:v>
                </c:pt>
                <c:pt idx="36">
                  <c:v>2781</c:v>
                </c:pt>
                <c:pt idx="37">
                  <c:v>2863</c:v>
                </c:pt>
                <c:pt idx="38">
                  <c:v>2738</c:v>
                </c:pt>
                <c:pt idx="39">
                  <c:v>2774</c:v>
                </c:pt>
                <c:pt idx="40">
                  <c:v>2702</c:v>
                </c:pt>
                <c:pt idx="41">
                  <c:v>2560</c:v>
                </c:pt>
                <c:pt idx="42">
                  <c:v>2415</c:v>
                </c:pt>
                <c:pt idx="43">
                  <c:v>2592</c:v>
                </c:pt>
                <c:pt idx="44">
                  <c:v>2606</c:v>
                </c:pt>
                <c:pt idx="45">
                  <c:v>2365</c:v>
                </c:pt>
                <c:pt idx="46">
                  <c:v>2331</c:v>
                </c:pt>
                <c:pt idx="47">
                  <c:v>2253</c:v>
                </c:pt>
                <c:pt idx="48">
                  <c:v>2155</c:v>
                </c:pt>
                <c:pt idx="49">
                  <c:v>2130</c:v>
                </c:pt>
                <c:pt idx="50">
                  <c:v>2167</c:v>
                </c:pt>
                <c:pt idx="51">
                  <c:v>2290</c:v>
                </c:pt>
                <c:pt idx="52">
                  <c:v>2311</c:v>
                </c:pt>
                <c:pt idx="53">
                  <c:v>2399</c:v>
                </c:pt>
                <c:pt idx="54">
                  <c:v>2362</c:v>
                </c:pt>
                <c:pt idx="55">
                  <c:v>2273</c:v>
                </c:pt>
                <c:pt idx="56">
                  <c:v>2250</c:v>
                </c:pt>
                <c:pt idx="57">
                  <c:v>2329</c:v>
                </c:pt>
                <c:pt idx="58">
                  <c:v>2454</c:v>
                </c:pt>
                <c:pt idx="59">
                  <c:v>2354</c:v>
                </c:pt>
                <c:pt idx="60">
                  <c:v>2354</c:v>
                </c:pt>
                <c:pt idx="61">
                  <c:v>2354</c:v>
                </c:pt>
                <c:pt idx="62">
                  <c:v>2484</c:v>
                </c:pt>
                <c:pt idx="63">
                  <c:v>2592</c:v>
                </c:pt>
                <c:pt idx="64">
                  <c:v>2662</c:v>
                </c:pt>
                <c:pt idx="65">
                  <c:v>2587</c:v>
                </c:pt>
                <c:pt idx="66">
                  <c:v>2495</c:v>
                </c:pt>
                <c:pt idx="67">
                  <c:v>2558</c:v>
                </c:pt>
                <c:pt idx="68">
                  <c:v>2576</c:v>
                </c:pt>
                <c:pt idx="69">
                  <c:v>2514</c:v>
                </c:pt>
                <c:pt idx="70">
                  <c:v>2461</c:v>
                </c:pt>
                <c:pt idx="71">
                  <c:v>2318</c:v>
                </c:pt>
                <c:pt idx="72">
                  <c:v>2284</c:v>
                </c:pt>
                <c:pt idx="73">
                  <c:v>2133</c:v>
                </c:pt>
                <c:pt idx="74">
                  <c:v>2324</c:v>
                </c:pt>
                <c:pt idx="75">
                  <c:v>2304</c:v>
                </c:pt>
                <c:pt idx="76">
                  <c:v>2345</c:v>
                </c:pt>
                <c:pt idx="77">
                  <c:v>2390</c:v>
                </c:pt>
                <c:pt idx="78">
                  <c:v>2420</c:v>
                </c:pt>
                <c:pt idx="79">
                  <c:v>2357</c:v>
                </c:pt>
                <c:pt idx="80">
                  <c:v>2185</c:v>
                </c:pt>
                <c:pt idx="81">
                  <c:v>2455</c:v>
                </c:pt>
                <c:pt idx="82">
                  <c:v>2673</c:v>
                </c:pt>
              </c:numCache>
            </c:numRef>
          </c:val>
          <c:extLst>
            <c:ext xmlns:c16="http://schemas.microsoft.com/office/drawing/2014/chart" uri="{C3380CC4-5D6E-409C-BE32-E72D297353CC}">
              <c16:uniqueId val="{00000000-51BE-453A-81D1-51A237E3CB86}"/>
            </c:ext>
          </c:extLst>
        </c:ser>
        <c:ser>
          <c:idx val="1"/>
          <c:order val="1"/>
          <c:tx>
            <c:strRef>
              <c:f>Sheet1!$C$1</c:f>
              <c:strCache>
                <c:ptCount val="1"/>
                <c:pt idx="0">
                  <c:v>Hydro</c:v>
                </c:pt>
              </c:strCache>
            </c:strRef>
          </c:tx>
          <c:spPr>
            <a:solidFill>
              <a:srgbClr val="71C9EB"/>
            </a:solidFill>
            <a:ln>
              <a:solidFill>
                <a:srgbClr val="71C9EB"/>
              </a:solidFill>
            </a:ln>
            <a:effectLst/>
          </c:spPr>
          <c:cat>
            <c:numRef>
              <c:f>Sheet1!$A$2:$A$84</c:f>
              <c:numCache>
                <c:formatCode>m/d/yyyy</c:formatCode>
                <c:ptCount val="83"/>
                <c:pt idx="0">
                  <c:v>44287</c:v>
                </c:pt>
                <c:pt idx="1">
                  <c:v>44288</c:v>
                </c:pt>
                <c:pt idx="2">
                  <c:v>44289</c:v>
                </c:pt>
                <c:pt idx="3">
                  <c:v>44290</c:v>
                </c:pt>
                <c:pt idx="4">
                  <c:v>44291</c:v>
                </c:pt>
                <c:pt idx="5">
                  <c:v>44292</c:v>
                </c:pt>
                <c:pt idx="6">
                  <c:v>44293</c:v>
                </c:pt>
                <c:pt idx="7">
                  <c:v>44294</c:v>
                </c:pt>
                <c:pt idx="8">
                  <c:v>44295</c:v>
                </c:pt>
                <c:pt idx="9">
                  <c:v>44296</c:v>
                </c:pt>
                <c:pt idx="10">
                  <c:v>44297</c:v>
                </c:pt>
                <c:pt idx="11">
                  <c:v>44298</c:v>
                </c:pt>
                <c:pt idx="12">
                  <c:v>44299</c:v>
                </c:pt>
                <c:pt idx="13">
                  <c:v>44300</c:v>
                </c:pt>
                <c:pt idx="14">
                  <c:v>44301</c:v>
                </c:pt>
                <c:pt idx="15">
                  <c:v>44302</c:v>
                </c:pt>
                <c:pt idx="16">
                  <c:v>44303</c:v>
                </c:pt>
                <c:pt idx="17">
                  <c:v>44304</c:v>
                </c:pt>
                <c:pt idx="18">
                  <c:v>44305</c:v>
                </c:pt>
                <c:pt idx="19">
                  <c:v>44306</c:v>
                </c:pt>
                <c:pt idx="20">
                  <c:v>44307</c:v>
                </c:pt>
                <c:pt idx="21">
                  <c:v>44308</c:v>
                </c:pt>
                <c:pt idx="22">
                  <c:v>44309</c:v>
                </c:pt>
                <c:pt idx="23">
                  <c:v>44310</c:v>
                </c:pt>
                <c:pt idx="24">
                  <c:v>44311</c:v>
                </c:pt>
                <c:pt idx="25">
                  <c:v>44312</c:v>
                </c:pt>
                <c:pt idx="26">
                  <c:v>44313</c:v>
                </c:pt>
                <c:pt idx="27">
                  <c:v>44314</c:v>
                </c:pt>
                <c:pt idx="28">
                  <c:v>44315</c:v>
                </c:pt>
                <c:pt idx="29">
                  <c:v>44316</c:v>
                </c:pt>
                <c:pt idx="30">
                  <c:v>44317</c:v>
                </c:pt>
                <c:pt idx="31">
                  <c:v>44318</c:v>
                </c:pt>
                <c:pt idx="32">
                  <c:v>44319</c:v>
                </c:pt>
                <c:pt idx="33">
                  <c:v>44320</c:v>
                </c:pt>
                <c:pt idx="34">
                  <c:v>44321</c:v>
                </c:pt>
                <c:pt idx="35">
                  <c:v>44322</c:v>
                </c:pt>
                <c:pt idx="36">
                  <c:v>44323</c:v>
                </c:pt>
                <c:pt idx="37">
                  <c:v>44324</c:v>
                </c:pt>
                <c:pt idx="38">
                  <c:v>44325</c:v>
                </c:pt>
                <c:pt idx="39">
                  <c:v>44326</c:v>
                </c:pt>
                <c:pt idx="40">
                  <c:v>44327</c:v>
                </c:pt>
                <c:pt idx="41">
                  <c:v>44328</c:v>
                </c:pt>
                <c:pt idx="42">
                  <c:v>44329</c:v>
                </c:pt>
                <c:pt idx="43">
                  <c:v>44330</c:v>
                </c:pt>
                <c:pt idx="44">
                  <c:v>44331</c:v>
                </c:pt>
                <c:pt idx="45">
                  <c:v>44332</c:v>
                </c:pt>
                <c:pt idx="46">
                  <c:v>44333</c:v>
                </c:pt>
                <c:pt idx="47">
                  <c:v>44334</c:v>
                </c:pt>
                <c:pt idx="48">
                  <c:v>44335</c:v>
                </c:pt>
                <c:pt idx="49">
                  <c:v>44336</c:v>
                </c:pt>
                <c:pt idx="50">
                  <c:v>44337</c:v>
                </c:pt>
                <c:pt idx="51">
                  <c:v>44338</c:v>
                </c:pt>
                <c:pt idx="52">
                  <c:v>44339</c:v>
                </c:pt>
                <c:pt idx="53">
                  <c:v>44340</c:v>
                </c:pt>
                <c:pt idx="54">
                  <c:v>44341</c:v>
                </c:pt>
                <c:pt idx="55">
                  <c:v>44342</c:v>
                </c:pt>
                <c:pt idx="56">
                  <c:v>44343</c:v>
                </c:pt>
                <c:pt idx="57">
                  <c:v>44344</c:v>
                </c:pt>
                <c:pt idx="58">
                  <c:v>44345</c:v>
                </c:pt>
                <c:pt idx="59">
                  <c:v>44346</c:v>
                </c:pt>
                <c:pt idx="60">
                  <c:v>44347</c:v>
                </c:pt>
                <c:pt idx="61">
                  <c:v>44348</c:v>
                </c:pt>
                <c:pt idx="62">
                  <c:v>44349</c:v>
                </c:pt>
                <c:pt idx="63">
                  <c:v>44350</c:v>
                </c:pt>
                <c:pt idx="64">
                  <c:v>44351</c:v>
                </c:pt>
                <c:pt idx="65">
                  <c:v>44352</c:v>
                </c:pt>
                <c:pt idx="66">
                  <c:v>44353</c:v>
                </c:pt>
                <c:pt idx="67">
                  <c:v>44354</c:v>
                </c:pt>
                <c:pt idx="68">
                  <c:v>44355</c:v>
                </c:pt>
                <c:pt idx="69">
                  <c:v>44356</c:v>
                </c:pt>
                <c:pt idx="70">
                  <c:v>44357</c:v>
                </c:pt>
                <c:pt idx="71">
                  <c:v>44358</c:v>
                </c:pt>
                <c:pt idx="72">
                  <c:v>44359</c:v>
                </c:pt>
                <c:pt idx="73">
                  <c:v>44360</c:v>
                </c:pt>
                <c:pt idx="74">
                  <c:v>44361</c:v>
                </c:pt>
                <c:pt idx="75">
                  <c:v>44362</c:v>
                </c:pt>
                <c:pt idx="76">
                  <c:v>44363</c:v>
                </c:pt>
                <c:pt idx="77">
                  <c:v>44364</c:v>
                </c:pt>
                <c:pt idx="78">
                  <c:v>44365</c:v>
                </c:pt>
                <c:pt idx="79">
                  <c:v>44366</c:v>
                </c:pt>
                <c:pt idx="80">
                  <c:v>44367</c:v>
                </c:pt>
                <c:pt idx="81">
                  <c:v>44368</c:v>
                </c:pt>
                <c:pt idx="82">
                  <c:v>44369</c:v>
                </c:pt>
              </c:numCache>
            </c:numRef>
          </c:cat>
          <c:val>
            <c:numRef>
              <c:f>Sheet1!$C$2:$C$84</c:f>
              <c:numCache>
                <c:formatCode>General</c:formatCode>
                <c:ptCount val="83"/>
                <c:pt idx="0">
                  <c:v>300</c:v>
                </c:pt>
                <c:pt idx="1">
                  <c:v>306</c:v>
                </c:pt>
                <c:pt idx="2">
                  <c:v>306</c:v>
                </c:pt>
                <c:pt idx="3">
                  <c:v>266</c:v>
                </c:pt>
                <c:pt idx="4">
                  <c:v>294</c:v>
                </c:pt>
                <c:pt idx="5">
                  <c:v>302</c:v>
                </c:pt>
                <c:pt idx="6">
                  <c:v>325</c:v>
                </c:pt>
                <c:pt idx="7">
                  <c:v>311</c:v>
                </c:pt>
                <c:pt idx="8">
                  <c:v>289</c:v>
                </c:pt>
                <c:pt idx="9">
                  <c:v>274</c:v>
                </c:pt>
                <c:pt idx="10">
                  <c:v>253</c:v>
                </c:pt>
                <c:pt idx="11">
                  <c:v>275</c:v>
                </c:pt>
                <c:pt idx="12">
                  <c:v>251</c:v>
                </c:pt>
                <c:pt idx="13">
                  <c:v>247</c:v>
                </c:pt>
                <c:pt idx="14">
                  <c:v>249</c:v>
                </c:pt>
                <c:pt idx="15">
                  <c:v>253</c:v>
                </c:pt>
                <c:pt idx="16">
                  <c:v>276</c:v>
                </c:pt>
                <c:pt idx="17">
                  <c:v>261</c:v>
                </c:pt>
                <c:pt idx="18">
                  <c:v>294</c:v>
                </c:pt>
                <c:pt idx="19">
                  <c:v>277</c:v>
                </c:pt>
                <c:pt idx="20">
                  <c:v>294</c:v>
                </c:pt>
                <c:pt idx="21">
                  <c:v>294</c:v>
                </c:pt>
                <c:pt idx="22">
                  <c:v>309</c:v>
                </c:pt>
                <c:pt idx="23">
                  <c:v>319</c:v>
                </c:pt>
                <c:pt idx="24">
                  <c:v>303</c:v>
                </c:pt>
                <c:pt idx="25">
                  <c:v>299</c:v>
                </c:pt>
                <c:pt idx="26">
                  <c:v>305</c:v>
                </c:pt>
                <c:pt idx="27">
                  <c:v>318</c:v>
                </c:pt>
                <c:pt idx="28">
                  <c:v>334</c:v>
                </c:pt>
                <c:pt idx="29">
                  <c:v>324</c:v>
                </c:pt>
                <c:pt idx="30">
                  <c:v>309</c:v>
                </c:pt>
                <c:pt idx="31">
                  <c:v>300</c:v>
                </c:pt>
                <c:pt idx="32">
                  <c:v>322</c:v>
                </c:pt>
                <c:pt idx="33">
                  <c:v>347</c:v>
                </c:pt>
                <c:pt idx="34">
                  <c:v>380</c:v>
                </c:pt>
                <c:pt idx="35">
                  <c:v>416</c:v>
                </c:pt>
                <c:pt idx="36">
                  <c:v>392</c:v>
                </c:pt>
                <c:pt idx="37">
                  <c:v>389</c:v>
                </c:pt>
                <c:pt idx="38">
                  <c:v>370</c:v>
                </c:pt>
                <c:pt idx="39">
                  <c:v>360</c:v>
                </c:pt>
                <c:pt idx="40">
                  <c:v>362</c:v>
                </c:pt>
                <c:pt idx="41">
                  <c:v>395</c:v>
                </c:pt>
                <c:pt idx="42">
                  <c:v>431</c:v>
                </c:pt>
                <c:pt idx="43">
                  <c:v>416</c:v>
                </c:pt>
                <c:pt idx="44">
                  <c:v>381</c:v>
                </c:pt>
                <c:pt idx="45">
                  <c:v>350</c:v>
                </c:pt>
                <c:pt idx="46">
                  <c:v>371</c:v>
                </c:pt>
                <c:pt idx="47">
                  <c:v>374</c:v>
                </c:pt>
                <c:pt idx="48">
                  <c:v>394</c:v>
                </c:pt>
                <c:pt idx="49">
                  <c:v>429</c:v>
                </c:pt>
                <c:pt idx="50">
                  <c:v>451</c:v>
                </c:pt>
                <c:pt idx="51">
                  <c:v>450</c:v>
                </c:pt>
                <c:pt idx="52">
                  <c:v>425</c:v>
                </c:pt>
                <c:pt idx="53">
                  <c:v>440</c:v>
                </c:pt>
                <c:pt idx="54">
                  <c:v>410</c:v>
                </c:pt>
                <c:pt idx="55">
                  <c:v>391</c:v>
                </c:pt>
                <c:pt idx="56">
                  <c:v>448</c:v>
                </c:pt>
                <c:pt idx="57">
                  <c:v>529</c:v>
                </c:pt>
                <c:pt idx="58">
                  <c:v>545</c:v>
                </c:pt>
                <c:pt idx="59">
                  <c:v>515</c:v>
                </c:pt>
                <c:pt idx="60">
                  <c:v>515</c:v>
                </c:pt>
                <c:pt idx="61">
                  <c:v>515</c:v>
                </c:pt>
                <c:pt idx="62">
                  <c:v>497</c:v>
                </c:pt>
                <c:pt idx="63">
                  <c:v>486</c:v>
                </c:pt>
                <c:pt idx="64">
                  <c:v>479</c:v>
                </c:pt>
                <c:pt idx="65">
                  <c:v>467</c:v>
                </c:pt>
                <c:pt idx="66">
                  <c:v>467</c:v>
                </c:pt>
                <c:pt idx="67">
                  <c:v>521</c:v>
                </c:pt>
                <c:pt idx="68">
                  <c:v>535</c:v>
                </c:pt>
                <c:pt idx="69">
                  <c:v>563</c:v>
                </c:pt>
                <c:pt idx="70">
                  <c:v>556</c:v>
                </c:pt>
                <c:pt idx="71">
                  <c:v>575</c:v>
                </c:pt>
                <c:pt idx="72">
                  <c:v>592</c:v>
                </c:pt>
                <c:pt idx="73">
                  <c:v>606</c:v>
                </c:pt>
                <c:pt idx="74">
                  <c:v>635</c:v>
                </c:pt>
                <c:pt idx="75">
                  <c:v>616</c:v>
                </c:pt>
                <c:pt idx="76">
                  <c:v>631</c:v>
                </c:pt>
                <c:pt idx="77">
                  <c:v>626</c:v>
                </c:pt>
                <c:pt idx="78">
                  <c:v>611</c:v>
                </c:pt>
                <c:pt idx="79">
                  <c:v>589</c:v>
                </c:pt>
                <c:pt idx="80">
                  <c:v>580</c:v>
                </c:pt>
                <c:pt idx="81">
                  <c:v>646</c:v>
                </c:pt>
                <c:pt idx="82">
                  <c:v>669</c:v>
                </c:pt>
              </c:numCache>
            </c:numRef>
          </c:val>
          <c:extLst>
            <c:ext xmlns:c16="http://schemas.microsoft.com/office/drawing/2014/chart" uri="{C3380CC4-5D6E-409C-BE32-E72D297353CC}">
              <c16:uniqueId val="{00000001-51BE-453A-81D1-51A237E3CB86}"/>
            </c:ext>
          </c:extLst>
        </c:ser>
        <c:ser>
          <c:idx val="2"/>
          <c:order val="2"/>
          <c:tx>
            <c:strRef>
              <c:f>Sheet1!$D$1</c:f>
              <c:strCache>
                <c:ptCount val="1"/>
                <c:pt idx="0">
                  <c:v>Solar</c:v>
                </c:pt>
              </c:strCache>
            </c:strRef>
          </c:tx>
          <c:spPr>
            <a:solidFill>
              <a:srgbClr val="87BD41"/>
            </a:solidFill>
            <a:ln>
              <a:solidFill>
                <a:srgbClr val="87BD41"/>
              </a:solidFill>
            </a:ln>
            <a:effectLst/>
          </c:spPr>
          <c:cat>
            <c:numRef>
              <c:f>Sheet1!$A$2:$A$84</c:f>
              <c:numCache>
                <c:formatCode>m/d/yyyy</c:formatCode>
                <c:ptCount val="83"/>
                <c:pt idx="0">
                  <c:v>44287</c:v>
                </c:pt>
                <c:pt idx="1">
                  <c:v>44288</c:v>
                </c:pt>
                <c:pt idx="2">
                  <c:v>44289</c:v>
                </c:pt>
                <c:pt idx="3">
                  <c:v>44290</c:v>
                </c:pt>
                <c:pt idx="4">
                  <c:v>44291</c:v>
                </c:pt>
                <c:pt idx="5">
                  <c:v>44292</c:v>
                </c:pt>
                <c:pt idx="6">
                  <c:v>44293</c:v>
                </c:pt>
                <c:pt idx="7">
                  <c:v>44294</c:v>
                </c:pt>
                <c:pt idx="8">
                  <c:v>44295</c:v>
                </c:pt>
                <c:pt idx="9">
                  <c:v>44296</c:v>
                </c:pt>
                <c:pt idx="10">
                  <c:v>44297</c:v>
                </c:pt>
                <c:pt idx="11">
                  <c:v>44298</c:v>
                </c:pt>
                <c:pt idx="12">
                  <c:v>44299</c:v>
                </c:pt>
                <c:pt idx="13">
                  <c:v>44300</c:v>
                </c:pt>
                <c:pt idx="14">
                  <c:v>44301</c:v>
                </c:pt>
                <c:pt idx="15">
                  <c:v>44302</c:v>
                </c:pt>
                <c:pt idx="16">
                  <c:v>44303</c:v>
                </c:pt>
                <c:pt idx="17">
                  <c:v>44304</c:v>
                </c:pt>
                <c:pt idx="18">
                  <c:v>44305</c:v>
                </c:pt>
                <c:pt idx="19">
                  <c:v>44306</c:v>
                </c:pt>
                <c:pt idx="20">
                  <c:v>44307</c:v>
                </c:pt>
                <c:pt idx="21">
                  <c:v>44308</c:v>
                </c:pt>
                <c:pt idx="22">
                  <c:v>44309</c:v>
                </c:pt>
                <c:pt idx="23">
                  <c:v>44310</c:v>
                </c:pt>
                <c:pt idx="24">
                  <c:v>44311</c:v>
                </c:pt>
                <c:pt idx="25">
                  <c:v>44312</c:v>
                </c:pt>
                <c:pt idx="26">
                  <c:v>44313</c:v>
                </c:pt>
                <c:pt idx="27">
                  <c:v>44314</c:v>
                </c:pt>
                <c:pt idx="28">
                  <c:v>44315</c:v>
                </c:pt>
                <c:pt idx="29">
                  <c:v>44316</c:v>
                </c:pt>
                <c:pt idx="30">
                  <c:v>44317</c:v>
                </c:pt>
                <c:pt idx="31">
                  <c:v>44318</c:v>
                </c:pt>
                <c:pt idx="32">
                  <c:v>44319</c:v>
                </c:pt>
                <c:pt idx="33">
                  <c:v>44320</c:v>
                </c:pt>
                <c:pt idx="34">
                  <c:v>44321</c:v>
                </c:pt>
                <c:pt idx="35">
                  <c:v>44322</c:v>
                </c:pt>
                <c:pt idx="36">
                  <c:v>44323</c:v>
                </c:pt>
                <c:pt idx="37">
                  <c:v>44324</c:v>
                </c:pt>
                <c:pt idx="38">
                  <c:v>44325</c:v>
                </c:pt>
                <c:pt idx="39">
                  <c:v>44326</c:v>
                </c:pt>
                <c:pt idx="40">
                  <c:v>44327</c:v>
                </c:pt>
                <c:pt idx="41">
                  <c:v>44328</c:v>
                </c:pt>
                <c:pt idx="42">
                  <c:v>44329</c:v>
                </c:pt>
                <c:pt idx="43">
                  <c:v>44330</c:v>
                </c:pt>
                <c:pt idx="44">
                  <c:v>44331</c:v>
                </c:pt>
                <c:pt idx="45">
                  <c:v>44332</c:v>
                </c:pt>
                <c:pt idx="46">
                  <c:v>44333</c:v>
                </c:pt>
                <c:pt idx="47">
                  <c:v>44334</c:v>
                </c:pt>
                <c:pt idx="48">
                  <c:v>44335</c:v>
                </c:pt>
                <c:pt idx="49">
                  <c:v>44336</c:v>
                </c:pt>
                <c:pt idx="50">
                  <c:v>44337</c:v>
                </c:pt>
                <c:pt idx="51">
                  <c:v>44338</c:v>
                </c:pt>
                <c:pt idx="52">
                  <c:v>44339</c:v>
                </c:pt>
                <c:pt idx="53">
                  <c:v>44340</c:v>
                </c:pt>
                <c:pt idx="54">
                  <c:v>44341</c:v>
                </c:pt>
                <c:pt idx="55">
                  <c:v>44342</c:v>
                </c:pt>
                <c:pt idx="56">
                  <c:v>44343</c:v>
                </c:pt>
                <c:pt idx="57">
                  <c:v>44344</c:v>
                </c:pt>
                <c:pt idx="58">
                  <c:v>44345</c:v>
                </c:pt>
                <c:pt idx="59">
                  <c:v>44346</c:v>
                </c:pt>
                <c:pt idx="60">
                  <c:v>44347</c:v>
                </c:pt>
                <c:pt idx="61">
                  <c:v>44348</c:v>
                </c:pt>
                <c:pt idx="62">
                  <c:v>44349</c:v>
                </c:pt>
                <c:pt idx="63">
                  <c:v>44350</c:v>
                </c:pt>
                <c:pt idx="64">
                  <c:v>44351</c:v>
                </c:pt>
                <c:pt idx="65">
                  <c:v>44352</c:v>
                </c:pt>
                <c:pt idx="66">
                  <c:v>44353</c:v>
                </c:pt>
                <c:pt idx="67">
                  <c:v>44354</c:v>
                </c:pt>
                <c:pt idx="68">
                  <c:v>44355</c:v>
                </c:pt>
                <c:pt idx="69">
                  <c:v>44356</c:v>
                </c:pt>
                <c:pt idx="70">
                  <c:v>44357</c:v>
                </c:pt>
                <c:pt idx="71">
                  <c:v>44358</c:v>
                </c:pt>
                <c:pt idx="72">
                  <c:v>44359</c:v>
                </c:pt>
                <c:pt idx="73">
                  <c:v>44360</c:v>
                </c:pt>
                <c:pt idx="74">
                  <c:v>44361</c:v>
                </c:pt>
                <c:pt idx="75">
                  <c:v>44362</c:v>
                </c:pt>
                <c:pt idx="76">
                  <c:v>44363</c:v>
                </c:pt>
                <c:pt idx="77">
                  <c:v>44364</c:v>
                </c:pt>
                <c:pt idx="78">
                  <c:v>44365</c:v>
                </c:pt>
                <c:pt idx="79">
                  <c:v>44366</c:v>
                </c:pt>
                <c:pt idx="80">
                  <c:v>44367</c:v>
                </c:pt>
                <c:pt idx="81">
                  <c:v>44368</c:v>
                </c:pt>
                <c:pt idx="82">
                  <c:v>44369</c:v>
                </c:pt>
              </c:numCache>
            </c:numRef>
          </c:cat>
          <c:val>
            <c:numRef>
              <c:f>Sheet1!$D$2:$D$84</c:f>
              <c:numCache>
                <c:formatCode>General</c:formatCode>
                <c:ptCount val="83"/>
                <c:pt idx="0">
                  <c:v>220.63</c:v>
                </c:pt>
                <c:pt idx="1">
                  <c:v>214.35</c:v>
                </c:pt>
                <c:pt idx="2">
                  <c:v>214.35</c:v>
                </c:pt>
                <c:pt idx="3">
                  <c:v>204.74</c:v>
                </c:pt>
                <c:pt idx="4">
                  <c:v>195.35999999999899</c:v>
                </c:pt>
                <c:pt idx="5">
                  <c:v>185.18</c:v>
                </c:pt>
                <c:pt idx="6">
                  <c:v>199.28</c:v>
                </c:pt>
                <c:pt idx="7">
                  <c:v>191.24</c:v>
                </c:pt>
                <c:pt idx="8">
                  <c:v>200.46</c:v>
                </c:pt>
                <c:pt idx="9">
                  <c:v>202.51999999999899</c:v>
                </c:pt>
                <c:pt idx="10">
                  <c:v>199.82</c:v>
                </c:pt>
                <c:pt idx="11">
                  <c:v>194.78</c:v>
                </c:pt>
                <c:pt idx="12">
                  <c:v>185.92</c:v>
                </c:pt>
                <c:pt idx="13">
                  <c:v>176.94</c:v>
                </c:pt>
                <c:pt idx="14">
                  <c:v>202.04</c:v>
                </c:pt>
                <c:pt idx="15">
                  <c:v>197.79</c:v>
                </c:pt>
                <c:pt idx="16">
                  <c:v>202.43</c:v>
                </c:pt>
                <c:pt idx="17">
                  <c:v>202.42</c:v>
                </c:pt>
                <c:pt idx="18">
                  <c:v>200.92999999999901</c:v>
                </c:pt>
                <c:pt idx="19">
                  <c:v>176.3</c:v>
                </c:pt>
                <c:pt idx="20">
                  <c:v>194.23</c:v>
                </c:pt>
                <c:pt idx="21">
                  <c:v>194.23</c:v>
                </c:pt>
                <c:pt idx="22">
                  <c:v>178.51999999999899</c:v>
                </c:pt>
                <c:pt idx="23">
                  <c:v>199.95</c:v>
                </c:pt>
                <c:pt idx="24">
                  <c:v>205.99</c:v>
                </c:pt>
                <c:pt idx="25">
                  <c:v>205.57</c:v>
                </c:pt>
                <c:pt idx="26">
                  <c:v>201.88</c:v>
                </c:pt>
                <c:pt idx="27">
                  <c:v>195.73999999999899</c:v>
                </c:pt>
                <c:pt idx="28">
                  <c:v>184.78</c:v>
                </c:pt>
                <c:pt idx="29">
                  <c:v>192.44</c:v>
                </c:pt>
                <c:pt idx="30">
                  <c:v>177.94</c:v>
                </c:pt>
                <c:pt idx="31">
                  <c:v>177.02</c:v>
                </c:pt>
                <c:pt idx="32">
                  <c:v>192.82</c:v>
                </c:pt>
                <c:pt idx="33">
                  <c:v>186.14</c:v>
                </c:pt>
                <c:pt idx="34">
                  <c:v>198.52</c:v>
                </c:pt>
                <c:pt idx="35">
                  <c:v>184.92</c:v>
                </c:pt>
                <c:pt idx="36">
                  <c:v>190.77</c:v>
                </c:pt>
                <c:pt idx="37">
                  <c:v>199.53</c:v>
                </c:pt>
                <c:pt idx="38">
                  <c:v>190.09</c:v>
                </c:pt>
                <c:pt idx="39">
                  <c:v>189.47</c:v>
                </c:pt>
                <c:pt idx="40">
                  <c:v>188.75</c:v>
                </c:pt>
                <c:pt idx="41">
                  <c:v>190.61</c:v>
                </c:pt>
                <c:pt idx="42">
                  <c:v>183.34</c:v>
                </c:pt>
                <c:pt idx="43">
                  <c:v>201.42</c:v>
                </c:pt>
                <c:pt idx="44">
                  <c:v>174.44</c:v>
                </c:pt>
                <c:pt idx="45">
                  <c:v>164.72</c:v>
                </c:pt>
                <c:pt idx="46">
                  <c:v>178.07999999999899</c:v>
                </c:pt>
                <c:pt idx="47">
                  <c:v>159.59</c:v>
                </c:pt>
                <c:pt idx="48">
                  <c:v>174.2</c:v>
                </c:pt>
                <c:pt idx="49">
                  <c:v>180.69</c:v>
                </c:pt>
                <c:pt idx="50">
                  <c:v>184.66</c:v>
                </c:pt>
                <c:pt idx="51">
                  <c:v>170.76</c:v>
                </c:pt>
                <c:pt idx="52">
                  <c:v>203.45</c:v>
                </c:pt>
                <c:pt idx="53">
                  <c:v>187.72</c:v>
                </c:pt>
                <c:pt idx="54">
                  <c:v>193.35</c:v>
                </c:pt>
                <c:pt idx="55">
                  <c:v>185.94</c:v>
                </c:pt>
                <c:pt idx="56">
                  <c:v>187.88</c:v>
                </c:pt>
                <c:pt idx="57">
                  <c:v>198.61</c:v>
                </c:pt>
                <c:pt idx="58">
                  <c:v>200.8</c:v>
                </c:pt>
                <c:pt idx="59">
                  <c:v>198.35</c:v>
                </c:pt>
                <c:pt idx="60">
                  <c:v>198.35</c:v>
                </c:pt>
                <c:pt idx="61">
                  <c:v>198.35</c:v>
                </c:pt>
                <c:pt idx="62">
                  <c:v>197.23</c:v>
                </c:pt>
                <c:pt idx="63">
                  <c:v>172.62</c:v>
                </c:pt>
                <c:pt idx="64">
                  <c:v>175.1</c:v>
                </c:pt>
                <c:pt idx="65">
                  <c:v>176.32</c:v>
                </c:pt>
                <c:pt idx="66">
                  <c:v>186.849999999999</c:v>
                </c:pt>
                <c:pt idx="67">
                  <c:v>205.32999999999899</c:v>
                </c:pt>
                <c:pt idx="68">
                  <c:v>204.51999999999899</c:v>
                </c:pt>
                <c:pt idx="69">
                  <c:v>178.61</c:v>
                </c:pt>
                <c:pt idx="70">
                  <c:v>182.94</c:v>
                </c:pt>
                <c:pt idx="71">
                  <c:v>182.37</c:v>
                </c:pt>
                <c:pt idx="72">
                  <c:v>177.2</c:v>
                </c:pt>
                <c:pt idx="73">
                  <c:v>167.19</c:v>
                </c:pt>
                <c:pt idx="74">
                  <c:v>159.43</c:v>
                </c:pt>
                <c:pt idx="75">
                  <c:v>170.76</c:v>
                </c:pt>
                <c:pt idx="76">
                  <c:v>175.36</c:v>
                </c:pt>
                <c:pt idx="77">
                  <c:v>151.46</c:v>
                </c:pt>
                <c:pt idx="78">
                  <c:v>159.32</c:v>
                </c:pt>
                <c:pt idx="79">
                  <c:v>165.31</c:v>
                </c:pt>
                <c:pt idx="80">
                  <c:v>194.9</c:v>
                </c:pt>
                <c:pt idx="81">
                  <c:v>197.19</c:v>
                </c:pt>
                <c:pt idx="82">
                  <c:v>185.43</c:v>
                </c:pt>
              </c:numCache>
            </c:numRef>
          </c:val>
          <c:extLst>
            <c:ext xmlns:c16="http://schemas.microsoft.com/office/drawing/2014/chart" uri="{C3380CC4-5D6E-409C-BE32-E72D297353CC}">
              <c16:uniqueId val="{00000002-51BE-453A-81D1-51A237E3CB86}"/>
            </c:ext>
          </c:extLst>
        </c:ser>
        <c:ser>
          <c:idx val="3"/>
          <c:order val="3"/>
          <c:tx>
            <c:strRef>
              <c:f>Sheet1!$E$1</c:f>
              <c:strCache>
                <c:ptCount val="1"/>
                <c:pt idx="0">
                  <c:v>Gas/naptha/diesel</c:v>
                </c:pt>
              </c:strCache>
            </c:strRef>
          </c:tx>
          <c:spPr>
            <a:solidFill>
              <a:srgbClr val="B4D48C"/>
            </a:solidFill>
            <a:ln>
              <a:solidFill>
                <a:srgbClr val="B4D48C"/>
              </a:solidFill>
            </a:ln>
            <a:effectLst/>
          </c:spPr>
          <c:cat>
            <c:numRef>
              <c:f>Sheet1!$A$2:$A$84</c:f>
              <c:numCache>
                <c:formatCode>m/d/yyyy</c:formatCode>
                <c:ptCount val="83"/>
                <c:pt idx="0">
                  <c:v>44287</c:v>
                </c:pt>
                <c:pt idx="1">
                  <c:v>44288</c:v>
                </c:pt>
                <c:pt idx="2">
                  <c:v>44289</c:v>
                </c:pt>
                <c:pt idx="3">
                  <c:v>44290</c:v>
                </c:pt>
                <c:pt idx="4">
                  <c:v>44291</c:v>
                </c:pt>
                <c:pt idx="5">
                  <c:v>44292</c:v>
                </c:pt>
                <c:pt idx="6">
                  <c:v>44293</c:v>
                </c:pt>
                <c:pt idx="7">
                  <c:v>44294</c:v>
                </c:pt>
                <c:pt idx="8">
                  <c:v>44295</c:v>
                </c:pt>
                <c:pt idx="9">
                  <c:v>44296</c:v>
                </c:pt>
                <c:pt idx="10">
                  <c:v>44297</c:v>
                </c:pt>
                <c:pt idx="11">
                  <c:v>44298</c:v>
                </c:pt>
                <c:pt idx="12">
                  <c:v>44299</c:v>
                </c:pt>
                <c:pt idx="13">
                  <c:v>44300</c:v>
                </c:pt>
                <c:pt idx="14">
                  <c:v>44301</c:v>
                </c:pt>
                <c:pt idx="15">
                  <c:v>44302</c:v>
                </c:pt>
                <c:pt idx="16">
                  <c:v>44303</c:v>
                </c:pt>
                <c:pt idx="17">
                  <c:v>44304</c:v>
                </c:pt>
                <c:pt idx="18">
                  <c:v>44305</c:v>
                </c:pt>
                <c:pt idx="19">
                  <c:v>44306</c:v>
                </c:pt>
                <c:pt idx="20">
                  <c:v>44307</c:v>
                </c:pt>
                <c:pt idx="21">
                  <c:v>44308</c:v>
                </c:pt>
                <c:pt idx="22">
                  <c:v>44309</c:v>
                </c:pt>
                <c:pt idx="23">
                  <c:v>44310</c:v>
                </c:pt>
                <c:pt idx="24">
                  <c:v>44311</c:v>
                </c:pt>
                <c:pt idx="25">
                  <c:v>44312</c:v>
                </c:pt>
                <c:pt idx="26">
                  <c:v>44313</c:v>
                </c:pt>
                <c:pt idx="27">
                  <c:v>44314</c:v>
                </c:pt>
                <c:pt idx="28">
                  <c:v>44315</c:v>
                </c:pt>
                <c:pt idx="29">
                  <c:v>44316</c:v>
                </c:pt>
                <c:pt idx="30">
                  <c:v>44317</c:v>
                </c:pt>
                <c:pt idx="31">
                  <c:v>44318</c:v>
                </c:pt>
                <c:pt idx="32">
                  <c:v>44319</c:v>
                </c:pt>
                <c:pt idx="33">
                  <c:v>44320</c:v>
                </c:pt>
                <c:pt idx="34">
                  <c:v>44321</c:v>
                </c:pt>
                <c:pt idx="35">
                  <c:v>44322</c:v>
                </c:pt>
                <c:pt idx="36">
                  <c:v>44323</c:v>
                </c:pt>
                <c:pt idx="37">
                  <c:v>44324</c:v>
                </c:pt>
                <c:pt idx="38">
                  <c:v>44325</c:v>
                </c:pt>
                <c:pt idx="39">
                  <c:v>44326</c:v>
                </c:pt>
                <c:pt idx="40">
                  <c:v>44327</c:v>
                </c:pt>
                <c:pt idx="41">
                  <c:v>44328</c:v>
                </c:pt>
                <c:pt idx="42">
                  <c:v>44329</c:v>
                </c:pt>
                <c:pt idx="43">
                  <c:v>44330</c:v>
                </c:pt>
                <c:pt idx="44">
                  <c:v>44331</c:v>
                </c:pt>
                <c:pt idx="45">
                  <c:v>44332</c:v>
                </c:pt>
                <c:pt idx="46">
                  <c:v>44333</c:v>
                </c:pt>
                <c:pt idx="47">
                  <c:v>44334</c:v>
                </c:pt>
                <c:pt idx="48">
                  <c:v>44335</c:v>
                </c:pt>
                <c:pt idx="49">
                  <c:v>44336</c:v>
                </c:pt>
                <c:pt idx="50">
                  <c:v>44337</c:v>
                </c:pt>
                <c:pt idx="51">
                  <c:v>44338</c:v>
                </c:pt>
                <c:pt idx="52">
                  <c:v>44339</c:v>
                </c:pt>
                <c:pt idx="53">
                  <c:v>44340</c:v>
                </c:pt>
                <c:pt idx="54">
                  <c:v>44341</c:v>
                </c:pt>
                <c:pt idx="55">
                  <c:v>44342</c:v>
                </c:pt>
                <c:pt idx="56">
                  <c:v>44343</c:v>
                </c:pt>
                <c:pt idx="57">
                  <c:v>44344</c:v>
                </c:pt>
                <c:pt idx="58">
                  <c:v>44345</c:v>
                </c:pt>
                <c:pt idx="59">
                  <c:v>44346</c:v>
                </c:pt>
                <c:pt idx="60">
                  <c:v>44347</c:v>
                </c:pt>
                <c:pt idx="61">
                  <c:v>44348</c:v>
                </c:pt>
                <c:pt idx="62">
                  <c:v>44349</c:v>
                </c:pt>
                <c:pt idx="63">
                  <c:v>44350</c:v>
                </c:pt>
                <c:pt idx="64">
                  <c:v>44351</c:v>
                </c:pt>
                <c:pt idx="65">
                  <c:v>44352</c:v>
                </c:pt>
                <c:pt idx="66">
                  <c:v>44353</c:v>
                </c:pt>
                <c:pt idx="67">
                  <c:v>44354</c:v>
                </c:pt>
                <c:pt idx="68">
                  <c:v>44355</c:v>
                </c:pt>
                <c:pt idx="69">
                  <c:v>44356</c:v>
                </c:pt>
                <c:pt idx="70">
                  <c:v>44357</c:v>
                </c:pt>
                <c:pt idx="71">
                  <c:v>44358</c:v>
                </c:pt>
                <c:pt idx="72">
                  <c:v>44359</c:v>
                </c:pt>
                <c:pt idx="73">
                  <c:v>44360</c:v>
                </c:pt>
                <c:pt idx="74">
                  <c:v>44361</c:v>
                </c:pt>
                <c:pt idx="75">
                  <c:v>44362</c:v>
                </c:pt>
                <c:pt idx="76">
                  <c:v>44363</c:v>
                </c:pt>
                <c:pt idx="77">
                  <c:v>44364</c:v>
                </c:pt>
                <c:pt idx="78">
                  <c:v>44365</c:v>
                </c:pt>
                <c:pt idx="79">
                  <c:v>44366</c:v>
                </c:pt>
                <c:pt idx="80">
                  <c:v>44367</c:v>
                </c:pt>
                <c:pt idx="81">
                  <c:v>44368</c:v>
                </c:pt>
                <c:pt idx="82">
                  <c:v>44369</c:v>
                </c:pt>
              </c:numCache>
            </c:numRef>
          </c:cat>
          <c:val>
            <c:numRef>
              <c:f>Sheet1!$E$2:$E$84</c:f>
              <c:numCache>
                <c:formatCode>General</c:formatCode>
                <c:ptCount val="83"/>
                <c:pt idx="0">
                  <c:v>105</c:v>
                </c:pt>
                <c:pt idx="1">
                  <c:v>116</c:v>
                </c:pt>
                <c:pt idx="2">
                  <c:v>116</c:v>
                </c:pt>
                <c:pt idx="3">
                  <c:v>114</c:v>
                </c:pt>
                <c:pt idx="4">
                  <c:v>116</c:v>
                </c:pt>
                <c:pt idx="5">
                  <c:v>125</c:v>
                </c:pt>
                <c:pt idx="6">
                  <c:v>139</c:v>
                </c:pt>
                <c:pt idx="7">
                  <c:v>149</c:v>
                </c:pt>
                <c:pt idx="8">
                  <c:v>134</c:v>
                </c:pt>
                <c:pt idx="9">
                  <c:v>113</c:v>
                </c:pt>
                <c:pt idx="10">
                  <c:v>99</c:v>
                </c:pt>
                <c:pt idx="11">
                  <c:v>106</c:v>
                </c:pt>
                <c:pt idx="12">
                  <c:v>107</c:v>
                </c:pt>
                <c:pt idx="13">
                  <c:v>109</c:v>
                </c:pt>
                <c:pt idx="14">
                  <c:v>103</c:v>
                </c:pt>
                <c:pt idx="15">
                  <c:v>98</c:v>
                </c:pt>
                <c:pt idx="16">
                  <c:v>102</c:v>
                </c:pt>
                <c:pt idx="17">
                  <c:v>100</c:v>
                </c:pt>
                <c:pt idx="18">
                  <c:v>104</c:v>
                </c:pt>
                <c:pt idx="19">
                  <c:v>113</c:v>
                </c:pt>
                <c:pt idx="20">
                  <c:v>111</c:v>
                </c:pt>
                <c:pt idx="21">
                  <c:v>111</c:v>
                </c:pt>
                <c:pt idx="22">
                  <c:v>96</c:v>
                </c:pt>
                <c:pt idx="23">
                  <c:v>99</c:v>
                </c:pt>
                <c:pt idx="24">
                  <c:v>97</c:v>
                </c:pt>
                <c:pt idx="25">
                  <c:v>113</c:v>
                </c:pt>
                <c:pt idx="26">
                  <c:v>120</c:v>
                </c:pt>
                <c:pt idx="27">
                  <c:v>142</c:v>
                </c:pt>
                <c:pt idx="28">
                  <c:v>136</c:v>
                </c:pt>
                <c:pt idx="29">
                  <c:v>135</c:v>
                </c:pt>
                <c:pt idx="30">
                  <c:v>119</c:v>
                </c:pt>
                <c:pt idx="31">
                  <c:v>114</c:v>
                </c:pt>
                <c:pt idx="32">
                  <c:v>108</c:v>
                </c:pt>
                <c:pt idx="33">
                  <c:v>110</c:v>
                </c:pt>
                <c:pt idx="34">
                  <c:v>116</c:v>
                </c:pt>
                <c:pt idx="35">
                  <c:v>117</c:v>
                </c:pt>
                <c:pt idx="36">
                  <c:v>116</c:v>
                </c:pt>
                <c:pt idx="37">
                  <c:v>120</c:v>
                </c:pt>
                <c:pt idx="38">
                  <c:v>116</c:v>
                </c:pt>
                <c:pt idx="39">
                  <c:v>113</c:v>
                </c:pt>
                <c:pt idx="40">
                  <c:v>110</c:v>
                </c:pt>
                <c:pt idx="41">
                  <c:v>110</c:v>
                </c:pt>
                <c:pt idx="42">
                  <c:v>107</c:v>
                </c:pt>
                <c:pt idx="43">
                  <c:v>106</c:v>
                </c:pt>
                <c:pt idx="44">
                  <c:v>103</c:v>
                </c:pt>
                <c:pt idx="45">
                  <c:v>100</c:v>
                </c:pt>
                <c:pt idx="46">
                  <c:v>102</c:v>
                </c:pt>
                <c:pt idx="47">
                  <c:v>89</c:v>
                </c:pt>
                <c:pt idx="48">
                  <c:v>88</c:v>
                </c:pt>
                <c:pt idx="49">
                  <c:v>81</c:v>
                </c:pt>
                <c:pt idx="50">
                  <c:v>76</c:v>
                </c:pt>
                <c:pt idx="51">
                  <c:v>76</c:v>
                </c:pt>
                <c:pt idx="52">
                  <c:v>74</c:v>
                </c:pt>
                <c:pt idx="53">
                  <c:v>76</c:v>
                </c:pt>
                <c:pt idx="54">
                  <c:v>82</c:v>
                </c:pt>
                <c:pt idx="55">
                  <c:v>88</c:v>
                </c:pt>
                <c:pt idx="56">
                  <c:v>90</c:v>
                </c:pt>
                <c:pt idx="57">
                  <c:v>95</c:v>
                </c:pt>
                <c:pt idx="58">
                  <c:v>102</c:v>
                </c:pt>
                <c:pt idx="59">
                  <c:v>94</c:v>
                </c:pt>
                <c:pt idx="60">
                  <c:v>94</c:v>
                </c:pt>
                <c:pt idx="61">
                  <c:v>94</c:v>
                </c:pt>
                <c:pt idx="62">
                  <c:v>111</c:v>
                </c:pt>
                <c:pt idx="63">
                  <c:v>107</c:v>
                </c:pt>
                <c:pt idx="64">
                  <c:v>115</c:v>
                </c:pt>
                <c:pt idx="65">
                  <c:v>109</c:v>
                </c:pt>
                <c:pt idx="66">
                  <c:v>102</c:v>
                </c:pt>
                <c:pt idx="67">
                  <c:v>104</c:v>
                </c:pt>
                <c:pt idx="68">
                  <c:v>105</c:v>
                </c:pt>
                <c:pt idx="69">
                  <c:v>107</c:v>
                </c:pt>
                <c:pt idx="70">
                  <c:v>107</c:v>
                </c:pt>
                <c:pt idx="71">
                  <c:v>101</c:v>
                </c:pt>
                <c:pt idx="72">
                  <c:v>103</c:v>
                </c:pt>
                <c:pt idx="73">
                  <c:v>94</c:v>
                </c:pt>
                <c:pt idx="74">
                  <c:v>101</c:v>
                </c:pt>
                <c:pt idx="75">
                  <c:v>103</c:v>
                </c:pt>
                <c:pt idx="76">
                  <c:v>92</c:v>
                </c:pt>
                <c:pt idx="77">
                  <c:v>90</c:v>
                </c:pt>
                <c:pt idx="78">
                  <c:v>91</c:v>
                </c:pt>
                <c:pt idx="79">
                  <c:v>91</c:v>
                </c:pt>
                <c:pt idx="80">
                  <c:v>89</c:v>
                </c:pt>
                <c:pt idx="81">
                  <c:v>92</c:v>
                </c:pt>
                <c:pt idx="82">
                  <c:v>99</c:v>
                </c:pt>
              </c:numCache>
            </c:numRef>
          </c:val>
          <c:extLst>
            <c:ext xmlns:c16="http://schemas.microsoft.com/office/drawing/2014/chart" uri="{C3380CC4-5D6E-409C-BE32-E72D297353CC}">
              <c16:uniqueId val="{00000003-51BE-453A-81D1-51A237E3CB86}"/>
            </c:ext>
          </c:extLst>
        </c:ser>
        <c:ser>
          <c:idx val="4"/>
          <c:order val="4"/>
          <c:tx>
            <c:strRef>
              <c:f>Sheet1!$F$1</c:f>
              <c:strCache>
                <c:ptCount val="1"/>
                <c:pt idx="0">
                  <c:v>Nuclear</c:v>
                </c:pt>
              </c:strCache>
            </c:strRef>
          </c:tx>
          <c:spPr>
            <a:solidFill>
              <a:srgbClr val="9D9D9C"/>
            </a:solidFill>
            <a:ln>
              <a:solidFill>
                <a:srgbClr val="9D9D9C"/>
              </a:solidFill>
            </a:ln>
            <a:effectLst/>
          </c:spPr>
          <c:cat>
            <c:numRef>
              <c:f>Sheet1!$A$2:$A$84</c:f>
              <c:numCache>
                <c:formatCode>m/d/yyyy</c:formatCode>
                <c:ptCount val="83"/>
                <c:pt idx="0">
                  <c:v>44287</c:v>
                </c:pt>
                <c:pt idx="1">
                  <c:v>44288</c:v>
                </c:pt>
                <c:pt idx="2">
                  <c:v>44289</c:v>
                </c:pt>
                <c:pt idx="3">
                  <c:v>44290</c:v>
                </c:pt>
                <c:pt idx="4">
                  <c:v>44291</c:v>
                </c:pt>
                <c:pt idx="5">
                  <c:v>44292</c:v>
                </c:pt>
                <c:pt idx="6">
                  <c:v>44293</c:v>
                </c:pt>
                <c:pt idx="7">
                  <c:v>44294</c:v>
                </c:pt>
                <c:pt idx="8">
                  <c:v>44295</c:v>
                </c:pt>
                <c:pt idx="9">
                  <c:v>44296</c:v>
                </c:pt>
                <c:pt idx="10">
                  <c:v>44297</c:v>
                </c:pt>
                <c:pt idx="11">
                  <c:v>44298</c:v>
                </c:pt>
                <c:pt idx="12">
                  <c:v>44299</c:v>
                </c:pt>
                <c:pt idx="13">
                  <c:v>44300</c:v>
                </c:pt>
                <c:pt idx="14">
                  <c:v>44301</c:v>
                </c:pt>
                <c:pt idx="15">
                  <c:v>44302</c:v>
                </c:pt>
                <c:pt idx="16">
                  <c:v>44303</c:v>
                </c:pt>
                <c:pt idx="17">
                  <c:v>44304</c:v>
                </c:pt>
                <c:pt idx="18">
                  <c:v>44305</c:v>
                </c:pt>
                <c:pt idx="19">
                  <c:v>44306</c:v>
                </c:pt>
                <c:pt idx="20">
                  <c:v>44307</c:v>
                </c:pt>
                <c:pt idx="21">
                  <c:v>44308</c:v>
                </c:pt>
                <c:pt idx="22">
                  <c:v>44309</c:v>
                </c:pt>
                <c:pt idx="23">
                  <c:v>44310</c:v>
                </c:pt>
                <c:pt idx="24">
                  <c:v>44311</c:v>
                </c:pt>
                <c:pt idx="25">
                  <c:v>44312</c:v>
                </c:pt>
                <c:pt idx="26">
                  <c:v>44313</c:v>
                </c:pt>
                <c:pt idx="27">
                  <c:v>44314</c:v>
                </c:pt>
                <c:pt idx="28">
                  <c:v>44315</c:v>
                </c:pt>
                <c:pt idx="29">
                  <c:v>44316</c:v>
                </c:pt>
                <c:pt idx="30">
                  <c:v>44317</c:v>
                </c:pt>
                <c:pt idx="31">
                  <c:v>44318</c:v>
                </c:pt>
                <c:pt idx="32">
                  <c:v>44319</c:v>
                </c:pt>
                <c:pt idx="33">
                  <c:v>44320</c:v>
                </c:pt>
                <c:pt idx="34">
                  <c:v>44321</c:v>
                </c:pt>
                <c:pt idx="35">
                  <c:v>44322</c:v>
                </c:pt>
                <c:pt idx="36">
                  <c:v>44323</c:v>
                </c:pt>
                <c:pt idx="37">
                  <c:v>44324</c:v>
                </c:pt>
                <c:pt idx="38">
                  <c:v>44325</c:v>
                </c:pt>
                <c:pt idx="39">
                  <c:v>44326</c:v>
                </c:pt>
                <c:pt idx="40">
                  <c:v>44327</c:v>
                </c:pt>
                <c:pt idx="41">
                  <c:v>44328</c:v>
                </c:pt>
                <c:pt idx="42">
                  <c:v>44329</c:v>
                </c:pt>
                <c:pt idx="43">
                  <c:v>44330</c:v>
                </c:pt>
                <c:pt idx="44">
                  <c:v>44331</c:v>
                </c:pt>
                <c:pt idx="45">
                  <c:v>44332</c:v>
                </c:pt>
                <c:pt idx="46">
                  <c:v>44333</c:v>
                </c:pt>
                <c:pt idx="47">
                  <c:v>44334</c:v>
                </c:pt>
                <c:pt idx="48">
                  <c:v>44335</c:v>
                </c:pt>
                <c:pt idx="49">
                  <c:v>44336</c:v>
                </c:pt>
                <c:pt idx="50">
                  <c:v>44337</c:v>
                </c:pt>
                <c:pt idx="51">
                  <c:v>44338</c:v>
                </c:pt>
                <c:pt idx="52">
                  <c:v>44339</c:v>
                </c:pt>
                <c:pt idx="53">
                  <c:v>44340</c:v>
                </c:pt>
                <c:pt idx="54">
                  <c:v>44341</c:v>
                </c:pt>
                <c:pt idx="55">
                  <c:v>44342</c:v>
                </c:pt>
                <c:pt idx="56">
                  <c:v>44343</c:v>
                </c:pt>
                <c:pt idx="57">
                  <c:v>44344</c:v>
                </c:pt>
                <c:pt idx="58">
                  <c:v>44345</c:v>
                </c:pt>
                <c:pt idx="59">
                  <c:v>44346</c:v>
                </c:pt>
                <c:pt idx="60">
                  <c:v>44347</c:v>
                </c:pt>
                <c:pt idx="61">
                  <c:v>44348</c:v>
                </c:pt>
                <c:pt idx="62">
                  <c:v>44349</c:v>
                </c:pt>
                <c:pt idx="63">
                  <c:v>44350</c:v>
                </c:pt>
                <c:pt idx="64">
                  <c:v>44351</c:v>
                </c:pt>
                <c:pt idx="65">
                  <c:v>44352</c:v>
                </c:pt>
                <c:pt idx="66">
                  <c:v>44353</c:v>
                </c:pt>
                <c:pt idx="67">
                  <c:v>44354</c:v>
                </c:pt>
                <c:pt idx="68">
                  <c:v>44355</c:v>
                </c:pt>
                <c:pt idx="69">
                  <c:v>44356</c:v>
                </c:pt>
                <c:pt idx="70">
                  <c:v>44357</c:v>
                </c:pt>
                <c:pt idx="71">
                  <c:v>44358</c:v>
                </c:pt>
                <c:pt idx="72">
                  <c:v>44359</c:v>
                </c:pt>
                <c:pt idx="73">
                  <c:v>44360</c:v>
                </c:pt>
                <c:pt idx="74">
                  <c:v>44361</c:v>
                </c:pt>
                <c:pt idx="75">
                  <c:v>44362</c:v>
                </c:pt>
                <c:pt idx="76">
                  <c:v>44363</c:v>
                </c:pt>
                <c:pt idx="77">
                  <c:v>44364</c:v>
                </c:pt>
                <c:pt idx="78">
                  <c:v>44365</c:v>
                </c:pt>
                <c:pt idx="79">
                  <c:v>44366</c:v>
                </c:pt>
                <c:pt idx="80">
                  <c:v>44367</c:v>
                </c:pt>
                <c:pt idx="81">
                  <c:v>44368</c:v>
                </c:pt>
                <c:pt idx="82">
                  <c:v>44369</c:v>
                </c:pt>
              </c:numCache>
            </c:numRef>
          </c:cat>
          <c:val>
            <c:numRef>
              <c:f>Sheet1!$F$2:$F$84</c:f>
              <c:numCache>
                <c:formatCode>General</c:formatCode>
                <c:ptCount val="83"/>
                <c:pt idx="0">
                  <c:v>89</c:v>
                </c:pt>
                <c:pt idx="1">
                  <c:v>90</c:v>
                </c:pt>
                <c:pt idx="2">
                  <c:v>90</c:v>
                </c:pt>
                <c:pt idx="3">
                  <c:v>94</c:v>
                </c:pt>
                <c:pt idx="4">
                  <c:v>100</c:v>
                </c:pt>
                <c:pt idx="5">
                  <c:v>101</c:v>
                </c:pt>
                <c:pt idx="6">
                  <c:v>103</c:v>
                </c:pt>
                <c:pt idx="7">
                  <c:v>98</c:v>
                </c:pt>
                <c:pt idx="8">
                  <c:v>109</c:v>
                </c:pt>
                <c:pt idx="9">
                  <c:v>109</c:v>
                </c:pt>
                <c:pt idx="10">
                  <c:v>98</c:v>
                </c:pt>
                <c:pt idx="11">
                  <c:v>97</c:v>
                </c:pt>
                <c:pt idx="12">
                  <c:v>97</c:v>
                </c:pt>
                <c:pt idx="13">
                  <c:v>107</c:v>
                </c:pt>
                <c:pt idx="14">
                  <c:v>106</c:v>
                </c:pt>
                <c:pt idx="15">
                  <c:v>106</c:v>
                </c:pt>
                <c:pt idx="16">
                  <c:v>96</c:v>
                </c:pt>
                <c:pt idx="17">
                  <c:v>107</c:v>
                </c:pt>
                <c:pt idx="18">
                  <c:v>90</c:v>
                </c:pt>
                <c:pt idx="19">
                  <c:v>85</c:v>
                </c:pt>
                <c:pt idx="20">
                  <c:v>84</c:v>
                </c:pt>
                <c:pt idx="21">
                  <c:v>84</c:v>
                </c:pt>
                <c:pt idx="22">
                  <c:v>91</c:v>
                </c:pt>
                <c:pt idx="23">
                  <c:v>100</c:v>
                </c:pt>
                <c:pt idx="24">
                  <c:v>117</c:v>
                </c:pt>
                <c:pt idx="25">
                  <c:v>120</c:v>
                </c:pt>
                <c:pt idx="26">
                  <c:v>122</c:v>
                </c:pt>
                <c:pt idx="27">
                  <c:v>113</c:v>
                </c:pt>
                <c:pt idx="28">
                  <c:v>109</c:v>
                </c:pt>
                <c:pt idx="29">
                  <c:v>108</c:v>
                </c:pt>
                <c:pt idx="30">
                  <c:v>112</c:v>
                </c:pt>
                <c:pt idx="31">
                  <c:v>113</c:v>
                </c:pt>
                <c:pt idx="32">
                  <c:v>113</c:v>
                </c:pt>
                <c:pt idx="33">
                  <c:v>117</c:v>
                </c:pt>
                <c:pt idx="34">
                  <c:v>118</c:v>
                </c:pt>
                <c:pt idx="35">
                  <c:v>118</c:v>
                </c:pt>
                <c:pt idx="36">
                  <c:v>118</c:v>
                </c:pt>
                <c:pt idx="37">
                  <c:v>116</c:v>
                </c:pt>
                <c:pt idx="38">
                  <c:v>109</c:v>
                </c:pt>
                <c:pt idx="39">
                  <c:v>110</c:v>
                </c:pt>
                <c:pt idx="40">
                  <c:v>111</c:v>
                </c:pt>
                <c:pt idx="41">
                  <c:v>104</c:v>
                </c:pt>
                <c:pt idx="42">
                  <c:v>103</c:v>
                </c:pt>
                <c:pt idx="43">
                  <c:v>104</c:v>
                </c:pt>
                <c:pt idx="44">
                  <c:v>115</c:v>
                </c:pt>
                <c:pt idx="45">
                  <c:v>123</c:v>
                </c:pt>
                <c:pt idx="46">
                  <c:v>123</c:v>
                </c:pt>
                <c:pt idx="47">
                  <c:v>125</c:v>
                </c:pt>
                <c:pt idx="48">
                  <c:v>125</c:v>
                </c:pt>
                <c:pt idx="49">
                  <c:v>126</c:v>
                </c:pt>
                <c:pt idx="50">
                  <c:v>128</c:v>
                </c:pt>
                <c:pt idx="51">
                  <c:v>130</c:v>
                </c:pt>
                <c:pt idx="52">
                  <c:v>130</c:v>
                </c:pt>
                <c:pt idx="53">
                  <c:v>130</c:v>
                </c:pt>
                <c:pt idx="54">
                  <c:v>122</c:v>
                </c:pt>
                <c:pt idx="55">
                  <c:v>106</c:v>
                </c:pt>
                <c:pt idx="56">
                  <c:v>106</c:v>
                </c:pt>
                <c:pt idx="57">
                  <c:v>111</c:v>
                </c:pt>
                <c:pt idx="58">
                  <c:v>115</c:v>
                </c:pt>
                <c:pt idx="59">
                  <c:v>121</c:v>
                </c:pt>
                <c:pt idx="60">
                  <c:v>121</c:v>
                </c:pt>
                <c:pt idx="61">
                  <c:v>121</c:v>
                </c:pt>
                <c:pt idx="62">
                  <c:v>122</c:v>
                </c:pt>
                <c:pt idx="63">
                  <c:v>120</c:v>
                </c:pt>
                <c:pt idx="64">
                  <c:v>121</c:v>
                </c:pt>
                <c:pt idx="65">
                  <c:v>125</c:v>
                </c:pt>
                <c:pt idx="66">
                  <c:v>126</c:v>
                </c:pt>
                <c:pt idx="67">
                  <c:v>125</c:v>
                </c:pt>
                <c:pt idx="68">
                  <c:v>124</c:v>
                </c:pt>
                <c:pt idx="69">
                  <c:v>124</c:v>
                </c:pt>
                <c:pt idx="70">
                  <c:v>128</c:v>
                </c:pt>
                <c:pt idx="71">
                  <c:v>129</c:v>
                </c:pt>
                <c:pt idx="72">
                  <c:v>129</c:v>
                </c:pt>
                <c:pt idx="73">
                  <c:v>128</c:v>
                </c:pt>
                <c:pt idx="74">
                  <c:v>128</c:v>
                </c:pt>
                <c:pt idx="75">
                  <c:v>128</c:v>
                </c:pt>
                <c:pt idx="76">
                  <c:v>122</c:v>
                </c:pt>
                <c:pt idx="77">
                  <c:v>122</c:v>
                </c:pt>
                <c:pt idx="78">
                  <c:v>120</c:v>
                </c:pt>
                <c:pt idx="79">
                  <c:v>111</c:v>
                </c:pt>
                <c:pt idx="80">
                  <c:v>107</c:v>
                </c:pt>
                <c:pt idx="81">
                  <c:v>120</c:v>
                </c:pt>
                <c:pt idx="82">
                  <c:v>98</c:v>
                </c:pt>
              </c:numCache>
            </c:numRef>
          </c:val>
          <c:extLst>
            <c:ext xmlns:c16="http://schemas.microsoft.com/office/drawing/2014/chart" uri="{C3380CC4-5D6E-409C-BE32-E72D297353CC}">
              <c16:uniqueId val="{00000004-51BE-453A-81D1-51A237E3CB86}"/>
            </c:ext>
          </c:extLst>
        </c:ser>
        <c:ser>
          <c:idx val="5"/>
          <c:order val="5"/>
          <c:tx>
            <c:strRef>
              <c:f>Sheet1!$G$1</c:f>
              <c:strCache>
                <c:ptCount val="1"/>
                <c:pt idx="0">
                  <c:v>Wind</c:v>
                </c:pt>
              </c:strCache>
            </c:strRef>
          </c:tx>
          <c:spPr>
            <a:solidFill>
              <a:srgbClr val="D5D7DC"/>
            </a:solidFill>
            <a:ln>
              <a:solidFill>
                <a:srgbClr val="D5D7DC"/>
              </a:solidFill>
            </a:ln>
            <a:effectLst/>
          </c:spPr>
          <c:cat>
            <c:numRef>
              <c:f>Sheet1!$A$2:$A$84</c:f>
              <c:numCache>
                <c:formatCode>m/d/yyyy</c:formatCode>
                <c:ptCount val="83"/>
                <c:pt idx="0">
                  <c:v>44287</c:v>
                </c:pt>
                <c:pt idx="1">
                  <c:v>44288</c:v>
                </c:pt>
                <c:pt idx="2">
                  <c:v>44289</c:v>
                </c:pt>
                <c:pt idx="3">
                  <c:v>44290</c:v>
                </c:pt>
                <c:pt idx="4">
                  <c:v>44291</c:v>
                </c:pt>
                <c:pt idx="5">
                  <c:v>44292</c:v>
                </c:pt>
                <c:pt idx="6">
                  <c:v>44293</c:v>
                </c:pt>
                <c:pt idx="7">
                  <c:v>44294</c:v>
                </c:pt>
                <c:pt idx="8">
                  <c:v>44295</c:v>
                </c:pt>
                <c:pt idx="9">
                  <c:v>44296</c:v>
                </c:pt>
                <c:pt idx="10">
                  <c:v>44297</c:v>
                </c:pt>
                <c:pt idx="11">
                  <c:v>44298</c:v>
                </c:pt>
                <c:pt idx="12">
                  <c:v>44299</c:v>
                </c:pt>
                <c:pt idx="13">
                  <c:v>44300</c:v>
                </c:pt>
                <c:pt idx="14">
                  <c:v>44301</c:v>
                </c:pt>
                <c:pt idx="15">
                  <c:v>44302</c:v>
                </c:pt>
                <c:pt idx="16">
                  <c:v>44303</c:v>
                </c:pt>
                <c:pt idx="17">
                  <c:v>44304</c:v>
                </c:pt>
                <c:pt idx="18">
                  <c:v>44305</c:v>
                </c:pt>
                <c:pt idx="19">
                  <c:v>44306</c:v>
                </c:pt>
                <c:pt idx="20">
                  <c:v>44307</c:v>
                </c:pt>
                <c:pt idx="21">
                  <c:v>44308</c:v>
                </c:pt>
                <c:pt idx="22">
                  <c:v>44309</c:v>
                </c:pt>
                <c:pt idx="23">
                  <c:v>44310</c:v>
                </c:pt>
                <c:pt idx="24">
                  <c:v>44311</c:v>
                </c:pt>
                <c:pt idx="25">
                  <c:v>44312</c:v>
                </c:pt>
                <c:pt idx="26">
                  <c:v>44313</c:v>
                </c:pt>
                <c:pt idx="27">
                  <c:v>44314</c:v>
                </c:pt>
                <c:pt idx="28">
                  <c:v>44315</c:v>
                </c:pt>
                <c:pt idx="29">
                  <c:v>44316</c:v>
                </c:pt>
                <c:pt idx="30">
                  <c:v>44317</c:v>
                </c:pt>
                <c:pt idx="31">
                  <c:v>44318</c:v>
                </c:pt>
                <c:pt idx="32">
                  <c:v>44319</c:v>
                </c:pt>
                <c:pt idx="33">
                  <c:v>44320</c:v>
                </c:pt>
                <c:pt idx="34">
                  <c:v>44321</c:v>
                </c:pt>
                <c:pt idx="35">
                  <c:v>44322</c:v>
                </c:pt>
                <c:pt idx="36">
                  <c:v>44323</c:v>
                </c:pt>
                <c:pt idx="37">
                  <c:v>44324</c:v>
                </c:pt>
                <c:pt idx="38">
                  <c:v>44325</c:v>
                </c:pt>
                <c:pt idx="39">
                  <c:v>44326</c:v>
                </c:pt>
                <c:pt idx="40">
                  <c:v>44327</c:v>
                </c:pt>
                <c:pt idx="41">
                  <c:v>44328</c:v>
                </c:pt>
                <c:pt idx="42">
                  <c:v>44329</c:v>
                </c:pt>
                <c:pt idx="43">
                  <c:v>44330</c:v>
                </c:pt>
                <c:pt idx="44">
                  <c:v>44331</c:v>
                </c:pt>
                <c:pt idx="45">
                  <c:v>44332</c:v>
                </c:pt>
                <c:pt idx="46">
                  <c:v>44333</c:v>
                </c:pt>
                <c:pt idx="47">
                  <c:v>44334</c:v>
                </c:pt>
                <c:pt idx="48">
                  <c:v>44335</c:v>
                </c:pt>
                <c:pt idx="49">
                  <c:v>44336</c:v>
                </c:pt>
                <c:pt idx="50">
                  <c:v>44337</c:v>
                </c:pt>
                <c:pt idx="51">
                  <c:v>44338</c:v>
                </c:pt>
                <c:pt idx="52">
                  <c:v>44339</c:v>
                </c:pt>
                <c:pt idx="53">
                  <c:v>44340</c:v>
                </c:pt>
                <c:pt idx="54">
                  <c:v>44341</c:v>
                </c:pt>
                <c:pt idx="55">
                  <c:v>44342</c:v>
                </c:pt>
                <c:pt idx="56">
                  <c:v>44343</c:v>
                </c:pt>
                <c:pt idx="57">
                  <c:v>44344</c:v>
                </c:pt>
                <c:pt idx="58">
                  <c:v>44345</c:v>
                </c:pt>
                <c:pt idx="59">
                  <c:v>44346</c:v>
                </c:pt>
                <c:pt idx="60">
                  <c:v>44347</c:v>
                </c:pt>
                <c:pt idx="61">
                  <c:v>44348</c:v>
                </c:pt>
                <c:pt idx="62">
                  <c:v>44349</c:v>
                </c:pt>
                <c:pt idx="63">
                  <c:v>44350</c:v>
                </c:pt>
                <c:pt idx="64">
                  <c:v>44351</c:v>
                </c:pt>
                <c:pt idx="65">
                  <c:v>44352</c:v>
                </c:pt>
                <c:pt idx="66">
                  <c:v>44353</c:v>
                </c:pt>
                <c:pt idx="67">
                  <c:v>44354</c:v>
                </c:pt>
                <c:pt idx="68">
                  <c:v>44355</c:v>
                </c:pt>
                <c:pt idx="69">
                  <c:v>44356</c:v>
                </c:pt>
                <c:pt idx="70">
                  <c:v>44357</c:v>
                </c:pt>
                <c:pt idx="71">
                  <c:v>44358</c:v>
                </c:pt>
                <c:pt idx="72">
                  <c:v>44359</c:v>
                </c:pt>
                <c:pt idx="73">
                  <c:v>44360</c:v>
                </c:pt>
                <c:pt idx="74">
                  <c:v>44361</c:v>
                </c:pt>
                <c:pt idx="75">
                  <c:v>44362</c:v>
                </c:pt>
                <c:pt idx="76">
                  <c:v>44363</c:v>
                </c:pt>
                <c:pt idx="77">
                  <c:v>44364</c:v>
                </c:pt>
                <c:pt idx="78">
                  <c:v>44365</c:v>
                </c:pt>
                <c:pt idx="79">
                  <c:v>44366</c:v>
                </c:pt>
                <c:pt idx="80">
                  <c:v>44367</c:v>
                </c:pt>
                <c:pt idx="81">
                  <c:v>44368</c:v>
                </c:pt>
                <c:pt idx="82">
                  <c:v>44369</c:v>
                </c:pt>
              </c:numCache>
            </c:numRef>
          </c:cat>
          <c:val>
            <c:numRef>
              <c:f>Sheet1!$G$2:$G$84</c:f>
              <c:numCache>
                <c:formatCode>General</c:formatCode>
                <c:ptCount val="83"/>
                <c:pt idx="0">
                  <c:v>150</c:v>
                </c:pt>
                <c:pt idx="1">
                  <c:v>147</c:v>
                </c:pt>
                <c:pt idx="2">
                  <c:v>147</c:v>
                </c:pt>
                <c:pt idx="3">
                  <c:v>132</c:v>
                </c:pt>
                <c:pt idx="4">
                  <c:v>141</c:v>
                </c:pt>
                <c:pt idx="5">
                  <c:v>144</c:v>
                </c:pt>
                <c:pt idx="6">
                  <c:v>101</c:v>
                </c:pt>
                <c:pt idx="7">
                  <c:v>98</c:v>
                </c:pt>
                <c:pt idx="8">
                  <c:v>97</c:v>
                </c:pt>
                <c:pt idx="9">
                  <c:v>106</c:v>
                </c:pt>
                <c:pt idx="10">
                  <c:v>103</c:v>
                </c:pt>
                <c:pt idx="11">
                  <c:v>90</c:v>
                </c:pt>
                <c:pt idx="12">
                  <c:v>81</c:v>
                </c:pt>
                <c:pt idx="13">
                  <c:v>136</c:v>
                </c:pt>
                <c:pt idx="14">
                  <c:v>104</c:v>
                </c:pt>
                <c:pt idx="15">
                  <c:v>118</c:v>
                </c:pt>
                <c:pt idx="16">
                  <c:v>99</c:v>
                </c:pt>
                <c:pt idx="17">
                  <c:v>94</c:v>
                </c:pt>
                <c:pt idx="18">
                  <c:v>159</c:v>
                </c:pt>
                <c:pt idx="19">
                  <c:v>169</c:v>
                </c:pt>
                <c:pt idx="20">
                  <c:v>112</c:v>
                </c:pt>
                <c:pt idx="21">
                  <c:v>112</c:v>
                </c:pt>
                <c:pt idx="22">
                  <c:v>178</c:v>
                </c:pt>
                <c:pt idx="23">
                  <c:v>100</c:v>
                </c:pt>
                <c:pt idx="24">
                  <c:v>88</c:v>
                </c:pt>
                <c:pt idx="25">
                  <c:v>81</c:v>
                </c:pt>
                <c:pt idx="26">
                  <c:v>91</c:v>
                </c:pt>
                <c:pt idx="27">
                  <c:v>109</c:v>
                </c:pt>
                <c:pt idx="28">
                  <c:v>119</c:v>
                </c:pt>
                <c:pt idx="29">
                  <c:v>97</c:v>
                </c:pt>
                <c:pt idx="30">
                  <c:v>104</c:v>
                </c:pt>
                <c:pt idx="31">
                  <c:v>88</c:v>
                </c:pt>
                <c:pt idx="32">
                  <c:v>113</c:v>
                </c:pt>
                <c:pt idx="33">
                  <c:v>110</c:v>
                </c:pt>
                <c:pt idx="34">
                  <c:v>118</c:v>
                </c:pt>
                <c:pt idx="35">
                  <c:v>120</c:v>
                </c:pt>
                <c:pt idx="36">
                  <c:v>89</c:v>
                </c:pt>
                <c:pt idx="37">
                  <c:v>76</c:v>
                </c:pt>
                <c:pt idx="38">
                  <c:v>101</c:v>
                </c:pt>
                <c:pt idx="39">
                  <c:v>124</c:v>
                </c:pt>
                <c:pt idx="40">
                  <c:v>185</c:v>
                </c:pt>
                <c:pt idx="41">
                  <c:v>217</c:v>
                </c:pt>
                <c:pt idx="42">
                  <c:v>244</c:v>
                </c:pt>
                <c:pt idx="43">
                  <c:v>158</c:v>
                </c:pt>
                <c:pt idx="44">
                  <c:v>168</c:v>
                </c:pt>
                <c:pt idx="45">
                  <c:v>293</c:v>
                </c:pt>
                <c:pt idx="46">
                  <c:v>329</c:v>
                </c:pt>
                <c:pt idx="47">
                  <c:v>274</c:v>
                </c:pt>
                <c:pt idx="48">
                  <c:v>200</c:v>
                </c:pt>
                <c:pt idx="49">
                  <c:v>211</c:v>
                </c:pt>
                <c:pt idx="50">
                  <c:v>254</c:v>
                </c:pt>
                <c:pt idx="51">
                  <c:v>218</c:v>
                </c:pt>
                <c:pt idx="52">
                  <c:v>220</c:v>
                </c:pt>
                <c:pt idx="53">
                  <c:v>242</c:v>
                </c:pt>
                <c:pt idx="54">
                  <c:v>315</c:v>
                </c:pt>
                <c:pt idx="55">
                  <c:v>417</c:v>
                </c:pt>
                <c:pt idx="56">
                  <c:v>416</c:v>
                </c:pt>
                <c:pt idx="57">
                  <c:v>353</c:v>
                </c:pt>
                <c:pt idx="58">
                  <c:v>295</c:v>
                </c:pt>
                <c:pt idx="59">
                  <c:v>305</c:v>
                </c:pt>
                <c:pt idx="60">
                  <c:v>305</c:v>
                </c:pt>
                <c:pt idx="61">
                  <c:v>305</c:v>
                </c:pt>
                <c:pt idx="62">
                  <c:v>194</c:v>
                </c:pt>
                <c:pt idx="63">
                  <c:v>135</c:v>
                </c:pt>
                <c:pt idx="64">
                  <c:v>105</c:v>
                </c:pt>
                <c:pt idx="65">
                  <c:v>115</c:v>
                </c:pt>
                <c:pt idx="66">
                  <c:v>117</c:v>
                </c:pt>
                <c:pt idx="67">
                  <c:v>238</c:v>
                </c:pt>
                <c:pt idx="68">
                  <c:v>332</c:v>
                </c:pt>
                <c:pt idx="69">
                  <c:v>416</c:v>
                </c:pt>
                <c:pt idx="70">
                  <c:v>443</c:v>
                </c:pt>
                <c:pt idx="71">
                  <c:v>465</c:v>
                </c:pt>
                <c:pt idx="72">
                  <c:v>444</c:v>
                </c:pt>
                <c:pt idx="73">
                  <c:v>425</c:v>
                </c:pt>
                <c:pt idx="74">
                  <c:v>408</c:v>
                </c:pt>
                <c:pt idx="75">
                  <c:v>442</c:v>
                </c:pt>
                <c:pt idx="76">
                  <c:v>369</c:v>
                </c:pt>
                <c:pt idx="77">
                  <c:v>349</c:v>
                </c:pt>
                <c:pt idx="78">
                  <c:v>319</c:v>
                </c:pt>
                <c:pt idx="79">
                  <c:v>339</c:v>
                </c:pt>
                <c:pt idx="80">
                  <c:v>386</c:v>
                </c:pt>
                <c:pt idx="81">
                  <c:v>309</c:v>
                </c:pt>
                <c:pt idx="82">
                  <c:v>284</c:v>
                </c:pt>
              </c:numCache>
            </c:numRef>
          </c:val>
          <c:extLst>
            <c:ext xmlns:c16="http://schemas.microsoft.com/office/drawing/2014/chart" uri="{C3380CC4-5D6E-409C-BE32-E72D297353CC}">
              <c16:uniqueId val="{00000005-51BE-453A-81D1-51A237E3CB86}"/>
            </c:ext>
          </c:extLst>
        </c:ser>
        <c:ser>
          <c:idx val="6"/>
          <c:order val="6"/>
          <c:tx>
            <c:strRef>
              <c:f>Sheet1!$H$1</c:f>
              <c:strCache>
                <c:ptCount val="1"/>
                <c:pt idx="0">
                  <c:v>Lignite</c:v>
                </c:pt>
              </c:strCache>
            </c:strRef>
          </c:tx>
          <c:spPr>
            <a:solidFill>
              <a:srgbClr val="575756"/>
            </a:solidFill>
            <a:ln>
              <a:solidFill>
                <a:srgbClr val="575756"/>
              </a:solidFill>
            </a:ln>
            <a:effectLst/>
          </c:spPr>
          <c:cat>
            <c:numRef>
              <c:f>Sheet1!$A$2:$A$84</c:f>
              <c:numCache>
                <c:formatCode>m/d/yyyy</c:formatCode>
                <c:ptCount val="83"/>
                <c:pt idx="0">
                  <c:v>44287</c:v>
                </c:pt>
                <c:pt idx="1">
                  <c:v>44288</c:v>
                </c:pt>
                <c:pt idx="2">
                  <c:v>44289</c:v>
                </c:pt>
                <c:pt idx="3">
                  <c:v>44290</c:v>
                </c:pt>
                <c:pt idx="4">
                  <c:v>44291</c:v>
                </c:pt>
                <c:pt idx="5">
                  <c:v>44292</c:v>
                </c:pt>
                <c:pt idx="6">
                  <c:v>44293</c:v>
                </c:pt>
                <c:pt idx="7">
                  <c:v>44294</c:v>
                </c:pt>
                <c:pt idx="8">
                  <c:v>44295</c:v>
                </c:pt>
                <c:pt idx="9">
                  <c:v>44296</c:v>
                </c:pt>
                <c:pt idx="10">
                  <c:v>44297</c:v>
                </c:pt>
                <c:pt idx="11">
                  <c:v>44298</c:v>
                </c:pt>
                <c:pt idx="12">
                  <c:v>44299</c:v>
                </c:pt>
                <c:pt idx="13">
                  <c:v>44300</c:v>
                </c:pt>
                <c:pt idx="14">
                  <c:v>44301</c:v>
                </c:pt>
                <c:pt idx="15">
                  <c:v>44302</c:v>
                </c:pt>
                <c:pt idx="16">
                  <c:v>44303</c:v>
                </c:pt>
                <c:pt idx="17">
                  <c:v>44304</c:v>
                </c:pt>
                <c:pt idx="18">
                  <c:v>44305</c:v>
                </c:pt>
                <c:pt idx="19">
                  <c:v>44306</c:v>
                </c:pt>
                <c:pt idx="20">
                  <c:v>44307</c:v>
                </c:pt>
                <c:pt idx="21">
                  <c:v>44308</c:v>
                </c:pt>
                <c:pt idx="22">
                  <c:v>44309</c:v>
                </c:pt>
                <c:pt idx="23">
                  <c:v>44310</c:v>
                </c:pt>
                <c:pt idx="24">
                  <c:v>44311</c:v>
                </c:pt>
                <c:pt idx="25">
                  <c:v>44312</c:v>
                </c:pt>
                <c:pt idx="26">
                  <c:v>44313</c:v>
                </c:pt>
                <c:pt idx="27">
                  <c:v>44314</c:v>
                </c:pt>
                <c:pt idx="28">
                  <c:v>44315</c:v>
                </c:pt>
                <c:pt idx="29">
                  <c:v>44316</c:v>
                </c:pt>
                <c:pt idx="30">
                  <c:v>44317</c:v>
                </c:pt>
                <c:pt idx="31">
                  <c:v>44318</c:v>
                </c:pt>
                <c:pt idx="32">
                  <c:v>44319</c:v>
                </c:pt>
                <c:pt idx="33">
                  <c:v>44320</c:v>
                </c:pt>
                <c:pt idx="34">
                  <c:v>44321</c:v>
                </c:pt>
                <c:pt idx="35">
                  <c:v>44322</c:v>
                </c:pt>
                <c:pt idx="36">
                  <c:v>44323</c:v>
                </c:pt>
                <c:pt idx="37">
                  <c:v>44324</c:v>
                </c:pt>
                <c:pt idx="38">
                  <c:v>44325</c:v>
                </c:pt>
                <c:pt idx="39">
                  <c:v>44326</c:v>
                </c:pt>
                <c:pt idx="40">
                  <c:v>44327</c:v>
                </c:pt>
                <c:pt idx="41">
                  <c:v>44328</c:v>
                </c:pt>
                <c:pt idx="42">
                  <c:v>44329</c:v>
                </c:pt>
                <c:pt idx="43">
                  <c:v>44330</c:v>
                </c:pt>
                <c:pt idx="44">
                  <c:v>44331</c:v>
                </c:pt>
                <c:pt idx="45">
                  <c:v>44332</c:v>
                </c:pt>
                <c:pt idx="46">
                  <c:v>44333</c:v>
                </c:pt>
                <c:pt idx="47">
                  <c:v>44334</c:v>
                </c:pt>
                <c:pt idx="48">
                  <c:v>44335</c:v>
                </c:pt>
                <c:pt idx="49">
                  <c:v>44336</c:v>
                </c:pt>
                <c:pt idx="50">
                  <c:v>44337</c:v>
                </c:pt>
                <c:pt idx="51">
                  <c:v>44338</c:v>
                </c:pt>
                <c:pt idx="52">
                  <c:v>44339</c:v>
                </c:pt>
                <c:pt idx="53">
                  <c:v>44340</c:v>
                </c:pt>
                <c:pt idx="54">
                  <c:v>44341</c:v>
                </c:pt>
                <c:pt idx="55">
                  <c:v>44342</c:v>
                </c:pt>
                <c:pt idx="56">
                  <c:v>44343</c:v>
                </c:pt>
                <c:pt idx="57">
                  <c:v>44344</c:v>
                </c:pt>
                <c:pt idx="58">
                  <c:v>44345</c:v>
                </c:pt>
                <c:pt idx="59">
                  <c:v>44346</c:v>
                </c:pt>
                <c:pt idx="60">
                  <c:v>44347</c:v>
                </c:pt>
                <c:pt idx="61">
                  <c:v>44348</c:v>
                </c:pt>
                <c:pt idx="62">
                  <c:v>44349</c:v>
                </c:pt>
                <c:pt idx="63">
                  <c:v>44350</c:v>
                </c:pt>
                <c:pt idx="64">
                  <c:v>44351</c:v>
                </c:pt>
                <c:pt idx="65">
                  <c:v>44352</c:v>
                </c:pt>
                <c:pt idx="66">
                  <c:v>44353</c:v>
                </c:pt>
                <c:pt idx="67">
                  <c:v>44354</c:v>
                </c:pt>
                <c:pt idx="68">
                  <c:v>44355</c:v>
                </c:pt>
                <c:pt idx="69">
                  <c:v>44356</c:v>
                </c:pt>
                <c:pt idx="70">
                  <c:v>44357</c:v>
                </c:pt>
                <c:pt idx="71">
                  <c:v>44358</c:v>
                </c:pt>
                <c:pt idx="72">
                  <c:v>44359</c:v>
                </c:pt>
                <c:pt idx="73">
                  <c:v>44360</c:v>
                </c:pt>
                <c:pt idx="74">
                  <c:v>44361</c:v>
                </c:pt>
                <c:pt idx="75">
                  <c:v>44362</c:v>
                </c:pt>
                <c:pt idx="76">
                  <c:v>44363</c:v>
                </c:pt>
                <c:pt idx="77">
                  <c:v>44364</c:v>
                </c:pt>
                <c:pt idx="78">
                  <c:v>44365</c:v>
                </c:pt>
                <c:pt idx="79">
                  <c:v>44366</c:v>
                </c:pt>
                <c:pt idx="80">
                  <c:v>44367</c:v>
                </c:pt>
                <c:pt idx="81">
                  <c:v>44368</c:v>
                </c:pt>
                <c:pt idx="82">
                  <c:v>44369</c:v>
                </c:pt>
              </c:numCache>
            </c:numRef>
          </c:cat>
          <c:val>
            <c:numRef>
              <c:f>Sheet1!$H$2:$H$84</c:f>
              <c:numCache>
                <c:formatCode>General</c:formatCode>
                <c:ptCount val="83"/>
                <c:pt idx="0">
                  <c:v>76</c:v>
                </c:pt>
                <c:pt idx="1">
                  <c:v>73</c:v>
                </c:pt>
                <c:pt idx="2">
                  <c:v>73</c:v>
                </c:pt>
                <c:pt idx="3">
                  <c:v>72</c:v>
                </c:pt>
                <c:pt idx="4">
                  <c:v>70</c:v>
                </c:pt>
                <c:pt idx="5">
                  <c:v>70</c:v>
                </c:pt>
                <c:pt idx="6">
                  <c:v>72</c:v>
                </c:pt>
                <c:pt idx="7">
                  <c:v>74</c:v>
                </c:pt>
                <c:pt idx="8">
                  <c:v>73</c:v>
                </c:pt>
                <c:pt idx="9">
                  <c:v>76</c:v>
                </c:pt>
                <c:pt idx="10">
                  <c:v>69</c:v>
                </c:pt>
                <c:pt idx="11">
                  <c:v>69</c:v>
                </c:pt>
                <c:pt idx="12">
                  <c:v>68</c:v>
                </c:pt>
                <c:pt idx="13">
                  <c:v>67</c:v>
                </c:pt>
                <c:pt idx="14">
                  <c:v>69</c:v>
                </c:pt>
                <c:pt idx="15">
                  <c:v>68</c:v>
                </c:pt>
                <c:pt idx="16">
                  <c:v>70</c:v>
                </c:pt>
                <c:pt idx="17">
                  <c:v>72</c:v>
                </c:pt>
                <c:pt idx="18">
                  <c:v>74</c:v>
                </c:pt>
                <c:pt idx="19">
                  <c:v>72</c:v>
                </c:pt>
                <c:pt idx="20">
                  <c:v>71</c:v>
                </c:pt>
                <c:pt idx="21">
                  <c:v>71</c:v>
                </c:pt>
                <c:pt idx="22">
                  <c:v>71</c:v>
                </c:pt>
                <c:pt idx="23">
                  <c:v>80</c:v>
                </c:pt>
                <c:pt idx="24">
                  <c:v>76</c:v>
                </c:pt>
                <c:pt idx="25">
                  <c:v>77</c:v>
                </c:pt>
                <c:pt idx="26">
                  <c:v>78</c:v>
                </c:pt>
                <c:pt idx="27">
                  <c:v>74</c:v>
                </c:pt>
                <c:pt idx="28">
                  <c:v>73</c:v>
                </c:pt>
                <c:pt idx="29">
                  <c:v>82</c:v>
                </c:pt>
                <c:pt idx="30">
                  <c:v>80</c:v>
                </c:pt>
                <c:pt idx="31">
                  <c:v>75</c:v>
                </c:pt>
                <c:pt idx="32">
                  <c:v>79</c:v>
                </c:pt>
                <c:pt idx="33">
                  <c:v>78</c:v>
                </c:pt>
                <c:pt idx="34">
                  <c:v>77</c:v>
                </c:pt>
                <c:pt idx="35">
                  <c:v>76</c:v>
                </c:pt>
                <c:pt idx="36">
                  <c:v>79</c:v>
                </c:pt>
                <c:pt idx="37">
                  <c:v>83</c:v>
                </c:pt>
                <c:pt idx="38">
                  <c:v>80</c:v>
                </c:pt>
                <c:pt idx="39">
                  <c:v>80</c:v>
                </c:pt>
                <c:pt idx="40">
                  <c:v>76</c:v>
                </c:pt>
                <c:pt idx="41">
                  <c:v>75</c:v>
                </c:pt>
                <c:pt idx="42">
                  <c:v>72</c:v>
                </c:pt>
                <c:pt idx="43">
                  <c:v>71</c:v>
                </c:pt>
                <c:pt idx="44">
                  <c:v>75</c:v>
                </c:pt>
                <c:pt idx="45">
                  <c:v>70</c:v>
                </c:pt>
                <c:pt idx="46">
                  <c:v>71</c:v>
                </c:pt>
                <c:pt idx="47">
                  <c:v>65</c:v>
                </c:pt>
                <c:pt idx="48">
                  <c:v>65</c:v>
                </c:pt>
                <c:pt idx="49">
                  <c:v>67</c:v>
                </c:pt>
                <c:pt idx="50">
                  <c:v>70</c:v>
                </c:pt>
                <c:pt idx="51">
                  <c:v>77</c:v>
                </c:pt>
                <c:pt idx="52">
                  <c:v>77</c:v>
                </c:pt>
                <c:pt idx="53">
                  <c:v>84</c:v>
                </c:pt>
                <c:pt idx="54">
                  <c:v>83</c:v>
                </c:pt>
                <c:pt idx="55">
                  <c:v>85</c:v>
                </c:pt>
                <c:pt idx="56">
                  <c:v>84</c:v>
                </c:pt>
                <c:pt idx="57">
                  <c:v>86</c:v>
                </c:pt>
                <c:pt idx="58">
                  <c:v>88</c:v>
                </c:pt>
                <c:pt idx="59">
                  <c:v>80</c:v>
                </c:pt>
                <c:pt idx="60">
                  <c:v>80</c:v>
                </c:pt>
                <c:pt idx="61">
                  <c:v>80</c:v>
                </c:pt>
                <c:pt idx="62">
                  <c:v>82</c:v>
                </c:pt>
                <c:pt idx="63">
                  <c:v>86</c:v>
                </c:pt>
                <c:pt idx="64">
                  <c:v>84</c:v>
                </c:pt>
                <c:pt idx="65">
                  <c:v>76</c:v>
                </c:pt>
                <c:pt idx="66">
                  <c:v>77</c:v>
                </c:pt>
                <c:pt idx="67">
                  <c:v>83</c:v>
                </c:pt>
                <c:pt idx="68">
                  <c:v>81</c:v>
                </c:pt>
                <c:pt idx="69">
                  <c:v>85</c:v>
                </c:pt>
                <c:pt idx="70">
                  <c:v>81</c:v>
                </c:pt>
                <c:pt idx="71">
                  <c:v>74</c:v>
                </c:pt>
                <c:pt idx="72">
                  <c:v>77</c:v>
                </c:pt>
                <c:pt idx="73">
                  <c:v>73</c:v>
                </c:pt>
                <c:pt idx="74">
                  <c:v>86</c:v>
                </c:pt>
                <c:pt idx="75">
                  <c:v>84</c:v>
                </c:pt>
                <c:pt idx="76">
                  <c:v>88</c:v>
                </c:pt>
                <c:pt idx="77">
                  <c:v>89</c:v>
                </c:pt>
                <c:pt idx="78">
                  <c:v>88</c:v>
                </c:pt>
                <c:pt idx="79">
                  <c:v>78</c:v>
                </c:pt>
                <c:pt idx="80">
                  <c:v>73</c:v>
                </c:pt>
                <c:pt idx="81">
                  <c:v>83</c:v>
                </c:pt>
                <c:pt idx="82">
                  <c:v>83</c:v>
                </c:pt>
              </c:numCache>
            </c:numRef>
          </c:val>
          <c:extLst>
            <c:ext xmlns:c16="http://schemas.microsoft.com/office/drawing/2014/chart" uri="{C3380CC4-5D6E-409C-BE32-E72D297353CC}">
              <c16:uniqueId val="{00000006-51BE-453A-81D1-51A237E3CB86}"/>
            </c:ext>
          </c:extLst>
        </c:ser>
        <c:ser>
          <c:idx val="7"/>
          <c:order val="7"/>
          <c:tx>
            <c:strRef>
              <c:f>Sheet1!$I$1</c:f>
              <c:strCache>
                <c:ptCount val="1"/>
                <c:pt idx="0">
                  <c:v>Biomass/other RES</c:v>
                </c:pt>
              </c:strCache>
            </c:strRef>
          </c:tx>
          <c:spPr>
            <a:solidFill>
              <a:srgbClr val="F49A70"/>
            </a:solidFill>
            <a:ln>
              <a:solidFill>
                <a:srgbClr val="F49A70"/>
              </a:solidFill>
            </a:ln>
            <a:effectLst/>
          </c:spPr>
          <c:cat>
            <c:numRef>
              <c:f>Sheet1!$A$2:$A$84</c:f>
              <c:numCache>
                <c:formatCode>m/d/yyyy</c:formatCode>
                <c:ptCount val="83"/>
                <c:pt idx="0">
                  <c:v>44287</c:v>
                </c:pt>
                <c:pt idx="1">
                  <c:v>44288</c:v>
                </c:pt>
                <c:pt idx="2">
                  <c:v>44289</c:v>
                </c:pt>
                <c:pt idx="3">
                  <c:v>44290</c:v>
                </c:pt>
                <c:pt idx="4">
                  <c:v>44291</c:v>
                </c:pt>
                <c:pt idx="5">
                  <c:v>44292</c:v>
                </c:pt>
                <c:pt idx="6">
                  <c:v>44293</c:v>
                </c:pt>
                <c:pt idx="7">
                  <c:v>44294</c:v>
                </c:pt>
                <c:pt idx="8">
                  <c:v>44295</c:v>
                </c:pt>
                <c:pt idx="9">
                  <c:v>44296</c:v>
                </c:pt>
                <c:pt idx="10">
                  <c:v>44297</c:v>
                </c:pt>
                <c:pt idx="11">
                  <c:v>44298</c:v>
                </c:pt>
                <c:pt idx="12">
                  <c:v>44299</c:v>
                </c:pt>
                <c:pt idx="13">
                  <c:v>44300</c:v>
                </c:pt>
                <c:pt idx="14">
                  <c:v>44301</c:v>
                </c:pt>
                <c:pt idx="15">
                  <c:v>44302</c:v>
                </c:pt>
                <c:pt idx="16">
                  <c:v>44303</c:v>
                </c:pt>
                <c:pt idx="17">
                  <c:v>44304</c:v>
                </c:pt>
                <c:pt idx="18">
                  <c:v>44305</c:v>
                </c:pt>
                <c:pt idx="19">
                  <c:v>44306</c:v>
                </c:pt>
                <c:pt idx="20">
                  <c:v>44307</c:v>
                </c:pt>
                <c:pt idx="21">
                  <c:v>44308</c:v>
                </c:pt>
                <c:pt idx="22">
                  <c:v>44309</c:v>
                </c:pt>
                <c:pt idx="23">
                  <c:v>44310</c:v>
                </c:pt>
                <c:pt idx="24">
                  <c:v>44311</c:v>
                </c:pt>
                <c:pt idx="25">
                  <c:v>44312</c:v>
                </c:pt>
                <c:pt idx="26">
                  <c:v>44313</c:v>
                </c:pt>
                <c:pt idx="27">
                  <c:v>44314</c:v>
                </c:pt>
                <c:pt idx="28">
                  <c:v>44315</c:v>
                </c:pt>
                <c:pt idx="29">
                  <c:v>44316</c:v>
                </c:pt>
                <c:pt idx="30">
                  <c:v>44317</c:v>
                </c:pt>
                <c:pt idx="31">
                  <c:v>44318</c:v>
                </c:pt>
                <c:pt idx="32">
                  <c:v>44319</c:v>
                </c:pt>
                <c:pt idx="33">
                  <c:v>44320</c:v>
                </c:pt>
                <c:pt idx="34">
                  <c:v>44321</c:v>
                </c:pt>
                <c:pt idx="35">
                  <c:v>44322</c:v>
                </c:pt>
                <c:pt idx="36">
                  <c:v>44323</c:v>
                </c:pt>
                <c:pt idx="37">
                  <c:v>44324</c:v>
                </c:pt>
                <c:pt idx="38">
                  <c:v>44325</c:v>
                </c:pt>
                <c:pt idx="39">
                  <c:v>44326</c:v>
                </c:pt>
                <c:pt idx="40">
                  <c:v>44327</c:v>
                </c:pt>
                <c:pt idx="41">
                  <c:v>44328</c:v>
                </c:pt>
                <c:pt idx="42">
                  <c:v>44329</c:v>
                </c:pt>
                <c:pt idx="43">
                  <c:v>44330</c:v>
                </c:pt>
                <c:pt idx="44">
                  <c:v>44331</c:v>
                </c:pt>
                <c:pt idx="45">
                  <c:v>44332</c:v>
                </c:pt>
                <c:pt idx="46">
                  <c:v>44333</c:v>
                </c:pt>
                <c:pt idx="47">
                  <c:v>44334</c:v>
                </c:pt>
                <c:pt idx="48">
                  <c:v>44335</c:v>
                </c:pt>
                <c:pt idx="49">
                  <c:v>44336</c:v>
                </c:pt>
                <c:pt idx="50">
                  <c:v>44337</c:v>
                </c:pt>
                <c:pt idx="51">
                  <c:v>44338</c:v>
                </c:pt>
                <c:pt idx="52">
                  <c:v>44339</c:v>
                </c:pt>
                <c:pt idx="53">
                  <c:v>44340</c:v>
                </c:pt>
                <c:pt idx="54">
                  <c:v>44341</c:v>
                </c:pt>
                <c:pt idx="55">
                  <c:v>44342</c:v>
                </c:pt>
                <c:pt idx="56">
                  <c:v>44343</c:v>
                </c:pt>
                <c:pt idx="57">
                  <c:v>44344</c:v>
                </c:pt>
                <c:pt idx="58">
                  <c:v>44345</c:v>
                </c:pt>
                <c:pt idx="59">
                  <c:v>44346</c:v>
                </c:pt>
                <c:pt idx="60">
                  <c:v>44347</c:v>
                </c:pt>
                <c:pt idx="61">
                  <c:v>44348</c:v>
                </c:pt>
                <c:pt idx="62">
                  <c:v>44349</c:v>
                </c:pt>
                <c:pt idx="63">
                  <c:v>44350</c:v>
                </c:pt>
                <c:pt idx="64">
                  <c:v>44351</c:v>
                </c:pt>
                <c:pt idx="65">
                  <c:v>44352</c:v>
                </c:pt>
                <c:pt idx="66">
                  <c:v>44353</c:v>
                </c:pt>
                <c:pt idx="67">
                  <c:v>44354</c:v>
                </c:pt>
                <c:pt idx="68">
                  <c:v>44355</c:v>
                </c:pt>
                <c:pt idx="69">
                  <c:v>44356</c:v>
                </c:pt>
                <c:pt idx="70">
                  <c:v>44357</c:v>
                </c:pt>
                <c:pt idx="71">
                  <c:v>44358</c:v>
                </c:pt>
                <c:pt idx="72">
                  <c:v>44359</c:v>
                </c:pt>
                <c:pt idx="73">
                  <c:v>44360</c:v>
                </c:pt>
                <c:pt idx="74">
                  <c:v>44361</c:v>
                </c:pt>
                <c:pt idx="75">
                  <c:v>44362</c:v>
                </c:pt>
                <c:pt idx="76">
                  <c:v>44363</c:v>
                </c:pt>
                <c:pt idx="77">
                  <c:v>44364</c:v>
                </c:pt>
                <c:pt idx="78">
                  <c:v>44365</c:v>
                </c:pt>
                <c:pt idx="79">
                  <c:v>44366</c:v>
                </c:pt>
                <c:pt idx="80">
                  <c:v>44367</c:v>
                </c:pt>
                <c:pt idx="81">
                  <c:v>44368</c:v>
                </c:pt>
                <c:pt idx="82">
                  <c:v>44369</c:v>
                </c:pt>
              </c:numCache>
            </c:numRef>
          </c:cat>
          <c:val>
            <c:numRef>
              <c:f>Sheet1!$I$2:$I$84</c:f>
              <c:numCache>
                <c:formatCode>General</c:formatCode>
                <c:ptCount val="83"/>
                <c:pt idx="0">
                  <c:v>53.73</c:v>
                </c:pt>
                <c:pt idx="1">
                  <c:v>53.339999999999897</c:v>
                </c:pt>
                <c:pt idx="2">
                  <c:v>53.339999999999897</c:v>
                </c:pt>
                <c:pt idx="3">
                  <c:v>53.759999999999899</c:v>
                </c:pt>
                <c:pt idx="4">
                  <c:v>55.92</c:v>
                </c:pt>
                <c:pt idx="5">
                  <c:v>51.12</c:v>
                </c:pt>
                <c:pt idx="6">
                  <c:v>50.3</c:v>
                </c:pt>
                <c:pt idx="7">
                  <c:v>54.23</c:v>
                </c:pt>
                <c:pt idx="8">
                  <c:v>53.69</c:v>
                </c:pt>
                <c:pt idx="9">
                  <c:v>55.72</c:v>
                </c:pt>
                <c:pt idx="10">
                  <c:v>53.4</c:v>
                </c:pt>
                <c:pt idx="11">
                  <c:v>54.65</c:v>
                </c:pt>
                <c:pt idx="12">
                  <c:v>53.579999999999899</c:v>
                </c:pt>
                <c:pt idx="13">
                  <c:v>51.26</c:v>
                </c:pt>
                <c:pt idx="14">
                  <c:v>50.24</c:v>
                </c:pt>
                <c:pt idx="15">
                  <c:v>52.4</c:v>
                </c:pt>
                <c:pt idx="16">
                  <c:v>54.659999999999897</c:v>
                </c:pt>
                <c:pt idx="17">
                  <c:v>53.78</c:v>
                </c:pt>
                <c:pt idx="18">
                  <c:v>56.48</c:v>
                </c:pt>
                <c:pt idx="19">
                  <c:v>55.249999999999901</c:v>
                </c:pt>
                <c:pt idx="20">
                  <c:v>54.07</c:v>
                </c:pt>
                <c:pt idx="21">
                  <c:v>54.07</c:v>
                </c:pt>
                <c:pt idx="22">
                  <c:v>55.84</c:v>
                </c:pt>
                <c:pt idx="23">
                  <c:v>51.37</c:v>
                </c:pt>
                <c:pt idx="24">
                  <c:v>52.22</c:v>
                </c:pt>
                <c:pt idx="25">
                  <c:v>54.649999999999899</c:v>
                </c:pt>
                <c:pt idx="26">
                  <c:v>55.56</c:v>
                </c:pt>
                <c:pt idx="27">
                  <c:v>56.459999999999901</c:v>
                </c:pt>
                <c:pt idx="28">
                  <c:v>53.68</c:v>
                </c:pt>
                <c:pt idx="29">
                  <c:v>45.81</c:v>
                </c:pt>
                <c:pt idx="30">
                  <c:v>48.35</c:v>
                </c:pt>
                <c:pt idx="31">
                  <c:v>49.11</c:v>
                </c:pt>
                <c:pt idx="32">
                  <c:v>47.31</c:v>
                </c:pt>
                <c:pt idx="33">
                  <c:v>47.3</c:v>
                </c:pt>
                <c:pt idx="34">
                  <c:v>47.63</c:v>
                </c:pt>
                <c:pt idx="35">
                  <c:v>49.81</c:v>
                </c:pt>
                <c:pt idx="36">
                  <c:v>48.569999999999901</c:v>
                </c:pt>
                <c:pt idx="37">
                  <c:v>36.729999999999997</c:v>
                </c:pt>
                <c:pt idx="38">
                  <c:v>45.769999999999897</c:v>
                </c:pt>
                <c:pt idx="39">
                  <c:v>45.839999999999897</c:v>
                </c:pt>
                <c:pt idx="40">
                  <c:v>44.009999999999899</c:v>
                </c:pt>
                <c:pt idx="41">
                  <c:v>42.589999999999897</c:v>
                </c:pt>
                <c:pt idx="42">
                  <c:v>39.889999999999901</c:v>
                </c:pt>
                <c:pt idx="43">
                  <c:v>44.14</c:v>
                </c:pt>
                <c:pt idx="44">
                  <c:v>45.079999999999899</c:v>
                </c:pt>
                <c:pt idx="45">
                  <c:v>39.589999999999897</c:v>
                </c:pt>
                <c:pt idx="46">
                  <c:v>36.44</c:v>
                </c:pt>
                <c:pt idx="47">
                  <c:v>35.54</c:v>
                </c:pt>
                <c:pt idx="48">
                  <c:v>39.989999999999903</c:v>
                </c:pt>
                <c:pt idx="49">
                  <c:v>39.49</c:v>
                </c:pt>
                <c:pt idx="50">
                  <c:v>32.53</c:v>
                </c:pt>
                <c:pt idx="51">
                  <c:v>33.58</c:v>
                </c:pt>
                <c:pt idx="52">
                  <c:v>29.9499999999999</c:v>
                </c:pt>
                <c:pt idx="53">
                  <c:v>33.86</c:v>
                </c:pt>
                <c:pt idx="54">
                  <c:v>28.77</c:v>
                </c:pt>
                <c:pt idx="55">
                  <c:v>32.24</c:v>
                </c:pt>
                <c:pt idx="56">
                  <c:v>33.270000000000003</c:v>
                </c:pt>
                <c:pt idx="57">
                  <c:v>30.59</c:v>
                </c:pt>
                <c:pt idx="58">
                  <c:v>32.509999999999899</c:v>
                </c:pt>
                <c:pt idx="59">
                  <c:v>42.1799999999999</c:v>
                </c:pt>
                <c:pt idx="60">
                  <c:v>42.1799999999999</c:v>
                </c:pt>
                <c:pt idx="61">
                  <c:v>42.1799999999999</c:v>
                </c:pt>
                <c:pt idx="62">
                  <c:v>32.68</c:v>
                </c:pt>
                <c:pt idx="63">
                  <c:v>31.08</c:v>
                </c:pt>
                <c:pt idx="64">
                  <c:v>30.2699999999999</c:v>
                </c:pt>
                <c:pt idx="65">
                  <c:v>34.699999999999903</c:v>
                </c:pt>
                <c:pt idx="66">
                  <c:v>36.380000000000003</c:v>
                </c:pt>
                <c:pt idx="67">
                  <c:v>37.32</c:v>
                </c:pt>
                <c:pt idx="68">
                  <c:v>37.979999999999997</c:v>
                </c:pt>
                <c:pt idx="69">
                  <c:v>37.569999999999901</c:v>
                </c:pt>
                <c:pt idx="70">
                  <c:v>40.519999999999897</c:v>
                </c:pt>
                <c:pt idx="71">
                  <c:v>40.770000000000003</c:v>
                </c:pt>
                <c:pt idx="72">
                  <c:v>43.129999999999903</c:v>
                </c:pt>
                <c:pt idx="73">
                  <c:v>44</c:v>
                </c:pt>
                <c:pt idx="74">
                  <c:v>42.79</c:v>
                </c:pt>
                <c:pt idx="75">
                  <c:v>43.479999999999897</c:v>
                </c:pt>
                <c:pt idx="76">
                  <c:v>43.879999999999903</c:v>
                </c:pt>
                <c:pt idx="77">
                  <c:v>42.759999999999899</c:v>
                </c:pt>
                <c:pt idx="78">
                  <c:v>46.0399999999999</c:v>
                </c:pt>
                <c:pt idx="79">
                  <c:v>42.879999999999903</c:v>
                </c:pt>
                <c:pt idx="80">
                  <c:v>41.779999999999902</c:v>
                </c:pt>
                <c:pt idx="81">
                  <c:v>44.33</c:v>
                </c:pt>
                <c:pt idx="82">
                  <c:v>42.89</c:v>
                </c:pt>
              </c:numCache>
            </c:numRef>
          </c:val>
          <c:extLst>
            <c:ext xmlns:c16="http://schemas.microsoft.com/office/drawing/2014/chart" uri="{C3380CC4-5D6E-409C-BE32-E72D297353CC}">
              <c16:uniqueId val="{00000007-51BE-453A-81D1-51A237E3CB86}"/>
            </c:ext>
          </c:extLst>
        </c:ser>
        <c:dLbls>
          <c:showLegendKey val="0"/>
          <c:showVal val="0"/>
          <c:showCatName val="0"/>
          <c:showSerName val="0"/>
          <c:showPercent val="0"/>
          <c:showBubbleSize val="0"/>
        </c:dLbls>
        <c:axId val="1611582176"/>
        <c:axId val="1601906384"/>
      </c:areaChart>
      <c:lineChart>
        <c:grouping val="standard"/>
        <c:varyColors val="0"/>
        <c:ser>
          <c:idx val="8"/>
          <c:order val="8"/>
          <c:tx>
            <c:strRef>
              <c:f>Sheet1!$J$1</c:f>
              <c:strCache>
                <c:ptCount val="1"/>
                <c:pt idx="0">
                  <c:v>RE share %</c:v>
                </c:pt>
              </c:strCache>
            </c:strRef>
          </c:tx>
          <c:spPr>
            <a:ln w="19050" cap="rnd">
              <a:solidFill>
                <a:srgbClr val="EA5813"/>
              </a:solidFill>
              <a:round/>
            </a:ln>
            <a:effectLst/>
          </c:spPr>
          <c:marker>
            <c:symbol val="none"/>
          </c:marker>
          <c:cat>
            <c:numRef>
              <c:f>Sheet1!$A$2:$A$84</c:f>
              <c:numCache>
                <c:formatCode>m/d/yyyy</c:formatCode>
                <c:ptCount val="83"/>
                <c:pt idx="0">
                  <c:v>44287</c:v>
                </c:pt>
                <c:pt idx="1">
                  <c:v>44288</c:v>
                </c:pt>
                <c:pt idx="2">
                  <c:v>44289</c:v>
                </c:pt>
                <c:pt idx="3">
                  <c:v>44290</c:v>
                </c:pt>
                <c:pt idx="4">
                  <c:v>44291</c:v>
                </c:pt>
                <c:pt idx="5">
                  <c:v>44292</c:v>
                </c:pt>
                <c:pt idx="6">
                  <c:v>44293</c:v>
                </c:pt>
                <c:pt idx="7">
                  <c:v>44294</c:v>
                </c:pt>
                <c:pt idx="8">
                  <c:v>44295</c:v>
                </c:pt>
                <c:pt idx="9">
                  <c:v>44296</c:v>
                </c:pt>
                <c:pt idx="10">
                  <c:v>44297</c:v>
                </c:pt>
                <c:pt idx="11">
                  <c:v>44298</c:v>
                </c:pt>
                <c:pt idx="12">
                  <c:v>44299</c:v>
                </c:pt>
                <c:pt idx="13">
                  <c:v>44300</c:v>
                </c:pt>
                <c:pt idx="14">
                  <c:v>44301</c:v>
                </c:pt>
                <c:pt idx="15">
                  <c:v>44302</c:v>
                </c:pt>
                <c:pt idx="16">
                  <c:v>44303</c:v>
                </c:pt>
                <c:pt idx="17">
                  <c:v>44304</c:v>
                </c:pt>
                <c:pt idx="18">
                  <c:v>44305</c:v>
                </c:pt>
                <c:pt idx="19">
                  <c:v>44306</c:v>
                </c:pt>
                <c:pt idx="20">
                  <c:v>44307</c:v>
                </c:pt>
                <c:pt idx="21">
                  <c:v>44308</c:v>
                </c:pt>
                <c:pt idx="22">
                  <c:v>44309</c:v>
                </c:pt>
                <c:pt idx="23">
                  <c:v>44310</c:v>
                </c:pt>
                <c:pt idx="24">
                  <c:v>44311</c:v>
                </c:pt>
                <c:pt idx="25">
                  <c:v>44312</c:v>
                </c:pt>
                <c:pt idx="26">
                  <c:v>44313</c:v>
                </c:pt>
                <c:pt idx="27">
                  <c:v>44314</c:v>
                </c:pt>
                <c:pt idx="28">
                  <c:v>44315</c:v>
                </c:pt>
                <c:pt idx="29">
                  <c:v>44316</c:v>
                </c:pt>
                <c:pt idx="30">
                  <c:v>44317</c:v>
                </c:pt>
                <c:pt idx="31">
                  <c:v>44318</c:v>
                </c:pt>
                <c:pt idx="32">
                  <c:v>44319</c:v>
                </c:pt>
                <c:pt idx="33">
                  <c:v>44320</c:v>
                </c:pt>
                <c:pt idx="34">
                  <c:v>44321</c:v>
                </c:pt>
                <c:pt idx="35">
                  <c:v>44322</c:v>
                </c:pt>
                <c:pt idx="36">
                  <c:v>44323</c:v>
                </c:pt>
                <c:pt idx="37">
                  <c:v>44324</c:v>
                </c:pt>
                <c:pt idx="38">
                  <c:v>44325</c:v>
                </c:pt>
                <c:pt idx="39">
                  <c:v>44326</c:v>
                </c:pt>
                <c:pt idx="40">
                  <c:v>44327</c:v>
                </c:pt>
                <c:pt idx="41">
                  <c:v>44328</c:v>
                </c:pt>
                <c:pt idx="42">
                  <c:v>44329</c:v>
                </c:pt>
                <c:pt idx="43">
                  <c:v>44330</c:v>
                </c:pt>
                <c:pt idx="44">
                  <c:v>44331</c:v>
                </c:pt>
                <c:pt idx="45">
                  <c:v>44332</c:v>
                </c:pt>
                <c:pt idx="46">
                  <c:v>44333</c:v>
                </c:pt>
                <c:pt idx="47">
                  <c:v>44334</c:v>
                </c:pt>
                <c:pt idx="48">
                  <c:v>44335</c:v>
                </c:pt>
                <c:pt idx="49">
                  <c:v>44336</c:v>
                </c:pt>
                <c:pt idx="50">
                  <c:v>44337</c:v>
                </c:pt>
                <c:pt idx="51">
                  <c:v>44338</c:v>
                </c:pt>
                <c:pt idx="52">
                  <c:v>44339</c:v>
                </c:pt>
                <c:pt idx="53">
                  <c:v>44340</c:v>
                </c:pt>
                <c:pt idx="54">
                  <c:v>44341</c:v>
                </c:pt>
                <c:pt idx="55">
                  <c:v>44342</c:v>
                </c:pt>
                <c:pt idx="56">
                  <c:v>44343</c:v>
                </c:pt>
                <c:pt idx="57">
                  <c:v>44344</c:v>
                </c:pt>
                <c:pt idx="58">
                  <c:v>44345</c:v>
                </c:pt>
                <c:pt idx="59">
                  <c:v>44346</c:v>
                </c:pt>
                <c:pt idx="60">
                  <c:v>44347</c:v>
                </c:pt>
                <c:pt idx="61">
                  <c:v>44348</c:v>
                </c:pt>
                <c:pt idx="62">
                  <c:v>44349</c:v>
                </c:pt>
                <c:pt idx="63">
                  <c:v>44350</c:v>
                </c:pt>
                <c:pt idx="64">
                  <c:v>44351</c:v>
                </c:pt>
                <c:pt idx="65">
                  <c:v>44352</c:v>
                </c:pt>
                <c:pt idx="66">
                  <c:v>44353</c:v>
                </c:pt>
                <c:pt idx="67">
                  <c:v>44354</c:v>
                </c:pt>
                <c:pt idx="68">
                  <c:v>44355</c:v>
                </c:pt>
                <c:pt idx="69">
                  <c:v>44356</c:v>
                </c:pt>
                <c:pt idx="70">
                  <c:v>44357</c:v>
                </c:pt>
                <c:pt idx="71">
                  <c:v>44358</c:v>
                </c:pt>
                <c:pt idx="72">
                  <c:v>44359</c:v>
                </c:pt>
                <c:pt idx="73">
                  <c:v>44360</c:v>
                </c:pt>
                <c:pt idx="74">
                  <c:v>44361</c:v>
                </c:pt>
                <c:pt idx="75">
                  <c:v>44362</c:v>
                </c:pt>
                <c:pt idx="76">
                  <c:v>44363</c:v>
                </c:pt>
                <c:pt idx="77">
                  <c:v>44364</c:v>
                </c:pt>
                <c:pt idx="78">
                  <c:v>44365</c:v>
                </c:pt>
                <c:pt idx="79">
                  <c:v>44366</c:v>
                </c:pt>
                <c:pt idx="80">
                  <c:v>44367</c:v>
                </c:pt>
                <c:pt idx="81">
                  <c:v>44368</c:v>
                </c:pt>
                <c:pt idx="82">
                  <c:v>44369</c:v>
                </c:pt>
              </c:numCache>
            </c:numRef>
          </c:cat>
          <c:val>
            <c:numRef>
              <c:f>Sheet1!$J$2:$J$84</c:f>
              <c:numCache>
                <c:formatCode>0.0%</c:formatCode>
                <c:ptCount val="83"/>
                <c:pt idx="0">
                  <c:v>0.10387334286329723</c:v>
                </c:pt>
                <c:pt idx="1">
                  <c:v>0.10017416763090956</c:v>
                </c:pt>
                <c:pt idx="2">
                  <c:v>0.10017416763090956</c:v>
                </c:pt>
                <c:pt idx="3">
                  <c:v>9.6670379997524425E-2</c:v>
                </c:pt>
                <c:pt idx="4">
                  <c:v>9.408818788855608E-2</c:v>
                </c:pt>
                <c:pt idx="5">
                  <c:v>9.141167704252097E-2</c:v>
                </c:pt>
                <c:pt idx="6">
                  <c:v>8.3162933688839952E-2</c:v>
                </c:pt>
                <c:pt idx="7">
                  <c:v>8.0769529238301524E-2</c:v>
                </c:pt>
                <c:pt idx="8">
                  <c:v>8.3385773482302944E-2</c:v>
                </c:pt>
                <c:pt idx="9">
                  <c:v>8.7342694904849388E-2</c:v>
                </c:pt>
                <c:pt idx="10">
                  <c:v>8.8497026249496916E-2</c:v>
                </c:pt>
                <c:pt idx="11">
                  <c:v>8.2257544657246079E-2</c:v>
                </c:pt>
                <c:pt idx="12">
                  <c:v>7.7480962166082412E-2</c:v>
                </c:pt>
                <c:pt idx="13">
                  <c:v>8.9722112731572712E-2</c:v>
                </c:pt>
                <c:pt idx="14">
                  <c:v>8.8313156250929531E-2</c:v>
                </c:pt>
                <c:pt idx="15">
                  <c:v>9.0794759308441761E-2</c:v>
                </c:pt>
                <c:pt idx="16">
                  <c:v>8.9557831940423868E-2</c:v>
                </c:pt>
                <c:pt idx="17">
                  <c:v>8.8923873850997898E-2</c:v>
                </c:pt>
                <c:pt idx="18">
                  <c:v>0.10200102390499709</c:v>
                </c:pt>
                <c:pt idx="19">
                  <c:v>9.7658202386902482E-2</c:v>
                </c:pt>
                <c:pt idx="20">
                  <c:v>8.9821254954752822E-2</c:v>
                </c:pt>
                <c:pt idx="21">
                  <c:v>8.9821254954752822E-2</c:v>
                </c:pt>
                <c:pt idx="22">
                  <c:v>0.10510378858937214</c:v>
                </c:pt>
                <c:pt idx="23">
                  <c:v>8.9250873912690029E-2</c:v>
                </c:pt>
                <c:pt idx="24">
                  <c:v>9.0036695004954231E-2</c:v>
                </c:pt>
                <c:pt idx="25">
                  <c:v>8.4812662494221022E-2</c:v>
                </c:pt>
                <c:pt idx="26">
                  <c:v>8.5497516832538326E-2</c:v>
                </c:pt>
                <c:pt idx="27">
                  <c:v>8.7580621696328742E-2</c:v>
                </c:pt>
                <c:pt idx="28">
                  <c:v>8.6626309233580348E-2</c:v>
                </c:pt>
                <c:pt idx="29">
                  <c:v>8.2325495733316961E-2</c:v>
                </c:pt>
                <c:pt idx="30">
                  <c:v>8.4640044691706676E-2</c:v>
                </c:pt>
                <c:pt idx="31">
                  <c:v>8.2881062127156582E-2</c:v>
                </c:pt>
                <c:pt idx="32">
                  <c:v>9.1481374979599128E-2</c:v>
                </c:pt>
                <c:pt idx="33">
                  <c:v>8.8164623251802104E-2</c:v>
                </c:pt>
                <c:pt idx="34">
                  <c:v>9.3224786554535782E-2</c:v>
                </c:pt>
                <c:pt idx="35">
                  <c:v>9.131393945010334E-2</c:v>
                </c:pt>
                <c:pt idx="36">
                  <c:v>8.6080422825442898E-2</c:v>
                </c:pt>
                <c:pt idx="37">
                  <c:v>8.041181893563655E-2</c:v>
                </c:pt>
                <c:pt idx="38">
                  <c:v>8.9832687086984553E-2</c:v>
                </c:pt>
                <c:pt idx="39">
                  <c:v>9.4647170541920969E-2</c:v>
                </c:pt>
                <c:pt idx="40">
                  <c:v>0.1105547851676211</c:v>
                </c:pt>
                <c:pt idx="41">
                  <c:v>0.12186670997780304</c:v>
                </c:pt>
                <c:pt idx="42">
                  <c:v>0.12995830586638404</c:v>
                </c:pt>
                <c:pt idx="43">
                  <c:v>0.10929003184782372</c:v>
                </c:pt>
                <c:pt idx="44">
                  <c:v>0.10566268213942934</c:v>
                </c:pt>
                <c:pt idx="45">
                  <c:v>0.14187332932037394</c:v>
                </c:pt>
                <c:pt idx="46">
                  <c:v>0.15347082608597415</c:v>
                </c:pt>
                <c:pt idx="47">
                  <c:v>0.13899612755656821</c:v>
                </c:pt>
                <c:pt idx="48">
                  <c:v>0.12778948472628879</c:v>
                </c:pt>
                <c:pt idx="49">
                  <c:v>0.13209443106691421</c:v>
                </c:pt>
                <c:pt idx="50">
                  <c:v>0.14010210544155993</c:v>
                </c:pt>
                <c:pt idx="51">
                  <c:v>0.12258296713822146</c:v>
                </c:pt>
                <c:pt idx="52">
                  <c:v>0.13064776394651911</c:v>
                </c:pt>
                <c:pt idx="53">
                  <c:v>0.12903818425755309</c:v>
                </c:pt>
                <c:pt idx="54">
                  <c:v>0.14936097794289402</c:v>
                </c:pt>
                <c:pt idx="55">
                  <c:v>0.17751482597298071</c:v>
                </c:pt>
                <c:pt idx="56">
                  <c:v>0.17624441586102926</c:v>
                </c:pt>
                <c:pt idx="57">
                  <c:v>0.15599378382723328</c:v>
                </c:pt>
                <c:pt idx="58">
                  <c:v>0.1378568017722992</c:v>
                </c:pt>
                <c:pt idx="59">
                  <c:v>0.14706175714982761</c:v>
                </c:pt>
                <c:pt idx="60">
                  <c:v>0.14706175714982761</c:v>
                </c:pt>
                <c:pt idx="61">
                  <c:v>0.14706175714982761</c:v>
                </c:pt>
                <c:pt idx="62">
                  <c:v>0.11395705810086804</c:v>
                </c:pt>
                <c:pt idx="63">
                  <c:v>9.0811593425744699E-2</c:v>
                </c:pt>
                <c:pt idx="64">
                  <c:v>8.2296353844889245E-2</c:v>
                </c:pt>
                <c:pt idx="65">
                  <c:v>8.8351824651356867E-2</c:v>
                </c:pt>
                <c:pt idx="66">
                  <c:v>9.4318909523373629E-2</c:v>
                </c:pt>
                <c:pt idx="67">
                  <c:v>0.12414603592783416</c:v>
                </c:pt>
                <c:pt idx="68">
                  <c:v>0.14378676010511804</c:v>
                </c:pt>
                <c:pt idx="69">
                  <c:v>0.15705633040013117</c:v>
                </c:pt>
                <c:pt idx="70">
                  <c:v>0.16663749606196834</c:v>
                </c:pt>
                <c:pt idx="71">
                  <c:v>0.17712103038757934</c:v>
                </c:pt>
                <c:pt idx="72">
                  <c:v>0.17258328072677581</c:v>
                </c:pt>
                <c:pt idx="73">
                  <c:v>0.17333979984687442</c:v>
                </c:pt>
                <c:pt idx="74">
                  <c:v>0.15710232685069334</c:v>
                </c:pt>
                <c:pt idx="75">
                  <c:v>0.16864547033850388</c:v>
                </c:pt>
                <c:pt idx="76">
                  <c:v>0.1521478232080781</c:v>
                </c:pt>
                <c:pt idx="77">
                  <c:v>0.14072254949199786</c:v>
                </c:pt>
                <c:pt idx="78">
                  <c:v>0.13604333793418361</c:v>
                </c:pt>
                <c:pt idx="79">
                  <c:v>0.14502052639808755</c:v>
                </c:pt>
                <c:pt idx="80">
                  <c:v>0.17028561427305638</c:v>
                </c:pt>
                <c:pt idx="81">
                  <c:v>0.13949504880248928</c:v>
                </c:pt>
                <c:pt idx="82">
                  <c:v>0.12391880647845355</c:v>
                </c:pt>
              </c:numCache>
            </c:numRef>
          </c:val>
          <c:smooth val="0"/>
          <c:extLst>
            <c:ext xmlns:c16="http://schemas.microsoft.com/office/drawing/2014/chart" uri="{C3380CC4-5D6E-409C-BE32-E72D297353CC}">
              <c16:uniqueId val="{00000008-51BE-453A-81D1-51A237E3CB86}"/>
            </c:ext>
          </c:extLst>
        </c:ser>
        <c:dLbls>
          <c:showLegendKey val="0"/>
          <c:showVal val="0"/>
          <c:showCatName val="0"/>
          <c:showSerName val="0"/>
          <c:showPercent val="0"/>
          <c:showBubbleSize val="0"/>
        </c:dLbls>
        <c:marker val="1"/>
        <c:smooth val="0"/>
        <c:axId val="1679718336"/>
        <c:axId val="1679717520"/>
      </c:lineChart>
      <c:dateAx>
        <c:axId val="1611582176"/>
        <c:scaling>
          <c:orientation val="minMax"/>
        </c:scaling>
        <c:delete val="0"/>
        <c:axPos val="b"/>
        <c:numFmt formatCode="[$-409]d\-mmm;@"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601906384"/>
        <c:crosses val="autoZero"/>
        <c:auto val="1"/>
        <c:lblOffset val="100"/>
        <c:baseTimeUnit val="days"/>
      </c:dateAx>
      <c:valAx>
        <c:axId val="16019063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7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r>
                  <a:rPr lang="en-US" sz="700" dirty="0">
                    <a:latin typeface="Open Sans" panose="020B0606030504020204" pitchFamily="34" charset="0"/>
                    <a:ea typeface="Open Sans" panose="020B0606030504020204" pitchFamily="34" charset="0"/>
                    <a:cs typeface="Open Sans" panose="020B0606030504020204" pitchFamily="34" charset="0"/>
                  </a:rPr>
                  <a:t>Energy generation (million kWh)</a:t>
                </a:r>
              </a:p>
            </c:rich>
          </c:tx>
          <c:overlay val="0"/>
          <c:spPr>
            <a:noFill/>
            <a:ln>
              <a:noFill/>
            </a:ln>
            <a:effectLst/>
          </c:spPr>
          <c:txPr>
            <a:bodyPr rot="-5400000" spcFirstLastPara="1" vertOverflow="ellipsis" vert="horz" wrap="square" anchor="ctr" anchorCtr="1"/>
            <a:lstStyle/>
            <a:p>
              <a:pPr>
                <a:defRPr sz="7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611582176"/>
        <c:crosses val="autoZero"/>
        <c:crossBetween val="between"/>
      </c:valAx>
      <c:valAx>
        <c:axId val="1679717520"/>
        <c:scaling>
          <c:orientation val="minMax"/>
        </c:scaling>
        <c:delete val="0"/>
        <c:axPos val="r"/>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800" dirty="0"/>
                  <a:t>RE share %</a:t>
                </a:r>
              </a:p>
            </c:rich>
          </c:tx>
          <c:layout>
            <c:manualLayout>
              <c:xMode val="edge"/>
              <c:yMode val="edge"/>
              <c:x val="0.97134284200531917"/>
              <c:y val="0.35626577117580049"/>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679718336"/>
        <c:crosses val="max"/>
        <c:crossBetween val="between"/>
      </c:valAx>
      <c:dateAx>
        <c:axId val="1679718336"/>
        <c:scaling>
          <c:orientation val="minMax"/>
        </c:scaling>
        <c:delete val="1"/>
        <c:axPos val="b"/>
        <c:numFmt formatCode="m/d/yyyy" sourceLinked="1"/>
        <c:majorTickMark val="out"/>
        <c:minorTickMark val="none"/>
        <c:tickLblPos val="nextTo"/>
        <c:crossAx val="1679717520"/>
        <c:crosses val="autoZero"/>
        <c:auto val="1"/>
        <c:lblOffset val="100"/>
        <c:baseTimeUnit val="days"/>
      </c:dateAx>
      <c:spPr>
        <a:noFill/>
        <a:ln>
          <a:noFill/>
        </a:ln>
        <a:effectLst/>
      </c:spPr>
    </c:plotArea>
    <c:legend>
      <c:legendPos val="b"/>
      <c:layout>
        <c:manualLayout>
          <c:xMode val="edge"/>
          <c:yMode val="edge"/>
          <c:x val="0"/>
          <c:y val="0.86138318634345401"/>
          <c:w val="0.998971682499882"/>
          <c:h val="0.1386168136565459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Calibri" panose="020F0502020204030204" pitchFamily="34" charset="0"/>
          <a:cs typeface="Calibri" panose="020F0502020204030204" pitchFamily="34" charset="0"/>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2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000" b="1" dirty="0">
                <a:latin typeface="Open Sans" panose="020B0606030504020204" pitchFamily="34" charset="0"/>
                <a:ea typeface="Open Sans" panose="020B0606030504020204" pitchFamily="34" charset="0"/>
                <a:cs typeface="Open Sans" panose="020B0606030504020204" pitchFamily="34" charset="0"/>
              </a:rPr>
              <a:t>Coal financing by Power Finance Corporation </a:t>
            </a:r>
            <a:r>
              <a:rPr lang="en-US" sz="1000" b="1" dirty="0">
                <a:solidFill>
                  <a:srgbClr val="9D9D9C"/>
                </a:solidFill>
                <a:latin typeface="Open Sans" panose="020B0606030504020204" pitchFamily="34" charset="0"/>
                <a:ea typeface="Open Sans" panose="020B0606030504020204" pitchFamily="34" charset="0"/>
                <a:cs typeface="Open Sans" panose="020B0606030504020204" pitchFamily="34" charset="0"/>
              </a:rPr>
              <a:t>(PFC)</a:t>
            </a:r>
            <a:r>
              <a:rPr lang="en-US" sz="1000" b="1" dirty="0">
                <a:latin typeface="Open Sans" panose="020B0606030504020204" pitchFamily="34" charset="0"/>
                <a:ea typeface="Open Sans" panose="020B0606030504020204" pitchFamily="34" charset="0"/>
                <a:cs typeface="Open Sans" panose="020B0606030504020204" pitchFamily="34" charset="0"/>
              </a:rPr>
              <a:t>/ </a:t>
            </a:r>
            <a:br>
              <a:rPr lang="en-US" sz="1000" b="1" dirty="0">
                <a:latin typeface="Open Sans" panose="020B0606030504020204" pitchFamily="34" charset="0"/>
                <a:ea typeface="Open Sans" panose="020B0606030504020204" pitchFamily="34" charset="0"/>
                <a:cs typeface="Open Sans" panose="020B0606030504020204" pitchFamily="34" charset="0"/>
              </a:rPr>
            </a:br>
            <a:r>
              <a:rPr lang="en-US" sz="1000" b="1" dirty="0">
                <a:latin typeface="Open Sans" panose="020B0606030504020204" pitchFamily="34" charset="0"/>
                <a:ea typeface="Open Sans" panose="020B0606030504020204" pitchFamily="34" charset="0"/>
                <a:cs typeface="Open Sans" panose="020B0606030504020204" pitchFamily="34" charset="0"/>
              </a:rPr>
              <a:t>Rural Electrification</a:t>
            </a:r>
            <a:r>
              <a:rPr lang="en-US" sz="1000" b="1" baseline="0" dirty="0">
                <a:latin typeface="Open Sans" panose="020B0606030504020204" pitchFamily="34" charset="0"/>
                <a:ea typeface="Open Sans" panose="020B0606030504020204" pitchFamily="34" charset="0"/>
                <a:cs typeface="Open Sans" panose="020B0606030504020204" pitchFamily="34" charset="0"/>
              </a:rPr>
              <a:t> Corporation </a:t>
            </a:r>
            <a:r>
              <a:rPr lang="en-US" sz="1000" b="1" baseline="0" dirty="0">
                <a:solidFill>
                  <a:srgbClr val="9D9D9C"/>
                </a:solidFill>
                <a:latin typeface="Open Sans" panose="020B0606030504020204" pitchFamily="34" charset="0"/>
                <a:ea typeface="Open Sans" panose="020B0606030504020204" pitchFamily="34" charset="0"/>
                <a:cs typeface="Open Sans" panose="020B0606030504020204" pitchFamily="34" charset="0"/>
              </a:rPr>
              <a:t>(</a:t>
            </a:r>
            <a:r>
              <a:rPr lang="en-US" sz="1000" b="1" dirty="0">
                <a:solidFill>
                  <a:srgbClr val="9D9D9C"/>
                </a:solidFill>
                <a:latin typeface="Open Sans" panose="020B0606030504020204" pitchFamily="34" charset="0"/>
                <a:ea typeface="Open Sans" panose="020B0606030504020204" pitchFamily="34" charset="0"/>
                <a:cs typeface="Open Sans" panose="020B0606030504020204" pitchFamily="34" charset="0"/>
              </a:rPr>
              <a:t>REC)</a:t>
            </a:r>
            <a:r>
              <a:rPr lang="en-US" sz="1000" b="1" baseline="0" dirty="0">
                <a:solidFill>
                  <a:srgbClr val="9D9D9C"/>
                </a:solidFill>
                <a:latin typeface="Open Sans" panose="020B0606030504020204" pitchFamily="34" charset="0"/>
                <a:ea typeface="Open Sans" panose="020B0606030504020204" pitchFamily="34" charset="0"/>
                <a:cs typeface="Open Sans" panose="020B0606030504020204" pitchFamily="34" charset="0"/>
              </a:rPr>
              <a:t> (INR crore)</a:t>
            </a:r>
          </a:p>
        </c:rich>
      </c:tx>
      <c:layout>
        <c:manualLayout>
          <c:xMode val="edge"/>
          <c:yMode val="edge"/>
          <c:x val="1.6726541330831875E-3"/>
          <c:y val="9.8935595299203937E-3"/>
        </c:manualLayout>
      </c:layout>
      <c:overlay val="0"/>
      <c:spPr>
        <a:noFill/>
        <a:ln>
          <a:noFill/>
        </a:ln>
        <a:effectLst/>
      </c:spPr>
      <c:txPr>
        <a:bodyPr rot="0" spcFirstLastPara="1" vertOverflow="ellipsis" vert="horz" wrap="square" anchor="ctr" anchorCtr="1"/>
        <a:lstStyle/>
        <a:p>
          <a:pPr algn="l">
            <a:defRPr sz="12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5.5455861924580192E-2"/>
          <c:y val="0.27956307963016608"/>
          <c:w val="0.89052114189114329"/>
          <c:h val="0.52949235084414314"/>
        </c:manualLayout>
      </c:layout>
      <c:barChart>
        <c:barDir val="col"/>
        <c:grouping val="clustered"/>
        <c:varyColors val="0"/>
        <c:ser>
          <c:idx val="0"/>
          <c:order val="0"/>
          <c:tx>
            <c:strRef>
              <c:f>Sheet1!$B$1</c:f>
              <c:strCache>
                <c:ptCount val="1"/>
                <c:pt idx="0">
                  <c:v>Change in gross loan assets for conventional generation (excludes large hydro and renewables)</c:v>
                </c:pt>
              </c:strCache>
            </c:strRef>
          </c:tx>
          <c:spPr>
            <a:solidFill>
              <a:schemeClr val="accent1">
                <a:lumMod val="20000"/>
                <a:lumOff val="80000"/>
              </a:schemeClr>
            </a:solidFill>
            <a:ln>
              <a:noFill/>
            </a:ln>
            <a:effectLst/>
          </c:spPr>
          <c:invertIfNegative val="0"/>
          <c:dLbls>
            <c:dLbl>
              <c:idx val="1"/>
              <c:layout>
                <c:manualLayout>
                  <c:x val="-1.7214618640958815E-3"/>
                  <c:y val="0.139717728614918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C4-4A09-ABC5-F201088F8318}"/>
                </c:ext>
              </c:extLst>
            </c:dLbl>
            <c:dLbl>
              <c:idx val="3"/>
              <c:layout>
                <c:manualLayout>
                  <c:x val="0"/>
                  <c:y val="8.60604150890335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0C4-4A09-ABC5-F201088F8318}"/>
                </c:ext>
              </c:extLst>
            </c:dLbl>
            <c:dLbl>
              <c:idx val="4"/>
              <c:layout>
                <c:manualLayout>
                  <c:x val="3.2015121220718926E-3"/>
                  <c:y val="-2.47338826029645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C4-4A09-ABC5-F201088F8318}"/>
                </c:ext>
              </c:extLst>
            </c:dLbl>
            <c:dLbl>
              <c:idx val="5"/>
              <c:layout>
                <c:manualLayout>
                  <c:x val="6.2823464580509152E-3"/>
                  <c:y val="-9.32321163464530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BA2-B54C-8628-5C01FCA7838B}"/>
                </c:ext>
              </c:extLst>
            </c:dLbl>
            <c:dLbl>
              <c:idx val="6"/>
              <c:layout>
                <c:manualLayout>
                  <c:x val="4.188230972033918E-3"/>
                  <c:y val="-0.1075755188612919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BA2-B54C-8628-5C01FCA7838B}"/>
                </c:ext>
              </c:extLst>
            </c:dLbl>
            <c:dLbl>
              <c:idx val="7"/>
              <c:layout>
                <c:manualLayout>
                  <c:x val="-2.0941154860171507E-3"/>
                  <c:y val="-9.323211634645306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336-4238-9BEE-546CDB2D2620}"/>
                </c:ext>
              </c:extLst>
            </c:dLbl>
            <c:dLbl>
              <c:idx val="8"/>
              <c:layout>
                <c:manualLayout>
                  <c:x val="2.0941154860169972E-3"/>
                  <c:y val="-2.15151037722583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BA2-B54C-8628-5C01FCA7838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9D9D9C"/>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Q2 FY19</c:v>
                </c:pt>
                <c:pt idx="1">
                  <c:v>Q3 FY19</c:v>
                </c:pt>
                <c:pt idx="2">
                  <c:v>Q4 FY19</c:v>
                </c:pt>
                <c:pt idx="3">
                  <c:v>Q1 FY20</c:v>
                </c:pt>
                <c:pt idx="4">
                  <c:v>Q2 FY20</c:v>
                </c:pt>
                <c:pt idx="5">
                  <c:v>Q3 FY20</c:v>
                </c:pt>
                <c:pt idx="6">
                  <c:v>Q4 FY20</c:v>
                </c:pt>
                <c:pt idx="7">
                  <c:v>Q1 FY21</c:v>
                </c:pt>
                <c:pt idx="8">
                  <c:v>Q2 FY21</c:v>
                </c:pt>
                <c:pt idx="9">
                  <c:v>Q3 FY21</c:v>
                </c:pt>
                <c:pt idx="10">
                  <c:v>Q4 FY21</c:v>
                </c:pt>
              </c:strCache>
            </c:strRef>
          </c:cat>
          <c:val>
            <c:numRef>
              <c:f>Sheet1!$B$2:$B$12</c:f>
              <c:numCache>
                <c:formatCode>0</c:formatCode>
                <c:ptCount val="11"/>
                <c:pt idx="0">
                  <c:v>-12012.1875</c:v>
                </c:pt>
                <c:pt idx="1">
                  <c:v>10954.5</c:v>
                </c:pt>
                <c:pt idx="2">
                  <c:v>2478.6875</c:v>
                </c:pt>
                <c:pt idx="3">
                  <c:v>5992</c:v>
                </c:pt>
                <c:pt idx="4">
                  <c:v>-1538</c:v>
                </c:pt>
                <c:pt idx="5">
                  <c:v>1488</c:v>
                </c:pt>
                <c:pt idx="6">
                  <c:v>3498</c:v>
                </c:pt>
                <c:pt idx="7">
                  <c:v>2740</c:v>
                </c:pt>
                <c:pt idx="8">
                  <c:v>5919</c:v>
                </c:pt>
                <c:pt idx="9">
                  <c:v>-10638</c:v>
                </c:pt>
                <c:pt idx="10">
                  <c:v>-5876</c:v>
                </c:pt>
              </c:numCache>
            </c:numRef>
          </c:val>
          <c:extLst>
            <c:ext xmlns:c16="http://schemas.microsoft.com/office/drawing/2014/chart" uri="{C3380CC4-5D6E-409C-BE32-E72D297353CC}">
              <c16:uniqueId val="{00000002-E0C4-4A09-ABC5-F201088F8318}"/>
            </c:ext>
          </c:extLst>
        </c:ser>
        <c:dLbls>
          <c:dLblPos val="ctr"/>
          <c:showLegendKey val="0"/>
          <c:showVal val="1"/>
          <c:showCatName val="0"/>
          <c:showSerName val="0"/>
          <c:showPercent val="0"/>
          <c:showBubbleSize val="0"/>
        </c:dLbls>
        <c:gapWidth val="73"/>
        <c:axId val="1088633967"/>
        <c:axId val="1336058815"/>
      </c:barChart>
      <c:lineChart>
        <c:grouping val="standard"/>
        <c:varyColors val="0"/>
        <c:ser>
          <c:idx val="1"/>
          <c:order val="1"/>
          <c:tx>
            <c:strRef>
              <c:f>Sheet1!$C$1</c:f>
              <c:strCache>
                <c:ptCount val="1"/>
                <c:pt idx="0">
                  <c:v>% share of conventional generation in total gross assets</c:v>
                </c:pt>
              </c:strCache>
            </c:strRef>
          </c:tx>
          <c:spPr>
            <a:ln w="38100" cap="rnd">
              <a:solidFill>
                <a:srgbClr val="009CD8"/>
              </a:solidFill>
              <a:round/>
            </a:ln>
            <a:effectLst/>
          </c:spPr>
          <c:marker>
            <c:symbol val="circle"/>
            <c:size val="5"/>
            <c:spPr>
              <a:solidFill>
                <a:srgbClr val="009CD8"/>
              </a:solidFill>
              <a:ln w="38100">
                <a:solidFill>
                  <a:srgbClr val="009CD8"/>
                </a:solidFill>
              </a:ln>
              <a:effectLst/>
            </c:spPr>
          </c:marker>
          <c:dLbls>
            <c:dLbl>
              <c:idx val="0"/>
              <c:layout>
                <c:manualLayout>
                  <c:x val="-3.1046004089626163E-2"/>
                  <c:y val="-5.66400636079078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0C4-4A09-ABC5-F201088F8318}"/>
                </c:ext>
              </c:extLst>
            </c:dLbl>
            <c:dLbl>
              <c:idx val="1"/>
              <c:layout>
                <c:manualLayout>
                  <c:x val="-2.9214559939768642E-2"/>
                  <c:y val="-8.0380088872625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0C4-4A09-ABC5-F201088F8318}"/>
                </c:ext>
              </c:extLst>
            </c:dLbl>
            <c:dLbl>
              <c:idx val="2"/>
              <c:layout>
                <c:manualLayout>
                  <c:x val="-3.3140119575643161E-2"/>
                  <c:y val="-9.02736484025459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0C4-4A09-ABC5-F201088F8318}"/>
                </c:ext>
              </c:extLst>
            </c:dLbl>
            <c:dLbl>
              <c:idx val="3"/>
              <c:layout>
                <c:manualLayout>
                  <c:x val="-2.8951888603609168E-2"/>
                  <c:y val="-9.62148664284758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0C4-4A09-ABC5-F201088F8318}"/>
                </c:ext>
              </c:extLst>
            </c:dLbl>
            <c:dLbl>
              <c:idx val="4"/>
              <c:layout>
                <c:manualLayout>
                  <c:x val="-2.4763696264226091E-2"/>
                  <c:y val="-6.43091075095587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0C4-4A09-ABC5-F201088F8318}"/>
                </c:ext>
              </c:extLst>
            </c:dLbl>
            <c:dLbl>
              <c:idx val="5"/>
              <c:layout>
                <c:manualLayout>
                  <c:x val="-3.7328350547677233E-2"/>
                  <c:y val="-0.1609719405776551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0C4-4A09-ABC5-F201088F8318}"/>
                </c:ext>
              </c:extLst>
            </c:dLbl>
            <c:dLbl>
              <c:idx val="6"/>
              <c:layout>
                <c:manualLayout>
                  <c:x val="-2.6857773117592094E-2"/>
                  <c:y val="0.2710581195799303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0C4-4A09-ABC5-F201088F8318}"/>
                </c:ext>
              </c:extLst>
            </c:dLbl>
            <c:dLbl>
              <c:idx val="7"/>
              <c:layout>
                <c:manualLayout>
                  <c:x val="-2.4763657631575325E-2"/>
                  <c:y val="0.2193642710360962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0C4-4A09-ABC5-F201088F8318}"/>
                </c:ext>
              </c:extLst>
            </c:dLbl>
            <c:dLbl>
              <c:idx val="8"/>
              <c:layout>
                <c:manualLayout>
                  <c:x val="-3.4903628640442518E-2"/>
                  <c:y val="0.2613618229442002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578-D242-A6D5-C8095740815A}"/>
                </c:ext>
              </c:extLst>
            </c:dLbl>
            <c:dLbl>
              <c:idx val="9"/>
              <c:layout>
                <c:manualLayout>
                  <c:x val="-3.2809513154425672E-2"/>
                  <c:y val="-7.72678292681785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BA2-B54C-8628-5C01FCA7838B}"/>
                </c:ext>
              </c:extLst>
            </c:dLbl>
            <c:dLbl>
              <c:idx val="10"/>
              <c:layout>
                <c:manualLayout>
                  <c:x val="-3.4903628640442518E-2"/>
                  <c:y val="-8.58202224880171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D7-49FA-BAA7-049EE65393E7}"/>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9CD8"/>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Q2 FY19</c:v>
                </c:pt>
                <c:pt idx="1">
                  <c:v>Q3 FY19</c:v>
                </c:pt>
                <c:pt idx="2">
                  <c:v>Q4 FY19</c:v>
                </c:pt>
                <c:pt idx="3">
                  <c:v>Q1 FY20</c:v>
                </c:pt>
                <c:pt idx="4">
                  <c:v>Q2 FY20</c:v>
                </c:pt>
                <c:pt idx="5">
                  <c:v>Q3 FY20</c:v>
                </c:pt>
                <c:pt idx="6">
                  <c:v>Q4 FY20</c:v>
                </c:pt>
                <c:pt idx="7">
                  <c:v>Q1 FY21</c:v>
                </c:pt>
                <c:pt idx="8">
                  <c:v>Q2 FY21</c:v>
                </c:pt>
                <c:pt idx="9">
                  <c:v>Q3 FY21</c:v>
                </c:pt>
                <c:pt idx="10">
                  <c:v>Q4 FY21</c:v>
                </c:pt>
              </c:strCache>
            </c:strRef>
          </c:cat>
          <c:val>
            <c:numRef>
              <c:f>Sheet1!$C$2:$C$12</c:f>
              <c:numCache>
                <c:formatCode>0%</c:formatCode>
                <c:ptCount val="11"/>
                <c:pt idx="0">
                  <c:v>0.61188941566180599</c:v>
                </c:pt>
                <c:pt idx="1">
                  <c:v>0.63297534316217585</c:v>
                </c:pt>
                <c:pt idx="2">
                  <c:v>0.62962355147699112</c:v>
                </c:pt>
                <c:pt idx="3">
                  <c:v>0.61647710118951149</c:v>
                </c:pt>
                <c:pt idx="4">
                  <c:v>0.60730672860271517</c:v>
                </c:pt>
                <c:pt idx="5">
                  <c:v>0.59592728479507362</c:v>
                </c:pt>
                <c:pt idx="6">
                  <c:v>0.59295955694643832</c:v>
                </c:pt>
                <c:pt idx="7">
                  <c:v>0.58037140661921394</c:v>
                </c:pt>
                <c:pt idx="8">
                  <c:v>0.57999999999999996</c:v>
                </c:pt>
                <c:pt idx="9">
                  <c:v>0.54</c:v>
                </c:pt>
                <c:pt idx="10">
                  <c:v>0.51</c:v>
                </c:pt>
              </c:numCache>
            </c:numRef>
          </c:val>
          <c:smooth val="0"/>
          <c:extLst>
            <c:ext xmlns:c16="http://schemas.microsoft.com/office/drawing/2014/chart" uri="{C3380CC4-5D6E-409C-BE32-E72D297353CC}">
              <c16:uniqueId val="{0000000B-E0C4-4A09-ABC5-F201088F8318}"/>
            </c:ext>
          </c:extLst>
        </c:ser>
        <c:dLbls>
          <c:showLegendKey val="0"/>
          <c:showVal val="0"/>
          <c:showCatName val="0"/>
          <c:showSerName val="0"/>
          <c:showPercent val="0"/>
          <c:showBubbleSize val="0"/>
        </c:dLbls>
        <c:marker val="1"/>
        <c:smooth val="0"/>
        <c:axId val="1095489855"/>
        <c:axId val="1095673935"/>
      </c:lineChart>
      <c:catAx>
        <c:axId val="1088633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336058815"/>
        <c:crosses val="autoZero"/>
        <c:auto val="1"/>
        <c:lblAlgn val="ctr"/>
        <c:lblOffset val="100"/>
        <c:noMultiLvlLbl val="0"/>
      </c:catAx>
      <c:valAx>
        <c:axId val="133605881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088633967"/>
        <c:crosses val="autoZero"/>
        <c:crossBetween val="between"/>
      </c:valAx>
      <c:valAx>
        <c:axId val="1095673935"/>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095489855"/>
        <c:crosses val="max"/>
        <c:crossBetween val="between"/>
      </c:valAx>
      <c:catAx>
        <c:axId val="1095489855"/>
        <c:scaling>
          <c:orientation val="minMax"/>
        </c:scaling>
        <c:delete val="1"/>
        <c:axPos val="b"/>
        <c:numFmt formatCode="General" sourceLinked="1"/>
        <c:majorTickMark val="out"/>
        <c:minorTickMark val="none"/>
        <c:tickLblPos val="nextTo"/>
        <c:crossAx val="1095673935"/>
        <c:crosses val="autoZero"/>
        <c:auto val="1"/>
        <c:lblAlgn val="ctr"/>
        <c:lblOffset val="100"/>
        <c:noMultiLvlLbl val="0"/>
      </c:catAx>
      <c:spPr>
        <a:noFill/>
        <a:ln>
          <a:noFill/>
        </a:ln>
        <a:effectLst/>
      </c:spPr>
    </c:plotArea>
    <c:legend>
      <c:legendPos val="b"/>
      <c:layout>
        <c:manualLayout>
          <c:xMode val="edge"/>
          <c:yMode val="edge"/>
          <c:x val="4.2723801137696409E-2"/>
          <c:y val="0.86010439060586186"/>
          <c:w val="0.92586451930238578"/>
          <c:h val="0.1398956093941380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000" b="1" dirty="0">
                <a:solidFill>
                  <a:srgbClr val="575756"/>
                </a:solidFill>
                <a:latin typeface="Open Sans" panose="020B0606030504020204" pitchFamily="34" charset="0"/>
                <a:ea typeface="Open Sans" panose="020B0606030504020204" pitchFamily="34" charset="0"/>
                <a:cs typeface="Open Sans" panose="020B0606030504020204" pitchFamily="34" charset="0"/>
              </a:rPr>
              <a:t>Coal capacity added</a:t>
            </a:r>
            <a:r>
              <a:rPr lang="en-US" sz="1000" b="1" baseline="0" dirty="0">
                <a:solidFill>
                  <a:srgbClr val="575756"/>
                </a:solidFill>
                <a:latin typeface="Open Sans" panose="020B0606030504020204" pitchFamily="34" charset="0"/>
                <a:ea typeface="Open Sans" panose="020B0606030504020204" pitchFamily="34" charset="0"/>
                <a:cs typeface="Open Sans" panose="020B0606030504020204" pitchFamily="34" charset="0"/>
              </a:rPr>
              <a:t> versus retired </a:t>
            </a:r>
            <a:r>
              <a:rPr lang="en-US" sz="1000" b="1" baseline="0" dirty="0">
                <a:solidFill>
                  <a:srgbClr val="9D9D9C"/>
                </a:solidFill>
                <a:latin typeface="Open Sans" panose="020B0606030504020204" pitchFamily="34" charset="0"/>
                <a:ea typeface="Open Sans" panose="020B0606030504020204" pitchFamily="34" charset="0"/>
                <a:cs typeface="Open Sans" panose="020B0606030504020204" pitchFamily="34" charset="0"/>
              </a:rPr>
              <a:t>(MW)</a:t>
            </a:r>
          </a:p>
        </c:rich>
      </c:tx>
      <c:layout>
        <c:manualLayout>
          <c:xMode val="edge"/>
          <c:yMode val="edge"/>
          <c:x val="0"/>
          <c:y val="0"/>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1.2557307950705865E-2"/>
          <c:y val="0.13340726977270723"/>
          <c:w val="0.97822162397112233"/>
          <c:h val="0.66921013130890084"/>
        </c:manualLayout>
      </c:layout>
      <c:barChart>
        <c:barDir val="col"/>
        <c:grouping val="clustered"/>
        <c:varyColors val="0"/>
        <c:ser>
          <c:idx val="0"/>
          <c:order val="0"/>
          <c:tx>
            <c:strRef>
              <c:f>Sheet1!$B$1</c:f>
              <c:strCache>
                <c:ptCount val="1"/>
                <c:pt idx="0">
                  <c:v>Capacity added</c:v>
                </c:pt>
              </c:strCache>
            </c:strRef>
          </c:tx>
          <c:spPr>
            <a:solidFill>
              <a:srgbClr val="009CD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9CD8"/>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Q1 FY19</c:v>
                </c:pt>
                <c:pt idx="1">
                  <c:v>Q2 FY19</c:v>
                </c:pt>
                <c:pt idx="2">
                  <c:v>Q3 FY19</c:v>
                </c:pt>
                <c:pt idx="3">
                  <c:v>Q4 FY19</c:v>
                </c:pt>
                <c:pt idx="4">
                  <c:v>Q1 FY20</c:v>
                </c:pt>
                <c:pt idx="5">
                  <c:v>Q2 FY20</c:v>
                </c:pt>
                <c:pt idx="6">
                  <c:v>Q3 FY20</c:v>
                </c:pt>
                <c:pt idx="7">
                  <c:v>Q4 FY20</c:v>
                </c:pt>
                <c:pt idx="8">
                  <c:v>Q1 FY21</c:v>
                </c:pt>
                <c:pt idx="9">
                  <c:v>Q2 FY21</c:v>
                </c:pt>
                <c:pt idx="10">
                  <c:v>Q3 FY21</c:v>
                </c:pt>
                <c:pt idx="11">
                  <c:v>Q4 FY21</c:v>
                </c:pt>
                <c:pt idx="12">
                  <c:v>Q1 FY22</c:v>
                </c:pt>
              </c:strCache>
            </c:strRef>
          </c:cat>
          <c:val>
            <c:numRef>
              <c:f>Sheet1!$B$2:$B$14</c:f>
              <c:numCache>
                <c:formatCode>#,##0</c:formatCode>
                <c:ptCount val="13"/>
                <c:pt idx="0" formatCode="General">
                  <c:v>110</c:v>
                </c:pt>
                <c:pt idx="1">
                  <c:v>30</c:v>
                </c:pt>
                <c:pt idx="2">
                  <c:v>2129.7550000000001</c:v>
                </c:pt>
                <c:pt idx="3">
                  <c:v>3652</c:v>
                </c:pt>
                <c:pt idx="4">
                  <c:v>45</c:v>
                </c:pt>
                <c:pt idx="5">
                  <c:v>3300</c:v>
                </c:pt>
                <c:pt idx="6">
                  <c:v>2100</c:v>
                </c:pt>
                <c:pt idx="7">
                  <c:v>1320</c:v>
                </c:pt>
                <c:pt idx="8">
                  <c:v>270</c:v>
                </c:pt>
                <c:pt idx="9">
                  <c:v>800</c:v>
                </c:pt>
                <c:pt idx="10">
                  <c:v>369</c:v>
                </c:pt>
                <c:pt idx="11">
                  <c:v>3550</c:v>
                </c:pt>
                <c:pt idx="12">
                  <c:v>0</c:v>
                </c:pt>
              </c:numCache>
            </c:numRef>
          </c:val>
          <c:extLst>
            <c:ext xmlns:c16="http://schemas.microsoft.com/office/drawing/2014/chart" uri="{C3380CC4-5D6E-409C-BE32-E72D297353CC}">
              <c16:uniqueId val="{00000000-2BE3-4685-865F-435465BC7BAD}"/>
            </c:ext>
          </c:extLst>
        </c:ser>
        <c:ser>
          <c:idx val="1"/>
          <c:order val="1"/>
          <c:tx>
            <c:strRef>
              <c:f>Sheet1!$C$1</c:f>
              <c:strCache>
                <c:ptCount val="1"/>
                <c:pt idx="0">
                  <c:v>Capacity retired</c:v>
                </c:pt>
              </c:strCache>
            </c:strRef>
          </c:tx>
          <c:spPr>
            <a:solidFill>
              <a:srgbClr val="575756"/>
            </a:solidFill>
            <a:ln>
              <a:noFill/>
            </a:ln>
            <a:effectLst/>
          </c:spPr>
          <c:invertIfNegative val="0"/>
          <c:dLbls>
            <c:dLbl>
              <c:idx val="0"/>
              <c:tx>
                <c:rich>
                  <a:bodyPr rot="0" spcFirstLastPara="1" vertOverflow="ellipsis" vert="horz" wrap="square" lIns="38100" tIns="19050" rIns="38100" bIns="19050" anchor="ctr" anchorCtr="1">
                    <a:spAutoFit/>
                  </a:bodyPr>
                  <a:lstStyle/>
                  <a:p>
                    <a:pPr>
                      <a:defRPr sz="800" b="1" i="0" u="none" strike="noStrike" kern="1200" baseline="0">
                        <a:solidFill>
                          <a:schemeClr val="accent3"/>
                        </a:solidFill>
                        <a:latin typeface="Open Sans" panose="020B0606030504020204" pitchFamily="34" charset="0"/>
                        <a:ea typeface="Open Sans" panose="020B0606030504020204" pitchFamily="34" charset="0"/>
                        <a:cs typeface="Open Sans" panose="020B0606030504020204" pitchFamily="34" charset="0"/>
                      </a:defRPr>
                    </a:pPr>
                    <a:fld id="{D9CD43D3-ABE9-4DDD-B5C5-F56D6920C503}" type="VALUE">
                      <a:rPr lang="en-US">
                        <a:solidFill>
                          <a:srgbClr val="575756"/>
                        </a:solidFill>
                        <a:latin typeface="Open Sans" panose="020B0606030504020204" pitchFamily="34" charset="0"/>
                        <a:ea typeface="Open Sans" panose="020B0606030504020204" pitchFamily="34" charset="0"/>
                        <a:cs typeface="Open Sans" panose="020B0606030504020204" pitchFamily="34" charset="0"/>
                      </a:rPr>
                      <a:pPr>
                        <a:defRPr b="1">
                          <a:solidFill>
                            <a:schemeClr val="accent3"/>
                          </a:solidFill>
                          <a:latin typeface="Open Sans" panose="020B0606030504020204" pitchFamily="34" charset="0"/>
                          <a:ea typeface="Open Sans" panose="020B0606030504020204" pitchFamily="34" charset="0"/>
                          <a:cs typeface="Open Sans" panose="020B0606030504020204" pitchFamily="34" charset="0"/>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accent3"/>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BE3-4685-865F-435465BC7BAD}"/>
                </c:ext>
              </c:extLst>
            </c:dLbl>
            <c:dLbl>
              <c:idx val="1"/>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575756"/>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2BE3-4685-865F-435465BC7BAD}"/>
                </c:ext>
              </c:extLst>
            </c:dLbl>
            <c:dLbl>
              <c:idx val="2"/>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575756"/>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2BE3-4685-865F-435465BC7BAD}"/>
                </c:ext>
              </c:extLst>
            </c:dLbl>
            <c:dLbl>
              <c:idx val="3"/>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575756"/>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2BE3-4685-865F-435465BC7BAD}"/>
                </c:ext>
              </c:extLst>
            </c:dLbl>
            <c:dLbl>
              <c:idx val="4"/>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575756"/>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2BE3-4685-865F-435465BC7BAD}"/>
                </c:ext>
              </c:extLst>
            </c:dLbl>
            <c:dLbl>
              <c:idx val="5"/>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575756"/>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2BE3-4685-865F-435465BC7BAD}"/>
                </c:ext>
              </c:extLst>
            </c:dLbl>
            <c:dLbl>
              <c:idx val="6"/>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575756"/>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2BE3-4685-865F-435465BC7BAD}"/>
                </c:ext>
              </c:extLst>
            </c:dLbl>
            <c:dLbl>
              <c:idx val="7"/>
              <c:layout>
                <c:manualLayout>
                  <c:x val="1.0470577430084987E-2"/>
                  <c:y val="0"/>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575756"/>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BE3-4685-865F-435465BC7BAD}"/>
                </c:ext>
              </c:extLst>
            </c:dLbl>
            <c:dLbl>
              <c:idx val="8"/>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575756"/>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2BE3-4685-865F-435465BC7BAD}"/>
                </c:ext>
              </c:extLst>
            </c:dLbl>
            <c:dLbl>
              <c:idx val="9"/>
              <c:tx>
                <c:rich>
                  <a:bodyPr/>
                  <a:lstStyle/>
                  <a:p>
                    <a:fld id="{D86E7D93-2A68-8B45-858D-8228A09E1C70}" type="VALUE">
                      <a:rPr lang="en-US">
                        <a:solidFill>
                          <a:srgbClr val="575756"/>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2B-4D49-8844-E9E0D8435B27}"/>
                </c:ext>
              </c:extLst>
            </c:dLbl>
            <c:dLbl>
              <c:idx val="1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6160-BB41-994F-8F01859EF19E}"/>
                </c:ext>
              </c:extLst>
            </c:dLbl>
            <c:dLbl>
              <c:idx val="11"/>
              <c:spPr>
                <a:noFill/>
                <a:ln>
                  <a:noFill/>
                </a:ln>
                <a:effectLst/>
              </c:spPr>
              <c:txPr>
                <a:bodyPr rot="0" spcFirstLastPara="1" vertOverflow="ellipsis" vert="horz" wrap="square" lIns="38100" tIns="19050" rIns="38100" bIns="19050" anchor="ctr" anchorCtr="0">
                  <a:spAutoFit/>
                </a:bodyPr>
                <a:lstStyle/>
                <a:p>
                  <a:pPr algn="ctr" rtl="0">
                    <a:defRPr lang="en-US" sz="800" b="1" i="0" u="none" strike="noStrike" kern="1200" baseline="0">
                      <a:solidFill>
                        <a:srgbClr val="000000">
                          <a:lumMod val="65000"/>
                          <a:lumOff val="35000"/>
                        </a:srgb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9C22-4BE7-A0EF-B60505FD4A0D}"/>
                </c:ext>
              </c:extLst>
            </c:dLbl>
            <c:dLbl>
              <c:idx val="12"/>
              <c:spPr>
                <a:noFill/>
                <a:ln>
                  <a:noFill/>
                </a:ln>
                <a:effectLst/>
              </c:spPr>
              <c:txPr>
                <a:bodyPr rot="0" spcFirstLastPara="1" vertOverflow="ellipsis" vert="horz" wrap="square" lIns="38100" tIns="19050" rIns="38100" bIns="19050" anchor="ctr" anchorCtr="0">
                  <a:spAutoFit/>
                </a:bodyPr>
                <a:lstStyle/>
                <a:p>
                  <a:pPr algn="ctr" rtl="0">
                    <a:defRPr lang="en-US" sz="800" b="1" i="0" u="none" strike="noStrike" kern="1200" baseline="0">
                      <a:solidFill>
                        <a:srgbClr val="000000">
                          <a:lumMod val="65000"/>
                          <a:lumOff val="35000"/>
                        </a:srgb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A611-4C24-AFAF-D301C2581C40}"/>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accent3"/>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Q1 FY19</c:v>
                </c:pt>
                <c:pt idx="1">
                  <c:v>Q2 FY19</c:v>
                </c:pt>
                <c:pt idx="2">
                  <c:v>Q3 FY19</c:v>
                </c:pt>
                <c:pt idx="3">
                  <c:v>Q4 FY19</c:v>
                </c:pt>
                <c:pt idx="4">
                  <c:v>Q1 FY20</c:v>
                </c:pt>
                <c:pt idx="5">
                  <c:v>Q2 FY20</c:v>
                </c:pt>
                <c:pt idx="6">
                  <c:v>Q3 FY20</c:v>
                </c:pt>
                <c:pt idx="7">
                  <c:v>Q4 FY20</c:v>
                </c:pt>
                <c:pt idx="8">
                  <c:v>Q1 FY21</c:v>
                </c:pt>
                <c:pt idx="9">
                  <c:v>Q2 FY21</c:v>
                </c:pt>
                <c:pt idx="10">
                  <c:v>Q3 FY21</c:v>
                </c:pt>
                <c:pt idx="11">
                  <c:v>Q4 FY21</c:v>
                </c:pt>
                <c:pt idx="12">
                  <c:v>Q1 FY22</c:v>
                </c:pt>
              </c:strCache>
            </c:strRef>
          </c:cat>
          <c:val>
            <c:numRef>
              <c:f>Sheet1!$C$2:$C$14</c:f>
              <c:numCache>
                <c:formatCode>#,##0</c:formatCode>
                <c:ptCount val="13"/>
                <c:pt idx="0" formatCode="General">
                  <c:v>214</c:v>
                </c:pt>
                <c:pt idx="1">
                  <c:v>860</c:v>
                </c:pt>
                <c:pt idx="2">
                  <c:v>705</c:v>
                </c:pt>
                <c:pt idx="3">
                  <c:v>100</c:v>
                </c:pt>
                <c:pt idx="4">
                  <c:v>0</c:v>
                </c:pt>
                <c:pt idx="5">
                  <c:v>895</c:v>
                </c:pt>
                <c:pt idx="6">
                  <c:v>0</c:v>
                </c:pt>
                <c:pt idx="7">
                  <c:v>1230</c:v>
                </c:pt>
                <c:pt idx="8">
                  <c:v>0</c:v>
                </c:pt>
                <c:pt idx="9">
                  <c:v>250</c:v>
                </c:pt>
                <c:pt idx="10">
                  <c:v>0</c:v>
                </c:pt>
                <c:pt idx="11">
                  <c:v>380</c:v>
                </c:pt>
                <c:pt idx="12">
                  <c:v>670</c:v>
                </c:pt>
              </c:numCache>
            </c:numRef>
          </c:val>
          <c:extLst>
            <c:ext xmlns:c16="http://schemas.microsoft.com/office/drawing/2014/chart" uri="{C3380CC4-5D6E-409C-BE32-E72D297353CC}">
              <c16:uniqueId val="{00000001-2BE3-4685-865F-435465BC7BAD}"/>
            </c:ext>
          </c:extLst>
        </c:ser>
        <c:dLbls>
          <c:dLblPos val="ctr"/>
          <c:showLegendKey val="0"/>
          <c:showVal val="1"/>
          <c:showCatName val="0"/>
          <c:showSerName val="0"/>
          <c:showPercent val="0"/>
          <c:showBubbleSize val="0"/>
        </c:dLbls>
        <c:gapWidth val="73"/>
        <c:axId val="1088633967"/>
        <c:axId val="1336058815"/>
      </c:barChart>
      <c:catAx>
        <c:axId val="1088633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336058815"/>
        <c:crosses val="autoZero"/>
        <c:auto val="1"/>
        <c:lblAlgn val="ctr"/>
        <c:lblOffset val="100"/>
        <c:noMultiLvlLbl val="0"/>
      </c:catAx>
      <c:valAx>
        <c:axId val="1336058815"/>
        <c:scaling>
          <c:orientation val="minMax"/>
        </c:scaling>
        <c:delete val="1"/>
        <c:axPos val="l"/>
        <c:numFmt formatCode="General" sourceLinked="1"/>
        <c:majorTickMark val="none"/>
        <c:minorTickMark val="none"/>
        <c:tickLblPos val="nextTo"/>
        <c:crossAx val="1088633967"/>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800" b="1"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Entry>
      <c:legendEntry>
        <c:idx val="1"/>
        <c:txPr>
          <a:bodyPr rot="0" spcFirstLastPara="1" vertOverflow="ellipsis" vert="horz" wrap="square" anchor="ctr" anchorCtr="1"/>
          <a:lstStyle/>
          <a:p>
            <a:pPr>
              <a:defRPr sz="800" b="1"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Entry>
      <c:layout>
        <c:manualLayout>
          <c:xMode val="edge"/>
          <c:yMode val="edge"/>
          <c:x val="1.0570171583908165E-2"/>
          <c:y val="0.91797486303082876"/>
          <c:w val="0.96814405140113635"/>
          <c:h val="8.202513696917122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200" b="1" i="0" u="none" strike="noStrike" kern="1200" spc="0" baseline="0">
                <a:solidFill>
                  <a:schemeClr val="tx1"/>
                </a:solidFill>
                <a:latin typeface="Calibri" panose="020F0502020204030204" pitchFamily="34" charset="0"/>
                <a:ea typeface="+mn-ea"/>
                <a:cs typeface="Calibri" panose="020F0502020204030204" pitchFamily="34" charset="0"/>
              </a:defRPr>
            </a:pPr>
            <a:r>
              <a:rPr lang="en-US" sz="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Amount</a:t>
            </a:r>
            <a:r>
              <a:rPr lang="en-US" sz="800" b="1"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overdue by discoms to power producers (INR cr)</a:t>
            </a:r>
            <a:endParaRPr lang="en-US" sz="8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c:rich>
      </c:tx>
      <c:layout>
        <c:manualLayout>
          <c:xMode val="edge"/>
          <c:yMode val="edge"/>
          <c:x val="0"/>
          <c:y val="3.6328685051542266E-3"/>
        </c:manualLayout>
      </c:layout>
      <c:overlay val="0"/>
      <c:spPr>
        <a:noFill/>
        <a:ln>
          <a:noFill/>
        </a:ln>
        <a:effectLst/>
      </c:spPr>
      <c:txPr>
        <a:bodyPr rot="0" spcFirstLastPara="1" vertOverflow="ellipsis" vert="horz" wrap="square" anchor="ctr" anchorCtr="1"/>
        <a:lstStyle/>
        <a:p>
          <a:pPr algn="l">
            <a:defRPr sz="1200" b="1"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26731965658805135"/>
          <c:y val="0.13651912182781381"/>
          <c:w val="0.29120371701701991"/>
          <c:h val="0.83623677864377877"/>
        </c:manualLayout>
      </c:layout>
      <c:barChart>
        <c:barDir val="bar"/>
        <c:grouping val="clustered"/>
        <c:varyColors val="0"/>
        <c:ser>
          <c:idx val="0"/>
          <c:order val="0"/>
          <c:tx>
            <c:strRef>
              <c:f>Sheet1!$B$1</c:f>
              <c:strCache>
                <c:ptCount val="1"/>
                <c:pt idx="0">
                  <c:v>Amount overdue (INR crore)</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700" b="1"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Sheet1!$A$2:$A$16</c:f>
              <c:numCache>
                <c:formatCode>mmmm\ yyyy</c:formatCode>
                <c:ptCount val="15"/>
                <c:pt idx="0" formatCode="mmm\-yy">
                  <c:v>44348</c:v>
                </c:pt>
                <c:pt idx="1">
                  <c:v>44317</c:v>
                </c:pt>
                <c:pt idx="2">
                  <c:v>44287</c:v>
                </c:pt>
                <c:pt idx="3">
                  <c:v>44256</c:v>
                </c:pt>
                <c:pt idx="4">
                  <c:v>44228</c:v>
                </c:pt>
                <c:pt idx="5">
                  <c:v>44197</c:v>
                </c:pt>
                <c:pt idx="6">
                  <c:v>44166</c:v>
                </c:pt>
                <c:pt idx="7">
                  <c:v>44136</c:v>
                </c:pt>
                <c:pt idx="8">
                  <c:v>44105</c:v>
                </c:pt>
                <c:pt idx="9">
                  <c:v>44075</c:v>
                </c:pt>
                <c:pt idx="10">
                  <c:v>44044</c:v>
                </c:pt>
                <c:pt idx="11">
                  <c:v>44013</c:v>
                </c:pt>
                <c:pt idx="12">
                  <c:v>43983</c:v>
                </c:pt>
                <c:pt idx="13">
                  <c:v>43952</c:v>
                </c:pt>
                <c:pt idx="14">
                  <c:v>43922</c:v>
                </c:pt>
              </c:numCache>
            </c:numRef>
          </c:cat>
          <c:val>
            <c:numRef>
              <c:f>Sheet1!$B$2:$B$16</c:f>
              <c:numCache>
                <c:formatCode>#,##0</c:formatCode>
                <c:ptCount val="15"/>
                <c:pt idx="0">
                  <c:v>89154.03</c:v>
                </c:pt>
                <c:pt idx="1">
                  <c:v>96225.59</c:v>
                </c:pt>
                <c:pt idx="2">
                  <c:v>90283.14</c:v>
                </c:pt>
                <c:pt idx="3">
                  <c:v>97020.21</c:v>
                </c:pt>
                <c:pt idx="4">
                  <c:v>105377.60000000001</c:v>
                </c:pt>
                <c:pt idx="5">
                  <c:v>106267.25</c:v>
                </c:pt>
                <c:pt idx="6">
                  <c:v>143116</c:v>
                </c:pt>
                <c:pt idx="7">
                  <c:v>142473</c:v>
                </c:pt>
                <c:pt idx="8">
                  <c:v>142170</c:v>
                </c:pt>
                <c:pt idx="9">
                  <c:v>141829.67000000001</c:v>
                </c:pt>
                <c:pt idx="10">
                  <c:v>137234.9</c:v>
                </c:pt>
                <c:pt idx="11">
                  <c:v>135021.44</c:v>
                </c:pt>
                <c:pt idx="12">
                  <c:v>135176.54</c:v>
                </c:pt>
                <c:pt idx="13">
                  <c:v>129911.38</c:v>
                </c:pt>
                <c:pt idx="14">
                  <c:v>116908.43</c:v>
                </c:pt>
              </c:numCache>
            </c:numRef>
          </c:val>
          <c:extLst>
            <c:ext xmlns:c16="http://schemas.microsoft.com/office/drawing/2014/chart" uri="{C3380CC4-5D6E-409C-BE32-E72D297353CC}">
              <c16:uniqueId val="{00000002-D5EB-5449-93F6-F5F026DE3BC0}"/>
            </c:ext>
          </c:extLst>
        </c:ser>
        <c:dLbls>
          <c:showLegendKey val="0"/>
          <c:showVal val="0"/>
          <c:showCatName val="0"/>
          <c:showSerName val="0"/>
          <c:showPercent val="0"/>
          <c:showBubbleSize val="0"/>
        </c:dLbls>
        <c:gapWidth val="89"/>
        <c:overlap val="-2"/>
        <c:axId val="169914752"/>
        <c:axId val="169916288"/>
      </c:barChart>
      <c:dateAx>
        <c:axId val="169914752"/>
        <c:scaling>
          <c:orientation val="minMax"/>
        </c:scaling>
        <c:delete val="0"/>
        <c:axPos val="l"/>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69916288"/>
        <c:crosses val="autoZero"/>
        <c:auto val="1"/>
        <c:lblOffset val="100"/>
        <c:baseTimeUnit val="months"/>
        <c:majorUnit val="1"/>
        <c:majorTimeUnit val="months"/>
      </c:dateAx>
      <c:valAx>
        <c:axId val="169916288"/>
        <c:scaling>
          <c:orientation val="minMax"/>
        </c:scaling>
        <c:delete val="1"/>
        <c:axPos val="b"/>
        <c:numFmt formatCode="#,##0" sourceLinked="1"/>
        <c:majorTickMark val="out"/>
        <c:minorTickMark val="none"/>
        <c:tickLblPos val="none"/>
        <c:crossAx val="169914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lgn="l">
              <a:defRPr sz="800" b="1"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r>
              <a:rPr lang="en-US" sz="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Discoms payable</a:t>
            </a:r>
            <a:r>
              <a:rPr lang="en-US" sz="800" b="1"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and receivable days for RE-rich states</a:t>
            </a:r>
            <a:endParaRPr lang="en-US" sz="8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c:rich>
      </c:tx>
      <c:layout>
        <c:manualLayout>
          <c:xMode val="edge"/>
          <c:yMode val="edge"/>
          <c:x val="4.7943093110533568E-3"/>
          <c:y val="1.3472472048753318E-2"/>
        </c:manualLayout>
      </c:layout>
      <c:overlay val="0"/>
      <c:spPr>
        <a:noFill/>
        <a:ln>
          <a:noFill/>
        </a:ln>
        <a:effectLst/>
      </c:spPr>
      <c:txPr>
        <a:bodyPr rot="0" spcFirstLastPara="1" vertOverflow="ellipsis" vert="horz" wrap="square" anchor="ctr" anchorCtr="1"/>
        <a:lstStyle/>
        <a:p>
          <a:pPr algn="l">
            <a:defRPr sz="800" b="1"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manualLayout>
          <c:layoutTarget val="inner"/>
          <c:xMode val="edge"/>
          <c:yMode val="edge"/>
          <c:x val="9.7551644737489701E-2"/>
          <c:y val="0.10499567019847543"/>
          <c:w val="0.86888406070043434"/>
          <c:h val="0.78514476113487819"/>
        </c:manualLayout>
      </c:layout>
      <c:scatterChart>
        <c:scatterStyle val="lineMarker"/>
        <c:varyColors val="0"/>
        <c:ser>
          <c:idx val="0"/>
          <c:order val="0"/>
          <c:tx>
            <c:strRef>
              <c:f>Sheet1!$B$1</c:f>
              <c:strCache>
                <c:ptCount val="1"/>
                <c:pt idx="0">
                  <c:v>Y-Values</c:v>
                </c:pt>
              </c:strCache>
            </c:strRef>
          </c:tx>
          <c:spPr>
            <a:ln w="25400" cap="rnd">
              <a:noFill/>
              <a:round/>
            </a:ln>
            <a:effectLst/>
          </c:spPr>
          <c:marker>
            <c:symbol val="circle"/>
            <c:size val="5"/>
            <c:spPr>
              <a:solidFill>
                <a:schemeClr val="accent1"/>
              </a:solidFill>
              <a:ln w="9525">
                <a:solidFill>
                  <a:schemeClr val="accent1"/>
                </a:solidFill>
              </a:ln>
              <a:effectLst/>
            </c:spPr>
          </c:marker>
          <c:dLbls>
            <c:dLbl>
              <c:idx val="0"/>
              <c:layout>
                <c:manualLayout>
                  <c:x val="-6.8892472141267536E-2"/>
                  <c:y val="-5.6964813494701672E-2"/>
                </c:manualLayout>
              </c:layout>
              <c:tx>
                <c:rich>
                  <a:bodyPr/>
                  <a:lstStyle/>
                  <a:p>
                    <a:r>
                      <a:rPr lang="en-US" b="1" dirty="0"/>
                      <a:t>TN</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8B3-470A-A68A-00B40A443728}"/>
                </c:ext>
              </c:extLst>
            </c:dLbl>
            <c:dLbl>
              <c:idx val="1"/>
              <c:tx>
                <c:rich>
                  <a:bodyPr/>
                  <a:lstStyle/>
                  <a:p>
                    <a:r>
                      <a:rPr lang="en-US" b="1" dirty="0"/>
                      <a:t>AP</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8B3-470A-A68A-00B40A443728}"/>
                </c:ext>
              </c:extLst>
            </c:dLbl>
            <c:dLbl>
              <c:idx val="2"/>
              <c:layout>
                <c:manualLayout>
                  <c:x val="-6.8892472141267539E-3"/>
                  <c:y val="-4.8826982995458512E-2"/>
                </c:manualLayout>
              </c:layout>
              <c:tx>
                <c:rich>
                  <a:bodyPr/>
                  <a:lstStyle/>
                  <a:p>
                    <a:r>
                      <a:rPr lang="en-US" b="1" dirty="0"/>
                      <a:t>TS</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8B3-470A-A68A-00B40A443728}"/>
                </c:ext>
              </c:extLst>
            </c:dLbl>
            <c:dLbl>
              <c:idx val="3"/>
              <c:layout>
                <c:manualLayout>
                  <c:x val="-3.9673655817006472E-2"/>
                  <c:y val="4.4280050300763249E-2"/>
                </c:manualLayout>
              </c:layout>
              <c:tx>
                <c:rich>
                  <a:bodyPr/>
                  <a:lstStyle/>
                  <a:p>
                    <a:r>
                      <a:rPr lang="en-US" b="1" dirty="0"/>
                      <a:t>MH</a:t>
                    </a:r>
                  </a:p>
                </c:rich>
              </c:tx>
              <c:dLblPos val="r"/>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8B3-470A-A68A-00B40A443728}"/>
                </c:ext>
              </c:extLst>
            </c:dLbl>
            <c:dLbl>
              <c:idx val="4"/>
              <c:layout>
                <c:manualLayout>
                  <c:x val="-7.9226342962457674E-2"/>
                  <c:y val="0"/>
                </c:manualLayout>
              </c:layout>
              <c:tx>
                <c:rich>
                  <a:bodyPr/>
                  <a:lstStyle/>
                  <a:p>
                    <a:r>
                      <a:rPr lang="en-US" b="1" dirty="0"/>
                      <a:t>RJ</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8B3-470A-A68A-00B40A443728}"/>
                </c:ext>
              </c:extLst>
            </c:dLbl>
            <c:dLbl>
              <c:idx val="5"/>
              <c:layout>
                <c:manualLayout>
                  <c:x val="-3.444623607063377E-3"/>
                  <c:y val="-4.8826982995458588E-2"/>
                </c:manualLayout>
              </c:layout>
              <c:tx>
                <c:rich>
                  <a:bodyPr/>
                  <a:lstStyle/>
                  <a:p>
                    <a:r>
                      <a:rPr lang="en-US" b="1" dirty="0"/>
                      <a:t>MP</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8B3-470A-A68A-00B40A443728}"/>
                </c:ext>
              </c:extLst>
            </c:dLbl>
            <c:dLbl>
              <c:idx val="6"/>
              <c:layout>
                <c:manualLayout>
                  <c:x val="-4.4780106891823962E-2"/>
                  <c:y val="4.4758067745836974E-2"/>
                </c:manualLayout>
              </c:layout>
              <c:tx>
                <c:rich>
                  <a:bodyPr/>
                  <a:lstStyle/>
                  <a:p>
                    <a:r>
                      <a:rPr lang="en-US" b="1" dirty="0"/>
                      <a:t>KA</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B8B3-470A-A68A-00B40A443728}"/>
                </c:ext>
              </c:extLst>
            </c:dLbl>
            <c:dLbl>
              <c:idx val="7"/>
              <c:layout>
                <c:manualLayout>
                  <c:x val="0"/>
                  <c:y val="2.8482406747350801E-2"/>
                </c:manualLayout>
              </c:layout>
              <c:tx>
                <c:rich>
                  <a:bodyPr/>
                  <a:lstStyle/>
                  <a:p>
                    <a:r>
                      <a:rPr lang="en-US" b="1" dirty="0"/>
                      <a:t>UP</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B8B3-470A-A68A-00B40A443728}"/>
                </c:ext>
              </c:extLst>
            </c:dLbl>
            <c:dLbl>
              <c:idx val="8"/>
              <c:layout>
                <c:manualLayout>
                  <c:x val="-3.1001612463570409E-2"/>
                  <c:y val="3.6620237246593884E-2"/>
                </c:manualLayout>
              </c:layout>
              <c:tx>
                <c:rich>
                  <a:bodyPr/>
                  <a:lstStyle/>
                  <a:p>
                    <a:r>
                      <a:rPr lang="en-US" b="1" dirty="0"/>
                      <a:t>HR*</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B8B3-470A-A68A-00B40A443728}"/>
                </c:ext>
              </c:extLst>
            </c:dLbl>
            <c:dLbl>
              <c:idx val="9"/>
              <c:layout>
                <c:manualLayout>
                  <c:x val="-5.8558601320077411E-2"/>
                  <c:y val="-4.4758067745836974E-2"/>
                </c:manualLayout>
              </c:layout>
              <c:tx>
                <c:rich>
                  <a:bodyPr/>
                  <a:lstStyle/>
                  <a:p>
                    <a:r>
                      <a:rPr lang="en-US" b="1" dirty="0"/>
                      <a:t>AS</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B8B3-470A-A68A-00B40A443728}"/>
                </c:ext>
              </c:extLst>
            </c:dLbl>
            <c:dLbl>
              <c:idx val="10"/>
              <c:layout>
                <c:manualLayout>
                  <c:x val="-8.1553498123765056E-3"/>
                  <c:y val="2.3935474052655534E-2"/>
                </c:manualLayout>
              </c:layout>
              <c:tx>
                <c:rich>
                  <a:bodyPr/>
                  <a:lstStyle/>
                  <a:p>
                    <a:r>
                      <a:rPr lang="en-US" b="1" dirty="0"/>
                      <a:t>GJ*</a:t>
                    </a:r>
                  </a:p>
                </c:rich>
              </c:tx>
              <c:dLblPos val="r"/>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B8B3-470A-A68A-00B40A443728}"/>
                </c:ext>
              </c:extLst>
            </c:dLbl>
            <c:dLbl>
              <c:idx val="11"/>
              <c:layout>
                <c:manualLayout>
                  <c:x val="-3.1001612463570458E-2"/>
                  <c:y val="-5.6964813494701602E-2"/>
                </c:manualLayout>
              </c:layout>
              <c:tx>
                <c:rich>
                  <a:bodyPr/>
                  <a:lstStyle/>
                  <a:p>
                    <a:r>
                      <a:rPr lang="en-US" b="1" dirty="0"/>
                      <a:t>CG</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B8B3-470A-A68A-00B40A443728}"/>
                </c:ext>
              </c:extLst>
            </c:dLbl>
            <c:dLbl>
              <c:idx val="12"/>
              <c:tx>
                <c:rich>
                  <a:bodyPr/>
                  <a:lstStyle/>
                  <a:p>
                    <a:r>
                      <a:rPr lang="en-US" b="1" dirty="0"/>
                      <a:t>UK</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B8B3-470A-A68A-00B40A443728}"/>
                </c:ext>
              </c:extLst>
            </c:dLbl>
            <c:spPr>
              <a:noFill/>
              <a:ln>
                <a:noFill/>
              </a:ln>
              <a:effectLst/>
            </c:spPr>
            <c:txPr>
              <a:bodyPr rot="0" spcFirstLastPara="1" vertOverflow="clip" horzOverflow="clip" vert="horz" wrap="square" lIns="38100" tIns="19050" rIns="38100" bIns="19050" anchor="ctr" anchorCtr="1">
                <a:spAutoFit/>
              </a:bodyPr>
              <a:lstStyle/>
              <a:p>
                <a:pPr>
                  <a:defRPr sz="800" b="0" i="0" u="none" strike="noStrike" kern="1200" baseline="0">
                    <a:solidFill>
                      <a:schemeClr val="dk1">
                        <a:lumMod val="65000"/>
                        <a:lumOff val="3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xVal>
            <c:numRef>
              <c:f>Sheet1!$A$2:$A$17</c:f>
              <c:numCache>
                <c:formatCode>0</c:formatCode>
                <c:ptCount val="13"/>
                <c:pt idx="0">
                  <c:v>74</c:v>
                </c:pt>
                <c:pt idx="1">
                  <c:v>185</c:v>
                </c:pt>
                <c:pt idx="2">
                  <c:v>141.96665322336321</c:v>
                </c:pt>
                <c:pt idx="3">
                  <c:v>150</c:v>
                </c:pt>
                <c:pt idx="4">
                  <c:v>66</c:v>
                </c:pt>
                <c:pt idx="5">
                  <c:v>234</c:v>
                </c:pt>
                <c:pt idx="6">
                  <c:v>113</c:v>
                </c:pt>
                <c:pt idx="7">
                  <c:v>353</c:v>
                </c:pt>
                <c:pt idx="8">
                  <c:v>21</c:v>
                </c:pt>
                <c:pt idx="9">
                  <c:v>18</c:v>
                </c:pt>
                <c:pt idx="10">
                  <c:v>5</c:v>
                </c:pt>
                <c:pt idx="11">
                  <c:v>149</c:v>
                </c:pt>
                <c:pt idx="12">
                  <c:v>153</c:v>
                </c:pt>
              </c:numCache>
            </c:numRef>
          </c:xVal>
          <c:yVal>
            <c:numRef>
              <c:f>Sheet1!$B$2:$B$17</c:f>
              <c:numCache>
                <c:formatCode>0</c:formatCode>
                <c:ptCount val="13"/>
                <c:pt idx="0">
                  <c:v>108</c:v>
                </c:pt>
                <c:pt idx="1">
                  <c:v>210</c:v>
                </c:pt>
                <c:pt idx="2">
                  <c:v>166</c:v>
                </c:pt>
                <c:pt idx="3">
                  <c:v>92</c:v>
                </c:pt>
                <c:pt idx="4">
                  <c:v>238</c:v>
                </c:pt>
                <c:pt idx="5">
                  <c:v>153</c:v>
                </c:pt>
                <c:pt idx="6">
                  <c:v>168</c:v>
                </c:pt>
                <c:pt idx="7">
                  <c:v>188</c:v>
                </c:pt>
                <c:pt idx="8">
                  <c:v>24</c:v>
                </c:pt>
                <c:pt idx="9">
                  <c:v>31</c:v>
                </c:pt>
                <c:pt idx="10">
                  <c:v>85</c:v>
                </c:pt>
                <c:pt idx="11">
                  <c:v>120</c:v>
                </c:pt>
                <c:pt idx="12">
                  <c:v>114</c:v>
                </c:pt>
              </c:numCache>
            </c:numRef>
          </c:yVal>
          <c:smooth val="0"/>
          <c:extLst>
            <c:ext xmlns:c16="http://schemas.microsoft.com/office/drawing/2014/chart" uri="{C3380CC4-5D6E-409C-BE32-E72D297353CC}">
              <c16:uniqueId val="{0000000D-B8B3-470A-A68A-00B40A443728}"/>
            </c:ext>
          </c:extLst>
        </c:ser>
        <c:dLbls>
          <c:showLegendKey val="0"/>
          <c:showVal val="0"/>
          <c:showCatName val="0"/>
          <c:showSerName val="0"/>
          <c:showPercent val="0"/>
          <c:showBubbleSize val="0"/>
        </c:dLbls>
        <c:axId val="168859904"/>
        <c:axId val="169353600"/>
      </c:scatterChart>
      <c:valAx>
        <c:axId val="16885990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6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r>
                  <a:rPr lang="en-US" sz="600" dirty="0">
                    <a:latin typeface="Open Sans" panose="020B0606030504020204" pitchFamily="34" charset="0"/>
                    <a:ea typeface="Open Sans" panose="020B0606030504020204" pitchFamily="34" charset="0"/>
                    <a:cs typeface="Open Sans" panose="020B0606030504020204" pitchFamily="34" charset="0"/>
                  </a:rPr>
                  <a:t>Power</a:t>
                </a:r>
                <a:r>
                  <a:rPr lang="en-US" sz="600" baseline="0" dirty="0">
                    <a:latin typeface="Open Sans" panose="020B0606030504020204" pitchFamily="34" charset="0"/>
                    <a:ea typeface="Open Sans" panose="020B0606030504020204" pitchFamily="34" charset="0"/>
                    <a:cs typeface="Open Sans" panose="020B0606030504020204" pitchFamily="34" charset="0"/>
                  </a:rPr>
                  <a:t> sale r</a:t>
                </a:r>
                <a:r>
                  <a:rPr lang="en-US" sz="600" dirty="0">
                    <a:latin typeface="Open Sans" panose="020B0606030504020204" pitchFamily="34" charset="0"/>
                    <a:ea typeface="Open Sans" panose="020B0606030504020204" pitchFamily="34" charset="0"/>
                    <a:cs typeface="Open Sans" panose="020B0606030504020204" pitchFamily="34" charset="0"/>
                  </a:rPr>
                  <a:t>eceivable</a:t>
                </a:r>
                <a:r>
                  <a:rPr lang="en-US" sz="600" baseline="0" dirty="0">
                    <a:latin typeface="Open Sans" panose="020B0606030504020204" pitchFamily="34" charset="0"/>
                    <a:ea typeface="Open Sans" panose="020B0606030504020204" pitchFamily="34" charset="0"/>
                    <a:cs typeface="Open Sans" panose="020B0606030504020204" pitchFamily="34" charset="0"/>
                  </a:rPr>
                  <a:t> days</a:t>
                </a:r>
                <a:endParaRPr lang="en-US" sz="600" dirty="0">
                  <a:latin typeface="Open Sans" panose="020B0606030504020204" pitchFamily="34" charset="0"/>
                  <a:ea typeface="Open Sans" panose="020B0606030504020204" pitchFamily="34" charset="0"/>
                  <a:cs typeface="Open Sans" panose="020B0606030504020204" pitchFamily="34" charset="0"/>
                </a:endParaRPr>
              </a:p>
            </c:rich>
          </c:tx>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lgn="ctr">
              <a:defRPr lang="en-US" sz="6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69353600"/>
        <c:crosses val="autoZero"/>
        <c:crossBetween val="midCat"/>
      </c:valAx>
      <c:valAx>
        <c:axId val="1693536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600" b="0" i="0" u="none" strike="noStrike" kern="1200" baseline="0">
                    <a:solidFill>
                      <a:schemeClr val="tx1">
                        <a:lumMod val="65000"/>
                        <a:lumOff val="35000"/>
                      </a:schemeClr>
                    </a:solidFill>
                    <a:latin typeface="Open Sans" panose="020B0604020202020204" charset="0"/>
                    <a:ea typeface="Open Sans" panose="020B0604020202020204" charset="0"/>
                    <a:cs typeface="Open Sans" panose="020B0604020202020204" charset="0"/>
                  </a:defRPr>
                </a:pPr>
                <a:r>
                  <a:rPr lang="en-US" sz="600" dirty="0">
                    <a:latin typeface="Open Sans" panose="020B0604020202020204" charset="0"/>
                    <a:ea typeface="Open Sans" panose="020B0604020202020204" charset="0"/>
                    <a:cs typeface="Open Sans" panose="020B0604020202020204" charset="0"/>
                  </a:rPr>
                  <a:t>Power purchase payable</a:t>
                </a:r>
                <a:r>
                  <a:rPr lang="en-US" sz="600" baseline="0" dirty="0">
                    <a:latin typeface="Open Sans" panose="020B0604020202020204" charset="0"/>
                    <a:ea typeface="Open Sans" panose="020B0604020202020204" charset="0"/>
                    <a:cs typeface="Open Sans" panose="020B0604020202020204" charset="0"/>
                  </a:rPr>
                  <a:t> days</a:t>
                </a:r>
                <a:endParaRPr lang="en-US" sz="600" dirty="0">
                  <a:latin typeface="Open Sans" panose="020B0604020202020204" charset="0"/>
                  <a:ea typeface="Open Sans" panose="020B0604020202020204" charset="0"/>
                  <a:cs typeface="Open Sans" panose="020B0604020202020204" charset="0"/>
                </a:endParaRPr>
              </a:p>
            </c:rich>
          </c:tx>
          <c:overlay val="0"/>
          <c:spPr>
            <a:noFill/>
            <a:ln>
              <a:noFill/>
            </a:ln>
            <a:effectLst/>
          </c:spPr>
          <c:txPr>
            <a:bodyPr rot="-5400000" spcFirstLastPara="1" vertOverflow="ellipsis" vert="horz" wrap="square" anchor="ctr" anchorCtr="1"/>
            <a:lstStyle/>
            <a:p>
              <a:pPr>
                <a:defRPr sz="600" b="0" i="0" u="none" strike="noStrike" kern="1200" baseline="0">
                  <a:solidFill>
                    <a:schemeClr val="tx1">
                      <a:lumMod val="65000"/>
                      <a:lumOff val="35000"/>
                    </a:schemeClr>
                  </a:solidFill>
                  <a:latin typeface="Open Sans" panose="020B0604020202020204" charset="0"/>
                  <a:ea typeface="Open Sans" panose="020B0604020202020204" charset="0"/>
                  <a:cs typeface="Open Sans" panose="020B0604020202020204" charset="0"/>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6885990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latin typeface="Calibri" panose="020F0502020204030204" pitchFamily="34" charset="0"/>
          <a:cs typeface="Calibri" panose="020F0502020204030204" pitchFamily="34" charset="0"/>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Calibri" panose="020F0502020204030204" pitchFamily="34" charset="0"/>
                <a:ea typeface="+mn-ea"/>
                <a:cs typeface="Calibri" panose="020F0502020204030204" pitchFamily="34" charset="0"/>
              </a:defRPr>
            </a:pPr>
            <a:r>
              <a:rPr lang="en-US" sz="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Green term ahead market</a:t>
            </a:r>
            <a:r>
              <a:rPr lang="en-US" sz="800" b="1"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snapshot* </a:t>
            </a:r>
            <a:r>
              <a:rPr lang="en-US" sz="800" b="1" baseline="0" dirty="0">
                <a:solidFill>
                  <a:srgbClr val="9D9D9C"/>
                </a:solidFill>
                <a:latin typeface="Open Sans" panose="020B0606030504020204" pitchFamily="34" charset="0"/>
                <a:ea typeface="Open Sans" panose="020B0606030504020204" pitchFamily="34" charset="0"/>
                <a:cs typeface="Open Sans" panose="020B0606030504020204" pitchFamily="34" charset="0"/>
              </a:rPr>
              <a:t>(IEX)</a:t>
            </a:r>
            <a:endParaRPr lang="en-US" sz="800" b="1" dirty="0">
              <a:solidFill>
                <a:srgbClr val="9D9D9C"/>
              </a:solidFill>
              <a:latin typeface="Open Sans" panose="020B0606030504020204" pitchFamily="34" charset="0"/>
              <a:ea typeface="Open Sans" panose="020B0606030504020204" pitchFamily="34" charset="0"/>
              <a:cs typeface="Open Sans" panose="020B0606030504020204" pitchFamily="34" charset="0"/>
            </a:endParaRPr>
          </a:p>
        </c:rich>
      </c:tx>
      <c:layout>
        <c:manualLayout>
          <c:xMode val="edge"/>
          <c:yMode val="edge"/>
          <c:x val="1.0268654300441538E-3"/>
          <c:y val="0"/>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9.2500182446580592E-2"/>
          <c:y val="0.18906612950154603"/>
          <c:w val="0.82280530797918427"/>
          <c:h val="0.53922663895384082"/>
        </c:manualLayout>
      </c:layout>
      <c:barChart>
        <c:barDir val="col"/>
        <c:grouping val="clustered"/>
        <c:varyColors val="0"/>
        <c:ser>
          <c:idx val="0"/>
          <c:order val="0"/>
          <c:tx>
            <c:strRef>
              <c:f>Sheet1!$B$1</c:f>
              <c:strCache>
                <c:ptCount val="1"/>
                <c:pt idx="0">
                  <c:v>Volume (2021), million kWh</c:v>
                </c:pt>
              </c:strCache>
            </c:strRef>
          </c:tx>
          <c:spPr>
            <a:solidFill>
              <a:srgbClr val="009CD8"/>
            </a:solidFill>
            <a:ln>
              <a:noFill/>
            </a:ln>
            <a:effectLst/>
          </c:spPr>
          <c:invertIfNegative val="0"/>
          <c:dLbls>
            <c:dLbl>
              <c:idx val="0"/>
              <c:layout>
                <c:manualLayout>
                  <c:x val="-1.8911785782951631E-3"/>
                  <c:y val="1.1764342005963206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B544-B74A-9B61-942370CD37F2}"/>
                </c:ext>
              </c:extLst>
            </c:dLbl>
            <c:dLbl>
              <c:idx val="1"/>
              <c:layout>
                <c:manualLayout>
                  <c:x val="-2.4041735247794221E-3"/>
                  <c:y val="1.3508509586913131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B544-B74A-9B61-942370CD37F2}"/>
                </c:ext>
              </c:extLst>
            </c:dLbl>
            <c:dLbl>
              <c:idx val="2"/>
              <c:layout>
                <c:manualLayout>
                  <c:x val="2.5483904752567547E-3"/>
                  <c:y val="2.5638428677778824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B544-B74A-9B61-942370CD37F2}"/>
                </c:ext>
              </c:extLst>
            </c:dLbl>
            <c:dLbl>
              <c:idx val="3"/>
              <c:layout>
                <c:manualLayout>
                  <c:x val="8.4990963854413831E-3"/>
                  <c:y val="3.8955987030798625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B544-B74A-9B61-942370CD37F2}"/>
                </c:ext>
              </c:extLst>
            </c:dLbl>
            <c:dLbl>
              <c:idx val="4"/>
              <c:layout>
                <c:manualLayout>
                  <c:x val="0"/>
                  <c:y val="-2.6854452582808969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C-B544-B74A-9B61-942370CD37F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April</c:v>
                </c:pt>
                <c:pt idx="1">
                  <c:v>May</c:v>
                </c:pt>
                <c:pt idx="2">
                  <c:v>June</c:v>
                </c:pt>
              </c:strCache>
            </c:strRef>
          </c:cat>
          <c:val>
            <c:numRef>
              <c:f>Sheet1!$B$2:$B$4</c:f>
              <c:numCache>
                <c:formatCode>General</c:formatCode>
                <c:ptCount val="3"/>
                <c:pt idx="0">
                  <c:v>186</c:v>
                </c:pt>
                <c:pt idx="1">
                  <c:v>357</c:v>
                </c:pt>
                <c:pt idx="2">
                  <c:v>412</c:v>
                </c:pt>
              </c:numCache>
            </c:numRef>
          </c:val>
          <c:extLst>
            <c:ext xmlns:c16="http://schemas.microsoft.com/office/drawing/2014/chart" uri="{C3380CC4-5D6E-409C-BE32-E72D297353CC}">
              <c16:uniqueId val="{00000003-B544-B74A-9B61-942370CD37F2}"/>
            </c:ext>
          </c:extLst>
        </c:ser>
        <c:dLbls>
          <c:showLegendKey val="0"/>
          <c:showVal val="0"/>
          <c:showCatName val="0"/>
          <c:showSerName val="0"/>
          <c:showPercent val="0"/>
          <c:showBubbleSize val="0"/>
        </c:dLbls>
        <c:gapWidth val="274"/>
        <c:axId val="173970032"/>
        <c:axId val="321977168"/>
      </c:barChart>
      <c:lineChart>
        <c:grouping val="standard"/>
        <c:varyColors val="0"/>
        <c:ser>
          <c:idx val="1"/>
          <c:order val="1"/>
          <c:tx>
            <c:strRef>
              <c:f>Sheet1!$C$1</c:f>
              <c:strCache>
                <c:ptCount val="1"/>
                <c:pt idx="0">
                  <c:v>Price (2021), INR/kWh</c:v>
                </c:pt>
              </c:strCache>
            </c:strRef>
          </c:tx>
          <c:spPr>
            <a:ln w="28575" cap="rnd">
              <a:solidFill>
                <a:schemeClr val="tx1">
                  <a:lumMod val="65000"/>
                  <a:lumOff val="35000"/>
                </a:schemeClr>
              </a:solidFill>
              <a:round/>
            </a:ln>
            <a:effectLst/>
          </c:spPr>
          <c:marker>
            <c:symbol val="none"/>
          </c:marker>
          <c:dLbls>
            <c:dLbl>
              <c:idx val="0"/>
              <c:layout>
                <c:manualLayout>
                  <c:x val="-5.8730094463775633E-2"/>
                  <c:y val="-5.28547854572572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544-B74A-9B61-942370CD37F2}"/>
                </c:ext>
              </c:extLst>
            </c:dLbl>
            <c:dLbl>
              <c:idx val="1"/>
              <c:layout>
                <c:manualLayout>
                  <c:x val="-5.8495867398035105E-2"/>
                  <c:y val="-4.92209060636048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544-B74A-9B61-942370CD37F2}"/>
                </c:ext>
              </c:extLst>
            </c:dLbl>
            <c:dLbl>
              <c:idx val="2"/>
              <c:layout>
                <c:manualLayout>
                  <c:x val="-8.1207068323632739E-2"/>
                  <c:y val="-7.06706646006087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544-B74A-9B61-942370CD37F2}"/>
                </c:ext>
              </c:extLst>
            </c:dLbl>
            <c:dLbl>
              <c:idx val="3"/>
              <c:layout>
                <c:manualLayout>
                  <c:x val="-5.5244126505368987E-2"/>
                  <c:y val="-4.91570406171337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544-B74A-9B61-942370CD37F2}"/>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April</c:v>
                </c:pt>
                <c:pt idx="1">
                  <c:v>May</c:v>
                </c:pt>
                <c:pt idx="2">
                  <c:v>June</c:v>
                </c:pt>
              </c:strCache>
            </c:strRef>
          </c:cat>
          <c:val>
            <c:numRef>
              <c:f>Sheet1!$C$2:$C$4</c:f>
              <c:numCache>
                <c:formatCode>0.00</c:formatCode>
                <c:ptCount val="3"/>
                <c:pt idx="0">
                  <c:v>4.1100000000000003</c:v>
                </c:pt>
                <c:pt idx="1">
                  <c:v>3.59</c:v>
                </c:pt>
                <c:pt idx="2">
                  <c:v>3.66</c:v>
                </c:pt>
              </c:numCache>
            </c:numRef>
          </c:val>
          <c:smooth val="0"/>
          <c:extLst>
            <c:ext xmlns:c16="http://schemas.microsoft.com/office/drawing/2014/chart" uri="{C3380CC4-5D6E-409C-BE32-E72D297353CC}">
              <c16:uniqueId val="{00000007-B544-B74A-9B61-942370CD37F2}"/>
            </c:ext>
          </c:extLst>
        </c:ser>
        <c:dLbls>
          <c:showLegendKey val="0"/>
          <c:showVal val="0"/>
          <c:showCatName val="0"/>
          <c:showSerName val="0"/>
          <c:showPercent val="0"/>
          <c:showBubbleSize val="0"/>
        </c:dLbls>
        <c:marker val="1"/>
        <c:smooth val="0"/>
        <c:axId val="615246656"/>
        <c:axId val="548116224"/>
      </c:lineChart>
      <c:catAx>
        <c:axId val="173970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321977168"/>
        <c:crosses val="autoZero"/>
        <c:auto val="1"/>
        <c:lblAlgn val="ctr"/>
        <c:lblOffset val="100"/>
        <c:noMultiLvlLbl val="0"/>
      </c:catAx>
      <c:valAx>
        <c:axId val="321977168"/>
        <c:scaling>
          <c:orientation val="minMax"/>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73970032"/>
        <c:crosses val="autoZero"/>
        <c:crossBetween val="between"/>
      </c:valAx>
      <c:valAx>
        <c:axId val="548116224"/>
        <c:scaling>
          <c:orientation val="minMax"/>
        </c:scaling>
        <c:delete val="0"/>
        <c:axPos val="r"/>
        <c:numFmt formatCode="#,##0.00" sourceLinked="0"/>
        <c:majorTickMark val="out"/>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615246656"/>
        <c:crosses val="max"/>
        <c:crossBetween val="between"/>
      </c:valAx>
      <c:catAx>
        <c:axId val="615246656"/>
        <c:scaling>
          <c:orientation val="minMax"/>
        </c:scaling>
        <c:delete val="1"/>
        <c:axPos val="b"/>
        <c:numFmt formatCode="General" sourceLinked="1"/>
        <c:majorTickMark val="out"/>
        <c:minorTickMark val="none"/>
        <c:tickLblPos val="nextTo"/>
        <c:crossAx val="548116224"/>
        <c:crosses val="autoZero"/>
        <c:auto val="1"/>
        <c:lblAlgn val="ctr"/>
        <c:lblOffset val="100"/>
        <c:noMultiLvlLbl val="0"/>
      </c:catAx>
      <c:spPr>
        <a:noFill/>
        <a:ln>
          <a:noFill/>
        </a:ln>
        <a:effectLst/>
      </c:spPr>
    </c:plotArea>
    <c:legend>
      <c:legendPos val="b"/>
      <c:legendEntry>
        <c:idx val="1"/>
        <c:txPr>
          <a:bodyPr rot="0" spcFirstLastPara="1" vertOverflow="ellipsis" vert="horz" wrap="square" anchor="ctr" anchorCtr="1"/>
          <a:lstStyle/>
          <a:p>
            <a:pPr>
              <a:defRPr sz="7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Entry>
      <c:layout>
        <c:manualLayout>
          <c:xMode val="edge"/>
          <c:yMode val="edge"/>
          <c:x val="0"/>
          <c:y val="0.86607716092559917"/>
          <c:w val="1"/>
          <c:h val="0.11846395214865295"/>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alibri" panose="020F0502020204030204" pitchFamily="34" charset="0"/>
          <a:cs typeface="Calibri" panose="020F0502020204030204" pitchFamily="34" charset="0"/>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r>
              <a:rPr lang="en-US" sz="8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Power supply position</a:t>
            </a:r>
            <a:r>
              <a:rPr lang="en-US" sz="800" b="1"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800" b="1" baseline="0" dirty="0">
                <a:solidFill>
                  <a:srgbClr val="9D9D9C"/>
                </a:solidFill>
                <a:latin typeface="Open Sans" panose="020B0606030504020204" pitchFamily="34" charset="0"/>
                <a:ea typeface="Open Sans" panose="020B0606030504020204" pitchFamily="34" charset="0"/>
                <a:cs typeface="Open Sans" panose="020B0606030504020204" pitchFamily="34" charset="0"/>
              </a:rPr>
              <a:t>(Peak demand, GW)</a:t>
            </a:r>
            <a:endParaRPr lang="en-US" sz="800" b="1" dirty="0">
              <a:solidFill>
                <a:srgbClr val="9D9D9C"/>
              </a:solidFill>
              <a:latin typeface="Open Sans" panose="020B0606030504020204" pitchFamily="34" charset="0"/>
              <a:ea typeface="Open Sans" panose="020B0606030504020204" pitchFamily="34" charset="0"/>
              <a:cs typeface="Open Sans" panose="020B0606030504020204" pitchFamily="34" charset="0"/>
            </a:endParaRPr>
          </a:p>
        </c:rich>
      </c:tx>
      <c:layout>
        <c:manualLayout>
          <c:xMode val="edge"/>
          <c:yMode val="edge"/>
          <c:x val="1.0298916138104523E-3"/>
          <c:y val="6.7555958448184085E-3"/>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manualLayout>
          <c:layoutTarget val="inner"/>
          <c:xMode val="edge"/>
          <c:yMode val="edge"/>
          <c:x val="8.3506082969684748E-3"/>
          <c:y val="0.23272402231872225"/>
          <c:w val="0.88522995403357507"/>
          <c:h val="0.54475521983326536"/>
        </c:manualLayout>
      </c:layout>
      <c:barChart>
        <c:barDir val="col"/>
        <c:grouping val="clustered"/>
        <c:varyColors val="0"/>
        <c:ser>
          <c:idx val="0"/>
          <c:order val="0"/>
          <c:tx>
            <c:strRef>
              <c:f>Sheet1!$B$1</c:f>
              <c:strCache>
                <c:ptCount val="1"/>
                <c:pt idx="0">
                  <c:v>Peak demand</c:v>
                </c:pt>
              </c:strCache>
            </c:strRef>
          </c:tx>
          <c:spPr>
            <a:solidFill>
              <a:srgbClr val="575756"/>
            </a:solidFill>
            <a:ln>
              <a:noFill/>
            </a:ln>
            <a:effectLst/>
          </c:spPr>
          <c:invertIfNegative val="0"/>
          <c:dLbls>
            <c:dLbl>
              <c:idx val="0"/>
              <c:layout>
                <c:manualLayout>
                  <c:x val="-1.7823627487121151E-2"/>
                  <c:y val="4.5711801131349079E-3"/>
                </c:manualLayout>
              </c:layout>
              <c:tx>
                <c:rich>
                  <a:bodyPr/>
                  <a:lstStyle/>
                  <a:p>
                    <a:fld id="{B7D5AC6B-778F-4766-92C5-0FCB97AA940E}" type="VALUE">
                      <a:rPr lang="en-US" sz="600">
                        <a:latin typeface="Open Sans" panose="020B0606030504020204" pitchFamily="34" charset="0"/>
                        <a:ea typeface="Open Sans" panose="020B0606030504020204" pitchFamily="34" charset="0"/>
                        <a:cs typeface="Open Sans" panose="020B0606030504020204" pitchFamily="34" charset="0"/>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8AD-464B-A14F-945674395251}"/>
                </c:ext>
              </c:extLst>
            </c:dLbl>
            <c:dLbl>
              <c:idx val="1"/>
              <c:layout>
                <c:manualLayout>
                  <c:x val="-1.7823627487121144E-2"/>
                  <c:y val="-4.57118011313492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AD-464B-A14F-945674395251}"/>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April </c:v>
                </c:pt>
                <c:pt idx="1">
                  <c:v>May</c:v>
                </c:pt>
                <c:pt idx="2">
                  <c:v>June</c:v>
                </c:pt>
              </c:strCache>
            </c:strRef>
          </c:cat>
          <c:val>
            <c:numRef>
              <c:f>Sheet1!$B$2:$B$4</c:f>
              <c:numCache>
                <c:formatCode>#,##0.0</c:formatCode>
                <c:ptCount val="3"/>
                <c:pt idx="0">
                  <c:v>183.03700000000001</c:v>
                </c:pt>
                <c:pt idx="1">
                  <c:v>169.13200000000001</c:v>
                </c:pt>
                <c:pt idx="2">
                  <c:v>193.85</c:v>
                </c:pt>
              </c:numCache>
            </c:numRef>
          </c:val>
          <c:extLst>
            <c:ext xmlns:c16="http://schemas.microsoft.com/office/drawing/2014/chart" uri="{C3380CC4-5D6E-409C-BE32-E72D297353CC}">
              <c16:uniqueId val="{00000002-D8AD-464B-A14F-945674395251}"/>
            </c:ext>
          </c:extLst>
        </c:ser>
        <c:ser>
          <c:idx val="1"/>
          <c:order val="1"/>
          <c:tx>
            <c:strRef>
              <c:f>Sheet1!$C$1</c:f>
              <c:strCache>
                <c:ptCount val="1"/>
                <c:pt idx="0">
                  <c:v>Peak demand met</c:v>
                </c:pt>
              </c:strCache>
            </c:strRef>
          </c:tx>
          <c:spPr>
            <a:solidFill>
              <a:srgbClr val="009CD8"/>
            </a:solidFill>
            <a:ln>
              <a:noFill/>
            </a:ln>
            <a:effectLst/>
          </c:spPr>
          <c:invertIfNegative val="0"/>
          <c:dLbls>
            <c:dLbl>
              <c:idx val="2"/>
              <c:layout>
                <c:manualLayout>
                  <c:x val="0"/>
                  <c:y val="-9.09131138750201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8AD-464B-A14F-945674395251}"/>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April </c:v>
                </c:pt>
                <c:pt idx="1">
                  <c:v>May</c:v>
                </c:pt>
                <c:pt idx="2">
                  <c:v>June</c:v>
                </c:pt>
              </c:strCache>
            </c:strRef>
          </c:cat>
          <c:val>
            <c:numRef>
              <c:f>Sheet1!$C$2:$C$4</c:f>
              <c:numCache>
                <c:formatCode>#,##0.0</c:formatCode>
                <c:ptCount val="3"/>
                <c:pt idx="0">
                  <c:v>182.37899999999999</c:v>
                </c:pt>
                <c:pt idx="1">
                  <c:v>168.78100000000001</c:v>
                </c:pt>
                <c:pt idx="2">
                  <c:v>191.51400000000001</c:v>
                </c:pt>
              </c:numCache>
            </c:numRef>
          </c:val>
          <c:extLst>
            <c:ext xmlns:c16="http://schemas.microsoft.com/office/drawing/2014/chart" uri="{C3380CC4-5D6E-409C-BE32-E72D297353CC}">
              <c16:uniqueId val="{00000004-D8AD-464B-A14F-945674395251}"/>
            </c:ext>
          </c:extLst>
        </c:ser>
        <c:ser>
          <c:idx val="2"/>
          <c:order val="2"/>
          <c:tx>
            <c:strRef>
              <c:f>Sheet1!$D$1</c:f>
              <c:strCache>
                <c:ptCount val="1"/>
                <c:pt idx="0">
                  <c:v>Column1</c:v>
                </c:pt>
              </c:strCache>
            </c:strRef>
          </c:tx>
          <c:spPr>
            <a:solidFill>
              <a:srgbClr val="9D9D9C"/>
            </a:solidFill>
            <a:ln>
              <a:noFill/>
            </a:ln>
            <a:effectLst/>
          </c:spPr>
          <c:invertIfNegative val="0"/>
          <c:dLbls>
            <c:dLbl>
              <c:idx val="1"/>
              <c:layout>
                <c:manualLayout>
                  <c:x val="2.5799166254140381E-2"/>
                  <c:y val="-9.774623982840412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8AD-464B-A14F-945674395251}"/>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April </c:v>
                </c:pt>
                <c:pt idx="1">
                  <c:v>May</c:v>
                </c:pt>
                <c:pt idx="2">
                  <c:v>June</c:v>
                </c:pt>
              </c:strCache>
            </c:strRef>
          </c:cat>
          <c:val>
            <c:numRef>
              <c:f>Sheet1!$D$2:$D$4</c:f>
              <c:numCache>
                <c:formatCode>0.0</c:formatCode>
                <c:ptCount val="3"/>
                <c:pt idx="0">
                  <c:v>133.315</c:v>
                </c:pt>
                <c:pt idx="1">
                  <c:v>177.39</c:v>
                </c:pt>
                <c:pt idx="2">
                  <c:v>180.97499999999999</c:v>
                </c:pt>
              </c:numCache>
            </c:numRef>
          </c:val>
          <c:extLst>
            <c:ext xmlns:c16="http://schemas.microsoft.com/office/drawing/2014/chart" uri="{C3380CC4-5D6E-409C-BE32-E72D297353CC}">
              <c16:uniqueId val="{00000006-D8AD-464B-A14F-945674395251}"/>
            </c:ext>
          </c:extLst>
        </c:ser>
        <c:ser>
          <c:idx val="3"/>
          <c:order val="3"/>
          <c:tx>
            <c:strRef>
              <c:f>Sheet1!$E$1</c:f>
              <c:strCache>
                <c:ptCount val="1"/>
                <c:pt idx="0">
                  <c:v>Column2</c:v>
                </c:pt>
              </c:strCache>
            </c:strRef>
          </c:tx>
          <c:spPr>
            <a:solidFill>
              <a:srgbClr val="C3E5F5"/>
            </a:solidFill>
            <a:ln>
              <a:noFill/>
            </a:ln>
            <a:effectLst/>
          </c:spPr>
          <c:invertIfNegative val="0"/>
          <c:dLbls>
            <c:dLbl>
              <c:idx val="0"/>
              <c:layout>
                <c:manualLayout>
                  <c:x val="2.0794232068307973E-2"/>
                  <c:y val="-4.57118011313492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8AD-464B-A14F-945674395251}"/>
                </c:ext>
              </c:extLst>
            </c:dLbl>
            <c:dLbl>
              <c:idx val="1"/>
              <c:layout>
                <c:manualLayout>
                  <c:x val="4.6593501362774722E-2"/>
                  <c:y val="3.2182070918736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8AD-464B-A14F-945674395251}"/>
                </c:ext>
              </c:extLst>
            </c:dLbl>
            <c:dLbl>
              <c:idx val="2"/>
              <c:layout>
                <c:manualLayout>
                  <c:x val="0"/>
                  <c:y val="-8.26482853409274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8AD-464B-A14F-945674395251}"/>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April </c:v>
                </c:pt>
                <c:pt idx="1">
                  <c:v>May</c:v>
                </c:pt>
                <c:pt idx="2">
                  <c:v>June</c:v>
                </c:pt>
              </c:strCache>
            </c:strRef>
          </c:cat>
          <c:val>
            <c:numRef>
              <c:f>Sheet1!$E$2:$E$4</c:f>
              <c:numCache>
                <c:formatCode>0.0</c:formatCode>
                <c:ptCount val="3"/>
                <c:pt idx="0">
                  <c:v>132.779</c:v>
                </c:pt>
                <c:pt idx="1">
                  <c:v>176.81399999999999</c:v>
                </c:pt>
                <c:pt idx="2">
                  <c:v>180.471</c:v>
                </c:pt>
              </c:numCache>
            </c:numRef>
          </c:val>
          <c:extLst>
            <c:ext xmlns:c16="http://schemas.microsoft.com/office/drawing/2014/chart" uri="{C3380CC4-5D6E-409C-BE32-E72D297353CC}">
              <c16:uniqueId val="{0000000A-D8AD-464B-A14F-945674395251}"/>
            </c:ext>
          </c:extLst>
        </c:ser>
        <c:dLbls>
          <c:showLegendKey val="0"/>
          <c:showVal val="0"/>
          <c:showCatName val="0"/>
          <c:showSerName val="0"/>
          <c:showPercent val="0"/>
          <c:showBubbleSize val="0"/>
        </c:dLbls>
        <c:gapWidth val="274"/>
        <c:overlap val="-40"/>
        <c:axId val="173970032"/>
        <c:axId val="321977168"/>
      </c:barChart>
      <c:catAx>
        <c:axId val="173970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321977168"/>
        <c:crosses val="autoZero"/>
        <c:auto val="1"/>
        <c:lblAlgn val="ctr"/>
        <c:lblOffset val="100"/>
        <c:noMultiLvlLbl val="0"/>
      </c:catAx>
      <c:valAx>
        <c:axId val="321977168"/>
        <c:scaling>
          <c:orientation val="minMax"/>
        </c:scaling>
        <c:delete val="1"/>
        <c:axPos val="l"/>
        <c:numFmt formatCode="#,##0.0" sourceLinked="1"/>
        <c:majorTickMark val="none"/>
        <c:minorTickMark val="none"/>
        <c:tickLblPos val="nextTo"/>
        <c:crossAx val="173970032"/>
        <c:crosses val="autoZero"/>
        <c:crossBetween val="between"/>
      </c:valAx>
      <c:spPr>
        <a:noFill/>
        <a:ln>
          <a:noFill/>
        </a:ln>
        <a:effectLst/>
      </c:spPr>
    </c:plotArea>
    <c:legend>
      <c:legendPos val="b"/>
      <c:legendEntry>
        <c:idx val="2"/>
        <c:delete val="1"/>
      </c:legendEntry>
      <c:legendEntry>
        <c:idx val="3"/>
        <c:delete val="1"/>
      </c:legendEntry>
      <c:layout>
        <c:manualLayout>
          <c:xMode val="edge"/>
          <c:yMode val="edge"/>
          <c:x val="0"/>
          <c:y val="0.9050205304699267"/>
          <c:w val="1"/>
          <c:h val="9.1108346045116848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alibri" panose="020F0502020204030204" pitchFamily="34" charset="0"/>
          <a:cs typeface="Calibri" panose="020F050202020403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4">
  <a:schemeClr val="accent1"/>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0.63297</cdr:x>
      <cdr:y>0.18097</cdr:y>
    </cdr:from>
    <cdr:to>
      <cdr:x>0.6694</cdr:x>
      <cdr:y>0.22574</cdr:y>
    </cdr:to>
    <cdr:sp macro="" textlink="">
      <cdr:nvSpPr>
        <cdr:cNvPr id="4" name="Oval 3">
          <a:extLst xmlns:a="http://schemas.openxmlformats.org/drawingml/2006/main">
            <a:ext uri="{FF2B5EF4-FFF2-40B4-BE49-F238E27FC236}">
              <a16:creationId xmlns:a16="http://schemas.microsoft.com/office/drawing/2014/main" id="{EDB1BB6C-5FB5-A84B-9D73-2A671E9D0455}"/>
            </a:ext>
          </a:extLst>
        </cdr:cNvPr>
        <cdr:cNvSpPr/>
      </cdr:nvSpPr>
      <cdr:spPr>
        <a:xfrm xmlns:a="http://schemas.openxmlformats.org/drawingml/2006/main">
          <a:off x="3861306" y="544403"/>
          <a:ext cx="222232" cy="134680"/>
        </a:xfrm>
        <a:prstGeom xmlns:a="http://schemas.openxmlformats.org/drawingml/2006/main" prst="ellipse">
          <a:avLst/>
        </a:prstGeom>
        <a:noFill xmlns:a="http://schemas.openxmlformats.org/drawingml/2006/main"/>
        <a:ln xmlns:a="http://schemas.openxmlformats.org/drawingml/2006/main" w="28575">
          <a:solidFill>
            <a:srgbClr val="575756"/>
          </a:solidFill>
          <a:prstDash val="sys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0.57159</cdr:x>
      <cdr:y>0.15335</cdr:y>
    </cdr:from>
    <cdr:to>
      <cdr:x>0.63297</cdr:x>
      <cdr:y>0.20335</cdr:y>
    </cdr:to>
    <cdr:cxnSp macro="">
      <cdr:nvCxnSpPr>
        <cdr:cNvPr id="6" name="Straight Arrow Connector 5">
          <a:extLst xmlns:a="http://schemas.openxmlformats.org/drawingml/2006/main">
            <a:ext uri="{FF2B5EF4-FFF2-40B4-BE49-F238E27FC236}">
              <a16:creationId xmlns:a16="http://schemas.microsoft.com/office/drawing/2014/main" id="{574626EF-B015-474E-986C-C4D5D0DAB4CE}"/>
            </a:ext>
          </a:extLst>
        </cdr:cNvPr>
        <cdr:cNvCxnSpPr>
          <a:stCxn xmlns:a="http://schemas.openxmlformats.org/drawingml/2006/main" id="12" idx="3"/>
          <a:endCxn xmlns:a="http://schemas.openxmlformats.org/drawingml/2006/main" id="4" idx="2"/>
        </cdr:cNvCxnSpPr>
      </cdr:nvCxnSpPr>
      <cdr:spPr>
        <a:xfrm xmlns:a="http://schemas.openxmlformats.org/drawingml/2006/main">
          <a:off x="3486830" y="461315"/>
          <a:ext cx="374476" cy="150428"/>
        </a:xfrm>
        <a:prstGeom xmlns:a="http://schemas.openxmlformats.org/drawingml/2006/main" prst="straightConnector1">
          <a:avLst/>
        </a:prstGeom>
        <a:ln xmlns:a="http://schemas.openxmlformats.org/drawingml/2006/main" w="19050">
          <a:solidFill>
            <a:srgbClr val="575756"/>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0.34625</cdr:x>
      <cdr:y>0.08477</cdr:y>
    </cdr:from>
    <cdr:to>
      <cdr:x>0.57159</cdr:x>
      <cdr:y>0.22192</cdr:y>
    </cdr:to>
    <cdr:sp macro="" textlink="">
      <cdr:nvSpPr>
        <cdr:cNvPr id="12" name="TextBox 11">
          <a:extLst xmlns:a="http://schemas.openxmlformats.org/drawingml/2006/main">
            <a:ext uri="{FF2B5EF4-FFF2-40B4-BE49-F238E27FC236}">
              <a16:creationId xmlns:a16="http://schemas.microsoft.com/office/drawing/2014/main" id="{19FF6438-24D9-4D48-A77B-867BB707EB73}"/>
            </a:ext>
          </a:extLst>
        </cdr:cNvPr>
        <cdr:cNvSpPr txBox="1"/>
      </cdr:nvSpPr>
      <cdr:spPr>
        <a:xfrm xmlns:a="http://schemas.openxmlformats.org/drawingml/2006/main">
          <a:off x="2112199" y="255024"/>
          <a:ext cx="1374631" cy="412582"/>
        </a:xfrm>
        <a:prstGeom xmlns:a="http://schemas.openxmlformats.org/drawingml/2006/main" prst="rect">
          <a:avLst/>
        </a:prstGeom>
        <a:solidFill xmlns:a="http://schemas.openxmlformats.org/drawingml/2006/main">
          <a:srgbClr val="F49A70"/>
        </a:solidFill>
        <a:ln xmlns:a="http://schemas.openxmlformats.org/drawingml/2006/main">
          <a:solidFill>
            <a:schemeClr val="bg1">
              <a:lumMod val="65000"/>
            </a:schemeClr>
          </a:solidFill>
        </a:ln>
      </cdr:spPr>
      <cdr:txBody>
        <a:bodyPr xmlns:a="http://schemas.openxmlformats.org/drawingml/2006/main" vertOverflow="clip" wrap="square" rtlCol="0"/>
        <a:lstStyle xmlns:a="http://schemas.openxmlformats.org/drawingml/2006/main"/>
        <a:p xmlns:a="http://schemas.openxmlformats.org/drawingml/2006/main">
          <a:pPr algn="ctr">
            <a:spcAft>
              <a:spcPts val="300"/>
            </a:spcAft>
          </a:pPr>
          <a:r>
            <a:rPr lang="en-US" sz="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Highest RE share</a:t>
          </a:r>
        </a:p>
        <a:p xmlns:a="http://schemas.openxmlformats.org/drawingml/2006/main">
          <a:pPr algn="ct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17.8% on 26</a:t>
          </a:r>
          <a:r>
            <a:rPr lang="en-US" sz="800" baseline="300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May 2021</a:t>
          </a:r>
        </a:p>
      </cdr:txBody>
    </cdr:sp>
  </cdr:relSizeAnchor>
  <cdr:relSizeAnchor xmlns:cdr="http://schemas.openxmlformats.org/drawingml/2006/chartDrawing">
    <cdr:from>
      <cdr:x>0.17822</cdr:x>
      <cdr:y>0.49044</cdr:y>
    </cdr:from>
    <cdr:to>
      <cdr:x>0.21465</cdr:x>
      <cdr:y>0.53855</cdr:y>
    </cdr:to>
    <cdr:sp macro="" textlink="">
      <cdr:nvSpPr>
        <cdr:cNvPr id="15" name="Oval 14">
          <a:extLst xmlns:a="http://schemas.openxmlformats.org/drawingml/2006/main">
            <a:ext uri="{FF2B5EF4-FFF2-40B4-BE49-F238E27FC236}">
              <a16:creationId xmlns:a16="http://schemas.microsoft.com/office/drawing/2014/main" id="{A84F4E2D-A4D4-F541-9908-75FCABD6EF71}"/>
            </a:ext>
          </a:extLst>
        </cdr:cNvPr>
        <cdr:cNvSpPr/>
      </cdr:nvSpPr>
      <cdr:spPr>
        <a:xfrm xmlns:a="http://schemas.openxmlformats.org/drawingml/2006/main">
          <a:off x="1087211" y="1475370"/>
          <a:ext cx="222233" cy="144727"/>
        </a:xfrm>
        <a:prstGeom xmlns:a="http://schemas.openxmlformats.org/drawingml/2006/main" prst="ellipse">
          <a:avLst/>
        </a:prstGeom>
        <a:noFill xmlns:a="http://schemas.openxmlformats.org/drawingml/2006/main"/>
        <a:ln xmlns:a="http://schemas.openxmlformats.org/drawingml/2006/main" w="28575">
          <a:solidFill>
            <a:srgbClr val="575756"/>
          </a:solidFill>
          <a:prstDash val="sys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0.25843</cdr:x>
      <cdr:y>0.5914</cdr:y>
    </cdr:from>
    <cdr:to>
      <cdr:x>0.49735</cdr:x>
      <cdr:y>0.72509</cdr:y>
    </cdr:to>
    <cdr:sp macro="" textlink="">
      <cdr:nvSpPr>
        <cdr:cNvPr id="16" name="TextBox 1">
          <a:extLst xmlns:a="http://schemas.openxmlformats.org/drawingml/2006/main">
            <a:ext uri="{FF2B5EF4-FFF2-40B4-BE49-F238E27FC236}">
              <a16:creationId xmlns:a16="http://schemas.microsoft.com/office/drawing/2014/main" id="{A14855E3-5E25-E841-AA50-A626A863F539}"/>
            </a:ext>
          </a:extLst>
        </cdr:cNvPr>
        <cdr:cNvSpPr txBox="1"/>
      </cdr:nvSpPr>
      <cdr:spPr>
        <a:xfrm xmlns:a="http://schemas.openxmlformats.org/drawingml/2006/main">
          <a:off x="1576498" y="1779091"/>
          <a:ext cx="1457474" cy="402174"/>
        </a:xfrm>
        <a:prstGeom xmlns:a="http://schemas.openxmlformats.org/drawingml/2006/main" prst="rect">
          <a:avLst/>
        </a:prstGeom>
        <a:solidFill xmlns:a="http://schemas.openxmlformats.org/drawingml/2006/main">
          <a:srgbClr val="F49A70"/>
        </a:solidFill>
        <a:ln xmlns:a="http://schemas.openxmlformats.org/drawingml/2006/main">
          <a:solidFill>
            <a:schemeClr val="bg1">
              <a:lumMod val="65000"/>
            </a:schemeClr>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spcAft>
              <a:spcPts val="300"/>
            </a:spcAft>
          </a:pPr>
          <a:r>
            <a:rPr lang="en-US" sz="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Lowest RE share</a:t>
          </a:r>
        </a:p>
        <a:p xmlns:a="http://schemas.openxmlformats.org/drawingml/2006/main">
          <a:pPr algn="ctr">
            <a:spcAft>
              <a:spcPts val="600"/>
            </a:spcAft>
          </a:pPr>
          <a:r>
            <a:rPr lang="en-US" sz="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rPr>
            <a:t>7.7% on 13 April 2021</a:t>
          </a:r>
        </a:p>
      </cdr:txBody>
    </cdr:sp>
  </cdr:relSizeAnchor>
  <cdr:relSizeAnchor xmlns:cdr="http://schemas.openxmlformats.org/drawingml/2006/chartDrawing">
    <cdr:from>
      <cdr:x>0.19644</cdr:x>
      <cdr:y>0.53855</cdr:y>
    </cdr:from>
    <cdr:to>
      <cdr:x>0.25843</cdr:x>
      <cdr:y>0.65825</cdr:y>
    </cdr:to>
    <cdr:cxnSp macro="">
      <cdr:nvCxnSpPr>
        <cdr:cNvPr id="19" name="Straight Arrow Connector 18">
          <a:extLst xmlns:a="http://schemas.openxmlformats.org/drawingml/2006/main">
            <a:ext uri="{FF2B5EF4-FFF2-40B4-BE49-F238E27FC236}">
              <a16:creationId xmlns:a16="http://schemas.microsoft.com/office/drawing/2014/main" id="{7CF545FF-D549-DA4E-B1D3-631E72D47F93}"/>
            </a:ext>
          </a:extLst>
        </cdr:cNvPr>
        <cdr:cNvCxnSpPr>
          <a:stCxn xmlns:a="http://schemas.openxmlformats.org/drawingml/2006/main" id="16" idx="1"/>
          <a:endCxn xmlns:a="http://schemas.openxmlformats.org/drawingml/2006/main" id="15" idx="4"/>
        </cdr:cNvCxnSpPr>
      </cdr:nvCxnSpPr>
      <cdr:spPr>
        <a:xfrm xmlns:a="http://schemas.openxmlformats.org/drawingml/2006/main" flipH="1" flipV="1">
          <a:off x="1198328" y="1620097"/>
          <a:ext cx="378170" cy="360081"/>
        </a:xfrm>
        <a:prstGeom xmlns:a="http://schemas.openxmlformats.org/drawingml/2006/main" prst="straightConnector1">
          <a:avLst/>
        </a:prstGeom>
        <a:ln xmlns:a="http://schemas.openxmlformats.org/drawingml/2006/main" w="19050">
          <a:solidFill>
            <a:srgbClr val="575756"/>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0.10262</cdr:x>
      <cdr:y>0.60483</cdr:y>
    </cdr:from>
    <cdr:to>
      <cdr:x>0.96571</cdr:x>
      <cdr:y>0.60483</cdr:y>
    </cdr:to>
    <cdr:cxnSp macro="">
      <cdr:nvCxnSpPr>
        <cdr:cNvPr id="3" name="Google Shape;112;p30">
          <a:extLst xmlns:a="http://schemas.openxmlformats.org/drawingml/2006/main">
            <a:ext uri="{FF2B5EF4-FFF2-40B4-BE49-F238E27FC236}">
              <a16:creationId xmlns:a16="http://schemas.microsoft.com/office/drawing/2014/main" id="{E44EF21A-E62E-9249-9EF9-5D78EA60C784}"/>
            </a:ext>
          </a:extLst>
        </cdr:cNvPr>
        <cdr:cNvCxnSpPr/>
      </cdr:nvCxnSpPr>
      <cdr:spPr>
        <a:xfrm xmlns:a="http://schemas.openxmlformats.org/drawingml/2006/main">
          <a:off x="378350" y="1887811"/>
          <a:ext cx="3182131" cy="0"/>
        </a:xfrm>
        <a:prstGeom xmlns:a="http://schemas.openxmlformats.org/drawingml/2006/main" prst="straightConnector1">
          <a:avLst/>
        </a:prstGeom>
        <a:noFill xmlns:a="http://schemas.openxmlformats.org/drawingml/2006/main"/>
        <a:ln xmlns:a="http://schemas.openxmlformats.org/drawingml/2006/main" w="12700" cap="flat" cmpd="sng">
          <a:solidFill>
            <a:schemeClr val="accent1"/>
          </a:solidFill>
          <a:prstDash val="dash"/>
          <a:round/>
          <a:headEnd type="none" w="sm" len="sm"/>
          <a:tailEnd type="none" w="sm" len="sm"/>
        </a:ln>
      </cdr:spPr>
    </cdr:cxnSp>
  </cdr:relSizeAnchor>
  <cdr:relSizeAnchor xmlns:cdr="http://schemas.openxmlformats.org/drawingml/2006/chartDrawing">
    <cdr:from>
      <cdr:x>0.28576</cdr:x>
      <cdr:y>0.10048</cdr:y>
    </cdr:from>
    <cdr:to>
      <cdr:x>0.286</cdr:x>
      <cdr:y>0.889</cdr:y>
    </cdr:to>
    <cdr:cxnSp macro="">
      <cdr:nvCxnSpPr>
        <cdr:cNvPr id="2" name="Google Shape;112;p30">
          <a:extLst xmlns:a="http://schemas.openxmlformats.org/drawingml/2006/main">
            <a:ext uri="{FF2B5EF4-FFF2-40B4-BE49-F238E27FC236}">
              <a16:creationId xmlns:a16="http://schemas.microsoft.com/office/drawing/2014/main" id="{1672DD20-45A4-DE46-80A1-7FCDC24B0D5D}"/>
            </a:ext>
          </a:extLst>
        </cdr:cNvPr>
        <cdr:cNvCxnSpPr/>
      </cdr:nvCxnSpPr>
      <cdr:spPr>
        <a:xfrm xmlns:a="http://schemas.openxmlformats.org/drawingml/2006/main" rot="10800000" flipH="1">
          <a:off x="1053552" y="313616"/>
          <a:ext cx="885" cy="2461149"/>
        </a:xfrm>
        <a:prstGeom xmlns:a="http://schemas.openxmlformats.org/drawingml/2006/main" prst="straightConnector1">
          <a:avLst/>
        </a:prstGeom>
        <a:noFill xmlns:a="http://schemas.openxmlformats.org/drawingml/2006/main"/>
        <a:ln xmlns:a="http://schemas.openxmlformats.org/drawingml/2006/main" w="12700" cap="flat" cmpd="sng">
          <a:solidFill>
            <a:schemeClr val="accent1"/>
          </a:solidFill>
          <a:prstDash val="dash"/>
          <a:round/>
          <a:headEnd type="none" w="sm" len="sm"/>
          <a:tailEnd type="none" w="sm" len="sm"/>
        </a:ln>
      </cdr:spPr>
    </cdr:cxnSp>
  </cdr:relSizeAnchor>
  <cdr:relSizeAnchor xmlns:cdr="http://schemas.openxmlformats.org/drawingml/2006/chartDrawing">
    <cdr:from>
      <cdr:x>0.7668</cdr:x>
      <cdr:y>0.60444</cdr:y>
    </cdr:from>
    <cdr:to>
      <cdr:x>0.96392</cdr:x>
      <cdr:y>0.66471</cdr:y>
    </cdr:to>
    <cdr:sp macro="" textlink="">
      <cdr:nvSpPr>
        <cdr:cNvPr id="4" name="TextBox 1">
          <a:extLst xmlns:a="http://schemas.openxmlformats.org/drawingml/2006/main">
            <a:ext uri="{FF2B5EF4-FFF2-40B4-BE49-F238E27FC236}">
              <a16:creationId xmlns:a16="http://schemas.microsoft.com/office/drawing/2014/main" id="{DCBEB5BE-228B-CC47-8FC9-40BA23ACF03A}"/>
            </a:ext>
          </a:extLst>
        </cdr:cNvPr>
        <cdr:cNvSpPr txBox="1"/>
      </cdr:nvSpPr>
      <cdr:spPr>
        <a:xfrm xmlns:a="http://schemas.openxmlformats.org/drawingml/2006/main">
          <a:off x="2827113" y="1886596"/>
          <a:ext cx="726762" cy="1881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000" b="1" i="0" dirty="0">
              <a:solidFill>
                <a:schemeClr val="accent1"/>
              </a:solidFill>
              <a:latin typeface="Calibri" panose="020F0502020204030204" pitchFamily="34" charset="0"/>
              <a:cs typeface="Calibri" panose="020F0502020204030204" pitchFamily="34" charset="0"/>
            </a:rPr>
            <a:t> 90 </a:t>
          </a:r>
          <a:r>
            <a:rPr lang="en-US" sz="800" b="1" i="0" dirty="0">
              <a:solidFill>
                <a:schemeClr val="accent1"/>
              </a:solidFill>
              <a:latin typeface="Open Sans" panose="020B0606030504020204" pitchFamily="34" charset="0"/>
              <a:ea typeface="Open Sans" panose="020B0606030504020204" pitchFamily="34" charset="0"/>
              <a:cs typeface="Open Sans" panose="020B0606030504020204" pitchFamily="34" charset="0"/>
            </a:rPr>
            <a:t>days</a:t>
          </a:r>
        </a:p>
      </cdr:txBody>
    </cdr:sp>
  </cdr:relSizeAnchor>
  <cdr:relSizeAnchor xmlns:cdr="http://schemas.openxmlformats.org/drawingml/2006/chartDrawing">
    <cdr:from>
      <cdr:x>0.28576</cdr:x>
      <cdr:y>0.09229</cdr:y>
    </cdr:from>
    <cdr:to>
      <cdr:x>0.33683</cdr:x>
      <cdr:y>0.34411</cdr:y>
    </cdr:to>
    <cdr:sp macro="" textlink="">
      <cdr:nvSpPr>
        <cdr:cNvPr id="5" name="TextBox 1">
          <a:extLst xmlns:a="http://schemas.openxmlformats.org/drawingml/2006/main">
            <a:ext uri="{FF2B5EF4-FFF2-40B4-BE49-F238E27FC236}">
              <a16:creationId xmlns:a16="http://schemas.microsoft.com/office/drawing/2014/main" id="{BA336F7B-10E9-4E4E-9F15-B8B80BE91C64}"/>
            </a:ext>
          </a:extLst>
        </cdr:cNvPr>
        <cdr:cNvSpPr txBox="1"/>
      </cdr:nvSpPr>
      <cdr:spPr>
        <a:xfrm xmlns:a="http://schemas.openxmlformats.org/drawingml/2006/main" rot="16200000">
          <a:off x="754704" y="586899"/>
          <a:ext cx="785987" cy="18829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000" b="1" i="0" dirty="0">
              <a:solidFill>
                <a:schemeClr val="accent1"/>
              </a:solidFill>
              <a:latin typeface="Calibri" panose="020F0502020204030204" pitchFamily="34" charset="0"/>
              <a:cs typeface="Calibri" panose="020F0502020204030204" pitchFamily="34" charset="0"/>
            </a:rPr>
            <a:t> 90 days</a:t>
          </a:r>
        </a:p>
      </cdr:txBody>
    </cdr:sp>
  </cdr:relSizeAnchor>
</c:userShapes>
</file>

<file path=ppt/drawings/drawing3.xml><?xml version="1.0" encoding="utf-8"?>
<c:userShapes xmlns:c="http://schemas.openxmlformats.org/drawingml/2006/chart">
  <cdr:relSizeAnchor xmlns:cdr="http://schemas.openxmlformats.org/drawingml/2006/chartDrawing">
    <cdr:from>
      <cdr:x>0.62943</cdr:x>
      <cdr:y>0.37307</cdr:y>
    </cdr:from>
    <cdr:to>
      <cdr:x>0.85824</cdr:x>
      <cdr:y>0.5</cdr:y>
    </cdr:to>
    <cdr:sp macro="" textlink="">
      <cdr:nvSpPr>
        <cdr:cNvPr id="2" name="TextBox 1">
          <a:extLst xmlns:a="http://schemas.openxmlformats.org/drawingml/2006/main">
            <a:ext uri="{FF2B5EF4-FFF2-40B4-BE49-F238E27FC236}">
              <a16:creationId xmlns:a16="http://schemas.microsoft.com/office/drawing/2014/main" id="{C6EE77B7-2333-5249-9B1E-96BC7E8719B0}"/>
            </a:ext>
          </a:extLst>
        </cdr:cNvPr>
        <cdr:cNvSpPr txBox="1"/>
      </cdr:nvSpPr>
      <cdr:spPr>
        <a:xfrm xmlns:a="http://schemas.openxmlformats.org/drawingml/2006/main">
          <a:off x="2690974" y="1036478"/>
          <a:ext cx="978195" cy="3526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0.14574</cdr:x>
      <cdr:y>0.66116</cdr:y>
    </cdr:from>
    <cdr:to>
      <cdr:x>0.28689</cdr:x>
      <cdr:y>0.77321</cdr:y>
    </cdr:to>
    <cdr:sp macro="" textlink="">
      <cdr:nvSpPr>
        <cdr:cNvPr id="4" name="TextBox 1">
          <a:extLst xmlns:a="http://schemas.openxmlformats.org/drawingml/2006/main">
            <a:ext uri="{FF2B5EF4-FFF2-40B4-BE49-F238E27FC236}">
              <a16:creationId xmlns:a16="http://schemas.microsoft.com/office/drawing/2014/main" id="{20DDCFE7-7E50-43E4-9293-47E46AC2F757}"/>
            </a:ext>
          </a:extLst>
        </cdr:cNvPr>
        <cdr:cNvSpPr txBox="1"/>
      </cdr:nvSpPr>
      <cdr:spPr>
        <a:xfrm xmlns:a="http://schemas.openxmlformats.org/drawingml/2006/main">
          <a:off x="532005" y="1068820"/>
          <a:ext cx="515236" cy="1811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800" b="1" i="0" dirty="0">
              <a:solidFill>
                <a:schemeClr val="bg1"/>
              </a:solidFill>
              <a:highlight>
                <a:srgbClr val="808080"/>
              </a:highlight>
              <a:latin typeface="Open Sans" panose="020B0606030504020204" pitchFamily="34" charset="0"/>
              <a:ea typeface="Open Sans" panose="020B0606030504020204" pitchFamily="34" charset="0"/>
              <a:cs typeface="Open Sans" panose="020B0606030504020204" pitchFamily="34" charset="0"/>
            </a:rPr>
            <a:t> 2020 </a:t>
          </a:r>
        </a:p>
      </cdr:txBody>
    </cdr:sp>
  </cdr:relSizeAnchor>
  <cdr:relSizeAnchor xmlns:cdr="http://schemas.openxmlformats.org/drawingml/2006/chartDrawing">
    <cdr:from>
      <cdr:x>0.0354</cdr:x>
      <cdr:y>0.64479</cdr:y>
    </cdr:from>
    <cdr:to>
      <cdr:x>0.17655</cdr:x>
      <cdr:y>0.76692</cdr:y>
    </cdr:to>
    <cdr:sp macro="" textlink="">
      <cdr:nvSpPr>
        <cdr:cNvPr id="5" name="TextBox 1">
          <a:extLst xmlns:a="http://schemas.openxmlformats.org/drawingml/2006/main">
            <a:ext uri="{FF2B5EF4-FFF2-40B4-BE49-F238E27FC236}">
              <a16:creationId xmlns:a16="http://schemas.microsoft.com/office/drawing/2014/main" id="{02EE4CE1-931F-482A-8B23-7AFA21767A84}"/>
            </a:ext>
          </a:extLst>
        </cdr:cNvPr>
        <cdr:cNvSpPr txBox="1"/>
      </cdr:nvSpPr>
      <cdr:spPr>
        <a:xfrm xmlns:a="http://schemas.openxmlformats.org/drawingml/2006/main">
          <a:off x="129219" y="1042357"/>
          <a:ext cx="515236" cy="19743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1" i="0" dirty="0">
              <a:solidFill>
                <a:schemeClr val="bg1"/>
              </a:solidFill>
              <a:highlight>
                <a:srgbClr val="808080"/>
              </a:highlight>
              <a:latin typeface="Calibri" panose="020F0502020204030204" pitchFamily="34" charset="0"/>
              <a:cs typeface="Calibri" panose="020F0502020204030204" pitchFamily="34" charset="0"/>
            </a:rPr>
            <a:t> </a:t>
          </a:r>
          <a:r>
            <a:rPr lang="en-US" sz="800" b="1" i="0" dirty="0">
              <a:solidFill>
                <a:schemeClr val="bg1"/>
              </a:solidFill>
              <a:highlight>
                <a:srgbClr val="808080"/>
              </a:highlight>
              <a:latin typeface="Open Sans" panose="020B0606030504020204" pitchFamily="34" charset="0"/>
              <a:ea typeface="Open Sans" panose="020B0606030504020204" pitchFamily="34" charset="0"/>
              <a:cs typeface="Open Sans" panose="020B0606030504020204" pitchFamily="34" charset="0"/>
            </a:rPr>
            <a:t>2021</a:t>
          </a:r>
          <a:r>
            <a:rPr lang="en-US" sz="1000" b="1" i="0" dirty="0">
              <a:solidFill>
                <a:schemeClr val="bg1"/>
              </a:solidFill>
              <a:highlight>
                <a:srgbClr val="808080"/>
              </a:highlight>
              <a:latin typeface="Calibri" panose="020F0502020204030204" pitchFamily="34" charset="0"/>
              <a:cs typeface="Calibri" panose="020F0502020204030204" pitchFamily="34" charset="0"/>
            </a:rPr>
            <a:t>  </a:t>
          </a:r>
        </a:p>
      </cdr:txBody>
    </cdr:sp>
  </cdr:relSizeAnchor>
</c:userShapes>
</file>

<file path=ppt/drawings/drawing5.xml><?xml version="1.0" encoding="utf-8"?>
<c:userShapes xmlns:c="http://schemas.openxmlformats.org/drawingml/2006/chart">
  <cdr:relSizeAnchor xmlns:cdr="http://schemas.openxmlformats.org/drawingml/2006/chartDrawing">
    <cdr:from>
      <cdr:x>0.62943</cdr:x>
      <cdr:y>0.37307</cdr:y>
    </cdr:from>
    <cdr:to>
      <cdr:x>0.85824</cdr:x>
      <cdr:y>0.5</cdr:y>
    </cdr:to>
    <cdr:sp macro="" textlink="">
      <cdr:nvSpPr>
        <cdr:cNvPr id="2" name="TextBox 1">
          <a:extLst xmlns:a="http://schemas.openxmlformats.org/drawingml/2006/main">
            <a:ext uri="{FF2B5EF4-FFF2-40B4-BE49-F238E27FC236}">
              <a16:creationId xmlns:a16="http://schemas.microsoft.com/office/drawing/2014/main" id="{C6EE77B7-2333-5249-9B1E-96BC7E8719B0}"/>
            </a:ext>
          </a:extLst>
        </cdr:cNvPr>
        <cdr:cNvSpPr txBox="1"/>
      </cdr:nvSpPr>
      <cdr:spPr>
        <a:xfrm xmlns:a="http://schemas.openxmlformats.org/drawingml/2006/main">
          <a:off x="1881085" y="615077"/>
          <a:ext cx="683811" cy="2092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0.62943</cdr:x>
      <cdr:y>0.37307</cdr:y>
    </cdr:from>
    <cdr:to>
      <cdr:x>0.85824</cdr:x>
      <cdr:y>0.5</cdr:y>
    </cdr:to>
    <cdr:sp macro="" textlink="">
      <cdr:nvSpPr>
        <cdr:cNvPr id="2" name="TextBox 1">
          <a:extLst xmlns:a="http://schemas.openxmlformats.org/drawingml/2006/main">
            <a:ext uri="{FF2B5EF4-FFF2-40B4-BE49-F238E27FC236}">
              <a16:creationId xmlns:a16="http://schemas.microsoft.com/office/drawing/2014/main" id="{C6EE77B7-2333-5249-9B1E-96BC7E8719B0}"/>
            </a:ext>
          </a:extLst>
        </cdr:cNvPr>
        <cdr:cNvSpPr txBox="1"/>
      </cdr:nvSpPr>
      <cdr:spPr>
        <a:xfrm xmlns:a="http://schemas.openxmlformats.org/drawingml/2006/main">
          <a:off x="2690974" y="1036478"/>
          <a:ext cx="978195" cy="3526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0.79344</cdr:x>
      <cdr:y>0.27859</cdr:y>
    </cdr:from>
    <cdr:to>
      <cdr:x>0.97522</cdr:x>
      <cdr:y>0.3292</cdr:y>
    </cdr:to>
    <cdr:sp macro="" textlink="">
      <cdr:nvSpPr>
        <cdr:cNvPr id="3" name="Rounded Rectangle 2">
          <a:extLst xmlns:a="http://schemas.openxmlformats.org/drawingml/2006/main">
            <a:ext uri="{FF2B5EF4-FFF2-40B4-BE49-F238E27FC236}">
              <a16:creationId xmlns:a16="http://schemas.microsoft.com/office/drawing/2014/main" id="{84E565C6-C609-234F-BF90-81A1B25DFFBB}"/>
            </a:ext>
          </a:extLst>
        </cdr:cNvPr>
        <cdr:cNvSpPr/>
      </cdr:nvSpPr>
      <cdr:spPr>
        <a:xfrm xmlns:a="http://schemas.openxmlformats.org/drawingml/2006/main">
          <a:off x="2066276" y="771110"/>
          <a:ext cx="473389" cy="140084"/>
        </a:xfrm>
        <a:prstGeom xmlns:a="http://schemas.openxmlformats.org/drawingml/2006/main" prst="roundRect">
          <a:avLst/>
        </a:prstGeom>
        <a:solidFill xmlns:a="http://schemas.openxmlformats.org/drawingml/2006/main">
          <a:schemeClr val="accent1">
            <a:lumMod val="20000"/>
            <a:lumOff val="8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0" tIns="0" rIns="0" bIns="0"/>
        <a:lstStyle xmlns:a="http://schemas.openxmlformats.org/drawingml/2006/main"/>
        <a:p xmlns:a="http://schemas.openxmlformats.org/drawingml/2006/main">
          <a:pPr algn="ctr"/>
          <a:r>
            <a:rPr lang="en-US" sz="800" b="1" dirty="0">
              <a:solidFill>
                <a:schemeClr val="accent1">
                  <a:lumMod val="75000"/>
                </a:schemeClr>
              </a:solidFill>
              <a:latin typeface="Calibri" panose="020F0502020204030204" pitchFamily="34" charset="0"/>
              <a:cs typeface="Calibri" panose="020F0502020204030204" pitchFamily="34" charset="0"/>
            </a:rPr>
            <a:t>104.2</a:t>
          </a:r>
        </a:p>
      </cdr:txBody>
    </cdr:sp>
  </cdr:relSizeAnchor>
  <cdr:relSizeAnchor xmlns:cdr="http://schemas.openxmlformats.org/drawingml/2006/chartDrawing">
    <cdr:from>
      <cdr:x>0.63264</cdr:x>
      <cdr:y>0.1563</cdr:y>
    </cdr:from>
    <cdr:to>
      <cdr:x>0.98041</cdr:x>
      <cdr:y>0.24853</cdr:y>
    </cdr:to>
    <cdr:sp macro="" textlink="">
      <cdr:nvSpPr>
        <cdr:cNvPr id="5" name="TextBox 1">
          <a:extLst xmlns:a="http://schemas.openxmlformats.org/drawingml/2006/main">
            <a:ext uri="{FF2B5EF4-FFF2-40B4-BE49-F238E27FC236}">
              <a16:creationId xmlns:a16="http://schemas.microsoft.com/office/drawing/2014/main" id="{59E47C6E-9B97-8B49-ABB0-3FEFD74409ED}"/>
            </a:ext>
          </a:extLst>
        </cdr:cNvPr>
        <cdr:cNvSpPr txBox="1"/>
      </cdr:nvSpPr>
      <cdr:spPr>
        <a:xfrm xmlns:a="http://schemas.openxmlformats.org/drawingml/2006/main">
          <a:off x="1647507" y="432613"/>
          <a:ext cx="905658" cy="255284"/>
        </a:xfrm>
        <a:prstGeom xmlns:a="http://schemas.openxmlformats.org/drawingml/2006/main" prst="rect">
          <a:avLst/>
        </a:prstGeom>
        <a:noFill xmlns:a="http://schemas.openxmlformats.org/drawingml/2006/main"/>
        <a:ln xmlns:a="http://schemas.openxmlformats.org/drawingml/2006/main">
          <a:noFill/>
          <a:prstDash val="dash"/>
        </a:ln>
      </cdr:spPr>
      <cdr:txBody>
        <a:bodyPr xmlns:a="http://schemas.openxmlformats.org/drawingml/2006/main" wrap="square" lIns="0" r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spcAft>
              <a:spcPts val="300"/>
            </a:spcAft>
          </a:pPr>
          <a:r>
            <a:rPr lang="en-US" sz="6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Operational RE capacity in India (MW)</a:t>
          </a:r>
        </a:p>
      </cdr:txBody>
    </cdr:sp>
  </cdr:relSizeAnchor>
  <cdr:relSizeAnchor xmlns:cdr="http://schemas.openxmlformats.org/drawingml/2006/chartDrawing">
    <cdr:from>
      <cdr:x>0.79612</cdr:x>
      <cdr:y>0.36276</cdr:y>
    </cdr:from>
    <cdr:to>
      <cdr:x>0.9779</cdr:x>
      <cdr:y>0.41337</cdr:y>
    </cdr:to>
    <cdr:sp macro="" textlink="">
      <cdr:nvSpPr>
        <cdr:cNvPr id="7" name="Rounded Rectangle 6">
          <a:extLst xmlns:a="http://schemas.openxmlformats.org/drawingml/2006/main">
            <a:ext uri="{FF2B5EF4-FFF2-40B4-BE49-F238E27FC236}">
              <a16:creationId xmlns:a16="http://schemas.microsoft.com/office/drawing/2014/main" id="{BDA6AF48-33F4-B54E-B1D4-D6079E84AE78}"/>
            </a:ext>
          </a:extLst>
        </cdr:cNvPr>
        <cdr:cNvSpPr/>
      </cdr:nvSpPr>
      <cdr:spPr>
        <a:xfrm xmlns:a="http://schemas.openxmlformats.org/drawingml/2006/main">
          <a:off x="2073247" y="1004085"/>
          <a:ext cx="473389" cy="140084"/>
        </a:xfrm>
        <a:prstGeom xmlns:a="http://schemas.openxmlformats.org/drawingml/2006/main" prst="roundRect">
          <a:avLst/>
        </a:prstGeom>
        <a:solidFill xmlns:a="http://schemas.openxmlformats.org/drawingml/2006/main">
          <a:schemeClr val="accent1">
            <a:lumMod val="20000"/>
            <a:lumOff val="8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800" b="1" dirty="0">
              <a:solidFill>
                <a:schemeClr val="accent1">
                  <a:lumMod val="75000"/>
                </a:schemeClr>
              </a:solidFill>
              <a:latin typeface="Calibri" panose="020F0502020204030204" pitchFamily="34" charset="0"/>
              <a:cs typeface="Calibri" panose="020F0502020204030204" pitchFamily="34" charset="0"/>
            </a:rPr>
            <a:t> 0</a:t>
          </a:r>
        </a:p>
      </cdr:txBody>
    </cdr:sp>
  </cdr:relSizeAnchor>
</c:userShapes>
</file>

<file path=ppt/drawings/drawing8.xml><?xml version="1.0" encoding="utf-8"?>
<c:userShapes xmlns:c="http://schemas.openxmlformats.org/drawingml/2006/chart">
  <cdr:relSizeAnchor xmlns:cdr="http://schemas.openxmlformats.org/drawingml/2006/chartDrawing">
    <cdr:from>
      <cdr:x>0.23695</cdr:x>
      <cdr:y>0.56628</cdr:y>
    </cdr:from>
    <cdr:to>
      <cdr:x>0.28816</cdr:x>
      <cdr:y>0.62519</cdr:y>
    </cdr:to>
    <cdr:sp macro="" textlink="">
      <cdr:nvSpPr>
        <cdr:cNvPr id="2" name="Down Arrow 1">
          <a:extLst xmlns:a="http://schemas.openxmlformats.org/drawingml/2006/main">
            <a:ext uri="{FF2B5EF4-FFF2-40B4-BE49-F238E27FC236}">
              <a16:creationId xmlns:a16="http://schemas.microsoft.com/office/drawing/2014/main" id="{E14B9006-4B64-4E43-9B35-A810253DF502}"/>
            </a:ext>
          </a:extLst>
        </cdr:cNvPr>
        <cdr:cNvSpPr/>
      </cdr:nvSpPr>
      <cdr:spPr>
        <a:xfrm xmlns:a="http://schemas.openxmlformats.org/drawingml/2006/main">
          <a:off x="1421297" y="2105888"/>
          <a:ext cx="307167" cy="219076"/>
        </a:xfrm>
        <a:prstGeom xmlns:a="http://schemas.openxmlformats.org/drawingml/2006/main" prst="downArrow">
          <a:avLst/>
        </a:prstGeom>
        <a:solidFill xmlns:a="http://schemas.openxmlformats.org/drawingml/2006/main">
          <a:srgbClr val="009CD8"/>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solidFill>
              <a:srgbClr val="71C9EB"/>
            </a:solidFill>
          </a:endParaRPr>
        </a:p>
      </cdr:txBody>
    </cdr:sp>
  </cdr:relSizeAnchor>
  <cdr:relSizeAnchor xmlns:cdr="http://schemas.openxmlformats.org/drawingml/2006/chartDrawing">
    <cdr:from>
      <cdr:x>0.1876</cdr:x>
      <cdr:y>0.39227</cdr:y>
    </cdr:from>
    <cdr:to>
      <cdr:x>0.34523</cdr:x>
      <cdr:y>0.55377</cdr:y>
    </cdr:to>
    <cdr:sp macro="" textlink="">
      <cdr:nvSpPr>
        <cdr:cNvPr id="3" name="TextBox 1">
          <a:extLst xmlns:a="http://schemas.openxmlformats.org/drawingml/2006/main">
            <a:ext uri="{FF2B5EF4-FFF2-40B4-BE49-F238E27FC236}">
              <a16:creationId xmlns:a16="http://schemas.microsoft.com/office/drawing/2014/main" id="{56ACC720-330B-684B-B13A-BF5C67422EEA}"/>
            </a:ext>
          </a:extLst>
        </cdr:cNvPr>
        <cdr:cNvSpPr txBox="1"/>
      </cdr:nvSpPr>
      <cdr:spPr>
        <a:xfrm xmlns:a="http://schemas.openxmlformats.org/drawingml/2006/main">
          <a:off x="1125274" y="1458795"/>
          <a:ext cx="945496" cy="600592"/>
        </a:xfrm>
        <a:prstGeom xmlns:a="http://schemas.openxmlformats.org/drawingml/2006/main" prst="rect">
          <a:avLst/>
        </a:prstGeom>
        <a:solidFill xmlns:a="http://schemas.openxmlformats.org/drawingml/2006/main">
          <a:schemeClr val="accent6"/>
        </a:solidFill>
        <a:ln xmlns:a="http://schemas.openxmlformats.org/drawingml/2006/main">
          <a:solidFill>
            <a:srgbClr val="009CD8"/>
          </a:solidFill>
          <a:prstDash val="dash"/>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spcAft>
              <a:spcPts val="300"/>
            </a:spcAft>
          </a:pPr>
          <a:r>
            <a:rPr lang="en-US" sz="700" b="1" dirty="0">
              <a:solidFill>
                <a:srgbClr val="009CD8"/>
              </a:solidFill>
              <a:latin typeface="Open Sans" panose="020B0606030504020204" pitchFamily="34" charset="0"/>
              <a:ea typeface="Open Sans" panose="020B0606030504020204" pitchFamily="34" charset="0"/>
              <a:cs typeface="Open Sans" panose="020B0606030504020204" pitchFamily="34" charset="0"/>
            </a:rPr>
            <a:t>Covid-19 nationwide lockdown announcement</a:t>
          </a:r>
          <a:endParaRPr lang="en-US" sz="700" dirty="0">
            <a:solidFill>
              <a:srgbClr val="009CD8"/>
            </a:solidFill>
            <a:latin typeface="Open Sans" panose="020B0606030504020204" pitchFamily="34" charset="0"/>
            <a:ea typeface="Open Sans" panose="020B0606030504020204" pitchFamily="34" charset="0"/>
            <a:cs typeface="Open Sans" panose="020B0606030504020204" pitchFamily="34" charset="0"/>
          </a:endParaRPr>
        </a:p>
      </cdr:txBody>
    </cdr:sp>
  </cdr:relSizeAnchor>
  <cdr:relSizeAnchor xmlns:cdr="http://schemas.openxmlformats.org/drawingml/2006/chartDrawing">
    <cdr:from>
      <cdr:x>0.81256</cdr:x>
      <cdr:y>0.23453</cdr:y>
    </cdr:from>
    <cdr:to>
      <cdr:x>0.86377</cdr:x>
      <cdr:y>0.29344</cdr:y>
    </cdr:to>
    <cdr:sp macro="" textlink="">
      <cdr:nvSpPr>
        <cdr:cNvPr id="4" name="Down Arrow 1">
          <a:extLst xmlns:a="http://schemas.openxmlformats.org/drawingml/2006/main">
            <a:ext uri="{FF2B5EF4-FFF2-40B4-BE49-F238E27FC236}">
              <a16:creationId xmlns:a16="http://schemas.microsoft.com/office/drawing/2014/main" id="{858A6B4C-8964-4D4B-99D3-5814C3CADAAE}"/>
            </a:ext>
          </a:extLst>
        </cdr:cNvPr>
        <cdr:cNvSpPr/>
      </cdr:nvSpPr>
      <cdr:spPr>
        <a:xfrm xmlns:a="http://schemas.openxmlformats.org/drawingml/2006/main">
          <a:off x="4873900" y="872177"/>
          <a:ext cx="307167" cy="219076"/>
        </a:xfrm>
        <a:prstGeom xmlns:a="http://schemas.openxmlformats.org/drawingml/2006/main" prst="downArrow">
          <a:avLst/>
        </a:prstGeom>
        <a:solidFill xmlns:a="http://schemas.openxmlformats.org/drawingml/2006/main">
          <a:srgbClr val="009CD8"/>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solidFill>
              <a:srgbClr val="71C9EB"/>
            </a:solidFill>
          </a:endParaRPr>
        </a:p>
      </cdr:txBody>
    </cdr:sp>
  </cdr:relSizeAnchor>
  <cdr:relSizeAnchor xmlns:cdr="http://schemas.openxmlformats.org/drawingml/2006/chartDrawing">
    <cdr:from>
      <cdr:x>0.73992</cdr:x>
      <cdr:y>0.09037</cdr:y>
    </cdr:from>
    <cdr:to>
      <cdr:x>0.9297</cdr:x>
      <cdr:y>0.22647</cdr:y>
    </cdr:to>
    <cdr:sp macro="" textlink="">
      <cdr:nvSpPr>
        <cdr:cNvPr id="5" name="TextBox 1">
          <a:extLst xmlns:a="http://schemas.openxmlformats.org/drawingml/2006/main">
            <a:ext uri="{FF2B5EF4-FFF2-40B4-BE49-F238E27FC236}">
              <a16:creationId xmlns:a16="http://schemas.microsoft.com/office/drawing/2014/main" id="{A9B147F5-AD19-454B-898D-26E8BAD421A5}"/>
            </a:ext>
          </a:extLst>
        </cdr:cNvPr>
        <cdr:cNvSpPr txBox="1"/>
      </cdr:nvSpPr>
      <cdr:spPr>
        <a:xfrm xmlns:a="http://schemas.openxmlformats.org/drawingml/2006/main">
          <a:off x="4438188" y="336063"/>
          <a:ext cx="1138328" cy="506141"/>
        </a:xfrm>
        <a:prstGeom xmlns:a="http://schemas.openxmlformats.org/drawingml/2006/main" prst="rect">
          <a:avLst/>
        </a:prstGeom>
        <a:solidFill xmlns:a="http://schemas.openxmlformats.org/drawingml/2006/main">
          <a:schemeClr val="accent6"/>
        </a:solidFill>
        <a:ln xmlns:a="http://schemas.openxmlformats.org/drawingml/2006/main">
          <a:solidFill>
            <a:srgbClr val="009CD8"/>
          </a:solidFill>
          <a:prstDash val="dash"/>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spcAft>
              <a:spcPts val="300"/>
            </a:spcAft>
          </a:pPr>
          <a:r>
            <a:rPr lang="en-US" sz="700" b="1" dirty="0">
              <a:solidFill>
                <a:srgbClr val="009CD8"/>
              </a:solidFill>
              <a:latin typeface="Open Sans" panose="020B0606030504020204" pitchFamily="34" charset="0"/>
              <a:ea typeface="Open Sans" panose="020B0606030504020204" pitchFamily="34" charset="0"/>
              <a:cs typeface="Open Sans" panose="020B0606030504020204" pitchFamily="34" charset="0"/>
            </a:rPr>
            <a:t>Covid-19 lockdown (state-wise) announcements (2</a:t>
          </a:r>
          <a:r>
            <a:rPr lang="en-US" sz="700" b="1" baseline="30000" dirty="0">
              <a:solidFill>
                <a:srgbClr val="009CD8"/>
              </a:solidFill>
              <a:latin typeface="Open Sans" panose="020B0606030504020204" pitchFamily="34" charset="0"/>
              <a:ea typeface="Open Sans" panose="020B0606030504020204" pitchFamily="34" charset="0"/>
              <a:cs typeface="Open Sans" panose="020B0606030504020204" pitchFamily="34" charset="0"/>
            </a:rPr>
            <a:t>nd</a:t>
          </a:r>
          <a:r>
            <a:rPr lang="en-US" sz="700" b="1" dirty="0">
              <a:solidFill>
                <a:srgbClr val="009CD8"/>
              </a:solidFill>
              <a:latin typeface="Open Sans" panose="020B0606030504020204" pitchFamily="34" charset="0"/>
              <a:ea typeface="Open Sans" panose="020B0606030504020204" pitchFamily="34" charset="0"/>
              <a:cs typeface="Open Sans" panose="020B0606030504020204" pitchFamily="34" charset="0"/>
            </a:rPr>
            <a:t> wave)</a:t>
          </a:r>
        </a:p>
      </cdr:txBody>
    </cdr:sp>
  </cdr:relSizeAnchor>
</c:userShapes>
</file>

<file path=ppt/drawings/drawing9.xml><?xml version="1.0" encoding="utf-8"?>
<c:userShapes xmlns:c="http://schemas.openxmlformats.org/drawingml/2006/chart">
  <cdr:relSizeAnchor xmlns:cdr="http://schemas.openxmlformats.org/drawingml/2006/chartDrawing">
    <cdr:from>
      <cdr:x>0.62943</cdr:x>
      <cdr:y>0.37307</cdr:y>
    </cdr:from>
    <cdr:to>
      <cdr:x>0.85824</cdr:x>
      <cdr:y>0.5</cdr:y>
    </cdr:to>
    <cdr:sp macro="" textlink="">
      <cdr:nvSpPr>
        <cdr:cNvPr id="2" name="TextBox 1">
          <a:extLst xmlns:a="http://schemas.openxmlformats.org/drawingml/2006/main">
            <a:ext uri="{FF2B5EF4-FFF2-40B4-BE49-F238E27FC236}">
              <a16:creationId xmlns:a16="http://schemas.microsoft.com/office/drawing/2014/main" id="{C6EE77B7-2333-5249-9B1E-96BC7E8719B0}"/>
            </a:ext>
          </a:extLst>
        </cdr:cNvPr>
        <cdr:cNvSpPr txBox="1"/>
      </cdr:nvSpPr>
      <cdr:spPr>
        <a:xfrm xmlns:a="http://schemas.openxmlformats.org/drawingml/2006/main">
          <a:off x="2690974" y="1036478"/>
          <a:ext cx="978195" cy="3526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0.39008</cdr:x>
      <cdr:y>0.18403</cdr:y>
    </cdr:from>
    <cdr:to>
      <cdr:x>0.43888</cdr:x>
      <cdr:y>0.24627</cdr:y>
    </cdr:to>
    <cdr:sp macro="" textlink="">
      <cdr:nvSpPr>
        <cdr:cNvPr id="3" name="Down Arrow 2">
          <a:extLst xmlns:a="http://schemas.openxmlformats.org/drawingml/2006/main">
            <a:ext uri="{FF2B5EF4-FFF2-40B4-BE49-F238E27FC236}">
              <a16:creationId xmlns:a16="http://schemas.microsoft.com/office/drawing/2014/main" id="{A2C4E083-871D-724B-930B-252CD5E36F8A}"/>
            </a:ext>
          </a:extLst>
        </cdr:cNvPr>
        <cdr:cNvSpPr/>
      </cdr:nvSpPr>
      <cdr:spPr>
        <a:xfrm xmlns:a="http://schemas.openxmlformats.org/drawingml/2006/main">
          <a:off x="2363872" y="701885"/>
          <a:ext cx="295727" cy="237380"/>
        </a:xfrm>
        <a:prstGeom xmlns:a="http://schemas.openxmlformats.org/drawingml/2006/main" prst="downArrow">
          <a:avLst/>
        </a:prstGeom>
        <a:solidFill xmlns:a="http://schemas.openxmlformats.org/drawingml/2006/main">
          <a:srgbClr val="009CD8"/>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0.29449</cdr:x>
      <cdr:y>0.08651</cdr:y>
    </cdr:from>
    <cdr:to>
      <cdr:x>0.54486</cdr:x>
      <cdr:y>0.1762</cdr:y>
    </cdr:to>
    <cdr:sp macro="" textlink="">
      <cdr:nvSpPr>
        <cdr:cNvPr id="4" name="TextBox 1">
          <a:extLst xmlns:a="http://schemas.openxmlformats.org/drawingml/2006/main">
            <a:ext uri="{FF2B5EF4-FFF2-40B4-BE49-F238E27FC236}">
              <a16:creationId xmlns:a16="http://schemas.microsoft.com/office/drawing/2014/main" id="{61DF6CDB-FB80-7241-8CB7-164790810C18}"/>
            </a:ext>
          </a:extLst>
        </cdr:cNvPr>
        <cdr:cNvSpPr txBox="1"/>
      </cdr:nvSpPr>
      <cdr:spPr>
        <a:xfrm xmlns:a="http://schemas.openxmlformats.org/drawingml/2006/main">
          <a:off x="1784580" y="329955"/>
          <a:ext cx="1517238" cy="342072"/>
        </a:xfrm>
        <a:prstGeom xmlns:a="http://schemas.openxmlformats.org/drawingml/2006/main" prst="rect">
          <a:avLst/>
        </a:prstGeom>
        <a:solidFill xmlns:a="http://schemas.openxmlformats.org/drawingml/2006/main">
          <a:schemeClr val="accent6"/>
        </a:solidFill>
        <a:ln xmlns:a="http://schemas.openxmlformats.org/drawingml/2006/main">
          <a:solidFill>
            <a:srgbClr val="009CD8"/>
          </a:solidFill>
          <a:prstDash val="dash"/>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spcAft>
              <a:spcPts val="300"/>
            </a:spcAft>
          </a:pPr>
          <a:r>
            <a:rPr lang="en-US" sz="800" b="1" dirty="0">
              <a:solidFill>
                <a:srgbClr val="009CD8"/>
              </a:solidFill>
              <a:latin typeface="Calibri" panose="020F0502020204030204" pitchFamily="34" charset="0"/>
              <a:cs typeface="Calibri" panose="020F0502020204030204" pitchFamily="34" charset="0"/>
            </a:rPr>
            <a:t>Covid-19 nation-wide lockdown announcement</a:t>
          </a:r>
          <a:endParaRPr lang="en-US" sz="800" dirty="0">
            <a:solidFill>
              <a:srgbClr val="009CD8"/>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0.8632</cdr:x>
      <cdr:y>0.18397</cdr:y>
    </cdr:from>
    <cdr:to>
      <cdr:x>0.912</cdr:x>
      <cdr:y>0.24621</cdr:y>
    </cdr:to>
    <cdr:sp macro="" textlink="">
      <cdr:nvSpPr>
        <cdr:cNvPr id="5" name="Down Arrow 2">
          <a:extLst xmlns:a="http://schemas.openxmlformats.org/drawingml/2006/main">
            <a:ext uri="{FF2B5EF4-FFF2-40B4-BE49-F238E27FC236}">
              <a16:creationId xmlns:a16="http://schemas.microsoft.com/office/drawing/2014/main" id="{C5A5E9BA-7C64-47EE-B6DB-DFC5063B9FB2}"/>
            </a:ext>
          </a:extLst>
        </cdr:cNvPr>
        <cdr:cNvSpPr/>
      </cdr:nvSpPr>
      <cdr:spPr>
        <a:xfrm xmlns:a="http://schemas.openxmlformats.org/drawingml/2006/main">
          <a:off x="5230998" y="701661"/>
          <a:ext cx="295727" cy="237380"/>
        </a:xfrm>
        <a:prstGeom xmlns:a="http://schemas.openxmlformats.org/drawingml/2006/main" prst="downArrow">
          <a:avLst/>
        </a:prstGeom>
        <a:solidFill xmlns:a="http://schemas.openxmlformats.org/drawingml/2006/main">
          <a:srgbClr val="009CD8"/>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0.73353</cdr:x>
      <cdr:y>0.08692</cdr:y>
    </cdr:from>
    <cdr:to>
      <cdr:x>0.99288</cdr:x>
      <cdr:y>0.17661</cdr:y>
    </cdr:to>
    <cdr:sp macro="" textlink="">
      <cdr:nvSpPr>
        <cdr:cNvPr id="6" name="TextBox 1">
          <a:extLst xmlns:a="http://schemas.openxmlformats.org/drawingml/2006/main">
            <a:ext uri="{FF2B5EF4-FFF2-40B4-BE49-F238E27FC236}">
              <a16:creationId xmlns:a16="http://schemas.microsoft.com/office/drawing/2014/main" id="{1E136F5B-5352-4FD3-B008-84CD4309EC2F}"/>
            </a:ext>
          </a:extLst>
        </cdr:cNvPr>
        <cdr:cNvSpPr txBox="1"/>
      </cdr:nvSpPr>
      <cdr:spPr>
        <a:xfrm xmlns:a="http://schemas.openxmlformats.org/drawingml/2006/main">
          <a:off x="4445170" y="331501"/>
          <a:ext cx="1571656" cy="342073"/>
        </a:xfrm>
        <a:prstGeom xmlns:a="http://schemas.openxmlformats.org/drawingml/2006/main" prst="rect">
          <a:avLst/>
        </a:prstGeom>
        <a:solidFill xmlns:a="http://schemas.openxmlformats.org/drawingml/2006/main">
          <a:schemeClr val="accent6"/>
        </a:solidFill>
        <a:ln xmlns:a="http://schemas.openxmlformats.org/drawingml/2006/main">
          <a:solidFill>
            <a:srgbClr val="009CD8"/>
          </a:solidFill>
          <a:prstDash val="dash"/>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spcAft>
              <a:spcPts val="300"/>
            </a:spcAft>
          </a:pPr>
          <a:r>
            <a:rPr lang="en-US" sz="800" b="1" dirty="0">
              <a:solidFill>
                <a:srgbClr val="009CD8"/>
              </a:solidFill>
              <a:latin typeface="Calibri" panose="020F0502020204030204" pitchFamily="34" charset="0"/>
              <a:cs typeface="Calibri" panose="020F0502020204030204" pitchFamily="34" charset="0"/>
            </a:rPr>
            <a:t>Covid-19 lockdown (state-wise) announcement (2</a:t>
          </a:r>
          <a:r>
            <a:rPr lang="en-US" sz="800" b="1" baseline="30000" dirty="0">
              <a:solidFill>
                <a:srgbClr val="009CD8"/>
              </a:solidFill>
              <a:latin typeface="Calibri" panose="020F0502020204030204" pitchFamily="34" charset="0"/>
              <a:cs typeface="Calibri" panose="020F0502020204030204" pitchFamily="34" charset="0"/>
            </a:rPr>
            <a:t>nd</a:t>
          </a:r>
          <a:r>
            <a:rPr lang="en-US" sz="800" b="1" dirty="0">
              <a:solidFill>
                <a:srgbClr val="009CD8"/>
              </a:solidFill>
              <a:latin typeface="Calibri" panose="020F0502020204030204" pitchFamily="34" charset="0"/>
              <a:cs typeface="Calibri" panose="020F0502020204030204" pitchFamily="34" charset="0"/>
            </a:rPr>
            <a:t> wave)</a:t>
          </a:r>
          <a:endParaRPr lang="en-US" sz="800" dirty="0">
            <a:solidFill>
              <a:srgbClr val="009CD8"/>
            </a:solidFill>
            <a:latin typeface="Calibri" panose="020F0502020204030204" pitchFamily="34" charset="0"/>
            <a:cs typeface="Calibri" panose="020F050202020403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1" name="Google Shape;41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7" name="Google Shape;44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7" name="Google Shape;50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0" name="Google Shape;53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100" b="0">
              <a:solidFill>
                <a:srgbClr val="575756"/>
              </a:solidFill>
              <a:latin typeface="Open Sans"/>
              <a:ea typeface="Open Sans"/>
              <a:cs typeface="Open Sans"/>
              <a:sym typeface="Open Sa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3" name="Google Shape;55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8" name="Google Shape;57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1" name="Google Shape;60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6" name="Google Shape;61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8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3" name="Google Shape;63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1" name="Google Shape;65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5" name="Google Shape;715;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1" name="Google Shape;73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2" name="Google Shape;752;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 name="Google Shape;8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Font typeface="Arial"/>
              <a:buNone/>
            </a:pPr>
            <a:endParaRPr b="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Font typeface="Arial"/>
              <a:buNone/>
            </a:pPr>
            <a:endParaRPr sz="1100" b="0">
              <a:solidFill>
                <a:srgbClr val="575756"/>
              </a:solidFill>
              <a:latin typeface="Open Sans"/>
              <a:ea typeface="Open Sans"/>
              <a:cs typeface="Open Sans"/>
              <a:sym typeface="Open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2" name="Google Shape;38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FFFFF"/>
        </a:solidFill>
        <a:effectLst/>
      </p:bgPr>
    </p:bg>
    <p:spTree>
      <p:nvGrpSpPr>
        <p:cNvPr id="1" name="Shape 9"/>
        <p:cNvGrpSpPr/>
        <p:nvPr/>
      </p:nvGrpSpPr>
      <p:grpSpPr>
        <a:xfrm>
          <a:off x="0" y="0"/>
          <a:ext cx="0" cy="0"/>
          <a:chOff x="0" y="0"/>
          <a:chExt cx="0" cy="0"/>
        </a:xfrm>
      </p:grpSpPr>
      <p:pic>
        <p:nvPicPr>
          <p:cNvPr id="10" name="Google Shape;10;p24"/>
          <p:cNvPicPr preferRelativeResize="0"/>
          <p:nvPr/>
        </p:nvPicPr>
        <p:blipFill rotWithShape="1">
          <a:blip r:embed="rId2">
            <a:alphaModFix/>
          </a:blip>
          <a:srcRect l="22681" r="3927"/>
          <a:stretch/>
        </p:blipFill>
        <p:spPr>
          <a:xfrm>
            <a:off x="3488200" y="1"/>
            <a:ext cx="5662378" cy="5143500"/>
          </a:xfrm>
          <a:prstGeom prst="rect">
            <a:avLst/>
          </a:prstGeom>
          <a:noFill/>
          <a:ln>
            <a:noFill/>
          </a:ln>
        </p:spPr>
      </p:pic>
      <p:sp>
        <p:nvSpPr>
          <p:cNvPr id="11" name="Google Shape;11;p24"/>
          <p:cNvSpPr txBox="1">
            <a:spLocks noGrp="1"/>
          </p:cNvSpPr>
          <p:nvPr>
            <p:ph type="ctrTitle"/>
          </p:nvPr>
        </p:nvSpPr>
        <p:spPr>
          <a:xfrm>
            <a:off x="595850" y="2906213"/>
            <a:ext cx="5012899" cy="11880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5800"/>
              <a:buNone/>
              <a:defRPr sz="3000"/>
            </a:lvl1pPr>
            <a:lvl2pPr lvl="1" algn="ctr">
              <a:lnSpc>
                <a:spcPct val="100000"/>
              </a:lnSpc>
              <a:spcBef>
                <a:spcPts val="0"/>
              </a:spcBef>
              <a:spcAft>
                <a:spcPts val="0"/>
              </a:spcAft>
              <a:buSzPts val="5800"/>
              <a:buNone/>
              <a:defRPr sz="5800"/>
            </a:lvl2pPr>
            <a:lvl3pPr lvl="2" algn="ctr">
              <a:lnSpc>
                <a:spcPct val="100000"/>
              </a:lnSpc>
              <a:spcBef>
                <a:spcPts val="0"/>
              </a:spcBef>
              <a:spcAft>
                <a:spcPts val="0"/>
              </a:spcAft>
              <a:buSzPts val="5800"/>
              <a:buNone/>
              <a:defRPr sz="5800"/>
            </a:lvl3pPr>
            <a:lvl4pPr lvl="3" algn="ctr">
              <a:lnSpc>
                <a:spcPct val="100000"/>
              </a:lnSpc>
              <a:spcBef>
                <a:spcPts val="0"/>
              </a:spcBef>
              <a:spcAft>
                <a:spcPts val="0"/>
              </a:spcAft>
              <a:buSzPts val="5800"/>
              <a:buNone/>
              <a:defRPr sz="5800"/>
            </a:lvl4pPr>
            <a:lvl5pPr lvl="4" algn="ctr">
              <a:lnSpc>
                <a:spcPct val="100000"/>
              </a:lnSpc>
              <a:spcBef>
                <a:spcPts val="0"/>
              </a:spcBef>
              <a:spcAft>
                <a:spcPts val="0"/>
              </a:spcAft>
              <a:buSzPts val="5800"/>
              <a:buNone/>
              <a:defRPr sz="5800"/>
            </a:lvl5pPr>
            <a:lvl6pPr lvl="5" algn="ctr">
              <a:lnSpc>
                <a:spcPct val="100000"/>
              </a:lnSpc>
              <a:spcBef>
                <a:spcPts val="0"/>
              </a:spcBef>
              <a:spcAft>
                <a:spcPts val="0"/>
              </a:spcAft>
              <a:buSzPts val="5800"/>
              <a:buNone/>
              <a:defRPr sz="5800"/>
            </a:lvl6pPr>
            <a:lvl7pPr lvl="6" algn="ctr">
              <a:lnSpc>
                <a:spcPct val="100000"/>
              </a:lnSpc>
              <a:spcBef>
                <a:spcPts val="0"/>
              </a:spcBef>
              <a:spcAft>
                <a:spcPts val="0"/>
              </a:spcAft>
              <a:buSzPts val="5800"/>
              <a:buNone/>
              <a:defRPr sz="5800"/>
            </a:lvl7pPr>
            <a:lvl8pPr lvl="7" algn="ctr">
              <a:lnSpc>
                <a:spcPct val="100000"/>
              </a:lnSpc>
              <a:spcBef>
                <a:spcPts val="0"/>
              </a:spcBef>
              <a:spcAft>
                <a:spcPts val="0"/>
              </a:spcAft>
              <a:buSzPts val="5800"/>
              <a:buNone/>
              <a:defRPr sz="5800"/>
            </a:lvl8pPr>
            <a:lvl9pPr lvl="8" algn="ctr">
              <a:lnSpc>
                <a:spcPct val="100000"/>
              </a:lnSpc>
              <a:spcBef>
                <a:spcPts val="0"/>
              </a:spcBef>
              <a:spcAft>
                <a:spcPts val="0"/>
              </a:spcAft>
              <a:buSzPts val="5800"/>
              <a:buNone/>
              <a:defRPr sz="5800"/>
            </a:lvl9pPr>
          </a:lstStyle>
          <a:p>
            <a:endParaRPr/>
          </a:p>
        </p:txBody>
      </p:sp>
      <p:sp>
        <p:nvSpPr>
          <p:cNvPr id="12" name="Google Shape;12;p24"/>
          <p:cNvSpPr/>
          <p:nvPr/>
        </p:nvSpPr>
        <p:spPr>
          <a:xfrm>
            <a:off x="595850" y="4392919"/>
            <a:ext cx="6016800" cy="126300"/>
          </a:xfrm>
          <a:prstGeom prst="rect">
            <a:avLst/>
          </a:prstGeom>
          <a:solidFill>
            <a:srgbClr val="57575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4"/>
          <p:cNvSpPr/>
          <p:nvPr/>
        </p:nvSpPr>
        <p:spPr>
          <a:xfrm>
            <a:off x="443450" y="0"/>
            <a:ext cx="2763826" cy="962526"/>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4" name="Google Shape;14;p24"/>
          <p:cNvPicPr preferRelativeResize="0"/>
          <p:nvPr/>
        </p:nvPicPr>
        <p:blipFill rotWithShape="1">
          <a:blip r:embed="rId3">
            <a:alphaModFix/>
          </a:blip>
          <a:srcRect/>
          <a:stretch/>
        </p:blipFill>
        <p:spPr>
          <a:xfrm>
            <a:off x="567203" y="176646"/>
            <a:ext cx="2487132" cy="565874"/>
          </a:xfrm>
          <a:prstGeom prst="rect">
            <a:avLst/>
          </a:prstGeom>
          <a:noFill/>
          <a:ln>
            <a:noFill/>
          </a:ln>
        </p:spPr>
      </p:pic>
      <p:sp>
        <p:nvSpPr>
          <p:cNvPr id="15" name="Google Shape;15;p24"/>
          <p:cNvSpPr/>
          <p:nvPr/>
        </p:nvSpPr>
        <p:spPr>
          <a:xfrm>
            <a:off x="3488200" y="4392919"/>
            <a:ext cx="3124450" cy="126300"/>
          </a:xfrm>
          <a:prstGeom prst="rect">
            <a:avLst/>
          </a:prstGeom>
          <a:solidFill>
            <a:srgbClr val="009C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 Gold">
  <p:cSld name="CAPTION_ONLY_1_1">
    <p:bg>
      <p:bgPr>
        <a:solidFill>
          <a:srgbClr val="0A9FD9"/>
        </a:solidFill>
        <a:effectLst/>
      </p:bgPr>
    </p:bg>
    <p:spTree>
      <p:nvGrpSpPr>
        <p:cNvPr id="1" name="Shape 54"/>
        <p:cNvGrpSpPr/>
        <p:nvPr/>
      </p:nvGrpSpPr>
      <p:grpSpPr>
        <a:xfrm>
          <a:off x="0" y="0"/>
          <a:ext cx="0" cy="0"/>
          <a:chOff x="0" y="0"/>
          <a:chExt cx="0" cy="0"/>
        </a:xfrm>
      </p:grpSpPr>
      <p:sp>
        <p:nvSpPr>
          <p:cNvPr id="55" name="Google Shape;55;p33"/>
          <p:cNvSpPr txBox="1">
            <a:spLocks noGrp="1"/>
          </p:cNvSpPr>
          <p:nvPr>
            <p:ph type="body" idx="1"/>
          </p:nvPr>
        </p:nvSpPr>
        <p:spPr>
          <a:xfrm>
            <a:off x="588700" y="4406306"/>
            <a:ext cx="7966500" cy="278700"/>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360"/>
              </a:spcBef>
              <a:spcAft>
                <a:spcPts val="0"/>
              </a:spcAft>
              <a:buSzPts val="1800"/>
              <a:buNone/>
              <a:defRPr sz="1800"/>
            </a:lvl1pPr>
            <a:lvl2pPr marL="914400" lvl="1" indent="-355600" algn="l">
              <a:lnSpc>
                <a:spcPct val="100000"/>
              </a:lnSpc>
              <a:spcBef>
                <a:spcPts val="0"/>
              </a:spcBef>
              <a:spcAft>
                <a:spcPts val="0"/>
              </a:spcAft>
              <a:buSzPts val="2000"/>
              <a:buChar char="●"/>
              <a:defRPr/>
            </a:lvl2pPr>
            <a:lvl3pPr marL="1371600" lvl="2" indent="-355600" algn="l">
              <a:lnSpc>
                <a:spcPct val="100000"/>
              </a:lnSpc>
              <a:spcBef>
                <a:spcPts val="0"/>
              </a:spcBef>
              <a:spcAft>
                <a:spcPts val="0"/>
              </a:spcAft>
              <a:buSzPts val="2000"/>
              <a:buChar char="■"/>
              <a:defRPr/>
            </a:lvl3pPr>
            <a:lvl4pPr marL="1828800" lvl="3" indent="-355600" algn="l">
              <a:lnSpc>
                <a:spcPct val="100000"/>
              </a:lnSpc>
              <a:spcBef>
                <a:spcPts val="0"/>
              </a:spcBef>
              <a:spcAft>
                <a:spcPts val="0"/>
              </a:spcAft>
              <a:buSzPts val="2000"/>
              <a:buChar char="●"/>
              <a:defRPr/>
            </a:lvl4pPr>
            <a:lvl5pPr marL="2286000" lvl="4" indent="-355600" algn="l">
              <a:lnSpc>
                <a:spcPct val="100000"/>
              </a:lnSpc>
              <a:spcBef>
                <a:spcPts val="0"/>
              </a:spcBef>
              <a:spcAft>
                <a:spcPts val="0"/>
              </a:spcAft>
              <a:buSzPts val="2000"/>
              <a:buChar char="○"/>
              <a:defRPr/>
            </a:lvl5pPr>
            <a:lvl6pPr marL="2743200" lvl="5" indent="-355600" algn="l">
              <a:lnSpc>
                <a:spcPct val="100000"/>
              </a:lnSpc>
              <a:spcBef>
                <a:spcPts val="0"/>
              </a:spcBef>
              <a:spcAft>
                <a:spcPts val="0"/>
              </a:spcAft>
              <a:buSzPts val="2000"/>
              <a:buChar char="■"/>
              <a:defRPr/>
            </a:lvl6pPr>
            <a:lvl7pPr marL="3200400" lvl="6" indent="-355600" algn="l">
              <a:lnSpc>
                <a:spcPct val="100000"/>
              </a:lnSpc>
              <a:spcBef>
                <a:spcPts val="0"/>
              </a:spcBef>
              <a:spcAft>
                <a:spcPts val="0"/>
              </a:spcAft>
              <a:buSzPts val="2000"/>
              <a:buChar char="●"/>
              <a:defRPr/>
            </a:lvl7pPr>
            <a:lvl8pPr marL="3657600" lvl="7" indent="-355600" algn="l">
              <a:lnSpc>
                <a:spcPct val="100000"/>
              </a:lnSpc>
              <a:spcBef>
                <a:spcPts val="0"/>
              </a:spcBef>
              <a:spcAft>
                <a:spcPts val="0"/>
              </a:spcAft>
              <a:buSzPts val="2000"/>
              <a:buChar char="○"/>
              <a:defRPr/>
            </a:lvl8pPr>
            <a:lvl9pPr marL="4114800" lvl="8" indent="-355600" algn="l">
              <a:lnSpc>
                <a:spcPct val="100000"/>
              </a:lnSpc>
              <a:spcBef>
                <a:spcPts val="0"/>
              </a:spcBef>
              <a:spcAft>
                <a:spcPts val="0"/>
              </a:spcAft>
              <a:buSzPts val="2000"/>
              <a:buChar char="■"/>
              <a:defRPr/>
            </a:lvl9pPr>
          </a:lstStyle>
          <a:p>
            <a:endParaRPr/>
          </a:p>
        </p:txBody>
      </p:sp>
      <p:sp>
        <p:nvSpPr>
          <p:cNvPr id="56" name="Google Shape;56;p33"/>
          <p:cNvSpPr/>
          <p:nvPr/>
        </p:nvSpPr>
        <p:spPr>
          <a:xfrm>
            <a:off x="2584275" y="451669"/>
            <a:ext cx="3996000" cy="126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33"/>
          <p:cNvSpPr txBox="1">
            <a:spLocks noGrp="1"/>
          </p:cNvSpPr>
          <p:nvPr>
            <p:ph type="sldNum" idx="12"/>
          </p:nvPr>
        </p:nvSpPr>
        <p:spPr>
          <a:xfrm>
            <a:off x="8556775" y="4777350"/>
            <a:ext cx="548700" cy="2901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 Gold">
  <p:cSld name="TITLE_AND_TWO_COLUMNS_2_1">
    <p:bg>
      <p:bgPr>
        <a:solidFill>
          <a:srgbClr val="0A9FD9"/>
        </a:solidFill>
        <a:effectLst/>
      </p:bgPr>
    </p:bg>
    <p:spTree>
      <p:nvGrpSpPr>
        <p:cNvPr id="1" name="Shape 16"/>
        <p:cNvGrpSpPr/>
        <p:nvPr/>
      </p:nvGrpSpPr>
      <p:grpSpPr>
        <a:xfrm>
          <a:off x="0" y="0"/>
          <a:ext cx="0" cy="0"/>
          <a:chOff x="0" y="0"/>
          <a:chExt cx="0" cy="0"/>
        </a:xfrm>
      </p:grpSpPr>
      <p:sp>
        <p:nvSpPr>
          <p:cNvPr id="17" name="Google Shape;17;p25"/>
          <p:cNvSpPr/>
          <p:nvPr/>
        </p:nvSpPr>
        <p:spPr>
          <a:xfrm>
            <a:off x="0" y="1069462"/>
            <a:ext cx="412800" cy="258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5"/>
          <p:cNvSpPr txBox="1">
            <a:spLocks noGrp="1"/>
          </p:cNvSpPr>
          <p:nvPr>
            <p:ph type="title"/>
          </p:nvPr>
        </p:nvSpPr>
        <p:spPr>
          <a:xfrm>
            <a:off x="457200" y="447620"/>
            <a:ext cx="8229600" cy="10719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19" name="Google Shape;19;p25"/>
          <p:cNvSpPr txBox="1">
            <a:spLocks noGrp="1"/>
          </p:cNvSpPr>
          <p:nvPr>
            <p:ph type="body" idx="1"/>
          </p:nvPr>
        </p:nvSpPr>
        <p:spPr>
          <a:xfrm>
            <a:off x="457200" y="1852210"/>
            <a:ext cx="3561000" cy="30738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600"/>
              </a:spcBef>
              <a:spcAft>
                <a:spcPts val="0"/>
              </a:spcAft>
              <a:buSzPts val="1800"/>
              <a:buChar char="○"/>
              <a:defRPr sz="1800"/>
            </a:lvl1pPr>
            <a:lvl2pPr marL="914400" lvl="1" indent="-342900" algn="l">
              <a:lnSpc>
                <a:spcPct val="115000"/>
              </a:lnSpc>
              <a:spcBef>
                <a:spcPts val="0"/>
              </a:spcBef>
              <a:spcAft>
                <a:spcPts val="0"/>
              </a:spcAft>
              <a:buSzPts val="1800"/>
              <a:buChar char="●"/>
              <a:defRPr sz="1800"/>
            </a:lvl2pPr>
            <a:lvl3pPr marL="1371600" lvl="2" indent="-342900" algn="l">
              <a:lnSpc>
                <a:spcPct val="115000"/>
              </a:lnSpc>
              <a:spcBef>
                <a:spcPts val="0"/>
              </a:spcBef>
              <a:spcAft>
                <a:spcPts val="0"/>
              </a:spcAft>
              <a:buSzPts val="1800"/>
              <a:buChar char="■"/>
              <a:defRPr sz="1800"/>
            </a:lvl3pPr>
            <a:lvl4pPr marL="1828800" lvl="3" indent="-342900" algn="l">
              <a:lnSpc>
                <a:spcPct val="115000"/>
              </a:lnSpc>
              <a:spcBef>
                <a:spcPts val="0"/>
              </a:spcBef>
              <a:spcAft>
                <a:spcPts val="0"/>
              </a:spcAft>
              <a:buSzPts val="1800"/>
              <a:buChar char="●"/>
              <a:defRPr sz="1800"/>
            </a:lvl4pPr>
            <a:lvl5pPr marL="2286000" lvl="4" indent="-342900" algn="l">
              <a:lnSpc>
                <a:spcPct val="115000"/>
              </a:lnSpc>
              <a:spcBef>
                <a:spcPts val="0"/>
              </a:spcBef>
              <a:spcAft>
                <a:spcPts val="0"/>
              </a:spcAft>
              <a:buSzPts val="1800"/>
              <a:buChar char="○"/>
              <a:defRPr sz="1800"/>
            </a:lvl5pPr>
            <a:lvl6pPr marL="2743200" lvl="5" indent="-342900" algn="l">
              <a:lnSpc>
                <a:spcPct val="115000"/>
              </a:lnSpc>
              <a:spcBef>
                <a:spcPts val="0"/>
              </a:spcBef>
              <a:spcAft>
                <a:spcPts val="0"/>
              </a:spcAft>
              <a:buSzPts val="1800"/>
              <a:buChar char="■"/>
              <a:defRPr sz="1800"/>
            </a:lvl6pPr>
            <a:lvl7pPr marL="3200400" lvl="6" indent="-342900" algn="l">
              <a:lnSpc>
                <a:spcPct val="115000"/>
              </a:lnSpc>
              <a:spcBef>
                <a:spcPts val="0"/>
              </a:spcBef>
              <a:spcAft>
                <a:spcPts val="0"/>
              </a:spcAft>
              <a:buSzPts val="1800"/>
              <a:buChar char="●"/>
              <a:defRPr sz="1800"/>
            </a:lvl7pPr>
            <a:lvl8pPr marL="3657600" lvl="7" indent="-342900" algn="l">
              <a:lnSpc>
                <a:spcPct val="115000"/>
              </a:lnSpc>
              <a:spcBef>
                <a:spcPts val="0"/>
              </a:spcBef>
              <a:spcAft>
                <a:spcPts val="0"/>
              </a:spcAft>
              <a:buSzPts val="1800"/>
              <a:buChar char="○"/>
              <a:defRPr sz="1800"/>
            </a:lvl8pPr>
            <a:lvl9pPr marL="4114800" lvl="8" indent="-342900" algn="l">
              <a:lnSpc>
                <a:spcPct val="115000"/>
              </a:lnSpc>
              <a:spcBef>
                <a:spcPts val="0"/>
              </a:spcBef>
              <a:spcAft>
                <a:spcPts val="0"/>
              </a:spcAft>
              <a:buSzPts val="1800"/>
              <a:buChar char="■"/>
              <a:defRPr sz="1800"/>
            </a:lvl9pPr>
          </a:lstStyle>
          <a:p>
            <a:endParaRPr/>
          </a:p>
        </p:txBody>
      </p:sp>
      <p:sp>
        <p:nvSpPr>
          <p:cNvPr id="20" name="Google Shape;20;p25"/>
          <p:cNvSpPr txBox="1">
            <a:spLocks noGrp="1"/>
          </p:cNvSpPr>
          <p:nvPr>
            <p:ph type="body" idx="2"/>
          </p:nvPr>
        </p:nvSpPr>
        <p:spPr>
          <a:xfrm>
            <a:off x="5131069" y="1852125"/>
            <a:ext cx="3600000" cy="30738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600"/>
              </a:spcBef>
              <a:spcAft>
                <a:spcPts val="0"/>
              </a:spcAft>
              <a:buSzPts val="1800"/>
              <a:buChar char="○"/>
              <a:defRPr sz="1800"/>
            </a:lvl1pPr>
            <a:lvl2pPr marL="914400" lvl="1" indent="-342900" algn="l">
              <a:lnSpc>
                <a:spcPct val="115000"/>
              </a:lnSpc>
              <a:spcBef>
                <a:spcPts val="0"/>
              </a:spcBef>
              <a:spcAft>
                <a:spcPts val="0"/>
              </a:spcAft>
              <a:buSzPts val="1800"/>
              <a:buChar char="●"/>
              <a:defRPr sz="1800"/>
            </a:lvl2pPr>
            <a:lvl3pPr marL="1371600" lvl="2" indent="-342900" algn="l">
              <a:lnSpc>
                <a:spcPct val="115000"/>
              </a:lnSpc>
              <a:spcBef>
                <a:spcPts val="0"/>
              </a:spcBef>
              <a:spcAft>
                <a:spcPts val="0"/>
              </a:spcAft>
              <a:buSzPts val="1800"/>
              <a:buChar char="■"/>
              <a:defRPr sz="1800"/>
            </a:lvl3pPr>
            <a:lvl4pPr marL="1828800" lvl="3" indent="-342900" algn="l">
              <a:lnSpc>
                <a:spcPct val="115000"/>
              </a:lnSpc>
              <a:spcBef>
                <a:spcPts val="0"/>
              </a:spcBef>
              <a:spcAft>
                <a:spcPts val="0"/>
              </a:spcAft>
              <a:buSzPts val="1800"/>
              <a:buChar char="●"/>
              <a:defRPr sz="1800"/>
            </a:lvl4pPr>
            <a:lvl5pPr marL="2286000" lvl="4" indent="-342900" algn="l">
              <a:lnSpc>
                <a:spcPct val="115000"/>
              </a:lnSpc>
              <a:spcBef>
                <a:spcPts val="0"/>
              </a:spcBef>
              <a:spcAft>
                <a:spcPts val="0"/>
              </a:spcAft>
              <a:buSzPts val="1800"/>
              <a:buChar char="○"/>
              <a:defRPr sz="1800"/>
            </a:lvl5pPr>
            <a:lvl6pPr marL="2743200" lvl="5" indent="-342900" algn="l">
              <a:lnSpc>
                <a:spcPct val="115000"/>
              </a:lnSpc>
              <a:spcBef>
                <a:spcPts val="0"/>
              </a:spcBef>
              <a:spcAft>
                <a:spcPts val="0"/>
              </a:spcAft>
              <a:buSzPts val="1800"/>
              <a:buChar char="■"/>
              <a:defRPr sz="1800"/>
            </a:lvl6pPr>
            <a:lvl7pPr marL="3200400" lvl="6" indent="-342900" algn="l">
              <a:lnSpc>
                <a:spcPct val="115000"/>
              </a:lnSpc>
              <a:spcBef>
                <a:spcPts val="0"/>
              </a:spcBef>
              <a:spcAft>
                <a:spcPts val="0"/>
              </a:spcAft>
              <a:buSzPts val="1800"/>
              <a:buChar char="●"/>
              <a:defRPr sz="1800"/>
            </a:lvl7pPr>
            <a:lvl8pPr marL="3657600" lvl="7" indent="-342900" algn="l">
              <a:lnSpc>
                <a:spcPct val="115000"/>
              </a:lnSpc>
              <a:spcBef>
                <a:spcPts val="0"/>
              </a:spcBef>
              <a:spcAft>
                <a:spcPts val="0"/>
              </a:spcAft>
              <a:buSzPts val="1800"/>
              <a:buChar char="○"/>
              <a:defRPr sz="1800"/>
            </a:lvl8pPr>
            <a:lvl9pPr marL="4114800" lvl="8" indent="-342900" algn="l">
              <a:lnSpc>
                <a:spcPct val="115000"/>
              </a:lnSpc>
              <a:spcBef>
                <a:spcPts val="0"/>
              </a:spcBef>
              <a:spcAft>
                <a:spcPts val="0"/>
              </a:spcAft>
              <a:buSzPts val="1800"/>
              <a:buChar char="■"/>
              <a:defRPr sz="1800"/>
            </a:lvl9pPr>
          </a:lstStyle>
          <a:p>
            <a:endParaRPr/>
          </a:p>
        </p:txBody>
      </p:sp>
      <p:sp>
        <p:nvSpPr>
          <p:cNvPr id="21" name="Google Shape;21;p25"/>
          <p:cNvSpPr txBox="1">
            <a:spLocks noGrp="1"/>
          </p:cNvSpPr>
          <p:nvPr>
            <p:ph type="sldNum" idx="12"/>
          </p:nvPr>
        </p:nvSpPr>
        <p:spPr>
          <a:xfrm>
            <a:off x="8556775" y="4777350"/>
            <a:ext cx="548700" cy="2901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 Gold">
  <p:cSld name="1_Title + 1 column - Gold">
    <p:bg>
      <p:bgPr>
        <a:solidFill>
          <a:srgbClr val="0A9FD9"/>
        </a:solidFill>
        <a:effectLst/>
      </p:bgPr>
    </p:bg>
    <p:spTree>
      <p:nvGrpSpPr>
        <p:cNvPr id="1" name="Shape 22"/>
        <p:cNvGrpSpPr/>
        <p:nvPr/>
      </p:nvGrpSpPr>
      <p:grpSpPr>
        <a:xfrm>
          <a:off x="0" y="0"/>
          <a:ext cx="0" cy="0"/>
          <a:chOff x="0" y="0"/>
          <a:chExt cx="0" cy="0"/>
        </a:xfrm>
      </p:grpSpPr>
      <p:sp>
        <p:nvSpPr>
          <p:cNvPr id="23" name="Google Shape;23;p26"/>
          <p:cNvSpPr/>
          <p:nvPr/>
        </p:nvSpPr>
        <p:spPr>
          <a:xfrm>
            <a:off x="0" y="318620"/>
            <a:ext cx="412800" cy="258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26"/>
          <p:cNvSpPr txBox="1">
            <a:spLocks noGrp="1"/>
          </p:cNvSpPr>
          <p:nvPr>
            <p:ph type="title"/>
          </p:nvPr>
        </p:nvSpPr>
        <p:spPr>
          <a:xfrm>
            <a:off x="457200" y="447620"/>
            <a:ext cx="8229600" cy="10719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5" name="Google Shape;25;p26"/>
          <p:cNvSpPr txBox="1">
            <a:spLocks noGrp="1"/>
          </p:cNvSpPr>
          <p:nvPr>
            <p:ph type="body" idx="1"/>
          </p:nvPr>
        </p:nvSpPr>
        <p:spPr>
          <a:xfrm>
            <a:off x="561950" y="1880794"/>
            <a:ext cx="8020200" cy="2815200"/>
          </a:xfrm>
          <a:prstGeom prst="rect">
            <a:avLst/>
          </a:prstGeom>
          <a:noFill/>
          <a:ln>
            <a:noFill/>
          </a:ln>
        </p:spPr>
        <p:txBody>
          <a:bodyPr spcFirstLastPara="1" wrap="square" lIns="91425" tIns="91425" rIns="91425" bIns="91425" anchor="t" anchorCtr="0">
            <a:noAutofit/>
          </a:bodyPr>
          <a:lstStyle>
            <a:lvl1pPr marL="457200" lvl="0" indent="-355600" algn="l">
              <a:lnSpc>
                <a:spcPct val="100000"/>
              </a:lnSpc>
              <a:spcBef>
                <a:spcPts val="600"/>
              </a:spcBef>
              <a:spcAft>
                <a:spcPts val="0"/>
              </a:spcAft>
              <a:buSzPts val="2000"/>
              <a:buChar char="○"/>
              <a:defRPr/>
            </a:lvl1pPr>
            <a:lvl2pPr marL="914400" lvl="1" indent="-355600" algn="l">
              <a:lnSpc>
                <a:spcPct val="100000"/>
              </a:lnSpc>
              <a:spcBef>
                <a:spcPts val="0"/>
              </a:spcBef>
              <a:spcAft>
                <a:spcPts val="0"/>
              </a:spcAft>
              <a:buSzPts val="2000"/>
              <a:buChar char="●"/>
              <a:defRPr/>
            </a:lvl2pPr>
            <a:lvl3pPr marL="1371600" lvl="2" indent="-355600" algn="l">
              <a:lnSpc>
                <a:spcPct val="100000"/>
              </a:lnSpc>
              <a:spcBef>
                <a:spcPts val="0"/>
              </a:spcBef>
              <a:spcAft>
                <a:spcPts val="0"/>
              </a:spcAft>
              <a:buSzPts val="2000"/>
              <a:buChar char="■"/>
              <a:defRPr/>
            </a:lvl3pPr>
            <a:lvl4pPr marL="1828800" lvl="3" indent="-355600" algn="l">
              <a:lnSpc>
                <a:spcPct val="100000"/>
              </a:lnSpc>
              <a:spcBef>
                <a:spcPts val="0"/>
              </a:spcBef>
              <a:spcAft>
                <a:spcPts val="0"/>
              </a:spcAft>
              <a:buSzPts val="2000"/>
              <a:buChar char="●"/>
              <a:defRPr/>
            </a:lvl4pPr>
            <a:lvl5pPr marL="2286000" lvl="4" indent="-355600" algn="l">
              <a:lnSpc>
                <a:spcPct val="100000"/>
              </a:lnSpc>
              <a:spcBef>
                <a:spcPts val="0"/>
              </a:spcBef>
              <a:spcAft>
                <a:spcPts val="0"/>
              </a:spcAft>
              <a:buSzPts val="2000"/>
              <a:buChar char="○"/>
              <a:defRPr/>
            </a:lvl5pPr>
            <a:lvl6pPr marL="2743200" lvl="5" indent="-355600" algn="l">
              <a:lnSpc>
                <a:spcPct val="100000"/>
              </a:lnSpc>
              <a:spcBef>
                <a:spcPts val="0"/>
              </a:spcBef>
              <a:spcAft>
                <a:spcPts val="0"/>
              </a:spcAft>
              <a:buSzPts val="2000"/>
              <a:buChar char="■"/>
              <a:defRPr/>
            </a:lvl6pPr>
            <a:lvl7pPr marL="3200400" lvl="6" indent="-355600" algn="l">
              <a:lnSpc>
                <a:spcPct val="100000"/>
              </a:lnSpc>
              <a:spcBef>
                <a:spcPts val="0"/>
              </a:spcBef>
              <a:spcAft>
                <a:spcPts val="0"/>
              </a:spcAft>
              <a:buSzPts val="2000"/>
              <a:buChar char="●"/>
              <a:defRPr/>
            </a:lvl7pPr>
            <a:lvl8pPr marL="3657600" lvl="7" indent="-355600" algn="l">
              <a:lnSpc>
                <a:spcPct val="100000"/>
              </a:lnSpc>
              <a:spcBef>
                <a:spcPts val="0"/>
              </a:spcBef>
              <a:spcAft>
                <a:spcPts val="0"/>
              </a:spcAft>
              <a:buSzPts val="2000"/>
              <a:buChar char="○"/>
              <a:defRPr/>
            </a:lvl8pPr>
            <a:lvl9pPr marL="4114800" lvl="8" indent="-355600" algn="l">
              <a:lnSpc>
                <a:spcPct val="100000"/>
              </a:lnSpc>
              <a:spcBef>
                <a:spcPts val="0"/>
              </a:spcBef>
              <a:spcAft>
                <a:spcPts val="0"/>
              </a:spcAft>
              <a:buSzPts val="2000"/>
              <a:buChar char="■"/>
              <a:defRPr/>
            </a:lvl9pPr>
          </a:lstStyle>
          <a:p>
            <a:endParaRPr/>
          </a:p>
        </p:txBody>
      </p:sp>
      <p:sp>
        <p:nvSpPr>
          <p:cNvPr id="26" name="Google Shape;26;p26"/>
          <p:cNvSpPr txBox="1">
            <a:spLocks noGrp="1"/>
          </p:cNvSpPr>
          <p:nvPr>
            <p:ph type="sldNum" idx="12"/>
          </p:nvPr>
        </p:nvSpPr>
        <p:spPr>
          <a:xfrm>
            <a:off x="8556775" y="4777350"/>
            <a:ext cx="548700" cy="2901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 Gold">
  <p:cSld name="1_Title + 1 column - Gold 2">
    <p:bg>
      <p:bgPr>
        <a:solidFill>
          <a:schemeClr val="lt1"/>
        </a:solidFill>
        <a:effectLst/>
      </p:bgPr>
    </p:bg>
    <p:spTree>
      <p:nvGrpSpPr>
        <p:cNvPr id="1" name="Shape 27"/>
        <p:cNvGrpSpPr/>
        <p:nvPr/>
      </p:nvGrpSpPr>
      <p:grpSpPr>
        <a:xfrm>
          <a:off x="0" y="0"/>
          <a:ext cx="0" cy="0"/>
          <a:chOff x="0" y="0"/>
          <a:chExt cx="0" cy="0"/>
        </a:xfrm>
      </p:grpSpPr>
      <p:sp>
        <p:nvSpPr>
          <p:cNvPr id="28" name="Google Shape;28;p27"/>
          <p:cNvSpPr/>
          <p:nvPr/>
        </p:nvSpPr>
        <p:spPr>
          <a:xfrm>
            <a:off x="0" y="189620"/>
            <a:ext cx="412800" cy="258000"/>
          </a:xfrm>
          <a:prstGeom prst="rect">
            <a:avLst/>
          </a:prstGeom>
          <a:solidFill>
            <a:srgbClr val="0A9F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27"/>
          <p:cNvSpPr txBox="1">
            <a:spLocks noGrp="1"/>
          </p:cNvSpPr>
          <p:nvPr>
            <p:ph type="title"/>
          </p:nvPr>
        </p:nvSpPr>
        <p:spPr>
          <a:xfrm>
            <a:off x="457200" y="447620"/>
            <a:ext cx="8229600" cy="10719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30" name="Google Shape;30;p27"/>
          <p:cNvSpPr txBox="1">
            <a:spLocks noGrp="1"/>
          </p:cNvSpPr>
          <p:nvPr>
            <p:ph type="body" idx="1"/>
          </p:nvPr>
        </p:nvSpPr>
        <p:spPr>
          <a:xfrm>
            <a:off x="561950" y="1880794"/>
            <a:ext cx="8020200" cy="2815200"/>
          </a:xfrm>
          <a:prstGeom prst="rect">
            <a:avLst/>
          </a:prstGeom>
          <a:noFill/>
          <a:ln>
            <a:noFill/>
          </a:ln>
        </p:spPr>
        <p:txBody>
          <a:bodyPr spcFirstLastPara="1" wrap="square" lIns="91425" tIns="91425" rIns="91425" bIns="91425" anchor="t" anchorCtr="0">
            <a:noAutofit/>
          </a:bodyPr>
          <a:lstStyle>
            <a:lvl1pPr marL="457200" lvl="0" indent="-355600" algn="l">
              <a:lnSpc>
                <a:spcPct val="100000"/>
              </a:lnSpc>
              <a:spcBef>
                <a:spcPts val="600"/>
              </a:spcBef>
              <a:spcAft>
                <a:spcPts val="0"/>
              </a:spcAft>
              <a:buSzPts val="2000"/>
              <a:buChar char="○"/>
              <a:defRPr/>
            </a:lvl1pPr>
            <a:lvl2pPr marL="914400" lvl="1" indent="-355600" algn="l">
              <a:lnSpc>
                <a:spcPct val="100000"/>
              </a:lnSpc>
              <a:spcBef>
                <a:spcPts val="0"/>
              </a:spcBef>
              <a:spcAft>
                <a:spcPts val="0"/>
              </a:spcAft>
              <a:buSzPts val="2000"/>
              <a:buChar char="●"/>
              <a:defRPr/>
            </a:lvl2pPr>
            <a:lvl3pPr marL="1371600" lvl="2" indent="-355600" algn="l">
              <a:lnSpc>
                <a:spcPct val="100000"/>
              </a:lnSpc>
              <a:spcBef>
                <a:spcPts val="0"/>
              </a:spcBef>
              <a:spcAft>
                <a:spcPts val="0"/>
              </a:spcAft>
              <a:buSzPts val="2000"/>
              <a:buChar char="■"/>
              <a:defRPr/>
            </a:lvl3pPr>
            <a:lvl4pPr marL="1828800" lvl="3" indent="-355600" algn="l">
              <a:lnSpc>
                <a:spcPct val="100000"/>
              </a:lnSpc>
              <a:spcBef>
                <a:spcPts val="0"/>
              </a:spcBef>
              <a:spcAft>
                <a:spcPts val="0"/>
              </a:spcAft>
              <a:buSzPts val="2000"/>
              <a:buChar char="●"/>
              <a:defRPr/>
            </a:lvl4pPr>
            <a:lvl5pPr marL="2286000" lvl="4" indent="-355600" algn="l">
              <a:lnSpc>
                <a:spcPct val="100000"/>
              </a:lnSpc>
              <a:spcBef>
                <a:spcPts val="0"/>
              </a:spcBef>
              <a:spcAft>
                <a:spcPts val="0"/>
              </a:spcAft>
              <a:buSzPts val="2000"/>
              <a:buChar char="○"/>
              <a:defRPr/>
            </a:lvl5pPr>
            <a:lvl6pPr marL="2743200" lvl="5" indent="-355600" algn="l">
              <a:lnSpc>
                <a:spcPct val="100000"/>
              </a:lnSpc>
              <a:spcBef>
                <a:spcPts val="0"/>
              </a:spcBef>
              <a:spcAft>
                <a:spcPts val="0"/>
              </a:spcAft>
              <a:buSzPts val="2000"/>
              <a:buChar char="■"/>
              <a:defRPr/>
            </a:lvl6pPr>
            <a:lvl7pPr marL="3200400" lvl="6" indent="-355600" algn="l">
              <a:lnSpc>
                <a:spcPct val="100000"/>
              </a:lnSpc>
              <a:spcBef>
                <a:spcPts val="0"/>
              </a:spcBef>
              <a:spcAft>
                <a:spcPts val="0"/>
              </a:spcAft>
              <a:buSzPts val="2000"/>
              <a:buChar char="●"/>
              <a:defRPr/>
            </a:lvl7pPr>
            <a:lvl8pPr marL="3657600" lvl="7" indent="-355600" algn="l">
              <a:lnSpc>
                <a:spcPct val="100000"/>
              </a:lnSpc>
              <a:spcBef>
                <a:spcPts val="0"/>
              </a:spcBef>
              <a:spcAft>
                <a:spcPts val="0"/>
              </a:spcAft>
              <a:buSzPts val="2000"/>
              <a:buChar char="○"/>
              <a:defRPr/>
            </a:lvl8pPr>
            <a:lvl9pPr marL="4114800" lvl="8" indent="-355600" algn="l">
              <a:lnSpc>
                <a:spcPct val="100000"/>
              </a:lnSpc>
              <a:spcBef>
                <a:spcPts val="0"/>
              </a:spcBef>
              <a:spcAft>
                <a:spcPts val="0"/>
              </a:spcAft>
              <a:buSzPts val="2000"/>
              <a:buChar char="■"/>
              <a:defRPr/>
            </a:lvl9pPr>
          </a:lstStyle>
          <a:p>
            <a:endParaRPr/>
          </a:p>
        </p:txBody>
      </p:sp>
      <p:sp>
        <p:nvSpPr>
          <p:cNvPr id="31" name="Google Shape;31;p27"/>
          <p:cNvSpPr txBox="1">
            <a:spLocks noGrp="1"/>
          </p:cNvSpPr>
          <p:nvPr>
            <p:ph type="sldNum" idx="12"/>
          </p:nvPr>
        </p:nvSpPr>
        <p:spPr>
          <a:xfrm>
            <a:off x="8556775" y="4777350"/>
            <a:ext cx="548700" cy="2901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 Gold">
  <p:cSld name="BLANK_1_1">
    <p:bg>
      <p:bgPr>
        <a:solidFill>
          <a:srgbClr val="0A9FD9"/>
        </a:solidFill>
        <a:effectLst/>
      </p:bgPr>
    </p:bg>
    <p:spTree>
      <p:nvGrpSpPr>
        <p:cNvPr id="1" name="Shape 32"/>
        <p:cNvGrpSpPr/>
        <p:nvPr/>
      </p:nvGrpSpPr>
      <p:grpSpPr>
        <a:xfrm>
          <a:off x="0" y="0"/>
          <a:ext cx="0" cy="0"/>
          <a:chOff x="0" y="0"/>
          <a:chExt cx="0" cy="0"/>
        </a:xfrm>
      </p:grpSpPr>
      <p:sp>
        <p:nvSpPr>
          <p:cNvPr id="33" name="Google Shape;33;p28"/>
          <p:cNvSpPr txBox="1">
            <a:spLocks noGrp="1"/>
          </p:cNvSpPr>
          <p:nvPr>
            <p:ph type="sldNum" idx="12"/>
          </p:nvPr>
        </p:nvSpPr>
        <p:spPr>
          <a:xfrm>
            <a:off x="8556775" y="4777350"/>
            <a:ext cx="548700" cy="2901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ubtitle - Gold">
  <p:cSld name="TITLE_1_3_1">
    <p:bg>
      <p:bgPr>
        <a:solidFill>
          <a:srgbClr val="0A9FD9"/>
        </a:solidFill>
        <a:effectLst/>
      </p:bgPr>
    </p:bg>
    <p:spTree>
      <p:nvGrpSpPr>
        <p:cNvPr id="1" name="Shape 34"/>
        <p:cNvGrpSpPr/>
        <p:nvPr/>
      </p:nvGrpSpPr>
      <p:grpSpPr>
        <a:xfrm>
          <a:off x="0" y="0"/>
          <a:ext cx="0" cy="0"/>
          <a:chOff x="0" y="0"/>
          <a:chExt cx="0" cy="0"/>
        </a:xfrm>
      </p:grpSpPr>
      <p:sp>
        <p:nvSpPr>
          <p:cNvPr id="35" name="Google Shape;35;p29"/>
          <p:cNvSpPr txBox="1">
            <a:spLocks noGrp="1"/>
          </p:cNvSpPr>
          <p:nvPr>
            <p:ph type="ctrTitle"/>
          </p:nvPr>
        </p:nvSpPr>
        <p:spPr>
          <a:xfrm>
            <a:off x="565775" y="1583344"/>
            <a:ext cx="6009300"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6" name="Google Shape;36;p29"/>
          <p:cNvSpPr txBox="1">
            <a:spLocks noGrp="1"/>
          </p:cNvSpPr>
          <p:nvPr>
            <p:ph type="subTitle" idx="1"/>
          </p:nvPr>
        </p:nvSpPr>
        <p:spPr>
          <a:xfrm>
            <a:off x="481675" y="3494044"/>
            <a:ext cx="6093600" cy="819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000"/>
              <a:buFont typeface="Montserrat"/>
              <a:buNone/>
              <a:defRPr>
                <a:latin typeface="Montserrat"/>
                <a:ea typeface="Montserrat"/>
                <a:cs typeface="Montserrat"/>
                <a:sym typeface="Montserrat"/>
              </a:defRPr>
            </a:lvl1pPr>
            <a:lvl2pPr lvl="1" algn="l">
              <a:lnSpc>
                <a:spcPct val="100000"/>
              </a:lnSpc>
              <a:spcBef>
                <a:spcPts val="0"/>
              </a:spcBef>
              <a:spcAft>
                <a:spcPts val="0"/>
              </a:spcAft>
              <a:buSzPts val="3000"/>
              <a:buFont typeface="Montserrat"/>
              <a:buNone/>
              <a:defRPr sz="3000">
                <a:latin typeface="Montserrat"/>
                <a:ea typeface="Montserrat"/>
                <a:cs typeface="Montserrat"/>
                <a:sym typeface="Montserrat"/>
              </a:defRPr>
            </a:lvl2pPr>
            <a:lvl3pPr lvl="2" algn="l">
              <a:lnSpc>
                <a:spcPct val="100000"/>
              </a:lnSpc>
              <a:spcBef>
                <a:spcPts val="0"/>
              </a:spcBef>
              <a:spcAft>
                <a:spcPts val="0"/>
              </a:spcAft>
              <a:buSzPts val="3000"/>
              <a:buFont typeface="Montserrat"/>
              <a:buNone/>
              <a:defRPr sz="3000">
                <a:latin typeface="Montserrat"/>
                <a:ea typeface="Montserrat"/>
                <a:cs typeface="Montserrat"/>
                <a:sym typeface="Montserrat"/>
              </a:defRPr>
            </a:lvl3pPr>
            <a:lvl4pPr lvl="3" algn="l">
              <a:lnSpc>
                <a:spcPct val="100000"/>
              </a:lnSpc>
              <a:spcBef>
                <a:spcPts val="0"/>
              </a:spcBef>
              <a:spcAft>
                <a:spcPts val="0"/>
              </a:spcAft>
              <a:buSzPts val="3000"/>
              <a:buFont typeface="Montserrat"/>
              <a:buNone/>
              <a:defRPr sz="3000">
                <a:latin typeface="Montserrat"/>
                <a:ea typeface="Montserrat"/>
                <a:cs typeface="Montserrat"/>
                <a:sym typeface="Montserrat"/>
              </a:defRPr>
            </a:lvl4pPr>
            <a:lvl5pPr lvl="4" algn="l">
              <a:lnSpc>
                <a:spcPct val="100000"/>
              </a:lnSpc>
              <a:spcBef>
                <a:spcPts val="0"/>
              </a:spcBef>
              <a:spcAft>
                <a:spcPts val="0"/>
              </a:spcAft>
              <a:buSzPts val="3000"/>
              <a:buFont typeface="Montserrat"/>
              <a:buNone/>
              <a:defRPr sz="3000">
                <a:latin typeface="Montserrat"/>
                <a:ea typeface="Montserrat"/>
                <a:cs typeface="Montserrat"/>
                <a:sym typeface="Montserrat"/>
              </a:defRPr>
            </a:lvl5pPr>
            <a:lvl6pPr lvl="5" algn="l">
              <a:lnSpc>
                <a:spcPct val="100000"/>
              </a:lnSpc>
              <a:spcBef>
                <a:spcPts val="0"/>
              </a:spcBef>
              <a:spcAft>
                <a:spcPts val="0"/>
              </a:spcAft>
              <a:buSzPts val="3000"/>
              <a:buFont typeface="Montserrat"/>
              <a:buNone/>
              <a:defRPr sz="3000">
                <a:latin typeface="Montserrat"/>
                <a:ea typeface="Montserrat"/>
                <a:cs typeface="Montserrat"/>
                <a:sym typeface="Montserrat"/>
              </a:defRPr>
            </a:lvl6pPr>
            <a:lvl7pPr lvl="6" algn="l">
              <a:lnSpc>
                <a:spcPct val="100000"/>
              </a:lnSpc>
              <a:spcBef>
                <a:spcPts val="0"/>
              </a:spcBef>
              <a:spcAft>
                <a:spcPts val="0"/>
              </a:spcAft>
              <a:buSzPts val="3000"/>
              <a:buFont typeface="Montserrat"/>
              <a:buNone/>
              <a:defRPr sz="3000">
                <a:latin typeface="Montserrat"/>
                <a:ea typeface="Montserrat"/>
                <a:cs typeface="Montserrat"/>
                <a:sym typeface="Montserrat"/>
              </a:defRPr>
            </a:lvl7pPr>
            <a:lvl8pPr lvl="7" algn="l">
              <a:lnSpc>
                <a:spcPct val="100000"/>
              </a:lnSpc>
              <a:spcBef>
                <a:spcPts val="0"/>
              </a:spcBef>
              <a:spcAft>
                <a:spcPts val="0"/>
              </a:spcAft>
              <a:buSzPts val="3000"/>
              <a:buFont typeface="Montserrat"/>
              <a:buNone/>
              <a:defRPr sz="3000">
                <a:latin typeface="Montserrat"/>
                <a:ea typeface="Montserrat"/>
                <a:cs typeface="Montserrat"/>
                <a:sym typeface="Montserrat"/>
              </a:defRPr>
            </a:lvl8pPr>
            <a:lvl9pPr lvl="8" algn="l">
              <a:lnSpc>
                <a:spcPct val="100000"/>
              </a:lnSpc>
              <a:spcBef>
                <a:spcPts val="0"/>
              </a:spcBef>
              <a:spcAft>
                <a:spcPts val="0"/>
              </a:spcAft>
              <a:buSzPts val="3000"/>
              <a:buFont typeface="Montserrat"/>
              <a:buNone/>
              <a:defRPr sz="3000">
                <a:latin typeface="Montserrat"/>
                <a:ea typeface="Montserrat"/>
                <a:cs typeface="Montserrat"/>
                <a:sym typeface="Montserrat"/>
              </a:defRPr>
            </a:lvl9pPr>
          </a:lstStyle>
          <a:p>
            <a:endParaRPr/>
          </a:p>
        </p:txBody>
      </p:sp>
      <p:sp>
        <p:nvSpPr>
          <p:cNvPr id="37" name="Google Shape;37;p29"/>
          <p:cNvSpPr/>
          <p:nvPr/>
        </p:nvSpPr>
        <p:spPr>
          <a:xfrm>
            <a:off x="581050" y="3055519"/>
            <a:ext cx="6016800" cy="126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29"/>
          <p:cNvSpPr txBox="1">
            <a:spLocks noGrp="1"/>
          </p:cNvSpPr>
          <p:nvPr>
            <p:ph type="sldNum" idx="12"/>
          </p:nvPr>
        </p:nvSpPr>
        <p:spPr>
          <a:xfrm>
            <a:off x="8556775" y="4777350"/>
            <a:ext cx="548700" cy="2901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 Teal">
  <p:cSld name="TITLE_1_1">
    <p:spTree>
      <p:nvGrpSpPr>
        <p:cNvPr id="1" name="Shape 39"/>
        <p:cNvGrpSpPr/>
        <p:nvPr/>
      </p:nvGrpSpPr>
      <p:grpSpPr>
        <a:xfrm>
          <a:off x="0" y="0"/>
          <a:ext cx="0" cy="0"/>
          <a:chOff x="0" y="0"/>
          <a:chExt cx="0" cy="0"/>
        </a:xfrm>
      </p:grpSpPr>
      <p:sp>
        <p:nvSpPr>
          <p:cNvPr id="40" name="Google Shape;40;p30"/>
          <p:cNvSpPr txBox="1">
            <a:spLocks noGrp="1"/>
          </p:cNvSpPr>
          <p:nvPr>
            <p:ph type="body" idx="1"/>
          </p:nvPr>
        </p:nvSpPr>
        <p:spPr>
          <a:xfrm>
            <a:off x="1513800" y="2161800"/>
            <a:ext cx="6116400" cy="819900"/>
          </a:xfrm>
          <a:prstGeom prst="rect">
            <a:avLst/>
          </a:prstGeom>
          <a:noFill/>
          <a:ln>
            <a:noFill/>
          </a:ln>
        </p:spPr>
        <p:txBody>
          <a:bodyPr spcFirstLastPara="1" wrap="square" lIns="91425" tIns="91425" rIns="91425" bIns="91425" anchor="t" anchorCtr="0">
            <a:noAutofit/>
          </a:bodyPr>
          <a:lstStyle>
            <a:lvl1pPr marL="457200" lvl="0" indent="-355600" algn="ctr">
              <a:lnSpc>
                <a:spcPct val="100000"/>
              </a:lnSpc>
              <a:spcBef>
                <a:spcPts val="600"/>
              </a:spcBef>
              <a:spcAft>
                <a:spcPts val="0"/>
              </a:spcAft>
              <a:buSzPts val="2000"/>
              <a:buChar char="○"/>
              <a:defRPr i="1"/>
            </a:lvl1pPr>
            <a:lvl2pPr marL="914400" lvl="1" indent="-355600" algn="ctr">
              <a:lnSpc>
                <a:spcPct val="100000"/>
              </a:lnSpc>
              <a:spcBef>
                <a:spcPts val="0"/>
              </a:spcBef>
              <a:spcAft>
                <a:spcPts val="0"/>
              </a:spcAft>
              <a:buSzPts val="2000"/>
              <a:buChar char="●"/>
              <a:defRPr i="1"/>
            </a:lvl2pPr>
            <a:lvl3pPr marL="1371600" lvl="2" indent="-355600" algn="ctr">
              <a:lnSpc>
                <a:spcPct val="100000"/>
              </a:lnSpc>
              <a:spcBef>
                <a:spcPts val="0"/>
              </a:spcBef>
              <a:spcAft>
                <a:spcPts val="0"/>
              </a:spcAft>
              <a:buSzPts val="2000"/>
              <a:buChar char="■"/>
              <a:defRPr i="1"/>
            </a:lvl3pPr>
            <a:lvl4pPr marL="1828800" lvl="3" indent="-355600" algn="ctr">
              <a:lnSpc>
                <a:spcPct val="100000"/>
              </a:lnSpc>
              <a:spcBef>
                <a:spcPts val="0"/>
              </a:spcBef>
              <a:spcAft>
                <a:spcPts val="0"/>
              </a:spcAft>
              <a:buSzPts val="2000"/>
              <a:buChar char="●"/>
              <a:defRPr i="1"/>
            </a:lvl4pPr>
            <a:lvl5pPr marL="2286000" lvl="4" indent="-355600" algn="ctr">
              <a:lnSpc>
                <a:spcPct val="100000"/>
              </a:lnSpc>
              <a:spcBef>
                <a:spcPts val="0"/>
              </a:spcBef>
              <a:spcAft>
                <a:spcPts val="0"/>
              </a:spcAft>
              <a:buSzPts val="2000"/>
              <a:buChar char="○"/>
              <a:defRPr i="1"/>
            </a:lvl5pPr>
            <a:lvl6pPr marL="2743200" lvl="5" indent="-355600" algn="ctr">
              <a:lnSpc>
                <a:spcPct val="100000"/>
              </a:lnSpc>
              <a:spcBef>
                <a:spcPts val="0"/>
              </a:spcBef>
              <a:spcAft>
                <a:spcPts val="0"/>
              </a:spcAft>
              <a:buSzPts val="2000"/>
              <a:buChar char="■"/>
              <a:defRPr i="1"/>
            </a:lvl6pPr>
            <a:lvl7pPr marL="3200400" lvl="6" indent="-355600" algn="ctr">
              <a:lnSpc>
                <a:spcPct val="100000"/>
              </a:lnSpc>
              <a:spcBef>
                <a:spcPts val="0"/>
              </a:spcBef>
              <a:spcAft>
                <a:spcPts val="0"/>
              </a:spcAft>
              <a:buSzPts val="2000"/>
              <a:buChar char="●"/>
              <a:defRPr i="1"/>
            </a:lvl7pPr>
            <a:lvl8pPr marL="3657600" lvl="7" indent="-355600" algn="ctr">
              <a:lnSpc>
                <a:spcPct val="100000"/>
              </a:lnSpc>
              <a:spcBef>
                <a:spcPts val="0"/>
              </a:spcBef>
              <a:spcAft>
                <a:spcPts val="0"/>
              </a:spcAft>
              <a:buSzPts val="2000"/>
              <a:buChar char="○"/>
              <a:defRPr i="1"/>
            </a:lvl8pPr>
            <a:lvl9pPr marL="4114800" lvl="8" indent="-355600" algn="ctr">
              <a:lnSpc>
                <a:spcPct val="100000"/>
              </a:lnSpc>
              <a:spcBef>
                <a:spcPts val="0"/>
              </a:spcBef>
              <a:spcAft>
                <a:spcPts val="0"/>
              </a:spcAft>
              <a:buSzPts val="2000"/>
              <a:buChar char="■"/>
              <a:defRPr i="1"/>
            </a:lvl9pPr>
          </a:lstStyle>
          <a:p>
            <a:endParaRPr/>
          </a:p>
        </p:txBody>
      </p:sp>
      <p:sp>
        <p:nvSpPr>
          <p:cNvPr id="41" name="Google Shape;41;p30"/>
          <p:cNvSpPr txBox="1"/>
          <p:nvPr/>
        </p:nvSpPr>
        <p:spPr>
          <a:xfrm>
            <a:off x="3593400" y="1181419"/>
            <a:ext cx="1957200" cy="65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600"/>
              <a:buFont typeface="Arial"/>
              <a:buNone/>
            </a:pPr>
            <a:r>
              <a:rPr lang="en-US" sz="9600" b="1" i="0" u="none" strike="noStrike" cap="none">
                <a:solidFill>
                  <a:srgbClr val="FFFFFF"/>
                </a:solidFill>
                <a:latin typeface="Times New Roman"/>
                <a:ea typeface="Times New Roman"/>
                <a:cs typeface="Times New Roman"/>
                <a:sym typeface="Times New Roman"/>
              </a:rPr>
              <a:t>“</a:t>
            </a:r>
            <a:endParaRPr sz="9600" b="1" i="0" u="none" strike="noStrike" cap="none">
              <a:solidFill>
                <a:srgbClr val="FFFFFF"/>
              </a:solidFill>
              <a:latin typeface="Times New Roman"/>
              <a:ea typeface="Times New Roman"/>
              <a:cs typeface="Times New Roman"/>
              <a:sym typeface="Times New Roman"/>
            </a:endParaRPr>
          </a:p>
        </p:txBody>
      </p:sp>
      <p:sp>
        <p:nvSpPr>
          <p:cNvPr id="42" name="Google Shape;42;p30"/>
          <p:cNvSpPr/>
          <p:nvPr/>
        </p:nvSpPr>
        <p:spPr>
          <a:xfrm>
            <a:off x="2584275" y="4565606"/>
            <a:ext cx="3996000" cy="126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0"/>
          <p:cNvSpPr/>
          <p:nvPr/>
        </p:nvSpPr>
        <p:spPr>
          <a:xfrm>
            <a:off x="2584275" y="451669"/>
            <a:ext cx="3996000" cy="126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0"/>
          <p:cNvSpPr txBox="1">
            <a:spLocks noGrp="1"/>
          </p:cNvSpPr>
          <p:nvPr>
            <p:ph type="sldNum" idx="12"/>
          </p:nvPr>
        </p:nvSpPr>
        <p:spPr>
          <a:xfrm>
            <a:off x="8556775" y="4777350"/>
            <a:ext cx="548700" cy="2901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31"/>
          <p:cNvSpPr txBox="1">
            <a:spLocks noGrp="1"/>
          </p:cNvSpPr>
          <p:nvPr>
            <p:ph type="title"/>
          </p:nvPr>
        </p:nvSpPr>
        <p:spPr>
          <a:xfrm>
            <a:off x="457200" y="428569"/>
            <a:ext cx="8229600" cy="573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SzPts val="3200"/>
              <a:buNone/>
              <a:defRPr/>
            </a:lvl2pPr>
            <a:lvl3pPr lvl="2" algn="ctr">
              <a:lnSpc>
                <a:spcPct val="100000"/>
              </a:lnSpc>
              <a:spcBef>
                <a:spcPts val="0"/>
              </a:spcBef>
              <a:spcAft>
                <a:spcPts val="0"/>
              </a:spcAft>
              <a:buSzPts val="3200"/>
              <a:buNone/>
              <a:defRPr/>
            </a:lvl3pPr>
            <a:lvl4pPr lvl="3" algn="ctr">
              <a:lnSpc>
                <a:spcPct val="100000"/>
              </a:lnSpc>
              <a:spcBef>
                <a:spcPts val="0"/>
              </a:spcBef>
              <a:spcAft>
                <a:spcPts val="0"/>
              </a:spcAft>
              <a:buSzPts val="3200"/>
              <a:buNone/>
              <a:defRPr/>
            </a:lvl4pPr>
            <a:lvl5pPr lvl="4" algn="ctr">
              <a:lnSpc>
                <a:spcPct val="100000"/>
              </a:lnSpc>
              <a:spcBef>
                <a:spcPts val="0"/>
              </a:spcBef>
              <a:spcAft>
                <a:spcPts val="0"/>
              </a:spcAft>
              <a:buSzPts val="3200"/>
              <a:buNone/>
              <a:defRPr/>
            </a:lvl5pPr>
            <a:lvl6pPr lvl="5" algn="ctr">
              <a:lnSpc>
                <a:spcPct val="100000"/>
              </a:lnSpc>
              <a:spcBef>
                <a:spcPts val="0"/>
              </a:spcBef>
              <a:spcAft>
                <a:spcPts val="0"/>
              </a:spcAft>
              <a:buSzPts val="3200"/>
              <a:buNone/>
              <a:defRPr/>
            </a:lvl6pPr>
            <a:lvl7pPr lvl="6" algn="ctr">
              <a:lnSpc>
                <a:spcPct val="100000"/>
              </a:lnSpc>
              <a:spcBef>
                <a:spcPts val="0"/>
              </a:spcBef>
              <a:spcAft>
                <a:spcPts val="0"/>
              </a:spcAft>
              <a:buSzPts val="3200"/>
              <a:buNone/>
              <a:defRPr/>
            </a:lvl7pPr>
            <a:lvl8pPr lvl="7" algn="ctr">
              <a:lnSpc>
                <a:spcPct val="100000"/>
              </a:lnSpc>
              <a:spcBef>
                <a:spcPts val="0"/>
              </a:spcBef>
              <a:spcAft>
                <a:spcPts val="0"/>
              </a:spcAft>
              <a:buSzPts val="3200"/>
              <a:buNone/>
              <a:defRPr/>
            </a:lvl8pPr>
            <a:lvl9pPr lvl="8" algn="ctr">
              <a:lnSpc>
                <a:spcPct val="100000"/>
              </a:lnSpc>
              <a:spcBef>
                <a:spcPts val="0"/>
              </a:spcBef>
              <a:spcAft>
                <a:spcPts val="0"/>
              </a:spcAft>
              <a:buSzPts val="3200"/>
              <a:buNone/>
              <a:defRPr/>
            </a:lvl9pPr>
          </a:lstStyle>
          <a:p>
            <a:endParaRPr/>
          </a:p>
        </p:txBody>
      </p:sp>
      <p:sp>
        <p:nvSpPr>
          <p:cNvPr id="47" name="Google Shape;47;p31"/>
          <p:cNvSpPr/>
          <p:nvPr/>
        </p:nvSpPr>
        <p:spPr>
          <a:xfrm>
            <a:off x="2584275" y="4565606"/>
            <a:ext cx="3996000" cy="126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31"/>
          <p:cNvSpPr txBox="1">
            <a:spLocks noGrp="1"/>
          </p:cNvSpPr>
          <p:nvPr>
            <p:ph type="sldNum" idx="12"/>
          </p:nvPr>
        </p:nvSpPr>
        <p:spPr>
          <a:xfrm>
            <a:off x="8556775" y="4777350"/>
            <a:ext cx="548700" cy="2901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1 column - Gold">
  <p:cSld name="1_Title + 1 column - Gold 3">
    <p:bg>
      <p:bgPr>
        <a:solidFill>
          <a:schemeClr val="lt1"/>
        </a:solidFill>
        <a:effectLst/>
      </p:bgPr>
    </p:bg>
    <p:spTree>
      <p:nvGrpSpPr>
        <p:cNvPr id="1" name="Shape 49"/>
        <p:cNvGrpSpPr/>
        <p:nvPr/>
      </p:nvGrpSpPr>
      <p:grpSpPr>
        <a:xfrm>
          <a:off x="0" y="0"/>
          <a:ext cx="0" cy="0"/>
          <a:chOff x="0" y="0"/>
          <a:chExt cx="0" cy="0"/>
        </a:xfrm>
      </p:grpSpPr>
      <p:sp>
        <p:nvSpPr>
          <p:cNvPr id="50" name="Google Shape;50;p32"/>
          <p:cNvSpPr/>
          <p:nvPr/>
        </p:nvSpPr>
        <p:spPr>
          <a:xfrm>
            <a:off x="0" y="318620"/>
            <a:ext cx="412800" cy="258000"/>
          </a:xfrm>
          <a:prstGeom prst="rect">
            <a:avLst/>
          </a:prstGeom>
          <a:solidFill>
            <a:srgbClr val="009C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32"/>
          <p:cNvSpPr txBox="1">
            <a:spLocks noGrp="1"/>
          </p:cNvSpPr>
          <p:nvPr>
            <p:ph type="title"/>
          </p:nvPr>
        </p:nvSpPr>
        <p:spPr>
          <a:xfrm>
            <a:off x="457200" y="447620"/>
            <a:ext cx="8229600" cy="10719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52" name="Google Shape;52;p32"/>
          <p:cNvSpPr txBox="1">
            <a:spLocks noGrp="1"/>
          </p:cNvSpPr>
          <p:nvPr>
            <p:ph type="body" idx="1"/>
          </p:nvPr>
        </p:nvSpPr>
        <p:spPr>
          <a:xfrm>
            <a:off x="561950" y="1880794"/>
            <a:ext cx="8020200" cy="2815200"/>
          </a:xfrm>
          <a:prstGeom prst="rect">
            <a:avLst/>
          </a:prstGeom>
          <a:noFill/>
          <a:ln>
            <a:noFill/>
          </a:ln>
        </p:spPr>
        <p:txBody>
          <a:bodyPr spcFirstLastPara="1" wrap="square" lIns="91425" tIns="91425" rIns="91425" bIns="91425" anchor="t" anchorCtr="0">
            <a:noAutofit/>
          </a:bodyPr>
          <a:lstStyle>
            <a:lvl1pPr marL="457200" lvl="0" indent="-355600" algn="l">
              <a:lnSpc>
                <a:spcPct val="100000"/>
              </a:lnSpc>
              <a:spcBef>
                <a:spcPts val="600"/>
              </a:spcBef>
              <a:spcAft>
                <a:spcPts val="0"/>
              </a:spcAft>
              <a:buSzPts val="2000"/>
              <a:buChar char="○"/>
              <a:defRPr/>
            </a:lvl1pPr>
            <a:lvl2pPr marL="914400" lvl="1" indent="-355600" algn="l">
              <a:lnSpc>
                <a:spcPct val="100000"/>
              </a:lnSpc>
              <a:spcBef>
                <a:spcPts val="0"/>
              </a:spcBef>
              <a:spcAft>
                <a:spcPts val="0"/>
              </a:spcAft>
              <a:buSzPts val="2000"/>
              <a:buChar char="●"/>
              <a:defRPr/>
            </a:lvl2pPr>
            <a:lvl3pPr marL="1371600" lvl="2" indent="-355600" algn="l">
              <a:lnSpc>
                <a:spcPct val="100000"/>
              </a:lnSpc>
              <a:spcBef>
                <a:spcPts val="0"/>
              </a:spcBef>
              <a:spcAft>
                <a:spcPts val="0"/>
              </a:spcAft>
              <a:buSzPts val="2000"/>
              <a:buChar char="■"/>
              <a:defRPr/>
            </a:lvl3pPr>
            <a:lvl4pPr marL="1828800" lvl="3" indent="-355600" algn="l">
              <a:lnSpc>
                <a:spcPct val="100000"/>
              </a:lnSpc>
              <a:spcBef>
                <a:spcPts val="0"/>
              </a:spcBef>
              <a:spcAft>
                <a:spcPts val="0"/>
              </a:spcAft>
              <a:buSzPts val="2000"/>
              <a:buChar char="●"/>
              <a:defRPr/>
            </a:lvl4pPr>
            <a:lvl5pPr marL="2286000" lvl="4" indent="-355600" algn="l">
              <a:lnSpc>
                <a:spcPct val="100000"/>
              </a:lnSpc>
              <a:spcBef>
                <a:spcPts val="0"/>
              </a:spcBef>
              <a:spcAft>
                <a:spcPts val="0"/>
              </a:spcAft>
              <a:buSzPts val="2000"/>
              <a:buChar char="○"/>
              <a:defRPr/>
            </a:lvl5pPr>
            <a:lvl6pPr marL="2743200" lvl="5" indent="-355600" algn="l">
              <a:lnSpc>
                <a:spcPct val="100000"/>
              </a:lnSpc>
              <a:spcBef>
                <a:spcPts val="0"/>
              </a:spcBef>
              <a:spcAft>
                <a:spcPts val="0"/>
              </a:spcAft>
              <a:buSzPts val="2000"/>
              <a:buChar char="■"/>
              <a:defRPr/>
            </a:lvl6pPr>
            <a:lvl7pPr marL="3200400" lvl="6" indent="-355600" algn="l">
              <a:lnSpc>
                <a:spcPct val="100000"/>
              </a:lnSpc>
              <a:spcBef>
                <a:spcPts val="0"/>
              </a:spcBef>
              <a:spcAft>
                <a:spcPts val="0"/>
              </a:spcAft>
              <a:buSzPts val="2000"/>
              <a:buChar char="●"/>
              <a:defRPr/>
            </a:lvl7pPr>
            <a:lvl8pPr marL="3657600" lvl="7" indent="-355600" algn="l">
              <a:lnSpc>
                <a:spcPct val="100000"/>
              </a:lnSpc>
              <a:spcBef>
                <a:spcPts val="0"/>
              </a:spcBef>
              <a:spcAft>
                <a:spcPts val="0"/>
              </a:spcAft>
              <a:buSzPts val="2000"/>
              <a:buChar char="○"/>
              <a:defRPr/>
            </a:lvl8pPr>
            <a:lvl9pPr marL="4114800" lvl="8" indent="-355600" algn="l">
              <a:lnSpc>
                <a:spcPct val="100000"/>
              </a:lnSpc>
              <a:spcBef>
                <a:spcPts val="0"/>
              </a:spcBef>
              <a:spcAft>
                <a:spcPts val="0"/>
              </a:spcAft>
              <a:buSzPts val="2000"/>
              <a:buChar char="■"/>
              <a:defRPr/>
            </a:lvl9pPr>
          </a:lstStyle>
          <a:p>
            <a:endParaRPr/>
          </a:p>
        </p:txBody>
      </p:sp>
      <p:sp>
        <p:nvSpPr>
          <p:cNvPr id="53" name="Google Shape;53;p32"/>
          <p:cNvSpPr txBox="1">
            <a:spLocks noGrp="1"/>
          </p:cNvSpPr>
          <p:nvPr>
            <p:ph type="sldNum" idx="12"/>
          </p:nvPr>
        </p:nvSpPr>
        <p:spPr>
          <a:xfrm>
            <a:off x="8556775" y="4777350"/>
            <a:ext cx="548700" cy="2901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1"/>
        </a:solidFill>
        <a:effectLst/>
      </p:bgPr>
    </p:bg>
    <p:spTree>
      <p:nvGrpSpPr>
        <p:cNvPr id="1" name="Shape 5"/>
        <p:cNvGrpSpPr/>
        <p:nvPr/>
      </p:nvGrpSpPr>
      <p:grpSpPr>
        <a:xfrm>
          <a:off x="0" y="0"/>
          <a:ext cx="0" cy="0"/>
          <a:chOff x="0" y="0"/>
          <a:chExt cx="0" cy="0"/>
        </a:xfrm>
      </p:grpSpPr>
      <p:sp>
        <p:nvSpPr>
          <p:cNvPr id="6" name="Google Shape;6;p23"/>
          <p:cNvSpPr txBox="1">
            <a:spLocks noGrp="1"/>
          </p:cNvSpPr>
          <p:nvPr>
            <p:ph type="title"/>
          </p:nvPr>
        </p:nvSpPr>
        <p:spPr>
          <a:xfrm>
            <a:off x="457200" y="447620"/>
            <a:ext cx="8229600" cy="10719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3200"/>
              <a:buFont typeface="Montserrat"/>
              <a:buNone/>
              <a:defRPr sz="3200" b="1"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3200"/>
              <a:buFont typeface="Montserrat"/>
              <a:buNone/>
              <a:defRPr sz="3200" b="1"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3200"/>
              <a:buFont typeface="Montserrat"/>
              <a:buNone/>
              <a:defRPr sz="3200" b="1"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3200"/>
              <a:buFont typeface="Montserrat"/>
              <a:buNone/>
              <a:defRPr sz="3200" b="1"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3200"/>
              <a:buFont typeface="Montserrat"/>
              <a:buNone/>
              <a:defRPr sz="3200" b="1"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3200"/>
              <a:buFont typeface="Montserrat"/>
              <a:buNone/>
              <a:defRPr sz="3200" b="1"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3200"/>
              <a:buFont typeface="Montserrat"/>
              <a:buNone/>
              <a:defRPr sz="3200" b="1"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3200"/>
              <a:buFont typeface="Montserrat"/>
              <a:buNone/>
              <a:defRPr sz="3200" b="1"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3200"/>
              <a:buFont typeface="Montserrat"/>
              <a:buNone/>
              <a:defRPr sz="3200" b="1" i="0" u="none" strike="noStrike" cap="none">
                <a:solidFill>
                  <a:schemeClr val="lt1"/>
                </a:solidFill>
                <a:latin typeface="Montserrat"/>
                <a:ea typeface="Montserrat"/>
                <a:cs typeface="Montserrat"/>
                <a:sym typeface="Montserrat"/>
              </a:defRPr>
            </a:lvl9pPr>
          </a:lstStyle>
          <a:p>
            <a:endParaRPr/>
          </a:p>
        </p:txBody>
      </p:sp>
      <p:sp>
        <p:nvSpPr>
          <p:cNvPr id="7" name="Google Shape;7;p23"/>
          <p:cNvSpPr txBox="1">
            <a:spLocks noGrp="1"/>
          </p:cNvSpPr>
          <p:nvPr>
            <p:ph type="body" idx="1"/>
          </p:nvPr>
        </p:nvSpPr>
        <p:spPr>
          <a:xfrm>
            <a:off x="561950" y="1880794"/>
            <a:ext cx="8020200" cy="28152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600"/>
              </a:spcBef>
              <a:spcAft>
                <a:spcPts val="0"/>
              </a:spcAft>
              <a:buClr>
                <a:schemeClr val="lt1"/>
              </a:buClr>
              <a:buSzPts val="2000"/>
              <a:buFont typeface="Open Sans"/>
              <a:buChar char="○"/>
              <a:defRPr sz="2000" b="0" i="0" u="none" strike="noStrike" cap="none">
                <a:solidFill>
                  <a:schemeClr val="lt1"/>
                </a:solidFill>
                <a:latin typeface="Open Sans"/>
                <a:ea typeface="Open Sans"/>
                <a:cs typeface="Open Sans"/>
                <a:sym typeface="Open Sans"/>
              </a:defRPr>
            </a:lvl1pPr>
            <a:lvl2pPr marL="914400" marR="0" lvl="1" indent="-355600" algn="l" rtl="0">
              <a:lnSpc>
                <a:spcPct val="100000"/>
              </a:lnSpc>
              <a:spcBef>
                <a:spcPts val="0"/>
              </a:spcBef>
              <a:spcAft>
                <a:spcPts val="0"/>
              </a:spcAft>
              <a:buClr>
                <a:schemeClr val="lt1"/>
              </a:buClr>
              <a:buSzPts val="2000"/>
              <a:buFont typeface="Open Sans"/>
              <a:buChar char="●"/>
              <a:defRPr sz="2000" b="0" i="0" u="none" strike="noStrike" cap="none">
                <a:solidFill>
                  <a:schemeClr val="lt1"/>
                </a:solidFill>
                <a:latin typeface="Open Sans"/>
                <a:ea typeface="Open Sans"/>
                <a:cs typeface="Open Sans"/>
                <a:sym typeface="Open Sans"/>
              </a:defRPr>
            </a:lvl2pPr>
            <a:lvl3pPr marL="1371600" marR="0" lvl="2" indent="-355600" algn="l" rtl="0">
              <a:lnSpc>
                <a:spcPct val="100000"/>
              </a:lnSpc>
              <a:spcBef>
                <a:spcPts val="0"/>
              </a:spcBef>
              <a:spcAft>
                <a:spcPts val="0"/>
              </a:spcAft>
              <a:buClr>
                <a:schemeClr val="lt1"/>
              </a:buClr>
              <a:buSzPts val="2000"/>
              <a:buFont typeface="Open Sans"/>
              <a:buChar char="■"/>
              <a:defRPr sz="2000" b="0" i="0" u="none" strike="noStrike" cap="none">
                <a:solidFill>
                  <a:schemeClr val="lt1"/>
                </a:solidFill>
                <a:latin typeface="Open Sans"/>
                <a:ea typeface="Open Sans"/>
                <a:cs typeface="Open Sans"/>
                <a:sym typeface="Open Sans"/>
              </a:defRPr>
            </a:lvl3pPr>
            <a:lvl4pPr marL="1828800" marR="0" lvl="3" indent="-355600" algn="l" rtl="0">
              <a:lnSpc>
                <a:spcPct val="100000"/>
              </a:lnSpc>
              <a:spcBef>
                <a:spcPts val="0"/>
              </a:spcBef>
              <a:spcAft>
                <a:spcPts val="0"/>
              </a:spcAft>
              <a:buClr>
                <a:schemeClr val="lt1"/>
              </a:buClr>
              <a:buSzPts val="2000"/>
              <a:buFont typeface="Open Sans"/>
              <a:buChar char="●"/>
              <a:defRPr sz="2000" b="0" i="0" u="none" strike="noStrike" cap="none">
                <a:solidFill>
                  <a:schemeClr val="lt1"/>
                </a:solidFill>
                <a:latin typeface="Open Sans"/>
                <a:ea typeface="Open Sans"/>
                <a:cs typeface="Open Sans"/>
                <a:sym typeface="Open Sans"/>
              </a:defRPr>
            </a:lvl4pPr>
            <a:lvl5pPr marL="2286000" marR="0" lvl="4" indent="-355600" algn="l" rtl="0">
              <a:lnSpc>
                <a:spcPct val="100000"/>
              </a:lnSpc>
              <a:spcBef>
                <a:spcPts val="0"/>
              </a:spcBef>
              <a:spcAft>
                <a:spcPts val="0"/>
              </a:spcAft>
              <a:buClr>
                <a:schemeClr val="lt1"/>
              </a:buClr>
              <a:buSzPts val="2000"/>
              <a:buFont typeface="Open Sans"/>
              <a:buChar char="○"/>
              <a:defRPr sz="2000" b="0" i="0" u="none" strike="noStrike" cap="none">
                <a:solidFill>
                  <a:schemeClr val="lt1"/>
                </a:solidFill>
                <a:latin typeface="Open Sans"/>
                <a:ea typeface="Open Sans"/>
                <a:cs typeface="Open Sans"/>
                <a:sym typeface="Open Sans"/>
              </a:defRPr>
            </a:lvl5pPr>
            <a:lvl6pPr marL="2743200" marR="0" lvl="5" indent="-355600" algn="l" rtl="0">
              <a:lnSpc>
                <a:spcPct val="100000"/>
              </a:lnSpc>
              <a:spcBef>
                <a:spcPts val="0"/>
              </a:spcBef>
              <a:spcAft>
                <a:spcPts val="0"/>
              </a:spcAft>
              <a:buClr>
                <a:schemeClr val="lt1"/>
              </a:buClr>
              <a:buSzPts val="2000"/>
              <a:buFont typeface="Open Sans"/>
              <a:buChar char="■"/>
              <a:defRPr sz="2000" b="0" i="0" u="none" strike="noStrike" cap="none">
                <a:solidFill>
                  <a:schemeClr val="lt1"/>
                </a:solidFill>
                <a:latin typeface="Open Sans"/>
                <a:ea typeface="Open Sans"/>
                <a:cs typeface="Open Sans"/>
                <a:sym typeface="Open Sans"/>
              </a:defRPr>
            </a:lvl6pPr>
            <a:lvl7pPr marL="3200400" marR="0" lvl="6" indent="-355600" algn="l" rtl="0">
              <a:lnSpc>
                <a:spcPct val="100000"/>
              </a:lnSpc>
              <a:spcBef>
                <a:spcPts val="0"/>
              </a:spcBef>
              <a:spcAft>
                <a:spcPts val="0"/>
              </a:spcAft>
              <a:buClr>
                <a:schemeClr val="lt1"/>
              </a:buClr>
              <a:buSzPts val="2000"/>
              <a:buFont typeface="Open Sans"/>
              <a:buChar char="●"/>
              <a:defRPr sz="2000" b="0" i="0" u="none" strike="noStrike" cap="none">
                <a:solidFill>
                  <a:schemeClr val="lt1"/>
                </a:solidFill>
                <a:latin typeface="Open Sans"/>
                <a:ea typeface="Open Sans"/>
                <a:cs typeface="Open Sans"/>
                <a:sym typeface="Open Sans"/>
              </a:defRPr>
            </a:lvl7pPr>
            <a:lvl8pPr marL="3657600" marR="0" lvl="7" indent="-355600" algn="l" rtl="0">
              <a:lnSpc>
                <a:spcPct val="100000"/>
              </a:lnSpc>
              <a:spcBef>
                <a:spcPts val="0"/>
              </a:spcBef>
              <a:spcAft>
                <a:spcPts val="0"/>
              </a:spcAft>
              <a:buClr>
                <a:schemeClr val="lt1"/>
              </a:buClr>
              <a:buSzPts val="2000"/>
              <a:buFont typeface="Open Sans"/>
              <a:buChar char="○"/>
              <a:defRPr sz="2000" b="0" i="0" u="none" strike="noStrike" cap="none">
                <a:solidFill>
                  <a:schemeClr val="lt1"/>
                </a:solidFill>
                <a:latin typeface="Open Sans"/>
                <a:ea typeface="Open Sans"/>
                <a:cs typeface="Open Sans"/>
                <a:sym typeface="Open Sans"/>
              </a:defRPr>
            </a:lvl8pPr>
            <a:lvl9pPr marL="4114800" marR="0" lvl="8" indent="-355600" algn="l" rtl="0">
              <a:lnSpc>
                <a:spcPct val="100000"/>
              </a:lnSpc>
              <a:spcBef>
                <a:spcPts val="0"/>
              </a:spcBef>
              <a:spcAft>
                <a:spcPts val="0"/>
              </a:spcAft>
              <a:buClr>
                <a:schemeClr val="lt1"/>
              </a:buClr>
              <a:buSzPts val="2000"/>
              <a:buFont typeface="Open Sans"/>
              <a:buChar char="■"/>
              <a:defRPr sz="2000" b="0" i="0" u="none" strike="noStrike" cap="none">
                <a:solidFill>
                  <a:schemeClr val="lt1"/>
                </a:solidFill>
                <a:latin typeface="Open Sans"/>
                <a:ea typeface="Open Sans"/>
                <a:cs typeface="Open Sans"/>
                <a:sym typeface="Open Sans"/>
              </a:defRPr>
            </a:lvl9pPr>
          </a:lstStyle>
          <a:p>
            <a:endParaRPr/>
          </a:p>
        </p:txBody>
      </p:sp>
      <p:sp>
        <p:nvSpPr>
          <p:cNvPr id="8" name="Google Shape;8;p23"/>
          <p:cNvSpPr txBox="1">
            <a:spLocks noGrp="1"/>
          </p:cNvSpPr>
          <p:nvPr>
            <p:ph type="sldNum" idx="12"/>
          </p:nvPr>
        </p:nvSpPr>
        <p:spPr>
          <a:xfrm>
            <a:off x="8556775" y="4777350"/>
            <a:ext cx="548700" cy="2901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ib.gov.in/PressReleasePage.aspx?PRID=1717938" TargetMode="External"/><Relationship Id="rId7" Type="http://schemas.openxmlformats.org/officeDocument/2006/relationships/hyperlink" Target="https://fame2.heavyindustry.gov.in/content/english/11_1_PolicyDocument.aspx"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s://powermin.gov.in/sites/default/files/webform/notices/revised_discussion_paper_on_REC_mechanism_07_June_2021.pdf" TargetMode="External"/><Relationship Id="rId5" Type="http://schemas.openxmlformats.org/officeDocument/2006/relationships/hyperlink" Target="https://wbpower.gov.in/wp-content/uploads/Electric%20Vehicle%20Policy%202021%20(Kolkata%20Gazette%20Notification).pdf" TargetMode="External"/><Relationship Id="rId4" Type="http://schemas.openxmlformats.org/officeDocument/2006/relationships/hyperlink" Target="https://www.transportpolicy.net/wp-content/uploads/2021/06/Gujarat-State-EV-Policy-2021.pdf" TargetMode="External"/></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hyperlink" Target="https://cef.ceew.in/solutions-factory/publications/laying-the-groundwork-for-electric-vehicle-roaming-in-india" TargetMode="External"/><Relationship Id="rId3" Type="http://schemas.openxmlformats.org/officeDocument/2006/relationships/hyperlink" Target="http://cef.ceew.in/solutions-factory/tool/open-access" TargetMode="External"/><Relationship Id="rId7" Type="http://schemas.openxmlformats.org/officeDocument/2006/relationships/hyperlink" Target="https://cef.ceew.in/solutions-factory/publications/financing-india-transition-to-electric-vehicles" TargetMode="External"/><Relationship Id="rId12" Type="http://schemas.openxmlformats.org/officeDocument/2006/relationships/image" Target="../media/image17.png"/><Relationship Id="rId2" Type="http://schemas.openxmlformats.org/officeDocument/2006/relationships/notesSlide" Target="../notesSlides/notesSlide22.xml"/><Relationship Id="rId16" Type="http://schemas.openxmlformats.org/officeDocument/2006/relationships/image" Target="../media/image19.jpg"/><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hyperlink" Target="https://cef.ceew.in/solutions-factory/publications/mapping-costs-for-early-coal-decommissioning-in-india" TargetMode="External"/><Relationship Id="rId5" Type="http://schemas.openxmlformats.org/officeDocument/2006/relationships/hyperlink" Target="http://cef.ceew.in/solutions-factory/tool/electric-mobility" TargetMode="External"/><Relationship Id="rId15" Type="http://schemas.openxmlformats.org/officeDocument/2006/relationships/hyperlink" Target="https://cef.ceew.in/solutions-factory/publications/rebooting-renewable-energy-certificates-for-a-balanced-energy-transition-in-india" TargetMode="External"/><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hyperlink" Target="https://www.renewablesindia.in/" TargetMode="External"/><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7.xml"/><Relationship Id="rId3" Type="http://schemas.openxmlformats.org/officeDocument/2006/relationships/image" Target="../media/image5.jpg"/><Relationship Id="rId7" Type="http://schemas.openxmlformats.org/officeDocument/2006/relationships/slide" Target="slide8.xml"/><Relationship Id="rId12" Type="http://schemas.openxmlformats.org/officeDocument/2006/relationships/slide" Target="slide15.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slide" Target="slide7.xml"/><Relationship Id="rId11" Type="http://schemas.openxmlformats.org/officeDocument/2006/relationships/slide" Target="slide14.xml"/><Relationship Id="rId5" Type="http://schemas.openxmlformats.org/officeDocument/2006/relationships/slide" Target="slide6.xml"/><Relationship Id="rId15" Type="http://schemas.openxmlformats.org/officeDocument/2006/relationships/image" Target="../media/image6.png"/><Relationship Id="rId10" Type="http://schemas.openxmlformats.org/officeDocument/2006/relationships/slide" Target="slide11.xml"/><Relationship Id="rId4" Type="http://schemas.openxmlformats.org/officeDocument/2006/relationships/slide" Target="slide4.xml"/><Relationship Id="rId9" Type="http://schemas.openxmlformats.org/officeDocument/2006/relationships/slide" Target="slide10.xml"/><Relationship Id="rId14" Type="http://schemas.openxmlformats.org/officeDocument/2006/relationships/slide" Target="slide20.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
          <p:cNvSpPr/>
          <p:nvPr/>
        </p:nvSpPr>
        <p:spPr>
          <a:xfrm>
            <a:off x="443450" y="0"/>
            <a:ext cx="2763826" cy="962526"/>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3" name="Google Shape;63;p1"/>
          <p:cNvSpPr txBox="1">
            <a:spLocks noGrp="1"/>
          </p:cNvSpPr>
          <p:nvPr>
            <p:ph type="ctrTitle"/>
          </p:nvPr>
        </p:nvSpPr>
        <p:spPr>
          <a:xfrm>
            <a:off x="477825" y="2991376"/>
            <a:ext cx="6291000" cy="1188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800"/>
              <a:buNone/>
            </a:pPr>
            <a:r>
              <a:rPr lang="en-US" sz="3050" dirty="0">
                <a:solidFill>
                  <a:srgbClr val="575756"/>
                </a:solidFill>
              </a:rPr>
              <a:t>CEEW-CEF Market </a:t>
            </a:r>
            <a:r>
              <a:rPr lang="en-US" sz="3050" dirty="0">
                <a:solidFill>
                  <a:schemeClr val="bg1"/>
                </a:solidFill>
              </a:rPr>
              <a:t>Handbook</a:t>
            </a:r>
            <a:br>
              <a:rPr lang="en-US" sz="2350" dirty="0"/>
            </a:br>
            <a:r>
              <a:rPr lang="en-US" sz="2550" dirty="0">
                <a:solidFill>
                  <a:srgbClr val="575756"/>
                </a:solidFill>
              </a:rPr>
              <a:t>Q1 2021-22</a:t>
            </a:r>
          </a:p>
        </p:txBody>
      </p:sp>
      <p:pic>
        <p:nvPicPr>
          <p:cNvPr id="64" name="Google Shape;64;p1"/>
          <p:cNvPicPr preferRelativeResize="0"/>
          <p:nvPr/>
        </p:nvPicPr>
        <p:blipFill rotWithShape="1">
          <a:blip r:embed="rId3">
            <a:alphaModFix/>
          </a:blip>
          <a:srcRect/>
          <a:stretch/>
        </p:blipFill>
        <p:spPr>
          <a:xfrm>
            <a:off x="567203" y="178101"/>
            <a:ext cx="2487132" cy="562964"/>
          </a:xfrm>
          <a:prstGeom prst="rect">
            <a:avLst/>
          </a:prstGeom>
          <a:noFill/>
          <a:ln>
            <a:noFill/>
          </a:ln>
        </p:spPr>
      </p:pic>
      <p:sp>
        <p:nvSpPr>
          <p:cNvPr id="65" name="Google Shape;65;p1"/>
          <p:cNvSpPr txBox="1"/>
          <p:nvPr/>
        </p:nvSpPr>
        <p:spPr>
          <a:xfrm>
            <a:off x="491575" y="4077289"/>
            <a:ext cx="3776700" cy="37672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200" b="0" i="0" u="none" strike="noStrike" cap="none">
                <a:solidFill>
                  <a:srgbClr val="575756"/>
                </a:solidFill>
                <a:latin typeface="Open Sans"/>
                <a:ea typeface="Open Sans"/>
                <a:cs typeface="Open Sans"/>
                <a:sym typeface="Open Sans"/>
              </a:rPr>
              <a:t> 12 August 2021</a:t>
            </a:r>
            <a:endParaRPr/>
          </a:p>
        </p:txBody>
      </p:sp>
      <p:sp>
        <p:nvSpPr>
          <p:cNvPr id="66" name="Google Shape;66;p1"/>
          <p:cNvSpPr txBox="1"/>
          <p:nvPr/>
        </p:nvSpPr>
        <p:spPr>
          <a:xfrm>
            <a:off x="5476760" y="4770185"/>
            <a:ext cx="3582201" cy="280365"/>
          </a:xfrm>
          <a:prstGeom prst="rect">
            <a:avLst/>
          </a:prstGeom>
          <a:noFill/>
          <a:ln>
            <a:noFill/>
          </a:ln>
        </p:spPr>
        <p:txBody>
          <a:bodyPr spcFirstLastPara="1" wrap="square" lIns="91425" tIns="45700" rIns="91425" bIns="45700" anchor="t" anchorCtr="0">
            <a:normAutofit fontScale="85000" lnSpcReduction="10000"/>
          </a:bodyPr>
          <a:lstStyle/>
          <a:p>
            <a:pPr marL="0" marR="0" lvl="0" indent="0" algn="l" rtl="0">
              <a:lnSpc>
                <a:spcPct val="100000"/>
              </a:lnSpc>
              <a:spcBef>
                <a:spcPts val="0"/>
              </a:spcBef>
              <a:spcAft>
                <a:spcPts val="0"/>
              </a:spcAft>
              <a:buNone/>
            </a:pPr>
            <a:r>
              <a:rPr lang="en-US" sz="1300" b="0" i="0" u="none" strike="noStrike" cap="none">
                <a:solidFill>
                  <a:srgbClr val="D8D8D8"/>
                </a:solidFill>
                <a:latin typeface="Open Sans"/>
                <a:ea typeface="Open Sans"/>
                <a:cs typeface="Open Sans"/>
                <a:sym typeface="Open Sans"/>
              </a:rPr>
              <a:t>© Council on Energy, Environment and Water 2021</a:t>
            </a:r>
            <a:endParaRPr sz="1400" b="0" i="0" u="none" strike="noStrike" cap="none">
              <a:solidFill>
                <a:srgbClr val="D8D8D8"/>
              </a:solidFill>
              <a:latin typeface="Open Sans"/>
              <a:ea typeface="Open Sans"/>
              <a:cs typeface="Open Sans"/>
              <a:sym typeface="Open Sans"/>
            </a:endParaRPr>
          </a:p>
        </p:txBody>
      </p:sp>
      <p:sp>
        <p:nvSpPr>
          <p:cNvPr id="67" name="Google Shape;67;p1"/>
          <p:cNvSpPr txBox="1"/>
          <p:nvPr/>
        </p:nvSpPr>
        <p:spPr>
          <a:xfrm rot="-5400000">
            <a:off x="8583621" y="3704036"/>
            <a:ext cx="750626"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a:solidFill>
                  <a:srgbClr val="9D9D9C"/>
                </a:solidFill>
                <a:latin typeface="Open Sans"/>
                <a:ea typeface="Open Sans"/>
                <a:cs typeface="Open Sans"/>
                <a:sym typeface="Open Sans"/>
              </a:rPr>
              <a:t>Image: iStock</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10"/>
          <p:cNvSpPr/>
          <p:nvPr/>
        </p:nvSpPr>
        <p:spPr>
          <a:xfrm>
            <a:off x="6485302" y="523625"/>
            <a:ext cx="3238213" cy="4211127"/>
          </a:xfrm>
          <a:prstGeom prst="roundRect">
            <a:avLst>
              <a:gd name="adj" fmla="val 16667"/>
            </a:avLst>
          </a:prstGeom>
          <a:solidFill>
            <a:srgbClr val="C3E5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14" name="Google Shape;414;p10"/>
          <p:cNvSpPr txBox="1">
            <a:spLocks noGrp="1"/>
          </p:cNvSpPr>
          <p:nvPr>
            <p:ph type="title"/>
          </p:nvPr>
        </p:nvSpPr>
        <p:spPr>
          <a:xfrm>
            <a:off x="457199" y="128763"/>
            <a:ext cx="8638309" cy="48158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US" sz="1200" dirty="0">
                <a:solidFill>
                  <a:srgbClr val="575756"/>
                </a:solidFill>
              </a:rPr>
              <a:t>Policy and regulatory developments: </a:t>
            </a:r>
            <a:r>
              <a:rPr lang="en-US" sz="1200" dirty="0">
                <a:solidFill>
                  <a:srgbClr val="009CD8"/>
                </a:solidFill>
              </a:rPr>
              <a:t>MoP amended the net metering provision; FAME II scheme extended till </a:t>
            </a:r>
            <a:br>
              <a:rPr lang="en-US" sz="1200" dirty="0">
                <a:solidFill>
                  <a:srgbClr val="009CD8"/>
                </a:solidFill>
              </a:rPr>
            </a:br>
            <a:r>
              <a:rPr lang="en-US" sz="1200" dirty="0">
                <a:solidFill>
                  <a:srgbClr val="009CD8"/>
                </a:solidFill>
              </a:rPr>
              <a:t>March 2024; PLI scheme announced to promote domestic battery manufacturing</a:t>
            </a:r>
            <a:endParaRPr sz="1200" dirty="0">
              <a:solidFill>
                <a:srgbClr val="009CD8"/>
              </a:solidFill>
            </a:endParaRPr>
          </a:p>
        </p:txBody>
      </p:sp>
      <p:sp>
        <p:nvSpPr>
          <p:cNvPr id="415" name="Google Shape;415;p10"/>
          <p:cNvSpPr txBox="1"/>
          <p:nvPr/>
        </p:nvSpPr>
        <p:spPr>
          <a:xfrm>
            <a:off x="6554363" y="520770"/>
            <a:ext cx="2333107" cy="391722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None/>
            </a:pPr>
            <a:r>
              <a:rPr lang="en-US" sz="1200" b="1" i="0" u="none" strike="noStrike" cap="none">
                <a:solidFill>
                  <a:srgbClr val="575756"/>
                </a:solidFill>
                <a:latin typeface="Open Sans"/>
                <a:ea typeface="Open Sans"/>
                <a:cs typeface="Open Sans"/>
                <a:sym typeface="Open Sans"/>
              </a:rPr>
              <a:t>Takeaways &amp; Outlook</a:t>
            </a:r>
            <a:endParaRPr/>
          </a:p>
          <a:p>
            <a:pPr marL="0" marR="0" lvl="0" indent="0" algn="l" rtl="0">
              <a:lnSpc>
                <a:spcPct val="100000"/>
              </a:lnSpc>
              <a:spcBef>
                <a:spcPts val="700"/>
              </a:spcBef>
              <a:spcAft>
                <a:spcPts val="0"/>
              </a:spcAft>
              <a:buNone/>
            </a:pPr>
            <a:r>
              <a:rPr lang="en-US" sz="800" b="0" i="0" u="none" strike="noStrike" cap="none">
                <a:solidFill>
                  <a:srgbClr val="575756"/>
                </a:solidFill>
                <a:latin typeface="Open Sans"/>
                <a:ea typeface="Open Sans"/>
                <a:cs typeface="Open Sans"/>
                <a:sym typeface="Open Sans"/>
              </a:rPr>
              <a:t>The MoP rolled out its draft National Electricity Policy (NEP) 2021 and a discussion paper on restructuring the REC mechanism. </a:t>
            </a:r>
            <a:br>
              <a:rPr lang="en-US" sz="800" b="0" i="0" u="none" strike="noStrike" cap="none">
                <a:solidFill>
                  <a:srgbClr val="575756"/>
                </a:solidFill>
                <a:latin typeface="Open Sans"/>
                <a:ea typeface="Open Sans"/>
                <a:cs typeface="Open Sans"/>
                <a:sym typeface="Open Sans"/>
              </a:rPr>
            </a:br>
            <a:br>
              <a:rPr lang="en-US" sz="800" b="0" i="0" u="none" strike="noStrike" cap="none">
                <a:solidFill>
                  <a:srgbClr val="575756"/>
                </a:solidFill>
                <a:latin typeface="Open Sans"/>
                <a:ea typeface="Open Sans"/>
                <a:cs typeface="Open Sans"/>
                <a:sym typeface="Open Sans"/>
              </a:rPr>
            </a:br>
            <a:r>
              <a:rPr lang="en-US" sz="800" b="1" i="0" u="none" strike="noStrike" cap="none">
                <a:solidFill>
                  <a:srgbClr val="575756"/>
                </a:solidFill>
                <a:latin typeface="Open Sans"/>
                <a:ea typeface="Open Sans"/>
                <a:cs typeface="Open Sans"/>
                <a:sym typeface="Open Sans"/>
              </a:rPr>
              <a:t>Q1 FY22 brought good news for the rooftop solar PV market as the MoP amended the net metering provision</a:t>
            </a:r>
            <a:r>
              <a:rPr lang="en-US" sz="800" b="0" i="0" u="none" strike="noStrike" cap="none">
                <a:solidFill>
                  <a:srgbClr val="575756"/>
                </a:solidFill>
                <a:latin typeface="Open Sans"/>
                <a:ea typeface="Open Sans"/>
                <a:cs typeface="Open Sans"/>
                <a:sym typeface="Open Sans"/>
              </a:rPr>
              <a:t> of the Electricity (Rights of Consumers) 2020 Rules. </a:t>
            </a:r>
            <a:endParaRPr/>
          </a:p>
          <a:p>
            <a:pPr marL="0" marR="0" lvl="0" indent="0" algn="l" rtl="0">
              <a:lnSpc>
                <a:spcPct val="100000"/>
              </a:lnSpc>
              <a:spcBef>
                <a:spcPts val="700"/>
              </a:spcBef>
              <a:spcAft>
                <a:spcPts val="0"/>
              </a:spcAft>
              <a:buNone/>
            </a:pPr>
            <a:r>
              <a:rPr lang="en-US" sz="800" b="0" i="0" u="none" strike="noStrike" cap="none">
                <a:solidFill>
                  <a:srgbClr val="575756"/>
                </a:solidFill>
                <a:latin typeface="Open Sans"/>
                <a:ea typeface="Open Sans"/>
                <a:cs typeface="Open Sans"/>
                <a:sym typeface="Open Sans"/>
              </a:rPr>
              <a:t>In April 2021, the cabinet approved </a:t>
            </a:r>
            <a:r>
              <a:rPr lang="en-US" sz="800" b="1" i="0" u="none" strike="noStrike" cap="none">
                <a:solidFill>
                  <a:srgbClr val="575756"/>
                </a:solidFill>
                <a:latin typeface="Open Sans"/>
                <a:ea typeface="Open Sans"/>
                <a:cs typeface="Open Sans"/>
                <a:sym typeface="Open Sans"/>
              </a:rPr>
              <a:t>MNRE’s Production Linked Incentive scheme ‘National Programme on High Efficiency Solar PV Modules’ </a:t>
            </a:r>
            <a:r>
              <a:rPr lang="en-US" sz="800" b="0" i="0" u="none" strike="noStrike" cap="none">
                <a:solidFill>
                  <a:srgbClr val="575756"/>
                </a:solidFill>
                <a:latin typeface="Open Sans"/>
                <a:ea typeface="Open Sans"/>
                <a:cs typeface="Open Sans"/>
                <a:sym typeface="Open Sans"/>
              </a:rPr>
              <a:t>with an outlay of INR 4,500 crore to achieve GW-scale manufacturing capacity. </a:t>
            </a:r>
            <a:r>
              <a:rPr lang="en-US" sz="800" b="1" i="0" u="none" strike="noStrike" cap="none">
                <a:solidFill>
                  <a:srgbClr val="575756"/>
                </a:solidFill>
                <a:latin typeface="Open Sans"/>
                <a:ea typeface="Open Sans"/>
                <a:cs typeface="Open Sans"/>
                <a:sym typeface="Open Sans"/>
              </a:rPr>
              <a:t>In another announcement, the MoP extended the waiver of ISTS charges for solar and wind projects till June 2025</a:t>
            </a:r>
            <a:r>
              <a:rPr lang="en-US" sz="800" b="0" i="0" u="none" strike="noStrike" cap="none">
                <a:solidFill>
                  <a:srgbClr val="575756"/>
                </a:solidFill>
                <a:latin typeface="Open Sans"/>
                <a:ea typeface="Open Sans"/>
                <a:cs typeface="Open Sans"/>
                <a:sym typeface="Open Sans"/>
              </a:rPr>
              <a:t>. the waiver is also applicable to pumped hydro storage projects and battery energy storage systems (BESS).</a:t>
            </a:r>
            <a:br>
              <a:rPr lang="en-US" sz="800" b="0" i="0" u="none" strike="noStrike" cap="none">
                <a:solidFill>
                  <a:srgbClr val="575756"/>
                </a:solidFill>
                <a:latin typeface="Open Sans"/>
                <a:ea typeface="Open Sans"/>
                <a:cs typeface="Open Sans"/>
                <a:sym typeface="Open Sans"/>
              </a:rPr>
            </a:br>
            <a:br>
              <a:rPr lang="en-US" sz="800" b="0" i="0" u="none" strike="noStrike" cap="none">
                <a:solidFill>
                  <a:srgbClr val="575756"/>
                </a:solidFill>
                <a:latin typeface="Open Sans"/>
                <a:ea typeface="Open Sans"/>
                <a:cs typeface="Open Sans"/>
                <a:sym typeface="Open Sans"/>
              </a:rPr>
            </a:br>
            <a:r>
              <a:rPr lang="en-US" sz="800" b="1" i="0" u="none" strike="noStrike" cap="none">
                <a:solidFill>
                  <a:srgbClr val="575756"/>
                </a:solidFill>
                <a:latin typeface="Open Sans"/>
                <a:ea typeface="Open Sans"/>
                <a:cs typeface="Open Sans"/>
                <a:sym typeface="Open Sans"/>
              </a:rPr>
              <a:t>This quarter was eventful for the EV sector; Gujarat and West Bengal announced EV policies with ambitious targets. </a:t>
            </a:r>
            <a:r>
              <a:rPr lang="en-US" sz="800" b="0" i="0" u="none" strike="noStrike" cap="none">
                <a:solidFill>
                  <a:srgbClr val="575756"/>
                </a:solidFill>
                <a:latin typeface="Open Sans"/>
                <a:ea typeface="Open Sans"/>
                <a:cs typeface="Open Sans"/>
                <a:sym typeface="Open Sans"/>
              </a:rPr>
              <a:t>Furthermore, the central government continued to encourage EV adoption and deployment of charging infrastructure. </a:t>
            </a:r>
            <a:endParaRPr sz="800" b="0" i="0" u="none" strike="noStrike" cap="none">
              <a:solidFill>
                <a:srgbClr val="575756"/>
              </a:solidFill>
              <a:latin typeface="Open Sans"/>
              <a:ea typeface="Open Sans"/>
              <a:cs typeface="Open Sans"/>
              <a:sym typeface="Open Sans"/>
            </a:endParaRPr>
          </a:p>
        </p:txBody>
      </p:sp>
      <p:sp>
        <p:nvSpPr>
          <p:cNvPr id="416" name="Google Shape;416;p10"/>
          <p:cNvSpPr txBox="1">
            <a:spLocks noGrp="1"/>
          </p:cNvSpPr>
          <p:nvPr>
            <p:ph type="body" idx="4294967295"/>
          </p:nvPr>
        </p:nvSpPr>
        <p:spPr>
          <a:xfrm>
            <a:off x="102661" y="4627718"/>
            <a:ext cx="5826871" cy="313942"/>
          </a:xfrm>
          <a:prstGeom prst="rect">
            <a:avLst/>
          </a:prstGeom>
          <a:noFill/>
          <a:ln>
            <a:noFill/>
          </a:ln>
        </p:spPr>
        <p:txBody>
          <a:bodyPr spcFirstLastPara="1" wrap="square" lIns="91425" tIns="91425" rIns="91425" bIns="91425" anchor="t" anchorCtr="0">
            <a:noAutofit/>
          </a:bodyPr>
          <a:lstStyle/>
          <a:p>
            <a:pPr marL="101600" lvl="0" indent="0" algn="l" rtl="0">
              <a:lnSpc>
                <a:spcPct val="100000"/>
              </a:lnSpc>
              <a:spcBef>
                <a:spcPts val="600"/>
              </a:spcBef>
              <a:spcAft>
                <a:spcPts val="0"/>
              </a:spcAft>
              <a:buSzPts val="2000"/>
              <a:buNone/>
            </a:pPr>
            <a:r>
              <a:rPr lang="en-US" sz="700" i="1">
                <a:solidFill>
                  <a:srgbClr val="0A9FD9"/>
                </a:solidFill>
                <a:latin typeface="Open Sans"/>
                <a:ea typeface="Open Sans"/>
                <a:cs typeface="Open Sans"/>
                <a:sym typeface="Open Sans"/>
              </a:rPr>
              <a:t>Source: </a:t>
            </a:r>
            <a:r>
              <a:rPr lang="en-US" sz="700" i="1">
                <a:solidFill>
                  <a:srgbClr val="777777"/>
                </a:solidFill>
                <a:latin typeface="Open Sans"/>
                <a:ea typeface="Open Sans"/>
                <a:cs typeface="Open Sans"/>
                <a:sym typeface="Open Sans"/>
              </a:rPr>
              <a:t>CEEW-CEF Compilation. *FAME=Faster Adoption and Manufacturing of (Hybrid &amp;) Electric Vehicles in India.</a:t>
            </a:r>
            <a:endParaRPr/>
          </a:p>
        </p:txBody>
      </p:sp>
      <p:grpSp>
        <p:nvGrpSpPr>
          <p:cNvPr id="417" name="Google Shape;417;p10"/>
          <p:cNvGrpSpPr/>
          <p:nvPr/>
        </p:nvGrpSpPr>
        <p:grpSpPr>
          <a:xfrm>
            <a:off x="271384" y="656028"/>
            <a:ext cx="2106736" cy="2300303"/>
            <a:chOff x="271384" y="656028"/>
            <a:chExt cx="2106736" cy="2300303"/>
          </a:xfrm>
        </p:grpSpPr>
        <p:sp>
          <p:nvSpPr>
            <p:cNvPr id="418" name="Google Shape;418;p10"/>
            <p:cNvSpPr txBox="1"/>
            <p:nvPr/>
          </p:nvSpPr>
          <p:spPr>
            <a:xfrm>
              <a:off x="271384" y="992344"/>
              <a:ext cx="2106736" cy="1963987"/>
            </a:xfrm>
            <a:prstGeom prst="rect">
              <a:avLst/>
            </a:prstGeom>
            <a:solidFill>
              <a:srgbClr val="F2F2F2"/>
            </a:solidFill>
            <a:ln>
              <a:noFill/>
            </a:ln>
          </p:spPr>
          <p:txBody>
            <a:bodyPr spcFirstLastPara="1" wrap="square" lIns="109725" tIns="146300" rIns="109725" bIns="45700" anchor="t" anchorCtr="0">
              <a:noAutofit/>
            </a:bodyPr>
            <a:lstStyle/>
            <a:p>
              <a:pPr marL="171450" marR="0" lvl="0" indent="-171450" algn="l" rtl="0">
                <a:lnSpc>
                  <a:spcPct val="100000"/>
                </a:lnSpc>
                <a:spcBef>
                  <a:spcPts val="0"/>
                </a:spcBef>
                <a:spcAft>
                  <a:spcPts val="0"/>
                </a:spcAft>
                <a:buClr>
                  <a:srgbClr val="000000"/>
                </a:buClr>
                <a:buSzPts val="750"/>
                <a:buFont typeface="Arial"/>
                <a:buChar char="•"/>
              </a:pPr>
              <a:r>
                <a:rPr lang="en-US" sz="750" b="0" i="0" u="none" strike="noStrike" cap="none">
                  <a:solidFill>
                    <a:schemeClr val="dk1"/>
                  </a:solidFill>
                  <a:latin typeface="Open Sans"/>
                  <a:ea typeface="Open Sans"/>
                  <a:cs typeface="Open Sans"/>
                  <a:sym typeface="Open Sans"/>
                </a:rPr>
                <a:t>In April, the MoP released the draft NEP 2021 and invited comments from the stakeholders.</a:t>
              </a:r>
              <a:endParaRPr/>
            </a:p>
            <a:p>
              <a:pPr marL="171450" marR="0" lvl="0" indent="-171450" algn="l" rtl="0">
                <a:lnSpc>
                  <a:spcPct val="100000"/>
                </a:lnSpc>
                <a:spcBef>
                  <a:spcPts val="400"/>
                </a:spcBef>
                <a:spcAft>
                  <a:spcPts val="0"/>
                </a:spcAft>
                <a:buClr>
                  <a:srgbClr val="000000"/>
                </a:buClr>
                <a:buSzPts val="750"/>
                <a:buFont typeface="Arial"/>
                <a:buChar char="•"/>
              </a:pPr>
              <a:r>
                <a:rPr lang="en-US" sz="750" b="0" i="0" u="none" strike="noStrike" cap="none">
                  <a:solidFill>
                    <a:schemeClr val="dk1"/>
                  </a:solidFill>
                  <a:latin typeface="Open Sans"/>
                  <a:ea typeface="Open Sans"/>
                  <a:cs typeface="Open Sans"/>
                  <a:sym typeface="Open Sans"/>
                </a:rPr>
                <a:t>The draft NEP 2021 proposes increasing the share of RE in the energy mix and promotes hybrid RE systems.</a:t>
              </a:r>
              <a:endParaRPr/>
            </a:p>
            <a:p>
              <a:pPr marL="171450" marR="0" lvl="0" indent="-171450" algn="l" rtl="0">
                <a:lnSpc>
                  <a:spcPct val="100000"/>
                </a:lnSpc>
                <a:spcBef>
                  <a:spcPts val="400"/>
                </a:spcBef>
                <a:spcAft>
                  <a:spcPts val="0"/>
                </a:spcAft>
                <a:buClr>
                  <a:srgbClr val="000000"/>
                </a:buClr>
                <a:buSzPts val="750"/>
                <a:buFont typeface="Arial"/>
                <a:buChar char="•"/>
              </a:pPr>
              <a:r>
                <a:rPr lang="en-US" sz="750" b="0" i="0" u="none" strike="noStrike" cap="none">
                  <a:solidFill>
                    <a:schemeClr val="dk1"/>
                  </a:solidFill>
                  <a:latin typeface="Open Sans"/>
                  <a:ea typeface="Open Sans"/>
                  <a:cs typeface="Open Sans"/>
                  <a:sym typeface="Open Sans"/>
                </a:rPr>
                <a:t>It recommends implementing differential tariffs for peak and off-peak hours.</a:t>
              </a:r>
              <a:endParaRPr/>
            </a:p>
            <a:p>
              <a:pPr marL="171450" marR="0" lvl="0" indent="-171450" algn="l" rtl="0">
                <a:lnSpc>
                  <a:spcPct val="100000"/>
                </a:lnSpc>
                <a:spcBef>
                  <a:spcPts val="400"/>
                </a:spcBef>
                <a:spcAft>
                  <a:spcPts val="0"/>
                </a:spcAft>
                <a:buClr>
                  <a:srgbClr val="000000"/>
                </a:buClr>
                <a:buSzPts val="750"/>
                <a:buFont typeface="Arial"/>
                <a:buChar char="•"/>
              </a:pPr>
              <a:r>
                <a:rPr lang="en-US" sz="750" b="0" i="0" u="none" strike="noStrike" cap="none">
                  <a:solidFill>
                    <a:schemeClr val="dk1"/>
                  </a:solidFill>
                  <a:latin typeface="Open Sans"/>
                  <a:ea typeface="Open Sans"/>
                  <a:cs typeface="Open Sans"/>
                  <a:sym typeface="Open Sans"/>
                </a:rPr>
                <a:t>Further, it suggests incorporating vehicle-to-grid provisions for electric vehicles and replacing existing meters with smart meters within 3 years.</a:t>
              </a:r>
              <a:endParaRPr/>
            </a:p>
          </p:txBody>
        </p:sp>
        <p:sp>
          <p:nvSpPr>
            <p:cNvPr id="419" name="Google Shape;419;p10"/>
            <p:cNvSpPr/>
            <p:nvPr/>
          </p:nvSpPr>
          <p:spPr>
            <a:xfrm>
              <a:off x="271385" y="656028"/>
              <a:ext cx="2106734" cy="393023"/>
            </a:xfrm>
            <a:prstGeom prst="roundRect">
              <a:avLst>
                <a:gd name="adj" fmla="val 16667"/>
              </a:avLst>
            </a:prstGeom>
            <a:solidFill>
              <a:srgbClr val="009CD8"/>
            </a:solidFill>
            <a:ln>
              <a:noFill/>
            </a:ln>
          </p:spPr>
          <p:txBody>
            <a:bodyPr spcFirstLastPara="1" wrap="square" lIns="36000" tIns="36000" rIns="36000" bIns="36000" anchor="ctr" anchorCtr="1">
              <a:noAutofit/>
            </a:bodyPr>
            <a:lstStyle/>
            <a:p>
              <a:pPr marL="0" marR="0" lvl="0" indent="0" algn="ctr" rtl="0">
                <a:lnSpc>
                  <a:spcPct val="100000"/>
                </a:lnSpc>
                <a:spcBef>
                  <a:spcPts val="0"/>
                </a:spcBef>
                <a:spcAft>
                  <a:spcPts val="0"/>
                </a:spcAft>
                <a:buNone/>
              </a:pPr>
              <a:r>
                <a:rPr lang="en-US" sz="800" b="1" i="0" u="none" strike="noStrike" cap="none">
                  <a:solidFill>
                    <a:schemeClr val="lt1"/>
                  </a:solidFill>
                  <a:latin typeface="Open Sans"/>
                  <a:ea typeface="Open Sans"/>
                  <a:cs typeface="Open Sans"/>
                  <a:sym typeface="Open Sans"/>
                </a:rPr>
                <a:t>Ministry of Power (MoP) issued a draft National Electricity Policy (NEP) 2021</a:t>
              </a:r>
              <a:endParaRPr/>
            </a:p>
          </p:txBody>
        </p:sp>
      </p:grpSp>
      <p:grpSp>
        <p:nvGrpSpPr>
          <p:cNvPr id="420" name="Google Shape;420;p10"/>
          <p:cNvGrpSpPr/>
          <p:nvPr/>
        </p:nvGrpSpPr>
        <p:grpSpPr>
          <a:xfrm>
            <a:off x="2453829" y="660249"/>
            <a:ext cx="1963403" cy="2371709"/>
            <a:chOff x="2479057" y="647390"/>
            <a:chExt cx="1863773" cy="2371709"/>
          </a:xfrm>
        </p:grpSpPr>
        <p:sp>
          <p:nvSpPr>
            <p:cNvPr id="421" name="Google Shape;421;p10"/>
            <p:cNvSpPr txBox="1"/>
            <p:nvPr/>
          </p:nvSpPr>
          <p:spPr>
            <a:xfrm>
              <a:off x="2479057" y="988808"/>
              <a:ext cx="1863772" cy="2030291"/>
            </a:xfrm>
            <a:prstGeom prst="rect">
              <a:avLst/>
            </a:prstGeom>
            <a:solidFill>
              <a:srgbClr val="F2F2F2"/>
            </a:solidFill>
            <a:ln>
              <a:noFill/>
            </a:ln>
          </p:spPr>
          <p:txBody>
            <a:bodyPr spcFirstLastPara="1" wrap="square" lIns="109725" tIns="146300" rIns="109725" bIns="45700" anchor="t" anchorCtr="0">
              <a:noAutofit/>
            </a:bodyPr>
            <a:lstStyle/>
            <a:p>
              <a:pPr marL="171450" marR="0" lvl="0" indent="-171450" algn="l" rtl="0">
                <a:lnSpc>
                  <a:spcPct val="100000"/>
                </a:lnSpc>
                <a:spcBef>
                  <a:spcPts val="0"/>
                </a:spcBef>
                <a:spcAft>
                  <a:spcPts val="0"/>
                </a:spcAft>
                <a:buClr>
                  <a:srgbClr val="000000"/>
                </a:buClr>
                <a:buSzPts val="750"/>
                <a:buFont typeface="Arial"/>
                <a:buChar char="•"/>
              </a:pPr>
              <a:r>
                <a:rPr lang="en-US" sz="750" b="0" i="0" u="sng" strike="noStrike" cap="none">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Production Linked Incentive </a:t>
              </a:r>
              <a:r>
                <a:rPr lang="en-US" sz="750" b="0" i="0" u="none" strike="noStrike" cap="none">
                  <a:solidFill>
                    <a:schemeClr val="dk1"/>
                  </a:solidFill>
                  <a:latin typeface="Open Sans"/>
                  <a:ea typeface="Open Sans"/>
                  <a:cs typeface="Open Sans"/>
                  <a:sym typeface="Open Sans"/>
                </a:rPr>
                <a:t>(PLI) targets to achieve manufacturing capacity of 50 GWh of ACC and 5 GWh of “niche" ACC with an outlay of INR18,100 crore.</a:t>
              </a:r>
              <a:endParaRPr/>
            </a:p>
            <a:p>
              <a:pPr marL="171450" marR="0" lvl="0" indent="-171450" algn="l" rtl="0">
                <a:lnSpc>
                  <a:spcPct val="100000"/>
                </a:lnSpc>
                <a:spcBef>
                  <a:spcPts val="400"/>
                </a:spcBef>
                <a:spcAft>
                  <a:spcPts val="0"/>
                </a:spcAft>
                <a:buClr>
                  <a:srgbClr val="000000"/>
                </a:buClr>
                <a:buSzPts val="750"/>
                <a:buFont typeface="Arial"/>
                <a:buChar char="•"/>
              </a:pPr>
              <a:r>
                <a:rPr lang="en-US" sz="750" b="0" i="0" u="none" strike="noStrike" cap="none">
                  <a:solidFill>
                    <a:schemeClr val="dk1"/>
                  </a:solidFill>
                  <a:latin typeface="Open Sans"/>
                  <a:ea typeface="Open Sans"/>
                  <a:cs typeface="Open Sans"/>
                  <a:sym typeface="Open Sans"/>
                </a:rPr>
                <a:t>The incentive amount will increase with increased specific energy density and cycles, and local value addition.</a:t>
              </a:r>
              <a:endParaRPr/>
            </a:p>
            <a:p>
              <a:pPr marL="171450" marR="0" lvl="0" indent="-171450" algn="l" rtl="0">
                <a:lnSpc>
                  <a:spcPct val="100000"/>
                </a:lnSpc>
                <a:spcBef>
                  <a:spcPts val="400"/>
                </a:spcBef>
                <a:spcAft>
                  <a:spcPts val="0"/>
                </a:spcAft>
                <a:buClr>
                  <a:srgbClr val="000000"/>
                </a:buClr>
                <a:buSzPts val="750"/>
                <a:buFont typeface="Arial"/>
                <a:buChar char="•"/>
              </a:pPr>
              <a:r>
                <a:rPr lang="en-US" sz="750" b="0" i="0" u="none" strike="noStrike" cap="none">
                  <a:solidFill>
                    <a:schemeClr val="dk1"/>
                  </a:solidFill>
                  <a:latin typeface="Open Sans"/>
                  <a:ea typeface="Open Sans"/>
                  <a:cs typeface="Open Sans"/>
                  <a:sym typeface="Open Sans"/>
                </a:rPr>
                <a:t>It aims to facilitate demand creation for battery energy storage systems (BESS) in India.</a:t>
              </a:r>
              <a:endParaRPr/>
            </a:p>
            <a:p>
              <a:pPr marL="171450" marR="0" lvl="0" indent="-171450" algn="l" rtl="0">
                <a:lnSpc>
                  <a:spcPct val="100000"/>
                </a:lnSpc>
                <a:spcBef>
                  <a:spcPts val="400"/>
                </a:spcBef>
                <a:spcAft>
                  <a:spcPts val="0"/>
                </a:spcAft>
                <a:buClr>
                  <a:srgbClr val="000000"/>
                </a:buClr>
                <a:buSzPts val="750"/>
                <a:buFont typeface="Arial"/>
                <a:buChar char="•"/>
              </a:pPr>
              <a:r>
                <a:rPr lang="en-US" sz="750" b="0" i="0" u="none" strike="noStrike" cap="none">
                  <a:solidFill>
                    <a:schemeClr val="dk1"/>
                  </a:solidFill>
                  <a:latin typeface="Open Sans"/>
                  <a:ea typeface="Open Sans"/>
                  <a:cs typeface="Open Sans"/>
                  <a:sym typeface="Open Sans"/>
                </a:rPr>
                <a:t>It stresses on domestic production and reduction in import dependence.</a:t>
              </a:r>
              <a:endParaRPr/>
            </a:p>
          </p:txBody>
        </p:sp>
        <p:sp>
          <p:nvSpPr>
            <p:cNvPr id="422" name="Google Shape;422;p10"/>
            <p:cNvSpPr/>
            <p:nvPr/>
          </p:nvSpPr>
          <p:spPr>
            <a:xfrm>
              <a:off x="2479058" y="647390"/>
              <a:ext cx="1863772" cy="401661"/>
            </a:xfrm>
            <a:prstGeom prst="roundRect">
              <a:avLst>
                <a:gd name="adj" fmla="val 16667"/>
              </a:avLst>
            </a:prstGeom>
            <a:solidFill>
              <a:srgbClr val="009CD8"/>
            </a:solidFill>
            <a:ln>
              <a:noFill/>
            </a:ln>
          </p:spPr>
          <p:txBody>
            <a:bodyPr spcFirstLastPara="1" wrap="square" lIns="36000" tIns="36000" rIns="36000" bIns="36000" anchor="ctr" anchorCtr="1">
              <a:noAutofit/>
            </a:bodyPr>
            <a:lstStyle/>
            <a:p>
              <a:pPr marL="0" marR="0" lvl="0" indent="0" algn="ctr" rtl="0">
                <a:lnSpc>
                  <a:spcPct val="100000"/>
                </a:lnSpc>
                <a:spcBef>
                  <a:spcPts val="0"/>
                </a:spcBef>
                <a:spcAft>
                  <a:spcPts val="0"/>
                </a:spcAft>
                <a:buNone/>
              </a:pPr>
              <a:r>
                <a:rPr lang="en-US" sz="800" b="1" i="0" u="none" strike="noStrike" cap="none">
                  <a:solidFill>
                    <a:schemeClr val="lt1"/>
                  </a:solidFill>
                  <a:latin typeface="Open Sans"/>
                  <a:ea typeface="Open Sans"/>
                  <a:cs typeface="Open Sans"/>
                  <a:sym typeface="Open Sans"/>
                </a:rPr>
                <a:t>PLI scheme - </a:t>
              </a:r>
              <a:r>
                <a:rPr lang="en-US" sz="800" b="1" i="1" u="none" strike="noStrike" cap="none">
                  <a:solidFill>
                    <a:schemeClr val="lt1"/>
                  </a:solidFill>
                  <a:latin typeface="Open Sans"/>
                  <a:ea typeface="Open Sans"/>
                  <a:cs typeface="Open Sans"/>
                  <a:sym typeface="Open Sans"/>
                </a:rPr>
                <a:t>National Programme on Advanced Chemistry Cell (ACC) Battery Storage</a:t>
              </a:r>
              <a:endParaRPr/>
            </a:p>
          </p:txBody>
        </p:sp>
      </p:grpSp>
      <p:grpSp>
        <p:nvGrpSpPr>
          <p:cNvPr id="423" name="Google Shape;423;p10"/>
          <p:cNvGrpSpPr/>
          <p:nvPr/>
        </p:nvGrpSpPr>
        <p:grpSpPr>
          <a:xfrm>
            <a:off x="4487370" y="656028"/>
            <a:ext cx="1963401" cy="2169674"/>
            <a:chOff x="2466851" y="2645824"/>
            <a:chExt cx="1875978" cy="2169674"/>
          </a:xfrm>
        </p:grpSpPr>
        <p:sp>
          <p:nvSpPr>
            <p:cNvPr id="424" name="Google Shape;424;p10"/>
            <p:cNvSpPr txBox="1"/>
            <p:nvPr/>
          </p:nvSpPr>
          <p:spPr>
            <a:xfrm>
              <a:off x="2466851" y="2956285"/>
              <a:ext cx="1875978" cy="1859213"/>
            </a:xfrm>
            <a:prstGeom prst="rect">
              <a:avLst/>
            </a:prstGeom>
            <a:solidFill>
              <a:srgbClr val="F2F2F2"/>
            </a:solidFill>
            <a:ln>
              <a:noFill/>
            </a:ln>
          </p:spPr>
          <p:txBody>
            <a:bodyPr spcFirstLastPara="1" wrap="square" lIns="109725" tIns="146300" rIns="109725" bIns="45700" anchor="t" anchorCtr="0">
              <a:noAutofit/>
            </a:bodyPr>
            <a:lstStyle/>
            <a:p>
              <a:pPr marL="171450" marR="0" lvl="0" indent="-171450" algn="l" rtl="0">
                <a:lnSpc>
                  <a:spcPct val="100000"/>
                </a:lnSpc>
                <a:spcBef>
                  <a:spcPts val="0"/>
                </a:spcBef>
                <a:spcAft>
                  <a:spcPts val="0"/>
                </a:spcAft>
                <a:buClr>
                  <a:srgbClr val="000000"/>
                </a:buClr>
                <a:buSzPts val="750"/>
                <a:buFont typeface="Arial"/>
                <a:buChar char="•"/>
              </a:pPr>
              <a:r>
                <a:rPr lang="en-US" sz="750" b="0" i="0" u="none" strike="noStrike" cap="none">
                  <a:solidFill>
                    <a:schemeClr val="dk1"/>
                  </a:solidFill>
                  <a:latin typeface="Open Sans"/>
                  <a:ea typeface="Open Sans"/>
                  <a:cs typeface="Open Sans"/>
                  <a:sym typeface="Open Sans"/>
                </a:rPr>
                <a:t>Government of Gujarat released the </a:t>
              </a:r>
              <a:r>
                <a:rPr lang="en-US" sz="750" b="0" i="0" u="sng" strike="noStrike" cap="none">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EV policy </a:t>
              </a:r>
              <a:r>
                <a:rPr lang="en-US" sz="750" b="0" i="0" u="none" strike="noStrike" cap="none">
                  <a:solidFill>
                    <a:schemeClr val="dk1"/>
                  </a:solidFill>
                  <a:latin typeface="Open Sans"/>
                  <a:ea typeface="Open Sans"/>
                  <a:cs typeface="Open Sans"/>
                  <a:sym typeface="Open Sans"/>
                </a:rPr>
                <a:t>with a target of 2 lakh EVs on road in 4 years. It will provide an incentive of INR 10,000/kWh to 2-W, 3-W and 4-W vehicles. It will also provide a 25% of capital subsidy to commercial public EV charging stations. </a:t>
              </a:r>
              <a:endParaRPr/>
            </a:p>
            <a:p>
              <a:pPr marL="171450" marR="0" lvl="0" indent="-171450" algn="l" rtl="0">
                <a:lnSpc>
                  <a:spcPct val="100000"/>
                </a:lnSpc>
                <a:spcBef>
                  <a:spcPts val="400"/>
                </a:spcBef>
                <a:spcAft>
                  <a:spcPts val="0"/>
                </a:spcAft>
                <a:buClr>
                  <a:srgbClr val="000000"/>
                </a:buClr>
                <a:buSzPts val="750"/>
                <a:buFont typeface="Arial"/>
                <a:buChar char="•"/>
              </a:pPr>
              <a:r>
                <a:rPr lang="en-US" sz="750" b="0" i="0" u="none" strike="noStrike" cap="none">
                  <a:solidFill>
                    <a:schemeClr val="dk1"/>
                  </a:solidFill>
                  <a:latin typeface="Open Sans"/>
                  <a:ea typeface="Open Sans"/>
                  <a:cs typeface="Open Sans"/>
                  <a:sym typeface="Open Sans"/>
                </a:rPr>
                <a:t>Power Department of West Bengal announced the </a:t>
              </a:r>
              <a:r>
                <a:rPr lang="en-US" sz="750" b="0" i="0" u="sng" strike="noStrike" cap="none">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EV policy </a:t>
              </a:r>
              <a:r>
                <a:rPr lang="en-US" sz="750" b="0" i="0" u="none" strike="noStrike" cap="none">
                  <a:solidFill>
                    <a:schemeClr val="dk1"/>
                  </a:solidFill>
                  <a:latin typeface="Open Sans"/>
                  <a:ea typeface="Open Sans"/>
                  <a:cs typeface="Open Sans"/>
                  <a:sym typeface="Open Sans"/>
                </a:rPr>
                <a:t>with a target of 10 lakh EVs on road. The policy proposed the deployment of 1 lakh public and semi-public charging stations in 5 years.  </a:t>
              </a:r>
              <a:endParaRPr/>
            </a:p>
          </p:txBody>
        </p:sp>
        <p:sp>
          <p:nvSpPr>
            <p:cNvPr id="425" name="Google Shape;425;p10"/>
            <p:cNvSpPr/>
            <p:nvPr/>
          </p:nvSpPr>
          <p:spPr>
            <a:xfrm>
              <a:off x="2468227" y="2645824"/>
              <a:ext cx="1874602" cy="393023"/>
            </a:xfrm>
            <a:prstGeom prst="roundRect">
              <a:avLst>
                <a:gd name="adj" fmla="val 16667"/>
              </a:avLst>
            </a:prstGeom>
            <a:solidFill>
              <a:srgbClr val="009CD8"/>
            </a:solidFill>
            <a:ln>
              <a:noFill/>
            </a:ln>
          </p:spPr>
          <p:txBody>
            <a:bodyPr spcFirstLastPara="1" wrap="square" lIns="36000" tIns="36000" rIns="36000" bIns="36000" anchor="ctr" anchorCtr="1">
              <a:noAutofit/>
            </a:bodyPr>
            <a:lstStyle/>
            <a:p>
              <a:pPr marL="0" marR="0" lvl="0" indent="0" algn="ctr" rtl="0">
                <a:lnSpc>
                  <a:spcPct val="100000"/>
                </a:lnSpc>
                <a:spcBef>
                  <a:spcPts val="0"/>
                </a:spcBef>
                <a:spcAft>
                  <a:spcPts val="0"/>
                </a:spcAft>
                <a:buNone/>
              </a:pPr>
              <a:r>
                <a:rPr lang="en-US" sz="800" b="1" i="0" u="none" strike="noStrike" cap="none">
                  <a:solidFill>
                    <a:schemeClr val="lt1"/>
                  </a:solidFill>
                  <a:latin typeface="Open Sans"/>
                  <a:ea typeface="Open Sans"/>
                  <a:cs typeface="Open Sans"/>
                  <a:sym typeface="Open Sans"/>
                </a:rPr>
                <a:t>Gujarat and West Bengal announced electric vehicle (EV) policy</a:t>
              </a:r>
              <a:endParaRPr/>
            </a:p>
          </p:txBody>
        </p:sp>
      </p:grpSp>
      <p:grpSp>
        <p:nvGrpSpPr>
          <p:cNvPr id="426" name="Google Shape;426;p10"/>
          <p:cNvGrpSpPr/>
          <p:nvPr/>
        </p:nvGrpSpPr>
        <p:grpSpPr>
          <a:xfrm>
            <a:off x="2455269" y="3090505"/>
            <a:ext cx="1961962" cy="1644247"/>
            <a:chOff x="4511551" y="2643156"/>
            <a:chExt cx="1754226" cy="1563618"/>
          </a:xfrm>
        </p:grpSpPr>
        <p:sp>
          <p:nvSpPr>
            <p:cNvPr id="427" name="Google Shape;427;p10"/>
            <p:cNvSpPr txBox="1"/>
            <p:nvPr/>
          </p:nvSpPr>
          <p:spPr>
            <a:xfrm>
              <a:off x="4511552" y="2991729"/>
              <a:ext cx="1754225" cy="1215045"/>
            </a:xfrm>
            <a:prstGeom prst="rect">
              <a:avLst/>
            </a:prstGeom>
            <a:solidFill>
              <a:srgbClr val="F2F2F2"/>
            </a:solidFill>
            <a:ln>
              <a:noFill/>
            </a:ln>
          </p:spPr>
          <p:txBody>
            <a:bodyPr spcFirstLastPara="1" wrap="square" lIns="109725" tIns="146300" rIns="109725" bIns="45700" anchor="t" anchorCtr="0">
              <a:noAutofit/>
            </a:bodyPr>
            <a:lstStyle/>
            <a:p>
              <a:pPr marL="171450" marR="0" lvl="0" indent="-171450" algn="l" rtl="0">
                <a:lnSpc>
                  <a:spcPct val="100000"/>
                </a:lnSpc>
                <a:spcBef>
                  <a:spcPts val="0"/>
                </a:spcBef>
                <a:spcAft>
                  <a:spcPts val="0"/>
                </a:spcAft>
                <a:buClr>
                  <a:srgbClr val="000000"/>
                </a:buClr>
                <a:buSzPts val="750"/>
                <a:buFont typeface="Arial"/>
                <a:buChar char="•"/>
              </a:pPr>
              <a:r>
                <a:rPr lang="en-US" sz="750" b="0" i="0" u="none" strike="noStrike" cap="none">
                  <a:solidFill>
                    <a:schemeClr val="dk1"/>
                  </a:solidFill>
                  <a:latin typeface="Open Sans"/>
                  <a:ea typeface="Open Sans"/>
                  <a:cs typeface="Open Sans"/>
                  <a:sym typeface="Open Sans"/>
                </a:rPr>
                <a:t>The MoP amended the Electricity (Rights of Consumers) 2020 Rules released in December 2020 regarding net metering for rooftop solar installations.</a:t>
              </a:r>
              <a:endParaRPr/>
            </a:p>
            <a:p>
              <a:pPr marL="171450" marR="0" lvl="0" indent="-171450" algn="l" rtl="0">
                <a:lnSpc>
                  <a:spcPct val="100000"/>
                </a:lnSpc>
                <a:spcBef>
                  <a:spcPts val="400"/>
                </a:spcBef>
                <a:spcAft>
                  <a:spcPts val="0"/>
                </a:spcAft>
                <a:buClr>
                  <a:srgbClr val="000000"/>
                </a:buClr>
                <a:buSzPts val="750"/>
                <a:buFont typeface="Arial"/>
                <a:buChar char="•"/>
              </a:pPr>
              <a:r>
                <a:rPr lang="en-US" sz="750" b="0" i="0" u="none" strike="noStrike" cap="none">
                  <a:solidFill>
                    <a:schemeClr val="dk1"/>
                  </a:solidFill>
                  <a:latin typeface="Open Sans"/>
                  <a:ea typeface="Open Sans"/>
                  <a:cs typeface="Open Sans"/>
                  <a:sym typeface="Open Sans"/>
                </a:rPr>
                <a:t>The cap on installed capacity was raised to 500 kW from 10 kW.</a:t>
              </a:r>
              <a:endParaRPr/>
            </a:p>
          </p:txBody>
        </p:sp>
        <p:sp>
          <p:nvSpPr>
            <p:cNvPr id="428" name="Google Shape;428;p10"/>
            <p:cNvSpPr/>
            <p:nvPr/>
          </p:nvSpPr>
          <p:spPr>
            <a:xfrm>
              <a:off x="4511551" y="2643156"/>
              <a:ext cx="1754225" cy="393023"/>
            </a:xfrm>
            <a:prstGeom prst="roundRect">
              <a:avLst>
                <a:gd name="adj" fmla="val 16667"/>
              </a:avLst>
            </a:prstGeom>
            <a:solidFill>
              <a:srgbClr val="009CD8"/>
            </a:solidFill>
            <a:ln>
              <a:noFill/>
            </a:ln>
          </p:spPr>
          <p:txBody>
            <a:bodyPr spcFirstLastPara="1" wrap="square" lIns="36000" tIns="36000" rIns="36000" bIns="36000" anchor="ctr" anchorCtr="1">
              <a:noAutofit/>
            </a:bodyPr>
            <a:lstStyle/>
            <a:p>
              <a:pPr marL="0" marR="0" lvl="0" indent="0" algn="ctr" rtl="0">
                <a:lnSpc>
                  <a:spcPct val="100000"/>
                </a:lnSpc>
                <a:spcBef>
                  <a:spcPts val="0"/>
                </a:spcBef>
                <a:spcAft>
                  <a:spcPts val="0"/>
                </a:spcAft>
                <a:buNone/>
              </a:pPr>
              <a:r>
                <a:rPr lang="en-US" sz="800" b="1" i="0" u="none" strike="noStrike" cap="none">
                  <a:solidFill>
                    <a:schemeClr val="lt1"/>
                  </a:solidFill>
                  <a:latin typeface="Open Sans"/>
                  <a:ea typeface="Open Sans"/>
                  <a:cs typeface="Open Sans"/>
                  <a:sym typeface="Open Sans"/>
                </a:rPr>
                <a:t>MoP approved net metering for rooftop solar systems up to 500 kW capacity</a:t>
              </a:r>
              <a:endParaRPr/>
            </a:p>
          </p:txBody>
        </p:sp>
      </p:grpSp>
      <p:sp>
        <p:nvSpPr>
          <p:cNvPr id="429" name="Google Shape;429;p10"/>
          <p:cNvSpPr/>
          <p:nvPr/>
        </p:nvSpPr>
        <p:spPr>
          <a:xfrm rot="-5400000">
            <a:off x="9082410" y="-91649"/>
            <a:ext cx="249623" cy="815252"/>
          </a:xfrm>
          <a:prstGeom prst="rect">
            <a:avLst/>
          </a:prstGeom>
          <a:solidFill>
            <a:srgbClr val="009C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0" name="Google Shape;430;p10"/>
          <p:cNvSpPr txBox="1"/>
          <p:nvPr/>
        </p:nvSpPr>
        <p:spPr>
          <a:xfrm>
            <a:off x="8821030" y="208255"/>
            <a:ext cx="322970"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chemeClr val="lt1"/>
                </a:solidFill>
                <a:latin typeface="Open Sans"/>
                <a:ea typeface="Open Sans"/>
                <a:cs typeface="Open Sans"/>
                <a:sym typeface="Open Sans"/>
              </a:rPr>
              <a:t>10</a:t>
            </a:r>
            <a:endParaRPr/>
          </a:p>
        </p:txBody>
      </p:sp>
      <p:grpSp>
        <p:nvGrpSpPr>
          <p:cNvPr id="431" name="Google Shape;431;p10"/>
          <p:cNvGrpSpPr/>
          <p:nvPr/>
        </p:nvGrpSpPr>
        <p:grpSpPr>
          <a:xfrm>
            <a:off x="8284057" y="4779402"/>
            <a:ext cx="715926" cy="418214"/>
            <a:chOff x="8284057" y="4779402"/>
            <a:chExt cx="715926" cy="418214"/>
          </a:xfrm>
        </p:grpSpPr>
        <p:sp>
          <p:nvSpPr>
            <p:cNvPr id="432" name="Google Shape;432;p10"/>
            <p:cNvSpPr/>
            <p:nvPr/>
          </p:nvSpPr>
          <p:spPr>
            <a:xfrm>
              <a:off x="8331958" y="4779402"/>
              <a:ext cx="614149" cy="418214"/>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433" name="Google Shape;433;p10"/>
            <p:cNvGrpSpPr/>
            <p:nvPr/>
          </p:nvGrpSpPr>
          <p:grpSpPr>
            <a:xfrm>
              <a:off x="8284057" y="4879531"/>
              <a:ext cx="715926" cy="263969"/>
              <a:chOff x="1376812" y="1471708"/>
              <a:chExt cx="715926" cy="263969"/>
            </a:xfrm>
          </p:grpSpPr>
          <p:sp>
            <p:nvSpPr>
              <p:cNvPr id="434" name="Google Shape;434;p10"/>
              <p:cNvSpPr txBox="1"/>
              <p:nvPr/>
            </p:nvSpPr>
            <p:spPr>
              <a:xfrm>
                <a:off x="1376812" y="1535622"/>
                <a:ext cx="715926"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1" i="0" u="none" strike="noStrike" cap="none">
                    <a:solidFill>
                      <a:srgbClr val="575756"/>
                    </a:solidFill>
                    <a:latin typeface="Open Sans"/>
                    <a:ea typeface="Open Sans"/>
                    <a:cs typeface="Open Sans"/>
                    <a:sym typeface="Open Sans"/>
                  </a:rPr>
                  <a:t>cef.ceew.in</a:t>
                </a:r>
                <a:endParaRPr/>
              </a:p>
            </p:txBody>
          </p:sp>
          <p:grpSp>
            <p:nvGrpSpPr>
              <p:cNvPr id="435" name="Google Shape;435;p10"/>
              <p:cNvGrpSpPr/>
              <p:nvPr/>
            </p:nvGrpSpPr>
            <p:grpSpPr>
              <a:xfrm>
                <a:off x="1504037" y="1471708"/>
                <a:ext cx="436340" cy="63914"/>
                <a:chOff x="973747" y="978085"/>
                <a:chExt cx="436340" cy="63914"/>
              </a:xfrm>
            </p:grpSpPr>
            <p:sp>
              <p:nvSpPr>
                <p:cNvPr id="436" name="Google Shape;436;p10"/>
                <p:cNvSpPr/>
                <p:nvPr/>
              </p:nvSpPr>
              <p:spPr>
                <a:xfrm>
                  <a:off x="1349029" y="978085"/>
                  <a:ext cx="61058" cy="61059"/>
                </a:xfrm>
                <a:prstGeom prst="ellipse">
                  <a:avLst/>
                </a:prstGeom>
                <a:solidFill>
                  <a:srgbClr val="0A9F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7" name="Google Shape;437;p10"/>
                <p:cNvSpPr/>
                <p:nvPr/>
              </p:nvSpPr>
              <p:spPr>
                <a:xfrm>
                  <a:off x="1084312" y="980940"/>
                  <a:ext cx="61058" cy="61059"/>
                </a:xfrm>
                <a:prstGeom prst="ellipse">
                  <a:avLst/>
                </a:prstGeom>
                <a:solidFill>
                  <a:srgbClr val="87BD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8" name="Google Shape;438;p10"/>
                <p:cNvSpPr/>
                <p:nvPr/>
              </p:nvSpPr>
              <p:spPr>
                <a:xfrm>
                  <a:off x="973747" y="980940"/>
                  <a:ext cx="61058" cy="61059"/>
                </a:xfrm>
                <a:prstGeom prst="ellipse">
                  <a:avLst/>
                </a:prstGeom>
                <a:solidFill>
                  <a:srgbClr val="EA581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grpSp>
      <p:grpSp>
        <p:nvGrpSpPr>
          <p:cNvPr id="439" name="Google Shape;439;p10"/>
          <p:cNvGrpSpPr/>
          <p:nvPr/>
        </p:nvGrpSpPr>
        <p:grpSpPr>
          <a:xfrm>
            <a:off x="271384" y="3009619"/>
            <a:ext cx="2106736" cy="1725133"/>
            <a:chOff x="271384" y="656028"/>
            <a:chExt cx="2106736" cy="1438637"/>
          </a:xfrm>
        </p:grpSpPr>
        <p:sp>
          <p:nvSpPr>
            <p:cNvPr id="440" name="Google Shape;440;p10"/>
            <p:cNvSpPr txBox="1"/>
            <p:nvPr/>
          </p:nvSpPr>
          <p:spPr>
            <a:xfrm>
              <a:off x="271384" y="992344"/>
              <a:ext cx="2106736" cy="1102321"/>
            </a:xfrm>
            <a:prstGeom prst="rect">
              <a:avLst/>
            </a:prstGeom>
            <a:solidFill>
              <a:srgbClr val="F2F2F2"/>
            </a:solidFill>
            <a:ln>
              <a:noFill/>
            </a:ln>
          </p:spPr>
          <p:txBody>
            <a:bodyPr spcFirstLastPara="1" wrap="square" lIns="109725" tIns="146300" rIns="109725" bIns="45700" anchor="t" anchorCtr="0">
              <a:noAutofit/>
            </a:bodyPr>
            <a:lstStyle/>
            <a:p>
              <a:pPr marL="171450" marR="0" lvl="0" indent="-171450" algn="l" rtl="0">
                <a:lnSpc>
                  <a:spcPct val="100000"/>
                </a:lnSpc>
                <a:spcBef>
                  <a:spcPts val="0"/>
                </a:spcBef>
                <a:spcAft>
                  <a:spcPts val="0"/>
                </a:spcAft>
                <a:buClr>
                  <a:srgbClr val="000000"/>
                </a:buClr>
                <a:buSzPts val="750"/>
                <a:buFont typeface="Arial"/>
                <a:buChar char="•"/>
              </a:pPr>
              <a:r>
                <a:rPr lang="en-US" sz="750" b="0" i="0" u="none" strike="noStrike" cap="none">
                  <a:solidFill>
                    <a:schemeClr val="dk1"/>
                  </a:solidFill>
                  <a:latin typeface="Open Sans"/>
                  <a:ea typeface="Open Sans"/>
                  <a:cs typeface="Open Sans"/>
                  <a:sym typeface="Open Sans"/>
                </a:rPr>
                <a:t>The </a:t>
              </a:r>
              <a:r>
                <a:rPr lang="en-US" sz="750" b="0" i="0" u="sng" strike="noStrike" cap="none">
                  <a:solidFill>
                    <a:schemeClr val="dk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discussion paper </a:t>
              </a:r>
              <a:r>
                <a:rPr lang="en-US" sz="750" b="0" i="0" u="none" strike="noStrike" cap="none">
                  <a:solidFill>
                    <a:schemeClr val="dk1"/>
                  </a:solidFill>
                  <a:latin typeface="Open Sans"/>
                  <a:ea typeface="Open Sans"/>
                  <a:cs typeface="Open Sans"/>
                  <a:sym typeface="Open Sans"/>
                </a:rPr>
                <a:t>proposes extending the validity of RECs until it is sold contrary to present validity of 1095 days.</a:t>
              </a:r>
              <a:endParaRPr/>
            </a:p>
            <a:p>
              <a:pPr marL="171450" marR="0" lvl="0" indent="-171450" algn="l" rtl="0">
                <a:lnSpc>
                  <a:spcPct val="100000"/>
                </a:lnSpc>
                <a:spcBef>
                  <a:spcPts val="400"/>
                </a:spcBef>
                <a:spcAft>
                  <a:spcPts val="0"/>
                </a:spcAft>
                <a:buClr>
                  <a:srgbClr val="000000"/>
                </a:buClr>
                <a:buSzPts val="750"/>
                <a:buFont typeface="Arial"/>
                <a:buChar char="•"/>
              </a:pPr>
              <a:r>
                <a:rPr lang="en-US" sz="750" b="0" i="0" u="none" strike="noStrike" cap="none">
                  <a:solidFill>
                    <a:schemeClr val="dk1"/>
                  </a:solidFill>
                  <a:latin typeface="Open Sans"/>
                  <a:ea typeface="Open Sans"/>
                  <a:cs typeface="Open Sans"/>
                  <a:sym typeface="Open Sans"/>
                </a:rPr>
                <a:t>It suggests removing the floor and forbearance prices.</a:t>
              </a:r>
              <a:endParaRPr/>
            </a:p>
            <a:p>
              <a:pPr marL="171450" marR="0" lvl="0" indent="-171450" algn="l" rtl="0">
                <a:lnSpc>
                  <a:spcPct val="100000"/>
                </a:lnSpc>
                <a:spcBef>
                  <a:spcPts val="400"/>
                </a:spcBef>
                <a:spcAft>
                  <a:spcPts val="0"/>
                </a:spcAft>
                <a:buClr>
                  <a:srgbClr val="000000"/>
                </a:buClr>
                <a:buSzPts val="750"/>
                <a:buFont typeface="Arial"/>
                <a:buChar char="•"/>
              </a:pPr>
              <a:r>
                <a:rPr lang="en-US" sz="750" b="0" i="0" u="none" strike="noStrike" cap="none">
                  <a:solidFill>
                    <a:schemeClr val="dk1"/>
                  </a:solidFill>
                  <a:latin typeface="Open Sans"/>
                  <a:ea typeface="Open Sans"/>
                  <a:cs typeface="Open Sans"/>
                  <a:sym typeface="Open Sans"/>
                </a:rPr>
                <a:t>To further encourage RE procurement, RECs can be issued beyond RPO targets.</a:t>
              </a:r>
              <a:endParaRPr/>
            </a:p>
          </p:txBody>
        </p:sp>
        <p:sp>
          <p:nvSpPr>
            <p:cNvPr id="441" name="Google Shape;441;p10"/>
            <p:cNvSpPr/>
            <p:nvPr/>
          </p:nvSpPr>
          <p:spPr>
            <a:xfrm>
              <a:off x="271385" y="656028"/>
              <a:ext cx="2106734" cy="393023"/>
            </a:xfrm>
            <a:prstGeom prst="roundRect">
              <a:avLst>
                <a:gd name="adj" fmla="val 16667"/>
              </a:avLst>
            </a:prstGeom>
            <a:solidFill>
              <a:srgbClr val="009CD8"/>
            </a:solidFill>
            <a:ln>
              <a:noFill/>
            </a:ln>
          </p:spPr>
          <p:txBody>
            <a:bodyPr spcFirstLastPara="1" wrap="square" lIns="36000" tIns="36000" rIns="36000" bIns="36000" anchor="ctr" anchorCtr="1">
              <a:noAutofit/>
            </a:bodyPr>
            <a:lstStyle/>
            <a:p>
              <a:pPr marL="0" marR="0" lvl="0" indent="0" algn="ctr" rtl="0">
                <a:lnSpc>
                  <a:spcPct val="100000"/>
                </a:lnSpc>
                <a:spcBef>
                  <a:spcPts val="0"/>
                </a:spcBef>
                <a:spcAft>
                  <a:spcPts val="0"/>
                </a:spcAft>
                <a:buNone/>
              </a:pPr>
              <a:r>
                <a:rPr lang="en-US" sz="800" b="1" i="0" u="none" strike="noStrike" cap="none">
                  <a:solidFill>
                    <a:schemeClr val="lt1"/>
                  </a:solidFill>
                  <a:latin typeface="Open Sans"/>
                  <a:ea typeface="Open Sans"/>
                  <a:cs typeface="Open Sans"/>
                  <a:sym typeface="Open Sans"/>
                </a:rPr>
                <a:t>MoP issued a discussion paper on restructuring renewable energy certificates (REC) mechanism</a:t>
              </a:r>
              <a:endParaRPr/>
            </a:p>
          </p:txBody>
        </p:sp>
      </p:grpSp>
      <p:grpSp>
        <p:nvGrpSpPr>
          <p:cNvPr id="442" name="Google Shape;442;p10"/>
          <p:cNvGrpSpPr/>
          <p:nvPr/>
        </p:nvGrpSpPr>
        <p:grpSpPr>
          <a:xfrm>
            <a:off x="4488810" y="2868280"/>
            <a:ext cx="1961962" cy="1866472"/>
            <a:chOff x="4511551" y="2643156"/>
            <a:chExt cx="1754226" cy="1774947"/>
          </a:xfrm>
        </p:grpSpPr>
        <p:sp>
          <p:nvSpPr>
            <p:cNvPr id="443" name="Google Shape;443;p10"/>
            <p:cNvSpPr txBox="1"/>
            <p:nvPr/>
          </p:nvSpPr>
          <p:spPr>
            <a:xfrm>
              <a:off x="4511552" y="2964969"/>
              <a:ext cx="1754225" cy="1453134"/>
            </a:xfrm>
            <a:prstGeom prst="rect">
              <a:avLst/>
            </a:prstGeom>
            <a:solidFill>
              <a:srgbClr val="F2F2F2"/>
            </a:solidFill>
            <a:ln>
              <a:noFill/>
            </a:ln>
          </p:spPr>
          <p:txBody>
            <a:bodyPr spcFirstLastPara="1" wrap="square" lIns="109725" tIns="146300" rIns="109725" bIns="45700" anchor="t" anchorCtr="0">
              <a:noAutofit/>
            </a:bodyPr>
            <a:lstStyle/>
            <a:p>
              <a:pPr marL="171450" marR="0" lvl="0" indent="-171450" algn="l" rtl="0">
                <a:lnSpc>
                  <a:spcPct val="100000"/>
                </a:lnSpc>
                <a:spcBef>
                  <a:spcPts val="0"/>
                </a:spcBef>
                <a:spcAft>
                  <a:spcPts val="0"/>
                </a:spcAft>
                <a:buClr>
                  <a:srgbClr val="000000"/>
                </a:buClr>
                <a:buSzPts val="750"/>
                <a:buFont typeface="Arial"/>
                <a:buChar char="•"/>
              </a:pPr>
              <a:r>
                <a:rPr lang="en-US" sz="750" b="0" i="0" u="none" strike="noStrike" cap="none" dirty="0">
                  <a:solidFill>
                    <a:schemeClr val="dk1"/>
                  </a:solidFill>
                  <a:latin typeface="Open Sans"/>
                  <a:ea typeface="Open Sans"/>
                  <a:cs typeface="Open Sans"/>
                  <a:sym typeface="Open Sans"/>
                </a:rPr>
                <a:t>Incentives on 2-W EV were raised from INR 10,000/kWh to INR 15,000/kWh. The cap on incentives for 2-W was increased to 40% of the cost of the vehicle.</a:t>
              </a:r>
              <a:endParaRPr dirty="0"/>
            </a:p>
            <a:p>
              <a:pPr marL="171450" marR="0" lvl="0" indent="-171450" algn="l" rtl="0">
                <a:lnSpc>
                  <a:spcPct val="100000"/>
                </a:lnSpc>
                <a:spcBef>
                  <a:spcPts val="400"/>
                </a:spcBef>
                <a:spcAft>
                  <a:spcPts val="0"/>
                </a:spcAft>
                <a:buClr>
                  <a:srgbClr val="000000"/>
                </a:buClr>
                <a:buSzPts val="750"/>
                <a:buFont typeface="Arial"/>
                <a:buChar char="•"/>
              </a:pPr>
              <a:r>
                <a:rPr lang="en-US" sz="750" b="0" i="0" u="none" strike="noStrike" cap="none" dirty="0">
                  <a:solidFill>
                    <a:schemeClr val="dk1"/>
                  </a:solidFill>
                  <a:latin typeface="Open Sans"/>
                  <a:ea typeface="Open Sans"/>
                  <a:cs typeface="Open Sans"/>
                  <a:sym typeface="Open Sans"/>
                </a:rPr>
                <a:t>EESL to aggregate demand for 3 lakh 3-Ws.</a:t>
              </a:r>
              <a:endParaRPr dirty="0"/>
            </a:p>
            <a:p>
              <a:pPr marL="171450" marR="0" lvl="0" indent="-171450" algn="l" rtl="0">
                <a:lnSpc>
                  <a:spcPct val="100000"/>
                </a:lnSpc>
                <a:spcBef>
                  <a:spcPts val="400"/>
                </a:spcBef>
                <a:spcAft>
                  <a:spcPts val="0"/>
                </a:spcAft>
                <a:buClr>
                  <a:srgbClr val="000000"/>
                </a:buClr>
                <a:buSzPts val="750"/>
                <a:buFont typeface="Arial"/>
                <a:buChar char="•"/>
              </a:pPr>
              <a:r>
                <a:rPr lang="en-US" sz="750" b="0" i="0" u="none" strike="noStrike" cap="none" dirty="0">
                  <a:solidFill>
                    <a:schemeClr val="dk1"/>
                  </a:solidFill>
                  <a:latin typeface="Open Sans"/>
                  <a:ea typeface="Open Sans"/>
                  <a:cs typeface="Open Sans"/>
                  <a:sym typeface="Open Sans"/>
                </a:rPr>
                <a:t>The implementation period for the </a:t>
              </a:r>
              <a:r>
                <a:rPr lang="en-US" sz="750" b="0" i="0" u="sng" strike="noStrike" cap="none" dirty="0">
                  <a:solidFill>
                    <a:schemeClr val="dk1"/>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FAME II scheme </a:t>
              </a:r>
              <a:r>
                <a:rPr lang="en-US" sz="750" b="0" i="0" u="none" strike="noStrike" cap="none" dirty="0">
                  <a:solidFill>
                    <a:schemeClr val="dk1"/>
                  </a:solidFill>
                  <a:latin typeface="Open Sans"/>
                  <a:ea typeface="Open Sans"/>
                  <a:cs typeface="Open Sans"/>
                  <a:sym typeface="Open Sans"/>
                </a:rPr>
                <a:t>is extended for a period of two years i.e., up to 31 March 2024.</a:t>
              </a:r>
              <a:endParaRPr dirty="0"/>
            </a:p>
          </p:txBody>
        </p:sp>
        <p:sp>
          <p:nvSpPr>
            <p:cNvPr id="444" name="Google Shape;444;p10"/>
            <p:cNvSpPr/>
            <p:nvPr/>
          </p:nvSpPr>
          <p:spPr>
            <a:xfrm>
              <a:off x="4511551" y="2643156"/>
              <a:ext cx="1754225" cy="393023"/>
            </a:xfrm>
            <a:prstGeom prst="roundRect">
              <a:avLst>
                <a:gd name="adj" fmla="val 16667"/>
              </a:avLst>
            </a:prstGeom>
            <a:solidFill>
              <a:srgbClr val="009CD8"/>
            </a:solidFill>
            <a:ln>
              <a:noFill/>
            </a:ln>
          </p:spPr>
          <p:txBody>
            <a:bodyPr spcFirstLastPara="1" wrap="square" lIns="36000" tIns="36000" rIns="36000" bIns="36000" anchor="ctr" anchorCtr="1">
              <a:noAutofit/>
            </a:bodyPr>
            <a:lstStyle/>
            <a:p>
              <a:pPr marL="0" marR="0" lvl="0" indent="0" algn="ctr" rtl="0">
                <a:lnSpc>
                  <a:spcPct val="100000"/>
                </a:lnSpc>
                <a:spcBef>
                  <a:spcPts val="0"/>
                </a:spcBef>
                <a:spcAft>
                  <a:spcPts val="0"/>
                </a:spcAft>
                <a:buNone/>
              </a:pPr>
              <a:r>
                <a:rPr lang="en-US" sz="800" b="1" i="0" u="none" strike="noStrike" cap="none">
                  <a:solidFill>
                    <a:schemeClr val="lt1"/>
                  </a:solidFill>
                  <a:latin typeface="Open Sans"/>
                  <a:ea typeface="Open Sans"/>
                  <a:cs typeface="Open Sans"/>
                  <a:sym typeface="Open Sans"/>
                </a:rPr>
                <a:t>Ministry of Heavy Industries revised FAME* II subsidies and extended implementation period</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graphicFrame>
        <p:nvGraphicFramePr>
          <p:cNvPr id="449" name="Google Shape;449;p11"/>
          <p:cNvGraphicFramePr/>
          <p:nvPr>
            <p:extLst>
              <p:ext uri="{D42A27DB-BD31-4B8C-83A1-F6EECF244321}">
                <p14:modId xmlns:p14="http://schemas.microsoft.com/office/powerpoint/2010/main" val="2157509921"/>
              </p:ext>
            </p:extLst>
          </p:nvPr>
        </p:nvGraphicFramePr>
        <p:xfrm>
          <a:off x="3822806" y="2480723"/>
          <a:ext cx="2604185" cy="2767907"/>
        </p:xfrm>
        <a:graphic>
          <a:graphicData uri="http://schemas.openxmlformats.org/drawingml/2006/chart">
            <c:chart xmlns:c="http://schemas.openxmlformats.org/drawingml/2006/chart" xmlns:r="http://schemas.openxmlformats.org/officeDocument/2006/relationships" r:id="rId3"/>
          </a:graphicData>
        </a:graphic>
      </p:graphicFrame>
      <p:sp>
        <p:nvSpPr>
          <p:cNvPr id="450" name="Google Shape;450;p11"/>
          <p:cNvSpPr/>
          <p:nvPr/>
        </p:nvSpPr>
        <p:spPr>
          <a:xfrm>
            <a:off x="6485302" y="523625"/>
            <a:ext cx="3238213" cy="4211127"/>
          </a:xfrm>
          <a:prstGeom prst="roundRect">
            <a:avLst>
              <a:gd name="adj" fmla="val 16667"/>
            </a:avLst>
          </a:prstGeom>
          <a:solidFill>
            <a:srgbClr val="C3E5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52" name="Google Shape;452;p11"/>
          <p:cNvSpPr txBox="1"/>
          <p:nvPr/>
        </p:nvSpPr>
        <p:spPr>
          <a:xfrm>
            <a:off x="6554363" y="520770"/>
            <a:ext cx="2333107" cy="418872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None/>
            </a:pPr>
            <a:r>
              <a:rPr lang="en-US" sz="1200" b="1" i="0" u="none" strike="noStrike" cap="none" dirty="0">
                <a:solidFill>
                  <a:srgbClr val="575756"/>
                </a:solidFill>
                <a:latin typeface="Open Sans"/>
                <a:ea typeface="Open Sans"/>
                <a:cs typeface="Open Sans"/>
                <a:sym typeface="Open Sans"/>
              </a:rPr>
              <a:t>Takeaways &amp; Outlook</a:t>
            </a:r>
            <a:endParaRPr dirty="0"/>
          </a:p>
          <a:p>
            <a:pPr marL="0" marR="0" lvl="0" indent="0" algn="l" rtl="0">
              <a:lnSpc>
                <a:spcPct val="100000"/>
              </a:lnSpc>
              <a:spcBef>
                <a:spcPts val="700"/>
              </a:spcBef>
              <a:spcAft>
                <a:spcPts val="0"/>
              </a:spcAft>
              <a:buNone/>
            </a:pPr>
            <a:r>
              <a:rPr lang="en-US" sz="800" b="0" i="0" u="none" strike="noStrike" cap="none" dirty="0">
                <a:solidFill>
                  <a:srgbClr val="575756"/>
                </a:solidFill>
                <a:latin typeface="Open Sans"/>
                <a:ea typeface="Open Sans"/>
                <a:cs typeface="Open Sans"/>
                <a:sym typeface="Open Sans"/>
              </a:rPr>
              <a:t>In Q1 FY22, only 425 MW RE capacity was auctioned (versus 4.4 GW in Q1 FY21). Therefore, the market concentration in Q1 FY22 stood at 100%, with two RE developers winning the total capacity. </a:t>
            </a:r>
            <a:r>
              <a:rPr lang="en-US" sz="800" b="1" i="0" u="none" strike="noStrike" cap="none" dirty="0">
                <a:solidFill>
                  <a:srgbClr val="575756"/>
                </a:solidFill>
                <a:latin typeface="Open Sans"/>
                <a:ea typeface="Open Sans"/>
                <a:cs typeface="Open Sans"/>
                <a:sym typeface="Open Sans"/>
              </a:rPr>
              <a:t>Covid-19 second wave led lockdown slowed down the bid submission and assessment processes and pushed the closing of auctions to Q2 FY22. </a:t>
            </a:r>
            <a:endParaRPr dirty="0"/>
          </a:p>
          <a:p>
            <a:pPr marL="0" marR="0" lvl="0" indent="0" algn="l" rtl="0">
              <a:lnSpc>
                <a:spcPct val="100000"/>
              </a:lnSpc>
              <a:spcBef>
                <a:spcPts val="700"/>
              </a:spcBef>
              <a:spcAft>
                <a:spcPts val="0"/>
              </a:spcAft>
              <a:buNone/>
            </a:pPr>
            <a:r>
              <a:rPr lang="en-US" sz="800" b="0" i="0" u="none" strike="noStrike" cap="none" dirty="0">
                <a:solidFill>
                  <a:srgbClr val="575756"/>
                </a:solidFill>
                <a:latin typeface="Open Sans"/>
                <a:ea typeface="Open Sans"/>
                <a:cs typeface="Open Sans"/>
                <a:sym typeface="Open Sans"/>
              </a:rPr>
              <a:t>SJVN Limited and TP Saurya (a subsidiary of Tata Power) won 250 MW and 175 MW in Q1 FY22, respectively. SJVN, a Government of India utility engaged in hydro projects, entered the RE auctions market in Q2 FY21 by winning 100 MW in GUVNL’s solar tranche-IX, 700 MW tender. </a:t>
            </a:r>
            <a:endParaRPr dirty="0"/>
          </a:p>
          <a:p>
            <a:pPr marL="0" marR="0" lvl="0" indent="0" algn="l" rtl="0">
              <a:lnSpc>
                <a:spcPct val="100000"/>
              </a:lnSpc>
              <a:spcBef>
                <a:spcPts val="700"/>
              </a:spcBef>
              <a:spcAft>
                <a:spcPts val="0"/>
              </a:spcAft>
              <a:buNone/>
            </a:pPr>
            <a:r>
              <a:rPr lang="en-US" sz="800" b="0" i="0" u="none" strike="noStrike" cap="none" dirty="0">
                <a:solidFill>
                  <a:srgbClr val="575756"/>
                </a:solidFill>
                <a:latin typeface="Open Sans"/>
                <a:ea typeface="Open Sans"/>
                <a:cs typeface="Open Sans"/>
                <a:sym typeface="Open Sans"/>
              </a:rPr>
              <a:t>In Q1 FY22, deal activities consisted primarily of equity investment and acquisition of RE assets, highlighting rampant merger and acquisition (M&amp;A) activities in the sector. </a:t>
            </a:r>
            <a:r>
              <a:rPr lang="en-US" sz="800" b="1" i="0" u="none" strike="noStrike" cap="none" dirty="0">
                <a:solidFill>
                  <a:srgbClr val="575756"/>
                </a:solidFill>
                <a:latin typeface="Open Sans"/>
                <a:ea typeface="Open Sans"/>
                <a:cs typeface="Open Sans"/>
                <a:sym typeface="Open Sans"/>
              </a:rPr>
              <a:t>SB Energy’s portfolio acquisition by Adani Green Energy is the largest in the renewable energy sector in India till now. </a:t>
            </a:r>
            <a:r>
              <a:rPr lang="en-US" sz="800" b="0" i="0" u="none" strike="noStrike" cap="none" dirty="0">
                <a:solidFill>
                  <a:srgbClr val="575756"/>
                </a:solidFill>
                <a:latin typeface="Open Sans"/>
                <a:ea typeface="Open Sans"/>
                <a:cs typeface="Open Sans"/>
                <a:sym typeface="Open Sans"/>
              </a:rPr>
              <a:t>Another noteworthy deal was </a:t>
            </a:r>
            <a:r>
              <a:rPr lang="en-US" sz="800" b="1" i="0" u="none" strike="noStrike" cap="none" dirty="0">
                <a:solidFill>
                  <a:srgbClr val="575756"/>
                </a:solidFill>
                <a:latin typeface="Open Sans"/>
                <a:ea typeface="Open Sans"/>
                <a:cs typeface="Open Sans"/>
                <a:sym typeface="Open Sans"/>
              </a:rPr>
              <a:t>Waaree Energy Storage System</a:t>
            </a:r>
            <a:r>
              <a:rPr lang="en-US" sz="800" b="0" i="0" u="none" strike="noStrike" cap="none" dirty="0">
                <a:solidFill>
                  <a:srgbClr val="575756"/>
                </a:solidFill>
                <a:latin typeface="Open Sans"/>
                <a:ea typeface="Open Sans"/>
                <a:cs typeface="Open Sans"/>
                <a:sym typeface="Open Sans"/>
              </a:rPr>
              <a:t> raising seed funding to </a:t>
            </a:r>
            <a:r>
              <a:rPr lang="en-US" sz="800" b="1" i="0" u="none" strike="noStrike" cap="none" dirty="0">
                <a:solidFill>
                  <a:srgbClr val="575756"/>
                </a:solidFill>
                <a:latin typeface="Open Sans"/>
                <a:ea typeface="Open Sans"/>
                <a:cs typeface="Open Sans"/>
                <a:sym typeface="Open Sans"/>
              </a:rPr>
              <a:t>strengthen its battery storage manufacturing capacity.</a:t>
            </a:r>
            <a:endParaRPr dirty="0"/>
          </a:p>
        </p:txBody>
      </p:sp>
      <p:sp>
        <p:nvSpPr>
          <p:cNvPr id="453" name="Google Shape;453;p11"/>
          <p:cNvSpPr txBox="1">
            <a:spLocks noGrp="1"/>
          </p:cNvSpPr>
          <p:nvPr>
            <p:ph type="body" idx="4294967295"/>
          </p:nvPr>
        </p:nvSpPr>
        <p:spPr>
          <a:xfrm>
            <a:off x="64561" y="4475600"/>
            <a:ext cx="3906029" cy="313942"/>
          </a:xfrm>
          <a:prstGeom prst="rect">
            <a:avLst/>
          </a:prstGeom>
          <a:noFill/>
          <a:ln>
            <a:noFill/>
          </a:ln>
        </p:spPr>
        <p:txBody>
          <a:bodyPr spcFirstLastPara="1" wrap="square" lIns="91425" tIns="91425" rIns="91425" bIns="91425" anchor="t" anchorCtr="0">
            <a:noAutofit/>
          </a:bodyPr>
          <a:lstStyle/>
          <a:p>
            <a:pPr marL="101600" lvl="0" indent="0" algn="l" rtl="0">
              <a:lnSpc>
                <a:spcPct val="100000"/>
              </a:lnSpc>
              <a:spcBef>
                <a:spcPts val="600"/>
              </a:spcBef>
              <a:spcAft>
                <a:spcPts val="0"/>
              </a:spcAft>
              <a:buSzPts val="2000"/>
              <a:buNone/>
            </a:pPr>
            <a:r>
              <a:rPr lang="en-US" sz="700" i="1">
                <a:solidFill>
                  <a:srgbClr val="0A9FD9"/>
                </a:solidFill>
                <a:latin typeface="Open Sans"/>
                <a:ea typeface="Open Sans"/>
                <a:cs typeface="Open Sans"/>
                <a:sym typeface="Open Sans"/>
              </a:rPr>
              <a:t>Source: </a:t>
            </a:r>
            <a:r>
              <a:rPr lang="en-US" sz="700" i="1">
                <a:solidFill>
                  <a:srgbClr val="777777"/>
                </a:solidFill>
                <a:latin typeface="Open Sans"/>
                <a:ea typeface="Open Sans"/>
                <a:cs typeface="Open Sans"/>
                <a:sym typeface="Open Sans"/>
              </a:rPr>
              <a:t>CEEW-CEF Compilation. </a:t>
            </a:r>
            <a:endParaRPr/>
          </a:p>
        </p:txBody>
      </p:sp>
      <p:sp>
        <p:nvSpPr>
          <p:cNvPr id="454" name="Google Shape;454;p11"/>
          <p:cNvSpPr txBox="1">
            <a:spLocks noGrp="1"/>
          </p:cNvSpPr>
          <p:nvPr>
            <p:ph type="body" idx="4294967295"/>
          </p:nvPr>
        </p:nvSpPr>
        <p:spPr>
          <a:xfrm>
            <a:off x="4048603" y="1638492"/>
            <a:ext cx="2254280" cy="484071"/>
          </a:xfrm>
          <a:prstGeom prst="rect">
            <a:avLst/>
          </a:prstGeom>
          <a:noFill/>
          <a:ln>
            <a:noFill/>
          </a:ln>
        </p:spPr>
        <p:txBody>
          <a:bodyPr spcFirstLastPara="1" wrap="square" lIns="91425" tIns="91425" rIns="91425" bIns="91425" anchor="t" anchorCtr="0">
            <a:noAutofit/>
          </a:bodyPr>
          <a:lstStyle/>
          <a:p>
            <a:pPr marL="101600" lvl="0" indent="0" algn="ctr" rtl="0">
              <a:lnSpc>
                <a:spcPct val="100000"/>
              </a:lnSpc>
              <a:spcBef>
                <a:spcPts val="600"/>
              </a:spcBef>
              <a:spcAft>
                <a:spcPts val="0"/>
              </a:spcAft>
              <a:buSzPts val="2000"/>
              <a:buNone/>
            </a:pPr>
            <a:r>
              <a:rPr lang="en-US" sz="700" i="1">
                <a:solidFill>
                  <a:srgbClr val="0A9FD9"/>
                </a:solidFill>
                <a:latin typeface="Open Sans"/>
                <a:ea typeface="Open Sans"/>
                <a:cs typeface="Open Sans"/>
                <a:sym typeface="Open Sans"/>
              </a:rPr>
              <a:t>Note:</a:t>
            </a:r>
            <a:r>
              <a:rPr lang="en-US" sz="700" b="1" i="1">
                <a:solidFill>
                  <a:srgbClr val="0A9FD9"/>
                </a:solidFill>
                <a:latin typeface="Open Sans"/>
                <a:ea typeface="Open Sans"/>
                <a:cs typeface="Open Sans"/>
                <a:sym typeface="Open Sans"/>
              </a:rPr>
              <a:t> </a:t>
            </a:r>
            <a:r>
              <a:rPr lang="en-US" sz="700" i="1">
                <a:solidFill>
                  <a:srgbClr val="777777"/>
                </a:solidFill>
                <a:latin typeface="Open Sans"/>
                <a:ea typeface="Open Sans"/>
                <a:cs typeface="Open Sans"/>
                <a:sym typeface="Open Sans"/>
              </a:rPr>
              <a:t>Market concentration is calculated as the ratio of the top five RE capacities auctioned to the total RE capacity auctioned </a:t>
            </a:r>
            <a:endParaRPr/>
          </a:p>
          <a:p>
            <a:pPr marL="101600" lvl="0" indent="0" algn="ctr" rtl="0">
              <a:lnSpc>
                <a:spcPct val="100000"/>
              </a:lnSpc>
              <a:spcBef>
                <a:spcPts val="600"/>
              </a:spcBef>
              <a:spcAft>
                <a:spcPts val="0"/>
              </a:spcAft>
              <a:buSzPts val="2000"/>
              <a:buNone/>
            </a:pPr>
            <a:r>
              <a:rPr lang="en-US" sz="700" i="1">
                <a:solidFill>
                  <a:srgbClr val="777777"/>
                </a:solidFill>
                <a:latin typeface="Open Sans"/>
                <a:ea typeface="Open Sans"/>
                <a:cs typeface="Open Sans"/>
                <a:sym typeface="Open Sans"/>
              </a:rPr>
              <a:t>.</a:t>
            </a:r>
            <a:endParaRPr/>
          </a:p>
        </p:txBody>
      </p:sp>
      <p:sp>
        <p:nvSpPr>
          <p:cNvPr id="455" name="Google Shape;455;p11"/>
          <p:cNvSpPr txBox="1">
            <a:spLocks noGrp="1"/>
          </p:cNvSpPr>
          <p:nvPr>
            <p:ph type="body" idx="4294967295"/>
          </p:nvPr>
        </p:nvSpPr>
        <p:spPr>
          <a:xfrm>
            <a:off x="3913617" y="4075838"/>
            <a:ext cx="2504734" cy="569895"/>
          </a:xfrm>
          <a:prstGeom prst="rect">
            <a:avLst/>
          </a:prstGeom>
          <a:noFill/>
          <a:ln>
            <a:noFill/>
          </a:ln>
        </p:spPr>
        <p:txBody>
          <a:bodyPr spcFirstLastPara="1" wrap="square" lIns="91425" tIns="91425" rIns="91425" bIns="91425" anchor="t" anchorCtr="0">
            <a:noAutofit/>
          </a:bodyPr>
          <a:lstStyle/>
          <a:p>
            <a:pPr marL="101600" lvl="0" indent="0" algn="l" rtl="0">
              <a:lnSpc>
                <a:spcPct val="100000"/>
              </a:lnSpc>
              <a:spcBef>
                <a:spcPts val="600"/>
              </a:spcBef>
              <a:spcAft>
                <a:spcPts val="0"/>
              </a:spcAft>
              <a:buSzPts val="2000"/>
              <a:buNone/>
            </a:pPr>
            <a:r>
              <a:rPr lang="en-US" sz="700" i="1">
                <a:solidFill>
                  <a:srgbClr val="0A9FD9"/>
                </a:solidFill>
                <a:latin typeface="Open Sans"/>
                <a:ea typeface="Open Sans"/>
                <a:cs typeface="Open Sans"/>
                <a:sym typeface="Open Sans"/>
              </a:rPr>
              <a:t>Source</a:t>
            </a:r>
            <a:r>
              <a:rPr lang="en-US" sz="700" b="1" i="1">
                <a:solidFill>
                  <a:srgbClr val="0A9FD9"/>
                </a:solidFill>
                <a:latin typeface="Open Sans"/>
                <a:ea typeface="Open Sans"/>
                <a:cs typeface="Open Sans"/>
                <a:sym typeface="Open Sans"/>
              </a:rPr>
              <a:t>: </a:t>
            </a:r>
            <a:r>
              <a:rPr lang="en-US" sz="700" i="1">
                <a:solidFill>
                  <a:srgbClr val="777777"/>
                </a:solidFill>
                <a:latin typeface="Open Sans"/>
                <a:ea typeface="Open Sans"/>
                <a:cs typeface="Open Sans"/>
                <a:sym typeface="Open Sans"/>
              </a:rPr>
              <a:t>CEEW Centre for Energy Finance. </a:t>
            </a:r>
            <a:endParaRPr/>
          </a:p>
        </p:txBody>
      </p:sp>
      <p:sp>
        <p:nvSpPr>
          <p:cNvPr id="456" name="Google Shape;456;p11"/>
          <p:cNvSpPr/>
          <p:nvPr/>
        </p:nvSpPr>
        <p:spPr>
          <a:xfrm rot="-5400000">
            <a:off x="9082410" y="-91649"/>
            <a:ext cx="249623" cy="815252"/>
          </a:xfrm>
          <a:prstGeom prst="rect">
            <a:avLst/>
          </a:prstGeom>
          <a:solidFill>
            <a:srgbClr val="009C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57" name="Google Shape;457;p11"/>
          <p:cNvSpPr txBox="1"/>
          <p:nvPr/>
        </p:nvSpPr>
        <p:spPr>
          <a:xfrm>
            <a:off x="8821030" y="208255"/>
            <a:ext cx="322970"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chemeClr val="lt1"/>
                </a:solidFill>
                <a:latin typeface="Open Sans"/>
                <a:ea typeface="Open Sans"/>
                <a:cs typeface="Open Sans"/>
                <a:sym typeface="Open Sans"/>
              </a:rPr>
              <a:t>11</a:t>
            </a:r>
            <a:endParaRPr/>
          </a:p>
        </p:txBody>
      </p:sp>
      <p:grpSp>
        <p:nvGrpSpPr>
          <p:cNvPr id="458" name="Google Shape;458;p11"/>
          <p:cNvGrpSpPr/>
          <p:nvPr/>
        </p:nvGrpSpPr>
        <p:grpSpPr>
          <a:xfrm>
            <a:off x="8284057" y="4779402"/>
            <a:ext cx="715926" cy="418214"/>
            <a:chOff x="8284057" y="4779402"/>
            <a:chExt cx="715926" cy="418214"/>
          </a:xfrm>
        </p:grpSpPr>
        <p:sp>
          <p:nvSpPr>
            <p:cNvPr id="459" name="Google Shape;459;p11"/>
            <p:cNvSpPr/>
            <p:nvPr/>
          </p:nvSpPr>
          <p:spPr>
            <a:xfrm>
              <a:off x="8331958" y="4779402"/>
              <a:ext cx="614149" cy="418214"/>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460" name="Google Shape;460;p11"/>
            <p:cNvGrpSpPr/>
            <p:nvPr/>
          </p:nvGrpSpPr>
          <p:grpSpPr>
            <a:xfrm>
              <a:off x="8284057" y="4879531"/>
              <a:ext cx="715926" cy="263969"/>
              <a:chOff x="1376812" y="1471708"/>
              <a:chExt cx="715926" cy="263969"/>
            </a:xfrm>
          </p:grpSpPr>
          <p:sp>
            <p:nvSpPr>
              <p:cNvPr id="461" name="Google Shape;461;p11"/>
              <p:cNvSpPr txBox="1"/>
              <p:nvPr/>
            </p:nvSpPr>
            <p:spPr>
              <a:xfrm>
                <a:off x="1376812" y="1535622"/>
                <a:ext cx="715926"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1" i="0" u="none" strike="noStrike" cap="none">
                    <a:solidFill>
                      <a:srgbClr val="575756"/>
                    </a:solidFill>
                    <a:latin typeface="Open Sans"/>
                    <a:ea typeface="Open Sans"/>
                    <a:cs typeface="Open Sans"/>
                    <a:sym typeface="Open Sans"/>
                  </a:rPr>
                  <a:t>cef.ceew.in</a:t>
                </a:r>
                <a:endParaRPr/>
              </a:p>
            </p:txBody>
          </p:sp>
          <p:grpSp>
            <p:nvGrpSpPr>
              <p:cNvPr id="462" name="Google Shape;462;p11"/>
              <p:cNvGrpSpPr/>
              <p:nvPr/>
            </p:nvGrpSpPr>
            <p:grpSpPr>
              <a:xfrm>
                <a:off x="1504037" y="1471708"/>
                <a:ext cx="436340" cy="63914"/>
                <a:chOff x="973747" y="978085"/>
                <a:chExt cx="436340" cy="63914"/>
              </a:xfrm>
            </p:grpSpPr>
            <p:sp>
              <p:nvSpPr>
                <p:cNvPr id="463" name="Google Shape;463;p11"/>
                <p:cNvSpPr/>
                <p:nvPr/>
              </p:nvSpPr>
              <p:spPr>
                <a:xfrm>
                  <a:off x="1349029" y="978085"/>
                  <a:ext cx="61058" cy="61059"/>
                </a:xfrm>
                <a:prstGeom prst="ellipse">
                  <a:avLst/>
                </a:prstGeom>
                <a:solidFill>
                  <a:srgbClr val="0A9F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64" name="Google Shape;464;p11"/>
                <p:cNvSpPr/>
                <p:nvPr/>
              </p:nvSpPr>
              <p:spPr>
                <a:xfrm>
                  <a:off x="1084312" y="980940"/>
                  <a:ext cx="61058" cy="61059"/>
                </a:xfrm>
                <a:prstGeom prst="ellipse">
                  <a:avLst/>
                </a:prstGeom>
                <a:solidFill>
                  <a:srgbClr val="87BD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65" name="Google Shape;465;p11"/>
                <p:cNvSpPr/>
                <p:nvPr/>
              </p:nvSpPr>
              <p:spPr>
                <a:xfrm>
                  <a:off x="973747" y="980940"/>
                  <a:ext cx="61058" cy="61059"/>
                </a:xfrm>
                <a:prstGeom prst="ellipse">
                  <a:avLst/>
                </a:prstGeom>
                <a:solidFill>
                  <a:srgbClr val="EA581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grpSp>
      <p:grpSp>
        <p:nvGrpSpPr>
          <p:cNvPr id="466" name="Google Shape;466;p11"/>
          <p:cNvGrpSpPr/>
          <p:nvPr/>
        </p:nvGrpSpPr>
        <p:grpSpPr>
          <a:xfrm>
            <a:off x="7620" y="546365"/>
            <a:ext cx="3869230" cy="4099369"/>
            <a:chOff x="0" y="546365"/>
            <a:chExt cx="3869230" cy="4099369"/>
          </a:xfrm>
        </p:grpSpPr>
        <p:grpSp>
          <p:nvGrpSpPr>
            <p:cNvPr id="467" name="Google Shape;467;p11"/>
            <p:cNvGrpSpPr/>
            <p:nvPr/>
          </p:nvGrpSpPr>
          <p:grpSpPr>
            <a:xfrm>
              <a:off x="0" y="546365"/>
              <a:ext cx="3869230" cy="4099369"/>
              <a:chOff x="-268616" y="915090"/>
              <a:chExt cx="5717243" cy="5558550"/>
            </a:xfrm>
          </p:grpSpPr>
          <p:sp>
            <p:nvSpPr>
              <p:cNvPr id="468" name="Google Shape;468;p11"/>
              <p:cNvSpPr txBox="1"/>
              <p:nvPr/>
            </p:nvSpPr>
            <p:spPr>
              <a:xfrm>
                <a:off x="-46551" y="5760786"/>
                <a:ext cx="983494" cy="286540"/>
              </a:xfrm>
              <a:prstGeom prst="rect">
                <a:avLst/>
              </a:prstGeom>
              <a:noFill/>
              <a:ln>
                <a:noFill/>
              </a:ln>
            </p:spPr>
            <p:txBody>
              <a:bodyPr spcFirstLastPara="1" wrap="square" lIns="91425" tIns="45700" rIns="91425" bIns="45700" anchor="t" anchorCtr="0">
                <a:noAutofit/>
              </a:bodyPr>
              <a:lstStyle/>
              <a:p>
                <a:pPr marL="0" marR="0" lvl="1" indent="0" algn="r" rtl="0">
                  <a:lnSpc>
                    <a:spcPct val="100000"/>
                  </a:lnSpc>
                  <a:spcBef>
                    <a:spcPts val="0"/>
                  </a:spcBef>
                  <a:spcAft>
                    <a:spcPts val="0"/>
                  </a:spcAft>
                  <a:buClr>
                    <a:srgbClr val="000000"/>
                  </a:buClr>
                  <a:buSzPts val="800"/>
                  <a:buFont typeface="Arial"/>
                  <a:buNone/>
                </a:pPr>
                <a:r>
                  <a:rPr lang="en-US" sz="800" b="1" i="0" u="none" strike="noStrike" cap="none">
                    <a:solidFill>
                      <a:srgbClr val="7F7F7F"/>
                    </a:solidFill>
                    <a:latin typeface="Open Sans"/>
                    <a:ea typeface="Open Sans"/>
                    <a:cs typeface="Open Sans"/>
                    <a:sym typeface="Open Sans"/>
                  </a:rPr>
                  <a:t>April 2021</a:t>
                </a:r>
                <a:endParaRPr/>
              </a:p>
            </p:txBody>
          </p:sp>
          <p:cxnSp>
            <p:nvCxnSpPr>
              <p:cNvPr id="469" name="Google Shape;469;p11"/>
              <p:cNvCxnSpPr/>
              <p:nvPr/>
            </p:nvCxnSpPr>
            <p:spPr>
              <a:xfrm rot="10800000">
                <a:off x="921248" y="1342492"/>
                <a:ext cx="0" cy="453422"/>
              </a:xfrm>
              <a:prstGeom prst="straightConnector1">
                <a:avLst/>
              </a:prstGeom>
              <a:noFill/>
              <a:ln w="28575" cap="flat" cmpd="sng">
                <a:solidFill>
                  <a:srgbClr val="7F7F7F"/>
                </a:solidFill>
                <a:prstDash val="solid"/>
                <a:round/>
                <a:headEnd type="none" w="sm" len="sm"/>
                <a:tailEnd type="triangle" w="med" len="med"/>
              </a:ln>
            </p:spPr>
          </p:cxnSp>
          <p:grpSp>
            <p:nvGrpSpPr>
              <p:cNvPr id="470" name="Google Shape;470;p11"/>
              <p:cNvGrpSpPr/>
              <p:nvPr/>
            </p:nvGrpSpPr>
            <p:grpSpPr>
              <a:xfrm>
                <a:off x="878618" y="1870990"/>
                <a:ext cx="87256" cy="622251"/>
                <a:chOff x="3643970" y="2690278"/>
                <a:chExt cx="87256" cy="622251"/>
              </a:xfrm>
            </p:grpSpPr>
            <p:sp>
              <p:nvSpPr>
                <p:cNvPr id="471" name="Google Shape;471;p11"/>
                <p:cNvSpPr/>
                <p:nvPr/>
              </p:nvSpPr>
              <p:spPr>
                <a:xfrm rot="10800000" flipH="1">
                  <a:off x="3643970" y="2690278"/>
                  <a:ext cx="87256" cy="45719"/>
                </a:xfrm>
                <a:prstGeom prst="ellipse">
                  <a:avLst/>
                </a:prstGeom>
                <a:solidFill>
                  <a:srgbClr val="7F7F7F"/>
                </a:solidFill>
                <a:ln w="28575"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chemeClr val="lt1"/>
                    </a:solidFill>
                    <a:latin typeface="Arial"/>
                    <a:ea typeface="Arial"/>
                    <a:cs typeface="Arial"/>
                    <a:sym typeface="Arial"/>
                  </a:endParaRPr>
                </a:p>
              </p:txBody>
            </p:sp>
            <p:cxnSp>
              <p:nvCxnSpPr>
                <p:cNvPr id="472" name="Google Shape;472;p11"/>
                <p:cNvCxnSpPr/>
                <p:nvPr/>
              </p:nvCxnSpPr>
              <p:spPr>
                <a:xfrm>
                  <a:off x="3691955" y="2809608"/>
                  <a:ext cx="0" cy="502921"/>
                </a:xfrm>
                <a:prstGeom prst="straightConnector1">
                  <a:avLst/>
                </a:prstGeom>
                <a:noFill/>
                <a:ln w="28575" cap="flat" cmpd="sng">
                  <a:solidFill>
                    <a:srgbClr val="7F7F7F"/>
                  </a:solidFill>
                  <a:prstDash val="solid"/>
                  <a:round/>
                  <a:headEnd type="none" w="sm" len="sm"/>
                  <a:tailEnd type="none" w="sm" len="sm"/>
                </a:ln>
              </p:spPr>
            </p:cxnSp>
          </p:grpSp>
          <p:grpSp>
            <p:nvGrpSpPr>
              <p:cNvPr id="473" name="Google Shape;473;p11"/>
              <p:cNvGrpSpPr/>
              <p:nvPr/>
            </p:nvGrpSpPr>
            <p:grpSpPr>
              <a:xfrm>
                <a:off x="881690" y="2552834"/>
                <a:ext cx="87256" cy="876086"/>
                <a:chOff x="3643970" y="2783266"/>
                <a:chExt cx="87256" cy="876086"/>
              </a:xfrm>
            </p:grpSpPr>
            <p:sp>
              <p:nvSpPr>
                <p:cNvPr id="474" name="Google Shape;474;p11"/>
                <p:cNvSpPr/>
                <p:nvPr/>
              </p:nvSpPr>
              <p:spPr>
                <a:xfrm rot="10800000" flipH="1">
                  <a:off x="3643970" y="2783266"/>
                  <a:ext cx="87256" cy="45719"/>
                </a:xfrm>
                <a:prstGeom prst="ellipse">
                  <a:avLst/>
                </a:prstGeom>
                <a:solidFill>
                  <a:srgbClr val="7F7F7F"/>
                </a:solidFill>
                <a:ln w="28575"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475" name="Google Shape;475;p11"/>
                <p:cNvCxnSpPr/>
                <p:nvPr/>
              </p:nvCxnSpPr>
              <p:spPr>
                <a:xfrm>
                  <a:off x="3691955" y="2911206"/>
                  <a:ext cx="0" cy="748146"/>
                </a:xfrm>
                <a:prstGeom prst="straightConnector1">
                  <a:avLst/>
                </a:prstGeom>
                <a:noFill/>
                <a:ln w="28575" cap="flat" cmpd="sng">
                  <a:solidFill>
                    <a:srgbClr val="7F7F7F"/>
                  </a:solidFill>
                  <a:prstDash val="solid"/>
                  <a:round/>
                  <a:headEnd type="none" w="sm" len="sm"/>
                  <a:tailEnd type="none" w="sm" len="sm"/>
                </a:ln>
              </p:spPr>
            </p:cxnSp>
          </p:grpSp>
          <p:grpSp>
            <p:nvGrpSpPr>
              <p:cNvPr id="476" name="Google Shape;476;p11"/>
              <p:cNvGrpSpPr/>
              <p:nvPr/>
            </p:nvGrpSpPr>
            <p:grpSpPr>
              <a:xfrm>
                <a:off x="884595" y="3513225"/>
                <a:ext cx="87256" cy="745970"/>
                <a:chOff x="3643970" y="2700610"/>
                <a:chExt cx="87256" cy="745970"/>
              </a:xfrm>
            </p:grpSpPr>
            <p:sp>
              <p:nvSpPr>
                <p:cNvPr id="477" name="Google Shape;477;p11"/>
                <p:cNvSpPr/>
                <p:nvPr/>
              </p:nvSpPr>
              <p:spPr>
                <a:xfrm rot="10800000" flipH="1">
                  <a:off x="3643970" y="2700610"/>
                  <a:ext cx="87256" cy="45719"/>
                </a:xfrm>
                <a:prstGeom prst="ellipse">
                  <a:avLst/>
                </a:prstGeom>
                <a:solidFill>
                  <a:srgbClr val="7F7F7F"/>
                </a:solidFill>
                <a:ln w="28575"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478" name="Google Shape;478;p11"/>
                <p:cNvCxnSpPr/>
                <p:nvPr/>
              </p:nvCxnSpPr>
              <p:spPr>
                <a:xfrm>
                  <a:off x="3680696" y="2853133"/>
                  <a:ext cx="0" cy="593447"/>
                </a:xfrm>
                <a:prstGeom prst="straightConnector1">
                  <a:avLst/>
                </a:prstGeom>
                <a:noFill/>
                <a:ln w="28575" cap="flat" cmpd="sng">
                  <a:solidFill>
                    <a:srgbClr val="7F7F7F"/>
                  </a:solidFill>
                  <a:prstDash val="solid"/>
                  <a:round/>
                  <a:headEnd type="none" w="sm" len="sm"/>
                  <a:tailEnd type="none" w="sm" len="sm"/>
                </a:ln>
              </p:spPr>
            </p:cxnSp>
          </p:grpSp>
          <p:grpSp>
            <p:nvGrpSpPr>
              <p:cNvPr id="479" name="Google Shape;479;p11"/>
              <p:cNvGrpSpPr/>
              <p:nvPr/>
            </p:nvGrpSpPr>
            <p:grpSpPr>
              <a:xfrm>
                <a:off x="877694" y="4327630"/>
                <a:ext cx="87256" cy="667336"/>
                <a:chOff x="3632711" y="2762602"/>
                <a:chExt cx="87256" cy="667336"/>
              </a:xfrm>
            </p:grpSpPr>
            <p:sp>
              <p:nvSpPr>
                <p:cNvPr id="480" name="Google Shape;480;p11"/>
                <p:cNvSpPr/>
                <p:nvPr/>
              </p:nvSpPr>
              <p:spPr>
                <a:xfrm rot="10800000" flipH="1">
                  <a:off x="3632711" y="2762602"/>
                  <a:ext cx="87256" cy="45719"/>
                </a:xfrm>
                <a:prstGeom prst="ellipse">
                  <a:avLst/>
                </a:prstGeom>
                <a:solidFill>
                  <a:srgbClr val="7F7F7F"/>
                </a:solidFill>
                <a:ln w="28575"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481" name="Google Shape;481;p11"/>
                <p:cNvCxnSpPr/>
                <p:nvPr/>
              </p:nvCxnSpPr>
              <p:spPr>
                <a:xfrm>
                  <a:off x="3680696" y="2890441"/>
                  <a:ext cx="0" cy="539497"/>
                </a:xfrm>
                <a:prstGeom prst="straightConnector1">
                  <a:avLst/>
                </a:prstGeom>
                <a:noFill/>
                <a:ln w="28575" cap="flat" cmpd="sng">
                  <a:solidFill>
                    <a:srgbClr val="7F7F7F"/>
                  </a:solidFill>
                  <a:prstDash val="solid"/>
                  <a:round/>
                  <a:headEnd type="none" w="sm" len="sm"/>
                  <a:tailEnd type="none" w="sm" len="sm"/>
                </a:ln>
              </p:spPr>
            </p:cxnSp>
          </p:grpSp>
          <p:sp>
            <p:nvSpPr>
              <p:cNvPr id="482" name="Google Shape;482;p11"/>
              <p:cNvSpPr txBox="1"/>
              <p:nvPr/>
            </p:nvSpPr>
            <p:spPr>
              <a:xfrm>
                <a:off x="1201263" y="3949127"/>
                <a:ext cx="4236029" cy="813794"/>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None/>
                </a:pPr>
                <a:r>
                  <a:rPr lang="en-US" sz="700" b="1" i="0" u="none" strike="noStrike" cap="none">
                    <a:solidFill>
                      <a:srgbClr val="009CD8"/>
                    </a:solidFill>
                    <a:latin typeface="Open Sans"/>
                    <a:ea typeface="Open Sans"/>
                    <a:cs typeface="Open Sans"/>
                    <a:sym typeface="Open Sans"/>
                  </a:rPr>
                  <a:t>Acquisition</a:t>
                </a:r>
                <a:endParaRPr/>
              </a:p>
              <a:p>
                <a:pPr marL="0" marR="0" lvl="0" indent="0" algn="l" rtl="0">
                  <a:lnSpc>
                    <a:spcPct val="100000"/>
                  </a:lnSpc>
                  <a:spcBef>
                    <a:spcPts val="600"/>
                  </a:spcBef>
                  <a:spcAft>
                    <a:spcPts val="0"/>
                  </a:spcAft>
                  <a:buNone/>
                </a:pPr>
                <a:r>
                  <a:rPr lang="en-US" sz="700" b="1" i="0" u="none" strike="noStrike" cap="none">
                    <a:solidFill>
                      <a:schemeClr val="dk1"/>
                    </a:solidFill>
                    <a:latin typeface="Open Sans"/>
                    <a:ea typeface="Open Sans"/>
                    <a:cs typeface="Open Sans"/>
                    <a:sym typeface="Open Sans"/>
                  </a:rPr>
                  <a:t>Target: </a:t>
                </a:r>
                <a:r>
                  <a:rPr lang="en-US" sz="700" b="0" i="0" u="none" strike="noStrike" cap="none">
                    <a:solidFill>
                      <a:schemeClr val="dk1"/>
                    </a:solidFill>
                    <a:latin typeface="Open Sans"/>
                    <a:ea typeface="Open Sans"/>
                    <a:cs typeface="Open Sans"/>
                    <a:sym typeface="Open Sans"/>
                  </a:rPr>
                  <a:t>SB Energy</a:t>
                </a:r>
                <a:endParaRPr/>
              </a:p>
              <a:p>
                <a:pPr marL="0" marR="0" lvl="0" indent="0" algn="l" rtl="0">
                  <a:lnSpc>
                    <a:spcPct val="100000"/>
                  </a:lnSpc>
                  <a:spcBef>
                    <a:spcPts val="0"/>
                  </a:spcBef>
                  <a:spcAft>
                    <a:spcPts val="0"/>
                  </a:spcAft>
                  <a:buNone/>
                </a:pPr>
                <a:r>
                  <a:rPr lang="en-US" sz="700" b="1" i="0" u="none" strike="noStrike" cap="none">
                    <a:solidFill>
                      <a:schemeClr val="dk1"/>
                    </a:solidFill>
                    <a:latin typeface="Open Sans"/>
                    <a:ea typeface="Open Sans"/>
                    <a:cs typeface="Open Sans"/>
                    <a:sym typeface="Open Sans"/>
                  </a:rPr>
                  <a:t>Acquirer: </a:t>
                </a:r>
                <a:r>
                  <a:rPr lang="en-US" sz="700" b="0" i="0" u="none" strike="noStrike" cap="none">
                    <a:solidFill>
                      <a:schemeClr val="dk1"/>
                    </a:solidFill>
                    <a:latin typeface="Open Sans"/>
                    <a:ea typeface="Open Sans"/>
                    <a:cs typeface="Open Sans"/>
                    <a:sym typeface="Open Sans"/>
                  </a:rPr>
                  <a:t>Adani Green Energy</a:t>
                </a:r>
                <a:endParaRPr/>
              </a:p>
              <a:p>
                <a:pPr marL="0" marR="0" lvl="0" indent="0" algn="l" rtl="0">
                  <a:lnSpc>
                    <a:spcPct val="100000"/>
                  </a:lnSpc>
                  <a:spcBef>
                    <a:spcPts val="0"/>
                  </a:spcBef>
                  <a:spcAft>
                    <a:spcPts val="0"/>
                  </a:spcAft>
                  <a:buNone/>
                </a:pPr>
                <a:r>
                  <a:rPr lang="en-US" sz="700" b="1" i="0" u="none" strike="noStrike" cap="none">
                    <a:solidFill>
                      <a:schemeClr val="dk1"/>
                    </a:solidFill>
                    <a:latin typeface="Open Sans"/>
                    <a:ea typeface="Open Sans"/>
                    <a:cs typeface="Open Sans"/>
                    <a:sym typeface="Open Sans"/>
                  </a:rPr>
                  <a:t>Amount:</a:t>
                </a:r>
                <a:r>
                  <a:rPr lang="en-US" sz="700" b="0" i="0" u="none" strike="noStrike" cap="none">
                    <a:solidFill>
                      <a:schemeClr val="dk1"/>
                    </a:solidFill>
                    <a:latin typeface="Open Sans"/>
                    <a:ea typeface="Open Sans"/>
                    <a:cs typeface="Open Sans"/>
                    <a:sym typeface="Open Sans"/>
                  </a:rPr>
                  <a:t> : INR 26,219.0 crore (USD 3.5 Billion)</a:t>
                </a:r>
                <a:endParaRPr sz="700" b="1" i="0" u="none" strike="noStrike" cap="none">
                  <a:solidFill>
                    <a:schemeClr val="dk1"/>
                  </a:solidFill>
                  <a:latin typeface="Open Sans"/>
                  <a:ea typeface="Open Sans"/>
                  <a:cs typeface="Open Sans"/>
                  <a:sym typeface="Open Sans"/>
                </a:endParaRPr>
              </a:p>
            </p:txBody>
          </p:sp>
          <p:sp>
            <p:nvSpPr>
              <p:cNvPr id="483" name="Google Shape;483;p11"/>
              <p:cNvSpPr/>
              <p:nvPr/>
            </p:nvSpPr>
            <p:spPr>
              <a:xfrm>
                <a:off x="1213198" y="3028796"/>
                <a:ext cx="4235429" cy="900369"/>
              </a:xfrm>
              <a:prstGeom prst="roundRect">
                <a:avLst>
                  <a:gd name="adj" fmla="val 16667"/>
                </a:avLst>
              </a:prstGeom>
              <a:solidFill>
                <a:srgbClr val="575756"/>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None/>
                </a:pPr>
                <a:r>
                  <a:rPr lang="en-US" sz="700" b="1" i="0" u="none" strike="noStrike" cap="none">
                    <a:solidFill>
                      <a:schemeClr val="lt1"/>
                    </a:solidFill>
                    <a:latin typeface="Open Sans"/>
                    <a:ea typeface="Open Sans"/>
                    <a:cs typeface="Open Sans"/>
                    <a:sym typeface="Open Sans"/>
                  </a:rPr>
                  <a:t>Equity investment</a:t>
                </a:r>
                <a:endParaRPr/>
              </a:p>
              <a:p>
                <a:pPr marL="0" marR="0" lvl="0" indent="0" algn="l" rtl="0">
                  <a:lnSpc>
                    <a:spcPct val="100000"/>
                  </a:lnSpc>
                  <a:spcBef>
                    <a:spcPts val="600"/>
                  </a:spcBef>
                  <a:spcAft>
                    <a:spcPts val="0"/>
                  </a:spcAft>
                  <a:buNone/>
                </a:pPr>
                <a:r>
                  <a:rPr lang="en-US" sz="700" b="1" i="0" u="none" strike="noStrike" cap="none">
                    <a:solidFill>
                      <a:schemeClr val="lt1"/>
                    </a:solidFill>
                    <a:latin typeface="Open Sans"/>
                    <a:ea typeface="Open Sans"/>
                    <a:cs typeface="Open Sans"/>
                    <a:sym typeface="Open Sans"/>
                  </a:rPr>
                  <a:t>Company: </a:t>
                </a:r>
                <a:r>
                  <a:rPr lang="en-US" sz="700" b="0" i="0" u="none" strike="noStrike" cap="none">
                    <a:solidFill>
                      <a:schemeClr val="lt1"/>
                    </a:solidFill>
                    <a:latin typeface="Open Sans"/>
                    <a:ea typeface="Open Sans"/>
                    <a:cs typeface="Open Sans"/>
                    <a:sym typeface="Open Sans"/>
                  </a:rPr>
                  <a:t>Fourth Partner Energy</a:t>
                </a:r>
                <a:br>
                  <a:rPr lang="en-US" sz="700" b="0" i="0" u="none" strike="noStrike" cap="none">
                    <a:solidFill>
                      <a:schemeClr val="lt1"/>
                    </a:solidFill>
                    <a:latin typeface="Open Sans"/>
                    <a:ea typeface="Open Sans"/>
                    <a:cs typeface="Open Sans"/>
                    <a:sym typeface="Open Sans"/>
                  </a:rPr>
                </a:br>
                <a:r>
                  <a:rPr lang="en-US" sz="700" b="1" i="0" u="none" strike="noStrike" cap="none">
                    <a:solidFill>
                      <a:schemeClr val="lt1"/>
                    </a:solidFill>
                    <a:latin typeface="Open Sans"/>
                    <a:ea typeface="Open Sans"/>
                    <a:cs typeface="Open Sans"/>
                    <a:sym typeface="Open Sans"/>
                  </a:rPr>
                  <a:t>Investor: </a:t>
                </a:r>
                <a:r>
                  <a:rPr lang="en-US" sz="700" b="0" i="0" u="none" strike="noStrike" cap="none">
                    <a:solidFill>
                      <a:schemeClr val="lt1"/>
                    </a:solidFill>
                    <a:latin typeface="Open Sans"/>
                    <a:ea typeface="Open Sans"/>
                    <a:cs typeface="Open Sans"/>
                    <a:sym typeface="Open Sans"/>
                  </a:rPr>
                  <a:t>Norfund and the Rise Fund</a:t>
                </a:r>
                <a:br>
                  <a:rPr lang="en-US" sz="700" b="0" i="0" u="none" strike="noStrike" cap="none">
                    <a:solidFill>
                      <a:schemeClr val="lt1"/>
                    </a:solidFill>
                    <a:latin typeface="Open Sans"/>
                    <a:ea typeface="Open Sans"/>
                    <a:cs typeface="Open Sans"/>
                    <a:sym typeface="Open Sans"/>
                  </a:rPr>
                </a:br>
                <a:r>
                  <a:rPr lang="en-US" sz="700" b="1" i="0" u="none" strike="noStrike" cap="none">
                    <a:solidFill>
                      <a:schemeClr val="lt1"/>
                    </a:solidFill>
                    <a:latin typeface="Open Sans"/>
                    <a:ea typeface="Open Sans"/>
                    <a:cs typeface="Open Sans"/>
                    <a:sym typeface="Open Sans"/>
                  </a:rPr>
                  <a:t>Amount: </a:t>
                </a:r>
                <a:r>
                  <a:rPr lang="en-US" sz="700" b="0" i="0" u="none" strike="noStrike" cap="none">
                    <a:solidFill>
                      <a:schemeClr val="lt1"/>
                    </a:solidFill>
                    <a:latin typeface="Open Sans"/>
                    <a:ea typeface="Open Sans"/>
                    <a:cs typeface="Open Sans"/>
                    <a:sym typeface="Open Sans"/>
                  </a:rPr>
                  <a:t>INR 936.4 crore (USD 125 million</a:t>
                </a:r>
                <a:r>
                  <a:rPr lang="en-US" sz="700" b="1" i="0" u="none" strike="noStrike" cap="none">
                    <a:solidFill>
                      <a:schemeClr val="lt1"/>
                    </a:solidFill>
                    <a:latin typeface="Open Sans"/>
                    <a:ea typeface="Open Sans"/>
                    <a:cs typeface="Open Sans"/>
                    <a:sym typeface="Open Sans"/>
                  </a:rPr>
                  <a:t>) </a:t>
                </a:r>
                <a:endParaRPr/>
              </a:p>
            </p:txBody>
          </p:sp>
          <p:grpSp>
            <p:nvGrpSpPr>
              <p:cNvPr id="484" name="Google Shape;484;p11"/>
              <p:cNvGrpSpPr/>
              <p:nvPr/>
            </p:nvGrpSpPr>
            <p:grpSpPr>
              <a:xfrm>
                <a:off x="879565" y="5050913"/>
                <a:ext cx="87256" cy="828764"/>
                <a:chOff x="3632711" y="2762602"/>
                <a:chExt cx="87256" cy="828764"/>
              </a:xfrm>
            </p:grpSpPr>
            <p:sp>
              <p:nvSpPr>
                <p:cNvPr id="485" name="Google Shape;485;p11"/>
                <p:cNvSpPr/>
                <p:nvPr/>
              </p:nvSpPr>
              <p:spPr>
                <a:xfrm rot="10800000" flipH="1">
                  <a:off x="3632711" y="2762602"/>
                  <a:ext cx="87256" cy="45719"/>
                </a:xfrm>
                <a:prstGeom prst="ellipse">
                  <a:avLst/>
                </a:prstGeom>
                <a:solidFill>
                  <a:srgbClr val="7F7F7F"/>
                </a:solidFill>
                <a:ln w="28575"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486" name="Google Shape;486;p11"/>
                <p:cNvCxnSpPr/>
                <p:nvPr/>
              </p:nvCxnSpPr>
              <p:spPr>
                <a:xfrm>
                  <a:off x="3680696" y="2867088"/>
                  <a:ext cx="0" cy="724278"/>
                </a:xfrm>
                <a:prstGeom prst="straightConnector1">
                  <a:avLst/>
                </a:prstGeom>
                <a:noFill/>
                <a:ln w="28575" cap="flat" cmpd="sng">
                  <a:solidFill>
                    <a:srgbClr val="7F7F7F"/>
                  </a:solidFill>
                  <a:prstDash val="solid"/>
                  <a:round/>
                  <a:headEnd type="none" w="sm" len="sm"/>
                  <a:tailEnd type="none" w="sm" len="sm"/>
                </a:ln>
              </p:spPr>
            </p:cxnSp>
          </p:grpSp>
          <p:grpSp>
            <p:nvGrpSpPr>
              <p:cNvPr id="487" name="Google Shape;487;p11"/>
              <p:cNvGrpSpPr/>
              <p:nvPr/>
            </p:nvGrpSpPr>
            <p:grpSpPr>
              <a:xfrm>
                <a:off x="883491" y="5938710"/>
                <a:ext cx="87256" cy="290905"/>
                <a:chOff x="3632711" y="2762602"/>
                <a:chExt cx="87256" cy="290905"/>
              </a:xfrm>
            </p:grpSpPr>
            <p:sp>
              <p:nvSpPr>
                <p:cNvPr id="488" name="Google Shape;488;p11"/>
                <p:cNvSpPr/>
                <p:nvPr/>
              </p:nvSpPr>
              <p:spPr>
                <a:xfrm rot="10800000" flipH="1">
                  <a:off x="3632711" y="2762602"/>
                  <a:ext cx="87256" cy="45719"/>
                </a:xfrm>
                <a:prstGeom prst="ellipse">
                  <a:avLst/>
                </a:prstGeom>
                <a:solidFill>
                  <a:srgbClr val="7F7F7F"/>
                </a:solidFill>
                <a:ln w="28575"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489" name="Google Shape;489;p11"/>
                <p:cNvCxnSpPr/>
                <p:nvPr/>
              </p:nvCxnSpPr>
              <p:spPr>
                <a:xfrm>
                  <a:off x="3676339" y="2870627"/>
                  <a:ext cx="0" cy="182880"/>
                </a:xfrm>
                <a:prstGeom prst="straightConnector1">
                  <a:avLst/>
                </a:prstGeom>
                <a:noFill/>
                <a:ln w="28575" cap="flat" cmpd="sng">
                  <a:solidFill>
                    <a:srgbClr val="7F7F7F"/>
                  </a:solidFill>
                  <a:prstDash val="solid"/>
                  <a:round/>
                  <a:headEnd type="none" w="sm" len="sm"/>
                  <a:tailEnd type="none" w="sm" len="sm"/>
                </a:ln>
              </p:spPr>
            </p:cxnSp>
          </p:grpSp>
          <p:sp>
            <p:nvSpPr>
              <p:cNvPr id="490" name="Google Shape;490;p11"/>
              <p:cNvSpPr txBox="1"/>
              <p:nvPr/>
            </p:nvSpPr>
            <p:spPr>
              <a:xfrm>
                <a:off x="1201263" y="5659846"/>
                <a:ext cx="4236027" cy="813794"/>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None/>
                </a:pPr>
                <a:r>
                  <a:rPr lang="en-US" sz="700" b="1" i="0" u="none" strike="noStrike" cap="none">
                    <a:solidFill>
                      <a:srgbClr val="009CD8"/>
                    </a:solidFill>
                    <a:latin typeface="Open Sans"/>
                    <a:ea typeface="Open Sans"/>
                    <a:cs typeface="Open Sans"/>
                    <a:sym typeface="Open Sans"/>
                  </a:rPr>
                  <a:t>Asset acquisition</a:t>
                </a:r>
                <a:endParaRPr/>
              </a:p>
              <a:p>
                <a:pPr marL="0" marR="0" lvl="0" indent="0" algn="l" rtl="0">
                  <a:lnSpc>
                    <a:spcPct val="100000"/>
                  </a:lnSpc>
                  <a:spcBef>
                    <a:spcPts val="600"/>
                  </a:spcBef>
                  <a:spcAft>
                    <a:spcPts val="0"/>
                  </a:spcAft>
                  <a:buNone/>
                </a:pPr>
                <a:r>
                  <a:rPr lang="en-US" sz="700" b="1" i="0" u="none" strike="noStrike" cap="none">
                    <a:solidFill>
                      <a:srgbClr val="000000"/>
                    </a:solidFill>
                    <a:latin typeface="Open Sans"/>
                    <a:ea typeface="Open Sans"/>
                    <a:cs typeface="Open Sans"/>
                    <a:sym typeface="Open Sans"/>
                  </a:rPr>
                  <a:t>Target: </a:t>
                </a:r>
                <a:r>
                  <a:rPr lang="en-US" sz="700" b="0" i="0" u="none" strike="noStrike" cap="none">
                    <a:solidFill>
                      <a:srgbClr val="000000"/>
                    </a:solidFill>
                    <a:latin typeface="Open Sans"/>
                    <a:ea typeface="Open Sans"/>
                    <a:cs typeface="Open Sans"/>
                    <a:sym typeface="Open Sans"/>
                  </a:rPr>
                  <a:t>Azure Power (152 MW solar rooftop assets) </a:t>
                </a:r>
                <a:br>
                  <a:rPr lang="en-US" sz="700" b="0" i="0" u="none" strike="noStrike" cap="none">
                    <a:solidFill>
                      <a:srgbClr val="000000"/>
                    </a:solidFill>
                    <a:latin typeface="Open Sans"/>
                    <a:ea typeface="Open Sans"/>
                    <a:cs typeface="Open Sans"/>
                    <a:sym typeface="Open Sans"/>
                  </a:rPr>
                </a:br>
                <a:r>
                  <a:rPr lang="en-US" sz="700" b="1" i="0" u="none" strike="noStrike" cap="none">
                    <a:solidFill>
                      <a:srgbClr val="000000"/>
                    </a:solidFill>
                    <a:latin typeface="Open Sans"/>
                    <a:ea typeface="Open Sans"/>
                    <a:cs typeface="Open Sans"/>
                    <a:sym typeface="Open Sans"/>
                  </a:rPr>
                  <a:t>Acquirer: </a:t>
                </a:r>
                <a:r>
                  <a:rPr lang="en-US" sz="700" b="0" i="0" u="none" strike="noStrike" cap="none">
                    <a:solidFill>
                      <a:srgbClr val="000000"/>
                    </a:solidFill>
                    <a:latin typeface="Open Sans"/>
                    <a:ea typeface="Open Sans"/>
                    <a:cs typeface="Open Sans"/>
                    <a:sym typeface="Open Sans"/>
                  </a:rPr>
                  <a:t>Radiance Renewables</a:t>
                </a:r>
                <a:br>
                  <a:rPr lang="en-US" sz="700" b="0" i="0" u="none" strike="noStrike" cap="none">
                    <a:solidFill>
                      <a:srgbClr val="000000"/>
                    </a:solidFill>
                    <a:latin typeface="Open Sans"/>
                    <a:ea typeface="Open Sans"/>
                    <a:cs typeface="Open Sans"/>
                    <a:sym typeface="Open Sans"/>
                  </a:rPr>
                </a:br>
                <a:r>
                  <a:rPr lang="en-US" sz="700" b="1" i="0" u="none" strike="noStrike" cap="none">
                    <a:solidFill>
                      <a:srgbClr val="000000"/>
                    </a:solidFill>
                    <a:latin typeface="Open Sans"/>
                    <a:ea typeface="Open Sans"/>
                    <a:cs typeface="Open Sans"/>
                    <a:sym typeface="Open Sans"/>
                  </a:rPr>
                  <a:t>Amount:</a:t>
                </a:r>
                <a:r>
                  <a:rPr lang="en-US" sz="700" b="0" i="0" u="none" strike="noStrike" cap="none">
                    <a:solidFill>
                      <a:srgbClr val="000000"/>
                    </a:solidFill>
                    <a:latin typeface="Open Sans"/>
                    <a:ea typeface="Open Sans"/>
                    <a:cs typeface="Open Sans"/>
                    <a:sym typeface="Open Sans"/>
                  </a:rPr>
                  <a:t> INR 536.5 crore (USD 71.6 million) </a:t>
                </a:r>
                <a:endParaRPr sz="700" b="1" i="0" u="none" strike="noStrike" cap="none">
                  <a:solidFill>
                    <a:srgbClr val="000000"/>
                  </a:solidFill>
                  <a:latin typeface="Open Sans"/>
                  <a:ea typeface="Open Sans"/>
                  <a:cs typeface="Open Sans"/>
                  <a:sym typeface="Open Sans"/>
                </a:endParaRPr>
              </a:p>
            </p:txBody>
          </p:sp>
          <p:sp>
            <p:nvSpPr>
              <p:cNvPr id="491" name="Google Shape;491;p11"/>
              <p:cNvSpPr txBox="1"/>
              <p:nvPr/>
            </p:nvSpPr>
            <p:spPr>
              <a:xfrm>
                <a:off x="-46551" y="915090"/>
                <a:ext cx="2510511" cy="245113"/>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Open Sans"/>
                    <a:ea typeface="Open Sans"/>
                    <a:cs typeface="Open Sans"/>
                    <a:sym typeface="Open Sans"/>
                  </a:rPr>
                  <a:t>Notable deals</a:t>
                </a:r>
                <a:r>
                  <a:rPr lang="en-US" sz="1000" b="1" i="0" u="none" strike="noStrike" cap="none">
                    <a:solidFill>
                      <a:srgbClr val="9D9D9C"/>
                    </a:solidFill>
                    <a:latin typeface="Open Sans"/>
                    <a:ea typeface="Open Sans"/>
                    <a:cs typeface="Open Sans"/>
                    <a:sym typeface="Open Sans"/>
                  </a:rPr>
                  <a:t> (Q1 FY22)</a:t>
                </a:r>
                <a:endParaRPr/>
              </a:p>
            </p:txBody>
          </p:sp>
          <p:sp>
            <p:nvSpPr>
              <p:cNvPr id="492" name="Google Shape;492;p11"/>
              <p:cNvSpPr txBox="1"/>
              <p:nvPr/>
            </p:nvSpPr>
            <p:spPr>
              <a:xfrm>
                <a:off x="1213200" y="2220459"/>
                <a:ext cx="4224094" cy="813794"/>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None/>
                </a:pPr>
                <a:r>
                  <a:rPr lang="en-US" sz="700" b="1" i="0" u="none" strike="noStrike" cap="none">
                    <a:solidFill>
                      <a:srgbClr val="009CD8"/>
                    </a:solidFill>
                    <a:latin typeface="Open Sans"/>
                    <a:ea typeface="Open Sans"/>
                    <a:cs typeface="Open Sans"/>
                    <a:sym typeface="Open Sans"/>
                  </a:rPr>
                  <a:t>Acquisition</a:t>
                </a:r>
                <a:endParaRPr/>
              </a:p>
              <a:p>
                <a:pPr marL="0" marR="0" lvl="0" indent="0" algn="l" rtl="0">
                  <a:lnSpc>
                    <a:spcPct val="100000"/>
                  </a:lnSpc>
                  <a:spcBef>
                    <a:spcPts val="600"/>
                  </a:spcBef>
                  <a:spcAft>
                    <a:spcPts val="0"/>
                  </a:spcAft>
                  <a:buNone/>
                </a:pPr>
                <a:r>
                  <a:rPr lang="en-US" sz="700" b="1" i="0" u="none" strike="noStrike" cap="none">
                    <a:solidFill>
                      <a:schemeClr val="dk1"/>
                    </a:solidFill>
                    <a:latin typeface="Open Sans"/>
                    <a:ea typeface="Open Sans"/>
                    <a:cs typeface="Open Sans"/>
                    <a:sym typeface="Open Sans"/>
                  </a:rPr>
                  <a:t>Target: </a:t>
                </a:r>
                <a:r>
                  <a:rPr lang="en-US" sz="700" b="0" i="0" u="none" strike="noStrike" cap="none">
                    <a:solidFill>
                      <a:schemeClr val="dk1"/>
                    </a:solidFill>
                    <a:latin typeface="Open Sans"/>
                    <a:ea typeface="Open Sans"/>
                    <a:cs typeface="Open Sans"/>
                    <a:sym typeface="Open Sans"/>
                  </a:rPr>
                  <a:t>Acme (900 MW solar project)</a:t>
                </a:r>
                <a:endParaRPr/>
              </a:p>
              <a:p>
                <a:pPr marL="0" marR="0" lvl="0" indent="0" algn="l" rtl="0">
                  <a:lnSpc>
                    <a:spcPct val="100000"/>
                  </a:lnSpc>
                  <a:spcBef>
                    <a:spcPts val="0"/>
                  </a:spcBef>
                  <a:spcAft>
                    <a:spcPts val="0"/>
                  </a:spcAft>
                  <a:buNone/>
                </a:pPr>
                <a:r>
                  <a:rPr lang="en-US" sz="700" b="1" i="0" u="none" strike="noStrike" cap="none">
                    <a:solidFill>
                      <a:schemeClr val="dk1"/>
                    </a:solidFill>
                    <a:latin typeface="Open Sans"/>
                    <a:ea typeface="Open Sans"/>
                    <a:cs typeface="Open Sans"/>
                    <a:sym typeface="Open Sans"/>
                  </a:rPr>
                  <a:t>Acquirer: </a:t>
                </a:r>
                <a:r>
                  <a:rPr lang="en-US" sz="700" b="0" i="0" u="none" strike="noStrike" cap="none">
                    <a:solidFill>
                      <a:schemeClr val="dk1"/>
                    </a:solidFill>
                    <a:latin typeface="Open Sans"/>
                    <a:ea typeface="Open Sans"/>
                    <a:cs typeface="Open Sans"/>
                    <a:sym typeface="Open Sans"/>
                  </a:rPr>
                  <a:t>Scatec Solar</a:t>
                </a:r>
                <a:endParaRPr/>
              </a:p>
              <a:p>
                <a:pPr marL="0" marR="0" lvl="0" indent="0" algn="l" rtl="0">
                  <a:lnSpc>
                    <a:spcPct val="100000"/>
                  </a:lnSpc>
                  <a:spcBef>
                    <a:spcPts val="0"/>
                  </a:spcBef>
                  <a:spcAft>
                    <a:spcPts val="0"/>
                  </a:spcAft>
                  <a:buNone/>
                </a:pPr>
                <a:r>
                  <a:rPr lang="en-US" sz="700" b="1" i="0" u="none" strike="noStrike" cap="none">
                    <a:solidFill>
                      <a:schemeClr val="dk1"/>
                    </a:solidFill>
                    <a:latin typeface="Open Sans"/>
                    <a:ea typeface="Open Sans"/>
                    <a:cs typeface="Open Sans"/>
                    <a:sym typeface="Open Sans"/>
                  </a:rPr>
                  <a:t>Amount: </a:t>
                </a:r>
                <a:r>
                  <a:rPr lang="en-US" sz="700" b="0" i="0" u="none" strike="noStrike" cap="none">
                    <a:solidFill>
                      <a:schemeClr val="dk1"/>
                    </a:solidFill>
                    <a:latin typeface="Open Sans"/>
                    <a:ea typeface="Open Sans"/>
                    <a:cs typeface="Open Sans"/>
                    <a:sym typeface="Open Sans"/>
                  </a:rPr>
                  <a:t>INR 2,996.4 crore (USD 400 million)</a:t>
                </a:r>
                <a:endParaRPr sz="700" b="0" i="0" u="none" strike="noStrike" cap="none">
                  <a:solidFill>
                    <a:schemeClr val="lt1"/>
                  </a:solidFill>
                  <a:latin typeface="Open Sans"/>
                  <a:ea typeface="Open Sans"/>
                  <a:cs typeface="Open Sans"/>
                  <a:sym typeface="Open Sans"/>
                </a:endParaRPr>
              </a:p>
            </p:txBody>
          </p:sp>
          <p:sp>
            <p:nvSpPr>
              <p:cNvPr id="493" name="Google Shape;493;p11"/>
              <p:cNvSpPr/>
              <p:nvPr/>
            </p:nvSpPr>
            <p:spPr>
              <a:xfrm>
                <a:off x="1213197" y="1331033"/>
                <a:ext cx="4224097" cy="900369"/>
              </a:xfrm>
              <a:prstGeom prst="roundRect">
                <a:avLst>
                  <a:gd name="adj" fmla="val 16667"/>
                </a:avLst>
              </a:prstGeom>
              <a:solidFill>
                <a:srgbClr val="575756"/>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None/>
                </a:pPr>
                <a:r>
                  <a:rPr lang="en-US" sz="700" b="1" i="0" u="none" strike="noStrike" cap="none">
                    <a:solidFill>
                      <a:schemeClr val="lt1"/>
                    </a:solidFill>
                    <a:latin typeface="Open Sans"/>
                    <a:ea typeface="Open Sans"/>
                    <a:cs typeface="Open Sans"/>
                    <a:sym typeface="Open Sans"/>
                  </a:rPr>
                  <a:t>Acquisition</a:t>
                </a:r>
                <a:endParaRPr/>
              </a:p>
              <a:p>
                <a:pPr marL="0" marR="0" lvl="0" indent="0" algn="l" rtl="0">
                  <a:lnSpc>
                    <a:spcPct val="100000"/>
                  </a:lnSpc>
                  <a:spcBef>
                    <a:spcPts val="600"/>
                  </a:spcBef>
                  <a:spcAft>
                    <a:spcPts val="0"/>
                  </a:spcAft>
                  <a:buNone/>
                </a:pPr>
                <a:r>
                  <a:rPr lang="en-US" sz="700" b="1" i="0" u="none" strike="noStrike" cap="none">
                    <a:solidFill>
                      <a:schemeClr val="lt1"/>
                    </a:solidFill>
                    <a:latin typeface="Open Sans"/>
                    <a:ea typeface="Open Sans"/>
                    <a:cs typeface="Open Sans"/>
                    <a:sym typeface="Open Sans"/>
                  </a:rPr>
                  <a:t>Target: </a:t>
                </a:r>
                <a:r>
                  <a:rPr lang="en-US" sz="700" b="0" i="0" u="none" strike="noStrike" cap="none">
                    <a:solidFill>
                      <a:schemeClr val="lt1"/>
                    </a:solidFill>
                    <a:latin typeface="Open Sans"/>
                    <a:ea typeface="Open Sans"/>
                    <a:cs typeface="Open Sans"/>
                    <a:sym typeface="Open Sans"/>
                  </a:rPr>
                  <a:t>Fortum Oyj</a:t>
                </a:r>
                <a:br>
                  <a:rPr lang="en-US" sz="700" b="0" i="0" u="none" strike="noStrike" cap="none">
                    <a:solidFill>
                      <a:schemeClr val="lt1"/>
                    </a:solidFill>
                    <a:latin typeface="Open Sans"/>
                    <a:ea typeface="Open Sans"/>
                    <a:cs typeface="Open Sans"/>
                    <a:sym typeface="Open Sans"/>
                  </a:rPr>
                </a:br>
                <a:r>
                  <a:rPr lang="en-US" sz="700" b="1" i="0" u="none" strike="noStrike" cap="none">
                    <a:solidFill>
                      <a:schemeClr val="lt1"/>
                    </a:solidFill>
                    <a:latin typeface="Open Sans"/>
                    <a:ea typeface="Open Sans"/>
                    <a:cs typeface="Open Sans"/>
                    <a:sym typeface="Open Sans"/>
                  </a:rPr>
                  <a:t>Acquirer: </a:t>
                </a:r>
                <a:r>
                  <a:rPr lang="en-US" sz="700" b="0" i="0" u="none" strike="noStrike" cap="none">
                    <a:solidFill>
                      <a:schemeClr val="lt1"/>
                    </a:solidFill>
                    <a:latin typeface="Open Sans"/>
                    <a:ea typeface="Open Sans"/>
                    <a:cs typeface="Open Sans"/>
                    <a:sym typeface="Open Sans"/>
                  </a:rPr>
                  <a:t>Actis LLP</a:t>
                </a:r>
                <a:br>
                  <a:rPr lang="en-US" sz="700" b="0" i="0" u="none" strike="noStrike" cap="none">
                    <a:solidFill>
                      <a:schemeClr val="lt1"/>
                    </a:solidFill>
                    <a:latin typeface="Open Sans"/>
                    <a:ea typeface="Open Sans"/>
                    <a:cs typeface="Open Sans"/>
                    <a:sym typeface="Open Sans"/>
                  </a:rPr>
                </a:br>
                <a:r>
                  <a:rPr lang="en-US" sz="700" b="1" i="0" u="none" strike="noStrike" cap="none">
                    <a:solidFill>
                      <a:schemeClr val="lt1"/>
                    </a:solidFill>
                    <a:latin typeface="Open Sans"/>
                    <a:ea typeface="Open Sans"/>
                    <a:cs typeface="Open Sans"/>
                    <a:sym typeface="Open Sans"/>
                  </a:rPr>
                  <a:t>Amount: </a:t>
                </a:r>
                <a:r>
                  <a:rPr lang="en-US" sz="700" b="0" i="0" u="none" strike="noStrike" cap="none">
                    <a:solidFill>
                      <a:schemeClr val="lt1"/>
                    </a:solidFill>
                    <a:latin typeface="Open Sans"/>
                    <a:ea typeface="Open Sans"/>
                    <a:cs typeface="Open Sans"/>
                    <a:sym typeface="Open Sans"/>
                  </a:rPr>
                  <a:t>INR 2,495.5 crore (USD 333 million)  </a:t>
                </a:r>
                <a:endParaRPr sz="700" b="1" i="0" u="none" strike="noStrike" cap="none">
                  <a:solidFill>
                    <a:schemeClr val="lt1"/>
                  </a:solidFill>
                  <a:latin typeface="Open Sans"/>
                  <a:ea typeface="Open Sans"/>
                  <a:cs typeface="Open Sans"/>
                  <a:sym typeface="Open Sans"/>
                </a:endParaRPr>
              </a:p>
            </p:txBody>
          </p:sp>
          <p:sp>
            <p:nvSpPr>
              <p:cNvPr id="494" name="Google Shape;494;p11"/>
              <p:cNvSpPr txBox="1"/>
              <p:nvPr/>
            </p:nvSpPr>
            <p:spPr>
              <a:xfrm>
                <a:off x="-173220" y="3328420"/>
                <a:ext cx="1094469" cy="247738"/>
              </a:xfrm>
              <a:prstGeom prst="rect">
                <a:avLst/>
              </a:prstGeom>
              <a:noFill/>
              <a:ln>
                <a:noFill/>
              </a:ln>
            </p:spPr>
            <p:txBody>
              <a:bodyPr spcFirstLastPara="1" wrap="square" lIns="91425" tIns="45700" rIns="91425" bIns="45700" anchor="t" anchorCtr="0">
                <a:noAutofit/>
              </a:bodyPr>
              <a:lstStyle/>
              <a:p>
                <a:pPr marL="0" marR="0" lvl="1" indent="0" algn="r" rtl="0">
                  <a:lnSpc>
                    <a:spcPct val="100000"/>
                  </a:lnSpc>
                  <a:spcBef>
                    <a:spcPts val="0"/>
                  </a:spcBef>
                  <a:spcAft>
                    <a:spcPts val="0"/>
                  </a:spcAft>
                  <a:buClr>
                    <a:srgbClr val="000000"/>
                  </a:buClr>
                  <a:buSzPts val="800"/>
                  <a:buFont typeface="Arial"/>
                  <a:buNone/>
                </a:pPr>
                <a:r>
                  <a:rPr lang="en-US" sz="800" b="1" i="0" u="none" strike="noStrike" cap="none">
                    <a:solidFill>
                      <a:srgbClr val="7F7F7F"/>
                    </a:solidFill>
                    <a:latin typeface="Open Sans"/>
                    <a:ea typeface="Open Sans"/>
                    <a:cs typeface="Open Sans"/>
                    <a:sym typeface="Open Sans"/>
                  </a:rPr>
                  <a:t>June</a:t>
                </a:r>
                <a:endParaRPr/>
              </a:p>
              <a:p>
                <a:pPr marL="0" marR="0" lvl="1" indent="0" algn="r" rtl="0">
                  <a:lnSpc>
                    <a:spcPct val="100000"/>
                  </a:lnSpc>
                  <a:spcBef>
                    <a:spcPts val="300"/>
                  </a:spcBef>
                  <a:spcAft>
                    <a:spcPts val="0"/>
                  </a:spcAft>
                  <a:buClr>
                    <a:srgbClr val="000000"/>
                  </a:buClr>
                  <a:buSzPts val="800"/>
                  <a:buFont typeface="Arial"/>
                  <a:buNone/>
                </a:pPr>
                <a:r>
                  <a:rPr lang="en-US" sz="800" b="1" i="0" u="none" strike="noStrike" cap="none">
                    <a:solidFill>
                      <a:srgbClr val="7F7F7F"/>
                    </a:solidFill>
                    <a:latin typeface="Open Sans"/>
                    <a:ea typeface="Open Sans"/>
                    <a:cs typeface="Open Sans"/>
                    <a:sym typeface="Open Sans"/>
                  </a:rPr>
                  <a:t>2021</a:t>
                </a:r>
                <a:endParaRPr/>
              </a:p>
            </p:txBody>
          </p:sp>
          <p:sp>
            <p:nvSpPr>
              <p:cNvPr id="495" name="Google Shape;495;p11"/>
              <p:cNvSpPr txBox="1"/>
              <p:nvPr/>
            </p:nvSpPr>
            <p:spPr>
              <a:xfrm>
                <a:off x="-268616" y="4151145"/>
                <a:ext cx="1189866" cy="303280"/>
              </a:xfrm>
              <a:prstGeom prst="rect">
                <a:avLst/>
              </a:prstGeom>
              <a:noFill/>
              <a:ln>
                <a:noFill/>
              </a:ln>
            </p:spPr>
            <p:txBody>
              <a:bodyPr spcFirstLastPara="1" wrap="square" lIns="91425" tIns="45700" rIns="91425" bIns="45700" anchor="t" anchorCtr="0">
                <a:noAutofit/>
              </a:bodyPr>
              <a:lstStyle/>
              <a:p>
                <a:pPr marL="0" marR="0" lvl="1" indent="0" algn="r" rtl="0">
                  <a:lnSpc>
                    <a:spcPct val="100000"/>
                  </a:lnSpc>
                  <a:spcBef>
                    <a:spcPts val="0"/>
                  </a:spcBef>
                  <a:spcAft>
                    <a:spcPts val="0"/>
                  </a:spcAft>
                  <a:buClr>
                    <a:srgbClr val="000000"/>
                  </a:buClr>
                  <a:buSzPts val="800"/>
                  <a:buFont typeface="Arial"/>
                  <a:buNone/>
                </a:pPr>
                <a:r>
                  <a:rPr lang="en-US" sz="800" b="1" i="0" u="none" strike="noStrike" cap="none">
                    <a:solidFill>
                      <a:srgbClr val="7F7F7F"/>
                    </a:solidFill>
                    <a:latin typeface="Open Sans"/>
                    <a:ea typeface="Open Sans"/>
                    <a:cs typeface="Open Sans"/>
                    <a:sym typeface="Open Sans"/>
                  </a:rPr>
                  <a:t>May </a:t>
                </a:r>
                <a:endParaRPr/>
              </a:p>
              <a:p>
                <a:pPr marL="0" marR="0" lvl="1" indent="0" algn="r" rtl="0">
                  <a:lnSpc>
                    <a:spcPct val="100000"/>
                  </a:lnSpc>
                  <a:spcBef>
                    <a:spcPts val="300"/>
                  </a:spcBef>
                  <a:spcAft>
                    <a:spcPts val="0"/>
                  </a:spcAft>
                  <a:buClr>
                    <a:srgbClr val="000000"/>
                  </a:buClr>
                  <a:buSzPts val="800"/>
                  <a:buFont typeface="Arial"/>
                  <a:buNone/>
                </a:pPr>
                <a:r>
                  <a:rPr lang="en-US" sz="800" b="1" i="0" u="none" strike="noStrike" cap="none">
                    <a:solidFill>
                      <a:srgbClr val="7F7F7F"/>
                    </a:solidFill>
                    <a:latin typeface="Open Sans"/>
                    <a:ea typeface="Open Sans"/>
                    <a:cs typeface="Open Sans"/>
                    <a:sym typeface="Open Sans"/>
                  </a:rPr>
                  <a:t>2021</a:t>
                </a:r>
                <a:endParaRPr/>
              </a:p>
            </p:txBody>
          </p:sp>
          <p:sp>
            <p:nvSpPr>
              <p:cNvPr id="496" name="Google Shape;496;p11"/>
              <p:cNvSpPr txBox="1"/>
              <p:nvPr/>
            </p:nvSpPr>
            <p:spPr>
              <a:xfrm>
                <a:off x="-268616" y="4888042"/>
                <a:ext cx="1189865" cy="285305"/>
              </a:xfrm>
              <a:prstGeom prst="rect">
                <a:avLst/>
              </a:prstGeom>
              <a:noFill/>
              <a:ln>
                <a:noFill/>
              </a:ln>
            </p:spPr>
            <p:txBody>
              <a:bodyPr spcFirstLastPara="1" wrap="square" lIns="91425" tIns="45700" rIns="91425" bIns="45700" anchor="t" anchorCtr="0">
                <a:noAutofit/>
              </a:bodyPr>
              <a:lstStyle/>
              <a:p>
                <a:pPr marL="0" marR="0" lvl="1" indent="0" algn="r" rtl="0">
                  <a:lnSpc>
                    <a:spcPct val="100000"/>
                  </a:lnSpc>
                  <a:spcBef>
                    <a:spcPts val="0"/>
                  </a:spcBef>
                  <a:spcAft>
                    <a:spcPts val="0"/>
                  </a:spcAft>
                  <a:buClr>
                    <a:srgbClr val="000000"/>
                  </a:buClr>
                  <a:buSzPts val="800"/>
                  <a:buFont typeface="Arial"/>
                  <a:buNone/>
                </a:pPr>
                <a:r>
                  <a:rPr lang="en-US" sz="800" b="1" i="0" u="none" strike="noStrike" cap="none">
                    <a:solidFill>
                      <a:srgbClr val="7F7F7F"/>
                    </a:solidFill>
                    <a:latin typeface="Open Sans"/>
                    <a:ea typeface="Open Sans"/>
                    <a:cs typeface="Open Sans"/>
                    <a:sym typeface="Open Sans"/>
                  </a:rPr>
                  <a:t>April</a:t>
                </a:r>
                <a:endParaRPr/>
              </a:p>
              <a:p>
                <a:pPr marL="0" marR="0" lvl="1" indent="0" algn="r" rtl="0">
                  <a:lnSpc>
                    <a:spcPct val="100000"/>
                  </a:lnSpc>
                  <a:spcBef>
                    <a:spcPts val="300"/>
                  </a:spcBef>
                  <a:spcAft>
                    <a:spcPts val="0"/>
                  </a:spcAft>
                  <a:buClr>
                    <a:srgbClr val="000000"/>
                  </a:buClr>
                  <a:buSzPts val="800"/>
                  <a:buFont typeface="Arial"/>
                  <a:buNone/>
                </a:pPr>
                <a:r>
                  <a:rPr lang="en-US" sz="800" b="1" i="0" u="none" strike="noStrike" cap="none">
                    <a:solidFill>
                      <a:srgbClr val="7F7F7F"/>
                    </a:solidFill>
                    <a:latin typeface="Open Sans"/>
                    <a:ea typeface="Open Sans"/>
                    <a:cs typeface="Open Sans"/>
                    <a:sym typeface="Open Sans"/>
                  </a:rPr>
                  <a:t>2021</a:t>
                </a:r>
                <a:endParaRPr/>
              </a:p>
            </p:txBody>
          </p:sp>
        </p:grpSp>
        <p:sp>
          <p:nvSpPr>
            <p:cNvPr id="497" name="Google Shape;497;p11"/>
            <p:cNvSpPr txBox="1"/>
            <p:nvPr/>
          </p:nvSpPr>
          <p:spPr>
            <a:xfrm>
              <a:off x="58954" y="1614914"/>
              <a:ext cx="740698" cy="182704"/>
            </a:xfrm>
            <a:prstGeom prst="rect">
              <a:avLst/>
            </a:prstGeom>
            <a:noFill/>
            <a:ln>
              <a:noFill/>
            </a:ln>
          </p:spPr>
          <p:txBody>
            <a:bodyPr spcFirstLastPara="1" wrap="square" lIns="91425" tIns="45700" rIns="91425" bIns="45700" anchor="t" anchorCtr="0">
              <a:noAutofit/>
            </a:bodyPr>
            <a:lstStyle/>
            <a:p>
              <a:pPr marL="0" marR="0" lvl="1" indent="0" algn="r" rtl="0">
                <a:lnSpc>
                  <a:spcPct val="100000"/>
                </a:lnSpc>
                <a:spcBef>
                  <a:spcPts val="0"/>
                </a:spcBef>
                <a:spcAft>
                  <a:spcPts val="0"/>
                </a:spcAft>
                <a:buClr>
                  <a:srgbClr val="000000"/>
                </a:buClr>
                <a:buSzPts val="800"/>
                <a:buFont typeface="Arial"/>
                <a:buNone/>
              </a:pPr>
              <a:r>
                <a:rPr lang="en-US" sz="800" b="1" i="0" u="none" strike="noStrike" cap="none">
                  <a:solidFill>
                    <a:srgbClr val="7F7F7F"/>
                  </a:solidFill>
                  <a:latin typeface="Open Sans"/>
                  <a:ea typeface="Open Sans"/>
                  <a:cs typeface="Open Sans"/>
                  <a:sym typeface="Open Sans"/>
                </a:rPr>
                <a:t>June</a:t>
              </a:r>
              <a:endParaRPr/>
            </a:p>
            <a:p>
              <a:pPr marL="0" marR="0" lvl="1" indent="0" algn="r" rtl="0">
                <a:lnSpc>
                  <a:spcPct val="100000"/>
                </a:lnSpc>
                <a:spcBef>
                  <a:spcPts val="300"/>
                </a:spcBef>
                <a:spcAft>
                  <a:spcPts val="0"/>
                </a:spcAft>
                <a:buClr>
                  <a:srgbClr val="000000"/>
                </a:buClr>
                <a:buSzPts val="800"/>
                <a:buFont typeface="Arial"/>
                <a:buNone/>
              </a:pPr>
              <a:r>
                <a:rPr lang="en-US" sz="800" b="1" i="0" u="none" strike="noStrike" cap="none">
                  <a:solidFill>
                    <a:srgbClr val="7F7F7F"/>
                  </a:solidFill>
                  <a:latin typeface="Open Sans"/>
                  <a:ea typeface="Open Sans"/>
                  <a:cs typeface="Open Sans"/>
                  <a:sym typeface="Open Sans"/>
                </a:rPr>
                <a:t> 2021</a:t>
              </a:r>
              <a:endParaRPr/>
            </a:p>
          </p:txBody>
        </p:sp>
        <p:sp>
          <p:nvSpPr>
            <p:cNvPr id="498" name="Google Shape;498;p11"/>
            <p:cNvSpPr txBox="1"/>
            <p:nvPr/>
          </p:nvSpPr>
          <p:spPr>
            <a:xfrm>
              <a:off x="58954" y="1107491"/>
              <a:ext cx="740698" cy="182704"/>
            </a:xfrm>
            <a:prstGeom prst="rect">
              <a:avLst/>
            </a:prstGeom>
            <a:noFill/>
            <a:ln>
              <a:noFill/>
            </a:ln>
          </p:spPr>
          <p:txBody>
            <a:bodyPr spcFirstLastPara="1" wrap="square" lIns="91425" tIns="45700" rIns="91425" bIns="45700" anchor="t" anchorCtr="0">
              <a:noAutofit/>
            </a:bodyPr>
            <a:lstStyle/>
            <a:p>
              <a:pPr marL="0" marR="0" lvl="1" indent="0" algn="r" rtl="0">
                <a:lnSpc>
                  <a:spcPct val="100000"/>
                </a:lnSpc>
                <a:spcBef>
                  <a:spcPts val="0"/>
                </a:spcBef>
                <a:spcAft>
                  <a:spcPts val="0"/>
                </a:spcAft>
                <a:buClr>
                  <a:srgbClr val="000000"/>
                </a:buClr>
                <a:buSzPts val="800"/>
                <a:buFont typeface="Arial"/>
                <a:buNone/>
              </a:pPr>
              <a:r>
                <a:rPr lang="en-US" sz="800" b="1" i="0" u="none" strike="noStrike" cap="none">
                  <a:solidFill>
                    <a:srgbClr val="7F7F7F"/>
                  </a:solidFill>
                  <a:latin typeface="Open Sans"/>
                  <a:ea typeface="Open Sans"/>
                  <a:cs typeface="Open Sans"/>
                  <a:sym typeface="Open Sans"/>
                </a:rPr>
                <a:t>June</a:t>
              </a:r>
              <a:endParaRPr/>
            </a:p>
            <a:p>
              <a:pPr marL="0" marR="0" lvl="1" indent="0" algn="r" rtl="0">
                <a:lnSpc>
                  <a:spcPct val="100000"/>
                </a:lnSpc>
                <a:spcBef>
                  <a:spcPts val="300"/>
                </a:spcBef>
                <a:spcAft>
                  <a:spcPts val="0"/>
                </a:spcAft>
                <a:buClr>
                  <a:srgbClr val="000000"/>
                </a:buClr>
                <a:buSzPts val="800"/>
                <a:buFont typeface="Arial"/>
                <a:buNone/>
              </a:pPr>
              <a:r>
                <a:rPr lang="en-US" sz="800" b="1" i="0" u="none" strike="noStrike" cap="none">
                  <a:solidFill>
                    <a:srgbClr val="7F7F7F"/>
                  </a:solidFill>
                  <a:latin typeface="Open Sans"/>
                  <a:ea typeface="Open Sans"/>
                  <a:cs typeface="Open Sans"/>
                  <a:sym typeface="Open Sans"/>
                </a:rPr>
                <a:t>2021</a:t>
              </a:r>
              <a:endParaRPr/>
            </a:p>
          </p:txBody>
        </p:sp>
        <p:sp>
          <p:nvSpPr>
            <p:cNvPr id="499" name="Google Shape;499;p11"/>
            <p:cNvSpPr/>
            <p:nvPr/>
          </p:nvSpPr>
          <p:spPr>
            <a:xfrm>
              <a:off x="999563" y="3382829"/>
              <a:ext cx="2866390" cy="664012"/>
            </a:xfrm>
            <a:prstGeom prst="roundRect">
              <a:avLst>
                <a:gd name="adj" fmla="val 16667"/>
              </a:avLst>
            </a:prstGeom>
            <a:solidFill>
              <a:srgbClr val="575756"/>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None/>
              </a:pPr>
              <a:r>
                <a:rPr lang="en-US" sz="700" b="1" i="0" u="none" strike="noStrike" cap="none">
                  <a:solidFill>
                    <a:schemeClr val="lt1"/>
                  </a:solidFill>
                  <a:latin typeface="Open Sans"/>
                  <a:ea typeface="Open Sans"/>
                  <a:cs typeface="Open Sans"/>
                  <a:sym typeface="Open Sans"/>
                </a:rPr>
                <a:t>Equity investment – seed funding</a:t>
              </a:r>
              <a:endParaRPr/>
            </a:p>
            <a:p>
              <a:pPr marL="0" marR="0" lvl="0" indent="0" algn="l" rtl="0">
                <a:lnSpc>
                  <a:spcPct val="100000"/>
                </a:lnSpc>
                <a:spcBef>
                  <a:spcPts val="600"/>
                </a:spcBef>
                <a:spcAft>
                  <a:spcPts val="0"/>
                </a:spcAft>
                <a:buNone/>
              </a:pPr>
              <a:r>
                <a:rPr lang="en-US" sz="700" b="1" i="0" u="none" strike="noStrike" cap="none">
                  <a:solidFill>
                    <a:schemeClr val="lt1"/>
                  </a:solidFill>
                  <a:latin typeface="Open Sans"/>
                  <a:ea typeface="Open Sans"/>
                  <a:cs typeface="Open Sans"/>
                  <a:sym typeface="Open Sans"/>
                </a:rPr>
                <a:t>Target: </a:t>
              </a:r>
              <a:r>
                <a:rPr lang="en-US" sz="700" b="0" i="0" u="none" strike="noStrike" cap="none">
                  <a:solidFill>
                    <a:schemeClr val="lt1"/>
                  </a:solidFill>
                  <a:latin typeface="Open Sans"/>
                  <a:ea typeface="Open Sans"/>
                  <a:cs typeface="Open Sans"/>
                  <a:sym typeface="Open Sans"/>
                </a:rPr>
                <a:t>Waaree Energy Storage System</a:t>
              </a:r>
              <a:br>
                <a:rPr lang="en-US" sz="700" b="0" i="0" u="none" strike="noStrike" cap="none">
                  <a:solidFill>
                    <a:schemeClr val="lt1"/>
                  </a:solidFill>
                  <a:latin typeface="Open Sans"/>
                  <a:ea typeface="Open Sans"/>
                  <a:cs typeface="Open Sans"/>
                  <a:sym typeface="Open Sans"/>
                </a:rPr>
              </a:br>
              <a:r>
                <a:rPr lang="en-US" sz="700" b="1" i="0" u="none" strike="noStrike" cap="none">
                  <a:solidFill>
                    <a:schemeClr val="lt1"/>
                  </a:solidFill>
                  <a:latin typeface="Open Sans"/>
                  <a:ea typeface="Open Sans"/>
                  <a:cs typeface="Open Sans"/>
                  <a:sym typeface="Open Sans"/>
                </a:rPr>
                <a:t>Investor: </a:t>
              </a:r>
              <a:r>
                <a:rPr lang="en-US" sz="700" b="0" i="0" u="none" strike="noStrike" cap="none">
                  <a:solidFill>
                    <a:schemeClr val="lt1"/>
                  </a:solidFill>
                  <a:latin typeface="Open Sans"/>
                  <a:ea typeface="Open Sans"/>
                  <a:cs typeface="Open Sans"/>
                  <a:sym typeface="Open Sans"/>
                </a:rPr>
                <a:t>HNI</a:t>
              </a:r>
              <a:br>
                <a:rPr lang="en-US" sz="700" b="0" i="0" u="none" strike="noStrike" cap="none">
                  <a:solidFill>
                    <a:schemeClr val="lt1"/>
                  </a:solidFill>
                  <a:latin typeface="Open Sans"/>
                  <a:ea typeface="Open Sans"/>
                  <a:cs typeface="Open Sans"/>
                  <a:sym typeface="Open Sans"/>
                </a:rPr>
              </a:br>
              <a:r>
                <a:rPr lang="en-US" sz="700" b="1" i="0" u="none" strike="noStrike" cap="none">
                  <a:solidFill>
                    <a:schemeClr val="lt1"/>
                  </a:solidFill>
                  <a:latin typeface="Open Sans"/>
                  <a:ea typeface="Open Sans"/>
                  <a:cs typeface="Open Sans"/>
                  <a:sym typeface="Open Sans"/>
                </a:rPr>
                <a:t>Amount:</a:t>
              </a:r>
              <a:r>
                <a:rPr lang="en-US" sz="700" b="0" i="0" u="none" strike="noStrike" cap="none">
                  <a:solidFill>
                    <a:schemeClr val="lt1"/>
                  </a:solidFill>
                  <a:latin typeface="Open Sans"/>
                  <a:ea typeface="Open Sans"/>
                  <a:cs typeface="Open Sans"/>
                  <a:sym typeface="Open Sans"/>
                </a:rPr>
                <a:t> INR 15.0 crore (USD 2 million)</a:t>
              </a:r>
              <a:endParaRPr/>
            </a:p>
          </p:txBody>
        </p:sp>
      </p:grpSp>
      <p:grpSp>
        <p:nvGrpSpPr>
          <p:cNvPr id="500" name="Google Shape;500;p11"/>
          <p:cNvGrpSpPr/>
          <p:nvPr/>
        </p:nvGrpSpPr>
        <p:grpSpPr>
          <a:xfrm>
            <a:off x="3975579" y="669194"/>
            <a:ext cx="2414272" cy="1065317"/>
            <a:chOff x="3975579" y="529088"/>
            <a:chExt cx="2414272" cy="1065317"/>
          </a:xfrm>
        </p:grpSpPr>
        <p:sp>
          <p:nvSpPr>
            <p:cNvPr id="501" name="Google Shape;501;p11"/>
            <p:cNvSpPr txBox="1"/>
            <p:nvPr/>
          </p:nvSpPr>
          <p:spPr>
            <a:xfrm>
              <a:off x="4072688" y="529088"/>
              <a:ext cx="1683045" cy="880279"/>
            </a:xfrm>
            <a:prstGeom prst="rect">
              <a:avLst/>
            </a:prstGeom>
            <a:noFill/>
            <a:ln>
              <a:noFill/>
            </a:ln>
          </p:spPr>
          <p:txBody>
            <a:bodyPr spcFirstLastPara="1" wrap="square" lIns="91425" tIns="45700" rIns="91425" bIns="45700" anchor="t" anchorCtr="0">
              <a:noAutofit/>
            </a:bodyPr>
            <a:lstStyle/>
            <a:p>
              <a:pPr marL="0" marR="0" lvl="1" indent="0" algn="ctr" rtl="0">
                <a:lnSpc>
                  <a:spcPct val="100000"/>
                </a:lnSpc>
                <a:spcBef>
                  <a:spcPts val="0"/>
                </a:spcBef>
                <a:spcAft>
                  <a:spcPts val="0"/>
                </a:spcAft>
                <a:buClr>
                  <a:srgbClr val="000000"/>
                </a:buClr>
                <a:buSzPts val="4400"/>
                <a:buFont typeface="Arial"/>
                <a:buNone/>
              </a:pPr>
              <a:r>
                <a:rPr lang="en-US" sz="4400" b="1" i="0" u="none" strike="noStrike" cap="none" dirty="0">
                  <a:solidFill>
                    <a:srgbClr val="009CD8"/>
                  </a:solidFill>
                  <a:latin typeface="Montserrat Alternates"/>
                  <a:ea typeface="Montserrat Alternates"/>
                  <a:cs typeface="Montserrat Alternates"/>
                  <a:sym typeface="Montserrat Alternates"/>
                </a:rPr>
                <a:t>100</a:t>
              </a:r>
              <a:r>
                <a:rPr lang="en-US" sz="4000" b="1" i="0" u="none" strike="noStrike" cap="none" dirty="0">
                  <a:solidFill>
                    <a:srgbClr val="009CD8"/>
                  </a:solidFill>
                  <a:latin typeface="Montserrat Alternates"/>
                  <a:ea typeface="Montserrat Alternates"/>
                  <a:cs typeface="Montserrat Alternates"/>
                  <a:sym typeface="Montserrat Alternates"/>
                </a:rPr>
                <a:t>%</a:t>
              </a:r>
              <a:endParaRPr dirty="0"/>
            </a:p>
          </p:txBody>
        </p:sp>
        <p:sp>
          <p:nvSpPr>
            <p:cNvPr id="502" name="Google Shape;502;p11"/>
            <p:cNvSpPr txBox="1"/>
            <p:nvPr/>
          </p:nvSpPr>
          <p:spPr>
            <a:xfrm>
              <a:off x="3975579" y="1202567"/>
              <a:ext cx="2400329" cy="391838"/>
            </a:xfrm>
            <a:prstGeom prst="rect">
              <a:avLst/>
            </a:prstGeom>
            <a:noFill/>
            <a:ln>
              <a:noFill/>
            </a:ln>
          </p:spPr>
          <p:txBody>
            <a:bodyPr spcFirstLastPara="1" wrap="square" lIns="91425" tIns="45700" rIns="91425" bIns="45700" anchor="t" anchorCtr="0">
              <a:noAutofit/>
            </a:bodyPr>
            <a:lstStyle/>
            <a:p>
              <a:pPr marL="0" marR="0" lvl="1" indent="0" algn="ctr" rtl="0">
                <a:lnSpc>
                  <a:spcPct val="100000"/>
                </a:lnSpc>
                <a:spcBef>
                  <a:spcPts val="0"/>
                </a:spcBef>
                <a:spcAft>
                  <a:spcPts val="0"/>
                </a:spcAft>
                <a:buClr>
                  <a:srgbClr val="000000"/>
                </a:buClr>
                <a:buSzPts val="1200"/>
                <a:buFont typeface="Arial"/>
                <a:buNone/>
              </a:pPr>
              <a:r>
                <a:rPr lang="en-US" sz="1200" b="1" i="0" u="none" strike="noStrike" cap="none">
                  <a:solidFill>
                    <a:srgbClr val="575756"/>
                  </a:solidFill>
                  <a:latin typeface="Open Sans"/>
                  <a:ea typeface="Open Sans"/>
                  <a:cs typeface="Open Sans"/>
                  <a:sym typeface="Open Sans"/>
                </a:rPr>
                <a:t>Market concentration in auctioned RE capacity</a:t>
              </a:r>
              <a:endParaRPr/>
            </a:p>
          </p:txBody>
        </p:sp>
        <p:sp>
          <p:nvSpPr>
            <p:cNvPr id="503" name="Google Shape;503;p11"/>
            <p:cNvSpPr txBox="1"/>
            <p:nvPr/>
          </p:nvSpPr>
          <p:spPr>
            <a:xfrm>
              <a:off x="5512705" y="976509"/>
              <a:ext cx="877146" cy="222277"/>
            </a:xfrm>
            <a:prstGeom prst="rect">
              <a:avLst/>
            </a:prstGeom>
            <a:noFill/>
            <a:ln>
              <a:noFill/>
            </a:ln>
          </p:spPr>
          <p:txBody>
            <a:bodyPr spcFirstLastPara="1" wrap="square" lIns="91425" tIns="45700" rIns="91425" bIns="45700" anchor="t" anchorCtr="0">
              <a:noAutofit/>
            </a:bodyPr>
            <a:lstStyle/>
            <a:p>
              <a:pPr marL="0" marR="0" lvl="1" indent="0" algn="ctr" rtl="0">
                <a:lnSpc>
                  <a:spcPct val="100000"/>
                </a:lnSpc>
                <a:spcBef>
                  <a:spcPts val="0"/>
                </a:spcBef>
                <a:spcAft>
                  <a:spcPts val="0"/>
                </a:spcAft>
                <a:buClr>
                  <a:srgbClr val="000000"/>
                </a:buClr>
                <a:buSzPts val="900"/>
                <a:buFont typeface="Arial"/>
                <a:buNone/>
              </a:pPr>
              <a:r>
                <a:rPr lang="en-US" sz="900" b="0" i="0" u="none" strike="noStrike" cap="none" dirty="0">
                  <a:solidFill>
                    <a:srgbClr val="575756"/>
                  </a:solidFill>
                  <a:latin typeface="Open Sans"/>
                  <a:ea typeface="Open Sans"/>
                  <a:cs typeface="Open Sans"/>
                  <a:sym typeface="Open Sans"/>
                </a:rPr>
                <a:t>Q1 FY22</a:t>
              </a:r>
              <a:endParaRPr dirty="0"/>
            </a:p>
          </p:txBody>
        </p:sp>
      </p:grpSp>
      <p:sp>
        <p:nvSpPr>
          <p:cNvPr id="504" name="Google Shape;504;p11"/>
          <p:cNvSpPr txBox="1"/>
          <p:nvPr/>
        </p:nvSpPr>
        <p:spPr>
          <a:xfrm>
            <a:off x="4000086" y="2441716"/>
            <a:ext cx="2351314"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800" b="1" i="0" u="none" strike="noStrike" cap="none" dirty="0">
                <a:solidFill>
                  <a:srgbClr val="575756"/>
                </a:solidFill>
                <a:latin typeface="Open Sans"/>
                <a:ea typeface="Open Sans"/>
                <a:cs typeface="Open Sans"/>
                <a:sym typeface="Open Sans"/>
              </a:rPr>
              <a:t>Developer-wise RE capacity auctioned during Q1 FY22 (425 MW)</a:t>
            </a:r>
            <a:endParaRPr sz="800" b="0" i="0" u="none" strike="noStrike" cap="none" dirty="0">
              <a:solidFill>
                <a:srgbClr val="575756"/>
              </a:solidFill>
              <a:latin typeface="Arial"/>
              <a:ea typeface="Arial"/>
              <a:cs typeface="Arial"/>
              <a:sym typeface="Arial"/>
            </a:endParaRPr>
          </a:p>
        </p:txBody>
      </p:sp>
      <p:sp>
        <p:nvSpPr>
          <p:cNvPr id="58" name="Google Shape;268;p7">
            <a:extLst>
              <a:ext uri="{FF2B5EF4-FFF2-40B4-BE49-F238E27FC236}">
                <a16:creationId xmlns:a16="http://schemas.microsoft.com/office/drawing/2014/main" id="{E94A5956-EC28-B14A-8AAA-D4C9BE668F7E}"/>
              </a:ext>
            </a:extLst>
          </p:cNvPr>
          <p:cNvSpPr txBox="1">
            <a:spLocks/>
          </p:cNvSpPr>
          <p:nvPr/>
        </p:nvSpPr>
        <p:spPr>
          <a:xfrm>
            <a:off x="457199" y="124721"/>
            <a:ext cx="7954083" cy="48158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Montserrat"/>
              <a:buNone/>
              <a:defRPr sz="3200" b="1"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3200"/>
              <a:buFont typeface="Montserrat"/>
              <a:buNone/>
              <a:defRPr sz="3200" b="1"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3200"/>
              <a:buFont typeface="Montserrat"/>
              <a:buNone/>
              <a:defRPr sz="3200" b="1"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3200"/>
              <a:buFont typeface="Montserrat"/>
              <a:buNone/>
              <a:defRPr sz="3200" b="1"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3200"/>
              <a:buFont typeface="Montserrat"/>
              <a:buNone/>
              <a:defRPr sz="3200" b="1"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3200"/>
              <a:buFont typeface="Montserrat"/>
              <a:buNone/>
              <a:defRPr sz="3200" b="1"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3200"/>
              <a:buFont typeface="Montserrat"/>
              <a:buNone/>
              <a:defRPr sz="3200" b="1"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3200"/>
              <a:buFont typeface="Montserrat"/>
              <a:buNone/>
              <a:defRPr sz="3200" b="1"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3200"/>
              <a:buFont typeface="Montserrat"/>
              <a:buNone/>
              <a:defRPr sz="3200" b="1" i="0" u="none" strike="noStrike" cap="none">
                <a:solidFill>
                  <a:schemeClr val="lt1"/>
                </a:solidFill>
                <a:latin typeface="Montserrat"/>
                <a:ea typeface="Montserrat"/>
                <a:cs typeface="Montserrat"/>
                <a:sym typeface="Montserrat"/>
              </a:defRPr>
            </a:lvl9pPr>
          </a:lstStyle>
          <a:p>
            <a:r>
              <a:rPr lang="en-US" sz="1200" dirty="0">
                <a:solidFill>
                  <a:srgbClr val="575756"/>
                </a:solidFill>
              </a:rPr>
              <a:t>Renewable energy finance: </a:t>
            </a:r>
            <a:r>
              <a:rPr lang="en-US" sz="1200" dirty="0">
                <a:solidFill>
                  <a:srgbClr val="009CD8"/>
                </a:solidFill>
              </a:rPr>
              <a:t>significant dip in auctioned RE capacity; high market concentration in Q1 FY22</a:t>
            </a:r>
          </a:p>
          <a:p>
            <a:r>
              <a:rPr lang="en-US" sz="1200" dirty="0">
                <a:solidFill>
                  <a:srgbClr val="009CD8"/>
                </a:solidFill>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12"/>
          <p:cNvSpPr/>
          <p:nvPr/>
        </p:nvSpPr>
        <p:spPr>
          <a:xfrm>
            <a:off x="6485302" y="523625"/>
            <a:ext cx="3238213" cy="4211127"/>
          </a:xfrm>
          <a:prstGeom prst="roundRect">
            <a:avLst>
              <a:gd name="adj" fmla="val 16667"/>
            </a:avLst>
          </a:prstGeom>
          <a:solidFill>
            <a:srgbClr val="C3E5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10" name="Google Shape;510;p12"/>
          <p:cNvSpPr txBox="1">
            <a:spLocks noGrp="1"/>
          </p:cNvSpPr>
          <p:nvPr>
            <p:ph type="title"/>
          </p:nvPr>
        </p:nvSpPr>
        <p:spPr>
          <a:xfrm>
            <a:off x="457200" y="123746"/>
            <a:ext cx="8125705" cy="48158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US" sz="1200">
                <a:solidFill>
                  <a:srgbClr val="575756"/>
                </a:solidFill>
              </a:rPr>
              <a:t>Renewable energy finance: </a:t>
            </a:r>
            <a:r>
              <a:rPr lang="en-US" sz="1200">
                <a:solidFill>
                  <a:schemeClr val="accent2"/>
                </a:solidFill>
              </a:rPr>
              <a:t>most RE stocks trended downwards amid the Covid-19 second wave; Adani Green Energy stumbled after a long bullish run</a:t>
            </a:r>
            <a:endParaRPr sz="1200" strike="sngStrike">
              <a:solidFill>
                <a:srgbClr val="FF0000"/>
              </a:solidFill>
            </a:endParaRPr>
          </a:p>
        </p:txBody>
      </p:sp>
      <p:sp>
        <p:nvSpPr>
          <p:cNvPr id="511" name="Google Shape;511;p12"/>
          <p:cNvSpPr txBox="1"/>
          <p:nvPr/>
        </p:nvSpPr>
        <p:spPr>
          <a:xfrm>
            <a:off x="191932" y="4584486"/>
            <a:ext cx="5951652" cy="3651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0" i="1" u="none" strike="noStrike" cap="none" dirty="0">
                <a:solidFill>
                  <a:srgbClr val="0A9FD9"/>
                </a:solidFill>
                <a:latin typeface="Open Sans"/>
                <a:ea typeface="Open Sans"/>
                <a:cs typeface="Open Sans"/>
                <a:sym typeface="Open Sans"/>
              </a:rPr>
              <a:t>Source: </a:t>
            </a:r>
            <a:r>
              <a:rPr lang="en-US" sz="700" b="0" i="1" strike="noStrike" cap="none" dirty="0">
                <a:solidFill>
                  <a:srgbClr val="777777"/>
                </a:solidFill>
                <a:latin typeface="Open Sans"/>
                <a:ea typeface="Open Sans"/>
                <a:cs typeface="Open Sans"/>
                <a:sym typeface="Open Sans"/>
              </a:rPr>
              <a:t>Money Control.</a:t>
            </a:r>
            <a:br>
              <a:rPr lang="en-US" sz="700" b="0" i="1" strike="noStrike" cap="none" dirty="0">
                <a:solidFill>
                  <a:srgbClr val="777777"/>
                </a:solidFill>
                <a:latin typeface="Open Sans"/>
                <a:ea typeface="Open Sans"/>
                <a:cs typeface="Open Sans"/>
                <a:sym typeface="Open Sans"/>
              </a:rPr>
            </a:br>
            <a:r>
              <a:rPr lang="en-US" sz="700" b="0" i="1" strike="noStrike" cap="none" dirty="0">
                <a:solidFill>
                  <a:srgbClr val="777777"/>
                </a:solidFill>
                <a:latin typeface="Open Sans"/>
                <a:ea typeface="Open Sans"/>
                <a:cs typeface="Open Sans"/>
                <a:sym typeface="Open Sans"/>
              </a:rPr>
              <a:t>*</a:t>
            </a:r>
            <a:r>
              <a:rPr lang="en-US" sz="700" b="0" i="1" u="none" strike="noStrike" cap="none" dirty="0">
                <a:solidFill>
                  <a:srgbClr val="575756"/>
                </a:solidFill>
                <a:latin typeface="Open Sans"/>
                <a:ea typeface="Open Sans"/>
                <a:cs typeface="Open Sans"/>
                <a:sym typeface="Open Sans"/>
              </a:rPr>
              <a:t>National Securities Depository Limited.</a:t>
            </a:r>
            <a:endParaRPr sz="700" b="0" i="1" u="sng" strike="noStrike" cap="none" dirty="0">
              <a:solidFill>
                <a:srgbClr val="777777"/>
              </a:solidFill>
              <a:latin typeface="Open Sans"/>
              <a:ea typeface="Open Sans"/>
              <a:cs typeface="Open Sans"/>
              <a:sym typeface="Open Sans"/>
            </a:endParaRPr>
          </a:p>
        </p:txBody>
      </p:sp>
      <p:graphicFrame>
        <p:nvGraphicFramePr>
          <p:cNvPr id="512" name="Google Shape;512;p12"/>
          <p:cNvGraphicFramePr/>
          <p:nvPr>
            <p:extLst>
              <p:ext uri="{D42A27DB-BD31-4B8C-83A1-F6EECF244321}">
                <p14:modId xmlns:p14="http://schemas.microsoft.com/office/powerpoint/2010/main" val="814092542"/>
              </p:ext>
            </p:extLst>
          </p:nvPr>
        </p:nvGraphicFramePr>
        <p:xfrm>
          <a:off x="254315" y="727470"/>
          <a:ext cx="5998197" cy="3718832"/>
        </p:xfrm>
        <a:graphic>
          <a:graphicData uri="http://schemas.openxmlformats.org/drawingml/2006/chart">
            <c:chart xmlns:c="http://schemas.openxmlformats.org/drawingml/2006/chart" xmlns:r="http://schemas.openxmlformats.org/officeDocument/2006/relationships" r:id="rId3"/>
          </a:graphicData>
        </a:graphic>
      </p:graphicFrame>
      <p:cxnSp>
        <p:nvCxnSpPr>
          <p:cNvPr id="513" name="Google Shape;513;p12"/>
          <p:cNvCxnSpPr/>
          <p:nvPr/>
        </p:nvCxnSpPr>
        <p:spPr>
          <a:xfrm>
            <a:off x="4253948" y="944463"/>
            <a:ext cx="2066828" cy="0"/>
          </a:xfrm>
          <a:prstGeom prst="straightConnector1">
            <a:avLst/>
          </a:prstGeom>
          <a:noFill/>
          <a:ln w="9525" cap="flat" cmpd="sng">
            <a:solidFill>
              <a:srgbClr val="009CD8"/>
            </a:solidFill>
            <a:prstDash val="solid"/>
            <a:round/>
            <a:headEnd type="none" w="sm" len="sm"/>
            <a:tailEnd type="none" w="sm" len="sm"/>
          </a:ln>
        </p:spPr>
      </p:cxnSp>
      <p:sp>
        <p:nvSpPr>
          <p:cNvPr id="514" name="Google Shape;514;p12"/>
          <p:cNvSpPr/>
          <p:nvPr/>
        </p:nvSpPr>
        <p:spPr>
          <a:xfrm>
            <a:off x="6196951" y="882550"/>
            <a:ext cx="123825" cy="123825"/>
          </a:xfrm>
          <a:prstGeom prst="ellipse">
            <a:avLst/>
          </a:prstGeom>
          <a:solidFill>
            <a:srgbClr val="009C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15" name="Google Shape;515;p12"/>
          <p:cNvSpPr txBox="1"/>
          <p:nvPr/>
        </p:nvSpPr>
        <p:spPr>
          <a:xfrm>
            <a:off x="6554363" y="520770"/>
            <a:ext cx="2445620" cy="414469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None/>
            </a:pPr>
            <a:r>
              <a:rPr lang="en-US" sz="1200" b="1" i="0" u="none" strike="noStrike" cap="none" dirty="0">
                <a:solidFill>
                  <a:srgbClr val="575756"/>
                </a:solidFill>
                <a:latin typeface="Open Sans"/>
                <a:ea typeface="Open Sans"/>
                <a:cs typeface="Open Sans"/>
                <a:sym typeface="Open Sans"/>
              </a:rPr>
              <a:t>Takeaways &amp; Outlook</a:t>
            </a:r>
            <a:endParaRPr dirty="0"/>
          </a:p>
          <a:p>
            <a:pPr marL="0" marR="0" lvl="0" indent="0" algn="l" rtl="0">
              <a:lnSpc>
                <a:spcPct val="100000"/>
              </a:lnSpc>
              <a:spcBef>
                <a:spcPts val="700"/>
              </a:spcBef>
              <a:spcAft>
                <a:spcPts val="0"/>
              </a:spcAft>
              <a:buNone/>
            </a:pPr>
            <a:r>
              <a:rPr lang="en-US" sz="800" b="0" i="0" u="none" strike="noStrike" cap="none" dirty="0">
                <a:solidFill>
                  <a:srgbClr val="575756"/>
                </a:solidFill>
                <a:latin typeface="Open Sans"/>
                <a:ea typeface="Open Sans"/>
                <a:cs typeface="Open Sans"/>
                <a:sym typeface="Open Sans"/>
              </a:rPr>
              <a:t>After witnessing considerable gains in the latter half of FY21, RE stocks stumbled in April and May 2021 due to the second wave of Covid-19 pandemic but they regained investor interest in June 2021.</a:t>
            </a:r>
            <a:endParaRPr dirty="0"/>
          </a:p>
          <a:p>
            <a:pPr marL="0" marR="0" lvl="0" indent="0" algn="l" rtl="0">
              <a:lnSpc>
                <a:spcPct val="100000"/>
              </a:lnSpc>
              <a:spcBef>
                <a:spcPts val="700"/>
              </a:spcBef>
              <a:spcAft>
                <a:spcPts val="0"/>
              </a:spcAft>
              <a:buNone/>
            </a:pPr>
            <a:r>
              <a:rPr lang="en-US" sz="800" b="1" i="0" u="none" strike="noStrike" cap="none" dirty="0">
                <a:solidFill>
                  <a:srgbClr val="575756"/>
                </a:solidFill>
                <a:latin typeface="Open Sans"/>
                <a:ea typeface="Open Sans"/>
                <a:cs typeface="Open Sans"/>
                <a:sym typeface="Open Sans"/>
              </a:rPr>
              <a:t>The share prices of pure-play RE developer Adani Green Energy fluctuated noticeably.</a:t>
            </a:r>
            <a:r>
              <a:rPr lang="en-US" sz="800" b="0" i="0" u="none" strike="noStrike" cap="none" dirty="0">
                <a:solidFill>
                  <a:srgbClr val="575756"/>
                </a:solidFill>
                <a:latin typeface="Open Sans"/>
                <a:ea typeface="Open Sans"/>
                <a:cs typeface="Open Sans"/>
                <a:sym typeface="Open Sans"/>
              </a:rPr>
              <a:t> It garnered noticeable investor interest after acquiring SB Energy’s 5 GW portfolio in May 2021. The stock fell sharply in June 2021 amid reports of NSDL* freezing the accounts of three foreign funds that own sizeable stakes in the Adani Group of companies. </a:t>
            </a:r>
            <a:br>
              <a:rPr lang="en-US" sz="800" b="0" i="0" u="none" strike="noStrike" cap="none" dirty="0">
                <a:solidFill>
                  <a:srgbClr val="575756"/>
                </a:solidFill>
                <a:latin typeface="Open Sans"/>
                <a:ea typeface="Open Sans"/>
                <a:cs typeface="Open Sans"/>
                <a:sym typeface="Open Sans"/>
              </a:rPr>
            </a:br>
            <a:br>
              <a:rPr lang="en-US" sz="800" b="0" i="0" u="none" strike="noStrike" cap="none" dirty="0">
                <a:solidFill>
                  <a:srgbClr val="575756"/>
                </a:solidFill>
                <a:latin typeface="Open Sans"/>
                <a:ea typeface="Open Sans"/>
                <a:cs typeface="Open Sans"/>
                <a:sym typeface="Open Sans"/>
              </a:rPr>
            </a:br>
            <a:r>
              <a:rPr lang="en-US" sz="800" b="1" i="0" u="none" strike="noStrike" cap="none" dirty="0">
                <a:solidFill>
                  <a:srgbClr val="575756"/>
                </a:solidFill>
                <a:latin typeface="Open Sans"/>
                <a:ea typeface="Open Sans"/>
                <a:cs typeface="Open Sans"/>
                <a:sym typeface="Open Sans"/>
              </a:rPr>
              <a:t>In April 2021, Borosil Renewables announced to double its manufacturing capacity by July 2022 with an investment of INR 500 crore.</a:t>
            </a:r>
            <a:r>
              <a:rPr lang="en-US" sz="800" b="0" i="0" u="none" strike="noStrike" cap="none" dirty="0">
                <a:solidFill>
                  <a:srgbClr val="575756"/>
                </a:solidFill>
                <a:latin typeface="Open Sans"/>
                <a:ea typeface="Open Sans"/>
                <a:cs typeface="Open Sans"/>
                <a:sym typeface="Open Sans"/>
              </a:rPr>
              <a:t> Borosil, one of India’s few PV glass manufacturers, attracted investor interest following the imposition of a countervailing duty on importing glass from Malaysia for five years. </a:t>
            </a:r>
            <a:r>
              <a:rPr lang="en-US" sz="800" b="1" i="0" u="none" strike="noStrike" cap="none" dirty="0">
                <a:solidFill>
                  <a:srgbClr val="575756"/>
                </a:solidFill>
                <a:latin typeface="Open Sans"/>
                <a:ea typeface="Open Sans"/>
                <a:cs typeface="Open Sans"/>
                <a:sym typeface="Open Sans"/>
              </a:rPr>
              <a:t>Suzlon Energy and Inox Wind also garnered investor</a:t>
            </a:r>
            <a:r>
              <a:rPr lang="en-US" sz="800" b="1" dirty="0">
                <a:solidFill>
                  <a:srgbClr val="575756"/>
                </a:solidFill>
                <a:latin typeface="Open Sans"/>
                <a:ea typeface="Open Sans"/>
                <a:cs typeface="Open Sans"/>
                <a:sym typeface="Open Sans"/>
              </a:rPr>
              <a:t>s’</a:t>
            </a:r>
            <a:r>
              <a:rPr lang="en-US" sz="800" b="1" i="0" u="none" strike="noStrike" cap="none" dirty="0">
                <a:solidFill>
                  <a:srgbClr val="575756"/>
                </a:solidFill>
                <a:latin typeface="Open Sans"/>
                <a:ea typeface="Open Sans"/>
                <a:cs typeface="Open Sans"/>
                <a:sym typeface="Open Sans"/>
              </a:rPr>
              <a:t> interest following the announcement of Q4 FY21 results</a:t>
            </a:r>
            <a:r>
              <a:rPr lang="en-US" sz="800" b="0" i="0" u="none" strike="noStrike" cap="none" dirty="0">
                <a:solidFill>
                  <a:srgbClr val="575756"/>
                </a:solidFill>
                <a:latin typeface="Open Sans"/>
                <a:ea typeface="Open Sans"/>
                <a:cs typeface="Open Sans"/>
                <a:sym typeface="Open Sans"/>
              </a:rPr>
              <a:t>. Net loss for Suzlon Energy narrowed to INR 54.8 crore in Q4 FY21 from INR 834.0 crore in Q4 FY20. Similarly, Inox wind also hit an upper circuit in June after the announcement of Q4 FY21 results with notable narrowing of its losses. </a:t>
            </a:r>
            <a:endParaRPr dirty="0"/>
          </a:p>
        </p:txBody>
      </p:sp>
      <p:sp>
        <p:nvSpPr>
          <p:cNvPr id="516" name="Google Shape;516;p12"/>
          <p:cNvSpPr/>
          <p:nvPr/>
        </p:nvSpPr>
        <p:spPr>
          <a:xfrm rot="-5400000">
            <a:off x="9082410" y="-91649"/>
            <a:ext cx="249623" cy="815252"/>
          </a:xfrm>
          <a:prstGeom prst="rect">
            <a:avLst/>
          </a:prstGeom>
          <a:solidFill>
            <a:srgbClr val="009C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17" name="Google Shape;517;p12"/>
          <p:cNvSpPr txBox="1"/>
          <p:nvPr/>
        </p:nvSpPr>
        <p:spPr>
          <a:xfrm>
            <a:off x="8821030" y="208255"/>
            <a:ext cx="322970"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chemeClr val="lt1"/>
                </a:solidFill>
                <a:latin typeface="Open Sans"/>
                <a:ea typeface="Open Sans"/>
                <a:cs typeface="Open Sans"/>
                <a:sym typeface="Open Sans"/>
              </a:rPr>
              <a:t>12</a:t>
            </a:r>
            <a:endParaRPr/>
          </a:p>
        </p:txBody>
      </p:sp>
      <p:grpSp>
        <p:nvGrpSpPr>
          <p:cNvPr id="518" name="Google Shape;518;p12"/>
          <p:cNvGrpSpPr/>
          <p:nvPr/>
        </p:nvGrpSpPr>
        <p:grpSpPr>
          <a:xfrm>
            <a:off x="8284057" y="4779402"/>
            <a:ext cx="715926" cy="418214"/>
            <a:chOff x="8284057" y="4779402"/>
            <a:chExt cx="715926" cy="418214"/>
          </a:xfrm>
        </p:grpSpPr>
        <p:sp>
          <p:nvSpPr>
            <p:cNvPr id="519" name="Google Shape;519;p12"/>
            <p:cNvSpPr/>
            <p:nvPr/>
          </p:nvSpPr>
          <p:spPr>
            <a:xfrm>
              <a:off x="8331958" y="4779402"/>
              <a:ext cx="614149" cy="418214"/>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520" name="Google Shape;520;p12"/>
            <p:cNvGrpSpPr/>
            <p:nvPr/>
          </p:nvGrpSpPr>
          <p:grpSpPr>
            <a:xfrm>
              <a:off x="8284057" y="4879531"/>
              <a:ext cx="715926" cy="263969"/>
              <a:chOff x="1376812" y="1471708"/>
              <a:chExt cx="715926" cy="263969"/>
            </a:xfrm>
          </p:grpSpPr>
          <p:sp>
            <p:nvSpPr>
              <p:cNvPr id="521" name="Google Shape;521;p12"/>
              <p:cNvSpPr txBox="1"/>
              <p:nvPr/>
            </p:nvSpPr>
            <p:spPr>
              <a:xfrm>
                <a:off x="1376812" y="1535622"/>
                <a:ext cx="715926"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1" i="0" u="none" strike="noStrike" cap="none">
                    <a:solidFill>
                      <a:srgbClr val="575756"/>
                    </a:solidFill>
                    <a:latin typeface="Open Sans"/>
                    <a:ea typeface="Open Sans"/>
                    <a:cs typeface="Open Sans"/>
                    <a:sym typeface="Open Sans"/>
                  </a:rPr>
                  <a:t>cef.ceew.in</a:t>
                </a:r>
                <a:endParaRPr/>
              </a:p>
            </p:txBody>
          </p:sp>
          <p:grpSp>
            <p:nvGrpSpPr>
              <p:cNvPr id="522" name="Google Shape;522;p12"/>
              <p:cNvGrpSpPr/>
              <p:nvPr/>
            </p:nvGrpSpPr>
            <p:grpSpPr>
              <a:xfrm>
                <a:off x="1504037" y="1471708"/>
                <a:ext cx="436340" cy="63914"/>
                <a:chOff x="973747" y="978085"/>
                <a:chExt cx="436340" cy="63914"/>
              </a:xfrm>
            </p:grpSpPr>
            <p:sp>
              <p:nvSpPr>
                <p:cNvPr id="523" name="Google Shape;523;p12"/>
                <p:cNvSpPr/>
                <p:nvPr/>
              </p:nvSpPr>
              <p:spPr>
                <a:xfrm>
                  <a:off x="1349029" y="978085"/>
                  <a:ext cx="61058" cy="61059"/>
                </a:xfrm>
                <a:prstGeom prst="ellipse">
                  <a:avLst/>
                </a:prstGeom>
                <a:solidFill>
                  <a:srgbClr val="0A9F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24" name="Google Shape;524;p12"/>
                <p:cNvSpPr/>
                <p:nvPr/>
              </p:nvSpPr>
              <p:spPr>
                <a:xfrm>
                  <a:off x="1084312" y="980940"/>
                  <a:ext cx="61058" cy="61059"/>
                </a:xfrm>
                <a:prstGeom prst="ellipse">
                  <a:avLst/>
                </a:prstGeom>
                <a:solidFill>
                  <a:srgbClr val="87BD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25" name="Google Shape;525;p12"/>
                <p:cNvSpPr/>
                <p:nvPr/>
              </p:nvSpPr>
              <p:spPr>
                <a:xfrm>
                  <a:off x="973747" y="980940"/>
                  <a:ext cx="61058" cy="61059"/>
                </a:xfrm>
                <a:prstGeom prst="ellipse">
                  <a:avLst/>
                </a:prstGeom>
                <a:solidFill>
                  <a:srgbClr val="EA581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grpSp>
      <p:sp>
        <p:nvSpPr>
          <p:cNvPr id="526" name="Google Shape;526;p12"/>
          <p:cNvSpPr/>
          <p:nvPr/>
        </p:nvSpPr>
        <p:spPr>
          <a:xfrm rot="-5400000">
            <a:off x="5443688" y="3497911"/>
            <a:ext cx="34350" cy="822960"/>
          </a:xfrm>
          <a:prstGeom prst="leftBracket">
            <a:avLst>
              <a:gd name="adj" fmla="val 8333"/>
            </a:avLst>
          </a:prstGeom>
          <a:noFill/>
          <a:ln w="9525"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527" name="Google Shape;527;p12"/>
          <p:cNvSpPr txBox="1"/>
          <p:nvPr/>
        </p:nvSpPr>
        <p:spPr>
          <a:xfrm>
            <a:off x="5176763" y="3909390"/>
            <a:ext cx="568200" cy="20492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1" i="1" u="none" strike="noStrike" cap="none">
                <a:solidFill>
                  <a:srgbClr val="A5A5A5"/>
                </a:solidFill>
                <a:latin typeface="Open Sans"/>
                <a:ea typeface="Open Sans"/>
                <a:cs typeface="Open Sans"/>
                <a:sym typeface="Open Sans"/>
              </a:rPr>
              <a:t>Q1 FY22</a:t>
            </a:r>
            <a:endParaRPr sz="700" b="0" i="1" u="none" strike="noStrike" cap="none">
              <a:solidFill>
                <a:srgbClr val="A5A5A5"/>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graphicFrame>
        <p:nvGraphicFramePr>
          <p:cNvPr id="532" name="Google Shape;532;p13"/>
          <p:cNvGraphicFramePr/>
          <p:nvPr/>
        </p:nvGraphicFramePr>
        <p:xfrm>
          <a:off x="260795" y="698109"/>
          <a:ext cx="6059981" cy="3813942"/>
        </p:xfrm>
        <a:graphic>
          <a:graphicData uri="http://schemas.openxmlformats.org/drawingml/2006/chart">
            <c:chart xmlns:c="http://schemas.openxmlformats.org/drawingml/2006/chart" xmlns:r="http://schemas.openxmlformats.org/officeDocument/2006/relationships" r:id="rId3"/>
          </a:graphicData>
        </a:graphic>
      </p:graphicFrame>
      <p:sp>
        <p:nvSpPr>
          <p:cNvPr id="533" name="Google Shape;533;p13"/>
          <p:cNvSpPr/>
          <p:nvPr/>
        </p:nvSpPr>
        <p:spPr>
          <a:xfrm>
            <a:off x="6485302" y="523625"/>
            <a:ext cx="3238213" cy="4211127"/>
          </a:xfrm>
          <a:prstGeom prst="roundRect">
            <a:avLst>
              <a:gd name="adj" fmla="val 16667"/>
            </a:avLst>
          </a:prstGeom>
          <a:solidFill>
            <a:srgbClr val="C3E5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34" name="Google Shape;534;p13"/>
          <p:cNvSpPr txBox="1"/>
          <p:nvPr/>
        </p:nvSpPr>
        <p:spPr>
          <a:xfrm>
            <a:off x="191932" y="4584486"/>
            <a:ext cx="5951652" cy="3651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0" i="1" u="none" strike="noStrike" cap="none">
                <a:solidFill>
                  <a:srgbClr val="0A9FD9"/>
                </a:solidFill>
                <a:latin typeface="Open Sans"/>
                <a:ea typeface="Open Sans"/>
                <a:cs typeface="Open Sans"/>
                <a:sym typeface="Open Sans"/>
              </a:rPr>
              <a:t>Source: </a:t>
            </a:r>
            <a:r>
              <a:rPr lang="en-US" sz="700" b="0" i="1" u="none" strike="noStrike" cap="none">
                <a:solidFill>
                  <a:srgbClr val="777777"/>
                </a:solidFill>
                <a:latin typeface="Open Sans"/>
                <a:ea typeface="Open Sans"/>
                <a:cs typeface="Open Sans"/>
                <a:sym typeface="Open Sans"/>
              </a:rPr>
              <a:t>Reserve Bank of India, State Bank of India, Trading Economics, Money Control and BondEvalue. * Current yield. </a:t>
            </a:r>
            <a:endParaRPr/>
          </a:p>
        </p:txBody>
      </p:sp>
      <p:cxnSp>
        <p:nvCxnSpPr>
          <p:cNvPr id="535" name="Google Shape;535;p13"/>
          <p:cNvCxnSpPr/>
          <p:nvPr/>
        </p:nvCxnSpPr>
        <p:spPr>
          <a:xfrm>
            <a:off x="2624667" y="811644"/>
            <a:ext cx="3696109" cy="0"/>
          </a:xfrm>
          <a:prstGeom prst="straightConnector1">
            <a:avLst/>
          </a:prstGeom>
          <a:noFill/>
          <a:ln w="9525" cap="flat" cmpd="sng">
            <a:solidFill>
              <a:srgbClr val="009CD8"/>
            </a:solidFill>
            <a:prstDash val="solid"/>
            <a:round/>
            <a:headEnd type="none" w="sm" len="sm"/>
            <a:tailEnd type="none" w="sm" len="sm"/>
          </a:ln>
        </p:spPr>
      </p:cxnSp>
      <p:sp>
        <p:nvSpPr>
          <p:cNvPr id="536" name="Google Shape;536;p13"/>
          <p:cNvSpPr/>
          <p:nvPr/>
        </p:nvSpPr>
        <p:spPr>
          <a:xfrm>
            <a:off x="6202730" y="749731"/>
            <a:ext cx="123825" cy="123825"/>
          </a:xfrm>
          <a:prstGeom prst="ellipse">
            <a:avLst/>
          </a:prstGeom>
          <a:solidFill>
            <a:srgbClr val="009C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37" name="Google Shape;537;p13"/>
          <p:cNvSpPr txBox="1"/>
          <p:nvPr/>
        </p:nvSpPr>
        <p:spPr>
          <a:xfrm>
            <a:off x="6554362" y="520770"/>
            <a:ext cx="2541871" cy="406371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None/>
            </a:pPr>
            <a:r>
              <a:rPr lang="en-US" sz="1200" b="1" i="0" u="none" strike="noStrike" cap="none">
                <a:solidFill>
                  <a:srgbClr val="575756"/>
                </a:solidFill>
                <a:latin typeface="Open Sans"/>
                <a:ea typeface="Open Sans"/>
                <a:cs typeface="Open Sans"/>
                <a:sym typeface="Open Sans"/>
              </a:rPr>
              <a:t>Takeaways &amp; Outlook</a:t>
            </a:r>
            <a:endParaRPr sz="800" b="1" i="0" u="none" strike="noStrike" cap="none">
              <a:solidFill>
                <a:srgbClr val="575756"/>
              </a:solidFill>
              <a:latin typeface="Open Sans"/>
              <a:ea typeface="Open Sans"/>
              <a:cs typeface="Open Sans"/>
              <a:sym typeface="Open Sans"/>
            </a:endParaRPr>
          </a:p>
          <a:p>
            <a:pPr marL="0" marR="0" lvl="0" indent="0" algn="l" rtl="0">
              <a:lnSpc>
                <a:spcPct val="100000"/>
              </a:lnSpc>
              <a:spcBef>
                <a:spcPts val="700"/>
              </a:spcBef>
              <a:spcAft>
                <a:spcPts val="0"/>
              </a:spcAft>
              <a:buNone/>
            </a:pPr>
            <a:r>
              <a:rPr lang="en-US" sz="800" b="0" i="0" u="none" strike="noStrike" cap="none">
                <a:solidFill>
                  <a:srgbClr val="575756"/>
                </a:solidFill>
                <a:latin typeface="Open Sans"/>
                <a:ea typeface="Open Sans"/>
                <a:cs typeface="Open Sans"/>
                <a:sym typeface="Open Sans"/>
              </a:rPr>
              <a:t>Indian RE developers have traditionally relied on the international green bonds market to access low-cost finance due to low liquidity and credit rating constraints in the Indian bond market.</a:t>
            </a:r>
            <a:r>
              <a:rPr lang="en-US" sz="800" b="1" i="0" u="none" strike="noStrike" cap="none">
                <a:solidFill>
                  <a:srgbClr val="575756"/>
                </a:solidFill>
                <a:latin typeface="Open Sans"/>
                <a:ea typeface="Open Sans"/>
                <a:cs typeface="Open Sans"/>
                <a:sym typeface="Open Sans"/>
              </a:rPr>
              <a:t> The last six months (January to June 2021) saw USD 3.6 billion worth of international green bond issuances by RE developers. </a:t>
            </a:r>
            <a:endParaRPr/>
          </a:p>
          <a:p>
            <a:pPr marL="0" marR="0" lvl="0" indent="0" algn="l" rtl="0">
              <a:lnSpc>
                <a:spcPct val="100000"/>
              </a:lnSpc>
              <a:spcBef>
                <a:spcPts val="700"/>
              </a:spcBef>
              <a:spcAft>
                <a:spcPts val="0"/>
              </a:spcAft>
              <a:buNone/>
            </a:pPr>
            <a:r>
              <a:rPr lang="en-US" sz="800" b="1" i="0" u="none" strike="noStrike" cap="none">
                <a:solidFill>
                  <a:srgbClr val="575756"/>
                </a:solidFill>
                <a:latin typeface="Open Sans"/>
                <a:ea typeface="Open Sans"/>
                <a:cs typeface="Open Sans"/>
                <a:sym typeface="Open Sans"/>
              </a:rPr>
              <a:t>The international market saw a new entrant, JSW Hydro, in Q1 FY22 with a USD 707 million BB+ (EXP) rated issuance to refinance its hydro assets. </a:t>
            </a:r>
            <a:br>
              <a:rPr lang="en-US" sz="800" b="1" i="0" u="none" strike="noStrike" cap="none">
                <a:solidFill>
                  <a:srgbClr val="575756"/>
                </a:solidFill>
                <a:latin typeface="Open Sans"/>
                <a:ea typeface="Open Sans"/>
                <a:cs typeface="Open Sans"/>
                <a:sym typeface="Open Sans"/>
              </a:rPr>
            </a:br>
            <a:br>
              <a:rPr lang="en-US" sz="800" b="1" i="0" u="none" strike="noStrike" cap="none">
                <a:solidFill>
                  <a:srgbClr val="575756"/>
                </a:solidFill>
                <a:latin typeface="Open Sans"/>
                <a:ea typeface="Open Sans"/>
                <a:cs typeface="Open Sans"/>
                <a:sym typeface="Open Sans"/>
              </a:rPr>
            </a:br>
            <a:r>
              <a:rPr lang="en-US" sz="800" b="0" i="0" u="none" strike="noStrike" cap="none">
                <a:solidFill>
                  <a:srgbClr val="575756"/>
                </a:solidFill>
                <a:latin typeface="Open Sans"/>
                <a:ea typeface="Open Sans"/>
                <a:cs typeface="Open Sans"/>
                <a:sym typeface="Open Sans"/>
              </a:rPr>
              <a:t>On the other hand</a:t>
            </a:r>
            <a:r>
              <a:rPr lang="en-US" sz="800" b="1" i="0" u="none" strike="noStrike" cap="none">
                <a:solidFill>
                  <a:srgbClr val="575756"/>
                </a:solidFill>
                <a:latin typeface="Open Sans"/>
                <a:ea typeface="Open Sans"/>
                <a:cs typeface="Open Sans"/>
                <a:sym typeface="Open Sans"/>
              </a:rPr>
              <a:t>, Vector Green Energy is set to raise INR 1,237 crore (USD 165 million) </a:t>
            </a:r>
            <a:r>
              <a:rPr lang="en-US" sz="800" b="0" i="0" u="none" strike="noStrike" cap="none">
                <a:solidFill>
                  <a:srgbClr val="575756"/>
                </a:solidFill>
                <a:latin typeface="Open Sans"/>
                <a:ea typeface="Open Sans"/>
                <a:cs typeface="Open Sans"/>
                <a:sym typeface="Open Sans"/>
              </a:rPr>
              <a:t>through green bonds</a:t>
            </a:r>
            <a:r>
              <a:rPr lang="en-US" sz="800" b="1" i="0" u="none" strike="noStrike" cap="none">
                <a:solidFill>
                  <a:srgbClr val="575756"/>
                </a:solidFill>
                <a:latin typeface="Open Sans"/>
                <a:ea typeface="Open Sans"/>
                <a:cs typeface="Open Sans"/>
                <a:sym typeface="Open Sans"/>
              </a:rPr>
              <a:t> </a:t>
            </a:r>
            <a:r>
              <a:rPr lang="en-US" sz="800" b="0" i="0" u="none" strike="noStrike" cap="none">
                <a:solidFill>
                  <a:srgbClr val="575756"/>
                </a:solidFill>
                <a:latin typeface="Open Sans"/>
                <a:ea typeface="Open Sans"/>
                <a:cs typeface="Open Sans"/>
                <a:sym typeface="Open Sans"/>
              </a:rPr>
              <a:t>at a coupon rate of 6.49% to refinance its solar projects. </a:t>
            </a:r>
            <a:r>
              <a:rPr lang="en-US" sz="800" b="1" i="0" u="none" strike="noStrike" cap="none">
                <a:solidFill>
                  <a:srgbClr val="575756"/>
                </a:solidFill>
                <a:latin typeface="Open Sans"/>
                <a:ea typeface="Open Sans"/>
                <a:cs typeface="Open Sans"/>
                <a:sym typeface="Open Sans"/>
              </a:rPr>
              <a:t>Interestingly, it shall be the first AAA- rated green bond in the domestic market </a:t>
            </a:r>
            <a:r>
              <a:rPr lang="en-US" sz="800" b="0" i="0" u="none" strike="noStrike" cap="none">
                <a:solidFill>
                  <a:srgbClr val="575756"/>
                </a:solidFill>
                <a:latin typeface="Open Sans"/>
                <a:ea typeface="Open Sans"/>
                <a:cs typeface="Open Sans"/>
                <a:sym typeface="Open Sans"/>
              </a:rPr>
              <a:t>and is expected to encourage other developers to tap the Indian bond market to access low-cost debt finance.</a:t>
            </a:r>
            <a:endParaRPr/>
          </a:p>
          <a:p>
            <a:pPr marL="0" marR="0" lvl="0" indent="0" algn="l" rtl="0">
              <a:lnSpc>
                <a:spcPct val="100000"/>
              </a:lnSpc>
              <a:spcBef>
                <a:spcPts val="700"/>
              </a:spcBef>
              <a:spcAft>
                <a:spcPts val="0"/>
              </a:spcAft>
              <a:buNone/>
            </a:pPr>
            <a:r>
              <a:rPr lang="en-US" sz="800" b="1" i="0" u="none" strike="noStrike" cap="none">
                <a:solidFill>
                  <a:srgbClr val="575756"/>
                </a:solidFill>
                <a:latin typeface="Open Sans"/>
                <a:ea typeface="Open Sans"/>
                <a:cs typeface="Open Sans"/>
                <a:sym typeface="Open Sans"/>
              </a:rPr>
              <a:t>No notable fluctuations were observed in RE bond yields due to the Covid-19 second wave, unlike in Q1 FY21, where a temporary spike in bond yields was noted.</a:t>
            </a:r>
            <a:endParaRPr/>
          </a:p>
        </p:txBody>
      </p:sp>
      <p:sp>
        <p:nvSpPr>
          <p:cNvPr id="538" name="Google Shape;538;p13"/>
          <p:cNvSpPr/>
          <p:nvPr/>
        </p:nvSpPr>
        <p:spPr>
          <a:xfrm rot="-5400000">
            <a:off x="9082410" y="-91649"/>
            <a:ext cx="249623" cy="815252"/>
          </a:xfrm>
          <a:prstGeom prst="rect">
            <a:avLst/>
          </a:prstGeom>
          <a:solidFill>
            <a:srgbClr val="009C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39" name="Google Shape;539;p13"/>
          <p:cNvSpPr txBox="1"/>
          <p:nvPr/>
        </p:nvSpPr>
        <p:spPr>
          <a:xfrm>
            <a:off x="8821030" y="208255"/>
            <a:ext cx="322970"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chemeClr val="lt1"/>
                </a:solidFill>
                <a:latin typeface="Open Sans"/>
                <a:ea typeface="Open Sans"/>
                <a:cs typeface="Open Sans"/>
                <a:sym typeface="Open Sans"/>
              </a:rPr>
              <a:t>13</a:t>
            </a:r>
            <a:endParaRPr/>
          </a:p>
        </p:txBody>
      </p:sp>
      <p:grpSp>
        <p:nvGrpSpPr>
          <p:cNvPr id="540" name="Google Shape;540;p13"/>
          <p:cNvGrpSpPr/>
          <p:nvPr/>
        </p:nvGrpSpPr>
        <p:grpSpPr>
          <a:xfrm>
            <a:off x="8284057" y="4779402"/>
            <a:ext cx="715926" cy="418214"/>
            <a:chOff x="8284057" y="4779402"/>
            <a:chExt cx="715926" cy="418214"/>
          </a:xfrm>
        </p:grpSpPr>
        <p:sp>
          <p:nvSpPr>
            <p:cNvPr id="541" name="Google Shape;541;p13"/>
            <p:cNvSpPr/>
            <p:nvPr/>
          </p:nvSpPr>
          <p:spPr>
            <a:xfrm>
              <a:off x="8331958" y="4779402"/>
              <a:ext cx="614149" cy="418214"/>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542" name="Google Shape;542;p13"/>
            <p:cNvGrpSpPr/>
            <p:nvPr/>
          </p:nvGrpSpPr>
          <p:grpSpPr>
            <a:xfrm>
              <a:off x="8284057" y="4879531"/>
              <a:ext cx="715926" cy="263969"/>
              <a:chOff x="1376812" y="1471708"/>
              <a:chExt cx="715926" cy="263969"/>
            </a:xfrm>
          </p:grpSpPr>
          <p:sp>
            <p:nvSpPr>
              <p:cNvPr id="543" name="Google Shape;543;p13"/>
              <p:cNvSpPr txBox="1"/>
              <p:nvPr/>
            </p:nvSpPr>
            <p:spPr>
              <a:xfrm>
                <a:off x="1376812" y="1535622"/>
                <a:ext cx="715926"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1" i="0" u="none" strike="noStrike" cap="none">
                    <a:solidFill>
                      <a:srgbClr val="575756"/>
                    </a:solidFill>
                    <a:latin typeface="Open Sans"/>
                    <a:ea typeface="Open Sans"/>
                    <a:cs typeface="Open Sans"/>
                    <a:sym typeface="Open Sans"/>
                  </a:rPr>
                  <a:t>cef.ceew.in</a:t>
                </a:r>
                <a:endParaRPr/>
              </a:p>
            </p:txBody>
          </p:sp>
          <p:grpSp>
            <p:nvGrpSpPr>
              <p:cNvPr id="544" name="Google Shape;544;p13"/>
              <p:cNvGrpSpPr/>
              <p:nvPr/>
            </p:nvGrpSpPr>
            <p:grpSpPr>
              <a:xfrm>
                <a:off x="1504037" y="1471708"/>
                <a:ext cx="436340" cy="63914"/>
                <a:chOff x="973747" y="978085"/>
                <a:chExt cx="436340" cy="63914"/>
              </a:xfrm>
            </p:grpSpPr>
            <p:sp>
              <p:nvSpPr>
                <p:cNvPr id="545" name="Google Shape;545;p13"/>
                <p:cNvSpPr/>
                <p:nvPr/>
              </p:nvSpPr>
              <p:spPr>
                <a:xfrm>
                  <a:off x="1349029" y="978085"/>
                  <a:ext cx="61058" cy="61059"/>
                </a:xfrm>
                <a:prstGeom prst="ellipse">
                  <a:avLst/>
                </a:prstGeom>
                <a:solidFill>
                  <a:srgbClr val="0A9F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46" name="Google Shape;546;p13"/>
                <p:cNvSpPr/>
                <p:nvPr/>
              </p:nvSpPr>
              <p:spPr>
                <a:xfrm>
                  <a:off x="1084312" y="980940"/>
                  <a:ext cx="61058" cy="61059"/>
                </a:xfrm>
                <a:prstGeom prst="ellipse">
                  <a:avLst/>
                </a:prstGeom>
                <a:solidFill>
                  <a:srgbClr val="87BD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47" name="Google Shape;547;p13"/>
                <p:cNvSpPr/>
                <p:nvPr/>
              </p:nvSpPr>
              <p:spPr>
                <a:xfrm>
                  <a:off x="973747" y="980940"/>
                  <a:ext cx="61058" cy="61059"/>
                </a:xfrm>
                <a:prstGeom prst="ellipse">
                  <a:avLst/>
                </a:prstGeom>
                <a:solidFill>
                  <a:srgbClr val="EA581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grpSp>
      <p:sp>
        <p:nvSpPr>
          <p:cNvPr id="548" name="Google Shape;548;p13"/>
          <p:cNvSpPr txBox="1">
            <a:spLocks noGrp="1"/>
          </p:cNvSpPr>
          <p:nvPr>
            <p:ph type="title"/>
          </p:nvPr>
        </p:nvSpPr>
        <p:spPr>
          <a:xfrm>
            <a:off x="457200" y="123746"/>
            <a:ext cx="8175812" cy="48158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US" sz="1200" dirty="0">
                <a:solidFill>
                  <a:srgbClr val="575756"/>
                </a:solidFill>
              </a:rPr>
              <a:t>Renewable energy finance: </a:t>
            </a:r>
            <a:r>
              <a:rPr lang="en-US" sz="1200" dirty="0">
                <a:solidFill>
                  <a:srgbClr val="0A9FD9"/>
                </a:solidFill>
              </a:rPr>
              <a:t>first </a:t>
            </a:r>
            <a:r>
              <a:rPr lang="en-US" sz="1200">
                <a:solidFill>
                  <a:srgbClr val="0A9FD9"/>
                </a:solidFill>
              </a:rPr>
              <a:t>ever AAA-rated </a:t>
            </a:r>
            <a:r>
              <a:rPr lang="en-US" sz="1200" dirty="0">
                <a:solidFill>
                  <a:srgbClr val="0A9FD9"/>
                </a:solidFill>
              </a:rPr>
              <a:t>green bond issuance in the domestic market; bond yields remained unaffected by the Covid-19 second wave</a:t>
            </a:r>
            <a:endParaRPr sz="1200" dirty="0">
              <a:solidFill>
                <a:srgbClr val="0A9FD9"/>
              </a:solidFill>
            </a:endParaRPr>
          </a:p>
        </p:txBody>
      </p:sp>
      <p:sp>
        <p:nvSpPr>
          <p:cNvPr id="549" name="Google Shape;549;p13"/>
          <p:cNvSpPr/>
          <p:nvPr/>
        </p:nvSpPr>
        <p:spPr>
          <a:xfrm rot="-5400000">
            <a:off x="5734491" y="3670398"/>
            <a:ext cx="34350" cy="731520"/>
          </a:xfrm>
          <a:prstGeom prst="leftBracket">
            <a:avLst>
              <a:gd name="adj" fmla="val 8333"/>
            </a:avLst>
          </a:prstGeom>
          <a:noFill/>
          <a:ln w="9525"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550" name="Google Shape;550;p13"/>
          <p:cNvSpPr txBox="1"/>
          <p:nvPr/>
        </p:nvSpPr>
        <p:spPr>
          <a:xfrm>
            <a:off x="5491793" y="4019619"/>
            <a:ext cx="568200" cy="20492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1" i="1" u="none" strike="noStrike" cap="none">
                <a:solidFill>
                  <a:srgbClr val="A5A5A5"/>
                </a:solidFill>
                <a:latin typeface="Open Sans"/>
                <a:ea typeface="Open Sans"/>
                <a:cs typeface="Open Sans"/>
                <a:sym typeface="Open Sans"/>
              </a:rPr>
              <a:t>Q1 FY22</a:t>
            </a:r>
            <a:endParaRPr sz="700" b="0" i="1" u="none" strike="noStrike" cap="none">
              <a:solidFill>
                <a:srgbClr val="A5A5A5"/>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14"/>
          <p:cNvSpPr/>
          <p:nvPr/>
        </p:nvSpPr>
        <p:spPr>
          <a:xfrm>
            <a:off x="6485302" y="523625"/>
            <a:ext cx="3238213" cy="4211127"/>
          </a:xfrm>
          <a:prstGeom prst="roundRect">
            <a:avLst>
              <a:gd name="adj" fmla="val 16667"/>
            </a:avLst>
          </a:prstGeom>
          <a:solidFill>
            <a:srgbClr val="C3E5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aphicFrame>
        <p:nvGraphicFramePr>
          <p:cNvPr id="556" name="Google Shape;556;p14"/>
          <p:cNvGraphicFramePr/>
          <p:nvPr/>
        </p:nvGraphicFramePr>
        <p:xfrm>
          <a:off x="3558845" y="800368"/>
          <a:ext cx="2778350" cy="3856895"/>
        </p:xfrm>
        <a:graphic>
          <a:graphicData uri="http://schemas.openxmlformats.org/drawingml/2006/table">
            <a:tbl>
              <a:tblPr firstRow="1" bandRow="1">
                <a:noFill/>
                <a:tableStyleId>{49F7E859-D9C0-426D-9D80-604020D5A573}</a:tableStyleId>
              </a:tblPr>
              <a:tblGrid>
                <a:gridCol w="970775">
                  <a:extLst>
                    <a:ext uri="{9D8B030D-6E8A-4147-A177-3AD203B41FA5}">
                      <a16:colId xmlns:a16="http://schemas.microsoft.com/office/drawing/2014/main" val="20000"/>
                    </a:ext>
                  </a:extLst>
                </a:gridCol>
                <a:gridCol w="1005250">
                  <a:extLst>
                    <a:ext uri="{9D8B030D-6E8A-4147-A177-3AD203B41FA5}">
                      <a16:colId xmlns:a16="http://schemas.microsoft.com/office/drawing/2014/main" val="20001"/>
                    </a:ext>
                  </a:extLst>
                </a:gridCol>
                <a:gridCol w="802325">
                  <a:extLst>
                    <a:ext uri="{9D8B030D-6E8A-4147-A177-3AD203B41FA5}">
                      <a16:colId xmlns:a16="http://schemas.microsoft.com/office/drawing/2014/main" val="20002"/>
                    </a:ext>
                  </a:extLst>
                </a:gridCol>
              </a:tblGrid>
              <a:tr h="526550">
                <a:tc>
                  <a:txBody>
                    <a:bodyPr/>
                    <a:lstStyle/>
                    <a:p>
                      <a:pPr marL="0" marR="0" lvl="0" indent="0" algn="ctr" rtl="0">
                        <a:lnSpc>
                          <a:spcPct val="100000"/>
                        </a:lnSpc>
                        <a:spcBef>
                          <a:spcPts val="0"/>
                        </a:spcBef>
                        <a:spcAft>
                          <a:spcPts val="0"/>
                        </a:spcAft>
                        <a:buNone/>
                      </a:pPr>
                      <a:r>
                        <a:rPr lang="en-US" sz="800" u="none" strike="noStrike" cap="none">
                          <a:solidFill>
                            <a:srgbClr val="575756"/>
                          </a:solidFill>
                          <a:latin typeface="Open Sans"/>
                          <a:ea typeface="Open Sans"/>
                          <a:cs typeface="Open Sans"/>
                          <a:sym typeface="Open Sans"/>
                        </a:rPr>
                        <a:t>Project location &amp; tender issue date</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u="none" strike="noStrike" cap="none">
                          <a:solidFill>
                            <a:srgbClr val="575756"/>
                          </a:solidFill>
                          <a:latin typeface="Open Sans"/>
                          <a:ea typeface="Open Sans"/>
                          <a:cs typeface="Open Sans"/>
                          <a:sym typeface="Open Sans"/>
                        </a:rPr>
                        <a:t>Application &amp; technology</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u="none" strike="noStrike" cap="none">
                          <a:solidFill>
                            <a:srgbClr val="575756"/>
                          </a:solidFill>
                          <a:latin typeface="Open Sans"/>
                          <a:ea typeface="Open Sans"/>
                          <a:cs typeface="Open Sans"/>
                          <a:sym typeface="Open Sans"/>
                        </a:rPr>
                        <a:t>Details</a:t>
                      </a:r>
                      <a:endParaRPr/>
                    </a:p>
                  </a:txBody>
                  <a:tcPr marL="91450" marR="91450" marT="45725" marB="45725" anchor="ctr"/>
                </a:tc>
                <a:extLst>
                  <a:ext uri="{0D108BD9-81ED-4DB2-BD59-A6C34878D82A}">
                    <a16:rowId xmlns:a16="http://schemas.microsoft.com/office/drawing/2014/main" val="10000"/>
                  </a:ext>
                </a:extLst>
              </a:tr>
              <a:tr h="435075">
                <a:tc>
                  <a:txBody>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Open Sans"/>
                          <a:ea typeface="Open Sans"/>
                          <a:cs typeface="Open Sans"/>
                          <a:sym typeface="Open Sans"/>
                        </a:rPr>
                        <a:t>Greater Noida, Uttar Pradesh, NTPC,</a:t>
                      </a:r>
                      <a:endParaRPr/>
                    </a:p>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Open Sans"/>
                          <a:ea typeface="Open Sans"/>
                          <a:cs typeface="Open Sans"/>
                          <a:sym typeface="Open Sans"/>
                        </a:rPr>
                        <a:t>June 2021</a:t>
                      </a:r>
                      <a:endParaRPr/>
                    </a:p>
                  </a:txBody>
                  <a:tcPr marL="45725" marR="45725" marT="45725" marB="45725" anchor="ct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Open Sans"/>
                          <a:ea typeface="Open Sans"/>
                          <a:cs typeface="Open Sans"/>
                          <a:sym typeface="Open Sans"/>
                        </a:rPr>
                        <a:t>4 MW solar with 1 MW / 1 MWh BESS</a:t>
                      </a:r>
                      <a:endParaRPr/>
                    </a:p>
                  </a:txBody>
                  <a:tcPr marL="45725" marR="45725" marT="45725" marB="45725" anchor="ctr"/>
                </a:tc>
                <a:tc>
                  <a:txBody>
                    <a:bodyPr/>
                    <a:lstStyle/>
                    <a:p>
                      <a:pPr marL="0" marR="0" lvl="0" indent="0" algn="l" rtl="0">
                        <a:lnSpc>
                          <a:spcPct val="100000"/>
                        </a:lnSpc>
                        <a:spcBef>
                          <a:spcPts val="0"/>
                        </a:spcBef>
                        <a:spcAft>
                          <a:spcPts val="0"/>
                        </a:spcAft>
                        <a:buClr>
                          <a:srgbClr val="000000"/>
                        </a:buClr>
                        <a:buSzPts val="700"/>
                        <a:buFont typeface="Arial"/>
                        <a:buNone/>
                      </a:pPr>
                      <a:r>
                        <a:rPr lang="en-US" sz="700" u="none" strike="noStrike" cap="none">
                          <a:latin typeface="Open Sans"/>
                          <a:ea typeface="Open Sans"/>
                          <a:cs typeface="Open Sans"/>
                          <a:sym typeface="Open Sans"/>
                        </a:rPr>
                        <a:t>Expected bid conclusion in Q2 FY22</a:t>
                      </a:r>
                      <a:endParaRPr sz="700" b="0" i="0" u="none" strike="noStrike" cap="none">
                        <a:solidFill>
                          <a:srgbClr val="000000"/>
                        </a:solidFill>
                        <a:latin typeface="Open Sans"/>
                        <a:ea typeface="Open Sans"/>
                        <a:cs typeface="Open Sans"/>
                        <a:sym typeface="Open Sans"/>
                      </a:endParaRPr>
                    </a:p>
                  </a:txBody>
                  <a:tcPr marL="45725" marR="45725" marT="45725" marB="45725" anchor="ctr"/>
                </a:tc>
                <a:extLst>
                  <a:ext uri="{0D108BD9-81ED-4DB2-BD59-A6C34878D82A}">
                    <a16:rowId xmlns:a16="http://schemas.microsoft.com/office/drawing/2014/main" val="10001"/>
                  </a:ext>
                </a:extLst>
              </a:tr>
              <a:tr h="435075">
                <a:tc>
                  <a:txBody>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Open Sans"/>
                          <a:ea typeface="Open Sans"/>
                          <a:cs typeface="Open Sans"/>
                          <a:sym typeface="Open Sans"/>
                        </a:rPr>
                        <a:t>Maharashtra, REMCL, </a:t>
                      </a:r>
                      <a:endParaRPr/>
                    </a:p>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Open Sans"/>
                          <a:ea typeface="Open Sans"/>
                          <a:cs typeface="Open Sans"/>
                          <a:sym typeface="Open Sans"/>
                        </a:rPr>
                        <a:t>June 2021</a:t>
                      </a:r>
                      <a:endParaRPr/>
                    </a:p>
                  </a:txBody>
                  <a:tcPr marL="45725" marR="45725" marT="45725" marB="45725" anchor="ct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Open Sans"/>
                          <a:ea typeface="Open Sans"/>
                          <a:cs typeface="Open Sans"/>
                          <a:sym typeface="Open Sans"/>
                        </a:rPr>
                        <a:t>15 MW solar with 7 MW / 14 MWh BESS, (Railway Land)</a:t>
                      </a:r>
                      <a:endParaRPr/>
                    </a:p>
                  </a:txBody>
                  <a:tcPr marL="45725" marR="45725" marT="45725" marB="45725" anchor="ctr"/>
                </a:tc>
                <a:tc>
                  <a:txBody>
                    <a:bodyPr/>
                    <a:lstStyle/>
                    <a:p>
                      <a:pPr marL="0" marR="0" lvl="0" indent="0" algn="l" rtl="0">
                        <a:lnSpc>
                          <a:spcPct val="100000"/>
                        </a:lnSpc>
                        <a:spcBef>
                          <a:spcPts val="0"/>
                        </a:spcBef>
                        <a:spcAft>
                          <a:spcPts val="0"/>
                        </a:spcAft>
                        <a:buClr>
                          <a:srgbClr val="000000"/>
                        </a:buClr>
                        <a:buSzPts val="700"/>
                        <a:buFont typeface="Arial"/>
                        <a:buNone/>
                      </a:pPr>
                      <a:r>
                        <a:rPr lang="en-US" sz="700" u="none" strike="noStrike" cap="none">
                          <a:latin typeface="Open Sans"/>
                          <a:ea typeface="Open Sans"/>
                          <a:cs typeface="Open Sans"/>
                          <a:sym typeface="Open Sans"/>
                        </a:rPr>
                        <a:t>Expected bid conclusion in Q2 FY22</a:t>
                      </a:r>
                      <a:endParaRPr sz="700" b="0" i="0" u="none" strike="noStrike" cap="none">
                        <a:solidFill>
                          <a:srgbClr val="000000"/>
                        </a:solidFill>
                        <a:latin typeface="Open Sans"/>
                        <a:ea typeface="Open Sans"/>
                        <a:cs typeface="Open Sans"/>
                        <a:sym typeface="Open Sans"/>
                      </a:endParaRPr>
                    </a:p>
                  </a:txBody>
                  <a:tcPr marL="45725" marR="45725" marT="45725" marB="45725" anchor="ctr"/>
                </a:tc>
                <a:extLst>
                  <a:ext uri="{0D108BD9-81ED-4DB2-BD59-A6C34878D82A}">
                    <a16:rowId xmlns:a16="http://schemas.microsoft.com/office/drawing/2014/main" val="10002"/>
                  </a:ext>
                </a:extLst>
              </a:tr>
              <a:tr h="499750">
                <a:tc>
                  <a:txBody>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Open Sans"/>
                          <a:ea typeface="Open Sans"/>
                          <a:cs typeface="Open Sans"/>
                          <a:sym typeface="Open Sans"/>
                        </a:rPr>
                        <a:t>Tamil Nadu (TANGEDCO), February 2021</a:t>
                      </a:r>
                      <a:endParaRPr/>
                    </a:p>
                  </a:txBody>
                  <a:tcPr marL="45725" marR="45725" marT="45725" marB="45725" anchor="ct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Open Sans"/>
                          <a:ea typeface="Open Sans"/>
                          <a:cs typeface="Open Sans"/>
                          <a:sym typeface="Open Sans"/>
                        </a:rPr>
                        <a:t>1 MW (AC) solar power project with a 3 MWh (BESS)</a:t>
                      </a:r>
                      <a:endParaRPr/>
                    </a:p>
                  </a:txBody>
                  <a:tcPr marL="45725" marR="45725" marT="45725" marB="45725" anchor="ctr"/>
                </a:tc>
                <a:tc>
                  <a:txBody>
                    <a:bodyPr/>
                    <a:lstStyle/>
                    <a:p>
                      <a:pPr marL="0" marR="0" lvl="0" indent="0" algn="l" rtl="0">
                        <a:lnSpc>
                          <a:spcPct val="100000"/>
                        </a:lnSpc>
                        <a:spcBef>
                          <a:spcPts val="0"/>
                        </a:spcBef>
                        <a:spcAft>
                          <a:spcPts val="0"/>
                        </a:spcAft>
                        <a:buClr>
                          <a:srgbClr val="000000"/>
                        </a:buClr>
                        <a:buSzPts val="700"/>
                        <a:buFont typeface="Arial"/>
                        <a:buNone/>
                      </a:pPr>
                      <a:r>
                        <a:rPr lang="en-US" sz="700" u="none" strike="noStrike" cap="none">
                          <a:latin typeface="Open Sans"/>
                          <a:ea typeface="Open Sans"/>
                          <a:cs typeface="Open Sans"/>
                          <a:sym typeface="Open Sans"/>
                        </a:rPr>
                        <a:t>Expected bid conclusion in Q2 FY22</a:t>
                      </a:r>
                      <a:endParaRPr sz="700" b="0" i="0" u="none" strike="noStrike" cap="none">
                        <a:solidFill>
                          <a:srgbClr val="000000"/>
                        </a:solidFill>
                        <a:latin typeface="Open Sans"/>
                        <a:ea typeface="Open Sans"/>
                        <a:cs typeface="Open Sans"/>
                        <a:sym typeface="Open Sans"/>
                      </a:endParaRPr>
                    </a:p>
                  </a:txBody>
                  <a:tcPr marL="45725" marR="45725" marT="45725" marB="45725" anchor="ctr"/>
                </a:tc>
                <a:extLst>
                  <a:ext uri="{0D108BD9-81ED-4DB2-BD59-A6C34878D82A}">
                    <a16:rowId xmlns:a16="http://schemas.microsoft.com/office/drawing/2014/main" val="10003"/>
                  </a:ext>
                </a:extLst>
              </a:tr>
              <a:tr h="434700">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Open Sans"/>
                          <a:ea typeface="Open Sans"/>
                          <a:cs typeface="Open Sans"/>
                          <a:sym typeface="Open Sans"/>
                        </a:rPr>
                        <a:t>Leh. UT of Ladakh (SECI), December 2020</a:t>
                      </a:r>
                      <a:endParaRPr/>
                    </a:p>
                  </a:txBody>
                  <a:tcPr marL="45725" marR="45725" marT="45725" marB="45725" anchor="ct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Open Sans"/>
                          <a:ea typeface="Open Sans"/>
                          <a:cs typeface="Open Sans"/>
                          <a:sym typeface="Open Sans"/>
                        </a:rPr>
                        <a:t>20 MW solar with 50 MWh BESS</a:t>
                      </a:r>
                      <a:endParaRPr/>
                    </a:p>
                  </a:txBody>
                  <a:tcPr marL="45725" marR="45725" marT="45725" marB="45725" anchor="ctr"/>
                </a:tc>
                <a:tc>
                  <a:txBody>
                    <a:bodyPr/>
                    <a:lstStyle/>
                    <a:p>
                      <a:pPr marL="0" marR="0" lvl="0" indent="0" algn="l" rtl="0">
                        <a:lnSpc>
                          <a:spcPct val="100000"/>
                        </a:lnSpc>
                        <a:spcBef>
                          <a:spcPts val="0"/>
                        </a:spcBef>
                        <a:spcAft>
                          <a:spcPts val="0"/>
                        </a:spcAft>
                        <a:buClr>
                          <a:srgbClr val="000000"/>
                        </a:buClr>
                        <a:buSzPts val="700"/>
                        <a:buFont typeface="Arial"/>
                        <a:buNone/>
                      </a:pPr>
                      <a:r>
                        <a:rPr lang="en-US" sz="700" u="none" strike="noStrike" cap="none">
                          <a:latin typeface="Open Sans"/>
                          <a:ea typeface="Open Sans"/>
                          <a:cs typeface="Open Sans"/>
                          <a:sym typeface="Open Sans"/>
                        </a:rPr>
                        <a:t>Expected bid conclusion in Q2 FY22</a:t>
                      </a:r>
                      <a:r>
                        <a:rPr lang="en-US" sz="700" b="0" i="0" u="none" strike="noStrike" cap="none">
                          <a:solidFill>
                            <a:srgbClr val="000000"/>
                          </a:solidFill>
                          <a:latin typeface="Open Sans"/>
                          <a:ea typeface="Open Sans"/>
                          <a:cs typeface="Open Sans"/>
                          <a:sym typeface="Open Sans"/>
                        </a:rPr>
                        <a:t> (extended)</a:t>
                      </a:r>
                      <a:endParaRPr/>
                    </a:p>
                  </a:txBody>
                  <a:tcPr marL="45725" marR="45725" marT="45725" marB="45725" anchor="ctr"/>
                </a:tc>
                <a:extLst>
                  <a:ext uri="{0D108BD9-81ED-4DB2-BD59-A6C34878D82A}">
                    <a16:rowId xmlns:a16="http://schemas.microsoft.com/office/drawing/2014/main" val="10004"/>
                  </a:ext>
                </a:extLst>
              </a:tr>
              <a:tr h="436825">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Open Sans"/>
                          <a:ea typeface="Open Sans"/>
                          <a:cs typeface="Open Sans"/>
                          <a:sym typeface="Open Sans"/>
                        </a:rPr>
                        <a:t>Chhattisgarh (SECI),</a:t>
                      </a:r>
                      <a:endParaRPr/>
                    </a:p>
                    <a:p>
                      <a:pPr marL="0" marR="0" lvl="0" indent="0" algn="l" rtl="0">
                        <a:lnSpc>
                          <a:spcPct val="100000"/>
                        </a:lnSpc>
                        <a:spcBef>
                          <a:spcPts val="0"/>
                        </a:spcBef>
                        <a:spcAft>
                          <a:spcPts val="0"/>
                        </a:spcAft>
                        <a:buNone/>
                      </a:pPr>
                      <a:r>
                        <a:rPr lang="en-US" sz="700" b="0" i="0" u="none" strike="noStrike" cap="none">
                          <a:solidFill>
                            <a:srgbClr val="000000"/>
                          </a:solidFill>
                          <a:latin typeface="Open Sans"/>
                          <a:ea typeface="Open Sans"/>
                          <a:cs typeface="Open Sans"/>
                          <a:sym typeface="Open Sans"/>
                        </a:rPr>
                        <a:t>September 2020, </a:t>
                      </a:r>
                      <a:endParaRPr/>
                    </a:p>
                  </a:txBody>
                  <a:tcPr marL="45725" marR="45725" marT="45725" marB="45725" anchor="ct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Open Sans"/>
                          <a:ea typeface="Open Sans"/>
                          <a:cs typeface="Open Sans"/>
                          <a:sym typeface="Open Sans"/>
                        </a:rPr>
                        <a:t>100 MW solar with 120 MWh BESS (capacity reduced)</a:t>
                      </a:r>
                      <a:endParaRPr/>
                    </a:p>
                  </a:txBody>
                  <a:tcPr marL="45725" marR="45725" marT="45725" marB="45725" anchor="ctr"/>
                </a:tc>
                <a:tc>
                  <a:txBody>
                    <a:bodyPr/>
                    <a:lstStyle/>
                    <a:p>
                      <a:pPr marL="0" marR="0" lvl="0" indent="0" algn="l" rtl="0">
                        <a:lnSpc>
                          <a:spcPct val="100000"/>
                        </a:lnSpc>
                        <a:spcBef>
                          <a:spcPts val="0"/>
                        </a:spcBef>
                        <a:spcAft>
                          <a:spcPts val="0"/>
                        </a:spcAft>
                        <a:buNone/>
                      </a:pPr>
                      <a:r>
                        <a:rPr lang="en-US" sz="700" u="none" strike="noStrike" cap="none">
                          <a:latin typeface="Open Sans"/>
                          <a:ea typeface="Open Sans"/>
                          <a:cs typeface="Open Sans"/>
                          <a:sym typeface="Open Sans"/>
                        </a:rPr>
                        <a:t>Expected bid conclusion in Q2 FY22 (extended)</a:t>
                      </a:r>
                      <a:endParaRPr sz="700" b="0" i="0" u="none" strike="noStrike" cap="none">
                        <a:solidFill>
                          <a:srgbClr val="000000"/>
                        </a:solidFill>
                        <a:latin typeface="Open Sans"/>
                        <a:ea typeface="Open Sans"/>
                        <a:cs typeface="Open Sans"/>
                        <a:sym typeface="Open Sans"/>
                      </a:endParaRPr>
                    </a:p>
                  </a:txBody>
                  <a:tcPr marL="45725" marR="45725" marT="45725" marB="45725" anchor="ctr"/>
                </a:tc>
                <a:extLst>
                  <a:ext uri="{0D108BD9-81ED-4DB2-BD59-A6C34878D82A}">
                    <a16:rowId xmlns:a16="http://schemas.microsoft.com/office/drawing/2014/main" val="10005"/>
                  </a:ext>
                </a:extLst>
              </a:tr>
              <a:tr h="617725">
                <a:tc>
                  <a:txBody>
                    <a:bodyPr/>
                    <a:lstStyle/>
                    <a:p>
                      <a:pPr marL="0" marR="0" lvl="0" indent="0" algn="l" rtl="0">
                        <a:lnSpc>
                          <a:spcPct val="100000"/>
                        </a:lnSpc>
                        <a:spcBef>
                          <a:spcPts val="0"/>
                        </a:spcBef>
                        <a:spcAft>
                          <a:spcPts val="0"/>
                        </a:spcAft>
                        <a:buNone/>
                      </a:pPr>
                      <a:r>
                        <a:rPr lang="en-US" sz="700" b="0" i="0" u="none" strike="noStrike" cap="none">
                          <a:solidFill>
                            <a:schemeClr val="dk1"/>
                          </a:solidFill>
                          <a:latin typeface="Open Sans"/>
                          <a:ea typeface="Open Sans"/>
                          <a:cs typeface="Open Sans"/>
                          <a:sym typeface="Open Sans"/>
                        </a:rPr>
                        <a:t>Pan India (SECI),</a:t>
                      </a:r>
                      <a:endParaRPr/>
                    </a:p>
                    <a:p>
                      <a:pPr marL="0" marR="0" lvl="0" indent="0" algn="l" rtl="0">
                        <a:lnSpc>
                          <a:spcPct val="100000"/>
                        </a:lnSpc>
                        <a:spcBef>
                          <a:spcPts val="0"/>
                        </a:spcBef>
                        <a:spcAft>
                          <a:spcPts val="0"/>
                        </a:spcAft>
                        <a:buNone/>
                      </a:pPr>
                      <a:r>
                        <a:rPr lang="en-US" sz="700" b="0" i="0" u="none" strike="noStrike" cap="none">
                          <a:solidFill>
                            <a:schemeClr val="dk1"/>
                          </a:solidFill>
                          <a:latin typeface="Open Sans"/>
                          <a:ea typeface="Open Sans"/>
                          <a:cs typeface="Open Sans"/>
                          <a:sym typeface="Open Sans"/>
                        </a:rPr>
                        <a:t>March 2020</a:t>
                      </a:r>
                      <a:endParaRPr/>
                    </a:p>
                  </a:txBody>
                  <a:tcPr marL="45725" marR="45725" marT="45725" marB="45725" anchor="ctr"/>
                </a:tc>
                <a:tc>
                  <a:txBody>
                    <a:bodyPr/>
                    <a:lstStyle/>
                    <a:p>
                      <a:pPr marL="0" marR="0" lvl="0" indent="0" algn="l" rtl="0">
                        <a:lnSpc>
                          <a:spcPct val="100000"/>
                        </a:lnSpc>
                        <a:spcBef>
                          <a:spcPts val="0"/>
                        </a:spcBef>
                        <a:spcAft>
                          <a:spcPts val="0"/>
                        </a:spcAft>
                        <a:buNone/>
                      </a:pPr>
                      <a:r>
                        <a:rPr lang="en-US" sz="700" b="0" i="0" u="none" strike="noStrike" cap="none">
                          <a:solidFill>
                            <a:srgbClr val="000000"/>
                          </a:solidFill>
                          <a:latin typeface="Open Sans"/>
                          <a:ea typeface="Open Sans"/>
                          <a:cs typeface="Open Sans"/>
                          <a:sym typeface="Open Sans"/>
                        </a:rPr>
                        <a:t>2,500 MW solar, wind, storage, others (thermal, hydro, etc.) hybrid in RTC manner (capacity reduced)</a:t>
                      </a:r>
                      <a:endParaRPr/>
                    </a:p>
                  </a:txBody>
                  <a:tcPr marL="45725" marR="45725" marT="45725" marB="45725" anchor="ctr"/>
                </a:tc>
                <a:tc>
                  <a:txBody>
                    <a:bodyPr/>
                    <a:lstStyle/>
                    <a:p>
                      <a:pPr marL="0" marR="0" lvl="0" indent="0" algn="l" rtl="0">
                        <a:lnSpc>
                          <a:spcPct val="100000"/>
                        </a:lnSpc>
                        <a:spcBef>
                          <a:spcPts val="0"/>
                        </a:spcBef>
                        <a:spcAft>
                          <a:spcPts val="0"/>
                        </a:spcAft>
                        <a:buNone/>
                      </a:pPr>
                      <a:r>
                        <a:rPr lang="en-US" sz="700" u="none" strike="noStrike" cap="none">
                          <a:latin typeface="Open Sans"/>
                          <a:ea typeface="Open Sans"/>
                          <a:cs typeface="Open Sans"/>
                          <a:sym typeface="Open Sans"/>
                        </a:rPr>
                        <a:t>Expected bid conclusion in Q2 FY22 (extended)</a:t>
                      </a:r>
                      <a:endParaRPr sz="700" b="0" i="0" u="none" strike="noStrike" cap="none">
                        <a:solidFill>
                          <a:srgbClr val="000000"/>
                        </a:solidFill>
                        <a:latin typeface="Open Sans"/>
                        <a:ea typeface="Open Sans"/>
                        <a:cs typeface="Open Sans"/>
                        <a:sym typeface="Open Sans"/>
                      </a:endParaRPr>
                    </a:p>
                  </a:txBody>
                  <a:tcPr marL="45725" marR="45725" marT="45725" marB="45725" anchor="ctr"/>
                </a:tc>
                <a:extLst>
                  <a:ext uri="{0D108BD9-81ED-4DB2-BD59-A6C34878D82A}">
                    <a16:rowId xmlns:a16="http://schemas.microsoft.com/office/drawing/2014/main" val="10006"/>
                  </a:ext>
                </a:extLst>
              </a:tr>
              <a:tr h="292700">
                <a:tc>
                  <a:txBody>
                    <a:bodyPr/>
                    <a:lstStyle/>
                    <a:p>
                      <a:pPr marL="0" marR="0" lvl="0" indent="0" algn="l" rtl="0">
                        <a:lnSpc>
                          <a:spcPct val="100000"/>
                        </a:lnSpc>
                        <a:spcBef>
                          <a:spcPts val="0"/>
                        </a:spcBef>
                        <a:spcAft>
                          <a:spcPts val="0"/>
                        </a:spcAft>
                        <a:buNone/>
                      </a:pPr>
                      <a:r>
                        <a:rPr lang="en-US" sz="700" u="none" strike="noStrike" cap="none">
                          <a:latin typeface="Open Sans"/>
                          <a:ea typeface="Open Sans"/>
                          <a:cs typeface="Open Sans"/>
                          <a:sym typeface="Open Sans"/>
                        </a:rPr>
                        <a:t>Leh &amp; Kargil (SECI), January 2020</a:t>
                      </a:r>
                      <a:endParaRPr sz="700" b="0" i="0" u="none" strike="noStrike" cap="none">
                        <a:solidFill>
                          <a:schemeClr val="dk1"/>
                        </a:solidFill>
                        <a:latin typeface="Open Sans"/>
                        <a:ea typeface="Open Sans"/>
                        <a:cs typeface="Open Sans"/>
                        <a:sym typeface="Open Sans"/>
                      </a:endParaRPr>
                    </a:p>
                  </a:txBody>
                  <a:tcPr marL="45725" marR="45725" marT="45725" marB="45725" anchor="ctr"/>
                </a:tc>
                <a:tc>
                  <a:txBody>
                    <a:bodyPr/>
                    <a:lstStyle/>
                    <a:p>
                      <a:pPr marL="0" marR="0" lvl="0" indent="0" algn="l" rtl="0">
                        <a:lnSpc>
                          <a:spcPct val="100000"/>
                        </a:lnSpc>
                        <a:spcBef>
                          <a:spcPts val="0"/>
                        </a:spcBef>
                        <a:spcAft>
                          <a:spcPts val="0"/>
                        </a:spcAft>
                        <a:buNone/>
                      </a:pPr>
                      <a:r>
                        <a:rPr lang="en-US" sz="700" u="none" strike="noStrike" cap="none">
                          <a:latin typeface="Open Sans"/>
                          <a:ea typeface="Open Sans"/>
                          <a:cs typeface="Open Sans"/>
                          <a:sym typeface="Open Sans"/>
                        </a:rPr>
                        <a:t>14 MW solar with 42 MWh BESS</a:t>
                      </a:r>
                      <a:endParaRPr sz="700" b="0" i="0" u="none" strike="noStrike" cap="none">
                        <a:solidFill>
                          <a:srgbClr val="000000"/>
                        </a:solidFill>
                        <a:latin typeface="Open Sans"/>
                        <a:ea typeface="Open Sans"/>
                        <a:cs typeface="Open Sans"/>
                        <a:sym typeface="Open Sans"/>
                      </a:endParaRPr>
                    </a:p>
                  </a:txBody>
                  <a:tcPr marL="45725" marR="45725" marT="45725" marB="45725" anchor="ctr"/>
                </a:tc>
                <a:tc>
                  <a:txBody>
                    <a:bodyPr/>
                    <a:lstStyle/>
                    <a:p>
                      <a:pPr marL="0" marR="0" lvl="0" indent="0" algn="l" rtl="0">
                        <a:lnSpc>
                          <a:spcPct val="100000"/>
                        </a:lnSpc>
                        <a:spcBef>
                          <a:spcPts val="0"/>
                        </a:spcBef>
                        <a:spcAft>
                          <a:spcPts val="0"/>
                        </a:spcAft>
                        <a:buNone/>
                      </a:pPr>
                      <a:r>
                        <a:rPr lang="en-US" sz="700" u="none" strike="noStrike" cap="none">
                          <a:latin typeface="Open Sans"/>
                          <a:ea typeface="Open Sans"/>
                          <a:cs typeface="Open Sans"/>
                          <a:sym typeface="Open Sans"/>
                        </a:rPr>
                        <a:t>Expected results in Q2 FY22 (extended)</a:t>
                      </a:r>
                      <a:endParaRPr sz="700" b="0" i="0" u="none" strike="noStrike" cap="none">
                        <a:solidFill>
                          <a:srgbClr val="000000"/>
                        </a:solidFill>
                        <a:latin typeface="Open Sans"/>
                        <a:ea typeface="Open Sans"/>
                        <a:cs typeface="Open Sans"/>
                        <a:sym typeface="Open Sans"/>
                      </a:endParaRPr>
                    </a:p>
                  </a:txBody>
                  <a:tcPr marL="45725" marR="45725" marT="45725" marB="45725" anchor="ctr"/>
                </a:tc>
                <a:extLst>
                  <a:ext uri="{0D108BD9-81ED-4DB2-BD59-A6C34878D82A}">
                    <a16:rowId xmlns:a16="http://schemas.microsoft.com/office/drawing/2014/main" val="10007"/>
                  </a:ext>
                </a:extLst>
              </a:tr>
            </a:tbl>
          </a:graphicData>
        </a:graphic>
      </p:graphicFrame>
      <p:sp>
        <p:nvSpPr>
          <p:cNvPr id="557" name="Google Shape;557;p14"/>
          <p:cNvSpPr txBox="1"/>
          <p:nvPr/>
        </p:nvSpPr>
        <p:spPr>
          <a:xfrm>
            <a:off x="6554363" y="520911"/>
            <a:ext cx="2333107" cy="407719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None/>
            </a:pPr>
            <a:r>
              <a:rPr lang="en-US" sz="1200" b="1" i="0" u="none" strike="noStrike" cap="none">
                <a:solidFill>
                  <a:srgbClr val="575756"/>
                </a:solidFill>
                <a:latin typeface="Open Sans"/>
                <a:ea typeface="Open Sans"/>
                <a:cs typeface="Open Sans"/>
                <a:sym typeface="Open Sans"/>
              </a:rPr>
              <a:t>Takeaways &amp; Outlook</a:t>
            </a:r>
            <a:endParaRPr/>
          </a:p>
          <a:p>
            <a:pPr marL="0" marR="0" lvl="0" indent="0" algn="l" rtl="0">
              <a:lnSpc>
                <a:spcPct val="100000"/>
              </a:lnSpc>
              <a:spcBef>
                <a:spcPts val="700"/>
              </a:spcBef>
              <a:spcAft>
                <a:spcPts val="0"/>
              </a:spcAft>
              <a:buNone/>
            </a:pPr>
            <a:r>
              <a:rPr lang="en-US" sz="800" b="1" i="0" u="none" strike="noStrike" cap="none">
                <a:solidFill>
                  <a:srgbClr val="575756"/>
                </a:solidFill>
                <a:latin typeface="Open Sans"/>
                <a:ea typeface="Open Sans"/>
                <a:cs typeface="Open Sans"/>
                <a:sym typeface="Open Sans"/>
              </a:rPr>
              <a:t>Q1 FY22 saw two notable RE plus storage tenders announced by NTPC and REMCL for Uttar Pradesh and Maharashtra, respectively.  </a:t>
            </a:r>
            <a:endParaRPr/>
          </a:p>
          <a:p>
            <a:pPr marL="0" marR="0" lvl="0" indent="0" algn="l" rtl="0">
              <a:lnSpc>
                <a:spcPct val="100000"/>
              </a:lnSpc>
              <a:spcBef>
                <a:spcPts val="700"/>
              </a:spcBef>
              <a:spcAft>
                <a:spcPts val="0"/>
              </a:spcAft>
              <a:buNone/>
            </a:pPr>
            <a:r>
              <a:rPr lang="en-US" sz="800" b="0" i="0" u="none" strike="noStrike" cap="none">
                <a:solidFill>
                  <a:srgbClr val="575756"/>
                </a:solidFill>
                <a:latin typeface="Open Sans"/>
                <a:ea typeface="Open Sans"/>
                <a:cs typeface="Open Sans"/>
                <a:sym typeface="Open Sans"/>
              </a:rPr>
              <a:t>Many BESS tenders from the previous year are yet to get concluded owing to multiple deadline extensions.</a:t>
            </a:r>
            <a:endParaRPr/>
          </a:p>
          <a:p>
            <a:pPr marL="0" marR="0" lvl="0" indent="0" algn="l" rtl="0">
              <a:lnSpc>
                <a:spcPct val="100000"/>
              </a:lnSpc>
              <a:spcBef>
                <a:spcPts val="700"/>
              </a:spcBef>
              <a:spcAft>
                <a:spcPts val="0"/>
              </a:spcAft>
              <a:buNone/>
            </a:pPr>
            <a:r>
              <a:rPr lang="en-US" sz="800" b="1" i="0" u="none" strike="noStrike" cap="none">
                <a:solidFill>
                  <a:srgbClr val="575756"/>
                </a:solidFill>
                <a:latin typeface="Open Sans"/>
                <a:ea typeface="Open Sans"/>
                <a:cs typeface="Open Sans"/>
                <a:sym typeface="Open Sans"/>
              </a:rPr>
              <a:t>NLC deployed a 20 MW solar PV with 16 MW / 8 MWh BESS project in Port Blair, Andaman &amp; Nicobar Islands. It will offset ~5 million liters of diesel consumption annually. </a:t>
            </a:r>
            <a:r>
              <a:rPr lang="en-US" sz="800" b="0" i="0" u="none" strike="noStrike" cap="none">
                <a:solidFill>
                  <a:srgbClr val="575756"/>
                </a:solidFill>
                <a:latin typeface="Open Sans"/>
                <a:ea typeface="Open Sans"/>
                <a:cs typeface="Open Sans"/>
                <a:sym typeface="Open Sans"/>
              </a:rPr>
              <a:t>Additionally, NTPC is developing a 50 MW solar-plus-storage capacity under an MoU signed with the Andaman &amp; Nicobar Administration.</a:t>
            </a:r>
            <a:endParaRPr/>
          </a:p>
          <a:p>
            <a:pPr marL="0" marR="0" lvl="0" indent="0" algn="l" rtl="0">
              <a:lnSpc>
                <a:spcPct val="100000"/>
              </a:lnSpc>
              <a:spcBef>
                <a:spcPts val="700"/>
              </a:spcBef>
              <a:spcAft>
                <a:spcPts val="0"/>
              </a:spcAft>
              <a:buNone/>
            </a:pPr>
            <a:r>
              <a:rPr lang="en-US" sz="800" b="1" i="0" u="none" strike="noStrike" cap="none">
                <a:solidFill>
                  <a:srgbClr val="575756"/>
                </a:solidFill>
                <a:latin typeface="Open Sans"/>
                <a:ea typeface="Open Sans"/>
                <a:cs typeface="Open Sans"/>
                <a:sym typeface="Open Sans"/>
              </a:rPr>
              <a:t>Recently, SunSource Energy won a bid for a 4 MW floating solar power plant with a 2 MW /1 MWh BESS project to be developed at Kalpong Dam, Diglipur, Andaman &amp; Nicobar, </a:t>
            </a:r>
            <a:r>
              <a:rPr lang="en-US" sz="800" b="0" i="0" u="none" strike="noStrike" cap="none">
                <a:solidFill>
                  <a:srgbClr val="575756"/>
                </a:solidFill>
                <a:latin typeface="Open Sans"/>
                <a:ea typeface="Open Sans"/>
                <a:cs typeface="Open Sans"/>
                <a:sym typeface="Open Sans"/>
              </a:rPr>
              <a:t>as well as a 1.95 MW solar project with a 2.15 MWh BESS project in Lakshadweep. </a:t>
            </a:r>
            <a:endParaRPr/>
          </a:p>
        </p:txBody>
      </p:sp>
      <p:sp>
        <p:nvSpPr>
          <p:cNvPr id="558" name="Google Shape;558;p14"/>
          <p:cNvSpPr txBox="1"/>
          <p:nvPr/>
        </p:nvSpPr>
        <p:spPr>
          <a:xfrm>
            <a:off x="171137" y="4744965"/>
            <a:ext cx="2706534" cy="32684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0" i="1" u="none" strike="noStrike" cap="none" dirty="0">
                <a:solidFill>
                  <a:srgbClr val="0A9FD9"/>
                </a:solidFill>
                <a:latin typeface="Open Sans"/>
                <a:ea typeface="Open Sans"/>
                <a:cs typeface="Open Sans"/>
                <a:sym typeface="Open Sans"/>
              </a:rPr>
              <a:t>Source:</a:t>
            </a:r>
            <a:r>
              <a:rPr lang="en-US" sz="700" b="0" i="1" u="none" strike="noStrike" cap="none" dirty="0">
                <a:solidFill>
                  <a:srgbClr val="777777"/>
                </a:solidFill>
                <a:latin typeface="Open Sans"/>
                <a:ea typeface="Open Sans"/>
                <a:cs typeface="Open Sans"/>
                <a:sym typeface="Open Sans"/>
              </a:rPr>
              <a:t> L&amp;T Construction (2020). </a:t>
            </a:r>
          </a:p>
          <a:p>
            <a:pPr marL="0" marR="0" lvl="0" indent="0" algn="l" rtl="0">
              <a:lnSpc>
                <a:spcPct val="100000"/>
              </a:lnSpc>
              <a:spcBef>
                <a:spcPts val="0"/>
              </a:spcBef>
              <a:spcAft>
                <a:spcPts val="0"/>
              </a:spcAft>
              <a:buNone/>
            </a:pPr>
            <a:r>
              <a:rPr lang="en-US" sz="700" b="0" i="1" u="none" strike="noStrike" cap="none" dirty="0">
                <a:solidFill>
                  <a:srgbClr val="777777"/>
                </a:solidFill>
                <a:latin typeface="Open Sans"/>
                <a:ea typeface="Open Sans"/>
                <a:cs typeface="Open Sans"/>
                <a:sym typeface="Open Sans"/>
              </a:rPr>
              <a:t>*USD 1 = INR 74.256 (as of July 2021). </a:t>
            </a:r>
            <a:endParaRPr sz="700" b="0" i="0" u="none" strike="noStrike" cap="none" dirty="0">
              <a:solidFill>
                <a:srgbClr val="777777"/>
              </a:solidFill>
              <a:latin typeface="Open Sans"/>
              <a:ea typeface="Open Sans"/>
              <a:cs typeface="Open Sans"/>
              <a:sym typeface="Open Sans"/>
            </a:endParaRPr>
          </a:p>
        </p:txBody>
      </p:sp>
      <p:sp>
        <p:nvSpPr>
          <p:cNvPr id="559" name="Google Shape;559;p14"/>
          <p:cNvSpPr txBox="1"/>
          <p:nvPr/>
        </p:nvSpPr>
        <p:spPr>
          <a:xfrm>
            <a:off x="3468159" y="4725826"/>
            <a:ext cx="3249121" cy="3651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0" i="1" u="none" strike="noStrike" cap="none">
                <a:solidFill>
                  <a:srgbClr val="0A9FD9"/>
                </a:solidFill>
                <a:latin typeface="Open Sans"/>
                <a:ea typeface="Open Sans"/>
                <a:cs typeface="Open Sans"/>
                <a:sym typeface="Open Sans"/>
              </a:rPr>
              <a:t>Source: </a:t>
            </a:r>
            <a:r>
              <a:rPr lang="en-US" sz="700" b="0" i="1" u="none" strike="noStrike" cap="none">
                <a:solidFill>
                  <a:srgbClr val="777777"/>
                </a:solidFill>
                <a:latin typeface="Open Sans"/>
                <a:ea typeface="Open Sans"/>
                <a:cs typeface="Open Sans"/>
                <a:sym typeface="Open Sans"/>
              </a:rPr>
              <a:t>SECI and state renewable agencies.</a:t>
            </a:r>
            <a:endParaRPr sz="700" b="0" i="0" u="none" strike="noStrike" cap="none">
              <a:solidFill>
                <a:srgbClr val="777777"/>
              </a:solidFill>
              <a:latin typeface="Open Sans"/>
              <a:ea typeface="Open Sans"/>
              <a:cs typeface="Open Sans"/>
              <a:sym typeface="Open Sans"/>
            </a:endParaRPr>
          </a:p>
        </p:txBody>
      </p:sp>
      <p:sp>
        <p:nvSpPr>
          <p:cNvPr id="560" name="Google Shape;560;p14"/>
          <p:cNvSpPr/>
          <p:nvPr/>
        </p:nvSpPr>
        <p:spPr>
          <a:xfrm rot="-5400000">
            <a:off x="9082410" y="-91649"/>
            <a:ext cx="249623" cy="815252"/>
          </a:xfrm>
          <a:prstGeom prst="rect">
            <a:avLst/>
          </a:prstGeom>
          <a:solidFill>
            <a:srgbClr val="009C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61" name="Google Shape;561;p14"/>
          <p:cNvSpPr txBox="1"/>
          <p:nvPr/>
        </p:nvSpPr>
        <p:spPr>
          <a:xfrm>
            <a:off x="8821030" y="208255"/>
            <a:ext cx="322970"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chemeClr val="lt1"/>
                </a:solidFill>
                <a:latin typeface="Open Sans"/>
                <a:ea typeface="Open Sans"/>
                <a:cs typeface="Open Sans"/>
                <a:sym typeface="Open Sans"/>
              </a:rPr>
              <a:t>14</a:t>
            </a:r>
            <a:endParaRPr/>
          </a:p>
        </p:txBody>
      </p:sp>
      <p:grpSp>
        <p:nvGrpSpPr>
          <p:cNvPr id="562" name="Google Shape;562;p14"/>
          <p:cNvGrpSpPr/>
          <p:nvPr/>
        </p:nvGrpSpPr>
        <p:grpSpPr>
          <a:xfrm>
            <a:off x="8284057" y="4779402"/>
            <a:ext cx="715926" cy="418214"/>
            <a:chOff x="8284057" y="4779402"/>
            <a:chExt cx="715926" cy="418214"/>
          </a:xfrm>
        </p:grpSpPr>
        <p:sp>
          <p:nvSpPr>
            <p:cNvPr id="563" name="Google Shape;563;p14"/>
            <p:cNvSpPr/>
            <p:nvPr/>
          </p:nvSpPr>
          <p:spPr>
            <a:xfrm>
              <a:off x="8331958" y="4779402"/>
              <a:ext cx="614149" cy="418214"/>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564" name="Google Shape;564;p14"/>
            <p:cNvGrpSpPr/>
            <p:nvPr/>
          </p:nvGrpSpPr>
          <p:grpSpPr>
            <a:xfrm>
              <a:off x="8284057" y="4879531"/>
              <a:ext cx="715926" cy="263969"/>
              <a:chOff x="1376812" y="1471708"/>
              <a:chExt cx="715926" cy="263969"/>
            </a:xfrm>
          </p:grpSpPr>
          <p:sp>
            <p:nvSpPr>
              <p:cNvPr id="565" name="Google Shape;565;p14"/>
              <p:cNvSpPr txBox="1"/>
              <p:nvPr/>
            </p:nvSpPr>
            <p:spPr>
              <a:xfrm>
                <a:off x="1376812" y="1535622"/>
                <a:ext cx="715926"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1" i="0" u="none" strike="noStrike" cap="none">
                    <a:solidFill>
                      <a:srgbClr val="575756"/>
                    </a:solidFill>
                    <a:latin typeface="Open Sans"/>
                    <a:ea typeface="Open Sans"/>
                    <a:cs typeface="Open Sans"/>
                    <a:sym typeface="Open Sans"/>
                  </a:rPr>
                  <a:t>cef.ceew.in</a:t>
                </a:r>
                <a:endParaRPr/>
              </a:p>
            </p:txBody>
          </p:sp>
          <p:grpSp>
            <p:nvGrpSpPr>
              <p:cNvPr id="566" name="Google Shape;566;p14"/>
              <p:cNvGrpSpPr/>
              <p:nvPr/>
            </p:nvGrpSpPr>
            <p:grpSpPr>
              <a:xfrm>
                <a:off x="1504037" y="1471708"/>
                <a:ext cx="436340" cy="63914"/>
                <a:chOff x="973747" y="978085"/>
                <a:chExt cx="436340" cy="63914"/>
              </a:xfrm>
            </p:grpSpPr>
            <p:sp>
              <p:nvSpPr>
                <p:cNvPr id="567" name="Google Shape;567;p14"/>
                <p:cNvSpPr/>
                <p:nvPr/>
              </p:nvSpPr>
              <p:spPr>
                <a:xfrm>
                  <a:off x="1349029" y="978085"/>
                  <a:ext cx="61058" cy="61059"/>
                </a:xfrm>
                <a:prstGeom prst="ellipse">
                  <a:avLst/>
                </a:prstGeom>
                <a:solidFill>
                  <a:srgbClr val="0A9F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68" name="Google Shape;568;p14"/>
                <p:cNvSpPr/>
                <p:nvPr/>
              </p:nvSpPr>
              <p:spPr>
                <a:xfrm>
                  <a:off x="1084312" y="980940"/>
                  <a:ext cx="61058" cy="61059"/>
                </a:xfrm>
                <a:prstGeom prst="ellipse">
                  <a:avLst/>
                </a:prstGeom>
                <a:solidFill>
                  <a:srgbClr val="87BD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69" name="Google Shape;569;p14"/>
                <p:cNvSpPr/>
                <p:nvPr/>
              </p:nvSpPr>
              <p:spPr>
                <a:xfrm>
                  <a:off x="973747" y="980940"/>
                  <a:ext cx="61058" cy="61059"/>
                </a:xfrm>
                <a:prstGeom prst="ellipse">
                  <a:avLst/>
                </a:prstGeom>
                <a:solidFill>
                  <a:srgbClr val="EA581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grpSp>
      <p:sp>
        <p:nvSpPr>
          <p:cNvPr id="570" name="Google Shape;570;p14"/>
          <p:cNvSpPr txBox="1"/>
          <p:nvPr/>
        </p:nvSpPr>
        <p:spPr>
          <a:xfrm>
            <a:off x="3474063" y="504322"/>
            <a:ext cx="2863128" cy="256735"/>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rgbClr val="000000"/>
              </a:buClr>
              <a:buSzPts val="1200"/>
              <a:buFont typeface="Arial"/>
              <a:buNone/>
            </a:pPr>
            <a:r>
              <a:rPr lang="en-US" sz="1200" b="1" i="0" u="none" strike="noStrike" cap="none">
                <a:solidFill>
                  <a:srgbClr val="575756"/>
                </a:solidFill>
                <a:latin typeface="Open Sans"/>
                <a:ea typeface="Open Sans"/>
                <a:cs typeface="Open Sans"/>
                <a:sym typeface="Open Sans"/>
              </a:rPr>
              <a:t>India’s energy storage tenders</a:t>
            </a:r>
            <a:endParaRPr/>
          </a:p>
        </p:txBody>
      </p:sp>
      <p:grpSp>
        <p:nvGrpSpPr>
          <p:cNvPr id="571" name="Google Shape;571;p14"/>
          <p:cNvGrpSpPr/>
          <p:nvPr/>
        </p:nvGrpSpPr>
        <p:grpSpPr>
          <a:xfrm>
            <a:off x="185803" y="518279"/>
            <a:ext cx="3344291" cy="4157371"/>
            <a:chOff x="185803" y="518279"/>
            <a:chExt cx="3344291" cy="4157371"/>
          </a:xfrm>
        </p:grpSpPr>
        <p:sp>
          <p:nvSpPr>
            <p:cNvPr id="572" name="Google Shape;572;p14"/>
            <p:cNvSpPr txBox="1"/>
            <p:nvPr/>
          </p:nvSpPr>
          <p:spPr>
            <a:xfrm>
              <a:off x="185803" y="518279"/>
              <a:ext cx="3344291" cy="391838"/>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rgbClr val="000000"/>
                </a:buClr>
                <a:buSzPts val="1200"/>
                <a:buFont typeface="Arial"/>
                <a:buNone/>
              </a:pPr>
              <a:r>
                <a:rPr lang="en-US" sz="1200" b="1" i="0" u="none" strike="noStrike" cap="none">
                  <a:solidFill>
                    <a:srgbClr val="575756"/>
                  </a:solidFill>
                  <a:latin typeface="Open Sans"/>
                  <a:ea typeface="Open Sans"/>
                  <a:cs typeface="Open Sans"/>
                  <a:sym typeface="Open Sans"/>
                </a:rPr>
                <a:t>Battery energy storage system (BESS) to decarbonise the Andaman islands</a:t>
              </a:r>
              <a:endParaRPr sz="1200" b="1" i="0" u="none" strike="sngStrike" cap="none">
                <a:solidFill>
                  <a:srgbClr val="FF0000"/>
                </a:solidFill>
                <a:latin typeface="Open Sans"/>
                <a:ea typeface="Open Sans"/>
                <a:cs typeface="Open Sans"/>
                <a:sym typeface="Open Sans"/>
              </a:endParaRPr>
            </a:p>
          </p:txBody>
        </p:sp>
        <p:sp>
          <p:nvSpPr>
            <p:cNvPr id="573" name="Google Shape;573;p14"/>
            <p:cNvSpPr/>
            <p:nvPr/>
          </p:nvSpPr>
          <p:spPr>
            <a:xfrm>
              <a:off x="281654" y="1034385"/>
              <a:ext cx="712705" cy="3637632"/>
            </a:xfrm>
            <a:prstGeom prst="rect">
              <a:avLst/>
            </a:prstGeom>
            <a:solidFill>
              <a:schemeClr val="accent2"/>
            </a:solidFill>
            <a:ln>
              <a:noFill/>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None/>
              </a:pPr>
              <a:r>
                <a:rPr lang="en-US" sz="900" b="1" i="0" u="none" strike="noStrike" cap="none">
                  <a:solidFill>
                    <a:schemeClr val="lt1"/>
                  </a:solidFill>
                  <a:latin typeface="Open Sans"/>
                  <a:ea typeface="Open Sans"/>
                  <a:cs typeface="Open Sans"/>
                  <a:sym typeface="Open Sans"/>
                </a:rPr>
                <a:t>Project spotlight:</a:t>
              </a:r>
              <a:endParaRPr/>
            </a:p>
            <a:p>
              <a:pPr marL="0" marR="0" lvl="0" indent="0" algn="l" rtl="0">
                <a:lnSpc>
                  <a:spcPct val="100000"/>
                </a:lnSpc>
                <a:spcBef>
                  <a:spcPts val="0"/>
                </a:spcBef>
                <a:spcAft>
                  <a:spcPts val="0"/>
                </a:spcAft>
                <a:buNone/>
              </a:pPr>
              <a:endParaRPr sz="800" b="1"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US" sz="800" b="1" i="0" u="none" strike="noStrike" cap="none">
                  <a:solidFill>
                    <a:schemeClr val="lt1"/>
                  </a:solidFill>
                  <a:latin typeface="Open Sans"/>
                  <a:ea typeface="Open Sans"/>
                  <a:cs typeface="Open Sans"/>
                  <a:sym typeface="Open Sans"/>
                </a:rPr>
                <a:t>BESS coupled with solar PV (June 2020)</a:t>
              </a:r>
              <a:endParaRPr/>
            </a:p>
          </p:txBody>
        </p:sp>
        <p:sp>
          <p:nvSpPr>
            <p:cNvPr id="574" name="Google Shape;574;p14"/>
            <p:cNvSpPr/>
            <p:nvPr/>
          </p:nvSpPr>
          <p:spPr>
            <a:xfrm>
              <a:off x="1023111" y="1038018"/>
              <a:ext cx="2387622" cy="3637632"/>
            </a:xfrm>
            <a:prstGeom prst="rect">
              <a:avLst/>
            </a:prstGeom>
            <a:noFill/>
            <a:ln>
              <a:noFill/>
            </a:ln>
          </p:spPr>
          <p:txBody>
            <a:bodyPr spcFirstLastPara="1" wrap="square" lIns="36000" tIns="36000" rIns="36000" bIns="36000" anchor="ctr" anchorCtr="0">
              <a:noAutofit/>
            </a:bodyPr>
            <a:lstStyle/>
            <a:p>
              <a:pPr marL="171450" marR="0" lvl="0" indent="-171450" algn="l" rtl="0">
                <a:lnSpc>
                  <a:spcPct val="100000"/>
                </a:lnSpc>
                <a:spcBef>
                  <a:spcPts val="0"/>
                </a:spcBef>
                <a:spcAft>
                  <a:spcPts val="0"/>
                </a:spcAft>
                <a:buClr>
                  <a:srgbClr val="000000"/>
                </a:buClr>
                <a:buSzPts val="800"/>
                <a:buFont typeface="Arial"/>
                <a:buChar char="•"/>
              </a:pPr>
              <a:r>
                <a:rPr lang="en-US" sz="800" b="0" i="0" u="none" strike="noStrike" cap="none" dirty="0">
                  <a:solidFill>
                    <a:schemeClr val="dk1"/>
                  </a:solidFill>
                  <a:latin typeface="Open Sans"/>
                  <a:ea typeface="Open Sans"/>
                  <a:cs typeface="Open Sans"/>
                  <a:sym typeface="Open Sans"/>
                </a:rPr>
                <a:t>Neyveli Lignite Corporation (NLC) deployed a 20 MW solar PV with 16 MW / 8 MWh BESS project in Port Blair, Andaman &amp; Nicobar Islands, India.</a:t>
              </a:r>
              <a:endParaRPr dirty="0"/>
            </a:p>
            <a:p>
              <a:pPr marL="171450" marR="0" lvl="0" indent="-171450" algn="l" rtl="0">
                <a:lnSpc>
                  <a:spcPct val="100000"/>
                </a:lnSpc>
                <a:spcBef>
                  <a:spcPts val="400"/>
                </a:spcBef>
                <a:spcAft>
                  <a:spcPts val="0"/>
                </a:spcAft>
                <a:buClr>
                  <a:srgbClr val="000000"/>
                </a:buClr>
                <a:buSzPts val="800"/>
                <a:buFont typeface="Arial"/>
                <a:buChar char="•"/>
              </a:pPr>
              <a:r>
                <a:rPr lang="en-US" sz="800" b="0" i="0" u="none" strike="noStrike" cap="none" dirty="0">
                  <a:solidFill>
                    <a:schemeClr val="dk1"/>
                  </a:solidFill>
                  <a:latin typeface="Open Sans"/>
                  <a:ea typeface="Open Sans"/>
                  <a:cs typeface="Open Sans"/>
                  <a:sym typeface="Open Sans"/>
                </a:rPr>
                <a:t>NLC  tendered the project in March 2018 and awarded the execution work to L&amp;T construction. The project was commissioned in July 2020. </a:t>
              </a:r>
              <a:endParaRPr dirty="0"/>
            </a:p>
            <a:p>
              <a:pPr marL="171450" marR="0" lvl="0" indent="-171450" algn="l" rtl="0">
                <a:lnSpc>
                  <a:spcPct val="100000"/>
                </a:lnSpc>
                <a:spcBef>
                  <a:spcPts val="400"/>
                </a:spcBef>
                <a:spcAft>
                  <a:spcPts val="0"/>
                </a:spcAft>
                <a:buClr>
                  <a:srgbClr val="000000"/>
                </a:buClr>
                <a:buSzPts val="800"/>
                <a:buFont typeface="Arial"/>
                <a:buChar char="•"/>
              </a:pPr>
              <a:r>
                <a:rPr lang="en-US" sz="800" b="0" i="0" u="none" strike="noStrike" cap="none" dirty="0">
                  <a:solidFill>
                    <a:schemeClr val="dk1"/>
                  </a:solidFill>
                  <a:latin typeface="Open Sans"/>
                  <a:ea typeface="Open Sans"/>
                  <a:cs typeface="Open Sans"/>
                  <a:sym typeface="Open Sans"/>
                </a:rPr>
                <a:t>The total project cost is estimated at INR 132 crore (USD 18 million)*. The MNRE provided 40% of capital subsidy under the </a:t>
              </a:r>
              <a:r>
                <a:rPr lang="en-US" sz="800" b="0" i="1" u="none" strike="noStrike" cap="none" dirty="0">
                  <a:solidFill>
                    <a:schemeClr val="dk1"/>
                  </a:solidFill>
                  <a:latin typeface="Open Sans"/>
                  <a:ea typeface="Open Sans"/>
                  <a:cs typeface="Open Sans"/>
                  <a:sym typeface="Open Sans"/>
                </a:rPr>
                <a:t>‘Greening of the Islands’ </a:t>
              </a:r>
              <a:r>
                <a:rPr lang="en-US" sz="800" b="0" i="0" u="none" strike="noStrike" cap="none" dirty="0">
                  <a:solidFill>
                    <a:schemeClr val="dk1"/>
                  </a:solidFill>
                  <a:latin typeface="Open Sans"/>
                  <a:ea typeface="Open Sans"/>
                  <a:cs typeface="Open Sans"/>
                  <a:sym typeface="Open Sans"/>
                </a:rPr>
                <a:t>initiative.</a:t>
              </a:r>
              <a:endParaRPr dirty="0"/>
            </a:p>
            <a:p>
              <a:pPr marL="171450" marR="0" lvl="0" indent="-171450" algn="l" rtl="0">
                <a:lnSpc>
                  <a:spcPct val="100000"/>
                </a:lnSpc>
                <a:spcBef>
                  <a:spcPts val="400"/>
                </a:spcBef>
                <a:spcAft>
                  <a:spcPts val="0"/>
                </a:spcAft>
                <a:buClr>
                  <a:srgbClr val="000000"/>
                </a:buClr>
                <a:buSzPts val="800"/>
                <a:buFont typeface="Arial"/>
                <a:buChar char="•"/>
              </a:pPr>
              <a:r>
                <a:rPr lang="en-US" sz="800" b="0" i="0" u="none" strike="noStrike" cap="none" dirty="0">
                  <a:solidFill>
                    <a:schemeClr val="dk1"/>
                  </a:solidFill>
                  <a:latin typeface="Open Sans"/>
                  <a:ea typeface="Open Sans"/>
                  <a:cs typeface="Open Sans"/>
                  <a:sym typeface="Open Sans"/>
                </a:rPr>
                <a:t>A substantial day-time power requirement of Port Blair is met through solar energy, which has replaced diesel-based power generation.</a:t>
              </a:r>
              <a:endParaRPr dirty="0"/>
            </a:p>
            <a:p>
              <a:pPr marL="171450" marR="0" lvl="0" indent="-171450" algn="l" rtl="0">
                <a:lnSpc>
                  <a:spcPct val="100000"/>
                </a:lnSpc>
                <a:spcBef>
                  <a:spcPts val="400"/>
                </a:spcBef>
                <a:spcAft>
                  <a:spcPts val="0"/>
                </a:spcAft>
                <a:buClr>
                  <a:srgbClr val="000000"/>
                </a:buClr>
                <a:buSzPts val="800"/>
                <a:buFont typeface="Arial"/>
                <a:buChar char="•"/>
              </a:pPr>
              <a:r>
                <a:rPr lang="en-US" sz="800" b="0" i="0" u="none" strike="noStrike" cap="none" dirty="0">
                  <a:solidFill>
                    <a:schemeClr val="dk1"/>
                  </a:solidFill>
                  <a:latin typeface="Open Sans"/>
                  <a:ea typeface="Open Sans"/>
                  <a:cs typeface="Open Sans"/>
                  <a:sym typeface="Open Sans"/>
                </a:rPr>
                <a:t>BESS will ease the integration of RE plants with existing electricity network.</a:t>
              </a:r>
              <a:endParaRPr dirty="0"/>
            </a:p>
            <a:p>
              <a:pPr marL="171450" marR="0" lvl="0" indent="-171450" algn="l" rtl="0">
                <a:lnSpc>
                  <a:spcPct val="100000"/>
                </a:lnSpc>
                <a:spcBef>
                  <a:spcPts val="400"/>
                </a:spcBef>
                <a:spcAft>
                  <a:spcPts val="0"/>
                </a:spcAft>
                <a:buClr>
                  <a:srgbClr val="000000"/>
                </a:buClr>
                <a:buSzPts val="800"/>
                <a:buFont typeface="Arial"/>
                <a:buChar char="•"/>
              </a:pPr>
              <a:r>
                <a:rPr lang="en-US" sz="800" b="0" i="0" u="none" strike="noStrike" cap="none" dirty="0">
                  <a:solidFill>
                    <a:schemeClr val="dk1"/>
                  </a:solidFill>
                  <a:latin typeface="Open Sans"/>
                  <a:ea typeface="Open Sans"/>
                  <a:cs typeface="Open Sans"/>
                  <a:sym typeface="Open Sans"/>
                </a:rPr>
                <a:t>It also provides frequency regulation and smoothing of the solar PV generation curve. </a:t>
              </a:r>
              <a:endParaRPr dirty="0"/>
            </a:p>
          </p:txBody>
        </p:sp>
      </p:grpSp>
      <p:sp>
        <p:nvSpPr>
          <p:cNvPr id="575" name="Google Shape;575;p14"/>
          <p:cNvSpPr txBox="1">
            <a:spLocks noGrp="1"/>
          </p:cNvSpPr>
          <p:nvPr>
            <p:ph type="title"/>
          </p:nvPr>
        </p:nvSpPr>
        <p:spPr>
          <a:xfrm>
            <a:off x="457200" y="123746"/>
            <a:ext cx="8229600" cy="48158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US" sz="1200" dirty="0">
                <a:solidFill>
                  <a:srgbClr val="575756"/>
                </a:solidFill>
              </a:rPr>
              <a:t>Energy storage: </a:t>
            </a:r>
            <a:r>
              <a:rPr lang="en-US" sz="1200" dirty="0">
                <a:solidFill>
                  <a:srgbClr val="0A9FD9"/>
                </a:solidFill>
              </a:rPr>
              <a:t>RE plus storage tenders announced in India; BESS leading ‘greening of the islands’ story</a:t>
            </a:r>
            <a:br>
              <a:rPr lang="en-US" sz="1200" dirty="0">
                <a:solidFill>
                  <a:srgbClr val="0A9FD9"/>
                </a:solidFill>
              </a:rPr>
            </a:br>
            <a:endParaRPr sz="1200" strike="sngStrike" dirty="0">
              <a:solidFill>
                <a:srgbClr val="0A9FD9"/>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graphicFrame>
        <p:nvGraphicFramePr>
          <p:cNvPr id="580" name="Google Shape;580;p15"/>
          <p:cNvGraphicFramePr/>
          <p:nvPr/>
        </p:nvGraphicFramePr>
        <p:xfrm>
          <a:off x="253761" y="727469"/>
          <a:ext cx="6067015" cy="4027409"/>
        </p:xfrm>
        <a:graphic>
          <a:graphicData uri="http://schemas.openxmlformats.org/drawingml/2006/chart">
            <c:chart xmlns:c="http://schemas.openxmlformats.org/drawingml/2006/chart" xmlns:r="http://schemas.openxmlformats.org/officeDocument/2006/relationships" r:id="rId3"/>
          </a:graphicData>
        </a:graphic>
      </p:graphicFrame>
      <p:sp>
        <p:nvSpPr>
          <p:cNvPr id="581" name="Google Shape;581;p15"/>
          <p:cNvSpPr/>
          <p:nvPr/>
        </p:nvSpPr>
        <p:spPr>
          <a:xfrm>
            <a:off x="6485302" y="523625"/>
            <a:ext cx="3238213" cy="4211127"/>
          </a:xfrm>
          <a:prstGeom prst="roundRect">
            <a:avLst>
              <a:gd name="adj" fmla="val 16667"/>
            </a:avLst>
          </a:prstGeom>
          <a:solidFill>
            <a:srgbClr val="C3E5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82" name="Google Shape;582;p15"/>
          <p:cNvSpPr txBox="1">
            <a:spLocks noGrp="1"/>
          </p:cNvSpPr>
          <p:nvPr>
            <p:ph type="title"/>
          </p:nvPr>
        </p:nvSpPr>
        <p:spPr>
          <a:xfrm>
            <a:off x="457200" y="127558"/>
            <a:ext cx="8229600" cy="297765"/>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br>
              <a:rPr lang="en-US" sz="1200">
                <a:solidFill>
                  <a:srgbClr val="575756"/>
                </a:solidFill>
              </a:rPr>
            </a:br>
            <a:br>
              <a:rPr lang="en-US" sz="1200">
                <a:solidFill>
                  <a:srgbClr val="575756"/>
                </a:solidFill>
              </a:rPr>
            </a:br>
            <a:br>
              <a:rPr lang="en-US" sz="1200">
                <a:solidFill>
                  <a:srgbClr val="575756"/>
                </a:solidFill>
              </a:rPr>
            </a:br>
            <a:br>
              <a:rPr lang="en-US" sz="1200">
                <a:solidFill>
                  <a:srgbClr val="575756"/>
                </a:solidFill>
              </a:rPr>
            </a:br>
            <a:br>
              <a:rPr lang="en-US" sz="1200">
                <a:solidFill>
                  <a:srgbClr val="575756"/>
                </a:solidFill>
              </a:rPr>
            </a:br>
            <a:br>
              <a:rPr lang="en-US" sz="1200">
                <a:solidFill>
                  <a:srgbClr val="575756"/>
                </a:solidFill>
              </a:rPr>
            </a:br>
            <a:br>
              <a:rPr lang="en-US" sz="1200">
                <a:solidFill>
                  <a:srgbClr val="575756"/>
                </a:solidFill>
              </a:rPr>
            </a:br>
            <a:br>
              <a:rPr lang="en-US" sz="1200">
                <a:solidFill>
                  <a:srgbClr val="575756"/>
                </a:solidFill>
              </a:rPr>
            </a:br>
            <a:br>
              <a:rPr lang="en-US" sz="1200">
                <a:solidFill>
                  <a:srgbClr val="575756"/>
                </a:solidFill>
              </a:rPr>
            </a:br>
            <a:br>
              <a:rPr lang="en-US" sz="1200">
                <a:solidFill>
                  <a:srgbClr val="575756"/>
                </a:solidFill>
              </a:rPr>
            </a:br>
            <a:br>
              <a:rPr lang="en-US" sz="1200">
                <a:solidFill>
                  <a:srgbClr val="575756"/>
                </a:solidFill>
              </a:rPr>
            </a:br>
            <a:br>
              <a:rPr lang="en-US" sz="1200">
                <a:solidFill>
                  <a:srgbClr val="575756"/>
                </a:solidFill>
              </a:rPr>
            </a:br>
            <a:br>
              <a:rPr lang="en-US" sz="1200">
                <a:solidFill>
                  <a:srgbClr val="575756"/>
                </a:solidFill>
              </a:rPr>
            </a:br>
            <a:br>
              <a:rPr lang="en-US" sz="1200">
                <a:solidFill>
                  <a:srgbClr val="575756"/>
                </a:solidFill>
              </a:rPr>
            </a:br>
            <a:r>
              <a:rPr lang="en-US" sz="1200">
                <a:solidFill>
                  <a:srgbClr val="575756"/>
                </a:solidFill>
              </a:rPr>
              <a:t>Electric mobility: </a:t>
            </a:r>
            <a:r>
              <a:rPr lang="en-US" sz="1200">
                <a:solidFill>
                  <a:srgbClr val="0A9FD9"/>
                </a:solidFill>
              </a:rPr>
              <a:t>EVs and hybrid vehicles sales hit amid the COVID-19 second wave</a:t>
            </a:r>
            <a:endParaRPr sz="1200">
              <a:solidFill>
                <a:srgbClr val="0A9FD9"/>
              </a:solidFill>
            </a:endParaRPr>
          </a:p>
        </p:txBody>
      </p:sp>
      <p:sp>
        <p:nvSpPr>
          <p:cNvPr id="583" name="Google Shape;583;p15"/>
          <p:cNvSpPr txBox="1"/>
          <p:nvPr/>
        </p:nvSpPr>
        <p:spPr>
          <a:xfrm>
            <a:off x="6554363" y="519840"/>
            <a:ext cx="2333107" cy="415116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None/>
            </a:pPr>
            <a:r>
              <a:rPr lang="en-US" sz="1200" b="1" i="0" u="none" strike="noStrike" cap="none">
                <a:solidFill>
                  <a:srgbClr val="575756"/>
                </a:solidFill>
                <a:latin typeface="Open Sans"/>
                <a:ea typeface="Open Sans"/>
                <a:cs typeface="Open Sans"/>
                <a:sym typeface="Open Sans"/>
              </a:rPr>
              <a:t>Takeaways &amp; Outlook</a:t>
            </a:r>
            <a:endParaRPr/>
          </a:p>
          <a:p>
            <a:pPr marL="0" marR="0" lvl="0" indent="0" algn="l" rtl="0">
              <a:lnSpc>
                <a:spcPct val="100000"/>
              </a:lnSpc>
              <a:spcBef>
                <a:spcPts val="700"/>
              </a:spcBef>
              <a:spcAft>
                <a:spcPts val="0"/>
              </a:spcAft>
              <a:buNone/>
            </a:pPr>
            <a:r>
              <a:rPr lang="en-US" sz="800" b="0" i="0" u="none" strike="noStrike" cap="none">
                <a:solidFill>
                  <a:srgbClr val="575756"/>
                </a:solidFill>
                <a:latin typeface="Open Sans"/>
                <a:ea typeface="Open Sans"/>
                <a:cs typeface="Open Sans"/>
                <a:sym typeface="Open Sans"/>
              </a:rPr>
              <a:t>Overall, EV and hybrid vehicle sales saw a sharp dip in mid-April 2021. Overall sales in Q1 FY22 shrunk by 52% compared to the previous quarter (Q4 FY21) due to Covid-19 second wave lockdown. Although, sales improved in June, they are yet to reach pre-lockdown levels.</a:t>
            </a:r>
            <a:endParaRPr sz="800" b="1" i="0" u="none" strike="noStrike" cap="none">
              <a:solidFill>
                <a:srgbClr val="575756"/>
              </a:solidFill>
              <a:latin typeface="Open Sans"/>
              <a:ea typeface="Open Sans"/>
              <a:cs typeface="Open Sans"/>
              <a:sym typeface="Open Sans"/>
            </a:endParaRPr>
          </a:p>
          <a:p>
            <a:pPr marL="0" marR="0" lvl="0" indent="0" algn="l" rtl="0">
              <a:lnSpc>
                <a:spcPct val="100000"/>
              </a:lnSpc>
              <a:spcBef>
                <a:spcPts val="700"/>
              </a:spcBef>
              <a:spcAft>
                <a:spcPts val="0"/>
              </a:spcAft>
              <a:buNone/>
            </a:pPr>
            <a:r>
              <a:rPr lang="en-US" sz="800" b="1" i="0" u="none" strike="noStrike" cap="none">
                <a:solidFill>
                  <a:srgbClr val="575756"/>
                </a:solidFill>
                <a:latin typeface="Open Sans"/>
                <a:ea typeface="Open Sans"/>
                <a:cs typeface="Open Sans"/>
                <a:sym typeface="Open Sans"/>
              </a:rPr>
              <a:t>In Q1 FY22, Gujarat and West Bengal announced EV policies to accelerate uptake of EVs and deployment of charging stations. </a:t>
            </a:r>
            <a:endParaRPr/>
          </a:p>
          <a:p>
            <a:pPr marL="0" marR="0" lvl="0" indent="0" algn="l" rtl="0">
              <a:lnSpc>
                <a:spcPct val="100000"/>
              </a:lnSpc>
              <a:spcBef>
                <a:spcPts val="700"/>
              </a:spcBef>
              <a:spcAft>
                <a:spcPts val="0"/>
              </a:spcAft>
              <a:buNone/>
            </a:pPr>
            <a:r>
              <a:rPr lang="en-US" sz="800" b="1" i="0" u="none" strike="noStrike" cap="none">
                <a:solidFill>
                  <a:srgbClr val="575756"/>
                </a:solidFill>
                <a:latin typeface="Open Sans"/>
                <a:ea typeface="Open Sans"/>
                <a:cs typeface="Open Sans"/>
                <a:sym typeface="Open Sans"/>
              </a:rPr>
              <a:t>The quarter also marked an upward revision of the FAME II subsidy rate to </a:t>
            </a:r>
            <a:r>
              <a:rPr lang="en-US" sz="800" b="0" i="0" u="none" strike="noStrike" cap="none">
                <a:solidFill>
                  <a:schemeClr val="dk1"/>
                </a:solidFill>
                <a:latin typeface="Open Sans"/>
                <a:ea typeface="Open Sans"/>
                <a:cs typeface="Open Sans"/>
                <a:sym typeface="Open Sans"/>
              </a:rPr>
              <a:t>15,000 INR/kWh for 2Ws and a  two year extension of the FAME II scheme.</a:t>
            </a:r>
            <a:endParaRPr sz="800" b="1" i="0" u="none" strike="noStrike" cap="none">
              <a:solidFill>
                <a:srgbClr val="575756"/>
              </a:solidFill>
              <a:latin typeface="Open Sans"/>
              <a:ea typeface="Open Sans"/>
              <a:cs typeface="Open Sans"/>
              <a:sym typeface="Open Sans"/>
            </a:endParaRPr>
          </a:p>
          <a:p>
            <a:pPr marL="0" marR="0" lvl="0" indent="0" algn="l" rtl="0">
              <a:lnSpc>
                <a:spcPct val="100000"/>
              </a:lnSpc>
              <a:spcBef>
                <a:spcPts val="700"/>
              </a:spcBef>
              <a:spcAft>
                <a:spcPts val="0"/>
              </a:spcAft>
              <a:buNone/>
            </a:pPr>
            <a:r>
              <a:rPr lang="en-US" sz="800" b="1" i="0" u="none" strike="noStrike" cap="none">
                <a:solidFill>
                  <a:srgbClr val="575756"/>
                </a:solidFill>
                <a:latin typeface="Open Sans"/>
                <a:ea typeface="Open Sans"/>
                <a:cs typeface="Open Sans"/>
                <a:sym typeface="Open Sans"/>
              </a:rPr>
              <a:t>OEMs with highest EV sales in Q1 FY22 </a:t>
            </a:r>
            <a:r>
              <a:rPr lang="en-US" sz="800" b="0" i="0" u="none" strike="noStrike" cap="none">
                <a:solidFill>
                  <a:srgbClr val="575756"/>
                </a:solidFill>
                <a:latin typeface="Open Sans"/>
                <a:ea typeface="Open Sans"/>
                <a:cs typeface="Open Sans"/>
                <a:sym typeface="Open Sans"/>
              </a:rPr>
              <a:t>were:</a:t>
            </a:r>
            <a:r>
              <a:rPr lang="en-US" sz="800" b="1" i="0" u="none" strike="noStrike" cap="none">
                <a:solidFill>
                  <a:srgbClr val="575756"/>
                </a:solidFill>
                <a:latin typeface="Open Sans"/>
                <a:ea typeface="Open Sans"/>
                <a:cs typeface="Open Sans"/>
                <a:sym typeface="Open Sans"/>
              </a:rPr>
              <a:t> </a:t>
            </a:r>
            <a:endParaRPr/>
          </a:p>
          <a:p>
            <a:pPr marL="171450" marR="0" lvl="0" indent="-171450" algn="l" rtl="0">
              <a:lnSpc>
                <a:spcPct val="100000"/>
              </a:lnSpc>
              <a:spcBef>
                <a:spcPts val="700"/>
              </a:spcBef>
              <a:spcAft>
                <a:spcPts val="0"/>
              </a:spcAft>
              <a:buClr>
                <a:schemeClr val="dk1"/>
              </a:buClr>
              <a:buSzPts val="1100"/>
              <a:buFont typeface="Arial"/>
              <a:buChar char="•"/>
            </a:pPr>
            <a:r>
              <a:rPr lang="en-US" sz="800" b="1" i="0" u="none" strike="noStrike" cap="none">
                <a:solidFill>
                  <a:srgbClr val="575756"/>
                </a:solidFill>
                <a:latin typeface="Open Sans"/>
                <a:ea typeface="Open Sans"/>
                <a:cs typeface="Open Sans"/>
                <a:sym typeface="Open Sans"/>
              </a:rPr>
              <a:t>2W: </a:t>
            </a:r>
            <a:r>
              <a:rPr lang="en-US" sz="800" b="0" i="0" u="none" strike="noStrike" cap="none">
                <a:solidFill>
                  <a:srgbClr val="575756"/>
                </a:solidFill>
                <a:latin typeface="Open Sans"/>
                <a:ea typeface="Open Sans"/>
                <a:cs typeface="Open Sans"/>
                <a:sym typeface="Open Sans"/>
              </a:rPr>
              <a:t>Hero Electric (2,059), Okinawa (2,371) and Ather Energy (1,328)</a:t>
            </a:r>
            <a:endParaRPr/>
          </a:p>
          <a:p>
            <a:pPr marL="171450" marR="0" lvl="0" indent="-171450" algn="l" rtl="0">
              <a:lnSpc>
                <a:spcPct val="100000"/>
              </a:lnSpc>
              <a:spcBef>
                <a:spcPts val="700"/>
              </a:spcBef>
              <a:spcAft>
                <a:spcPts val="0"/>
              </a:spcAft>
              <a:buClr>
                <a:schemeClr val="dk1"/>
              </a:buClr>
              <a:buSzPts val="1100"/>
              <a:buFont typeface="Arial"/>
              <a:buChar char="•"/>
            </a:pPr>
            <a:r>
              <a:rPr lang="en-US" sz="800" b="1" i="0" u="none" strike="noStrike" cap="none">
                <a:solidFill>
                  <a:srgbClr val="575756"/>
                </a:solidFill>
                <a:latin typeface="Open Sans"/>
                <a:ea typeface="Open Sans"/>
                <a:cs typeface="Open Sans"/>
                <a:sym typeface="Open Sans"/>
              </a:rPr>
              <a:t>3W: </a:t>
            </a:r>
            <a:r>
              <a:rPr lang="en-US" sz="800" b="0" i="0" u="none" strike="noStrike" cap="none">
                <a:solidFill>
                  <a:srgbClr val="575756"/>
                </a:solidFill>
                <a:latin typeface="Open Sans"/>
                <a:ea typeface="Open Sans"/>
                <a:cs typeface="Open Sans"/>
                <a:sym typeface="Open Sans"/>
              </a:rPr>
              <a:t>Y.C. Electric (1,467), Mahindra Electric (859) and Saera Electric (756)</a:t>
            </a:r>
            <a:endParaRPr/>
          </a:p>
          <a:p>
            <a:pPr marL="171450" marR="0" lvl="0" indent="-171450" algn="l" rtl="0">
              <a:lnSpc>
                <a:spcPct val="100000"/>
              </a:lnSpc>
              <a:spcBef>
                <a:spcPts val="700"/>
              </a:spcBef>
              <a:spcAft>
                <a:spcPts val="0"/>
              </a:spcAft>
              <a:buClr>
                <a:schemeClr val="dk1"/>
              </a:buClr>
              <a:buSzPts val="1100"/>
              <a:buFont typeface="Arial"/>
              <a:buChar char="•"/>
            </a:pPr>
            <a:r>
              <a:rPr lang="en-US" sz="800" b="1" i="0" u="none" strike="noStrike" cap="none">
                <a:solidFill>
                  <a:srgbClr val="575756"/>
                </a:solidFill>
                <a:latin typeface="Open Sans"/>
                <a:ea typeface="Open Sans"/>
                <a:cs typeface="Open Sans"/>
                <a:sym typeface="Open Sans"/>
              </a:rPr>
              <a:t>4W: </a:t>
            </a:r>
            <a:r>
              <a:rPr lang="en-US" sz="800" b="0" i="0" u="none" strike="noStrike" cap="none">
                <a:solidFill>
                  <a:srgbClr val="575756"/>
                </a:solidFill>
                <a:latin typeface="Open Sans"/>
                <a:ea typeface="Open Sans"/>
                <a:cs typeface="Open Sans"/>
                <a:sym typeface="Open Sans"/>
              </a:rPr>
              <a:t>Tata Motors (1,312), Mahindra Electric (446) and MG Motors (353)</a:t>
            </a:r>
            <a:endParaRPr/>
          </a:p>
        </p:txBody>
      </p:sp>
      <p:sp>
        <p:nvSpPr>
          <p:cNvPr id="584" name="Google Shape;584;p15"/>
          <p:cNvSpPr txBox="1"/>
          <p:nvPr/>
        </p:nvSpPr>
        <p:spPr>
          <a:xfrm>
            <a:off x="200059" y="4767049"/>
            <a:ext cx="6557088" cy="3651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0" i="1" u="none" strike="noStrike" cap="none">
                <a:solidFill>
                  <a:srgbClr val="0A9FD9"/>
                </a:solidFill>
                <a:latin typeface="Open Sans"/>
                <a:ea typeface="Open Sans"/>
                <a:cs typeface="Open Sans"/>
                <a:sym typeface="Open Sans"/>
              </a:rPr>
              <a:t>Source: </a:t>
            </a:r>
            <a:r>
              <a:rPr lang="en-US" sz="700" b="0" i="1" u="none" strike="noStrike" cap="none">
                <a:solidFill>
                  <a:srgbClr val="777777"/>
                </a:solidFill>
                <a:latin typeface="Open Sans"/>
                <a:ea typeface="Open Sans"/>
                <a:cs typeface="Open Sans"/>
                <a:sym typeface="Open Sans"/>
              </a:rPr>
              <a:t>Vahan Sewa dashboard (it includes only registered vehicles; unregistered vehicles such as low-speed vehicles [&lt; 25 km/hr], e-rickshaws [three-wheelers], and electric two-wheelers are not included), Electric Mobility Dashboard (2021), CEEW Centre for Energy Finance. Based on sales data for Q1 FY22 up to July 2021.</a:t>
            </a:r>
            <a:endParaRPr/>
          </a:p>
        </p:txBody>
      </p:sp>
      <p:sp>
        <p:nvSpPr>
          <p:cNvPr id="585" name="Google Shape;585;p15"/>
          <p:cNvSpPr/>
          <p:nvPr/>
        </p:nvSpPr>
        <p:spPr>
          <a:xfrm rot="-5400000">
            <a:off x="9082410" y="-91649"/>
            <a:ext cx="249623" cy="815252"/>
          </a:xfrm>
          <a:prstGeom prst="rect">
            <a:avLst/>
          </a:prstGeom>
          <a:solidFill>
            <a:srgbClr val="009C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86" name="Google Shape;586;p15"/>
          <p:cNvSpPr txBox="1"/>
          <p:nvPr/>
        </p:nvSpPr>
        <p:spPr>
          <a:xfrm>
            <a:off x="8821030" y="208255"/>
            <a:ext cx="322970"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chemeClr val="lt1"/>
                </a:solidFill>
                <a:latin typeface="Open Sans"/>
                <a:ea typeface="Open Sans"/>
                <a:cs typeface="Open Sans"/>
                <a:sym typeface="Open Sans"/>
              </a:rPr>
              <a:t>15</a:t>
            </a:r>
            <a:endParaRPr/>
          </a:p>
        </p:txBody>
      </p:sp>
      <p:grpSp>
        <p:nvGrpSpPr>
          <p:cNvPr id="587" name="Google Shape;587;p15"/>
          <p:cNvGrpSpPr/>
          <p:nvPr/>
        </p:nvGrpSpPr>
        <p:grpSpPr>
          <a:xfrm>
            <a:off x="8284057" y="4779402"/>
            <a:ext cx="715926" cy="418214"/>
            <a:chOff x="8284057" y="4779402"/>
            <a:chExt cx="715926" cy="418214"/>
          </a:xfrm>
        </p:grpSpPr>
        <p:sp>
          <p:nvSpPr>
            <p:cNvPr id="588" name="Google Shape;588;p15"/>
            <p:cNvSpPr/>
            <p:nvPr/>
          </p:nvSpPr>
          <p:spPr>
            <a:xfrm>
              <a:off x="8331958" y="4779402"/>
              <a:ext cx="614149" cy="418214"/>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589" name="Google Shape;589;p15"/>
            <p:cNvGrpSpPr/>
            <p:nvPr/>
          </p:nvGrpSpPr>
          <p:grpSpPr>
            <a:xfrm>
              <a:off x="8284057" y="4879531"/>
              <a:ext cx="715926" cy="263969"/>
              <a:chOff x="1376812" y="1471708"/>
              <a:chExt cx="715926" cy="263969"/>
            </a:xfrm>
          </p:grpSpPr>
          <p:sp>
            <p:nvSpPr>
              <p:cNvPr id="590" name="Google Shape;590;p15"/>
              <p:cNvSpPr txBox="1"/>
              <p:nvPr/>
            </p:nvSpPr>
            <p:spPr>
              <a:xfrm>
                <a:off x="1376812" y="1535622"/>
                <a:ext cx="715926"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1" i="0" u="none" strike="noStrike" cap="none">
                    <a:solidFill>
                      <a:srgbClr val="575756"/>
                    </a:solidFill>
                    <a:latin typeface="Open Sans"/>
                    <a:ea typeface="Open Sans"/>
                    <a:cs typeface="Open Sans"/>
                    <a:sym typeface="Open Sans"/>
                  </a:rPr>
                  <a:t>cef.ceew.in</a:t>
                </a:r>
                <a:endParaRPr/>
              </a:p>
            </p:txBody>
          </p:sp>
          <p:grpSp>
            <p:nvGrpSpPr>
              <p:cNvPr id="591" name="Google Shape;591;p15"/>
              <p:cNvGrpSpPr/>
              <p:nvPr/>
            </p:nvGrpSpPr>
            <p:grpSpPr>
              <a:xfrm>
                <a:off x="1504037" y="1471708"/>
                <a:ext cx="436340" cy="63914"/>
                <a:chOff x="973747" y="978085"/>
                <a:chExt cx="436340" cy="63914"/>
              </a:xfrm>
            </p:grpSpPr>
            <p:sp>
              <p:nvSpPr>
                <p:cNvPr id="592" name="Google Shape;592;p15"/>
                <p:cNvSpPr/>
                <p:nvPr/>
              </p:nvSpPr>
              <p:spPr>
                <a:xfrm>
                  <a:off x="1349029" y="978085"/>
                  <a:ext cx="61058" cy="61059"/>
                </a:xfrm>
                <a:prstGeom prst="ellipse">
                  <a:avLst/>
                </a:prstGeom>
                <a:solidFill>
                  <a:srgbClr val="0A9F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93" name="Google Shape;593;p15"/>
                <p:cNvSpPr/>
                <p:nvPr/>
              </p:nvSpPr>
              <p:spPr>
                <a:xfrm>
                  <a:off x="1084312" y="980940"/>
                  <a:ext cx="61058" cy="61059"/>
                </a:xfrm>
                <a:prstGeom prst="ellipse">
                  <a:avLst/>
                </a:prstGeom>
                <a:solidFill>
                  <a:srgbClr val="87BD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94" name="Google Shape;594;p15"/>
                <p:cNvSpPr/>
                <p:nvPr/>
              </p:nvSpPr>
              <p:spPr>
                <a:xfrm>
                  <a:off x="973747" y="980940"/>
                  <a:ext cx="61058" cy="61059"/>
                </a:xfrm>
                <a:prstGeom prst="ellipse">
                  <a:avLst/>
                </a:prstGeom>
                <a:solidFill>
                  <a:srgbClr val="EA581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grpSp>
      <p:sp>
        <p:nvSpPr>
          <p:cNvPr id="595" name="Google Shape;595;p15"/>
          <p:cNvSpPr/>
          <p:nvPr/>
        </p:nvSpPr>
        <p:spPr>
          <a:xfrm rot="-5400000">
            <a:off x="5473138" y="3896985"/>
            <a:ext cx="41563" cy="851947"/>
          </a:xfrm>
          <a:prstGeom prst="leftBracket">
            <a:avLst>
              <a:gd name="adj" fmla="val 8333"/>
            </a:avLst>
          </a:prstGeom>
          <a:noFill/>
          <a:ln w="9525"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596" name="Google Shape;596;p15"/>
          <p:cNvSpPr txBox="1"/>
          <p:nvPr/>
        </p:nvSpPr>
        <p:spPr>
          <a:xfrm>
            <a:off x="5226675" y="4330389"/>
            <a:ext cx="568200" cy="20492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1" i="1" u="none" strike="noStrike" cap="none">
                <a:solidFill>
                  <a:srgbClr val="A5A5A5"/>
                </a:solidFill>
                <a:latin typeface="Open Sans"/>
                <a:ea typeface="Open Sans"/>
                <a:cs typeface="Open Sans"/>
                <a:sym typeface="Open Sans"/>
              </a:rPr>
              <a:t>Q1 FY22</a:t>
            </a:r>
            <a:endParaRPr sz="700" b="0" i="1" u="none" strike="noStrike" cap="none">
              <a:solidFill>
                <a:srgbClr val="A5A5A5"/>
              </a:solidFill>
              <a:latin typeface="Open Sans"/>
              <a:ea typeface="Open Sans"/>
              <a:cs typeface="Open Sans"/>
              <a:sym typeface="Open Sans"/>
            </a:endParaRPr>
          </a:p>
        </p:txBody>
      </p:sp>
      <p:cxnSp>
        <p:nvCxnSpPr>
          <p:cNvPr id="597" name="Google Shape;597;p15"/>
          <p:cNvCxnSpPr/>
          <p:nvPr/>
        </p:nvCxnSpPr>
        <p:spPr>
          <a:xfrm>
            <a:off x="2209800" y="944463"/>
            <a:ext cx="4110976" cy="0"/>
          </a:xfrm>
          <a:prstGeom prst="straightConnector1">
            <a:avLst/>
          </a:prstGeom>
          <a:noFill/>
          <a:ln w="9525" cap="flat" cmpd="sng">
            <a:solidFill>
              <a:srgbClr val="009CD8"/>
            </a:solidFill>
            <a:prstDash val="solid"/>
            <a:round/>
            <a:headEnd type="none" w="sm" len="sm"/>
            <a:tailEnd type="none" w="sm" len="sm"/>
          </a:ln>
        </p:spPr>
      </p:cxnSp>
      <p:sp>
        <p:nvSpPr>
          <p:cNvPr id="598" name="Google Shape;598;p15"/>
          <p:cNvSpPr/>
          <p:nvPr/>
        </p:nvSpPr>
        <p:spPr>
          <a:xfrm>
            <a:off x="6196951" y="882550"/>
            <a:ext cx="123825" cy="123825"/>
          </a:xfrm>
          <a:prstGeom prst="ellipse">
            <a:avLst/>
          </a:prstGeom>
          <a:solidFill>
            <a:srgbClr val="009C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16"/>
          <p:cNvSpPr txBox="1">
            <a:spLocks noGrp="1"/>
          </p:cNvSpPr>
          <p:nvPr>
            <p:ph type="ctrTitle" idx="4294967295"/>
          </p:nvPr>
        </p:nvSpPr>
        <p:spPr>
          <a:xfrm>
            <a:off x="457200" y="1373792"/>
            <a:ext cx="7772400" cy="11598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3200"/>
              <a:buFont typeface="Montserrat"/>
              <a:buNone/>
            </a:pPr>
            <a:r>
              <a:rPr lang="en-US" sz="9600" b="1" i="0" u="none" strike="noStrike" cap="none">
                <a:solidFill>
                  <a:schemeClr val="lt1"/>
                </a:solidFill>
                <a:latin typeface="Montserrat"/>
                <a:ea typeface="Montserrat"/>
                <a:cs typeface="Montserrat"/>
                <a:sym typeface="Montserrat"/>
              </a:rPr>
              <a:t>Thank you</a:t>
            </a:r>
            <a:endParaRPr sz="9600" b="1" i="0" u="none" strike="noStrike" cap="none">
              <a:solidFill>
                <a:schemeClr val="lt1"/>
              </a:solidFill>
              <a:latin typeface="Montserrat"/>
              <a:ea typeface="Montserrat"/>
              <a:cs typeface="Montserrat"/>
              <a:sym typeface="Montserrat"/>
            </a:endParaRPr>
          </a:p>
        </p:txBody>
      </p:sp>
      <p:sp>
        <p:nvSpPr>
          <p:cNvPr id="604" name="Google Shape;604;p16"/>
          <p:cNvSpPr txBox="1">
            <a:spLocks noGrp="1"/>
          </p:cNvSpPr>
          <p:nvPr>
            <p:ph type="body" idx="4294967295"/>
          </p:nvPr>
        </p:nvSpPr>
        <p:spPr>
          <a:xfrm>
            <a:off x="457200" y="2698566"/>
            <a:ext cx="7006856" cy="244493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2000"/>
              <a:buNone/>
            </a:pPr>
            <a:r>
              <a:rPr lang="en-US"/>
              <a:t>You can find us at cef.ceew.in | @CEEW_CEF</a:t>
            </a:r>
            <a:endParaRPr/>
          </a:p>
          <a:p>
            <a:pPr marL="0" lvl="0" indent="0" algn="l" rtl="0">
              <a:lnSpc>
                <a:spcPct val="100000"/>
              </a:lnSpc>
              <a:spcBef>
                <a:spcPts val="600"/>
              </a:spcBef>
              <a:spcAft>
                <a:spcPts val="0"/>
              </a:spcAft>
              <a:buSzPts val="2000"/>
              <a:buNone/>
            </a:pPr>
            <a:endParaRPr sz="1200"/>
          </a:p>
          <a:p>
            <a:pPr marL="0" lvl="0" indent="0" algn="l" rtl="0">
              <a:lnSpc>
                <a:spcPct val="100000"/>
              </a:lnSpc>
              <a:spcBef>
                <a:spcPts val="600"/>
              </a:spcBef>
              <a:spcAft>
                <a:spcPts val="0"/>
              </a:spcAft>
              <a:buSzPts val="2000"/>
              <a:buNone/>
            </a:pPr>
            <a:r>
              <a:rPr lang="en-US" sz="1400" b="1"/>
              <a:t>Authors</a:t>
            </a:r>
            <a:endParaRPr/>
          </a:p>
          <a:p>
            <a:pPr marL="0" lvl="0" indent="0" algn="l" rtl="0">
              <a:lnSpc>
                <a:spcPct val="100000"/>
              </a:lnSpc>
              <a:spcBef>
                <a:spcPts val="600"/>
              </a:spcBef>
              <a:spcAft>
                <a:spcPts val="0"/>
              </a:spcAft>
              <a:buSzPts val="2000"/>
              <a:buNone/>
            </a:pPr>
            <a:r>
              <a:rPr lang="en-US" sz="1200"/>
              <a:t>Ruchita Shah (ruchita.shah@ceew.in)</a:t>
            </a:r>
            <a:endParaRPr/>
          </a:p>
          <a:p>
            <a:pPr marL="0" lvl="0" indent="0" algn="l" rtl="0">
              <a:lnSpc>
                <a:spcPct val="100000"/>
              </a:lnSpc>
              <a:spcBef>
                <a:spcPts val="600"/>
              </a:spcBef>
              <a:spcAft>
                <a:spcPts val="0"/>
              </a:spcAft>
              <a:buSzPts val="2000"/>
              <a:buNone/>
            </a:pPr>
            <a:r>
              <a:rPr lang="en-US" sz="1200"/>
              <a:t>Nikhil Sharma (nikhil.sharma@ceew.in)</a:t>
            </a:r>
            <a:endParaRPr/>
          </a:p>
          <a:p>
            <a:pPr marL="0" lvl="0" indent="0" algn="l" rtl="0">
              <a:lnSpc>
                <a:spcPct val="100000"/>
              </a:lnSpc>
              <a:spcBef>
                <a:spcPts val="600"/>
              </a:spcBef>
              <a:spcAft>
                <a:spcPts val="0"/>
              </a:spcAft>
              <a:buSzPts val="2000"/>
              <a:buNone/>
            </a:pPr>
            <a:r>
              <a:rPr lang="en-US" sz="1200"/>
              <a:t>Meghna Nair (meghna.nair@ceew.in)</a:t>
            </a:r>
            <a:endParaRPr/>
          </a:p>
          <a:p>
            <a:pPr marL="0" lvl="0" indent="0" algn="l" rtl="0">
              <a:lnSpc>
                <a:spcPct val="100000"/>
              </a:lnSpc>
              <a:spcBef>
                <a:spcPts val="600"/>
              </a:spcBef>
              <a:spcAft>
                <a:spcPts val="0"/>
              </a:spcAft>
              <a:buSzPts val="2000"/>
              <a:buNone/>
            </a:pPr>
            <a:r>
              <a:rPr lang="en-US" sz="1200"/>
              <a:t>Shreyas Garg (shreyas.garg@ceew.in)</a:t>
            </a:r>
            <a:endParaRPr/>
          </a:p>
          <a:p>
            <a:pPr marL="0" lvl="0" indent="0" algn="l" rtl="0">
              <a:lnSpc>
                <a:spcPct val="100000"/>
              </a:lnSpc>
              <a:spcBef>
                <a:spcPts val="600"/>
              </a:spcBef>
              <a:spcAft>
                <a:spcPts val="0"/>
              </a:spcAft>
              <a:buSzPts val="2000"/>
              <a:buNone/>
            </a:pPr>
            <a:r>
              <a:rPr lang="en-US" sz="1200"/>
              <a:t>Gagan Sidhu (gagan.sidhu@ceew.in)</a:t>
            </a:r>
            <a:endParaRPr/>
          </a:p>
          <a:p>
            <a:pPr marL="0" lvl="0" indent="0" algn="l" rtl="0">
              <a:lnSpc>
                <a:spcPct val="100000"/>
              </a:lnSpc>
              <a:spcBef>
                <a:spcPts val="600"/>
              </a:spcBef>
              <a:spcAft>
                <a:spcPts val="0"/>
              </a:spcAft>
              <a:buSzPts val="2000"/>
              <a:buNone/>
            </a:pPr>
            <a:endParaRPr/>
          </a:p>
        </p:txBody>
      </p:sp>
      <p:sp>
        <p:nvSpPr>
          <p:cNvPr id="605" name="Google Shape;605;p16"/>
          <p:cNvSpPr/>
          <p:nvPr/>
        </p:nvSpPr>
        <p:spPr>
          <a:xfrm>
            <a:off x="581050" y="2522531"/>
            <a:ext cx="6613648" cy="120195"/>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06" name="Google Shape;606;p16"/>
          <p:cNvGrpSpPr/>
          <p:nvPr/>
        </p:nvGrpSpPr>
        <p:grpSpPr>
          <a:xfrm>
            <a:off x="8284057" y="4779402"/>
            <a:ext cx="715926" cy="418214"/>
            <a:chOff x="8284057" y="4779402"/>
            <a:chExt cx="715926" cy="418214"/>
          </a:xfrm>
        </p:grpSpPr>
        <p:sp>
          <p:nvSpPr>
            <p:cNvPr id="607" name="Google Shape;607;p16"/>
            <p:cNvSpPr/>
            <p:nvPr/>
          </p:nvSpPr>
          <p:spPr>
            <a:xfrm>
              <a:off x="8331958" y="4779402"/>
              <a:ext cx="614149" cy="418214"/>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608" name="Google Shape;608;p16"/>
            <p:cNvGrpSpPr/>
            <p:nvPr/>
          </p:nvGrpSpPr>
          <p:grpSpPr>
            <a:xfrm>
              <a:off x="8284057" y="4879531"/>
              <a:ext cx="715926" cy="263969"/>
              <a:chOff x="1376812" y="1471708"/>
              <a:chExt cx="715926" cy="263969"/>
            </a:xfrm>
          </p:grpSpPr>
          <p:sp>
            <p:nvSpPr>
              <p:cNvPr id="609" name="Google Shape;609;p16"/>
              <p:cNvSpPr txBox="1"/>
              <p:nvPr/>
            </p:nvSpPr>
            <p:spPr>
              <a:xfrm>
                <a:off x="1376812" y="1535622"/>
                <a:ext cx="715926"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1" i="0" u="none" strike="noStrike" cap="none">
                    <a:solidFill>
                      <a:srgbClr val="575756"/>
                    </a:solidFill>
                    <a:latin typeface="Open Sans"/>
                    <a:ea typeface="Open Sans"/>
                    <a:cs typeface="Open Sans"/>
                    <a:sym typeface="Open Sans"/>
                  </a:rPr>
                  <a:t>cef.ceew.in</a:t>
                </a:r>
                <a:endParaRPr/>
              </a:p>
            </p:txBody>
          </p:sp>
          <p:grpSp>
            <p:nvGrpSpPr>
              <p:cNvPr id="610" name="Google Shape;610;p16"/>
              <p:cNvGrpSpPr/>
              <p:nvPr/>
            </p:nvGrpSpPr>
            <p:grpSpPr>
              <a:xfrm>
                <a:off x="1504037" y="1471708"/>
                <a:ext cx="436340" cy="63914"/>
                <a:chOff x="973747" y="978085"/>
                <a:chExt cx="436340" cy="63914"/>
              </a:xfrm>
            </p:grpSpPr>
            <p:sp>
              <p:nvSpPr>
                <p:cNvPr id="611" name="Google Shape;611;p16"/>
                <p:cNvSpPr/>
                <p:nvPr/>
              </p:nvSpPr>
              <p:spPr>
                <a:xfrm>
                  <a:off x="1349029" y="978085"/>
                  <a:ext cx="61058" cy="61059"/>
                </a:xfrm>
                <a:prstGeom prst="ellipse">
                  <a:avLst/>
                </a:prstGeom>
                <a:solidFill>
                  <a:srgbClr val="0A9F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12" name="Google Shape;612;p16"/>
                <p:cNvSpPr/>
                <p:nvPr/>
              </p:nvSpPr>
              <p:spPr>
                <a:xfrm>
                  <a:off x="1084312" y="980940"/>
                  <a:ext cx="61058" cy="61059"/>
                </a:xfrm>
                <a:prstGeom prst="ellipse">
                  <a:avLst/>
                </a:prstGeom>
                <a:solidFill>
                  <a:srgbClr val="87BD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13" name="Google Shape;613;p16"/>
                <p:cNvSpPr/>
                <p:nvPr/>
              </p:nvSpPr>
              <p:spPr>
                <a:xfrm>
                  <a:off x="973747" y="980940"/>
                  <a:ext cx="61058" cy="61059"/>
                </a:xfrm>
                <a:prstGeom prst="ellipse">
                  <a:avLst/>
                </a:prstGeom>
                <a:solidFill>
                  <a:srgbClr val="EA581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17"/>
          <p:cNvSpPr txBox="1">
            <a:spLocks noGrp="1"/>
          </p:cNvSpPr>
          <p:nvPr>
            <p:ph type="title"/>
          </p:nvPr>
        </p:nvSpPr>
        <p:spPr>
          <a:xfrm>
            <a:off x="457200" y="193042"/>
            <a:ext cx="8229600" cy="238997"/>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US" sz="1200">
                <a:solidFill>
                  <a:srgbClr val="575756"/>
                </a:solidFill>
              </a:rPr>
              <a:t>Annexure I: </a:t>
            </a:r>
            <a:r>
              <a:rPr lang="en-US" sz="1200">
                <a:solidFill>
                  <a:srgbClr val="0A9FD9"/>
                </a:solidFill>
              </a:rPr>
              <a:t>Green bond issuances (last 2 years)</a:t>
            </a:r>
            <a:endParaRPr sz="1200">
              <a:solidFill>
                <a:srgbClr val="0A9FD9"/>
              </a:solidFill>
            </a:endParaRPr>
          </a:p>
        </p:txBody>
      </p:sp>
      <p:sp>
        <p:nvSpPr>
          <p:cNvPr id="619" name="Google Shape;619;p17"/>
          <p:cNvSpPr txBox="1"/>
          <p:nvPr/>
        </p:nvSpPr>
        <p:spPr>
          <a:xfrm>
            <a:off x="161612" y="4744965"/>
            <a:ext cx="3249121" cy="3651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0" i="1" u="none" strike="noStrike" cap="none">
                <a:solidFill>
                  <a:srgbClr val="0A9FD9"/>
                </a:solidFill>
                <a:latin typeface="Open Sans"/>
                <a:ea typeface="Open Sans"/>
                <a:cs typeface="Open Sans"/>
                <a:sym typeface="Open Sans"/>
              </a:rPr>
              <a:t>Source: </a:t>
            </a:r>
            <a:r>
              <a:rPr lang="en-US" sz="700" b="0" i="1" u="none" strike="noStrike" cap="none">
                <a:solidFill>
                  <a:srgbClr val="777777"/>
                </a:solidFill>
                <a:latin typeface="Open Sans"/>
                <a:ea typeface="Open Sans"/>
                <a:cs typeface="Open Sans"/>
                <a:sym typeface="Open Sans"/>
              </a:rPr>
              <a:t>Climate Bonds Initiative and company press releases.</a:t>
            </a:r>
            <a:endParaRPr/>
          </a:p>
        </p:txBody>
      </p:sp>
      <p:sp>
        <p:nvSpPr>
          <p:cNvPr id="620" name="Google Shape;620;p17"/>
          <p:cNvSpPr/>
          <p:nvPr/>
        </p:nvSpPr>
        <p:spPr>
          <a:xfrm rot="-5400000">
            <a:off x="9082410" y="-91649"/>
            <a:ext cx="249623" cy="815252"/>
          </a:xfrm>
          <a:prstGeom prst="rect">
            <a:avLst/>
          </a:prstGeom>
          <a:solidFill>
            <a:srgbClr val="009C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21" name="Google Shape;621;p17"/>
          <p:cNvSpPr txBox="1"/>
          <p:nvPr/>
        </p:nvSpPr>
        <p:spPr>
          <a:xfrm>
            <a:off x="8821030" y="208255"/>
            <a:ext cx="322970"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chemeClr val="lt1"/>
                </a:solidFill>
                <a:latin typeface="Open Sans"/>
                <a:ea typeface="Open Sans"/>
                <a:cs typeface="Open Sans"/>
                <a:sym typeface="Open Sans"/>
              </a:rPr>
              <a:t>17</a:t>
            </a:r>
            <a:endParaRPr/>
          </a:p>
        </p:txBody>
      </p:sp>
      <p:grpSp>
        <p:nvGrpSpPr>
          <p:cNvPr id="622" name="Google Shape;622;p17"/>
          <p:cNvGrpSpPr/>
          <p:nvPr/>
        </p:nvGrpSpPr>
        <p:grpSpPr>
          <a:xfrm>
            <a:off x="8284057" y="4779402"/>
            <a:ext cx="715926" cy="418214"/>
            <a:chOff x="8284057" y="4779402"/>
            <a:chExt cx="715926" cy="418214"/>
          </a:xfrm>
        </p:grpSpPr>
        <p:sp>
          <p:nvSpPr>
            <p:cNvPr id="623" name="Google Shape;623;p17"/>
            <p:cNvSpPr/>
            <p:nvPr/>
          </p:nvSpPr>
          <p:spPr>
            <a:xfrm>
              <a:off x="8331958" y="4779402"/>
              <a:ext cx="614149" cy="418214"/>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624" name="Google Shape;624;p17"/>
            <p:cNvGrpSpPr/>
            <p:nvPr/>
          </p:nvGrpSpPr>
          <p:grpSpPr>
            <a:xfrm>
              <a:off x="8284057" y="4879531"/>
              <a:ext cx="715926" cy="263969"/>
              <a:chOff x="1376812" y="1471708"/>
              <a:chExt cx="715926" cy="263969"/>
            </a:xfrm>
          </p:grpSpPr>
          <p:sp>
            <p:nvSpPr>
              <p:cNvPr id="625" name="Google Shape;625;p17"/>
              <p:cNvSpPr txBox="1"/>
              <p:nvPr/>
            </p:nvSpPr>
            <p:spPr>
              <a:xfrm>
                <a:off x="1376812" y="1535622"/>
                <a:ext cx="715926"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1" i="0" u="none" strike="noStrike" cap="none">
                    <a:solidFill>
                      <a:srgbClr val="575756"/>
                    </a:solidFill>
                    <a:latin typeface="Open Sans"/>
                    <a:ea typeface="Open Sans"/>
                    <a:cs typeface="Open Sans"/>
                    <a:sym typeface="Open Sans"/>
                  </a:rPr>
                  <a:t>cef.ceew.in</a:t>
                </a:r>
                <a:endParaRPr/>
              </a:p>
            </p:txBody>
          </p:sp>
          <p:grpSp>
            <p:nvGrpSpPr>
              <p:cNvPr id="626" name="Google Shape;626;p17"/>
              <p:cNvGrpSpPr/>
              <p:nvPr/>
            </p:nvGrpSpPr>
            <p:grpSpPr>
              <a:xfrm>
                <a:off x="1504037" y="1471708"/>
                <a:ext cx="436340" cy="63914"/>
                <a:chOff x="973747" y="978085"/>
                <a:chExt cx="436340" cy="63914"/>
              </a:xfrm>
            </p:grpSpPr>
            <p:sp>
              <p:nvSpPr>
                <p:cNvPr id="627" name="Google Shape;627;p17"/>
                <p:cNvSpPr/>
                <p:nvPr/>
              </p:nvSpPr>
              <p:spPr>
                <a:xfrm>
                  <a:off x="1349029" y="978085"/>
                  <a:ext cx="61058" cy="61059"/>
                </a:xfrm>
                <a:prstGeom prst="ellipse">
                  <a:avLst/>
                </a:prstGeom>
                <a:solidFill>
                  <a:srgbClr val="0A9F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28" name="Google Shape;628;p17"/>
                <p:cNvSpPr/>
                <p:nvPr/>
              </p:nvSpPr>
              <p:spPr>
                <a:xfrm>
                  <a:off x="1084312" y="980940"/>
                  <a:ext cx="61058" cy="61059"/>
                </a:xfrm>
                <a:prstGeom prst="ellipse">
                  <a:avLst/>
                </a:prstGeom>
                <a:solidFill>
                  <a:srgbClr val="87BD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29" name="Google Shape;629;p17"/>
                <p:cNvSpPr/>
                <p:nvPr/>
              </p:nvSpPr>
              <p:spPr>
                <a:xfrm>
                  <a:off x="973747" y="980940"/>
                  <a:ext cx="61058" cy="61059"/>
                </a:xfrm>
                <a:prstGeom prst="ellipse">
                  <a:avLst/>
                </a:prstGeom>
                <a:solidFill>
                  <a:srgbClr val="EA581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grpSp>
      <p:graphicFrame>
        <p:nvGraphicFramePr>
          <p:cNvPr id="630" name="Google Shape;630;p17"/>
          <p:cNvGraphicFramePr/>
          <p:nvPr/>
        </p:nvGraphicFramePr>
        <p:xfrm>
          <a:off x="243308" y="552896"/>
          <a:ext cx="8656225" cy="4187815"/>
        </p:xfrm>
        <a:graphic>
          <a:graphicData uri="http://schemas.openxmlformats.org/drawingml/2006/table">
            <a:tbl>
              <a:tblPr firstRow="1" bandRow="1">
                <a:noFill/>
                <a:tableStyleId>{5B1A9D5B-E578-4ED1-BB7D-2D114AA515DD}</a:tableStyleId>
              </a:tblPr>
              <a:tblGrid>
                <a:gridCol w="860275">
                  <a:extLst>
                    <a:ext uri="{9D8B030D-6E8A-4147-A177-3AD203B41FA5}">
                      <a16:colId xmlns:a16="http://schemas.microsoft.com/office/drawing/2014/main" val="20000"/>
                    </a:ext>
                  </a:extLst>
                </a:gridCol>
                <a:gridCol w="1032650">
                  <a:extLst>
                    <a:ext uri="{9D8B030D-6E8A-4147-A177-3AD203B41FA5}">
                      <a16:colId xmlns:a16="http://schemas.microsoft.com/office/drawing/2014/main" val="20001"/>
                    </a:ext>
                  </a:extLst>
                </a:gridCol>
                <a:gridCol w="906525">
                  <a:extLst>
                    <a:ext uri="{9D8B030D-6E8A-4147-A177-3AD203B41FA5}">
                      <a16:colId xmlns:a16="http://schemas.microsoft.com/office/drawing/2014/main" val="20002"/>
                    </a:ext>
                  </a:extLst>
                </a:gridCol>
                <a:gridCol w="953825">
                  <a:extLst>
                    <a:ext uri="{9D8B030D-6E8A-4147-A177-3AD203B41FA5}">
                      <a16:colId xmlns:a16="http://schemas.microsoft.com/office/drawing/2014/main" val="20003"/>
                    </a:ext>
                  </a:extLst>
                </a:gridCol>
                <a:gridCol w="1172825">
                  <a:extLst>
                    <a:ext uri="{9D8B030D-6E8A-4147-A177-3AD203B41FA5}">
                      <a16:colId xmlns:a16="http://schemas.microsoft.com/office/drawing/2014/main" val="20004"/>
                    </a:ext>
                  </a:extLst>
                </a:gridCol>
                <a:gridCol w="841875">
                  <a:extLst>
                    <a:ext uri="{9D8B030D-6E8A-4147-A177-3AD203B41FA5}">
                      <a16:colId xmlns:a16="http://schemas.microsoft.com/office/drawing/2014/main" val="20005"/>
                    </a:ext>
                  </a:extLst>
                </a:gridCol>
                <a:gridCol w="891225">
                  <a:extLst>
                    <a:ext uri="{9D8B030D-6E8A-4147-A177-3AD203B41FA5}">
                      <a16:colId xmlns:a16="http://schemas.microsoft.com/office/drawing/2014/main" val="20006"/>
                    </a:ext>
                  </a:extLst>
                </a:gridCol>
                <a:gridCol w="1997025">
                  <a:extLst>
                    <a:ext uri="{9D8B030D-6E8A-4147-A177-3AD203B41FA5}">
                      <a16:colId xmlns:a16="http://schemas.microsoft.com/office/drawing/2014/main" val="20007"/>
                    </a:ext>
                  </a:extLst>
                </a:gridCol>
              </a:tblGrid>
              <a:tr h="470350">
                <a:tc>
                  <a:txBody>
                    <a:bodyPr/>
                    <a:lstStyle/>
                    <a:p>
                      <a:pPr marL="0" marR="0" lvl="0" indent="0" algn="ctr" rtl="0">
                        <a:lnSpc>
                          <a:spcPct val="100000"/>
                        </a:lnSpc>
                        <a:spcBef>
                          <a:spcPts val="0"/>
                        </a:spcBef>
                        <a:spcAft>
                          <a:spcPts val="0"/>
                        </a:spcAft>
                        <a:buNone/>
                      </a:pPr>
                      <a:r>
                        <a:rPr lang="en-US" sz="1200" u="none" strike="noStrike" cap="none">
                          <a:latin typeface="Open Sans"/>
                          <a:ea typeface="Open Sans"/>
                          <a:cs typeface="Open Sans"/>
                          <a:sym typeface="Open Sans"/>
                        </a:rPr>
                        <a:t>Date</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200" b="1" u="none" strike="noStrike" cap="none">
                          <a:solidFill>
                            <a:schemeClr val="lt1"/>
                          </a:solidFill>
                          <a:latin typeface="Open Sans"/>
                          <a:ea typeface="Open Sans"/>
                          <a:cs typeface="Open Sans"/>
                          <a:sym typeface="Open Sans"/>
                        </a:rPr>
                        <a:t>Company</a:t>
                      </a:r>
                      <a:endParaRPr sz="1200" b="1" i="0" u="none" strike="noStrike" cap="none">
                        <a:solidFill>
                          <a:schemeClr val="lt1"/>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200" b="1" u="none" strike="noStrike" cap="none">
                          <a:solidFill>
                            <a:schemeClr val="lt1"/>
                          </a:solidFill>
                          <a:latin typeface="Open Sans"/>
                          <a:ea typeface="Open Sans"/>
                          <a:cs typeface="Open Sans"/>
                          <a:sym typeface="Open Sans"/>
                        </a:rPr>
                        <a:t>Size (USD million)</a:t>
                      </a:r>
                      <a:endParaRPr sz="1200" b="1" i="0" u="none" strike="noStrike" cap="none">
                        <a:solidFill>
                          <a:schemeClr val="lt1"/>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200" b="1" u="none" strike="noStrike" cap="none">
                          <a:solidFill>
                            <a:schemeClr val="lt1"/>
                          </a:solidFill>
                          <a:latin typeface="Open Sans"/>
                          <a:ea typeface="Open Sans"/>
                          <a:cs typeface="Open Sans"/>
                          <a:sym typeface="Open Sans"/>
                        </a:rPr>
                        <a:t>Sector</a:t>
                      </a:r>
                      <a:endParaRPr sz="1200" b="1" i="0" u="none" strike="noStrike" cap="none">
                        <a:solidFill>
                          <a:schemeClr val="lt1"/>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200" b="1" u="none" strike="noStrike" cap="none">
                          <a:solidFill>
                            <a:schemeClr val="lt1"/>
                          </a:solidFill>
                          <a:latin typeface="Open Sans"/>
                          <a:ea typeface="Open Sans"/>
                          <a:cs typeface="Open Sans"/>
                          <a:sym typeface="Open Sans"/>
                        </a:rPr>
                        <a:t>Coupon rate (%)</a:t>
                      </a:r>
                      <a:endParaRPr sz="1200" b="1" i="0" u="none" strike="noStrike" cap="none">
                        <a:solidFill>
                          <a:schemeClr val="lt1"/>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200" b="1" u="none" strike="noStrike" cap="none">
                          <a:solidFill>
                            <a:schemeClr val="lt1"/>
                          </a:solidFill>
                          <a:latin typeface="Open Sans"/>
                          <a:ea typeface="Open Sans"/>
                          <a:cs typeface="Open Sans"/>
                          <a:sym typeface="Open Sans"/>
                        </a:rPr>
                        <a:t>Rating</a:t>
                      </a:r>
                      <a:endParaRPr sz="1200" b="1" i="0" u="none" strike="noStrike" cap="none">
                        <a:solidFill>
                          <a:schemeClr val="lt1"/>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200" b="1" u="none" strike="noStrike" cap="none">
                          <a:solidFill>
                            <a:schemeClr val="lt1"/>
                          </a:solidFill>
                          <a:latin typeface="Open Sans"/>
                          <a:ea typeface="Open Sans"/>
                          <a:cs typeface="Open Sans"/>
                          <a:sym typeface="Open Sans"/>
                        </a:rPr>
                        <a:t>Tenor (Years)</a:t>
                      </a:r>
                      <a:endParaRPr sz="1200" b="1" i="0" u="none" strike="noStrike" cap="none">
                        <a:solidFill>
                          <a:schemeClr val="lt1"/>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200" b="1" u="none" strike="noStrike" cap="none">
                          <a:solidFill>
                            <a:schemeClr val="lt1"/>
                          </a:solidFill>
                          <a:latin typeface="Open Sans"/>
                          <a:ea typeface="Open Sans"/>
                          <a:cs typeface="Open Sans"/>
                          <a:sym typeface="Open Sans"/>
                        </a:rPr>
                        <a:t>Purpose</a:t>
                      </a:r>
                      <a:endParaRPr sz="1200" b="1" i="0" u="none" strike="noStrike" cap="none">
                        <a:solidFill>
                          <a:schemeClr val="lt1"/>
                        </a:solidFill>
                        <a:latin typeface="Open Sans"/>
                        <a:ea typeface="Open Sans"/>
                        <a:cs typeface="Open Sans"/>
                        <a:sym typeface="Open Sans"/>
                      </a:endParaRPr>
                    </a:p>
                  </a:txBody>
                  <a:tcPr marL="91450" marR="91450" marT="45725" marB="45725" anchor="ctr"/>
                </a:tc>
                <a:extLst>
                  <a:ext uri="{0D108BD9-81ED-4DB2-BD59-A6C34878D82A}">
                    <a16:rowId xmlns:a16="http://schemas.microsoft.com/office/drawing/2014/main" val="10000"/>
                  </a:ext>
                </a:extLst>
              </a:tr>
              <a:tr h="219500">
                <a:tc>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latin typeface="Open Sans"/>
                          <a:ea typeface="Open Sans"/>
                          <a:cs typeface="Open Sans"/>
                          <a:sym typeface="Open Sans"/>
                        </a:rPr>
                        <a:t>May 2021</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1" i="0" u="none" strike="noStrike" cap="none">
                          <a:solidFill>
                            <a:srgbClr val="000000"/>
                          </a:solidFill>
                          <a:latin typeface="Open Sans"/>
                          <a:ea typeface="Open Sans"/>
                          <a:cs typeface="Open Sans"/>
                          <a:sym typeface="Open Sans"/>
                        </a:rPr>
                        <a:t>JSW Hydro</a:t>
                      </a:r>
                      <a:endParaRPr/>
                    </a:p>
                  </a:txBody>
                  <a:tcPr marL="0" marR="0" marT="0" marB="0" anchor="ctr"/>
                </a:tc>
                <a:tc>
                  <a:txBody>
                    <a:bodyPr/>
                    <a:lstStyle/>
                    <a:p>
                      <a:pPr marL="0" marR="0" lvl="0" indent="0" algn="ctr" rtl="0">
                        <a:lnSpc>
                          <a:spcPct val="100000"/>
                        </a:lnSpc>
                        <a:spcBef>
                          <a:spcPts val="0"/>
                        </a:spcBef>
                        <a:spcAft>
                          <a:spcPts val="0"/>
                        </a:spcAft>
                        <a:buNone/>
                      </a:pPr>
                      <a:r>
                        <a:rPr lang="en-US" sz="800" b="0" i="0" u="none" strike="noStrike" cap="none">
                          <a:solidFill>
                            <a:srgbClr val="000000"/>
                          </a:solidFill>
                          <a:latin typeface="Open Sans"/>
                          <a:ea typeface="Open Sans"/>
                          <a:cs typeface="Open Sans"/>
                          <a:sym typeface="Open Sans"/>
                        </a:rPr>
                        <a:t>707</a:t>
                      </a:r>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Open Sans"/>
                          <a:ea typeface="Open Sans"/>
                          <a:cs typeface="Open Sans"/>
                          <a:sym typeface="Open Sans"/>
                        </a:rPr>
                        <a:t>Hydro</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0" i="0" u="none" strike="noStrike" cap="none">
                          <a:solidFill>
                            <a:srgbClr val="000000"/>
                          </a:solidFill>
                          <a:latin typeface="Open Sans"/>
                          <a:ea typeface="Open Sans"/>
                          <a:cs typeface="Open Sans"/>
                          <a:sym typeface="Open Sans"/>
                        </a:rPr>
                        <a:t>4.50%</a:t>
                      </a:r>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Open Sans"/>
                          <a:ea typeface="Open Sans"/>
                          <a:cs typeface="Open Sans"/>
                          <a:sym typeface="Open Sans"/>
                        </a:rPr>
                        <a:t>BB+ (EXP) (Fitch)</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0" i="0" u="none" strike="noStrike" cap="none">
                          <a:solidFill>
                            <a:srgbClr val="000000"/>
                          </a:solidFill>
                          <a:latin typeface="Open Sans"/>
                          <a:ea typeface="Open Sans"/>
                          <a:cs typeface="Open Sans"/>
                          <a:sym typeface="Open Sans"/>
                        </a:rPr>
                        <a:t>10</a:t>
                      </a:r>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Open Sans"/>
                          <a:ea typeface="Open Sans"/>
                          <a:cs typeface="Open Sans"/>
                          <a:sym typeface="Open Sans"/>
                        </a:rPr>
                        <a:t>Repayment of existing green project-related rupee-denominated debt</a:t>
                      </a:r>
                      <a:endParaRPr/>
                    </a:p>
                  </a:txBody>
                  <a:tcPr marL="0" marR="0" marT="0" marB="0" anchor="ctr"/>
                </a:tc>
                <a:extLst>
                  <a:ext uri="{0D108BD9-81ED-4DB2-BD59-A6C34878D82A}">
                    <a16:rowId xmlns:a16="http://schemas.microsoft.com/office/drawing/2014/main" val="10001"/>
                  </a:ext>
                </a:extLst>
              </a:tr>
              <a:tr h="219500">
                <a:tc>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latin typeface="Open Sans"/>
                          <a:ea typeface="Open Sans"/>
                          <a:cs typeface="Open Sans"/>
                          <a:sym typeface="Open Sans"/>
                        </a:rPr>
                        <a:t>April 2021</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1" u="none" strike="noStrike" cap="none">
                          <a:solidFill>
                            <a:srgbClr val="000000"/>
                          </a:solidFill>
                          <a:latin typeface="Open Sans"/>
                          <a:ea typeface="Open Sans"/>
                          <a:cs typeface="Open Sans"/>
                          <a:sym typeface="Open Sans"/>
                        </a:rPr>
                        <a:t>ReNew Power</a:t>
                      </a:r>
                      <a:endParaRPr sz="800" b="1" i="0" u="none" strike="noStrike" cap="none">
                        <a:solidFill>
                          <a:srgbClr val="000000"/>
                        </a:solidFill>
                        <a:latin typeface="Open Sans"/>
                        <a:ea typeface="Open Sans"/>
                        <a:cs typeface="Open Sans"/>
                        <a:sym typeface="Open Sans"/>
                      </a:endParaRPr>
                    </a:p>
                  </a:txBody>
                  <a:tcPr marL="0" marR="0" marT="0" marB="0" anchor="ctr"/>
                </a:tc>
                <a:tc>
                  <a:txBody>
                    <a:bodyPr/>
                    <a:lstStyle/>
                    <a:p>
                      <a:pPr marL="0" marR="0" lvl="0" indent="0" algn="ctr" rtl="0">
                        <a:lnSpc>
                          <a:spcPct val="100000"/>
                        </a:lnSpc>
                        <a:spcBef>
                          <a:spcPts val="0"/>
                        </a:spcBef>
                        <a:spcAft>
                          <a:spcPts val="0"/>
                        </a:spcAft>
                        <a:buNone/>
                      </a:pPr>
                      <a:r>
                        <a:rPr lang="en-US" sz="800" b="0" u="none" strike="noStrike" cap="none">
                          <a:solidFill>
                            <a:srgbClr val="000000"/>
                          </a:solidFill>
                          <a:latin typeface="Open Sans"/>
                          <a:ea typeface="Open Sans"/>
                          <a:cs typeface="Open Sans"/>
                          <a:sym typeface="Open Sans"/>
                        </a:rPr>
                        <a:t>585</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latin typeface="Open Sans"/>
                          <a:ea typeface="Open Sans"/>
                          <a:cs typeface="Open Sans"/>
                          <a:sym typeface="Open Sans"/>
                        </a:rPr>
                        <a:t>Solar and wind</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0" u="none" strike="noStrike" cap="none">
                          <a:solidFill>
                            <a:srgbClr val="000000"/>
                          </a:solidFill>
                          <a:latin typeface="Open Sans"/>
                          <a:ea typeface="Open Sans"/>
                          <a:cs typeface="Open Sans"/>
                          <a:sym typeface="Open Sans"/>
                        </a:rPr>
                        <a:t>4.50%</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b="0" u="none" strike="noStrike" cap="none">
                          <a:solidFill>
                            <a:srgbClr val="000000"/>
                          </a:solidFill>
                          <a:latin typeface="Open Sans"/>
                          <a:ea typeface="Open Sans"/>
                          <a:cs typeface="Open Sans"/>
                          <a:sym typeface="Open Sans"/>
                        </a:rPr>
                        <a:t>BB- (Fitch)</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0" u="none" strike="noStrike" cap="none">
                          <a:solidFill>
                            <a:srgbClr val="000000"/>
                          </a:solidFill>
                          <a:latin typeface="Open Sans"/>
                          <a:ea typeface="Open Sans"/>
                          <a:cs typeface="Open Sans"/>
                          <a:sym typeface="Open Sans"/>
                        </a:rPr>
                        <a:t>7.25</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b="0" u="none" strike="noStrike" cap="none">
                          <a:solidFill>
                            <a:srgbClr val="000000"/>
                          </a:solidFill>
                          <a:latin typeface="Open Sans"/>
                          <a:ea typeface="Open Sans"/>
                          <a:cs typeface="Open Sans"/>
                          <a:sym typeface="Open Sans"/>
                        </a:rPr>
                        <a:t>Refinancing of existing debt</a:t>
                      </a:r>
                      <a:endParaRPr sz="800" b="0" i="0" u="none" strike="noStrike" cap="none">
                        <a:solidFill>
                          <a:srgbClr val="000000"/>
                        </a:solidFill>
                        <a:latin typeface="Open Sans"/>
                        <a:ea typeface="Open Sans"/>
                        <a:cs typeface="Open Sans"/>
                        <a:sym typeface="Open Sans"/>
                      </a:endParaRPr>
                    </a:p>
                  </a:txBody>
                  <a:tcPr marL="0" marR="0" marT="0" marB="0" anchor="ctr"/>
                </a:tc>
                <a:extLst>
                  <a:ext uri="{0D108BD9-81ED-4DB2-BD59-A6C34878D82A}">
                    <a16:rowId xmlns:a16="http://schemas.microsoft.com/office/drawing/2014/main" val="10002"/>
                  </a:ext>
                </a:extLst>
              </a:tr>
              <a:tr h="219500">
                <a:tc>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latin typeface="Open Sans"/>
                          <a:ea typeface="Open Sans"/>
                          <a:cs typeface="Open Sans"/>
                          <a:sym typeface="Open Sans"/>
                        </a:rPr>
                        <a:t>March 2021</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1" u="none" strike="noStrike" cap="none">
                          <a:solidFill>
                            <a:srgbClr val="000000"/>
                          </a:solidFill>
                          <a:latin typeface="Open Sans"/>
                          <a:ea typeface="Open Sans"/>
                          <a:cs typeface="Open Sans"/>
                          <a:sym typeface="Open Sans"/>
                        </a:rPr>
                        <a:t>Greenko</a:t>
                      </a:r>
                      <a:endParaRPr sz="800" b="1" i="0" u="none" strike="noStrike" cap="none">
                        <a:solidFill>
                          <a:srgbClr val="000000"/>
                        </a:solidFill>
                        <a:latin typeface="Open Sans"/>
                        <a:ea typeface="Open Sans"/>
                        <a:cs typeface="Open Sans"/>
                        <a:sym typeface="Open Sans"/>
                      </a:endParaRPr>
                    </a:p>
                  </a:txBody>
                  <a:tcPr marL="0" marR="0" marT="0" marB="0" anchor="ctr"/>
                </a:tc>
                <a:tc>
                  <a:txBody>
                    <a:bodyPr/>
                    <a:lstStyle/>
                    <a:p>
                      <a:pPr marL="0" marR="0" lvl="0" indent="0" algn="ctr" rtl="0">
                        <a:lnSpc>
                          <a:spcPct val="100000"/>
                        </a:lnSpc>
                        <a:spcBef>
                          <a:spcPts val="0"/>
                        </a:spcBef>
                        <a:spcAft>
                          <a:spcPts val="0"/>
                        </a:spcAft>
                        <a:buNone/>
                      </a:pPr>
                      <a:r>
                        <a:rPr lang="en-US" sz="800" b="0" u="none" strike="noStrike" cap="none">
                          <a:solidFill>
                            <a:srgbClr val="000000"/>
                          </a:solidFill>
                          <a:latin typeface="Open Sans"/>
                          <a:ea typeface="Open Sans"/>
                          <a:cs typeface="Open Sans"/>
                          <a:sym typeface="Open Sans"/>
                        </a:rPr>
                        <a:t>940</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latin typeface="Open Sans"/>
                          <a:ea typeface="Open Sans"/>
                          <a:cs typeface="Open Sans"/>
                          <a:sym typeface="Open Sans"/>
                        </a:rPr>
                        <a:t>Solar and wind</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0" u="none" strike="noStrike" cap="none">
                          <a:solidFill>
                            <a:srgbClr val="000000"/>
                          </a:solidFill>
                          <a:latin typeface="Open Sans"/>
                          <a:ea typeface="Open Sans"/>
                          <a:cs typeface="Open Sans"/>
                          <a:sym typeface="Open Sans"/>
                        </a:rPr>
                        <a:t>3.85%</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b="0" u="none" strike="noStrike" cap="none">
                          <a:solidFill>
                            <a:srgbClr val="000000"/>
                          </a:solidFill>
                          <a:latin typeface="Open Sans"/>
                          <a:ea typeface="Open Sans"/>
                          <a:cs typeface="Open Sans"/>
                          <a:sym typeface="Open Sans"/>
                        </a:rPr>
                        <a:t>BB (Fitch)</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0" u="none" strike="noStrike" cap="none">
                          <a:solidFill>
                            <a:srgbClr val="000000"/>
                          </a:solidFill>
                          <a:latin typeface="Open Sans"/>
                          <a:ea typeface="Open Sans"/>
                          <a:cs typeface="Open Sans"/>
                          <a:sym typeface="Open Sans"/>
                        </a:rPr>
                        <a:t>5</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0" u="none" strike="noStrike" cap="none">
                          <a:solidFill>
                            <a:srgbClr val="000000"/>
                          </a:solidFill>
                          <a:latin typeface="Open Sans"/>
                          <a:ea typeface="Open Sans"/>
                          <a:cs typeface="Open Sans"/>
                          <a:sym typeface="Open Sans"/>
                        </a:rPr>
                        <a:t>Redemption of previous fund raise</a:t>
                      </a:r>
                      <a:endParaRPr sz="800" b="0" i="0" u="none" strike="noStrike" cap="none">
                        <a:solidFill>
                          <a:srgbClr val="000000"/>
                        </a:solidFill>
                        <a:latin typeface="Open Sans"/>
                        <a:ea typeface="Open Sans"/>
                        <a:cs typeface="Open Sans"/>
                        <a:sym typeface="Open Sans"/>
                      </a:endParaRPr>
                    </a:p>
                  </a:txBody>
                  <a:tcPr marL="0" marR="0" marT="0" marB="0" anchor="ctr"/>
                </a:tc>
                <a:extLst>
                  <a:ext uri="{0D108BD9-81ED-4DB2-BD59-A6C34878D82A}">
                    <a16:rowId xmlns:a16="http://schemas.microsoft.com/office/drawing/2014/main" val="10003"/>
                  </a:ext>
                </a:extLst>
              </a:tr>
              <a:tr h="309200">
                <a:tc>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latin typeface="Open Sans"/>
                          <a:ea typeface="Open Sans"/>
                          <a:cs typeface="Open Sans"/>
                          <a:sym typeface="Open Sans"/>
                        </a:rPr>
                        <a:t>March 2021</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1" u="none" strike="noStrike" cap="none">
                          <a:solidFill>
                            <a:srgbClr val="000000"/>
                          </a:solidFill>
                          <a:latin typeface="Open Sans"/>
                          <a:ea typeface="Open Sans"/>
                          <a:cs typeface="Open Sans"/>
                          <a:sym typeface="Open Sans"/>
                        </a:rPr>
                        <a:t>Hero Future Energies</a:t>
                      </a:r>
                      <a:endParaRPr sz="800" b="1" i="0" u="none" strike="noStrike" cap="none">
                        <a:solidFill>
                          <a:srgbClr val="000000"/>
                        </a:solidFill>
                        <a:latin typeface="Open Sans"/>
                        <a:ea typeface="Open Sans"/>
                        <a:cs typeface="Open Sans"/>
                        <a:sym typeface="Open Sans"/>
                      </a:endParaRPr>
                    </a:p>
                  </a:txBody>
                  <a:tcPr marL="0" marR="0" marT="0" marB="0" anchor="ctr"/>
                </a:tc>
                <a:tc>
                  <a:txBody>
                    <a:bodyPr/>
                    <a:lstStyle/>
                    <a:p>
                      <a:pPr marL="0" marR="0" lvl="0" indent="0" algn="ctr" rtl="0">
                        <a:lnSpc>
                          <a:spcPct val="100000"/>
                        </a:lnSpc>
                        <a:spcBef>
                          <a:spcPts val="0"/>
                        </a:spcBef>
                        <a:spcAft>
                          <a:spcPts val="0"/>
                        </a:spcAft>
                        <a:buNone/>
                      </a:pPr>
                      <a:r>
                        <a:rPr lang="en-US" sz="800" b="0" u="none" strike="noStrike" cap="none">
                          <a:solidFill>
                            <a:srgbClr val="000000"/>
                          </a:solidFill>
                          <a:latin typeface="Open Sans"/>
                          <a:ea typeface="Open Sans"/>
                          <a:cs typeface="Open Sans"/>
                          <a:sym typeface="Open Sans"/>
                        </a:rPr>
                        <a:t>363</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latin typeface="Open Sans"/>
                          <a:ea typeface="Open Sans"/>
                          <a:cs typeface="Open Sans"/>
                          <a:sym typeface="Open Sans"/>
                        </a:rPr>
                        <a:t>Solar and wind</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0" u="none" strike="noStrike" cap="none">
                          <a:solidFill>
                            <a:srgbClr val="000000"/>
                          </a:solidFill>
                          <a:latin typeface="Open Sans"/>
                          <a:ea typeface="Open Sans"/>
                          <a:cs typeface="Open Sans"/>
                          <a:sym typeface="Open Sans"/>
                        </a:rPr>
                        <a:t>4.25%</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b="0" u="none" strike="noStrike" cap="none">
                          <a:solidFill>
                            <a:srgbClr val="000000"/>
                          </a:solidFill>
                          <a:latin typeface="Open Sans"/>
                          <a:ea typeface="Open Sans"/>
                          <a:cs typeface="Open Sans"/>
                          <a:sym typeface="Open Sans"/>
                        </a:rPr>
                        <a:t>BB- (Fitch)</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0" u="none" strike="noStrike" cap="none">
                          <a:solidFill>
                            <a:srgbClr val="000000"/>
                          </a:solidFill>
                          <a:latin typeface="Open Sans"/>
                          <a:ea typeface="Open Sans"/>
                          <a:cs typeface="Open Sans"/>
                          <a:sym typeface="Open Sans"/>
                        </a:rPr>
                        <a:t>6</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0" u="none" strike="noStrike" cap="none">
                          <a:solidFill>
                            <a:srgbClr val="000000"/>
                          </a:solidFill>
                          <a:latin typeface="Open Sans"/>
                          <a:ea typeface="Open Sans"/>
                          <a:cs typeface="Open Sans"/>
                          <a:sym typeface="Open Sans"/>
                        </a:rPr>
                        <a:t>Refinancing of existing debt</a:t>
                      </a:r>
                      <a:endParaRPr sz="800" b="0" i="0" u="none" strike="noStrike" cap="none">
                        <a:solidFill>
                          <a:srgbClr val="000000"/>
                        </a:solidFill>
                        <a:latin typeface="Open Sans"/>
                        <a:ea typeface="Open Sans"/>
                        <a:cs typeface="Open Sans"/>
                        <a:sym typeface="Open Sans"/>
                      </a:endParaRPr>
                    </a:p>
                  </a:txBody>
                  <a:tcPr marL="0" marR="0" marT="0" marB="0" anchor="ctr"/>
                </a:tc>
                <a:extLst>
                  <a:ext uri="{0D108BD9-81ED-4DB2-BD59-A6C34878D82A}">
                    <a16:rowId xmlns:a16="http://schemas.microsoft.com/office/drawing/2014/main" val="10004"/>
                  </a:ext>
                </a:extLst>
              </a:tr>
              <a:tr h="344925">
                <a:tc>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latin typeface="Open Sans"/>
                          <a:ea typeface="Open Sans"/>
                          <a:cs typeface="Open Sans"/>
                          <a:sym typeface="Open Sans"/>
                        </a:rPr>
                        <a:t>February 2021</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1" u="none" strike="noStrike" cap="none">
                          <a:solidFill>
                            <a:srgbClr val="000000"/>
                          </a:solidFill>
                          <a:latin typeface="Open Sans"/>
                          <a:ea typeface="Open Sans"/>
                          <a:cs typeface="Open Sans"/>
                          <a:sym typeface="Open Sans"/>
                        </a:rPr>
                        <a:t>ReNew Power</a:t>
                      </a:r>
                      <a:endParaRPr sz="800" b="1" i="0" u="none" strike="noStrike" cap="none">
                        <a:solidFill>
                          <a:srgbClr val="000000"/>
                        </a:solidFill>
                        <a:latin typeface="Open Sans"/>
                        <a:ea typeface="Open Sans"/>
                        <a:cs typeface="Open Sans"/>
                        <a:sym typeface="Open Sans"/>
                      </a:endParaRPr>
                    </a:p>
                  </a:txBody>
                  <a:tcPr marL="0" marR="0" marT="0" marB="0" anchor="ctr"/>
                </a:tc>
                <a:tc>
                  <a:txBody>
                    <a:bodyPr/>
                    <a:lstStyle/>
                    <a:p>
                      <a:pPr marL="0" marR="0" lvl="0" indent="0" algn="ctr" rtl="0">
                        <a:lnSpc>
                          <a:spcPct val="100000"/>
                        </a:lnSpc>
                        <a:spcBef>
                          <a:spcPts val="0"/>
                        </a:spcBef>
                        <a:spcAft>
                          <a:spcPts val="0"/>
                        </a:spcAft>
                        <a:buNone/>
                      </a:pPr>
                      <a:r>
                        <a:rPr lang="en-US" sz="800" b="0" u="none" strike="noStrike" cap="none">
                          <a:solidFill>
                            <a:srgbClr val="000000"/>
                          </a:solidFill>
                          <a:latin typeface="Open Sans"/>
                          <a:ea typeface="Open Sans"/>
                          <a:cs typeface="Open Sans"/>
                          <a:sym typeface="Open Sans"/>
                        </a:rPr>
                        <a:t>460</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latin typeface="Open Sans"/>
                          <a:ea typeface="Open Sans"/>
                          <a:cs typeface="Open Sans"/>
                          <a:sym typeface="Open Sans"/>
                        </a:rPr>
                        <a:t>Solar and wind</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0" u="none" strike="noStrike" cap="none">
                          <a:solidFill>
                            <a:srgbClr val="000000"/>
                          </a:solidFill>
                          <a:latin typeface="Open Sans"/>
                          <a:ea typeface="Open Sans"/>
                          <a:cs typeface="Open Sans"/>
                          <a:sym typeface="Open Sans"/>
                        </a:rPr>
                        <a:t>4.00%</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b="0" u="none" strike="noStrike" cap="none">
                          <a:solidFill>
                            <a:srgbClr val="000000"/>
                          </a:solidFill>
                          <a:latin typeface="Open Sans"/>
                          <a:ea typeface="Open Sans"/>
                          <a:cs typeface="Open Sans"/>
                          <a:sym typeface="Open Sans"/>
                        </a:rPr>
                        <a:t>BB- (Fitch)</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0" u="none" strike="noStrike" cap="none">
                          <a:solidFill>
                            <a:srgbClr val="000000"/>
                          </a:solidFill>
                          <a:latin typeface="Open Sans"/>
                          <a:ea typeface="Open Sans"/>
                          <a:cs typeface="Open Sans"/>
                          <a:sym typeface="Open Sans"/>
                        </a:rPr>
                        <a:t>6</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b="0" u="none" strike="noStrike" cap="none">
                          <a:solidFill>
                            <a:srgbClr val="000000"/>
                          </a:solidFill>
                          <a:latin typeface="Open Sans"/>
                          <a:ea typeface="Open Sans"/>
                          <a:cs typeface="Open Sans"/>
                          <a:sym typeface="Open Sans"/>
                        </a:rPr>
                        <a:t>Refinancing of existing debt</a:t>
                      </a:r>
                      <a:endParaRPr sz="800" b="0" i="0" u="none" strike="noStrike" cap="none">
                        <a:solidFill>
                          <a:srgbClr val="000000"/>
                        </a:solidFill>
                        <a:latin typeface="Open Sans"/>
                        <a:ea typeface="Open Sans"/>
                        <a:cs typeface="Open Sans"/>
                        <a:sym typeface="Open Sans"/>
                      </a:endParaRPr>
                    </a:p>
                  </a:txBody>
                  <a:tcPr marL="0" marR="0" marT="0" marB="0" anchor="ctr"/>
                </a:tc>
                <a:extLst>
                  <a:ext uri="{0D108BD9-81ED-4DB2-BD59-A6C34878D82A}">
                    <a16:rowId xmlns:a16="http://schemas.microsoft.com/office/drawing/2014/main" val="10005"/>
                  </a:ext>
                </a:extLst>
              </a:tr>
              <a:tr h="344925">
                <a:tc>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latin typeface="Open Sans"/>
                          <a:ea typeface="Open Sans"/>
                          <a:cs typeface="Open Sans"/>
                          <a:sym typeface="Open Sans"/>
                        </a:rPr>
                        <a:t>February 2021</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1" u="none" strike="noStrike" cap="none">
                          <a:solidFill>
                            <a:srgbClr val="000000"/>
                          </a:solidFill>
                          <a:latin typeface="Open Sans"/>
                          <a:ea typeface="Open Sans"/>
                          <a:cs typeface="Open Sans"/>
                          <a:sym typeface="Open Sans"/>
                        </a:rPr>
                        <a:t>Continuum Green Energy</a:t>
                      </a:r>
                      <a:endParaRPr sz="800" b="1" i="0" u="none" strike="noStrike" cap="none">
                        <a:solidFill>
                          <a:srgbClr val="000000"/>
                        </a:solidFill>
                        <a:latin typeface="Open Sans"/>
                        <a:ea typeface="Open Sans"/>
                        <a:cs typeface="Open Sans"/>
                        <a:sym typeface="Open Sans"/>
                      </a:endParaRPr>
                    </a:p>
                  </a:txBody>
                  <a:tcPr marL="0" marR="0" marT="0" marB="0" anchor="ctr"/>
                </a:tc>
                <a:tc>
                  <a:txBody>
                    <a:bodyPr/>
                    <a:lstStyle/>
                    <a:p>
                      <a:pPr marL="0" marR="0" lvl="0" indent="0" algn="ctr" rtl="0">
                        <a:lnSpc>
                          <a:spcPct val="100000"/>
                        </a:lnSpc>
                        <a:spcBef>
                          <a:spcPts val="0"/>
                        </a:spcBef>
                        <a:spcAft>
                          <a:spcPts val="0"/>
                        </a:spcAft>
                        <a:buNone/>
                      </a:pPr>
                      <a:r>
                        <a:rPr lang="en-US" sz="800" b="0" u="none" strike="noStrike" cap="none">
                          <a:solidFill>
                            <a:srgbClr val="000000"/>
                          </a:solidFill>
                          <a:latin typeface="Open Sans"/>
                          <a:ea typeface="Open Sans"/>
                          <a:cs typeface="Open Sans"/>
                          <a:sym typeface="Open Sans"/>
                        </a:rPr>
                        <a:t>561</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latin typeface="Open Sans"/>
                          <a:ea typeface="Open Sans"/>
                          <a:cs typeface="Open Sans"/>
                          <a:sym typeface="Open Sans"/>
                        </a:rPr>
                        <a:t>Solar and wind</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0" u="none" strike="noStrike" cap="none">
                          <a:solidFill>
                            <a:srgbClr val="000000"/>
                          </a:solidFill>
                          <a:latin typeface="Open Sans"/>
                          <a:ea typeface="Open Sans"/>
                          <a:cs typeface="Open Sans"/>
                          <a:sym typeface="Open Sans"/>
                        </a:rPr>
                        <a:t>4.50%</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b="0" u="none" strike="noStrike" cap="none">
                          <a:solidFill>
                            <a:srgbClr val="000000"/>
                          </a:solidFill>
                          <a:latin typeface="Open Sans"/>
                          <a:ea typeface="Open Sans"/>
                          <a:cs typeface="Open Sans"/>
                          <a:sym typeface="Open Sans"/>
                        </a:rPr>
                        <a:t>BB+ (Fitch)</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0" u="none" strike="noStrike" cap="none">
                          <a:solidFill>
                            <a:srgbClr val="000000"/>
                          </a:solidFill>
                          <a:latin typeface="Open Sans"/>
                          <a:ea typeface="Open Sans"/>
                          <a:cs typeface="Open Sans"/>
                          <a:sym typeface="Open Sans"/>
                        </a:rPr>
                        <a:t>6</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b="0" u="none" strike="noStrike" cap="none">
                          <a:solidFill>
                            <a:srgbClr val="000000"/>
                          </a:solidFill>
                          <a:latin typeface="Open Sans"/>
                          <a:ea typeface="Open Sans"/>
                          <a:cs typeface="Open Sans"/>
                          <a:sym typeface="Open Sans"/>
                        </a:rPr>
                        <a:t>Refinancing of existing debt</a:t>
                      </a:r>
                      <a:endParaRPr sz="800" b="0" i="0" u="none" strike="noStrike" cap="none">
                        <a:solidFill>
                          <a:srgbClr val="000000"/>
                        </a:solidFill>
                        <a:latin typeface="Open Sans"/>
                        <a:ea typeface="Open Sans"/>
                        <a:cs typeface="Open Sans"/>
                        <a:sym typeface="Open Sans"/>
                      </a:endParaRPr>
                    </a:p>
                  </a:txBody>
                  <a:tcPr marL="0" marR="0" marT="0" marB="0" anchor="ctr"/>
                </a:tc>
                <a:extLst>
                  <a:ext uri="{0D108BD9-81ED-4DB2-BD59-A6C34878D82A}">
                    <a16:rowId xmlns:a16="http://schemas.microsoft.com/office/drawing/2014/main" val="10006"/>
                  </a:ext>
                </a:extLst>
              </a:tr>
              <a:tr h="344925">
                <a:tc>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latin typeface="Open Sans"/>
                          <a:ea typeface="Open Sans"/>
                          <a:cs typeface="Open Sans"/>
                          <a:sym typeface="Open Sans"/>
                        </a:rPr>
                        <a:t>October 2020</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1" u="none" strike="noStrike" cap="none">
                          <a:solidFill>
                            <a:srgbClr val="000000"/>
                          </a:solidFill>
                          <a:latin typeface="Open Sans"/>
                          <a:ea typeface="Open Sans"/>
                          <a:cs typeface="Open Sans"/>
                          <a:sym typeface="Open Sans"/>
                        </a:rPr>
                        <a:t>CLP Wind Farms</a:t>
                      </a:r>
                      <a:endParaRPr sz="800" b="1"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0" u="none" strike="noStrike" cap="none">
                          <a:solidFill>
                            <a:srgbClr val="000000"/>
                          </a:solidFill>
                          <a:latin typeface="Open Sans"/>
                          <a:ea typeface="Open Sans"/>
                          <a:cs typeface="Open Sans"/>
                          <a:sym typeface="Open Sans"/>
                        </a:rPr>
                        <a:t>40</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b="0" u="none" strike="noStrike" cap="none">
                          <a:solidFill>
                            <a:srgbClr val="000000"/>
                          </a:solidFill>
                          <a:latin typeface="Open Sans"/>
                          <a:ea typeface="Open Sans"/>
                          <a:cs typeface="Open Sans"/>
                          <a:sym typeface="Open Sans"/>
                        </a:rPr>
                        <a:t>Wind</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0" u="none" strike="noStrike" cap="none">
                          <a:solidFill>
                            <a:srgbClr val="000000"/>
                          </a:solidFill>
                          <a:latin typeface="Open Sans"/>
                          <a:ea typeface="Open Sans"/>
                          <a:cs typeface="Open Sans"/>
                          <a:sym typeface="Open Sans"/>
                        </a:rPr>
                        <a:t>Not available</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b="0" u="none" strike="noStrike" cap="none">
                          <a:solidFill>
                            <a:srgbClr val="000000"/>
                          </a:solidFill>
                          <a:latin typeface="Open Sans"/>
                          <a:ea typeface="Open Sans"/>
                          <a:cs typeface="Open Sans"/>
                          <a:sym typeface="Open Sans"/>
                        </a:rPr>
                        <a:t>AA (India Ratings)</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0" u="none" strike="noStrike" cap="none">
                          <a:solidFill>
                            <a:srgbClr val="000000"/>
                          </a:solidFill>
                          <a:latin typeface="Open Sans"/>
                          <a:ea typeface="Open Sans"/>
                          <a:cs typeface="Open Sans"/>
                          <a:sym typeface="Open Sans"/>
                        </a:rPr>
                        <a:t>2 to 3</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0" u="none" strike="noStrike" cap="none">
                          <a:solidFill>
                            <a:srgbClr val="000000"/>
                          </a:solidFill>
                          <a:latin typeface="Open Sans"/>
                          <a:ea typeface="Open Sans"/>
                          <a:cs typeface="Open Sans"/>
                          <a:sym typeface="Open Sans"/>
                        </a:rPr>
                        <a:t>Refinancing of existing debt</a:t>
                      </a:r>
                      <a:endParaRPr sz="800" b="0" i="0" u="none" strike="noStrike" cap="none">
                        <a:solidFill>
                          <a:srgbClr val="000000"/>
                        </a:solidFill>
                        <a:latin typeface="Open Sans"/>
                        <a:ea typeface="Open Sans"/>
                        <a:cs typeface="Open Sans"/>
                        <a:sym typeface="Open Sans"/>
                      </a:endParaRPr>
                    </a:p>
                  </a:txBody>
                  <a:tcPr marL="91450" marR="91450" marT="45725" marB="45725" anchor="ctr"/>
                </a:tc>
                <a:extLst>
                  <a:ext uri="{0D108BD9-81ED-4DB2-BD59-A6C34878D82A}">
                    <a16:rowId xmlns:a16="http://schemas.microsoft.com/office/drawing/2014/main" val="10007"/>
                  </a:ext>
                </a:extLst>
              </a:tr>
              <a:tr h="219500">
                <a:tc>
                  <a:txBody>
                    <a:bodyPr/>
                    <a:lstStyle/>
                    <a:p>
                      <a:pPr marL="0" marR="0" lvl="0" indent="0" algn="ctr" rtl="0">
                        <a:lnSpc>
                          <a:spcPct val="100000"/>
                        </a:lnSpc>
                        <a:spcBef>
                          <a:spcPts val="0"/>
                        </a:spcBef>
                        <a:spcAft>
                          <a:spcPts val="0"/>
                        </a:spcAft>
                        <a:buNone/>
                      </a:pPr>
                      <a:r>
                        <a:rPr lang="en-US" sz="800" b="1" u="none" strike="noStrike" cap="none">
                          <a:latin typeface="Open Sans"/>
                          <a:ea typeface="Open Sans"/>
                          <a:cs typeface="Open Sans"/>
                          <a:sym typeface="Open Sans"/>
                        </a:rPr>
                        <a:t>October 2020</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1" u="none" strike="noStrike" cap="none">
                          <a:solidFill>
                            <a:srgbClr val="000000"/>
                          </a:solidFill>
                          <a:latin typeface="Open Sans"/>
                          <a:ea typeface="Open Sans"/>
                          <a:cs typeface="Open Sans"/>
                          <a:sym typeface="Open Sans"/>
                        </a:rPr>
                        <a:t>ReNew Power</a:t>
                      </a:r>
                      <a:endParaRPr sz="800" b="1"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0" u="none" strike="noStrike" cap="none">
                          <a:solidFill>
                            <a:srgbClr val="000000"/>
                          </a:solidFill>
                          <a:latin typeface="Open Sans"/>
                          <a:ea typeface="Open Sans"/>
                          <a:cs typeface="Open Sans"/>
                          <a:sym typeface="Open Sans"/>
                        </a:rPr>
                        <a:t>325</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latin typeface="Open Sans"/>
                          <a:ea typeface="Open Sans"/>
                          <a:cs typeface="Open Sans"/>
                          <a:sym typeface="Open Sans"/>
                        </a:rPr>
                        <a:t>Solar and wind</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0" u="none" strike="noStrike" cap="none">
                          <a:solidFill>
                            <a:srgbClr val="000000"/>
                          </a:solidFill>
                          <a:latin typeface="Open Sans"/>
                          <a:ea typeface="Open Sans"/>
                          <a:cs typeface="Open Sans"/>
                          <a:sym typeface="Open Sans"/>
                        </a:rPr>
                        <a:t>5.375%</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b="0" u="none" strike="noStrike" cap="none">
                          <a:solidFill>
                            <a:srgbClr val="000000"/>
                          </a:solidFill>
                          <a:latin typeface="Open Sans"/>
                          <a:ea typeface="Open Sans"/>
                          <a:cs typeface="Open Sans"/>
                          <a:sym typeface="Open Sans"/>
                        </a:rPr>
                        <a:t>BB- (Fitch)</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0" u="none" strike="noStrike" cap="none">
                          <a:solidFill>
                            <a:srgbClr val="000000"/>
                          </a:solidFill>
                          <a:latin typeface="Open Sans"/>
                          <a:ea typeface="Open Sans"/>
                          <a:cs typeface="Open Sans"/>
                          <a:sym typeface="Open Sans"/>
                        </a:rPr>
                        <a:t>3.5</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0" u="none" strike="noStrike" cap="none">
                          <a:solidFill>
                            <a:srgbClr val="000000"/>
                          </a:solidFill>
                          <a:latin typeface="Open Sans"/>
                          <a:ea typeface="Open Sans"/>
                          <a:cs typeface="Open Sans"/>
                          <a:sym typeface="Open Sans"/>
                        </a:rPr>
                        <a:t>Refinancing high-cost local debt</a:t>
                      </a:r>
                      <a:endParaRPr sz="800" b="0" i="0" u="none" strike="noStrike" cap="none">
                        <a:solidFill>
                          <a:srgbClr val="000000"/>
                        </a:solidFill>
                        <a:latin typeface="Open Sans"/>
                        <a:ea typeface="Open Sans"/>
                        <a:cs typeface="Open Sans"/>
                        <a:sym typeface="Open Sans"/>
                      </a:endParaRPr>
                    </a:p>
                  </a:txBody>
                  <a:tcPr marL="91450" marR="91450" marT="45725" marB="45725" anchor="ctr"/>
                </a:tc>
                <a:extLst>
                  <a:ext uri="{0D108BD9-81ED-4DB2-BD59-A6C34878D82A}">
                    <a16:rowId xmlns:a16="http://schemas.microsoft.com/office/drawing/2014/main" val="10008"/>
                  </a:ext>
                </a:extLst>
              </a:tr>
              <a:tr h="344925">
                <a:tc>
                  <a:txBody>
                    <a:bodyPr/>
                    <a:lstStyle/>
                    <a:p>
                      <a:pPr marL="0" marR="0" lvl="0" indent="0" algn="ctr" rtl="0">
                        <a:lnSpc>
                          <a:spcPct val="100000"/>
                        </a:lnSpc>
                        <a:spcBef>
                          <a:spcPts val="0"/>
                        </a:spcBef>
                        <a:spcAft>
                          <a:spcPts val="0"/>
                        </a:spcAft>
                        <a:buNone/>
                      </a:pPr>
                      <a:r>
                        <a:rPr lang="en-US" sz="800" b="1" u="none" strike="noStrike" cap="none">
                          <a:latin typeface="Open Sans"/>
                          <a:ea typeface="Open Sans"/>
                          <a:cs typeface="Open Sans"/>
                          <a:sym typeface="Open Sans"/>
                        </a:rPr>
                        <a:t>January 2020</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1" u="none" strike="noStrike" cap="none">
                          <a:latin typeface="Open Sans"/>
                          <a:ea typeface="Open Sans"/>
                          <a:cs typeface="Open Sans"/>
                          <a:sym typeface="Open Sans"/>
                        </a:rPr>
                        <a:t>ReNew Power</a:t>
                      </a:r>
                      <a:endParaRPr sz="800" b="1"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u="none" strike="noStrike" cap="none">
                          <a:latin typeface="Open Sans"/>
                          <a:ea typeface="Open Sans"/>
                          <a:cs typeface="Open Sans"/>
                          <a:sym typeface="Open Sans"/>
                        </a:rPr>
                        <a:t>450</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latin typeface="Open Sans"/>
                          <a:ea typeface="Open Sans"/>
                          <a:cs typeface="Open Sans"/>
                          <a:sym typeface="Open Sans"/>
                        </a:rPr>
                        <a:t>Solar and wind</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u="none" strike="noStrike" cap="none">
                          <a:latin typeface="Open Sans"/>
                          <a:ea typeface="Open Sans"/>
                          <a:cs typeface="Open Sans"/>
                          <a:sym typeface="Open Sans"/>
                        </a:rPr>
                        <a:t>5.875%</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u="none" strike="noStrike" cap="none">
                          <a:latin typeface="Open Sans"/>
                          <a:ea typeface="Open Sans"/>
                          <a:cs typeface="Open Sans"/>
                          <a:sym typeface="Open Sans"/>
                        </a:rPr>
                        <a:t>BB-/Stable (Fitch) </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u="none" strike="noStrike" cap="none">
                          <a:latin typeface="Open Sans"/>
                          <a:ea typeface="Open Sans"/>
                          <a:cs typeface="Open Sans"/>
                          <a:sym typeface="Open Sans"/>
                        </a:rPr>
                        <a:t>5</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u="none" strike="noStrike" cap="none">
                          <a:latin typeface="Open Sans"/>
                          <a:ea typeface="Open Sans"/>
                          <a:cs typeface="Open Sans"/>
                          <a:sym typeface="Open Sans"/>
                        </a:rPr>
                        <a:t>Refinancing of maturing debt</a:t>
                      </a:r>
                      <a:endParaRPr sz="800" b="0" i="0" u="none" strike="noStrike" cap="none">
                        <a:solidFill>
                          <a:srgbClr val="000000"/>
                        </a:solidFill>
                        <a:latin typeface="Open Sans"/>
                        <a:ea typeface="Open Sans"/>
                        <a:cs typeface="Open Sans"/>
                        <a:sym typeface="Open Sans"/>
                      </a:endParaRPr>
                    </a:p>
                  </a:txBody>
                  <a:tcPr marL="91450" marR="91450" marT="45725" marB="45725" anchor="ctr"/>
                </a:tc>
                <a:extLst>
                  <a:ext uri="{0D108BD9-81ED-4DB2-BD59-A6C34878D82A}">
                    <a16:rowId xmlns:a16="http://schemas.microsoft.com/office/drawing/2014/main" val="10009"/>
                  </a:ext>
                </a:extLst>
              </a:tr>
              <a:tr h="344925">
                <a:tc>
                  <a:txBody>
                    <a:bodyPr/>
                    <a:lstStyle/>
                    <a:p>
                      <a:pPr marL="0" marR="0" lvl="0" indent="0" algn="ctr" rtl="0">
                        <a:lnSpc>
                          <a:spcPct val="100000"/>
                        </a:lnSpc>
                        <a:spcBef>
                          <a:spcPts val="0"/>
                        </a:spcBef>
                        <a:spcAft>
                          <a:spcPts val="0"/>
                        </a:spcAft>
                        <a:buNone/>
                      </a:pPr>
                      <a:r>
                        <a:rPr lang="en-US" sz="800" b="1" u="none" strike="noStrike" cap="none">
                          <a:latin typeface="Open Sans"/>
                          <a:ea typeface="Open Sans"/>
                          <a:cs typeface="Open Sans"/>
                          <a:sym typeface="Open Sans"/>
                        </a:rPr>
                        <a:t>October 2019</a:t>
                      </a:r>
                      <a:endParaRPr sz="800" b="1"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1" u="none" strike="noStrike" cap="none">
                          <a:latin typeface="Open Sans"/>
                          <a:ea typeface="Open Sans"/>
                          <a:cs typeface="Open Sans"/>
                          <a:sym typeface="Open Sans"/>
                        </a:rPr>
                        <a:t>Adani Green Energy</a:t>
                      </a:r>
                      <a:endParaRPr sz="800" b="1"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u="none" strike="noStrike" cap="none">
                          <a:latin typeface="Open Sans"/>
                          <a:ea typeface="Open Sans"/>
                          <a:cs typeface="Open Sans"/>
                          <a:sym typeface="Open Sans"/>
                        </a:rPr>
                        <a:t>362.5</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latin typeface="Open Sans"/>
                          <a:ea typeface="Open Sans"/>
                          <a:cs typeface="Open Sans"/>
                          <a:sym typeface="Open Sans"/>
                        </a:rPr>
                        <a:t>Solar and wind</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u="none" strike="noStrike" cap="none">
                          <a:latin typeface="Open Sans"/>
                          <a:ea typeface="Open Sans"/>
                          <a:cs typeface="Open Sans"/>
                          <a:sym typeface="Open Sans"/>
                        </a:rPr>
                        <a:t>4.625%</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u="none" strike="noStrike" cap="none">
                          <a:latin typeface="Open Sans"/>
                          <a:ea typeface="Open Sans"/>
                          <a:cs typeface="Open Sans"/>
                          <a:sym typeface="Open Sans"/>
                        </a:rPr>
                        <a:t>BBB- (Fitch)</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u="none" strike="noStrike" cap="none">
                          <a:latin typeface="Open Sans"/>
                          <a:ea typeface="Open Sans"/>
                          <a:cs typeface="Open Sans"/>
                          <a:sym typeface="Open Sans"/>
                        </a:rPr>
                        <a:t>20</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u="none" strike="noStrike" cap="none">
                          <a:latin typeface="Open Sans"/>
                          <a:ea typeface="Open Sans"/>
                          <a:cs typeface="Open Sans"/>
                          <a:sym typeface="Open Sans"/>
                        </a:rPr>
                        <a:t>Repaying foreign currency loans and rupee borrowings</a:t>
                      </a:r>
                      <a:endParaRPr sz="800" b="0" i="0" u="none" strike="noStrike" cap="none">
                        <a:solidFill>
                          <a:srgbClr val="000000"/>
                        </a:solidFill>
                        <a:latin typeface="Open Sans"/>
                        <a:ea typeface="Open Sans"/>
                        <a:cs typeface="Open Sans"/>
                        <a:sym typeface="Open Sans"/>
                      </a:endParaRPr>
                    </a:p>
                  </a:txBody>
                  <a:tcPr marL="91450" marR="91450" marT="45725" marB="45725" anchor="ctr"/>
                </a:tc>
                <a:extLst>
                  <a:ext uri="{0D108BD9-81ED-4DB2-BD59-A6C34878D82A}">
                    <a16:rowId xmlns:a16="http://schemas.microsoft.com/office/drawing/2014/main" val="10010"/>
                  </a:ext>
                </a:extLst>
              </a:tr>
              <a:tr h="344925">
                <a:tc>
                  <a:txBody>
                    <a:bodyPr/>
                    <a:lstStyle/>
                    <a:p>
                      <a:pPr marL="0" marR="0" lvl="0" indent="0" algn="ctr" rtl="0">
                        <a:lnSpc>
                          <a:spcPct val="100000"/>
                        </a:lnSpc>
                        <a:spcBef>
                          <a:spcPts val="0"/>
                        </a:spcBef>
                        <a:spcAft>
                          <a:spcPts val="0"/>
                        </a:spcAft>
                        <a:buNone/>
                      </a:pPr>
                      <a:r>
                        <a:rPr lang="en-US" sz="800" b="1" u="none" strike="noStrike" cap="none">
                          <a:latin typeface="Open Sans"/>
                          <a:ea typeface="Open Sans"/>
                          <a:cs typeface="Open Sans"/>
                          <a:sym typeface="Open Sans"/>
                        </a:rPr>
                        <a:t>September 2019</a:t>
                      </a:r>
                      <a:endParaRPr sz="800" b="1"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1" u="none" strike="noStrike" cap="none">
                          <a:solidFill>
                            <a:srgbClr val="000000"/>
                          </a:solidFill>
                          <a:latin typeface="Open Sans"/>
                          <a:ea typeface="Open Sans"/>
                          <a:cs typeface="Open Sans"/>
                          <a:sym typeface="Open Sans"/>
                        </a:rPr>
                        <a:t>ReNew Power</a:t>
                      </a:r>
                      <a:endParaRPr sz="800" b="1" i="0" u="none" strike="noStrike" cap="none">
                        <a:solidFill>
                          <a:srgbClr val="000000"/>
                        </a:solidFill>
                        <a:latin typeface="Open Sans"/>
                        <a:ea typeface="Open Sans"/>
                        <a:cs typeface="Open Sans"/>
                        <a:sym typeface="Open Sans"/>
                      </a:endParaRPr>
                    </a:p>
                  </a:txBody>
                  <a:tcPr marL="0" marR="0" marT="0" marB="0" anchor="ctr"/>
                </a:tc>
                <a:tc>
                  <a:txBody>
                    <a:bodyPr/>
                    <a:lstStyle/>
                    <a:p>
                      <a:pPr marL="0" marR="0" lvl="0" indent="0" algn="ctr" rtl="0">
                        <a:lnSpc>
                          <a:spcPct val="100000"/>
                        </a:lnSpc>
                        <a:spcBef>
                          <a:spcPts val="0"/>
                        </a:spcBef>
                        <a:spcAft>
                          <a:spcPts val="0"/>
                        </a:spcAft>
                        <a:buNone/>
                      </a:pPr>
                      <a:r>
                        <a:rPr lang="en-US" sz="800" b="0" u="none" strike="noStrike" cap="none">
                          <a:solidFill>
                            <a:srgbClr val="000000"/>
                          </a:solidFill>
                          <a:latin typeface="Open Sans"/>
                          <a:ea typeface="Open Sans"/>
                          <a:cs typeface="Open Sans"/>
                          <a:sym typeface="Open Sans"/>
                        </a:rPr>
                        <a:t>90</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latin typeface="Open Sans"/>
                          <a:ea typeface="Open Sans"/>
                          <a:cs typeface="Open Sans"/>
                          <a:sym typeface="Open Sans"/>
                        </a:rPr>
                        <a:t>Solar and wind</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0" u="none" strike="noStrike" cap="none">
                          <a:solidFill>
                            <a:srgbClr val="000000"/>
                          </a:solidFill>
                          <a:latin typeface="Open Sans"/>
                          <a:ea typeface="Open Sans"/>
                          <a:cs typeface="Open Sans"/>
                          <a:sym typeface="Open Sans"/>
                        </a:rPr>
                        <a:t>6.67%</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b="0" u="none" strike="noStrike" cap="none">
                          <a:solidFill>
                            <a:srgbClr val="000000"/>
                          </a:solidFill>
                          <a:latin typeface="Open Sans"/>
                          <a:ea typeface="Open Sans"/>
                          <a:cs typeface="Open Sans"/>
                          <a:sym typeface="Open Sans"/>
                        </a:rPr>
                        <a:t>BB (Fitch)</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0" u="none" strike="noStrike" cap="none">
                          <a:solidFill>
                            <a:srgbClr val="000000"/>
                          </a:solidFill>
                          <a:latin typeface="Open Sans"/>
                          <a:ea typeface="Open Sans"/>
                          <a:cs typeface="Open Sans"/>
                          <a:sym typeface="Open Sans"/>
                        </a:rPr>
                        <a:t>4.5</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b="0" u="none" strike="noStrike" cap="none">
                          <a:solidFill>
                            <a:srgbClr val="000000"/>
                          </a:solidFill>
                          <a:latin typeface="Open Sans"/>
                          <a:ea typeface="Open Sans"/>
                          <a:cs typeface="Open Sans"/>
                          <a:sym typeface="Open Sans"/>
                        </a:rPr>
                        <a:t>Refinancing of existing debt</a:t>
                      </a:r>
                      <a:endParaRPr sz="800" b="0" i="0" u="none" strike="noStrike" cap="none">
                        <a:solidFill>
                          <a:srgbClr val="000000"/>
                        </a:solidFill>
                        <a:latin typeface="Open Sans"/>
                        <a:ea typeface="Open Sans"/>
                        <a:cs typeface="Open Sans"/>
                        <a:sym typeface="Open Sans"/>
                      </a:endParaRPr>
                    </a:p>
                  </a:txBody>
                  <a:tcPr marL="0" marR="0" marT="0" marB="0" anchor="ctr"/>
                </a:tc>
                <a:extLst>
                  <a:ext uri="{0D108BD9-81ED-4DB2-BD59-A6C34878D82A}">
                    <a16:rowId xmlns:a16="http://schemas.microsoft.com/office/drawing/2014/main" val="10011"/>
                  </a:ext>
                </a:extLst>
              </a:tr>
              <a:tr h="344925">
                <a:tc>
                  <a:txBody>
                    <a:bodyPr/>
                    <a:lstStyle/>
                    <a:p>
                      <a:pPr marL="0" marR="0" lvl="0" indent="0" algn="ctr" rtl="0">
                        <a:lnSpc>
                          <a:spcPct val="100000"/>
                        </a:lnSpc>
                        <a:spcBef>
                          <a:spcPts val="0"/>
                        </a:spcBef>
                        <a:spcAft>
                          <a:spcPts val="0"/>
                        </a:spcAft>
                        <a:buNone/>
                      </a:pPr>
                      <a:r>
                        <a:rPr lang="en-US" sz="800" b="1" u="none" strike="noStrike" cap="none">
                          <a:latin typeface="Open Sans"/>
                          <a:ea typeface="Open Sans"/>
                          <a:cs typeface="Open Sans"/>
                          <a:sym typeface="Open Sans"/>
                        </a:rPr>
                        <a:t>September 2019</a:t>
                      </a:r>
                      <a:endParaRPr sz="800" b="1"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1" u="none" strike="noStrike" cap="none">
                          <a:solidFill>
                            <a:srgbClr val="000000"/>
                          </a:solidFill>
                          <a:latin typeface="Open Sans"/>
                          <a:ea typeface="Open Sans"/>
                          <a:cs typeface="Open Sans"/>
                          <a:sym typeface="Open Sans"/>
                        </a:rPr>
                        <a:t>Greenko</a:t>
                      </a:r>
                      <a:endParaRPr sz="800" b="1" i="0" u="none" strike="noStrike" cap="none">
                        <a:solidFill>
                          <a:srgbClr val="000000"/>
                        </a:solidFill>
                        <a:latin typeface="Open Sans"/>
                        <a:ea typeface="Open Sans"/>
                        <a:cs typeface="Open Sans"/>
                        <a:sym typeface="Open Sans"/>
                      </a:endParaRPr>
                    </a:p>
                  </a:txBody>
                  <a:tcPr marL="0" marR="0" marT="0" marB="0" anchor="ctr"/>
                </a:tc>
                <a:tc>
                  <a:txBody>
                    <a:bodyPr/>
                    <a:lstStyle/>
                    <a:p>
                      <a:pPr marL="0" marR="0" lvl="0" indent="0" algn="ctr" rtl="0">
                        <a:lnSpc>
                          <a:spcPct val="100000"/>
                        </a:lnSpc>
                        <a:spcBef>
                          <a:spcPts val="0"/>
                        </a:spcBef>
                        <a:spcAft>
                          <a:spcPts val="0"/>
                        </a:spcAft>
                        <a:buNone/>
                      </a:pPr>
                      <a:r>
                        <a:rPr lang="en-US" sz="800" b="0" u="none" strike="noStrike" cap="none">
                          <a:solidFill>
                            <a:srgbClr val="000000"/>
                          </a:solidFill>
                          <a:latin typeface="Open Sans"/>
                          <a:ea typeface="Open Sans"/>
                          <a:cs typeface="Open Sans"/>
                          <a:sym typeface="Open Sans"/>
                        </a:rPr>
                        <a:t>85</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latin typeface="Open Sans"/>
                          <a:ea typeface="Open Sans"/>
                          <a:cs typeface="Open Sans"/>
                          <a:sym typeface="Open Sans"/>
                        </a:rPr>
                        <a:t>Solar and wind</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0" u="none" strike="noStrike" cap="none">
                          <a:solidFill>
                            <a:srgbClr val="000000"/>
                          </a:solidFill>
                          <a:latin typeface="Open Sans"/>
                          <a:ea typeface="Open Sans"/>
                          <a:cs typeface="Open Sans"/>
                          <a:sym typeface="Open Sans"/>
                        </a:rPr>
                        <a:t>5.95%</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b="0" u="none" strike="noStrike" cap="none">
                          <a:solidFill>
                            <a:srgbClr val="000000"/>
                          </a:solidFill>
                          <a:latin typeface="Open Sans"/>
                          <a:ea typeface="Open Sans"/>
                          <a:cs typeface="Open Sans"/>
                          <a:sym typeface="Open Sans"/>
                        </a:rPr>
                        <a:t>BB- (Fitch)</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0" u="none" strike="noStrike" cap="none">
                          <a:solidFill>
                            <a:srgbClr val="000000"/>
                          </a:solidFill>
                          <a:latin typeface="Open Sans"/>
                          <a:ea typeface="Open Sans"/>
                          <a:cs typeface="Open Sans"/>
                          <a:sym typeface="Open Sans"/>
                        </a:rPr>
                        <a:t>6.75</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b="0" u="none" strike="noStrike" cap="none">
                          <a:solidFill>
                            <a:srgbClr val="000000"/>
                          </a:solidFill>
                          <a:latin typeface="Open Sans"/>
                          <a:ea typeface="Open Sans"/>
                          <a:cs typeface="Open Sans"/>
                          <a:sym typeface="Open Sans"/>
                        </a:rPr>
                        <a:t>Refinancing of existing debt</a:t>
                      </a:r>
                      <a:endParaRPr sz="800" b="0" i="0" u="none" strike="noStrike" cap="none">
                        <a:solidFill>
                          <a:srgbClr val="000000"/>
                        </a:solidFill>
                        <a:latin typeface="Open Sans"/>
                        <a:ea typeface="Open Sans"/>
                        <a:cs typeface="Open Sans"/>
                        <a:sym typeface="Open Sans"/>
                      </a:endParaRPr>
                    </a:p>
                  </a:txBody>
                  <a:tcPr marL="0" marR="0" marT="0" marB="0" anchor="ctr"/>
                </a:tc>
                <a:extLst>
                  <a:ext uri="{0D108BD9-81ED-4DB2-BD59-A6C34878D82A}">
                    <a16:rowId xmlns:a16="http://schemas.microsoft.com/office/drawing/2014/main" val="10012"/>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18"/>
          <p:cNvSpPr txBox="1">
            <a:spLocks noGrp="1"/>
          </p:cNvSpPr>
          <p:nvPr>
            <p:ph type="sldNum" idx="12"/>
          </p:nvPr>
        </p:nvSpPr>
        <p:spPr>
          <a:xfrm>
            <a:off x="8556775" y="4777350"/>
            <a:ext cx="548700" cy="2901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100"/>
              <a:buNone/>
            </a:pPr>
            <a:fld id="{00000000-1234-1234-1234-123412341234}" type="slidenum">
              <a:rPr lang="en-US"/>
              <a:t>18</a:t>
            </a:fld>
            <a:endParaRPr/>
          </a:p>
        </p:txBody>
      </p:sp>
      <p:sp>
        <p:nvSpPr>
          <p:cNvPr id="636" name="Google Shape;636;p18"/>
          <p:cNvSpPr txBox="1"/>
          <p:nvPr/>
        </p:nvSpPr>
        <p:spPr>
          <a:xfrm>
            <a:off x="457200" y="193042"/>
            <a:ext cx="8229600" cy="238997"/>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3200"/>
              <a:buFont typeface="Montserrat"/>
              <a:buNone/>
            </a:pPr>
            <a:r>
              <a:rPr lang="en-US" sz="1200" b="1" i="0" u="none" strike="noStrike" cap="none">
                <a:solidFill>
                  <a:srgbClr val="575756"/>
                </a:solidFill>
                <a:latin typeface="Montserrat"/>
                <a:ea typeface="Montserrat"/>
                <a:cs typeface="Montserrat"/>
                <a:sym typeface="Montserrat"/>
              </a:rPr>
              <a:t>Annexure I: </a:t>
            </a:r>
            <a:r>
              <a:rPr lang="en-US" sz="1200" b="1" i="0" u="none" strike="noStrike" cap="none">
                <a:solidFill>
                  <a:srgbClr val="0A9FD9"/>
                </a:solidFill>
                <a:latin typeface="Montserrat"/>
                <a:ea typeface="Montserrat"/>
                <a:cs typeface="Montserrat"/>
                <a:sym typeface="Montserrat"/>
              </a:rPr>
              <a:t>Green bond issuances (last 2 years)</a:t>
            </a:r>
            <a:endParaRPr/>
          </a:p>
        </p:txBody>
      </p:sp>
      <p:sp>
        <p:nvSpPr>
          <p:cNvPr id="637" name="Google Shape;637;p18"/>
          <p:cNvSpPr txBox="1"/>
          <p:nvPr/>
        </p:nvSpPr>
        <p:spPr>
          <a:xfrm>
            <a:off x="161612" y="4744965"/>
            <a:ext cx="3249121" cy="3651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0" i="1" u="none" strike="noStrike" cap="none">
                <a:solidFill>
                  <a:srgbClr val="0A9FD9"/>
                </a:solidFill>
                <a:latin typeface="Open Sans"/>
                <a:ea typeface="Open Sans"/>
                <a:cs typeface="Open Sans"/>
                <a:sym typeface="Open Sans"/>
              </a:rPr>
              <a:t>Source: </a:t>
            </a:r>
            <a:r>
              <a:rPr lang="en-US" sz="700" b="0" i="1" u="none" strike="noStrike" cap="none">
                <a:solidFill>
                  <a:srgbClr val="777777"/>
                </a:solidFill>
                <a:latin typeface="Open Sans"/>
                <a:ea typeface="Open Sans"/>
                <a:cs typeface="Open Sans"/>
                <a:sym typeface="Open Sans"/>
              </a:rPr>
              <a:t>Climate Bonds Initiative and company press releases.</a:t>
            </a:r>
            <a:endParaRPr/>
          </a:p>
        </p:txBody>
      </p:sp>
      <p:grpSp>
        <p:nvGrpSpPr>
          <p:cNvPr id="638" name="Google Shape;638;p18"/>
          <p:cNvGrpSpPr/>
          <p:nvPr/>
        </p:nvGrpSpPr>
        <p:grpSpPr>
          <a:xfrm>
            <a:off x="8284057" y="4779402"/>
            <a:ext cx="715926" cy="418214"/>
            <a:chOff x="8284057" y="4779402"/>
            <a:chExt cx="715926" cy="418214"/>
          </a:xfrm>
        </p:grpSpPr>
        <p:sp>
          <p:nvSpPr>
            <p:cNvPr id="639" name="Google Shape;639;p18"/>
            <p:cNvSpPr/>
            <p:nvPr/>
          </p:nvSpPr>
          <p:spPr>
            <a:xfrm>
              <a:off x="8331958" y="4779402"/>
              <a:ext cx="614149" cy="418214"/>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640" name="Google Shape;640;p18"/>
            <p:cNvGrpSpPr/>
            <p:nvPr/>
          </p:nvGrpSpPr>
          <p:grpSpPr>
            <a:xfrm>
              <a:off x="8284057" y="4879531"/>
              <a:ext cx="715926" cy="263969"/>
              <a:chOff x="1376812" y="1471708"/>
              <a:chExt cx="715926" cy="263969"/>
            </a:xfrm>
          </p:grpSpPr>
          <p:sp>
            <p:nvSpPr>
              <p:cNvPr id="641" name="Google Shape;641;p18"/>
              <p:cNvSpPr txBox="1"/>
              <p:nvPr/>
            </p:nvSpPr>
            <p:spPr>
              <a:xfrm>
                <a:off x="1376812" y="1535622"/>
                <a:ext cx="715926"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1" i="0" u="none" strike="noStrike" cap="none">
                    <a:solidFill>
                      <a:srgbClr val="575756"/>
                    </a:solidFill>
                    <a:latin typeface="Open Sans"/>
                    <a:ea typeface="Open Sans"/>
                    <a:cs typeface="Open Sans"/>
                    <a:sym typeface="Open Sans"/>
                  </a:rPr>
                  <a:t>cef.ceew.in</a:t>
                </a:r>
                <a:endParaRPr/>
              </a:p>
            </p:txBody>
          </p:sp>
          <p:grpSp>
            <p:nvGrpSpPr>
              <p:cNvPr id="642" name="Google Shape;642;p18"/>
              <p:cNvGrpSpPr/>
              <p:nvPr/>
            </p:nvGrpSpPr>
            <p:grpSpPr>
              <a:xfrm>
                <a:off x="1504037" y="1471708"/>
                <a:ext cx="436340" cy="63914"/>
                <a:chOff x="973747" y="978085"/>
                <a:chExt cx="436340" cy="63914"/>
              </a:xfrm>
            </p:grpSpPr>
            <p:sp>
              <p:nvSpPr>
                <p:cNvPr id="643" name="Google Shape;643;p18"/>
                <p:cNvSpPr/>
                <p:nvPr/>
              </p:nvSpPr>
              <p:spPr>
                <a:xfrm>
                  <a:off x="1349029" y="978085"/>
                  <a:ext cx="61058" cy="61059"/>
                </a:xfrm>
                <a:prstGeom prst="ellipse">
                  <a:avLst/>
                </a:prstGeom>
                <a:solidFill>
                  <a:srgbClr val="0A9F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44" name="Google Shape;644;p18"/>
                <p:cNvSpPr/>
                <p:nvPr/>
              </p:nvSpPr>
              <p:spPr>
                <a:xfrm>
                  <a:off x="1084312" y="980940"/>
                  <a:ext cx="61058" cy="61059"/>
                </a:xfrm>
                <a:prstGeom prst="ellipse">
                  <a:avLst/>
                </a:prstGeom>
                <a:solidFill>
                  <a:srgbClr val="87BD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45" name="Google Shape;645;p18"/>
                <p:cNvSpPr/>
                <p:nvPr/>
              </p:nvSpPr>
              <p:spPr>
                <a:xfrm>
                  <a:off x="973747" y="980940"/>
                  <a:ext cx="61058" cy="61059"/>
                </a:xfrm>
                <a:prstGeom prst="ellipse">
                  <a:avLst/>
                </a:prstGeom>
                <a:solidFill>
                  <a:srgbClr val="EA581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grpSp>
      <p:sp>
        <p:nvSpPr>
          <p:cNvPr id="646" name="Google Shape;646;p18"/>
          <p:cNvSpPr/>
          <p:nvPr/>
        </p:nvSpPr>
        <p:spPr>
          <a:xfrm rot="-5400000">
            <a:off x="9082410" y="-91649"/>
            <a:ext cx="249623" cy="815252"/>
          </a:xfrm>
          <a:prstGeom prst="rect">
            <a:avLst/>
          </a:prstGeom>
          <a:solidFill>
            <a:srgbClr val="009C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47" name="Google Shape;647;p18"/>
          <p:cNvSpPr txBox="1"/>
          <p:nvPr/>
        </p:nvSpPr>
        <p:spPr>
          <a:xfrm>
            <a:off x="8821030" y="208255"/>
            <a:ext cx="322970"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chemeClr val="lt1"/>
                </a:solidFill>
                <a:latin typeface="Open Sans"/>
                <a:ea typeface="Open Sans"/>
                <a:cs typeface="Open Sans"/>
                <a:sym typeface="Open Sans"/>
              </a:rPr>
              <a:t>18</a:t>
            </a:r>
            <a:endParaRPr/>
          </a:p>
        </p:txBody>
      </p:sp>
      <p:graphicFrame>
        <p:nvGraphicFramePr>
          <p:cNvPr id="648" name="Google Shape;648;p18"/>
          <p:cNvGraphicFramePr/>
          <p:nvPr/>
        </p:nvGraphicFramePr>
        <p:xfrm>
          <a:off x="243308" y="552897"/>
          <a:ext cx="8656225" cy="4197890"/>
        </p:xfrm>
        <a:graphic>
          <a:graphicData uri="http://schemas.openxmlformats.org/drawingml/2006/table">
            <a:tbl>
              <a:tblPr firstRow="1" bandRow="1">
                <a:noFill/>
                <a:tableStyleId>{5B1A9D5B-E578-4ED1-BB7D-2D114AA515DD}</a:tableStyleId>
              </a:tblPr>
              <a:tblGrid>
                <a:gridCol w="860275">
                  <a:extLst>
                    <a:ext uri="{9D8B030D-6E8A-4147-A177-3AD203B41FA5}">
                      <a16:colId xmlns:a16="http://schemas.microsoft.com/office/drawing/2014/main" val="20000"/>
                    </a:ext>
                  </a:extLst>
                </a:gridCol>
                <a:gridCol w="1032650">
                  <a:extLst>
                    <a:ext uri="{9D8B030D-6E8A-4147-A177-3AD203B41FA5}">
                      <a16:colId xmlns:a16="http://schemas.microsoft.com/office/drawing/2014/main" val="20001"/>
                    </a:ext>
                  </a:extLst>
                </a:gridCol>
                <a:gridCol w="906525">
                  <a:extLst>
                    <a:ext uri="{9D8B030D-6E8A-4147-A177-3AD203B41FA5}">
                      <a16:colId xmlns:a16="http://schemas.microsoft.com/office/drawing/2014/main" val="20002"/>
                    </a:ext>
                  </a:extLst>
                </a:gridCol>
                <a:gridCol w="953825">
                  <a:extLst>
                    <a:ext uri="{9D8B030D-6E8A-4147-A177-3AD203B41FA5}">
                      <a16:colId xmlns:a16="http://schemas.microsoft.com/office/drawing/2014/main" val="20003"/>
                    </a:ext>
                  </a:extLst>
                </a:gridCol>
                <a:gridCol w="1172825">
                  <a:extLst>
                    <a:ext uri="{9D8B030D-6E8A-4147-A177-3AD203B41FA5}">
                      <a16:colId xmlns:a16="http://schemas.microsoft.com/office/drawing/2014/main" val="20004"/>
                    </a:ext>
                  </a:extLst>
                </a:gridCol>
                <a:gridCol w="841875">
                  <a:extLst>
                    <a:ext uri="{9D8B030D-6E8A-4147-A177-3AD203B41FA5}">
                      <a16:colId xmlns:a16="http://schemas.microsoft.com/office/drawing/2014/main" val="20005"/>
                    </a:ext>
                  </a:extLst>
                </a:gridCol>
                <a:gridCol w="891225">
                  <a:extLst>
                    <a:ext uri="{9D8B030D-6E8A-4147-A177-3AD203B41FA5}">
                      <a16:colId xmlns:a16="http://schemas.microsoft.com/office/drawing/2014/main" val="20006"/>
                    </a:ext>
                  </a:extLst>
                </a:gridCol>
                <a:gridCol w="1997025">
                  <a:extLst>
                    <a:ext uri="{9D8B030D-6E8A-4147-A177-3AD203B41FA5}">
                      <a16:colId xmlns:a16="http://schemas.microsoft.com/office/drawing/2014/main" val="20007"/>
                    </a:ext>
                  </a:extLst>
                </a:gridCol>
              </a:tblGrid>
              <a:tr h="457025">
                <a:tc>
                  <a:txBody>
                    <a:bodyPr/>
                    <a:lstStyle/>
                    <a:p>
                      <a:pPr marL="0" marR="0" lvl="0" indent="0" algn="ctr" rtl="0">
                        <a:lnSpc>
                          <a:spcPct val="100000"/>
                        </a:lnSpc>
                        <a:spcBef>
                          <a:spcPts val="0"/>
                        </a:spcBef>
                        <a:spcAft>
                          <a:spcPts val="0"/>
                        </a:spcAft>
                        <a:buNone/>
                      </a:pPr>
                      <a:r>
                        <a:rPr lang="en-US" sz="1200" u="none" strike="noStrike" cap="none">
                          <a:latin typeface="Open Sans"/>
                          <a:ea typeface="Open Sans"/>
                          <a:cs typeface="Open Sans"/>
                          <a:sym typeface="Open Sans"/>
                        </a:rPr>
                        <a:t>Date</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200" b="1" u="none" strike="noStrike" cap="none">
                          <a:solidFill>
                            <a:schemeClr val="lt1"/>
                          </a:solidFill>
                          <a:latin typeface="Open Sans"/>
                          <a:ea typeface="Open Sans"/>
                          <a:cs typeface="Open Sans"/>
                          <a:sym typeface="Open Sans"/>
                        </a:rPr>
                        <a:t>Company</a:t>
                      </a:r>
                      <a:endParaRPr sz="1200" b="1" i="0" u="none" strike="noStrike" cap="none">
                        <a:solidFill>
                          <a:schemeClr val="lt1"/>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200" b="1" u="none" strike="noStrike" cap="none">
                          <a:solidFill>
                            <a:schemeClr val="lt1"/>
                          </a:solidFill>
                          <a:latin typeface="Open Sans"/>
                          <a:ea typeface="Open Sans"/>
                          <a:cs typeface="Open Sans"/>
                          <a:sym typeface="Open Sans"/>
                        </a:rPr>
                        <a:t>Size (USD million)</a:t>
                      </a:r>
                      <a:endParaRPr sz="1200" b="1" i="0" u="none" strike="noStrike" cap="none">
                        <a:solidFill>
                          <a:schemeClr val="lt1"/>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200" b="1" u="none" strike="noStrike" cap="none">
                          <a:solidFill>
                            <a:schemeClr val="lt1"/>
                          </a:solidFill>
                          <a:latin typeface="Open Sans"/>
                          <a:ea typeface="Open Sans"/>
                          <a:cs typeface="Open Sans"/>
                          <a:sym typeface="Open Sans"/>
                        </a:rPr>
                        <a:t>Sector</a:t>
                      </a:r>
                      <a:endParaRPr sz="1200" b="1" i="0" u="none" strike="noStrike" cap="none">
                        <a:solidFill>
                          <a:schemeClr val="lt1"/>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200" b="1" u="none" strike="noStrike" cap="none">
                          <a:solidFill>
                            <a:schemeClr val="lt1"/>
                          </a:solidFill>
                          <a:latin typeface="Open Sans"/>
                          <a:ea typeface="Open Sans"/>
                          <a:cs typeface="Open Sans"/>
                          <a:sym typeface="Open Sans"/>
                        </a:rPr>
                        <a:t>Coupon rate (%)</a:t>
                      </a:r>
                      <a:endParaRPr sz="1200" b="1" i="0" u="none" strike="noStrike" cap="none">
                        <a:solidFill>
                          <a:schemeClr val="lt1"/>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200" b="1" u="none" strike="noStrike" cap="none">
                          <a:solidFill>
                            <a:schemeClr val="lt1"/>
                          </a:solidFill>
                          <a:latin typeface="Open Sans"/>
                          <a:ea typeface="Open Sans"/>
                          <a:cs typeface="Open Sans"/>
                          <a:sym typeface="Open Sans"/>
                        </a:rPr>
                        <a:t>Rating</a:t>
                      </a:r>
                      <a:endParaRPr sz="1200" b="1" i="0" u="none" strike="noStrike" cap="none">
                        <a:solidFill>
                          <a:schemeClr val="lt1"/>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200" b="1" u="none" strike="noStrike" cap="none">
                          <a:solidFill>
                            <a:schemeClr val="lt1"/>
                          </a:solidFill>
                          <a:latin typeface="Open Sans"/>
                          <a:ea typeface="Open Sans"/>
                          <a:cs typeface="Open Sans"/>
                          <a:sym typeface="Open Sans"/>
                        </a:rPr>
                        <a:t>Tenor (Years)</a:t>
                      </a:r>
                      <a:endParaRPr sz="1200" b="1" i="0" u="none" strike="noStrike" cap="none">
                        <a:solidFill>
                          <a:schemeClr val="lt1"/>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200" b="1" u="none" strike="noStrike" cap="none">
                          <a:solidFill>
                            <a:schemeClr val="lt1"/>
                          </a:solidFill>
                          <a:latin typeface="Open Sans"/>
                          <a:ea typeface="Open Sans"/>
                          <a:cs typeface="Open Sans"/>
                          <a:sym typeface="Open Sans"/>
                        </a:rPr>
                        <a:t>Purpose</a:t>
                      </a:r>
                      <a:endParaRPr sz="1200" b="1" i="0" u="none" strike="noStrike" cap="none">
                        <a:solidFill>
                          <a:schemeClr val="lt1"/>
                        </a:solidFill>
                        <a:latin typeface="Open Sans"/>
                        <a:ea typeface="Open Sans"/>
                        <a:cs typeface="Open Sans"/>
                        <a:sym typeface="Open Sans"/>
                      </a:endParaRPr>
                    </a:p>
                  </a:txBody>
                  <a:tcPr marL="91450" marR="91450" marT="45725" marB="45725" anchor="ctr"/>
                </a:tc>
                <a:extLst>
                  <a:ext uri="{0D108BD9-81ED-4DB2-BD59-A6C34878D82A}">
                    <a16:rowId xmlns:a16="http://schemas.microsoft.com/office/drawing/2014/main" val="10000"/>
                  </a:ext>
                </a:extLst>
              </a:tr>
              <a:tr h="311550">
                <a:tc>
                  <a:txBody>
                    <a:bodyPr/>
                    <a:lstStyle/>
                    <a:p>
                      <a:pPr marL="0" marR="0" lvl="0" indent="0" algn="ctr" rtl="0">
                        <a:lnSpc>
                          <a:spcPct val="100000"/>
                        </a:lnSpc>
                        <a:spcBef>
                          <a:spcPts val="0"/>
                        </a:spcBef>
                        <a:spcAft>
                          <a:spcPts val="0"/>
                        </a:spcAft>
                        <a:buNone/>
                      </a:pPr>
                      <a:r>
                        <a:rPr lang="en-US" sz="800" b="1" u="none" strike="noStrike" cap="none">
                          <a:latin typeface="Open Sans"/>
                          <a:ea typeface="Open Sans"/>
                          <a:cs typeface="Open Sans"/>
                          <a:sym typeface="Open Sans"/>
                        </a:rPr>
                        <a:t>September 2019</a:t>
                      </a:r>
                      <a:endParaRPr sz="800" b="1"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1" u="none" strike="noStrike" cap="none">
                          <a:latin typeface="Open Sans"/>
                          <a:ea typeface="Open Sans"/>
                          <a:cs typeface="Open Sans"/>
                          <a:sym typeface="Open Sans"/>
                        </a:rPr>
                        <a:t>Azure power</a:t>
                      </a:r>
                      <a:endParaRPr sz="800" b="1"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u="none" strike="noStrike" cap="none">
                          <a:latin typeface="Open Sans"/>
                          <a:ea typeface="Open Sans"/>
                          <a:cs typeface="Open Sans"/>
                          <a:sym typeface="Open Sans"/>
                        </a:rPr>
                        <a:t>350</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u="none" strike="noStrike" cap="none">
                          <a:latin typeface="Open Sans"/>
                          <a:ea typeface="Open Sans"/>
                          <a:cs typeface="Open Sans"/>
                          <a:sym typeface="Open Sans"/>
                        </a:rPr>
                        <a:t>Solar</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u="none" strike="noStrike" cap="none">
                          <a:latin typeface="Open Sans"/>
                          <a:ea typeface="Open Sans"/>
                          <a:cs typeface="Open Sans"/>
                          <a:sym typeface="Open Sans"/>
                        </a:rPr>
                        <a:t>5.65%</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b="0" u="none" strike="noStrike" cap="none">
                          <a:solidFill>
                            <a:srgbClr val="000000"/>
                          </a:solidFill>
                          <a:latin typeface="Open Sans"/>
                          <a:ea typeface="Open Sans"/>
                          <a:cs typeface="Open Sans"/>
                          <a:sym typeface="Open Sans"/>
                        </a:rPr>
                        <a:t>BB (Fitch)</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u="none" strike="noStrike" cap="none">
                          <a:latin typeface="Open Sans"/>
                          <a:ea typeface="Open Sans"/>
                          <a:cs typeface="Open Sans"/>
                          <a:sym typeface="Open Sans"/>
                        </a:rPr>
                        <a:t>5</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u="none" strike="noStrike" cap="none">
                          <a:latin typeface="Open Sans"/>
                          <a:ea typeface="Open Sans"/>
                          <a:cs typeface="Open Sans"/>
                          <a:sym typeface="Open Sans"/>
                        </a:rPr>
                        <a:t>Refinancing of existing debt</a:t>
                      </a:r>
                      <a:endParaRPr sz="800" b="0" i="0" u="none" strike="noStrike" cap="none">
                        <a:solidFill>
                          <a:srgbClr val="000000"/>
                        </a:solidFill>
                        <a:latin typeface="Open Sans"/>
                        <a:ea typeface="Open Sans"/>
                        <a:cs typeface="Open Sans"/>
                        <a:sym typeface="Open Sans"/>
                      </a:endParaRPr>
                    </a:p>
                  </a:txBody>
                  <a:tcPr marL="91450" marR="91450" marT="45725" marB="45725" anchor="ctr"/>
                </a:tc>
                <a:extLst>
                  <a:ext uri="{0D108BD9-81ED-4DB2-BD59-A6C34878D82A}">
                    <a16:rowId xmlns:a16="http://schemas.microsoft.com/office/drawing/2014/main" val="10001"/>
                  </a:ext>
                </a:extLst>
              </a:tr>
              <a:tr h="381075">
                <a:tc>
                  <a:txBody>
                    <a:bodyPr/>
                    <a:lstStyle/>
                    <a:p>
                      <a:pPr marL="0" marR="0" lvl="0" indent="0" algn="ctr" rtl="0">
                        <a:lnSpc>
                          <a:spcPct val="100000"/>
                        </a:lnSpc>
                        <a:spcBef>
                          <a:spcPts val="0"/>
                        </a:spcBef>
                        <a:spcAft>
                          <a:spcPts val="0"/>
                        </a:spcAft>
                        <a:buNone/>
                      </a:pPr>
                      <a:r>
                        <a:rPr lang="en-US" sz="800" b="1" u="none" strike="noStrike" cap="none">
                          <a:latin typeface="Open Sans"/>
                          <a:ea typeface="Open Sans"/>
                          <a:cs typeface="Open Sans"/>
                          <a:sym typeface="Open Sans"/>
                        </a:rPr>
                        <a:t>September 2019</a:t>
                      </a:r>
                      <a:endParaRPr sz="800" b="1"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1" u="none" strike="noStrike" cap="none">
                          <a:latin typeface="Open Sans"/>
                          <a:ea typeface="Open Sans"/>
                          <a:cs typeface="Open Sans"/>
                          <a:sym typeface="Open Sans"/>
                        </a:rPr>
                        <a:t>ReNew Power</a:t>
                      </a:r>
                      <a:endParaRPr sz="800" b="1"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u="none" strike="noStrike" cap="none">
                          <a:latin typeface="Open Sans"/>
                          <a:ea typeface="Open Sans"/>
                          <a:cs typeface="Open Sans"/>
                          <a:sym typeface="Open Sans"/>
                        </a:rPr>
                        <a:t>300</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u="none" strike="noStrike" cap="none">
                          <a:latin typeface="Open Sans"/>
                          <a:ea typeface="Open Sans"/>
                          <a:cs typeface="Open Sans"/>
                          <a:sym typeface="Open Sans"/>
                        </a:rPr>
                        <a:t>Solar and wind</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u="none" strike="noStrike" cap="none">
                          <a:latin typeface="Open Sans"/>
                          <a:ea typeface="Open Sans"/>
                          <a:cs typeface="Open Sans"/>
                          <a:sym typeface="Open Sans"/>
                        </a:rPr>
                        <a:t>6.45%</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u="none" strike="noStrike" cap="none">
                          <a:latin typeface="Open Sans"/>
                          <a:ea typeface="Open Sans"/>
                          <a:cs typeface="Open Sans"/>
                          <a:sym typeface="Open Sans"/>
                        </a:rPr>
                        <a:t>Ba2 (Moody's)</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u="none" strike="noStrike" cap="none">
                          <a:latin typeface="Open Sans"/>
                          <a:ea typeface="Open Sans"/>
                          <a:cs typeface="Open Sans"/>
                          <a:sym typeface="Open Sans"/>
                        </a:rPr>
                        <a:t>5</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u="none" strike="noStrike" cap="none">
                          <a:latin typeface="Open Sans"/>
                          <a:ea typeface="Open Sans"/>
                          <a:cs typeface="Open Sans"/>
                          <a:sym typeface="Open Sans"/>
                        </a:rPr>
                        <a:t>Capacity expansion and repaying high cost debt</a:t>
                      </a:r>
                      <a:endParaRPr sz="800" b="0" i="0" u="none" strike="noStrike" cap="none">
                        <a:solidFill>
                          <a:srgbClr val="000000"/>
                        </a:solidFill>
                        <a:latin typeface="Open Sans"/>
                        <a:ea typeface="Open Sans"/>
                        <a:cs typeface="Open Sans"/>
                        <a:sym typeface="Open Sans"/>
                      </a:endParaRPr>
                    </a:p>
                  </a:txBody>
                  <a:tcPr marL="91450" marR="91450" marT="45725" marB="45725" anchor="ctr"/>
                </a:tc>
                <a:extLst>
                  <a:ext uri="{0D108BD9-81ED-4DB2-BD59-A6C34878D82A}">
                    <a16:rowId xmlns:a16="http://schemas.microsoft.com/office/drawing/2014/main" val="10002"/>
                  </a:ext>
                </a:extLst>
              </a:tr>
              <a:tr h="381075">
                <a:tc>
                  <a:txBody>
                    <a:bodyPr/>
                    <a:lstStyle/>
                    <a:p>
                      <a:pPr marL="0" marR="0" lvl="0" indent="0" algn="ctr" rtl="0">
                        <a:lnSpc>
                          <a:spcPct val="100000"/>
                        </a:lnSpc>
                        <a:spcBef>
                          <a:spcPts val="0"/>
                        </a:spcBef>
                        <a:spcAft>
                          <a:spcPts val="0"/>
                        </a:spcAft>
                        <a:buNone/>
                      </a:pPr>
                      <a:r>
                        <a:rPr lang="en-US" sz="800" b="1" u="none" strike="noStrike" cap="none">
                          <a:latin typeface="Open Sans"/>
                          <a:ea typeface="Open Sans"/>
                          <a:cs typeface="Open Sans"/>
                          <a:sym typeface="Open Sans"/>
                        </a:rPr>
                        <a:t>August 2019</a:t>
                      </a:r>
                      <a:endParaRPr sz="800" b="1"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1" u="none" strike="noStrike" cap="none">
                          <a:solidFill>
                            <a:srgbClr val="000000"/>
                          </a:solidFill>
                          <a:latin typeface="Open Sans"/>
                          <a:ea typeface="Open Sans"/>
                          <a:cs typeface="Open Sans"/>
                          <a:sym typeface="Open Sans"/>
                        </a:rPr>
                        <a:t>Greenko</a:t>
                      </a:r>
                      <a:endParaRPr sz="800" b="1"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0" u="none" strike="noStrike" cap="none">
                          <a:solidFill>
                            <a:srgbClr val="000000"/>
                          </a:solidFill>
                          <a:latin typeface="Open Sans"/>
                          <a:ea typeface="Open Sans"/>
                          <a:cs typeface="Open Sans"/>
                          <a:sym typeface="Open Sans"/>
                        </a:rPr>
                        <a:t>85</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0" u="none" strike="noStrike" cap="none">
                          <a:solidFill>
                            <a:srgbClr val="000000"/>
                          </a:solidFill>
                          <a:latin typeface="Open Sans"/>
                          <a:ea typeface="Open Sans"/>
                          <a:cs typeface="Open Sans"/>
                          <a:sym typeface="Open Sans"/>
                        </a:rPr>
                        <a:t>Solar and wind</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0" u="none" strike="noStrike" cap="none">
                          <a:solidFill>
                            <a:srgbClr val="000000"/>
                          </a:solidFill>
                          <a:latin typeface="Open Sans"/>
                          <a:ea typeface="Open Sans"/>
                          <a:cs typeface="Open Sans"/>
                          <a:sym typeface="Open Sans"/>
                        </a:rPr>
                        <a:t>6.25%</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0" u="none" strike="noStrike" cap="none">
                          <a:solidFill>
                            <a:srgbClr val="000000"/>
                          </a:solidFill>
                          <a:latin typeface="Open Sans"/>
                          <a:ea typeface="Open Sans"/>
                          <a:cs typeface="Open Sans"/>
                          <a:sym typeface="Open Sans"/>
                        </a:rPr>
                        <a:t>Ba1 (Moody’s)</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0" u="none" strike="noStrike" cap="none">
                          <a:solidFill>
                            <a:srgbClr val="000000"/>
                          </a:solidFill>
                          <a:latin typeface="Open Sans"/>
                          <a:ea typeface="Open Sans"/>
                          <a:cs typeface="Open Sans"/>
                          <a:sym typeface="Open Sans"/>
                        </a:rPr>
                        <a:t>3.5</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0" u="none" strike="noStrike" cap="none">
                          <a:solidFill>
                            <a:srgbClr val="000000"/>
                          </a:solidFill>
                          <a:latin typeface="Open Sans"/>
                          <a:ea typeface="Open Sans"/>
                          <a:cs typeface="Open Sans"/>
                          <a:sym typeface="Open Sans"/>
                        </a:rPr>
                        <a:t>Refinancing of solar and wind projects</a:t>
                      </a:r>
                      <a:endParaRPr sz="800" b="0" i="0" u="none" strike="noStrike" cap="none">
                        <a:solidFill>
                          <a:srgbClr val="000000"/>
                        </a:solidFill>
                        <a:latin typeface="Open Sans"/>
                        <a:ea typeface="Open Sans"/>
                        <a:cs typeface="Open Sans"/>
                        <a:sym typeface="Open Sans"/>
                      </a:endParaRPr>
                    </a:p>
                  </a:txBody>
                  <a:tcPr marL="91450" marR="91450" marT="45725" marB="45725" anchor="ctr"/>
                </a:tc>
                <a:extLst>
                  <a:ext uri="{0D108BD9-81ED-4DB2-BD59-A6C34878D82A}">
                    <a16:rowId xmlns:a16="http://schemas.microsoft.com/office/drawing/2014/main" val="10003"/>
                  </a:ext>
                </a:extLst>
              </a:tr>
              <a:tr h="381075">
                <a:tc>
                  <a:txBody>
                    <a:bodyPr/>
                    <a:lstStyle/>
                    <a:p>
                      <a:pPr marL="0" marR="0" lvl="0" indent="0" algn="ctr" rtl="0">
                        <a:lnSpc>
                          <a:spcPct val="100000"/>
                        </a:lnSpc>
                        <a:spcBef>
                          <a:spcPts val="0"/>
                        </a:spcBef>
                        <a:spcAft>
                          <a:spcPts val="0"/>
                        </a:spcAft>
                        <a:buNone/>
                      </a:pPr>
                      <a:r>
                        <a:rPr lang="en-US" sz="800" b="1" u="none" strike="noStrike" cap="none">
                          <a:latin typeface="Open Sans"/>
                          <a:ea typeface="Open Sans"/>
                          <a:cs typeface="Open Sans"/>
                          <a:sym typeface="Open Sans"/>
                        </a:rPr>
                        <a:t>August 2019</a:t>
                      </a:r>
                      <a:endParaRPr sz="800" b="1"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1" u="none" strike="noStrike" cap="none">
                          <a:solidFill>
                            <a:srgbClr val="000000"/>
                          </a:solidFill>
                          <a:latin typeface="Open Sans"/>
                          <a:ea typeface="Open Sans"/>
                          <a:cs typeface="Open Sans"/>
                          <a:sym typeface="Open Sans"/>
                        </a:rPr>
                        <a:t>Greenko</a:t>
                      </a:r>
                      <a:endParaRPr sz="800" b="1"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0" u="none" strike="noStrike" cap="none">
                          <a:solidFill>
                            <a:srgbClr val="000000"/>
                          </a:solidFill>
                          <a:latin typeface="Open Sans"/>
                          <a:ea typeface="Open Sans"/>
                          <a:cs typeface="Open Sans"/>
                          <a:sym typeface="Open Sans"/>
                        </a:rPr>
                        <a:t>350</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0" u="none" strike="noStrike" cap="none">
                          <a:solidFill>
                            <a:srgbClr val="000000"/>
                          </a:solidFill>
                          <a:latin typeface="Open Sans"/>
                          <a:ea typeface="Open Sans"/>
                          <a:cs typeface="Open Sans"/>
                          <a:sym typeface="Open Sans"/>
                        </a:rPr>
                        <a:t>Solar and wind</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0" u="none" strike="noStrike" cap="none">
                          <a:solidFill>
                            <a:srgbClr val="000000"/>
                          </a:solidFill>
                          <a:latin typeface="Open Sans"/>
                          <a:ea typeface="Open Sans"/>
                          <a:cs typeface="Open Sans"/>
                          <a:sym typeface="Open Sans"/>
                        </a:rPr>
                        <a:t>6.25%</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0" u="none" strike="noStrike" cap="none">
                          <a:solidFill>
                            <a:srgbClr val="000000"/>
                          </a:solidFill>
                          <a:latin typeface="Open Sans"/>
                          <a:ea typeface="Open Sans"/>
                          <a:cs typeface="Open Sans"/>
                          <a:sym typeface="Open Sans"/>
                        </a:rPr>
                        <a:t>Ba1 (Moody’s)</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0" u="none" strike="noStrike" cap="none">
                          <a:solidFill>
                            <a:srgbClr val="000000"/>
                          </a:solidFill>
                          <a:latin typeface="Open Sans"/>
                          <a:ea typeface="Open Sans"/>
                          <a:cs typeface="Open Sans"/>
                          <a:sym typeface="Open Sans"/>
                        </a:rPr>
                        <a:t>3.5</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0" u="none" strike="noStrike" cap="none">
                          <a:solidFill>
                            <a:srgbClr val="000000"/>
                          </a:solidFill>
                          <a:latin typeface="Open Sans"/>
                          <a:ea typeface="Open Sans"/>
                          <a:cs typeface="Open Sans"/>
                          <a:sym typeface="Open Sans"/>
                        </a:rPr>
                        <a:t>Refinancing of solar and wind projects</a:t>
                      </a:r>
                      <a:endParaRPr sz="800" b="0" i="0" u="none" strike="noStrike" cap="none">
                        <a:solidFill>
                          <a:srgbClr val="000000"/>
                        </a:solidFill>
                        <a:latin typeface="Open Sans"/>
                        <a:ea typeface="Open Sans"/>
                        <a:cs typeface="Open Sans"/>
                        <a:sym typeface="Open Sans"/>
                      </a:endParaRPr>
                    </a:p>
                  </a:txBody>
                  <a:tcPr marL="91450" marR="91450" marT="45725" marB="45725" anchor="ctr"/>
                </a:tc>
                <a:extLst>
                  <a:ext uri="{0D108BD9-81ED-4DB2-BD59-A6C34878D82A}">
                    <a16:rowId xmlns:a16="http://schemas.microsoft.com/office/drawing/2014/main" val="10004"/>
                  </a:ext>
                </a:extLst>
              </a:tr>
              <a:tr h="403500">
                <a:tc>
                  <a:txBody>
                    <a:bodyPr/>
                    <a:lstStyle/>
                    <a:p>
                      <a:pPr marL="0" marR="0" lvl="0" indent="0" algn="ctr" rtl="0">
                        <a:lnSpc>
                          <a:spcPct val="100000"/>
                        </a:lnSpc>
                        <a:spcBef>
                          <a:spcPts val="0"/>
                        </a:spcBef>
                        <a:spcAft>
                          <a:spcPts val="0"/>
                        </a:spcAft>
                        <a:buNone/>
                      </a:pPr>
                      <a:r>
                        <a:rPr lang="en-US" sz="800" b="1" u="none" strike="noStrike" cap="none">
                          <a:latin typeface="Open Sans"/>
                          <a:ea typeface="Open Sans"/>
                          <a:cs typeface="Open Sans"/>
                          <a:sym typeface="Open Sans"/>
                        </a:rPr>
                        <a:t>July 2019</a:t>
                      </a:r>
                      <a:endParaRPr sz="800" b="1"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1" u="none" strike="noStrike" cap="none">
                          <a:solidFill>
                            <a:srgbClr val="000000"/>
                          </a:solidFill>
                          <a:latin typeface="Open Sans"/>
                          <a:ea typeface="Open Sans"/>
                          <a:cs typeface="Open Sans"/>
                          <a:sym typeface="Open Sans"/>
                        </a:rPr>
                        <a:t>Greenko</a:t>
                      </a:r>
                      <a:endParaRPr sz="800" b="1"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0" u="none" strike="noStrike" cap="none">
                          <a:solidFill>
                            <a:srgbClr val="000000"/>
                          </a:solidFill>
                          <a:latin typeface="Open Sans"/>
                          <a:ea typeface="Open Sans"/>
                          <a:cs typeface="Open Sans"/>
                          <a:sym typeface="Open Sans"/>
                        </a:rPr>
                        <a:t>450</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0" u="none" strike="noStrike" cap="none">
                          <a:solidFill>
                            <a:srgbClr val="000000"/>
                          </a:solidFill>
                          <a:latin typeface="Open Sans"/>
                          <a:ea typeface="Open Sans"/>
                          <a:cs typeface="Open Sans"/>
                          <a:sym typeface="Open Sans"/>
                        </a:rPr>
                        <a:t>Solar and wind</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0" u="none" strike="noStrike" cap="none">
                          <a:solidFill>
                            <a:srgbClr val="000000"/>
                          </a:solidFill>
                          <a:latin typeface="Open Sans"/>
                          <a:ea typeface="Open Sans"/>
                          <a:cs typeface="Open Sans"/>
                          <a:sym typeface="Open Sans"/>
                        </a:rPr>
                        <a:t>5.95%</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latin typeface="Open Sans"/>
                          <a:ea typeface="Open Sans"/>
                          <a:cs typeface="Open Sans"/>
                          <a:sym typeface="Open Sans"/>
                        </a:rPr>
                        <a:t>BB (Fitch)</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0" u="none" strike="noStrike" cap="none">
                          <a:solidFill>
                            <a:srgbClr val="000000"/>
                          </a:solidFill>
                          <a:latin typeface="Open Sans"/>
                          <a:ea typeface="Open Sans"/>
                          <a:cs typeface="Open Sans"/>
                          <a:sym typeface="Open Sans"/>
                        </a:rPr>
                        <a:t>7</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0" u="none" strike="noStrike" cap="none">
                          <a:solidFill>
                            <a:srgbClr val="000000"/>
                          </a:solidFill>
                          <a:latin typeface="Open Sans"/>
                          <a:ea typeface="Open Sans"/>
                          <a:cs typeface="Open Sans"/>
                          <a:sym typeface="Open Sans"/>
                        </a:rPr>
                        <a:t>Refinancing of solar and wind projects</a:t>
                      </a:r>
                      <a:endParaRPr sz="800" b="0" i="0" u="none" strike="noStrike" cap="none">
                        <a:solidFill>
                          <a:srgbClr val="000000"/>
                        </a:solidFill>
                        <a:latin typeface="Open Sans"/>
                        <a:ea typeface="Open Sans"/>
                        <a:cs typeface="Open Sans"/>
                        <a:sym typeface="Open Sans"/>
                      </a:endParaRPr>
                    </a:p>
                  </a:txBody>
                  <a:tcPr marL="91450" marR="91450" marT="45725" marB="45725" anchor="ctr"/>
                </a:tc>
                <a:extLst>
                  <a:ext uri="{0D108BD9-81ED-4DB2-BD59-A6C34878D82A}">
                    <a16:rowId xmlns:a16="http://schemas.microsoft.com/office/drawing/2014/main" val="10005"/>
                  </a:ext>
                </a:extLst>
              </a:tr>
              <a:tr h="335500">
                <a:tc>
                  <a:txBody>
                    <a:bodyPr/>
                    <a:lstStyle/>
                    <a:p>
                      <a:pPr marL="0" marR="0" lvl="0" indent="0" algn="ctr" rtl="0">
                        <a:lnSpc>
                          <a:spcPct val="100000"/>
                        </a:lnSpc>
                        <a:spcBef>
                          <a:spcPts val="0"/>
                        </a:spcBef>
                        <a:spcAft>
                          <a:spcPts val="0"/>
                        </a:spcAft>
                        <a:buNone/>
                      </a:pPr>
                      <a:r>
                        <a:rPr lang="en-US" sz="800" b="1" u="none" strike="noStrike" cap="none">
                          <a:latin typeface="Open Sans"/>
                          <a:ea typeface="Open Sans"/>
                          <a:cs typeface="Open Sans"/>
                          <a:sym typeface="Open Sans"/>
                        </a:rPr>
                        <a:t>July 2019</a:t>
                      </a:r>
                      <a:endParaRPr sz="800" b="1"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1" u="none" strike="noStrike" cap="none">
                          <a:solidFill>
                            <a:srgbClr val="000000"/>
                          </a:solidFill>
                          <a:latin typeface="Open Sans"/>
                          <a:ea typeface="Open Sans"/>
                          <a:cs typeface="Open Sans"/>
                          <a:sym typeface="Open Sans"/>
                        </a:rPr>
                        <a:t>Greenko</a:t>
                      </a:r>
                      <a:endParaRPr sz="800" b="1"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0" u="none" strike="noStrike" cap="none">
                          <a:solidFill>
                            <a:srgbClr val="000000"/>
                          </a:solidFill>
                          <a:latin typeface="Open Sans"/>
                          <a:ea typeface="Open Sans"/>
                          <a:cs typeface="Open Sans"/>
                          <a:sym typeface="Open Sans"/>
                        </a:rPr>
                        <a:t>500</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0" u="none" strike="noStrike" cap="none">
                          <a:solidFill>
                            <a:srgbClr val="000000"/>
                          </a:solidFill>
                          <a:latin typeface="Open Sans"/>
                          <a:ea typeface="Open Sans"/>
                          <a:cs typeface="Open Sans"/>
                          <a:sym typeface="Open Sans"/>
                        </a:rPr>
                        <a:t>Solar and wind</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0" u="none" strike="noStrike" cap="none">
                          <a:solidFill>
                            <a:srgbClr val="000000"/>
                          </a:solidFill>
                          <a:latin typeface="Open Sans"/>
                          <a:ea typeface="Open Sans"/>
                          <a:cs typeface="Open Sans"/>
                          <a:sym typeface="Open Sans"/>
                        </a:rPr>
                        <a:t>5.55%</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latin typeface="Open Sans"/>
                          <a:ea typeface="Open Sans"/>
                          <a:cs typeface="Open Sans"/>
                          <a:sym typeface="Open Sans"/>
                        </a:rPr>
                        <a:t>BB (Fitch)</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0" u="none" strike="noStrike" cap="none">
                          <a:solidFill>
                            <a:srgbClr val="000000"/>
                          </a:solidFill>
                          <a:latin typeface="Open Sans"/>
                          <a:ea typeface="Open Sans"/>
                          <a:cs typeface="Open Sans"/>
                          <a:sym typeface="Open Sans"/>
                        </a:rPr>
                        <a:t>5.5</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0" u="none" strike="noStrike" cap="none">
                          <a:solidFill>
                            <a:srgbClr val="000000"/>
                          </a:solidFill>
                          <a:latin typeface="Open Sans"/>
                          <a:ea typeface="Open Sans"/>
                          <a:cs typeface="Open Sans"/>
                          <a:sym typeface="Open Sans"/>
                        </a:rPr>
                        <a:t>Refinancing of solar and wind projects</a:t>
                      </a:r>
                      <a:endParaRPr sz="800" b="0" i="0" u="none" strike="noStrike" cap="none">
                        <a:solidFill>
                          <a:srgbClr val="000000"/>
                        </a:solidFill>
                        <a:latin typeface="Open Sans"/>
                        <a:ea typeface="Open Sans"/>
                        <a:cs typeface="Open Sans"/>
                        <a:sym typeface="Open Sans"/>
                      </a:endParaRPr>
                    </a:p>
                  </a:txBody>
                  <a:tcPr marL="91450" marR="91450" marT="45725" marB="45725" anchor="ctr"/>
                </a:tc>
                <a:extLst>
                  <a:ext uri="{0D108BD9-81ED-4DB2-BD59-A6C34878D82A}">
                    <a16:rowId xmlns:a16="http://schemas.microsoft.com/office/drawing/2014/main" val="10006"/>
                  </a:ext>
                </a:extLst>
              </a:tr>
              <a:tr h="404650">
                <a:tc>
                  <a:txBody>
                    <a:bodyPr/>
                    <a:lstStyle/>
                    <a:p>
                      <a:pPr marL="0" marR="0" lvl="0" indent="0" algn="ctr" rtl="0">
                        <a:lnSpc>
                          <a:spcPct val="100000"/>
                        </a:lnSpc>
                        <a:spcBef>
                          <a:spcPts val="0"/>
                        </a:spcBef>
                        <a:spcAft>
                          <a:spcPts val="0"/>
                        </a:spcAft>
                        <a:buNone/>
                      </a:pPr>
                      <a:r>
                        <a:rPr lang="en-US" sz="800" b="1" u="none" strike="noStrike" cap="none">
                          <a:latin typeface="Open Sans"/>
                          <a:ea typeface="Open Sans"/>
                          <a:cs typeface="Open Sans"/>
                          <a:sym typeface="Open Sans"/>
                        </a:rPr>
                        <a:t>June 2019</a:t>
                      </a:r>
                      <a:endParaRPr sz="800" b="1"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1" u="none" strike="noStrike" cap="none">
                          <a:latin typeface="Open Sans"/>
                          <a:ea typeface="Open Sans"/>
                          <a:cs typeface="Open Sans"/>
                          <a:sym typeface="Open Sans"/>
                        </a:rPr>
                        <a:t>Adani Green Energy</a:t>
                      </a:r>
                      <a:endParaRPr sz="800" b="1"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u="none" strike="noStrike" cap="none">
                          <a:latin typeface="Open Sans"/>
                          <a:ea typeface="Open Sans"/>
                          <a:cs typeface="Open Sans"/>
                          <a:sym typeface="Open Sans"/>
                        </a:rPr>
                        <a:t>500</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u="none" strike="noStrike" cap="none">
                          <a:latin typeface="Open Sans"/>
                          <a:ea typeface="Open Sans"/>
                          <a:cs typeface="Open Sans"/>
                          <a:sym typeface="Open Sans"/>
                        </a:rPr>
                        <a:t>Solar</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u="none" strike="noStrike" cap="none">
                          <a:latin typeface="Open Sans"/>
                          <a:ea typeface="Open Sans"/>
                          <a:cs typeface="Open Sans"/>
                          <a:sym typeface="Open Sans"/>
                        </a:rPr>
                        <a:t>6.25%</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u="none" strike="noStrike" cap="none">
                          <a:latin typeface="Open Sans"/>
                          <a:ea typeface="Open Sans"/>
                          <a:cs typeface="Open Sans"/>
                          <a:sym typeface="Open Sans"/>
                        </a:rPr>
                        <a:t>BB+ (Fitch)</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u="none" strike="noStrike" cap="none">
                          <a:latin typeface="Open Sans"/>
                          <a:ea typeface="Open Sans"/>
                          <a:cs typeface="Open Sans"/>
                          <a:sym typeface="Open Sans"/>
                        </a:rPr>
                        <a:t>5</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u="none" strike="noStrike" cap="none">
                          <a:latin typeface="Open Sans"/>
                          <a:ea typeface="Open Sans"/>
                          <a:cs typeface="Open Sans"/>
                          <a:sym typeface="Open Sans"/>
                        </a:rPr>
                        <a:t>Refinancing of solar projects</a:t>
                      </a:r>
                      <a:endParaRPr sz="800" b="0" i="0" u="none" strike="noStrike" cap="none">
                        <a:solidFill>
                          <a:srgbClr val="000000"/>
                        </a:solidFill>
                        <a:latin typeface="Open Sans"/>
                        <a:ea typeface="Open Sans"/>
                        <a:cs typeface="Open Sans"/>
                        <a:sym typeface="Open Sans"/>
                      </a:endParaRPr>
                    </a:p>
                  </a:txBody>
                  <a:tcPr marL="91450" marR="91450" marT="45725" marB="45725" anchor="ctr"/>
                </a:tc>
                <a:extLst>
                  <a:ext uri="{0D108BD9-81ED-4DB2-BD59-A6C34878D82A}">
                    <a16:rowId xmlns:a16="http://schemas.microsoft.com/office/drawing/2014/main" val="10007"/>
                  </a:ext>
                </a:extLst>
              </a:tr>
              <a:tr h="400675">
                <a:tc>
                  <a:txBody>
                    <a:bodyPr/>
                    <a:lstStyle/>
                    <a:p>
                      <a:pPr marL="0" marR="0" lvl="0" indent="0" algn="ctr" rtl="0">
                        <a:lnSpc>
                          <a:spcPct val="100000"/>
                        </a:lnSpc>
                        <a:spcBef>
                          <a:spcPts val="0"/>
                        </a:spcBef>
                        <a:spcAft>
                          <a:spcPts val="0"/>
                        </a:spcAft>
                        <a:buNone/>
                      </a:pPr>
                      <a:r>
                        <a:rPr lang="en-US" sz="800" b="1" u="none" strike="noStrike" cap="none">
                          <a:latin typeface="Open Sans"/>
                          <a:ea typeface="Open Sans"/>
                          <a:cs typeface="Open Sans"/>
                          <a:sym typeface="Open Sans"/>
                        </a:rPr>
                        <a:t>March 2019</a:t>
                      </a:r>
                      <a:endParaRPr sz="800" b="1"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1" u="none" strike="noStrike" cap="none">
                          <a:latin typeface="Open Sans"/>
                          <a:ea typeface="Open Sans"/>
                          <a:cs typeface="Open Sans"/>
                          <a:sym typeface="Open Sans"/>
                        </a:rPr>
                        <a:t>ReNew Power</a:t>
                      </a:r>
                      <a:endParaRPr sz="800" b="1"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0" u="none" strike="noStrike" cap="none">
                          <a:solidFill>
                            <a:srgbClr val="000000"/>
                          </a:solidFill>
                          <a:latin typeface="Open Sans"/>
                          <a:ea typeface="Open Sans"/>
                          <a:cs typeface="Open Sans"/>
                          <a:sym typeface="Open Sans"/>
                        </a:rPr>
                        <a:t>60</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latin typeface="Open Sans"/>
                          <a:ea typeface="Open Sans"/>
                          <a:cs typeface="Open Sans"/>
                          <a:sym typeface="Open Sans"/>
                        </a:rPr>
                        <a:t>Solar and wind</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u="none" strike="noStrike" cap="none">
                          <a:latin typeface="Open Sans"/>
                          <a:ea typeface="Open Sans"/>
                          <a:cs typeface="Open Sans"/>
                          <a:sym typeface="Open Sans"/>
                        </a:rPr>
                        <a:t>6.67%</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u="none" strike="noStrike" cap="none">
                          <a:latin typeface="Open Sans"/>
                          <a:ea typeface="Open Sans"/>
                          <a:cs typeface="Open Sans"/>
                          <a:sym typeface="Open Sans"/>
                        </a:rPr>
                        <a:t>BB (Fitch)</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u="none" strike="noStrike" cap="none">
                          <a:latin typeface="Open Sans"/>
                          <a:ea typeface="Open Sans"/>
                          <a:cs typeface="Open Sans"/>
                          <a:sym typeface="Open Sans"/>
                        </a:rPr>
                        <a:t>5</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u="none" strike="noStrike" cap="none">
                          <a:latin typeface="Open Sans"/>
                          <a:ea typeface="Open Sans"/>
                          <a:cs typeface="Open Sans"/>
                          <a:sym typeface="Open Sans"/>
                        </a:rPr>
                        <a:t>Capex and refinancing of outstanding ECB</a:t>
                      </a:r>
                      <a:endParaRPr sz="800" b="0" i="0" u="none" strike="noStrike" cap="none">
                        <a:solidFill>
                          <a:srgbClr val="000000"/>
                        </a:solidFill>
                        <a:latin typeface="Open Sans"/>
                        <a:ea typeface="Open Sans"/>
                        <a:cs typeface="Open Sans"/>
                        <a:sym typeface="Open Sans"/>
                      </a:endParaRPr>
                    </a:p>
                  </a:txBody>
                  <a:tcPr marL="91450" marR="91450" marT="45725" marB="45725" anchor="ctr"/>
                </a:tc>
                <a:extLst>
                  <a:ext uri="{0D108BD9-81ED-4DB2-BD59-A6C34878D82A}">
                    <a16:rowId xmlns:a16="http://schemas.microsoft.com/office/drawing/2014/main" val="10008"/>
                  </a:ext>
                </a:extLst>
              </a:tr>
              <a:tr h="329100">
                <a:tc>
                  <a:txBody>
                    <a:bodyPr/>
                    <a:lstStyle/>
                    <a:p>
                      <a:pPr marL="0" marR="0" lvl="0" indent="0" algn="ctr" rtl="0">
                        <a:lnSpc>
                          <a:spcPct val="100000"/>
                        </a:lnSpc>
                        <a:spcBef>
                          <a:spcPts val="0"/>
                        </a:spcBef>
                        <a:spcAft>
                          <a:spcPts val="0"/>
                        </a:spcAft>
                        <a:buNone/>
                      </a:pPr>
                      <a:r>
                        <a:rPr lang="en-US" sz="800" b="1" u="none" strike="noStrike" cap="none">
                          <a:latin typeface="Open Sans"/>
                          <a:ea typeface="Open Sans"/>
                          <a:cs typeface="Open Sans"/>
                          <a:sym typeface="Open Sans"/>
                        </a:rPr>
                        <a:t>March 2019</a:t>
                      </a:r>
                      <a:endParaRPr sz="800" b="1"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1" u="none" strike="noStrike" cap="none">
                          <a:latin typeface="Open Sans"/>
                          <a:ea typeface="Open Sans"/>
                          <a:cs typeface="Open Sans"/>
                          <a:sym typeface="Open Sans"/>
                        </a:rPr>
                        <a:t>ReNew Power</a:t>
                      </a:r>
                      <a:endParaRPr sz="800" b="1"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u="none" strike="noStrike" cap="none">
                          <a:latin typeface="Open Sans"/>
                          <a:ea typeface="Open Sans"/>
                          <a:cs typeface="Open Sans"/>
                          <a:sym typeface="Open Sans"/>
                        </a:rPr>
                        <a:t>375</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latin typeface="Open Sans"/>
                          <a:ea typeface="Open Sans"/>
                          <a:cs typeface="Open Sans"/>
                          <a:sym typeface="Open Sans"/>
                        </a:rPr>
                        <a:t>Solar and wind</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u="none" strike="noStrike" cap="none">
                          <a:latin typeface="Open Sans"/>
                          <a:ea typeface="Open Sans"/>
                          <a:cs typeface="Open Sans"/>
                          <a:sym typeface="Open Sans"/>
                        </a:rPr>
                        <a:t>6.67%</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u="none" strike="noStrike" cap="none">
                          <a:latin typeface="Open Sans"/>
                          <a:ea typeface="Open Sans"/>
                          <a:cs typeface="Open Sans"/>
                          <a:sym typeface="Open Sans"/>
                        </a:rPr>
                        <a:t>BB (Fitch)</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u="none" strike="noStrike" cap="none">
                          <a:latin typeface="Open Sans"/>
                          <a:ea typeface="Open Sans"/>
                          <a:cs typeface="Open Sans"/>
                          <a:sym typeface="Open Sans"/>
                        </a:rPr>
                        <a:t>5</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u="none" strike="noStrike" cap="none">
                          <a:latin typeface="Open Sans"/>
                          <a:ea typeface="Open Sans"/>
                          <a:cs typeface="Open Sans"/>
                          <a:sym typeface="Open Sans"/>
                        </a:rPr>
                        <a:t>Capex and refinancing of outstanding ECB</a:t>
                      </a:r>
                      <a:endParaRPr sz="800" b="0" i="0" u="none" strike="noStrike" cap="none">
                        <a:solidFill>
                          <a:srgbClr val="000000"/>
                        </a:solidFill>
                        <a:latin typeface="Open Sans"/>
                        <a:ea typeface="Open Sans"/>
                        <a:cs typeface="Open Sans"/>
                        <a:sym typeface="Open Sans"/>
                      </a:endParaRPr>
                    </a:p>
                  </a:txBody>
                  <a:tcPr marL="91450" marR="91450" marT="45725" marB="45725" anchor="ctr"/>
                </a:tc>
                <a:extLst>
                  <a:ext uri="{0D108BD9-81ED-4DB2-BD59-A6C34878D82A}">
                    <a16:rowId xmlns:a16="http://schemas.microsoft.com/office/drawing/2014/main" val="10009"/>
                  </a:ext>
                </a:extLst>
              </a:tr>
              <a:tr h="382550">
                <a:tc>
                  <a:txBody>
                    <a:bodyPr/>
                    <a:lstStyle/>
                    <a:p>
                      <a:pPr marL="0" marR="0" lvl="0" indent="0" algn="ctr" rtl="0">
                        <a:lnSpc>
                          <a:spcPct val="100000"/>
                        </a:lnSpc>
                        <a:spcBef>
                          <a:spcPts val="0"/>
                        </a:spcBef>
                        <a:spcAft>
                          <a:spcPts val="0"/>
                        </a:spcAft>
                        <a:buNone/>
                      </a:pPr>
                      <a:r>
                        <a:rPr lang="en-US" sz="800" b="1" u="none" strike="noStrike" cap="none">
                          <a:latin typeface="Open Sans"/>
                          <a:ea typeface="Open Sans"/>
                          <a:cs typeface="Open Sans"/>
                          <a:sym typeface="Open Sans"/>
                        </a:rPr>
                        <a:t>January 2019</a:t>
                      </a:r>
                      <a:endParaRPr sz="800" b="1"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b="1" u="none" strike="noStrike" cap="none">
                          <a:latin typeface="Open Sans"/>
                          <a:ea typeface="Open Sans"/>
                          <a:cs typeface="Open Sans"/>
                          <a:sym typeface="Open Sans"/>
                        </a:rPr>
                        <a:t>Tata Cleantech</a:t>
                      </a:r>
                      <a:endParaRPr sz="800" b="1"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u="none" strike="noStrike" cap="none">
                          <a:latin typeface="Open Sans"/>
                          <a:ea typeface="Open Sans"/>
                          <a:cs typeface="Open Sans"/>
                          <a:sym typeface="Open Sans"/>
                        </a:rPr>
                        <a:t>25.6</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latin typeface="Open Sans"/>
                          <a:ea typeface="Open Sans"/>
                          <a:cs typeface="Open Sans"/>
                          <a:sym typeface="Open Sans"/>
                        </a:rPr>
                        <a:t>Solar and wind</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b="0" u="none" strike="noStrike" cap="none">
                          <a:solidFill>
                            <a:srgbClr val="000000"/>
                          </a:solidFill>
                          <a:latin typeface="Open Sans"/>
                          <a:ea typeface="Open Sans"/>
                          <a:cs typeface="Open Sans"/>
                          <a:sym typeface="Open Sans"/>
                        </a:rPr>
                        <a:t>Not available</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b="0" u="none" strike="noStrike" cap="none">
                          <a:solidFill>
                            <a:srgbClr val="000000"/>
                          </a:solidFill>
                          <a:latin typeface="Open Sans"/>
                          <a:ea typeface="Open Sans"/>
                          <a:cs typeface="Open Sans"/>
                          <a:sym typeface="Open Sans"/>
                        </a:rPr>
                        <a:t>Not available</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800"/>
                        <a:buFont typeface="Arial"/>
                        <a:buNone/>
                      </a:pPr>
                      <a:r>
                        <a:rPr lang="en-US" sz="800" b="0" u="none" strike="noStrike" cap="none">
                          <a:solidFill>
                            <a:srgbClr val="000000"/>
                          </a:solidFill>
                          <a:latin typeface="Open Sans"/>
                          <a:ea typeface="Open Sans"/>
                          <a:cs typeface="Open Sans"/>
                          <a:sym typeface="Open Sans"/>
                        </a:rPr>
                        <a:t>Not available</a:t>
                      </a:r>
                      <a:endParaRPr sz="800" b="0" i="0" u="none" strike="noStrike" cap="none">
                        <a:solidFill>
                          <a:srgbClr val="000000"/>
                        </a:solidFill>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800" u="none" strike="noStrike" cap="none">
                          <a:latin typeface="Open Sans"/>
                          <a:ea typeface="Open Sans"/>
                          <a:cs typeface="Open Sans"/>
                          <a:sym typeface="Open Sans"/>
                        </a:rPr>
                        <a:t>Capacity expansion</a:t>
                      </a:r>
                      <a:endParaRPr sz="800" b="0" i="0" u="none" strike="noStrike" cap="none">
                        <a:solidFill>
                          <a:srgbClr val="000000"/>
                        </a:solidFill>
                        <a:latin typeface="Open Sans"/>
                        <a:ea typeface="Open Sans"/>
                        <a:cs typeface="Open Sans"/>
                        <a:sym typeface="Open Sans"/>
                      </a:endParaRPr>
                    </a:p>
                  </a:txBody>
                  <a:tcPr marL="91450" marR="91450" marT="45725" marB="45725" anchor="ctr"/>
                </a:tc>
                <a:extLst>
                  <a:ext uri="{0D108BD9-81ED-4DB2-BD59-A6C34878D82A}">
                    <a16:rowId xmlns:a16="http://schemas.microsoft.com/office/drawing/2014/main" val="10010"/>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19"/>
          <p:cNvSpPr txBox="1">
            <a:spLocks noGrp="1"/>
          </p:cNvSpPr>
          <p:nvPr>
            <p:ph type="sldNum" idx="12"/>
          </p:nvPr>
        </p:nvSpPr>
        <p:spPr>
          <a:xfrm>
            <a:off x="8556775" y="4777350"/>
            <a:ext cx="548700" cy="2901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100"/>
              <a:buNone/>
            </a:pPr>
            <a:fld id="{00000000-1234-1234-1234-123412341234}" type="slidenum">
              <a:rPr lang="en-US"/>
              <a:t>19</a:t>
            </a:fld>
            <a:endParaRPr/>
          </a:p>
        </p:txBody>
      </p:sp>
      <p:sp>
        <p:nvSpPr>
          <p:cNvPr id="654" name="Google Shape;654;p19"/>
          <p:cNvSpPr txBox="1">
            <a:spLocks noGrp="1"/>
          </p:cNvSpPr>
          <p:nvPr>
            <p:ph type="title"/>
          </p:nvPr>
        </p:nvSpPr>
        <p:spPr>
          <a:xfrm>
            <a:off x="457200" y="193042"/>
            <a:ext cx="8229600" cy="238997"/>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US" sz="1200">
                <a:solidFill>
                  <a:srgbClr val="575756"/>
                </a:solidFill>
              </a:rPr>
              <a:t>Annexure II: </a:t>
            </a:r>
            <a:r>
              <a:rPr lang="en-US" sz="1200">
                <a:solidFill>
                  <a:srgbClr val="0A9FD9"/>
                </a:solidFill>
              </a:rPr>
              <a:t>Key electric mobility facts and figures </a:t>
            </a:r>
            <a:endParaRPr sz="1200">
              <a:solidFill>
                <a:srgbClr val="0A9FD9"/>
              </a:solidFill>
            </a:endParaRPr>
          </a:p>
        </p:txBody>
      </p:sp>
      <p:sp>
        <p:nvSpPr>
          <p:cNvPr id="655" name="Google Shape;655;p19"/>
          <p:cNvSpPr/>
          <p:nvPr/>
        </p:nvSpPr>
        <p:spPr>
          <a:xfrm rot="-5400000">
            <a:off x="9082410" y="-91649"/>
            <a:ext cx="249623" cy="815252"/>
          </a:xfrm>
          <a:prstGeom prst="rect">
            <a:avLst/>
          </a:prstGeom>
          <a:solidFill>
            <a:srgbClr val="009C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56" name="Google Shape;656;p19"/>
          <p:cNvSpPr txBox="1"/>
          <p:nvPr/>
        </p:nvSpPr>
        <p:spPr>
          <a:xfrm>
            <a:off x="8821030" y="208255"/>
            <a:ext cx="322970"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chemeClr val="lt1"/>
                </a:solidFill>
                <a:latin typeface="Open Sans"/>
                <a:ea typeface="Open Sans"/>
                <a:cs typeface="Open Sans"/>
                <a:sym typeface="Open Sans"/>
              </a:rPr>
              <a:t>19</a:t>
            </a:r>
            <a:endParaRPr/>
          </a:p>
        </p:txBody>
      </p:sp>
      <p:grpSp>
        <p:nvGrpSpPr>
          <p:cNvPr id="657" name="Google Shape;657;p19"/>
          <p:cNvGrpSpPr/>
          <p:nvPr/>
        </p:nvGrpSpPr>
        <p:grpSpPr>
          <a:xfrm>
            <a:off x="8284057" y="4779402"/>
            <a:ext cx="715926" cy="418214"/>
            <a:chOff x="8284057" y="4779402"/>
            <a:chExt cx="715926" cy="418214"/>
          </a:xfrm>
        </p:grpSpPr>
        <p:sp>
          <p:nvSpPr>
            <p:cNvPr id="658" name="Google Shape;658;p19"/>
            <p:cNvSpPr/>
            <p:nvPr/>
          </p:nvSpPr>
          <p:spPr>
            <a:xfrm>
              <a:off x="8331958" y="4779402"/>
              <a:ext cx="614149" cy="418214"/>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659" name="Google Shape;659;p19"/>
            <p:cNvGrpSpPr/>
            <p:nvPr/>
          </p:nvGrpSpPr>
          <p:grpSpPr>
            <a:xfrm>
              <a:off x="8284057" y="4879531"/>
              <a:ext cx="715926" cy="263969"/>
              <a:chOff x="1376812" y="1471708"/>
              <a:chExt cx="715926" cy="263969"/>
            </a:xfrm>
          </p:grpSpPr>
          <p:sp>
            <p:nvSpPr>
              <p:cNvPr id="660" name="Google Shape;660;p19"/>
              <p:cNvSpPr txBox="1"/>
              <p:nvPr/>
            </p:nvSpPr>
            <p:spPr>
              <a:xfrm>
                <a:off x="1376812" y="1535622"/>
                <a:ext cx="715926"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1" i="0" u="none" strike="noStrike" cap="none">
                    <a:solidFill>
                      <a:srgbClr val="575756"/>
                    </a:solidFill>
                    <a:latin typeface="Open Sans"/>
                    <a:ea typeface="Open Sans"/>
                    <a:cs typeface="Open Sans"/>
                    <a:sym typeface="Open Sans"/>
                  </a:rPr>
                  <a:t>cef.ceew.in</a:t>
                </a:r>
                <a:endParaRPr/>
              </a:p>
            </p:txBody>
          </p:sp>
          <p:grpSp>
            <p:nvGrpSpPr>
              <p:cNvPr id="661" name="Google Shape;661;p19"/>
              <p:cNvGrpSpPr/>
              <p:nvPr/>
            </p:nvGrpSpPr>
            <p:grpSpPr>
              <a:xfrm>
                <a:off x="1504037" y="1471708"/>
                <a:ext cx="436340" cy="63914"/>
                <a:chOff x="973747" y="978085"/>
                <a:chExt cx="436340" cy="63914"/>
              </a:xfrm>
            </p:grpSpPr>
            <p:sp>
              <p:nvSpPr>
                <p:cNvPr id="662" name="Google Shape;662;p19"/>
                <p:cNvSpPr/>
                <p:nvPr/>
              </p:nvSpPr>
              <p:spPr>
                <a:xfrm>
                  <a:off x="1349029" y="978085"/>
                  <a:ext cx="61058" cy="61059"/>
                </a:xfrm>
                <a:prstGeom prst="ellipse">
                  <a:avLst/>
                </a:prstGeom>
                <a:solidFill>
                  <a:srgbClr val="0A9F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63" name="Google Shape;663;p19"/>
                <p:cNvSpPr/>
                <p:nvPr/>
              </p:nvSpPr>
              <p:spPr>
                <a:xfrm>
                  <a:off x="1084312" y="980940"/>
                  <a:ext cx="61058" cy="61059"/>
                </a:xfrm>
                <a:prstGeom prst="ellipse">
                  <a:avLst/>
                </a:prstGeom>
                <a:solidFill>
                  <a:srgbClr val="87BD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64" name="Google Shape;664;p19"/>
                <p:cNvSpPr/>
                <p:nvPr/>
              </p:nvSpPr>
              <p:spPr>
                <a:xfrm>
                  <a:off x="973747" y="980940"/>
                  <a:ext cx="61058" cy="61059"/>
                </a:xfrm>
                <a:prstGeom prst="ellipse">
                  <a:avLst/>
                </a:prstGeom>
                <a:solidFill>
                  <a:srgbClr val="EA581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grpSp>
      <p:sp>
        <p:nvSpPr>
          <p:cNvPr id="665" name="Google Shape;665;p19"/>
          <p:cNvSpPr/>
          <p:nvPr/>
        </p:nvSpPr>
        <p:spPr>
          <a:xfrm>
            <a:off x="176660" y="2183732"/>
            <a:ext cx="979715" cy="544089"/>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66" name="Google Shape;666;p19"/>
          <p:cNvSpPr txBox="1"/>
          <p:nvPr/>
        </p:nvSpPr>
        <p:spPr>
          <a:xfrm>
            <a:off x="476884" y="565068"/>
            <a:ext cx="1821305" cy="754186"/>
          </a:xfrm>
          <a:prstGeom prst="rect">
            <a:avLst/>
          </a:prstGeom>
          <a:noFill/>
          <a:ln>
            <a:noFill/>
          </a:ln>
        </p:spPr>
        <p:txBody>
          <a:bodyPr spcFirstLastPara="1" wrap="square" lIns="91425" tIns="45700" rIns="91425" bIns="45700" anchor="t" anchorCtr="0">
            <a:noAutofit/>
          </a:bodyPr>
          <a:lstStyle/>
          <a:p>
            <a:pPr marL="0" marR="0" lvl="1" indent="0" algn="ctr" rtl="0">
              <a:lnSpc>
                <a:spcPct val="100000"/>
              </a:lnSpc>
              <a:spcBef>
                <a:spcPts val="0"/>
              </a:spcBef>
              <a:spcAft>
                <a:spcPts val="0"/>
              </a:spcAft>
              <a:buClr>
                <a:srgbClr val="000000"/>
              </a:buClr>
              <a:buSzPts val="4000"/>
              <a:buFont typeface="Arial"/>
              <a:buNone/>
            </a:pPr>
            <a:r>
              <a:rPr lang="en-US" sz="4000" b="1" i="0" u="none" strike="noStrike" cap="none">
                <a:solidFill>
                  <a:srgbClr val="575756"/>
                </a:solidFill>
                <a:latin typeface="Montserrat Alternates"/>
                <a:ea typeface="Montserrat Alternates"/>
                <a:cs typeface="Montserrat Alternates"/>
                <a:sym typeface="Montserrat Alternates"/>
              </a:rPr>
              <a:t>5.92%</a:t>
            </a:r>
            <a:endParaRPr/>
          </a:p>
        </p:txBody>
      </p:sp>
      <p:sp>
        <p:nvSpPr>
          <p:cNvPr id="667" name="Google Shape;667;p19"/>
          <p:cNvSpPr txBox="1"/>
          <p:nvPr/>
        </p:nvSpPr>
        <p:spPr>
          <a:xfrm>
            <a:off x="554512" y="1098252"/>
            <a:ext cx="1548432" cy="303688"/>
          </a:xfrm>
          <a:prstGeom prst="rect">
            <a:avLst/>
          </a:prstGeom>
          <a:noFill/>
          <a:ln>
            <a:noFill/>
          </a:ln>
        </p:spPr>
        <p:txBody>
          <a:bodyPr spcFirstLastPara="1" wrap="square" lIns="91425" tIns="45700" rIns="91425" bIns="45700" anchor="t" anchorCtr="0">
            <a:noAutofit/>
          </a:bodyPr>
          <a:lstStyle/>
          <a:p>
            <a:pPr marL="0" marR="0" lvl="1" indent="0" algn="ctr" rtl="0">
              <a:lnSpc>
                <a:spcPct val="100000"/>
              </a:lnSpc>
              <a:spcBef>
                <a:spcPts val="0"/>
              </a:spcBef>
              <a:spcAft>
                <a:spcPts val="0"/>
              </a:spcAft>
              <a:buClr>
                <a:srgbClr val="000000"/>
              </a:buClr>
              <a:buSzPts val="1200"/>
              <a:buFont typeface="Arial"/>
              <a:buNone/>
            </a:pPr>
            <a:r>
              <a:rPr lang="en-US" sz="1200" b="0" i="0" u="none" strike="noStrike" cap="none">
                <a:solidFill>
                  <a:srgbClr val="9D9D9C"/>
                </a:solidFill>
                <a:latin typeface="Open Sans"/>
                <a:ea typeface="Open Sans"/>
                <a:cs typeface="Open Sans"/>
                <a:sym typeface="Open Sans"/>
              </a:rPr>
              <a:t>FAME-II target met</a:t>
            </a:r>
            <a:endParaRPr/>
          </a:p>
        </p:txBody>
      </p:sp>
      <p:sp>
        <p:nvSpPr>
          <p:cNvPr id="668" name="Google Shape;668;p19"/>
          <p:cNvSpPr/>
          <p:nvPr/>
        </p:nvSpPr>
        <p:spPr>
          <a:xfrm>
            <a:off x="889344" y="1264781"/>
            <a:ext cx="878767" cy="215444"/>
          </a:xfrm>
          <a:prstGeom prst="rect">
            <a:avLst/>
          </a:prstGeom>
          <a:noFill/>
          <a:ln>
            <a:noFill/>
          </a:ln>
        </p:spPr>
        <p:txBody>
          <a:bodyPr spcFirstLastPara="1" wrap="square" lIns="91425" tIns="45700" rIns="91425" bIns="45700" anchor="t" anchorCtr="0">
            <a:spAutoFit/>
          </a:bodyPr>
          <a:lstStyle/>
          <a:p>
            <a:pPr marL="0" marR="0" lvl="1" indent="0" algn="ctr" rtl="0">
              <a:lnSpc>
                <a:spcPct val="100000"/>
              </a:lnSpc>
              <a:spcBef>
                <a:spcPts val="0"/>
              </a:spcBef>
              <a:spcAft>
                <a:spcPts val="0"/>
              </a:spcAft>
              <a:buNone/>
            </a:pPr>
            <a:r>
              <a:rPr lang="en-US" sz="800" b="0" i="1" u="none" strike="noStrike" cap="none">
                <a:solidFill>
                  <a:srgbClr val="9D9D9C"/>
                </a:solidFill>
                <a:latin typeface="Open Sans"/>
                <a:ea typeface="Open Sans"/>
                <a:cs typeface="Open Sans"/>
                <a:sym typeface="Open Sans"/>
              </a:rPr>
              <a:t>As of June 2021</a:t>
            </a:r>
            <a:endParaRPr/>
          </a:p>
        </p:txBody>
      </p:sp>
      <p:sp>
        <p:nvSpPr>
          <p:cNvPr id="669" name="Google Shape;669;p19"/>
          <p:cNvSpPr txBox="1"/>
          <p:nvPr/>
        </p:nvSpPr>
        <p:spPr>
          <a:xfrm>
            <a:off x="181894" y="1486071"/>
            <a:ext cx="2565151" cy="42597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900" b="1" i="1" u="none" strike="noStrike" cap="none">
                <a:solidFill>
                  <a:srgbClr val="9D9D9C"/>
                </a:solidFill>
                <a:latin typeface="Open Sans"/>
                <a:ea typeface="Open Sans"/>
                <a:cs typeface="Open Sans"/>
                <a:sym typeface="Open Sans"/>
              </a:rPr>
              <a:t>Note: </a:t>
            </a:r>
            <a:r>
              <a:rPr lang="en-US" sz="900" b="0" i="1" u="none" strike="noStrike" cap="none">
                <a:solidFill>
                  <a:srgbClr val="9D9D9C"/>
                </a:solidFill>
                <a:latin typeface="Open Sans"/>
                <a:ea typeface="Open Sans"/>
                <a:cs typeface="Open Sans"/>
                <a:sym typeface="Open Sans"/>
              </a:rPr>
              <a:t>Target of selling 1,562,000 EVs (2W, 3W, 4W and buses) under FAME-II scheme by FY22</a:t>
            </a:r>
            <a:endParaRPr/>
          </a:p>
        </p:txBody>
      </p:sp>
      <p:sp>
        <p:nvSpPr>
          <p:cNvPr id="670" name="Google Shape;670;p19"/>
          <p:cNvSpPr txBox="1"/>
          <p:nvPr/>
        </p:nvSpPr>
        <p:spPr>
          <a:xfrm>
            <a:off x="135470" y="1852857"/>
            <a:ext cx="2623206" cy="259770"/>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rgbClr val="000000"/>
              </a:buClr>
              <a:buSzPts val="1200"/>
              <a:buFont typeface="Arial"/>
              <a:buNone/>
            </a:pPr>
            <a:r>
              <a:rPr lang="en-US" sz="1200" b="1" i="0" u="none" strike="noStrike" cap="none">
                <a:solidFill>
                  <a:srgbClr val="009CD8"/>
                </a:solidFill>
                <a:latin typeface="Open Sans"/>
                <a:ea typeface="Open Sans"/>
                <a:cs typeface="Open Sans"/>
                <a:sym typeface="Open Sans"/>
              </a:rPr>
              <a:t>Recent electric vehicle launches</a:t>
            </a:r>
            <a:endParaRPr/>
          </a:p>
        </p:txBody>
      </p:sp>
      <p:sp>
        <p:nvSpPr>
          <p:cNvPr id="671" name="Google Shape;671;p19"/>
          <p:cNvSpPr txBox="1"/>
          <p:nvPr/>
        </p:nvSpPr>
        <p:spPr>
          <a:xfrm>
            <a:off x="1148015" y="2319253"/>
            <a:ext cx="1833039" cy="552505"/>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chemeClr val="lt1"/>
              </a:buClr>
              <a:buSzPts val="700"/>
              <a:buFont typeface="Arial"/>
              <a:buNone/>
            </a:pPr>
            <a:r>
              <a:rPr lang="en-US" sz="700" b="1" i="0" u="none" strike="noStrike" cap="none">
                <a:solidFill>
                  <a:srgbClr val="9D9D9C"/>
                </a:solidFill>
                <a:latin typeface="Open Sans"/>
                <a:ea typeface="Open Sans"/>
                <a:cs typeface="Open Sans"/>
                <a:sym typeface="Open Sans"/>
              </a:rPr>
              <a:t>Price: </a:t>
            </a:r>
            <a:r>
              <a:rPr lang="en-US" sz="700" b="0" i="0" u="none" strike="noStrike" cap="none">
                <a:solidFill>
                  <a:srgbClr val="9D9D9C"/>
                </a:solidFill>
                <a:latin typeface="Open Sans"/>
                <a:ea typeface="Open Sans"/>
                <a:cs typeface="Open Sans"/>
                <a:sym typeface="Open Sans"/>
              </a:rPr>
              <a:t>INR 72,000</a:t>
            </a:r>
            <a:endParaRPr/>
          </a:p>
          <a:p>
            <a:pPr marL="0" marR="0" lvl="1" indent="0" algn="l" rtl="0">
              <a:lnSpc>
                <a:spcPct val="100000"/>
              </a:lnSpc>
              <a:spcBef>
                <a:spcPts val="0"/>
              </a:spcBef>
              <a:spcAft>
                <a:spcPts val="0"/>
              </a:spcAft>
              <a:buClr>
                <a:schemeClr val="lt1"/>
              </a:buClr>
              <a:buSzPts val="700"/>
              <a:buFont typeface="Arial"/>
              <a:buNone/>
            </a:pPr>
            <a:r>
              <a:rPr lang="en-US" sz="700" b="1" i="0" u="none" strike="noStrike" cap="none">
                <a:solidFill>
                  <a:srgbClr val="9D9D9C"/>
                </a:solidFill>
                <a:latin typeface="Open Sans"/>
                <a:ea typeface="Open Sans"/>
                <a:cs typeface="Open Sans"/>
                <a:sym typeface="Open Sans"/>
              </a:rPr>
              <a:t>Range: </a:t>
            </a:r>
            <a:r>
              <a:rPr lang="en-US" sz="700" b="0" i="0" u="none" strike="noStrike" cap="none">
                <a:solidFill>
                  <a:srgbClr val="9D9D9C"/>
                </a:solidFill>
                <a:latin typeface="Open Sans"/>
                <a:ea typeface="Open Sans"/>
                <a:cs typeface="Open Sans"/>
                <a:sym typeface="Open Sans"/>
              </a:rPr>
              <a:t>72 - 80 km</a:t>
            </a:r>
            <a:endParaRPr/>
          </a:p>
          <a:p>
            <a:pPr marL="0" marR="0" lvl="1" indent="0" algn="l" rtl="0">
              <a:lnSpc>
                <a:spcPct val="100000"/>
              </a:lnSpc>
              <a:spcBef>
                <a:spcPts val="0"/>
              </a:spcBef>
              <a:spcAft>
                <a:spcPts val="0"/>
              </a:spcAft>
              <a:buClr>
                <a:schemeClr val="lt1"/>
              </a:buClr>
              <a:buSzPts val="700"/>
              <a:buFont typeface="Arial"/>
              <a:buNone/>
            </a:pPr>
            <a:r>
              <a:rPr lang="en-US" sz="700" b="1" i="0" u="none" strike="noStrike" cap="none">
                <a:solidFill>
                  <a:srgbClr val="9D9D9C"/>
                </a:solidFill>
                <a:latin typeface="Open Sans"/>
                <a:ea typeface="Open Sans"/>
                <a:cs typeface="Open Sans"/>
                <a:sym typeface="Open Sans"/>
              </a:rPr>
              <a:t>Battery capacity: </a:t>
            </a:r>
            <a:r>
              <a:rPr lang="en-US" sz="700" b="0" i="0" u="none" strike="noStrike" cap="none">
                <a:solidFill>
                  <a:srgbClr val="9D9D9C"/>
                </a:solidFill>
                <a:latin typeface="Open Sans"/>
                <a:ea typeface="Open Sans"/>
                <a:cs typeface="Open Sans"/>
                <a:sym typeface="Open Sans"/>
              </a:rPr>
              <a:t>20 / 26Ah</a:t>
            </a:r>
            <a:endParaRPr/>
          </a:p>
        </p:txBody>
      </p:sp>
      <p:sp>
        <p:nvSpPr>
          <p:cNvPr id="672" name="Google Shape;672;p19"/>
          <p:cNvSpPr txBox="1"/>
          <p:nvPr/>
        </p:nvSpPr>
        <p:spPr>
          <a:xfrm>
            <a:off x="1148016" y="2120341"/>
            <a:ext cx="1682578" cy="200165"/>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rgbClr val="000000"/>
              </a:buClr>
              <a:buSzPts val="800"/>
              <a:buFont typeface="Arial"/>
              <a:buNone/>
            </a:pPr>
            <a:r>
              <a:rPr lang="en-US" sz="800" b="1" i="0" u="none" strike="noStrike" cap="none">
                <a:solidFill>
                  <a:srgbClr val="009CD8"/>
                </a:solidFill>
                <a:latin typeface="Open Sans"/>
                <a:ea typeface="Open Sans"/>
                <a:cs typeface="Open Sans"/>
                <a:sym typeface="Open Sans"/>
              </a:rPr>
              <a:t>Jitendra New EV Tech JET 320</a:t>
            </a:r>
            <a:endParaRPr sz="800" b="0" i="0" u="none" strike="noStrike" cap="none">
              <a:solidFill>
                <a:srgbClr val="009CD8"/>
              </a:solidFill>
              <a:latin typeface="Open Sans"/>
              <a:ea typeface="Open Sans"/>
              <a:cs typeface="Open Sans"/>
              <a:sym typeface="Open Sans"/>
            </a:endParaRPr>
          </a:p>
        </p:txBody>
      </p:sp>
      <p:sp>
        <p:nvSpPr>
          <p:cNvPr id="673" name="Google Shape;673;p19"/>
          <p:cNvSpPr txBox="1"/>
          <p:nvPr/>
        </p:nvSpPr>
        <p:spPr>
          <a:xfrm>
            <a:off x="1144350" y="3081684"/>
            <a:ext cx="1820735" cy="422269"/>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chemeClr val="lt1"/>
              </a:buClr>
              <a:buSzPts val="700"/>
              <a:buFont typeface="Arial"/>
              <a:buNone/>
            </a:pPr>
            <a:r>
              <a:rPr lang="en-US" sz="700" b="1" i="0" u="none" strike="noStrike" cap="none">
                <a:solidFill>
                  <a:srgbClr val="9D9D9C"/>
                </a:solidFill>
                <a:latin typeface="Open Sans"/>
                <a:ea typeface="Open Sans"/>
                <a:cs typeface="Open Sans"/>
                <a:sym typeface="Open Sans"/>
              </a:rPr>
              <a:t>Price: </a:t>
            </a:r>
            <a:r>
              <a:rPr lang="en-US" sz="700" b="0" i="0" u="none" strike="noStrike" cap="none">
                <a:solidFill>
                  <a:srgbClr val="9D9D9C"/>
                </a:solidFill>
                <a:latin typeface="Open Sans"/>
                <a:ea typeface="Open Sans"/>
                <a:cs typeface="Open Sans"/>
                <a:sym typeface="Open Sans"/>
              </a:rPr>
              <a:t>INR 65,500 onwards</a:t>
            </a:r>
            <a:endParaRPr/>
          </a:p>
          <a:p>
            <a:pPr marL="0" marR="0" lvl="1" indent="0" algn="l" rtl="0">
              <a:lnSpc>
                <a:spcPct val="100000"/>
              </a:lnSpc>
              <a:spcBef>
                <a:spcPts val="0"/>
              </a:spcBef>
              <a:spcAft>
                <a:spcPts val="0"/>
              </a:spcAft>
              <a:buClr>
                <a:schemeClr val="lt1"/>
              </a:buClr>
              <a:buSzPts val="700"/>
              <a:buFont typeface="Arial"/>
              <a:buNone/>
            </a:pPr>
            <a:r>
              <a:rPr lang="en-US" sz="700" b="1" i="0" u="none" strike="noStrike" cap="none">
                <a:solidFill>
                  <a:srgbClr val="9D9D9C"/>
                </a:solidFill>
                <a:latin typeface="Open Sans"/>
                <a:ea typeface="Open Sans"/>
                <a:cs typeface="Open Sans"/>
                <a:sym typeface="Open Sans"/>
              </a:rPr>
              <a:t>Range: </a:t>
            </a:r>
            <a:r>
              <a:rPr lang="en-US" sz="700" b="0" i="0" u="none" strike="noStrike" cap="none">
                <a:solidFill>
                  <a:srgbClr val="9D9D9C"/>
                </a:solidFill>
                <a:latin typeface="Open Sans"/>
                <a:ea typeface="Open Sans"/>
                <a:cs typeface="Open Sans"/>
                <a:sym typeface="Open Sans"/>
              </a:rPr>
              <a:t>75-125 km</a:t>
            </a:r>
            <a:endParaRPr/>
          </a:p>
          <a:p>
            <a:pPr marL="0" marR="0" lvl="1" indent="0" algn="l" rtl="0">
              <a:lnSpc>
                <a:spcPct val="100000"/>
              </a:lnSpc>
              <a:spcBef>
                <a:spcPts val="0"/>
              </a:spcBef>
              <a:spcAft>
                <a:spcPts val="0"/>
              </a:spcAft>
              <a:buClr>
                <a:schemeClr val="lt1"/>
              </a:buClr>
              <a:buSzPts val="700"/>
              <a:buFont typeface="Arial"/>
              <a:buNone/>
            </a:pPr>
            <a:r>
              <a:rPr lang="en-US" sz="700" b="1" i="0" u="none" strike="noStrike" cap="none">
                <a:solidFill>
                  <a:srgbClr val="9D9D9C"/>
                </a:solidFill>
                <a:latin typeface="Open Sans"/>
                <a:ea typeface="Open Sans"/>
                <a:cs typeface="Open Sans"/>
                <a:sym typeface="Open Sans"/>
              </a:rPr>
              <a:t>Battery capacity: </a:t>
            </a:r>
            <a:r>
              <a:rPr lang="en-US" sz="700" b="0" i="0" u="none" strike="noStrike" cap="none">
                <a:solidFill>
                  <a:srgbClr val="9D9D9C"/>
                </a:solidFill>
                <a:latin typeface="Open Sans"/>
                <a:ea typeface="Open Sans"/>
                <a:cs typeface="Open Sans"/>
                <a:sym typeface="Open Sans"/>
              </a:rPr>
              <a:t>1.44 / 2.52 kWh</a:t>
            </a:r>
            <a:endParaRPr/>
          </a:p>
        </p:txBody>
      </p:sp>
      <p:sp>
        <p:nvSpPr>
          <p:cNvPr id="674" name="Google Shape;674;p19"/>
          <p:cNvSpPr txBox="1"/>
          <p:nvPr/>
        </p:nvSpPr>
        <p:spPr>
          <a:xfrm>
            <a:off x="1148016" y="2848564"/>
            <a:ext cx="1682578" cy="214165"/>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rgbClr val="000000"/>
              </a:buClr>
              <a:buSzPts val="800"/>
              <a:buFont typeface="Arial"/>
              <a:buNone/>
            </a:pPr>
            <a:r>
              <a:rPr lang="en-US" sz="800" b="1" i="0" u="none" strike="noStrike" cap="none">
                <a:solidFill>
                  <a:srgbClr val="009CD8"/>
                </a:solidFill>
                <a:latin typeface="Open Sans"/>
                <a:ea typeface="Open Sans"/>
                <a:cs typeface="Open Sans"/>
                <a:sym typeface="Open Sans"/>
              </a:rPr>
              <a:t>HOP Lyf</a:t>
            </a:r>
            <a:endParaRPr/>
          </a:p>
        </p:txBody>
      </p:sp>
      <p:sp>
        <p:nvSpPr>
          <p:cNvPr id="675" name="Google Shape;675;p19"/>
          <p:cNvSpPr txBox="1"/>
          <p:nvPr/>
        </p:nvSpPr>
        <p:spPr>
          <a:xfrm>
            <a:off x="1160320" y="3752158"/>
            <a:ext cx="1820735" cy="552505"/>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rgbClr val="000000"/>
              </a:buClr>
              <a:buSzPts val="700"/>
              <a:buFont typeface="Arial"/>
              <a:buNone/>
            </a:pPr>
            <a:r>
              <a:rPr lang="en-US" sz="700" b="1" i="0" u="none" strike="noStrike" cap="none">
                <a:solidFill>
                  <a:srgbClr val="9D9D9C"/>
                </a:solidFill>
                <a:latin typeface="Open Sans"/>
                <a:ea typeface="Open Sans"/>
                <a:cs typeface="Open Sans"/>
                <a:sym typeface="Open Sans"/>
              </a:rPr>
              <a:t>Price: </a:t>
            </a:r>
            <a:r>
              <a:rPr lang="en-US" sz="700" b="0" i="0" u="none" strike="noStrike" cap="none">
                <a:solidFill>
                  <a:srgbClr val="9D9D9C"/>
                </a:solidFill>
                <a:latin typeface="Open Sans"/>
                <a:ea typeface="Open Sans"/>
                <a:cs typeface="Open Sans"/>
                <a:sym typeface="Open Sans"/>
              </a:rPr>
              <a:t>INR 1,15,000 </a:t>
            </a:r>
            <a:endParaRPr/>
          </a:p>
          <a:p>
            <a:pPr marL="0" marR="0" lvl="1" indent="0" algn="l" rtl="0">
              <a:lnSpc>
                <a:spcPct val="100000"/>
              </a:lnSpc>
              <a:spcBef>
                <a:spcPts val="0"/>
              </a:spcBef>
              <a:spcAft>
                <a:spcPts val="0"/>
              </a:spcAft>
              <a:buClr>
                <a:srgbClr val="000000"/>
              </a:buClr>
              <a:buSzPts val="700"/>
              <a:buFont typeface="Arial"/>
              <a:buNone/>
            </a:pPr>
            <a:r>
              <a:rPr lang="en-US" sz="700" b="1" i="0" u="none" strike="noStrike" cap="none">
                <a:solidFill>
                  <a:srgbClr val="9D9D9C"/>
                </a:solidFill>
                <a:latin typeface="Open Sans"/>
                <a:ea typeface="Open Sans"/>
                <a:cs typeface="Open Sans"/>
                <a:sym typeface="Open Sans"/>
              </a:rPr>
              <a:t>Range: </a:t>
            </a:r>
            <a:r>
              <a:rPr lang="en-US" sz="700" b="0" i="0" u="none" strike="noStrike" cap="none">
                <a:solidFill>
                  <a:srgbClr val="9D9D9C"/>
                </a:solidFill>
                <a:latin typeface="Open Sans"/>
                <a:ea typeface="Open Sans"/>
                <a:cs typeface="Open Sans"/>
                <a:sym typeface="Open Sans"/>
              </a:rPr>
              <a:t>100 km</a:t>
            </a:r>
            <a:endParaRPr/>
          </a:p>
          <a:p>
            <a:pPr marL="0" marR="0" lvl="1" indent="0" algn="l" rtl="0">
              <a:lnSpc>
                <a:spcPct val="100000"/>
              </a:lnSpc>
              <a:spcBef>
                <a:spcPts val="0"/>
              </a:spcBef>
              <a:spcAft>
                <a:spcPts val="0"/>
              </a:spcAft>
              <a:buClr>
                <a:srgbClr val="000000"/>
              </a:buClr>
              <a:buSzPts val="700"/>
              <a:buFont typeface="Arial"/>
              <a:buNone/>
            </a:pPr>
            <a:r>
              <a:rPr lang="en-US" sz="700" b="1" i="0" u="none" strike="noStrike" cap="none">
                <a:solidFill>
                  <a:srgbClr val="9D9D9C"/>
                </a:solidFill>
                <a:latin typeface="Open Sans"/>
                <a:ea typeface="Open Sans"/>
                <a:cs typeface="Open Sans"/>
                <a:sym typeface="Open Sans"/>
              </a:rPr>
              <a:t>Battery capacity: </a:t>
            </a:r>
            <a:r>
              <a:rPr lang="en-US" sz="700" b="0" i="0" u="none" strike="noStrike" cap="none">
                <a:solidFill>
                  <a:srgbClr val="9D9D9C"/>
                </a:solidFill>
                <a:latin typeface="Open Sans"/>
                <a:ea typeface="Open Sans"/>
                <a:cs typeface="Open Sans"/>
                <a:sym typeface="Open Sans"/>
              </a:rPr>
              <a:t>1.8 / 2.4 kWh</a:t>
            </a:r>
            <a:endParaRPr/>
          </a:p>
        </p:txBody>
      </p:sp>
      <p:sp>
        <p:nvSpPr>
          <p:cNvPr id="676" name="Google Shape;676;p19"/>
          <p:cNvSpPr txBox="1"/>
          <p:nvPr/>
        </p:nvSpPr>
        <p:spPr>
          <a:xfrm>
            <a:off x="1160321" y="3542749"/>
            <a:ext cx="1682578" cy="178711"/>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rgbClr val="000000"/>
              </a:buClr>
              <a:buSzPts val="800"/>
              <a:buFont typeface="Arial"/>
              <a:buNone/>
            </a:pPr>
            <a:r>
              <a:rPr lang="en-US" sz="800" b="1" i="0" u="none" strike="noStrike" cap="none">
                <a:solidFill>
                  <a:srgbClr val="009CD8"/>
                </a:solidFill>
                <a:latin typeface="Open Sans"/>
                <a:ea typeface="Open Sans"/>
                <a:cs typeface="Open Sans"/>
                <a:sym typeface="Open Sans"/>
              </a:rPr>
              <a:t>White Carbon GT5</a:t>
            </a:r>
            <a:endParaRPr/>
          </a:p>
        </p:txBody>
      </p:sp>
      <p:sp>
        <p:nvSpPr>
          <p:cNvPr id="677" name="Google Shape;677;p19"/>
          <p:cNvSpPr txBox="1"/>
          <p:nvPr/>
        </p:nvSpPr>
        <p:spPr>
          <a:xfrm>
            <a:off x="1160320" y="4466173"/>
            <a:ext cx="1916586" cy="552505"/>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rgbClr val="000000"/>
              </a:buClr>
              <a:buSzPts val="700"/>
              <a:buFont typeface="Arial"/>
              <a:buNone/>
            </a:pPr>
            <a:r>
              <a:rPr lang="en-US" sz="700" b="1" i="0" u="none" strike="noStrike" cap="none">
                <a:solidFill>
                  <a:srgbClr val="9D9D9C"/>
                </a:solidFill>
                <a:latin typeface="Open Sans"/>
                <a:ea typeface="Open Sans"/>
                <a:cs typeface="Open Sans"/>
                <a:sym typeface="Open Sans"/>
              </a:rPr>
              <a:t>Price: </a:t>
            </a:r>
            <a:r>
              <a:rPr lang="en-US" sz="700" b="0" i="0" u="none" strike="noStrike" cap="none">
                <a:solidFill>
                  <a:srgbClr val="9D9D9C"/>
                </a:solidFill>
                <a:latin typeface="Open Sans"/>
                <a:ea typeface="Open Sans"/>
                <a:cs typeface="Open Sans"/>
                <a:sym typeface="Open Sans"/>
              </a:rPr>
              <a:t>INR 89,600</a:t>
            </a:r>
            <a:endParaRPr/>
          </a:p>
          <a:p>
            <a:pPr marL="0" marR="0" lvl="1" indent="0" algn="l" rtl="0">
              <a:lnSpc>
                <a:spcPct val="100000"/>
              </a:lnSpc>
              <a:spcBef>
                <a:spcPts val="0"/>
              </a:spcBef>
              <a:spcAft>
                <a:spcPts val="0"/>
              </a:spcAft>
              <a:buClr>
                <a:srgbClr val="000000"/>
              </a:buClr>
              <a:buSzPts val="700"/>
              <a:buFont typeface="Arial"/>
              <a:buNone/>
            </a:pPr>
            <a:r>
              <a:rPr lang="en-US" sz="700" b="1" i="0" u="none" strike="noStrike" cap="none">
                <a:solidFill>
                  <a:srgbClr val="9D9D9C"/>
                </a:solidFill>
                <a:latin typeface="Open Sans"/>
                <a:ea typeface="Open Sans"/>
                <a:cs typeface="Open Sans"/>
                <a:sym typeface="Open Sans"/>
              </a:rPr>
              <a:t>Range: </a:t>
            </a:r>
            <a:r>
              <a:rPr lang="en-US" sz="700" b="0" i="0" u="none" strike="noStrike" cap="none">
                <a:solidFill>
                  <a:srgbClr val="9D9D9C"/>
                </a:solidFill>
                <a:latin typeface="Open Sans"/>
                <a:ea typeface="Open Sans"/>
                <a:cs typeface="Open Sans"/>
                <a:sym typeface="Open Sans"/>
              </a:rPr>
              <a:t>120 km</a:t>
            </a:r>
            <a:endParaRPr/>
          </a:p>
          <a:p>
            <a:pPr marL="0" marR="0" lvl="1" indent="0" algn="l" rtl="0">
              <a:lnSpc>
                <a:spcPct val="100000"/>
              </a:lnSpc>
              <a:spcBef>
                <a:spcPts val="0"/>
              </a:spcBef>
              <a:spcAft>
                <a:spcPts val="0"/>
              </a:spcAft>
              <a:buClr>
                <a:srgbClr val="000000"/>
              </a:buClr>
              <a:buSzPts val="700"/>
              <a:buFont typeface="Arial"/>
              <a:buNone/>
            </a:pPr>
            <a:r>
              <a:rPr lang="en-US" sz="700" b="1" i="0" u="none" strike="noStrike" cap="none">
                <a:solidFill>
                  <a:srgbClr val="9D9D9C"/>
                </a:solidFill>
                <a:latin typeface="Open Sans"/>
                <a:ea typeface="Open Sans"/>
                <a:cs typeface="Open Sans"/>
                <a:sym typeface="Open Sans"/>
              </a:rPr>
              <a:t>Battery capacity: </a:t>
            </a:r>
            <a:r>
              <a:rPr lang="en-US" sz="700" b="0" i="0" u="none" strike="noStrike" cap="none">
                <a:solidFill>
                  <a:srgbClr val="9D9D9C"/>
                </a:solidFill>
                <a:latin typeface="Open Sans"/>
                <a:ea typeface="Open Sans"/>
                <a:cs typeface="Open Sans"/>
                <a:sym typeface="Open Sans"/>
              </a:rPr>
              <a:t>2.4 kWh</a:t>
            </a:r>
            <a:endParaRPr/>
          </a:p>
        </p:txBody>
      </p:sp>
      <p:sp>
        <p:nvSpPr>
          <p:cNvPr id="678" name="Google Shape;678;p19"/>
          <p:cNvSpPr txBox="1"/>
          <p:nvPr/>
        </p:nvSpPr>
        <p:spPr>
          <a:xfrm>
            <a:off x="1160321" y="4257998"/>
            <a:ext cx="1682578" cy="178711"/>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rgbClr val="000000"/>
              </a:buClr>
              <a:buSzPts val="800"/>
              <a:buFont typeface="Arial"/>
              <a:buNone/>
            </a:pPr>
            <a:r>
              <a:rPr lang="en-US" sz="800" b="1" i="0" u="none" strike="noStrike" cap="none">
                <a:solidFill>
                  <a:srgbClr val="009CD8"/>
                </a:solidFill>
                <a:latin typeface="Open Sans"/>
                <a:ea typeface="Open Sans"/>
                <a:cs typeface="Open Sans"/>
                <a:sym typeface="Open Sans"/>
              </a:rPr>
              <a:t>Kabira Mobility Hermes 75</a:t>
            </a:r>
            <a:endParaRPr/>
          </a:p>
        </p:txBody>
      </p:sp>
      <p:grpSp>
        <p:nvGrpSpPr>
          <p:cNvPr id="679" name="Google Shape;679;p19"/>
          <p:cNvGrpSpPr/>
          <p:nvPr/>
        </p:nvGrpSpPr>
        <p:grpSpPr>
          <a:xfrm>
            <a:off x="3286526" y="560013"/>
            <a:ext cx="2716221" cy="913795"/>
            <a:chOff x="4828719" y="687350"/>
            <a:chExt cx="2716221" cy="913795"/>
          </a:xfrm>
        </p:grpSpPr>
        <p:sp>
          <p:nvSpPr>
            <p:cNvPr id="680" name="Google Shape;680;p19"/>
            <p:cNvSpPr txBox="1"/>
            <p:nvPr/>
          </p:nvSpPr>
          <p:spPr>
            <a:xfrm>
              <a:off x="5207173" y="687350"/>
              <a:ext cx="2032876" cy="793914"/>
            </a:xfrm>
            <a:prstGeom prst="rect">
              <a:avLst/>
            </a:prstGeom>
            <a:noFill/>
            <a:ln>
              <a:noFill/>
            </a:ln>
          </p:spPr>
          <p:txBody>
            <a:bodyPr spcFirstLastPara="1" wrap="square" lIns="91425" tIns="45700" rIns="91425" bIns="45700" anchor="t" anchorCtr="0">
              <a:noAutofit/>
            </a:bodyPr>
            <a:lstStyle/>
            <a:p>
              <a:pPr marL="0" marR="0" lvl="1" indent="0" algn="ctr" rtl="0">
                <a:lnSpc>
                  <a:spcPct val="100000"/>
                </a:lnSpc>
                <a:spcBef>
                  <a:spcPts val="0"/>
                </a:spcBef>
                <a:spcAft>
                  <a:spcPts val="0"/>
                </a:spcAft>
                <a:buClr>
                  <a:srgbClr val="000000"/>
                </a:buClr>
                <a:buSzPts val="4000"/>
                <a:buFont typeface="Arial"/>
                <a:buNone/>
              </a:pPr>
              <a:r>
                <a:rPr lang="en-US" sz="4000" b="1" i="0" u="none" strike="noStrike" cap="none">
                  <a:solidFill>
                    <a:srgbClr val="575756"/>
                  </a:solidFill>
                  <a:latin typeface="Montserrat Alternates"/>
                  <a:ea typeface="Montserrat Alternates"/>
                  <a:cs typeface="Montserrat Alternates"/>
                  <a:sym typeface="Montserrat Alternates"/>
                </a:rPr>
                <a:t>366</a:t>
              </a:r>
              <a:endParaRPr/>
            </a:p>
          </p:txBody>
        </p:sp>
        <p:sp>
          <p:nvSpPr>
            <p:cNvPr id="681" name="Google Shape;681;p19"/>
            <p:cNvSpPr txBox="1"/>
            <p:nvPr/>
          </p:nvSpPr>
          <p:spPr>
            <a:xfrm>
              <a:off x="4897142" y="1231666"/>
              <a:ext cx="2647798" cy="281807"/>
            </a:xfrm>
            <a:prstGeom prst="rect">
              <a:avLst/>
            </a:prstGeom>
            <a:noFill/>
            <a:ln>
              <a:noFill/>
            </a:ln>
          </p:spPr>
          <p:txBody>
            <a:bodyPr spcFirstLastPara="1" wrap="square" lIns="91425" tIns="45700" rIns="91425" bIns="45700" anchor="t" anchorCtr="0">
              <a:noAutofit/>
            </a:bodyPr>
            <a:lstStyle/>
            <a:p>
              <a:pPr marL="0" marR="0" lvl="1" indent="0" algn="ctr" rtl="0">
                <a:lnSpc>
                  <a:spcPct val="100000"/>
                </a:lnSpc>
                <a:spcBef>
                  <a:spcPts val="0"/>
                </a:spcBef>
                <a:spcAft>
                  <a:spcPts val="0"/>
                </a:spcAft>
                <a:buClr>
                  <a:srgbClr val="000000"/>
                </a:buClr>
                <a:buSzPts val="1200"/>
                <a:buFont typeface="Arial"/>
                <a:buNone/>
              </a:pPr>
              <a:r>
                <a:rPr lang="en-US" sz="1200" b="0" i="0" u="none" strike="noStrike" cap="none">
                  <a:solidFill>
                    <a:srgbClr val="9D9D9C"/>
                  </a:solidFill>
                  <a:latin typeface="Open Sans"/>
                  <a:ea typeface="Open Sans"/>
                  <a:cs typeface="Open Sans"/>
                  <a:sym typeface="Open Sans"/>
                </a:rPr>
                <a:t>Number of EV OEMs in India</a:t>
              </a:r>
              <a:endParaRPr/>
            </a:p>
          </p:txBody>
        </p:sp>
        <p:sp>
          <p:nvSpPr>
            <p:cNvPr id="682" name="Google Shape;682;p19"/>
            <p:cNvSpPr txBox="1"/>
            <p:nvPr/>
          </p:nvSpPr>
          <p:spPr>
            <a:xfrm>
              <a:off x="4828719" y="1403930"/>
              <a:ext cx="2647798" cy="197215"/>
            </a:xfrm>
            <a:prstGeom prst="rect">
              <a:avLst/>
            </a:prstGeom>
            <a:noFill/>
            <a:ln>
              <a:noFill/>
            </a:ln>
          </p:spPr>
          <p:txBody>
            <a:bodyPr spcFirstLastPara="1" wrap="square" lIns="91425" tIns="45700" rIns="91425" bIns="45700" anchor="t" anchorCtr="0">
              <a:noAutofit/>
            </a:bodyPr>
            <a:lstStyle/>
            <a:p>
              <a:pPr marL="0" marR="0" lvl="1" indent="0" algn="ctr" rtl="0">
                <a:lnSpc>
                  <a:spcPct val="100000"/>
                </a:lnSpc>
                <a:spcBef>
                  <a:spcPts val="0"/>
                </a:spcBef>
                <a:spcAft>
                  <a:spcPts val="0"/>
                </a:spcAft>
                <a:buClr>
                  <a:srgbClr val="000000"/>
                </a:buClr>
                <a:buSzPts val="800"/>
                <a:buFont typeface="Arial"/>
                <a:buNone/>
              </a:pPr>
              <a:r>
                <a:rPr lang="en-US" sz="800" b="0" i="1" u="none" strike="noStrike" cap="none">
                  <a:solidFill>
                    <a:srgbClr val="9D9D9C"/>
                  </a:solidFill>
                  <a:latin typeface="Calibri"/>
                  <a:ea typeface="Calibri"/>
                  <a:cs typeface="Calibri"/>
                  <a:sym typeface="Calibri"/>
                </a:rPr>
                <a:t>As of June 2021</a:t>
              </a:r>
              <a:endParaRPr/>
            </a:p>
          </p:txBody>
        </p:sp>
      </p:grpSp>
      <p:sp>
        <p:nvSpPr>
          <p:cNvPr id="683" name="Google Shape;683;p19"/>
          <p:cNvSpPr txBox="1"/>
          <p:nvPr/>
        </p:nvSpPr>
        <p:spPr>
          <a:xfrm>
            <a:off x="3447913" y="1641210"/>
            <a:ext cx="2471936" cy="453150"/>
          </a:xfrm>
          <a:prstGeom prst="rect">
            <a:avLst/>
          </a:prstGeom>
          <a:noFill/>
          <a:ln>
            <a:noFill/>
          </a:ln>
        </p:spPr>
        <p:txBody>
          <a:bodyPr spcFirstLastPara="1" wrap="square" lIns="91425" tIns="45700" rIns="91425" bIns="45700" anchor="t" anchorCtr="0">
            <a:noAutofit/>
          </a:bodyPr>
          <a:lstStyle/>
          <a:p>
            <a:pPr marL="0" marR="0" lvl="1"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9CD8"/>
                </a:solidFill>
                <a:latin typeface="Open Sans"/>
                <a:ea typeface="Open Sans"/>
                <a:cs typeface="Open Sans"/>
                <a:sym typeface="Open Sans"/>
              </a:rPr>
              <a:t>EV sales per 1000 non-EV sales</a:t>
            </a:r>
            <a:endParaRPr/>
          </a:p>
        </p:txBody>
      </p:sp>
      <p:sp>
        <p:nvSpPr>
          <p:cNvPr id="684" name="Google Shape;684;p19"/>
          <p:cNvSpPr txBox="1"/>
          <p:nvPr/>
        </p:nvSpPr>
        <p:spPr>
          <a:xfrm>
            <a:off x="3963116" y="1984337"/>
            <a:ext cx="808293" cy="502324"/>
          </a:xfrm>
          <a:prstGeom prst="rect">
            <a:avLst/>
          </a:prstGeom>
          <a:noFill/>
          <a:ln>
            <a:noFill/>
          </a:ln>
        </p:spPr>
        <p:txBody>
          <a:bodyPr spcFirstLastPara="1" wrap="square" lIns="91425" tIns="45700" rIns="91425" bIns="45700" anchor="t" anchorCtr="0">
            <a:noAutofit/>
          </a:bodyPr>
          <a:lstStyle/>
          <a:p>
            <a:pPr marL="0" marR="0" lvl="1" indent="0" algn="r" rtl="0">
              <a:lnSpc>
                <a:spcPct val="100000"/>
              </a:lnSpc>
              <a:spcBef>
                <a:spcPts val="0"/>
              </a:spcBef>
              <a:spcAft>
                <a:spcPts val="0"/>
              </a:spcAft>
              <a:buClr>
                <a:srgbClr val="000000"/>
              </a:buClr>
              <a:buSzPts val="3500"/>
              <a:buFont typeface="Arial"/>
              <a:buNone/>
            </a:pPr>
            <a:r>
              <a:rPr lang="en-US" sz="3500" b="1" i="0" u="none" strike="noStrike" cap="none">
                <a:solidFill>
                  <a:srgbClr val="575756"/>
                </a:solidFill>
                <a:latin typeface="Montserrat Alternates"/>
                <a:ea typeface="Montserrat Alternates"/>
                <a:cs typeface="Montserrat Alternates"/>
                <a:sym typeface="Montserrat Alternates"/>
              </a:rPr>
              <a:t>61</a:t>
            </a:r>
            <a:endParaRPr/>
          </a:p>
        </p:txBody>
      </p:sp>
      <p:sp>
        <p:nvSpPr>
          <p:cNvPr id="685" name="Google Shape;685;p19"/>
          <p:cNvSpPr txBox="1"/>
          <p:nvPr/>
        </p:nvSpPr>
        <p:spPr>
          <a:xfrm>
            <a:off x="4607030" y="2249871"/>
            <a:ext cx="1077840" cy="204592"/>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rgbClr val="000000"/>
              </a:buClr>
              <a:buSzPts val="1200"/>
              <a:buFont typeface="Arial"/>
              <a:buNone/>
            </a:pPr>
            <a:r>
              <a:rPr lang="en-US" sz="1200" b="1" i="0" u="none" strike="noStrike" cap="none">
                <a:solidFill>
                  <a:srgbClr val="009CD8"/>
                </a:solidFill>
                <a:latin typeface="Open Sans"/>
                <a:ea typeface="Open Sans"/>
                <a:cs typeface="Open Sans"/>
                <a:sym typeface="Open Sans"/>
              </a:rPr>
              <a:t>Tripura</a:t>
            </a:r>
            <a:endParaRPr/>
          </a:p>
        </p:txBody>
      </p:sp>
      <p:sp>
        <p:nvSpPr>
          <p:cNvPr id="686" name="Google Shape;686;p19"/>
          <p:cNvSpPr txBox="1"/>
          <p:nvPr/>
        </p:nvSpPr>
        <p:spPr>
          <a:xfrm>
            <a:off x="3859296" y="2435477"/>
            <a:ext cx="912113" cy="625034"/>
          </a:xfrm>
          <a:prstGeom prst="rect">
            <a:avLst/>
          </a:prstGeom>
          <a:noFill/>
          <a:ln>
            <a:noFill/>
          </a:ln>
        </p:spPr>
        <p:txBody>
          <a:bodyPr spcFirstLastPara="1" wrap="square" lIns="91425" tIns="45700" rIns="91425" bIns="45700" anchor="t" anchorCtr="0">
            <a:noAutofit/>
          </a:bodyPr>
          <a:lstStyle/>
          <a:p>
            <a:pPr marL="0" marR="0" lvl="1" indent="0" algn="r" rtl="0">
              <a:lnSpc>
                <a:spcPct val="100000"/>
              </a:lnSpc>
              <a:spcBef>
                <a:spcPts val="0"/>
              </a:spcBef>
              <a:spcAft>
                <a:spcPts val="0"/>
              </a:spcAft>
              <a:buClr>
                <a:srgbClr val="000000"/>
              </a:buClr>
              <a:buSzPts val="3500"/>
              <a:buFont typeface="Arial"/>
              <a:buNone/>
            </a:pPr>
            <a:r>
              <a:rPr lang="en-US" sz="3500" b="1" i="0" u="none" strike="noStrike" cap="none">
                <a:solidFill>
                  <a:srgbClr val="575756"/>
                </a:solidFill>
                <a:latin typeface="Montserrat Alternates"/>
                <a:ea typeface="Montserrat Alternates"/>
                <a:cs typeface="Montserrat Alternates"/>
                <a:sym typeface="Montserrat Alternates"/>
              </a:rPr>
              <a:t>35</a:t>
            </a:r>
            <a:endParaRPr/>
          </a:p>
        </p:txBody>
      </p:sp>
      <p:sp>
        <p:nvSpPr>
          <p:cNvPr id="687" name="Google Shape;687;p19"/>
          <p:cNvSpPr txBox="1"/>
          <p:nvPr/>
        </p:nvSpPr>
        <p:spPr>
          <a:xfrm>
            <a:off x="4607030" y="2698655"/>
            <a:ext cx="1077840" cy="175747"/>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rgbClr val="000000"/>
              </a:buClr>
              <a:buSzPts val="1200"/>
              <a:buFont typeface="Arial"/>
              <a:buNone/>
            </a:pPr>
            <a:r>
              <a:rPr lang="en-US" sz="1200" b="1" i="0" u="none" strike="noStrike" cap="none">
                <a:solidFill>
                  <a:srgbClr val="009CD8"/>
                </a:solidFill>
                <a:latin typeface="Open Sans"/>
                <a:ea typeface="Open Sans"/>
                <a:cs typeface="Open Sans"/>
                <a:sym typeface="Open Sans"/>
              </a:rPr>
              <a:t>Delhi</a:t>
            </a:r>
            <a:endParaRPr/>
          </a:p>
        </p:txBody>
      </p:sp>
      <p:sp>
        <p:nvSpPr>
          <p:cNvPr id="688" name="Google Shape;688;p19"/>
          <p:cNvSpPr txBox="1"/>
          <p:nvPr/>
        </p:nvSpPr>
        <p:spPr>
          <a:xfrm>
            <a:off x="3859296" y="2892739"/>
            <a:ext cx="912113" cy="625034"/>
          </a:xfrm>
          <a:prstGeom prst="rect">
            <a:avLst/>
          </a:prstGeom>
          <a:noFill/>
          <a:ln>
            <a:noFill/>
          </a:ln>
        </p:spPr>
        <p:txBody>
          <a:bodyPr spcFirstLastPara="1" wrap="square" lIns="91425" tIns="45700" rIns="91425" bIns="45700" anchor="t" anchorCtr="0">
            <a:noAutofit/>
          </a:bodyPr>
          <a:lstStyle/>
          <a:p>
            <a:pPr marL="0" marR="0" lvl="1" indent="0" algn="r" rtl="0">
              <a:lnSpc>
                <a:spcPct val="100000"/>
              </a:lnSpc>
              <a:spcBef>
                <a:spcPts val="0"/>
              </a:spcBef>
              <a:spcAft>
                <a:spcPts val="0"/>
              </a:spcAft>
              <a:buClr>
                <a:srgbClr val="000000"/>
              </a:buClr>
              <a:buSzPts val="3500"/>
              <a:buFont typeface="Arial"/>
              <a:buNone/>
            </a:pPr>
            <a:r>
              <a:rPr lang="en-US" sz="3500" b="1" i="0" u="none" strike="noStrike" cap="none">
                <a:solidFill>
                  <a:srgbClr val="575756"/>
                </a:solidFill>
                <a:latin typeface="Montserrat Alternates"/>
                <a:ea typeface="Montserrat Alternates"/>
                <a:cs typeface="Montserrat Alternates"/>
                <a:sym typeface="Montserrat Alternates"/>
              </a:rPr>
              <a:t>21</a:t>
            </a:r>
            <a:endParaRPr/>
          </a:p>
        </p:txBody>
      </p:sp>
      <p:sp>
        <p:nvSpPr>
          <p:cNvPr id="689" name="Google Shape;689;p19"/>
          <p:cNvSpPr txBox="1"/>
          <p:nvPr/>
        </p:nvSpPr>
        <p:spPr>
          <a:xfrm>
            <a:off x="4607030" y="3159683"/>
            <a:ext cx="1284988" cy="240493"/>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rgbClr val="000000"/>
              </a:buClr>
              <a:buSzPts val="1200"/>
              <a:buFont typeface="Arial"/>
              <a:buNone/>
            </a:pPr>
            <a:r>
              <a:rPr lang="en-US" sz="1200" b="1" i="0" u="none" strike="noStrike" cap="none">
                <a:solidFill>
                  <a:srgbClr val="009CD8"/>
                </a:solidFill>
                <a:latin typeface="Open Sans"/>
                <a:ea typeface="Open Sans"/>
                <a:cs typeface="Open Sans"/>
                <a:sym typeface="Open Sans"/>
              </a:rPr>
              <a:t>Assam</a:t>
            </a:r>
            <a:endParaRPr/>
          </a:p>
        </p:txBody>
      </p:sp>
      <p:sp>
        <p:nvSpPr>
          <p:cNvPr id="690" name="Google Shape;690;p19"/>
          <p:cNvSpPr txBox="1"/>
          <p:nvPr/>
        </p:nvSpPr>
        <p:spPr>
          <a:xfrm>
            <a:off x="3859296" y="3343466"/>
            <a:ext cx="912113" cy="625034"/>
          </a:xfrm>
          <a:prstGeom prst="rect">
            <a:avLst/>
          </a:prstGeom>
          <a:noFill/>
          <a:ln>
            <a:noFill/>
          </a:ln>
        </p:spPr>
        <p:txBody>
          <a:bodyPr spcFirstLastPara="1" wrap="square" lIns="91425" tIns="45700" rIns="91425" bIns="45700" anchor="t" anchorCtr="0">
            <a:noAutofit/>
          </a:bodyPr>
          <a:lstStyle/>
          <a:p>
            <a:pPr marL="0" marR="0" lvl="1" indent="0" algn="r" rtl="0">
              <a:lnSpc>
                <a:spcPct val="100000"/>
              </a:lnSpc>
              <a:spcBef>
                <a:spcPts val="0"/>
              </a:spcBef>
              <a:spcAft>
                <a:spcPts val="0"/>
              </a:spcAft>
              <a:buClr>
                <a:srgbClr val="000000"/>
              </a:buClr>
              <a:buSzPts val="3500"/>
              <a:buFont typeface="Arial"/>
              <a:buNone/>
            </a:pPr>
            <a:r>
              <a:rPr lang="en-US" sz="3500" b="1" i="0" u="none" strike="noStrike" cap="none">
                <a:solidFill>
                  <a:srgbClr val="575756"/>
                </a:solidFill>
                <a:latin typeface="Montserrat Alternates"/>
                <a:ea typeface="Montserrat Alternates"/>
                <a:cs typeface="Montserrat Alternates"/>
                <a:sym typeface="Montserrat Alternates"/>
              </a:rPr>
              <a:t>21</a:t>
            </a:r>
            <a:endParaRPr/>
          </a:p>
        </p:txBody>
      </p:sp>
      <p:sp>
        <p:nvSpPr>
          <p:cNvPr id="691" name="Google Shape;691;p19"/>
          <p:cNvSpPr txBox="1"/>
          <p:nvPr/>
        </p:nvSpPr>
        <p:spPr>
          <a:xfrm>
            <a:off x="4607030" y="3603345"/>
            <a:ext cx="1077840" cy="205624"/>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rgbClr val="000000"/>
              </a:buClr>
              <a:buSzPts val="1200"/>
              <a:buFont typeface="Arial"/>
              <a:buNone/>
            </a:pPr>
            <a:r>
              <a:rPr lang="en-US" sz="1200" b="1" i="0" u="none" strike="noStrike" cap="none">
                <a:solidFill>
                  <a:srgbClr val="009CD8"/>
                </a:solidFill>
                <a:latin typeface="Open Sans"/>
                <a:ea typeface="Open Sans"/>
                <a:cs typeface="Open Sans"/>
                <a:sym typeface="Open Sans"/>
              </a:rPr>
              <a:t>Karnataka</a:t>
            </a:r>
            <a:endParaRPr/>
          </a:p>
        </p:txBody>
      </p:sp>
      <p:sp>
        <p:nvSpPr>
          <p:cNvPr id="692" name="Google Shape;692;p19"/>
          <p:cNvSpPr txBox="1"/>
          <p:nvPr/>
        </p:nvSpPr>
        <p:spPr>
          <a:xfrm>
            <a:off x="3673904" y="3792050"/>
            <a:ext cx="1097505" cy="625034"/>
          </a:xfrm>
          <a:prstGeom prst="rect">
            <a:avLst/>
          </a:prstGeom>
          <a:noFill/>
          <a:ln>
            <a:noFill/>
          </a:ln>
        </p:spPr>
        <p:txBody>
          <a:bodyPr spcFirstLastPara="1" wrap="square" lIns="91425" tIns="45700" rIns="91425" bIns="45700" anchor="t" anchorCtr="0">
            <a:noAutofit/>
          </a:bodyPr>
          <a:lstStyle/>
          <a:p>
            <a:pPr marL="0" marR="0" lvl="1" indent="0" algn="r" rtl="0">
              <a:lnSpc>
                <a:spcPct val="100000"/>
              </a:lnSpc>
              <a:spcBef>
                <a:spcPts val="0"/>
              </a:spcBef>
              <a:spcAft>
                <a:spcPts val="0"/>
              </a:spcAft>
              <a:buClr>
                <a:srgbClr val="000000"/>
              </a:buClr>
              <a:buSzPts val="3500"/>
              <a:buFont typeface="Arial"/>
              <a:buNone/>
            </a:pPr>
            <a:r>
              <a:rPr lang="en-US" sz="3500" b="1" i="0" u="none" strike="noStrike" cap="none">
                <a:solidFill>
                  <a:srgbClr val="575756"/>
                </a:solidFill>
                <a:latin typeface="Montserrat Alternates"/>
                <a:ea typeface="Montserrat Alternates"/>
                <a:cs typeface="Montserrat Alternates"/>
                <a:sym typeface="Montserrat Alternates"/>
              </a:rPr>
              <a:t>10</a:t>
            </a:r>
            <a:endParaRPr/>
          </a:p>
        </p:txBody>
      </p:sp>
      <p:sp>
        <p:nvSpPr>
          <p:cNvPr id="693" name="Google Shape;693;p19"/>
          <p:cNvSpPr txBox="1"/>
          <p:nvPr/>
        </p:nvSpPr>
        <p:spPr>
          <a:xfrm>
            <a:off x="4607030" y="4060395"/>
            <a:ext cx="1365515" cy="242189"/>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rgbClr val="000000"/>
              </a:buClr>
              <a:buSzPts val="1200"/>
              <a:buFont typeface="Arial"/>
              <a:buNone/>
            </a:pPr>
            <a:r>
              <a:rPr lang="en-US" sz="1200" b="1" i="0" u="none" strike="noStrike" cap="none">
                <a:solidFill>
                  <a:srgbClr val="009CD8"/>
                </a:solidFill>
                <a:latin typeface="Open Sans"/>
                <a:ea typeface="Open Sans"/>
                <a:cs typeface="Open Sans"/>
                <a:sym typeface="Open Sans"/>
              </a:rPr>
              <a:t>Uttar Pradesh</a:t>
            </a:r>
            <a:endParaRPr/>
          </a:p>
        </p:txBody>
      </p:sp>
      <p:cxnSp>
        <p:nvCxnSpPr>
          <p:cNvPr id="694" name="Google Shape;694;p19"/>
          <p:cNvCxnSpPr/>
          <p:nvPr/>
        </p:nvCxnSpPr>
        <p:spPr>
          <a:xfrm>
            <a:off x="6142430" y="782722"/>
            <a:ext cx="0" cy="4107419"/>
          </a:xfrm>
          <a:prstGeom prst="straightConnector1">
            <a:avLst/>
          </a:prstGeom>
          <a:noFill/>
          <a:ln w="9525" cap="flat" cmpd="sng">
            <a:solidFill>
              <a:schemeClr val="lt1"/>
            </a:solidFill>
            <a:prstDash val="dash"/>
            <a:round/>
            <a:headEnd type="none" w="sm" len="sm"/>
            <a:tailEnd type="none" w="sm" len="sm"/>
          </a:ln>
        </p:spPr>
      </p:cxnSp>
      <p:sp>
        <p:nvSpPr>
          <p:cNvPr id="695" name="Google Shape;695;p19"/>
          <p:cNvSpPr txBox="1"/>
          <p:nvPr/>
        </p:nvSpPr>
        <p:spPr>
          <a:xfrm>
            <a:off x="6002011" y="3819124"/>
            <a:ext cx="3149906" cy="649536"/>
          </a:xfrm>
          <a:prstGeom prst="rect">
            <a:avLst/>
          </a:prstGeom>
          <a:noFill/>
          <a:ln>
            <a:noFill/>
          </a:ln>
        </p:spPr>
        <p:txBody>
          <a:bodyPr spcFirstLastPara="1" wrap="square" lIns="91425" tIns="45700" rIns="91425" bIns="45700" anchor="t" anchorCtr="0">
            <a:noAutofit/>
          </a:bodyPr>
          <a:lstStyle/>
          <a:p>
            <a:pPr marL="0" marR="0" lvl="1" indent="0" algn="ctr" rtl="0">
              <a:lnSpc>
                <a:spcPct val="100000"/>
              </a:lnSpc>
              <a:spcBef>
                <a:spcPts val="0"/>
              </a:spcBef>
              <a:spcAft>
                <a:spcPts val="0"/>
              </a:spcAft>
              <a:buClr>
                <a:srgbClr val="000000"/>
              </a:buClr>
              <a:buSzPts val="3500"/>
              <a:buFont typeface="Arial"/>
              <a:buNone/>
            </a:pPr>
            <a:r>
              <a:rPr lang="en-US" sz="3500" b="1" i="0" u="none" strike="noStrike" cap="none">
                <a:solidFill>
                  <a:srgbClr val="575756"/>
                </a:solidFill>
                <a:latin typeface="Montserrat Alternates"/>
                <a:ea typeface="Montserrat Alternates"/>
                <a:cs typeface="Montserrat Alternates"/>
                <a:sym typeface="Montserrat Alternates"/>
              </a:rPr>
              <a:t>15.0–28.0</a:t>
            </a:r>
            <a:r>
              <a:rPr lang="en-US" sz="1400" b="1" i="0" u="none" strike="noStrike" cap="none">
                <a:solidFill>
                  <a:srgbClr val="575756"/>
                </a:solidFill>
                <a:latin typeface="Open Sans"/>
                <a:ea typeface="Open Sans"/>
                <a:cs typeface="Open Sans"/>
                <a:sym typeface="Open Sans"/>
              </a:rPr>
              <a:t>Lakh INR</a:t>
            </a:r>
            <a:r>
              <a:rPr lang="en-US" sz="4000" b="1" i="0" u="none" strike="noStrike" cap="none">
                <a:solidFill>
                  <a:srgbClr val="575756"/>
                </a:solidFill>
                <a:latin typeface="Open Sans"/>
                <a:ea typeface="Open Sans"/>
                <a:cs typeface="Open Sans"/>
                <a:sym typeface="Open Sans"/>
              </a:rPr>
              <a:t> </a:t>
            </a:r>
            <a:endParaRPr/>
          </a:p>
        </p:txBody>
      </p:sp>
      <p:sp>
        <p:nvSpPr>
          <p:cNvPr id="696" name="Google Shape;696;p19"/>
          <p:cNvSpPr txBox="1"/>
          <p:nvPr/>
        </p:nvSpPr>
        <p:spPr>
          <a:xfrm>
            <a:off x="5972545" y="4423244"/>
            <a:ext cx="3295465" cy="255093"/>
          </a:xfrm>
          <a:prstGeom prst="rect">
            <a:avLst/>
          </a:prstGeom>
          <a:noFill/>
          <a:ln>
            <a:noFill/>
          </a:ln>
        </p:spPr>
        <p:txBody>
          <a:bodyPr spcFirstLastPara="1" wrap="square" lIns="91425" tIns="45700" rIns="91425" bIns="45700" anchor="t" anchorCtr="0">
            <a:noAutofit/>
          </a:bodyPr>
          <a:lstStyle/>
          <a:p>
            <a:pPr marL="0" marR="0" lvl="1" indent="0" algn="ctr" rtl="0">
              <a:lnSpc>
                <a:spcPct val="100000"/>
              </a:lnSpc>
              <a:spcBef>
                <a:spcPts val="0"/>
              </a:spcBef>
              <a:spcAft>
                <a:spcPts val="0"/>
              </a:spcAft>
              <a:buClr>
                <a:srgbClr val="000000"/>
              </a:buClr>
              <a:buSzPts val="1200"/>
              <a:buFont typeface="Arial"/>
              <a:buNone/>
            </a:pPr>
            <a:r>
              <a:rPr lang="en-US" sz="1200" b="0" i="0" u="none" strike="noStrike" cap="none">
                <a:solidFill>
                  <a:srgbClr val="9D9D9C"/>
                </a:solidFill>
                <a:latin typeface="Open Sans"/>
                <a:ea typeface="Open Sans"/>
                <a:cs typeface="Open Sans"/>
                <a:sym typeface="Open Sans"/>
              </a:rPr>
              <a:t>Price range for an electric car (SUV)</a:t>
            </a:r>
            <a:endParaRPr/>
          </a:p>
        </p:txBody>
      </p:sp>
      <p:pic>
        <p:nvPicPr>
          <p:cNvPr id="697" name="Google Shape;697;p19"/>
          <p:cNvPicPr preferRelativeResize="0"/>
          <p:nvPr/>
        </p:nvPicPr>
        <p:blipFill rotWithShape="1">
          <a:blip r:embed="rId3">
            <a:alphaModFix/>
          </a:blip>
          <a:srcRect/>
          <a:stretch/>
        </p:blipFill>
        <p:spPr>
          <a:xfrm>
            <a:off x="6680949" y="3312343"/>
            <a:ext cx="1175915" cy="599486"/>
          </a:xfrm>
          <a:prstGeom prst="rect">
            <a:avLst/>
          </a:prstGeom>
          <a:noFill/>
          <a:ln>
            <a:noFill/>
          </a:ln>
        </p:spPr>
      </p:pic>
      <p:cxnSp>
        <p:nvCxnSpPr>
          <p:cNvPr id="698" name="Google Shape;698;p19"/>
          <p:cNvCxnSpPr/>
          <p:nvPr/>
        </p:nvCxnSpPr>
        <p:spPr>
          <a:xfrm rot="5400000" flipH="1">
            <a:off x="1519561" y="496087"/>
            <a:ext cx="1296" cy="2743200"/>
          </a:xfrm>
          <a:prstGeom prst="straightConnector1">
            <a:avLst/>
          </a:prstGeom>
          <a:noFill/>
          <a:ln w="9525" cap="flat" cmpd="sng">
            <a:solidFill>
              <a:schemeClr val="lt1"/>
            </a:solidFill>
            <a:prstDash val="dash"/>
            <a:round/>
            <a:headEnd type="none" w="sm" len="sm"/>
            <a:tailEnd type="none" w="sm" len="sm"/>
          </a:ln>
        </p:spPr>
      </p:cxnSp>
      <p:sp>
        <p:nvSpPr>
          <p:cNvPr id="699" name="Google Shape;699;p19"/>
          <p:cNvSpPr txBox="1"/>
          <p:nvPr/>
        </p:nvSpPr>
        <p:spPr>
          <a:xfrm>
            <a:off x="156711" y="4867183"/>
            <a:ext cx="5528158" cy="35885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0" i="1" u="none" strike="noStrike" cap="none">
                <a:solidFill>
                  <a:srgbClr val="0A9FD9"/>
                </a:solidFill>
                <a:latin typeface="Open Sans"/>
                <a:ea typeface="Open Sans"/>
                <a:cs typeface="Open Sans"/>
                <a:sym typeface="Open Sans"/>
              </a:rPr>
              <a:t>Source: </a:t>
            </a:r>
            <a:r>
              <a:rPr lang="en-US" sz="700" b="0" i="1" u="none" strike="noStrike" cap="none">
                <a:solidFill>
                  <a:srgbClr val="777777"/>
                </a:solidFill>
                <a:latin typeface="Open Sans"/>
                <a:ea typeface="Open Sans"/>
                <a:cs typeface="Open Sans"/>
                <a:sym typeface="Open Sans"/>
              </a:rPr>
              <a:t>Vahan Sewa dashboard, CEEW Centre for Energy Finance Electric Mobility dashboard, Department of Heavy Industries, CEA.</a:t>
            </a:r>
            <a:endParaRPr/>
          </a:p>
        </p:txBody>
      </p:sp>
      <p:sp>
        <p:nvSpPr>
          <p:cNvPr id="700" name="Google Shape;700;p19"/>
          <p:cNvSpPr txBox="1"/>
          <p:nvPr/>
        </p:nvSpPr>
        <p:spPr>
          <a:xfrm>
            <a:off x="3349922" y="1839732"/>
            <a:ext cx="2647798" cy="197215"/>
          </a:xfrm>
          <a:prstGeom prst="rect">
            <a:avLst/>
          </a:prstGeom>
          <a:noFill/>
          <a:ln>
            <a:noFill/>
          </a:ln>
        </p:spPr>
        <p:txBody>
          <a:bodyPr spcFirstLastPara="1" wrap="square" lIns="91425" tIns="45700" rIns="91425" bIns="45700" anchor="t" anchorCtr="0">
            <a:noAutofit/>
          </a:bodyPr>
          <a:lstStyle/>
          <a:p>
            <a:pPr marL="0" marR="0" lvl="1" indent="0" algn="ctr" rtl="0">
              <a:lnSpc>
                <a:spcPct val="100000"/>
              </a:lnSpc>
              <a:spcBef>
                <a:spcPts val="0"/>
              </a:spcBef>
              <a:spcAft>
                <a:spcPts val="0"/>
              </a:spcAft>
              <a:buClr>
                <a:srgbClr val="000000"/>
              </a:buClr>
              <a:buSzPts val="800"/>
              <a:buFont typeface="Arial"/>
              <a:buNone/>
            </a:pPr>
            <a:r>
              <a:rPr lang="en-US" sz="800" b="0" i="1" u="none" strike="noStrike" cap="none">
                <a:solidFill>
                  <a:srgbClr val="9D9D9C"/>
                </a:solidFill>
                <a:latin typeface="Calibri"/>
                <a:ea typeface="Calibri"/>
                <a:cs typeface="Calibri"/>
                <a:sym typeface="Calibri"/>
              </a:rPr>
              <a:t>Q1 FY22</a:t>
            </a:r>
            <a:endParaRPr/>
          </a:p>
        </p:txBody>
      </p:sp>
      <p:grpSp>
        <p:nvGrpSpPr>
          <p:cNvPr id="701" name="Google Shape;701;p19"/>
          <p:cNvGrpSpPr/>
          <p:nvPr/>
        </p:nvGrpSpPr>
        <p:grpSpPr>
          <a:xfrm>
            <a:off x="6003885" y="533685"/>
            <a:ext cx="3075810" cy="941931"/>
            <a:chOff x="4666082" y="687350"/>
            <a:chExt cx="3075810" cy="941931"/>
          </a:xfrm>
        </p:grpSpPr>
        <p:sp>
          <p:nvSpPr>
            <p:cNvPr id="702" name="Google Shape;702;p19"/>
            <p:cNvSpPr txBox="1"/>
            <p:nvPr/>
          </p:nvSpPr>
          <p:spPr>
            <a:xfrm>
              <a:off x="5207173" y="687350"/>
              <a:ext cx="2032876" cy="793914"/>
            </a:xfrm>
            <a:prstGeom prst="rect">
              <a:avLst/>
            </a:prstGeom>
            <a:noFill/>
            <a:ln>
              <a:noFill/>
            </a:ln>
          </p:spPr>
          <p:txBody>
            <a:bodyPr spcFirstLastPara="1" wrap="square" lIns="91425" tIns="45700" rIns="91425" bIns="45700" anchor="t" anchorCtr="0">
              <a:noAutofit/>
            </a:bodyPr>
            <a:lstStyle/>
            <a:p>
              <a:pPr marL="0" marR="0" lvl="1" indent="0" algn="ctr" rtl="0">
                <a:lnSpc>
                  <a:spcPct val="100000"/>
                </a:lnSpc>
                <a:spcBef>
                  <a:spcPts val="0"/>
                </a:spcBef>
                <a:spcAft>
                  <a:spcPts val="0"/>
                </a:spcAft>
                <a:buClr>
                  <a:srgbClr val="000000"/>
                </a:buClr>
                <a:buSzPts val="4000"/>
                <a:buFont typeface="Arial"/>
                <a:buNone/>
              </a:pPr>
              <a:r>
                <a:rPr lang="en-US" sz="4000" b="1" i="0" u="none" strike="noStrike" cap="none">
                  <a:solidFill>
                    <a:srgbClr val="575756"/>
                  </a:solidFill>
                  <a:latin typeface="Montserrat Alternates"/>
                  <a:ea typeface="Montserrat Alternates"/>
                  <a:cs typeface="Montserrat Alternates"/>
                  <a:sym typeface="Montserrat Alternates"/>
                </a:rPr>
                <a:t>20</a:t>
              </a:r>
              <a:endParaRPr/>
            </a:p>
          </p:txBody>
        </p:sp>
        <p:sp>
          <p:nvSpPr>
            <p:cNvPr id="703" name="Google Shape;703;p19"/>
            <p:cNvSpPr txBox="1"/>
            <p:nvPr/>
          </p:nvSpPr>
          <p:spPr>
            <a:xfrm>
              <a:off x="4666082" y="1259802"/>
              <a:ext cx="3075810" cy="281807"/>
            </a:xfrm>
            <a:prstGeom prst="rect">
              <a:avLst/>
            </a:prstGeom>
            <a:noFill/>
            <a:ln>
              <a:noFill/>
            </a:ln>
          </p:spPr>
          <p:txBody>
            <a:bodyPr spcFirstLastPara="1" wrap="square" lIns="91425" tIns="45700" rIns="91425" bIns="45700" anchor="t" anchorCtr="0">
              <a:noAutofit/>
            </a:bodyPr>
            <a:lstStyle/>
            <a:p>
              <a:pPr marL="0" marR="0" lvl="1" indent="0" algn="ctr" rtl="0">
                <a:lnSpc>
                  <a:spcPct val="100000"/>
                </a:lnSpc>
                <a:spcBef>
                  <a:spcPts val="0"/>
                </a:spcBef>
                <a:spcAft>
                  <a:spcPts val="0"/>
                </a:spcAft>
                <a:buClr>
                  <a:srgbClr val="000000"/>
                </a:buClr>
                <a:buSzPts val="1200"/>
                <a:buFont typeface="Arial"/>
                <a:buNone/>
              </a:pPr>
              <a:r>
                <a:rPr lang="en-US" sz="1200" b="0" i="0" u="none" strike="noStrike" cap="none">
                  <a:solidFill>
                    <a:srgbClr val="9D9D9C"/>
                  </a:solidFill>
                  <a:latin typeface="Open Sans"/>
                  <a:ea typeface="Open Sans"/>
                  <a:cs typeface="Open Sans"/>
                  <a:sym typeface="Open Sans"/>
                </a:rPr>
                <a:t>States proposed/adopted EV policies</a:t>
              </a:r>
              <a:endParaRPr/>
            </a:p>
          </p:txBody>
        </p:sp>
        <p:sp>
          <p:nvSpPr>
            <p:cNvPr id="704" name="Google Shape;704;p19"/>
            <p:cNvSpPr txBox="1"/>
            <p:nvPr/>
          </p:nvSpPr>
          <p:spPr>
            <a:xfrm>
              <a:off x="4877957" y="1432066"/>
              <a:ext cx="2647798" cy="197215"/>
            </a:xfrm>
            <a:prstGeom prst="rect">
              <a:avLst/>
            </a:prstGeom>
            <a:noFill/>
            <a:ln>
              <a:noFill/>
            </a:ln>
          </p:spPr>
          <p:txBody>
            <a:bodyPr spcFirstLastPara="1" wrap="square" lIns="91425" tIns="45700" rIns="91425" bIns="45700" anchor="t" anchorCtr="0">
              <a:noAutofit/>
            </a:bodyPr>
            <a:lstStyle/>
            <a:p>
              <a:pPr marL="0" marR="0" lvl="1" indent="0" algn="ctr" rtl="0">
                <a:lnSpc>
                  <a:spcPct val="100000"/>
                </a:lnSpc>
                <a:spcBef>
                  <a:spcPts val="0"/>
                </a:spcBef>
                <a:spcAft>
                  <a:spcPts val="0"/>
                </a:spcAft>
                <a:buClr>
                  <a:srgbClr val="000000"/>
                </a:buClr>
                <a:buSzPts val="800"/>
                <a:buFont typeface="Arial"/>
                <a:buNone/>
              </a:pPr>
              <a:r>
                <a:rPr lang="en-US" sz="800" b="0" i="1" u="none" strike="noStrike" cap="none">
                  <a:solidFill>
                    <a:srgbClr val="9D9D9C"/>
                  </a:solidFill>
                  <a:latin typeface="Calibri"/>
                  <a:ea typeface="Calibri"/>
                  <a:cs typeface="Calibri"/>
                  <a:sym typeface="Calibri"/>
                </a:rPr>
                <a:t>As of June 2021</a:t>
              </a:r>
              <a:endParaRPr/>
            </a:p>
          </p:txBody>
        </p:sp>
      </p:grpSp>
      <p:pic>
        <p:nvPicPr>
          <p:cNvPr id="705" name="Google Shape;705;p19" descr="Jitendra - Electric Vehicles"/>
          <p:cNvPicPr preferRelativeResize="0"/>
          <p:nvPr/>
        </p:nvPicPr>
        <p:blipFill rotWithShape="1">
          <a:blip r:embed="rId4">
            <a:alphaModFix/>
          </a:blip>
          <a:srcRect/>
          <a:stretch/>
        </p:blipFill>
        <p:spPr>
          <a:xfrm>
            <a:off x="49900" y="2148691"/>
            <a:ext cx="1042137" cy="695045"/>
          </a:xfrm>
          <a:prstGeom prst="rect">
            <a:avLst/>
          </a:prstGeom>
          <a:noFill/>
          <a:ln>
            <a:noFill/>
          </a:ln>
        </p:spPr>
      </p:pic>
      <p:pic>
        <p:nvPicPr>
          <p:cNvPr id="706" name="Google Shape;706;p19" descr="HOP Leo, Lyf electric scooters launched with 125 km range, reverse gear,  park assist &amp;amp; more - The Financial Express.."/>
          <p:cNvPicPr preferRelativeResize="0"/>
          <p:nvPr/>
        </p:nvPicPr>
        <p:blipFill rotWithShape="1">
          <a:blip r:embed="rId5">
            <a:alphaModFix/>
          </a:blip>
          <a:srcRect/>
          <a:stretch/>
        </p:blipFill>
        <p:spPr>
          <a:xfrm>
            <a:off x="167067" y="2850316"/>
            <a:ext cx="934448" cy="622966"/>
          </a:xfrm>
          <a:prstGeom prst="rect">
            <a:avLst/>
          </a:prstGeom>
          <a:noFill/>
          <a:ln>
            <a:noFill/>
          </a:ln>
        </p:spPr>
      </p:pic>
      <p:pic>
        <p:nvPicPr>
          <p:cNvPr id="707" name="Google Shape;707;p19" descr="White Carbon Motors GT5 (Check Offers), Price, Photos, Reviews, Specs  @91Wheels"/>
          <p:cNvPicPr preferRelativeResize="0"/>
          <p:nvPr/>
        </p:nvPicPr>
        <p:blipFill rotWithShape="1">
          <a:blip r:embed="rId6">
            <a:alphaModFix/>
          </a:blip>
          <a:srcRect/>
          <a:stretch/>
        </p:blipFill>
        <p:spPr>
          <a:xfrm>
            <a:off x="54929" y="3434167"/>
            <a:ext cx="1146823" cy="764550"/>
          </a:xfrm>
          <a:prstGeom prst="rect">
            <a:avLst/>
          </a:prstGeom>
          <a:noFill/>
          <a:ln>
            <a:noFill/>
          </a:ln>
        </p:spPr>
      </p:pic>
      <p:pic>
        <p:nvPicPr>
          <p:cNvPr id="708" name="Google Shape;708;p19" descr="Kabira Hermes 75 e-scooter launched in India: Check details here"/>
          <p:cNvPicPr preferRelativeResize="0"/>
          <p:nvPr/>
        </p:nvPicPr>
        <p:blipFill rotWithShape="1">
          <a:blip r:embed="rId7">
            <a:alphaModFix/>
          </a:blip>
          <a:srcRect/>
          <a:stretch/>
        </p:blipFill>
        <p:spPr>
          <a:xfrm>
            <a:off x="176660" y="4224823"/>
            <a:ext cx="849498" cy="637126"/>
          </a:xfrm>
          <a:prstGeom prst="rect">
            <a:avLst/>
          </a:prstGeom>
          <a:noFill/>
          <a:ln>
            <a:noFill/>
          </a:ln>
        </p:spPr>
      </p:pic>
      <p:grpSp>
        <p:nvGrpSpPr>
          <p:cNvPr id="709" name="Google Shape;709;p19"/>
          <p:cNvGrpSpPr/>
          <p:nvPr/>
        </p:nvGrpSpPr>
        <p:grpSpPr>
          <a:xfrm>
            <a:off x="5966222" y="1944296"/>
            <a:ext cx="3075810" cy="986175"/>
            <a:chOff x="4702952" y="650480"/>
            <a:chExt cx="3075810" cy="986175"/>
          </a:xfrm>
        </p:grpSpPr>
        <p:sp>
          <p:nvSpPr>
            <p:cNvPr id="710" name="Google Shape;710;p19"/>
            <p:cNvSpPr txBox="1"/>
            <p:nvPr/>
          </p:nvSpPr>
          <p:spPr>
            <a:xfrm>
              <a:off x="5207172" y="650480"/>
              <a:ext cx="2262097" cy="793914"/>
            </a:xfrm>
            <a:prstGeom prst="rect">
              <a:avLst/>
            </a:prstGeom>
            <a:noFill/>
            <a:ln>
              <a:noFill/>
            </a:ln>
          </p:spPr>
          <p:txBody>
            <a:bodyPr spcFirstLastPara="1" wrap="square" lIns="91425" tIns="45700" rIns="91425" bIns="45700" anchor="t" anchorCtr="0">
              <a:noAutofit/>
            </a:bodyPr>
            <a:lstStyle/>
            <a:p>
              <a:pPr marL="0" marR="0" lvl="1" indent="0" algn="ctr" rtl="0">
                <a:lnSpc>
                  <a:spcPct val="100000"/>
                </a:lnSpc>
                <a:spcBef>
                  <a:spcPts val="0"/>
                </a:spcBef>
                <a:spcAft>
                  <a:spcPts val="0"/>
                </a:spcAft>
                <a:buClr>
                  <a:srgbClr val="000000"/>
                </a:buClr>
                <a:buSzPts val="4000"/>
                <a:buFont typeface="Arial"/>
                <a:buNone/>
              </a:pPr>
              <a:r>
                <a:rPr lang="en-US" sz="4000" b="1" i="0" u="none" strike="noStrike" cap="none">
                  <a:solidFill>
                    <a:srgbClr val="575756"/>
                  </a:solidFill>
                  <a:latin typeface="Montserrat Alternates"/>
                  <a:ea typeface="Montserrat Alternates"/>
                  <a:cs typeface="Montserrat Alternates"/>
                  <a:sym typeface="Montserrat Alternates"/>
                </a:rPr>
                <a:t>7,28,131</a:t>
              </a:r>
              <a:endParaRPr/>
            </a:p>
          </p:txBody>
        </p:sp>
        <p:sp>
          <p:nvSpPr>
            <p:cNvPr id="711" name="Google Shape;711;p19"/>
            <p:cNvSpPr txBox="1"/>
            <p:nvPr/>
          </p:nvSpPr>
          <p:spPr>
            <a:xfrm>
              <a:off x="4702952" y="1267176"/>
              <a:ext cx="3075810" cy="281807"/>
            </a:xfrm>
            <a:prstGeom prst="rect">
              <a:avLst/>
            </a:prstGeom>
            <a:noFill/>
            <a:ln>
              <a:noFill/>
            </a:ln>
          </p:spPr>
          <p:txBody>
            <a:bodyPr spcFirstLastPara="1" wrap="square" lIns="91425" tIns="45700" rIns="91425" bIns="45700" anchor="t" anchorCtr="0">
              <a:noAutofit/>
            </a:bodyPr>
            <a:lstStyle/>
            <a:p>
              <a:pPr marL="0" marR="0" lvl="1" indent="0" algn="ctr" rtl="0">
                <a:lnSpc>
                  <a:spcPct val="100000"/>
                </a:lnSpc>
                <a:spcBef>
                  <a:spcPts val="0"/>
                </a:spcBef>
                <a:spcAft>
                  <a:spcPts val="0"/>
                </a:spcAft>
                <a:buClr>
                  <a:srgbClr val="000000"/>
                </a:buClr>
                <a:buSzPts val="1200"/>
                <a:buFont typeface="Arial"/>
                <a:buNone/>
              </a:pPr>
              <a:r>
                <a:rPr lang="en-US" sz="1200" b="0" i="0" u="none" strike="noStrike" cap="none">
                  <a:solidFill>
                    <a:srgbClr val="9D9D9C"/>
                  </a:solidFill>
                  <a:latin typeface="Open Sans"/>
                  <a:ea typeface="Open Sans"/>
                  <a:cs typeface="Open Sans"/>
                  <a:sym typeface="Open Sans"/>
                </a:rPr>
                <a:t>EVs sold</a:t>
              </a:r>
              <a:endParaRPr/>
            </a:p>
          </p:txBody>
        </p:sp>
        <p:sp>
          <p:nvSpPr>
            <p:cNvPr id="712" name="Google Shape;712;p19"/>
            <p:cNvSpPr txBox="1"/>
            <p:nvPr/>
          </p:nvSpPr>
          <p:spPr>
            <a:xfrm>
              <a:off x="4914827" y="1439440"/>
              <a:ext cx="2647798" cy="197215"/>
            </a:xfrm>
            <a:prstGeom prst="rect">
              <a:avLst/>
            </a:prstGeom>
            <a:noFill/>
            <a:ln>
              <a:noFill/>
            </a:ln>
          </p:spPr>
          <p:txBody>
            <a:bodyPr spcFirstLastPara="1" wrap="square" lIns="91425" tIns="45700" rIns="91425" bIns="45700" anchor="t" anchorCtr="0">
              <a:noAutofit/>
            </a:bodyPr>
            <a:lstStyle/>
            <a:p>
              <a:pPr marL="0" marR="0" lvl="1" indent="0" algn="ctr" rtl="0">
                <a:lnSpc>
                  <a:spcPct val="100000"/>
                </a:lnSpc>
                <a:spcBef>
                  <a:spcPts val="0"/>
                </a:spcBef>
                <a:spcAft>
                  <a:spcPts val="0"/>
                </a:spcAft>
                <a:buClr>
                  <a:srgbClr val="000000"/>
                </a:buClr>
                <a:buSzPts val="800"/>
                <a:buFont typeface="Arial"/>
                <a:buNone/>
              </a:pPr>
              <a:r>
                <a:rPr lang="en-US" sz="800" b="0" i="1" u="none" strike="noStrike" cap="none">
                  <a:solidFill>
                    <a:srgbClr val="9D9D9C"/>
                  </a:solidFill>
                  <a:latin typeface="Calibri"/>
                  <a:ea typeface="Calibri"/>
                  <a:cs typeface="Calibri"/>
                  <a:sym typeface="Calibri"/>
                </a:rPr>
                <a:t>As of June 2021</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2"/>
          <p:cNvSpPr txBox="1">
            <a:spLocks noGrp="1"/>
          </p:cNvSpPr>
          <p:nvPr>
            <p:ph type="title"/>
          </p:nvPr>
        </p:nvSpPr>
        <p:spPr>
          <a:xfrm>
            <a:off x="457200" y="447620"/>
            <a:ext cx="8229600" cy="1071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US" dirty="0"/>
              <a:t>CEEW-CEF Market Handbook</a:t>
            </a:r>
            <a:endParaRPr dirty="0"/>
          </a:p>
        </p:txBody>
      </p:sp>
      <p:sp>
        <p:nvSpPr>
          <p:cNvPr id="73" name="Google Shape;73;p2"/>
          <p:cNvSpPr txBox="1"/>
          <p:nvPr/>
        </p:nvSpPr>
        <p:spPr>
          <a:xfrm>
            <a:off x="548641" y="1411435"/>
            <a:ext cx="8008134" cy="596119"/>
          </a:xfrm>
          <a:prstGeom prst="rect">
            <a:avLst/>
          </a:prstGeom>
          <a:solidFill>
            <a:srgbClr val="FFFFFF"/>
          </a:solidFill>
          <a:ln>
            <a:noFill/>
          </a:ln>
        </p:spPr>
        <p:txBody>
          <a:bodyPr spcFirstLastPara="1" wrap="square" lIns="91425" tIns="137150" rIns="91425" bIns="45700" anchor="t" anchorCtr="0">
            <a:noAutofit/>
          </a:bodyPr>
          <a:lstStyle/>
          <a:p>
            <a:pPr marL="0" marR="0" lvl="1"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575756"/>
                </a:solidFill>
                <a:latin typeface="Open Sans"/>
                <a:ea typeface="Open Sans"/>
                <a:cs typeface="Open Sans"/>
                <a:sym typeface="Open Sans"/>
              </a:rPr>
              <a:t>India is undergoing an energy transition from fossil-based to clean energy. Evidence-based </a:t>
            </a:r>
            <a:br>
              <a:rPr lang="en-US" sz="1200" b="1" i="0" u="none" strike="noStrike" cap="none" dirty="0">
                <a:solidFill>
                  <a:srgbClr val="575756"/>
                </a:solidFill>
                <a:latin typeface="Open Sans"/>
                <a:ea typeface="Open Sans"/>
                <a:cs typeface="Open Sans"/>
                <a:sym typeface="Open Sans"/>
              </a:rPr>
            </a:br>
            <a:r>
              <a:rPr lang="en-US" sz="1200" b="1" i="0" u="none" strike="noStrike" cap="none" dirty="0">
                <a:solidFill>
                  <a:srgbClr val="575756"/>
                </a:solidFill>
                <a:latin typeface="Open Sans"/>
                <a:ea typeface="Open Sans"/>
                <a:cs typeface="Open Sans"/>
                <a:sym typeface="Open Sans"/>
              </a:rPr>
              <a:t>decision-making can accelerate the process. </a:t>
            </a:r>
            <a:endParaRPr dirty="0"/>
          </a:p>
        </p:txBody>
      </p:sp>
      <p:sp>
        <p:nvSpPr>
          <p:cNvPr id="74" name="Google Shape;74;p2"/>
          <p:cNvSpPr txBox="1"/>
          <p:nvPr/>
        </p:nvSpPr>
        <p:spPr>
          <a:xfrm>
            <a:off x="457200" y="2012072"/>
            <a:ext cx="3956672" cy="2277244"/>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600"/>
              </a:spcBef>
              <a:spcAft>
                <a:spcPts val="0"/>
              </a:spcAft>
              <a:buNone/>
            </a:pPr>
            <a:r>
              <a:rPr lang="en-US" sz="1200" b="1" i="0" u="none" strike="noStrike" cap="none" dirty="0">
                <a:solidFill>
                  <a:srgbClr val="FFFFFF"/>
                </a:solidFill>
                <a:latin typeface="Open Sans"/>
                <a:ea typeface="Open Sans"/>
                <a:cs typeface="Open Sans"/>
                <a:sym typeface="Open Sans"/>
              </a:rPr>
              <a:t>CEEW Centre For Energy Finance’s Market Handbook </a:t>
            </a:r>
            <a:r>
              <a:rPr lang="en-US" sz="1000" b="0" i="0" u="none" strike="noStrike" cap="none" dirty="0">
                <a:solidFill>
                  <a:srgbClr val="FFFFFF"/>
                </a:solidFill>
                <a:latin typeface="Open Sans"/>
                <a:ea typeface="Open Sans"/>
                <a:cs typeface="Open Sans"/>
                <a:sym typeface="Open Sans"/>
              </a:rPr>
              <a:t>aims to help key investors, executives and policymakers with evidence-based decision-making by:</a:t>
            </a:r>
            <a:endParaRPr dirty="0"/>
          </a:p>
          <a:p>
            <a:pPr marL="171450" marR="0" lvl="0" indent="-171450" algn="l" rtl="0">
              <a:lnSpc>
                <a:spcPct val="150000"/>
              </a:lnSpc>
              <a:spcBef>
                <a:spcPts val="600"/>
              </a:spcBef>
              <a:spcAft>
                <a:spcPts val="0"/>
              </a:spcAft>
              <a:buClr>
                <a:schemeClr val="lt1"/>
              </a:buClr>
              <a:buSzPts val="1200"/>
              <a:buFont typeface="Arial"/>
              <a:buChar char="•"/>
            </a:pPr>
            <a:r>
              <a:rPr lang="en-US" sz="1000" b="0" i="0" u="none" strike="noStrike" cap="none" dirty="0">
                <a:solidFill>
                  <a:srgbClr val="FFFFFF"/>
                </a:solidFill>
                <a:latin typeface="Open Sans"/>
                <a:ea typeface="Open Sans"/>
                <a:cs typeface="Open Sans"/>
                <a:sym typeface="Open Sans"/>
              </a:rPr>
              <a:t>Identifying and </a:t>
            </a:r>
            <a:r>
              <a:rPr lang="en-US" sz="1000" b="0" i="0" u="none" strike="noStrike" cap="none" dirty="0" err="1">
                <a:solidFill>
                  <a:srgbClr val="FFFFFF"/>
                </a:solidFill>
                <a:latin typeface="Open Sans"/>
                <a:ea typeface="Open Sans"/>
                <a:cs typeface="Open Sans"/>
                <a:sym typeface="Open Sans"/>
              </a:rPr>
              <a:t>analysing</a:t>
            </a:r>
            <a:r>
              <a:rPr lang="en-US" sz="1000" b="0" i="0" u="none" strike="noStrike" cap="none" dirty="0">
                <a:solidFill>
                  <a:srgbClr val="FFFFFF"/>
                </a:solidFill>
                <a:latin typeface="Open Sans"/>
                <a:ea typeface="Open Sans"/>
                <a:cs typeface="Open Sans"/>
                <a:sym typeface="Open Sans"/>
              </a:rPr>
              <a:t> trends critical to India’s energy transition</a:t>
            </a:r>
            <a:endParaRPr dirty="0"/>
          </a:p>
          <a:p>
            <a:pPr marL="171450" marR="0" lvl="0" indent="-171450" algn="l" rtl="0">
              <a:lnSpc>
                <a:spcPct val="150000"/>
              </a:lnSpc>
              <a:spcBef>
                <a:spcPts val="600"/>
              </a:spcBef>
              <a:spcAft>
                <a:spcPts val="0"/>
              </a:spcAft>
              <a:buClr>
                <a:schemeClr val="lt1"/>
              </a:buClr>
              <a:buSzPts val="1200"/>
              <a:buFont typeface="Arial"/>
              <a:buChar char="•"/>
            </a:pPr>
            <a:r>
              <a:rPr lang="en-US" sz="1000" b="0" i="0" u="none" strike="noStrike" cap="none" dirty="0">
                <a:solidFill>
                  <a:srgbClr val="FFFFFF"/>
                </a:solidFill>
                <a:latin typeface="Open Sans"/>
                <a:ea typeface="Open Sans"/>
                <a:cs typeface="Open Sans"/>
                <a:sym typeface="Open Sans"/>
              </a:rPr>
              <a:t>Presenting data-backed evidence based on the most relevant indicators</a:t>
            </a:r>
            <a:endParaRPr dirty="0"/>
          </a:p>
          <a:p>
            <a:pPr marL="171450" marR="0" lvl="0" indent="-171450" algn="l" rtl="0">
              <a:lnSpc>
                <a:spcPct val="150000"/>
              </a:lnSpc>
              <a:spcBef>
                <a:spcPts val="600"/>
              </a:spcBef>
              <a:spcAft>
                <a:spcPts val="0"/>
              </a:spcAft>
              <a:buClr>
                <a:schemeClr val="lt1"/>
              </a:buClr>
              <a:buSzPts val="1200"/>
              <a:buFont typeface="Arial"/>
              <a:buChar char="•"/>
            </a:pPr>
            <a:r>
              <a:rPr lang="en-US" sz="1000" b="0" i="0" u="none" strike="noStrike" cap="none" dirty="0">
                <a:solidFill>
                  <a:srgbClr val="FFFFFF"/>
                </a:solidFill>
                <a:latin typeface="Open Sans"/>
                <a:ea typeface="Open Sans"/>
                <a:cs typeface="Open Sans"/>
                <a:sym typeface="Open Sans"/>
              </a:rPr>
              <a:t>Connecting the dots and presenting a short-term market outlook</a:t>
            </a:r>
            <a:endParaRPr dirty="0"/>
          </a:p>
        </p:txBody>
      </p:sp>
      <p:sp>
        <p:nvSpPr>
          <p:cNvPr id="75" name="Google Shape;75;p2"/>
          <p:cNvSpPr/>
          <p:nvPr/>
        </p:nvSpPr>
        <p:spPr>
          <a:xfrm>
            <a:off x="4413872" y="2131721"/>
            <a:ext cx="4272928" cy="262225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200" b="1" i="0" u="none" strike="noStrike" cap="none">
                <a:solidFill>
                  <a:srgbClr val="FFFFFF"/>
                </a:solidFill>
                <a:latin typeface="Open Sans"/>
                <a:ea typeface="Open Sans"/>
                <a:cs typeface="Open Sans"/>
                <a:sym typeface="Open Sans"/>
              </a:rPr>
              <a:t>The handbook attempts to comment and answer on some critical questions such as:</a:t>
            </a:r>
            <a:endParaRPr/>
          </a:p>
          <a:p>
            <a:pPr marL="228600" marR="0" lvl="0" indent="-228600" algn="l" rtl="0">
              <a:lnSpc>
                <a:spcPct val="150000"/>
              </a:lnSpc>
              <a:spcBef>
                <a:spcPts val="600"/>
              </a:spcBef>
              <a:spcAft>
                <a:spcPts val="0"/>
              </a:spcAft>
              <a:buClr>
                <a:schemeClr val="lt1"/>
              </a:buClr>
              <a:buSzPts val="1100"/>
              <a:buFont typeface="Arial"/>
              <a:buAutoNum type="arabicPeriod"/>
            </a:pPr>
            <a:r>
              <a:rPr lang="en-US" sz="1000" b="0" i="0" u="none" strike="noStrike" cap="none">
                <a:solidFill>
                  <a:schemeClr val="lt1"/>
                </a:solidFill>
                <a:latin typeface="Open Sans"/>
                <a:ea typeface="Open Sans"/>
                <a:cs typeface="Open Sans"/>
                <a:sym typeface="Open Sans"/>
              </a:rPr>
              <a:t>What is India’s generation capacity and energy mix?</a:t>
            </a:r>
            <a:endParaRPr/>
          </a:p>
          <a:p>
            <a:pPr marL="228600" marR="0" lvl="0" indent="-228600" algn="l" rtl="0">
              <a:lnSpc>
                <a:spcPct val="150000"/>
              </a:lnSpc>
              <a:spcBef>
                <a:spcPts val="600"/>
              </a:spcBef>
              <a:spcAft>
                <a:spcPts val="0"/>
              </a:spcAft>
              <a:buClr>
                <a:schemeClr val="lt1"/>
              </a:buClr>
              <a:buSzPts val="1100"/>
              <a:buFont typeface="Arial"/>
              <a:buAutoNum type="arabicPeriod"/>
            </a:pPr>
            <a:r>
              <a:rPr lang="en-US" sz="1000" b="0" i="0" u="none" strike="noStrike" cap="none">
                <a:solidFill>
                  <a:schemeClr val="lt1"/>
                </a:solidFill>
                <a:latin typeface="Open Sans"/>
                <a:ea typeface="Open Sans"/>
                <a:cs typeface="Open Sans"/>
                <a:sym typeface="Open Sans"/>
              </a:rPr>
              <a:t>What are the key trends in renewable energy (RE) tariffs?</a:t>
            </a:r>
            <a:endParaRPr/>
          </a:p>
          <a:p>
            <a:pPr marL="228600" marR="0" lvl="0" indent="-228600" algn="l" rtl="0">
              <a:lnSpc>
                <a:spcPct val="150000"/>
              </a:lnSpc>
              <a:spcBef>
                <a:spcPts val="600"/>
              </a:spcBef>
              <a:spcAft>
                <a:spcPts val="0"/>
              </a:spcAft>
              <a:buClr>
                <a:schemeClr val="lt1"/>
              </a:buClr>
              <a:buSzPts val="1100"/>
              <a:buFont typeface="Arial"/>
              <a:buAutoNum type="arabicPeriod"/>
            </a:pPr>
            <a:r>
              <a:rPr lang="en-US" sz="1000" b="0" i="0" u="none" strike="noStrike" cap="none">
                <a:solidFill>
                  <a:schemeClr val="lt1"/>
                </a:solidFill>
                <a:latin typeface="Open Sans"/>
                <a:ea typeface="Open Sans"/>
                <a:cs typeface="Open Sans"/>
                <a:sym typeface="Open Sans"/>
              </a:rPr>
              <a:t>What is the current situation of the discom payment delay situation?</a:t>
            </a:r>
            <a:endParaRPr/>
          </a:p>
          <a:p>
            <a:pPr marL="228600" marR="0" lvl="0" indent="-228600" algn="l" rtl="0">
              <a:lnSpc>
                <a:spcPct val="150000"/>
              </a:lnSpc>
              <a:spcBef>
                <a:spcPts val="600"/>
              </a:spcBef>
              <a:spcAft>
                <a:spcPts val="0"/>
              </a:spcAft>
              <a:buClr>
                <a:schemeClr val="lt1"/>
              </a:buClr>
              <a:buSzPts val="1100"/>
              <a:buFont typeface="Arial"/>
              <a:buAutoNum type="arabicPeriod"/>
            </a:pPr>
            <a:r>
              <a:rPr lang="en-US" sz="1000" b="0" i="0" u="none" strike="noStrike" cap="none">
                <a:solidFill>
                  <a:schemeClr val="lt1"/>
                </a:solidFill>
                <a:latin typeface="Open Sans"/>
                <a:ea typeface="Open Sans"/>
                <a:cs typeface="Open Sans"/>
                <a:sym typeface="Open Sans"/>
              </a:rPr>
              <a:t>How have the power market reforms progressed?</a:t>
            </a:r>
            <a:endParaRPr/>
          </a:p>
          <a:p>
            <a:pPr marL="228600" marR="0" lvl="0" indent="-228600" algn="l" rtl="0">
              <a:lnSpc>
                <a:spcPct val="150000"/>
              </a:lnSpc>
              <a:spcBef>
                <a:spcPts val="600"/>
              </a:spcBef>
              <a:spcAft>
                <a:spcPts val="0"/>
              </a:spcAft>
              <a:buClr>
                <a:schemeClr val="lt1"/>
              </a:buClr>
              <a:buSzPts val="1100"/>
              <a:buFont typeface="Arial"/>
              <a:buAutoNum type="arabicPeriod"/>
            </a:pPr>
            <a:r>
              <a:rPr lang="en-US" sz="1000" b="0" i="0" u="none" strike="noStrike" cap="none">
                <a:solidFill>
                  <a:schemeClr val="lt1"/>
                </a:solidFill>
                <a:latin typeface="Open Sans"/>
                <a:ea typeface="Open Sans"/>
                <a:cs typeface="Open Sans"/>
                <a:sym typeface="Open Sans"/>
              </a:rPr>
              <a:t>What are key trends in the electric vehicles (EV) and energy storage markets?</a:t>
            </a:r>
            <a:endParaRPr/>
          </a:p>
        </p:txBody>
      </p:sp>
      <p:pic>
        <p:nvPicPr>
          <p:cNvPr id="76" name="Google Shape;76;p2"/>
          <p:cNvPicPr preferRelativeResize="0"/>
          <p:nvPr/>
        </p:nvPicPr>
        <p:blipFill rotWithShape="1">
          <a:blip r:embed="rId3">
            <a:alphaModFix/>
          </a:blip>
          <a:srcRect/>
          <a:stretch/>
        </p:blipFill>
        <p:spPr>
          <a:xfrm>
            <a:off x="7990439" y="169136"/>
            <a:ext cx="735044" cy="1246022"/>
          </a:xfrm>
          <a:prstGeom prst="rect">
            <a:avLst/>
          </a:prstGeom>
          <a:noFill/>
          <a:ln>
            <a:noFill/>
          </a:ln>
        </p:spPr>
      </p:pic>
      <p:grpSp>
        <p:nvGrpSpPr>
          <p:cNvPr id="77" name="Google Shape;77;p2"/>
          <p:cNvGrpSpPr/>
          <p:nvPr/>
        </p:nvGrpSpPr>
        <p:grpSpPr>
          <a:xfrm>
            <a:off x="8284057" y="4779402"/>
            <a:ext cx="715926" cy="418214"/>
            <a:chOff x="8284057" y="4779402"/>
            <a:chExt cx="715926" cy="418214"/>
          </a:xfrm>
        </p:grpSpPr>
        <p:sp>
          <p:nvSpPr>
            <p:cNvPr id="78" name="Google Shape;78;p2"/>
            <p:cNvSpPr/>
            <p:nvPr/>
          </p:nvSpPr>
          <p:spPr>
            <a:xfrm>
              <a:off x="8331958" y="4779402"/>
              <a:ext cx="614149" cy="418214"/>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79" name="Google Shape;79;p2"/>
            <p:cNvGrpSpPr/>
            <p:nvPr/>
          </p:nvGrpSpPr>
          <p:grpSpPr>
            <a:xfrm>
              <a:off x="8284057" y="4879531"/>
              <a:ext cx="715926" cy="263969"/>
              <a:chOff x="1376812" y="1471708"/>
              <a:chExt cx="715926" cy="263969"/>
            </a:xfrm>
          </p:grpSpPr>
          <p:sp>
            <p:nvSpPr>
              <p:cNvPr id="80" name="Google Shape;80;p2"/>
              <p:cNvSpPr txBox="1"/>
              <p:nvPr/>
            </p:nvSpPr>
            <p:spPr>
              <a:xfrm>
                <a:off x="1376812" y="1535622"/>
                <a:ext cx="715926"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1" i="0" u="none" strike="noStrike" cap="none">
                    <a:solidFill>
                      <a:srgbClr val="575756"/>
                    </a:solidFill>
                    <a:latin typeface="Open Sans"/>
                    <a:ea typeface="Open Sans"/>
                    <a:cs typeface="Open Sans"/>
                    <a:sym typeface="Open Sans"/>
                  </a:rPr>
                  <a:t>cef.ceew.in</a:t>
                </a:r>
                <a:endParaRPr/>
              </a:p>
            </p:txBody>
          </p:sp>
          <p:grpSp>
            <p:nvGrpSpPr>
              <p:cNvPr id="81" name="Google Shape;81;p2"/>
              <p:cNvGrpSpPr/>
              <p:nvPr/>
            </p:nvGrpSpPr>
            <p:grpSpPr>
              <a:xfrm>
                <a:off x="1504037" y="1471708"/>
                <a:ext cx="436340" cy="63914"/>
                <a:chOff x="973747" y="978085"/>
                <a:chExt cx="436340" cy="63914"/>
              </a:xfrm>
            </p:grpSpPr>
            <p:sp>
              <p:nvSpPr>
                <p:cNvPr id="82" name="Google Shape;82;p2"/>
                <p:cNvSpPr/>
                <p:nvPr/>
              </p:nvSpPr>
              <p:spPr>
                <a:xfrm>
                  <a:off x="1349029" y="978085"/>
                  <a:ext cx="61058" cy="61059"/>
                </a:xfrm>
                <a:prstGeom prst="ellipse">
                  <a:avLst/>
                </a:prstGeom>
                <a:solidFill>
                  <a:srgbClr val="0A9F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3" name="Google Shape;83;p2"/>
                <p:cNvSpPr/>
                <p:nvPr/>
              </p:nvSpPr>
              <p:spPr>
                <a:xfrm>
                  <a:off x="1084312" y="980940"/>
                  <a:ext cx="61058" cy="61059"/>
                </a:xfrm>
                <a:prstGeom prst="ellipse">
                  <a:avLst/>
                </a:prstGeom>
                <a:solidFill>
                  <a:srgbClr val="87BD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4" name="Google Shape;84;p2"/>
                <p:cNvSpPr/>
                <p:nvPr/>
              </p:nvSpPr>
              <p:spPr>
                <a:xfrm>
                  <a:off x="973747" y="980940"/>
                  <a:ext cx="61058" cy="61059"/>
                </a:xfrm>
                <a:prstGeom prst="ellipse">
                  <a:avLst/>
                </a:prstGeom>
                <a:solidFill>
                  <a:srgbClr val="EA581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20"/>
          <p:cNvSpPr txBox="1">
            <a:spLocks noGrp="1"/>
          </p:cNvSpPr>
          <p:nvPr>
            <p:ph type="title"/>
          </p:nvPr>
        </p:nvSpPr>
        <p:spPr>
          <a:xfrm>
            <a:off x="457200" y="289413"/>
            <a:ext cx="8229600" cy="273461"/>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US" sz="1200">
                <a:solidFill>
                  <a:srgbClr val="575756"/>
                </a:solidFill>
              </a:rPr>
              <a:t>About us: </a:t>
            </a:r>
            <a:r>
              <a:rPr lang="en-US" sz="1200"/>
              <a:t>CEEW is among Asia’s leading policy research institutions</a:t>
            </a:r>
            <a:endParaRPr sz="1200"/>
          </a:p>
        </p:txBody>
      </p:sp>
      <p:sp>
        <p:nvSpPr>
          <p:cNvPr id="718" name="Google Shape;718;p20"/>
          <p:cNvSpPr/>
          <p:nvPr/>
        </p:nvSpPr>
        <p:spPr>
          <a:xfrm rot="-5400000">
            <a:off x="9082410" y="-91649"/>
            <a:ext cx="249623" cy="81525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19" name="Google Shape;719;p20"/>
          <p:cNvSpPr txBox="1"/>
          <p:nvPr/>
        </p:nvSpPr>
        <p:spPr>
          <a:xfrm>
            <a:off x="8821030" y="208255"/>
            <a:ext cx="322970"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chemeClr val="dk1"/>
                </a:solidFill>
                <a:latin typeface="Open Sans"/>
                <a:ea typeface="Open Sans"/>
                <a:cs typeface="Open Sans"/>
                <a:sym typeface="Open Sans"/>
              </a:rPr>
              <a:t>20</a:t>
            </a:r>
            <a:endParaRPr/>
          </a:p>
        </p:txBody>
      </p:sp>
      <p:grpSp>
        <p:nvGrpSpPr>
          <p:cNvPr id="720" name="Google Shape;720;p20"/>
          <p:cNvGrpSpPr/>
          <p:nvPr/>
        </p:nvGrpSpPr>
        <p:grpSpPr>
          <a:xfrm>
            <a:off x="8284057" y="4779402"/>
            <a:ext cx="715926" cy="418214"/>
            <a:chOff x="8284057" y="4779402"/>
            <a:chExt cx="715926" cy="418214"/>
          </a:xfrm>
        </p:grpSpPr>
        <p:sp>
          <p:nvSpPr>
            <p:cNvPr id="721" name="Google Shape;721;p20"/>
            <p:cNvSpPr/>
            <p:nvPr/>
          </p:nvSpPr>
          <p:spPr>
            <a:xfrm>
              <a:off x="8331958" y="4779402"/>
              <a:ext cx="614149" cy="418214"/>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722" name="Google Shape;722;p20"/>
            <p:cNvGrpSpPr/>
            <p:nvPr/>
          </p:nvGrpSpPr>
          <p:grpSpPr>
            <a:xfrm>
              <a:off x="8284057" y="4879531"/>
              <a:ext cx="715926" cy="263969"/>
              <a:chOff x="1376812" y="1471708"/>
              <a:chExt cx="715926" cy="263969"/>
            </a:xfrm>
          </p:grpSpPr>
          <p:sp>
            <p:nvSpPr>
              <p:cNvPr id="723" name="Google Shape;723;p20"/>
              <p:cNvSpPr txBox="1"/>
              <p:nvPr/>
            </p:nvSpPr>
            <p:spPr>
              <a:xfrm>
                <a:off x="1376812" y="1535622"/>
                <a:ext cx="715926"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1" i="0" u="none" strike="noStrike" cap="none">
                    <a:solidFill>
                      <a:srgbClr val="575756"/>
                    </a:solidFill>
                    <a:latin typeface="Open Sans"/>
                    <a:ea typeface="Open Sans"/>
                    <a:cs typeface="Open Sans"/>
                    <a:sym typeface="Open Sans"/>
                  </a:rPr>
                  <a:t>cef.ceew.in</a:t>
                </a:r>
                <a:endParaRPr/>
              </a:p>
            </p:txBody>
          </p:sp>
          <p:grpSp>
            <p:nvGrpSpPr>
              <p:cNvPr id="724" name="Google Shape;724;p20"/>
              <p:cNvGrpSpPr/>
              <p:nvPr/>
            </p:nvGrpSpPr>
            <p:grpSpPr>
              <a:xfrm>
                <a:off x="1504037" y="1471708"/>
                <a:ext cx="436340" cy="63914"/>
                <a:chOff x="973747" y="978085"/>
                <a:chExt cx="436340" cy="63914"/>
              </a:xfrm>
            </p:grpSpPr>
            <p:sp>
              <p:nvSpPr>
                <p:cNvPr id="725" name="Google Shape;725;p20"/>
                <p:cNvSpPr/>
                <p:nvPr/>
              </p:nvSpPr>
              <p:spPr>
                <a:xfrm>
                  <a:off x="1349029" y="978085"/>
                  <a:ext cx="61058" cy="61059"/>
                </a:xfrm>
                <a:prstGeom prst="ellipse">
                  <a:avLst/>
                </a:prstGeom>
                <a:solidFill>
                  <a:srgbClr val="0A9F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26" name="Google Shape;726;p20"/>
                <p:cNvSpPr/>
                <p:nvPr/>
              </p:nvSpPr>
              <p:spPr>
                <a:xfrm>
                  <a:off x="1084312" y="980940"/>
                  <a:ext cx="61058" cy="61059"/>
                </a:xfrm>
                <a:prstGeom prst="ellipse">
                  <a:avLst/>
                </a:prstGeom>
                <a:solidFill>
                  <a:srgbClr val="87BD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27" name="Google Shape;727;p20"/>
                <p:cNvSpPr/>
                <p:nvPr/>
              </p:nvSpPr>
              <p:spPr>
                <a:xfrm>
                  <a:off x="973747" y="980940"/>
                  <a:ext cx="61058" cy="61059"/>
                </a:xfrm>
                <a:prstGeom prst="ellipse">
                  <a:avLst/>
                </a:prstGeom>
                <a:solidFill>
                  <a:srgbClr val="EA581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grpSp>
      <p:pic>
        <p:nvPicPr>
          <p:cNvPr id="728" name="Google Shape;728;p20"/>
          <p:cNvPicPr preferRelativeResize="0"/>
          <p:nvPr/>
        </p:nvPicPr>
        <p:blipFill rotWithShape="1">
          <a:blip r:embed="rId3">
            <a:alphaModFix/>
          </a:blip>
          <a:srcRect/>
          <a:stretch/>
        </p:blipFill>
        <p:spPr>
          <a:xfrm>
            <a:off x="361782" y="202910"/>
            <a:ext cx="8420436" cy="473768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A9FD9"/>
        </a:solidFill>
        <a:effectLst/>
      </p:bgPr>
    </p:bg>
    <p:spTree>
      <p:nvGrpSpPr>
        <p:cNvPr id="1" name="Shape 732"/>
        <p:cNvGrpSpPr/>
        <p:nvPr/>
      </p:nvGrpSpPr>
      <p:grpSpPr>
        <a:xfrm>
          <a:off x="0" y="0"/>
          <a:ext cx="0" cy="0"/>
          <a:chOff x="0" y="0"/>
          <a:chExt cx="0" cy="0"/>
        </a:xfrm>
      </p:grpSpPr>
      <p:sp>
        <p:nvSpPr>
          <p:cNvPr id="733" name="Google Shape;733;p21"/>
          <p:cNvSpPr txBox="1">
            <a:spLocks noGrp="1"/>
          </p:cNvSpPr>
          <p:nvPr>
            <p:ph type="title"/>
          </p:nvPr>
        </p:nvSpPr>
        <p:spPr>
          <a:xfrm>
            <a:off x="457200" y="267117"/>
            <a:ext cx="8229600" cy="291013"/>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US" sz="1200"/>
              <a:t>CEEW Centre for Energy Finance</a:t>
            </a:r>
            <a:endParaRPr sz="1200"/>
          </a:p>
        </p:txBody>
      </p:sp>
      <p:sp>
        <p:nvSpPr>
          <p:cNvPr id="734" name="Google Shape;734;p21"/>
          <p:cNvSpPr/>
          <p:nvPr/>
        </p:nvSpPr>
        <p:spPr>
          <a:xfrm>
            <a:off x="2811401" y="1654060"/>
            <a:ext cx="3547134" cy="2451222"/>
          </a:xfrm>
          <a:prstGeom prst="chevron">
            <a:avLst>
              <a:gd name="adj" fmla="val 29853"/>
            </a:avLst>
          </a:prstGeom>
          <a:solidFill>
            <a:srgbClr val="4C4C4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200" b="0" i="0" u="none" strike="noStrike" cap="none">
              <a:solidFill>
                <a:srgbClr val="FFFFFF"/>
              </a:solidFill>
              <a:latin typeface="Open Sans"/>
              <a:ea typeface="Open Sans"/>
              <a:cs typeface="Open Sans"/>
              <a:sym typeface="Open Sans"/>
            </a:endParaRPr>
          </a:p>
        </p:txBody>
      </p:sp>
      <p:sp>
        <p:nvSpPr>
          <p:cNvPr id="735" name="Google Shape;735;p21"/>
          <p:cNvSpPr/>
          <p:nvPr/>
        </p:nvSpPr>
        <p:spPr>
          <a:xfrm>
            <a:off x="5697854" y="1654060"/>
            <a:ext cx="3446146" cy="2451222"/>
          </a:xfrm>
          <a:prstGeom prst="chevron">
            <a:avLst>
              <a:gd name="adj" fmla="val 29853"/>
            </a:avLst>
          </a:prstGeom>
          <a:solidFill>
            <a:srgbClr val="4C4C4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200" b="0" i="0" u="none" strike="noStrike" cap="none">
              <a:solidFill>
                <a:srgbClr val="FFFFFF"/>
              </a:solidFill>
              <a:latin typeface="Open Sans"/>
              <a:ea typeface="Open Sans"/>
              <a:cs typeface="Open Sans"/>
              <a:sym typeface="Open Sans"/>
            </a:endParaRPr>
          </a:p>
        </p:txBody>
      </p:sp>
      <p:sp>
        <p:nvSpPr>
          <p:cNvPr id="736" name="Google Shape;736;p21"/>
          <p:cNvSpPr/>
          <p:nvPr/>
        </p:nvSpPr>
        <p:spPr>
          <a:xfrm>
            <a:off x="0" y="1654060"/>
            <a:ext cx="3451653" cy="2451222"/>
          </a:xfrm>
          <a:prstGeom prst="chevron">
            <a:avLst>
              <a:gd name="adj" fmla="val 29853"/>
            </a:avLst>
          </a:prstGeom>
          <a:solidFill>
            <a:srgbClr val="4C4C4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200" b="0" i="0" u="none" strike="noStrike" cap="none">
              <a:solidFill>
                <a:srgbClr val="FFFFFF"/>
              </a:solidFill>
              <a:latin typeface="Open Sans"/>
              <a:ea typeface="Open Sans"/>
              <a:cs typeface="Open Sans"/>
              <a:sym typeface="Open Sans"/>
            </a:endParaRPr>
          </a:p>
        </p:txBody>
      </p:sp>
      <p:sp>
        <p:nvSpPr>
          <p:cNvPr id="737" name="Google Shape;737;p21"/>
          <p:cNvSpPr/>
          <p:nvPr/>
        </p:nvSpPr>
        <p:spPr>
          <a:xfrm rot="-5400000">
            <a:off x="9082410" y="-91649"/>
            <a:ext cx="249623" cy="81525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38" name="Google Shape;738;p21"/>
          <p:cNvSpPr txBox="1"/>
          <p:nvPr/>
        </p:nvSpPr>
        <p:spPr>
          <a:xfrm>
            <a:off x="8821030" y="208255"/>
            <a:ext cx="322970"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chemeClr val="dk1"/>
                </a:solidFill>
                <a:latin typeface="Open Sans"/>
                <a:ea typeface="Open Sans"/>
                <a:cs typeface="Open Sans"/>
                <a:sym typeface="Open Sans"/>
              </a:rPr>
              <a:t>21</a:t>
            </a:r>
            <a:endParaRPr/>
          </a:p>
        </p:txBody>
      </p:sp>
      <p:sp>
        <p:nvSpPr>
          <p:cNvPr id="739" name="Google Shape;739;p21"/>
          <p:cNvSpPr txBox="1"/>
          <p:nvPr/>
        </p:nvSpPr>
        <p:spPr>
          <a:xfrm>
            <a:off x="970241" y="2017264"/>
            <a:ext cx="1696177" cy="22159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rgbClr val="FFFFFF"/>
                </a:solidFill>
                <a:latin typeface="Open Sans"/>
                <a:ea typeface="Open Sans"/>
                <a:cs typeface="Open Sans"/>
                <a:sym typeface="Open Sans"/>
              </a:rPr>
              <a:t>Build evidence</a:t>
            </a:r>
            <a:br>
              <a:rPr lang="en-US" sz="1400" b="1" i="0" u="none" strike="noStrike" cap="none">
                <a:solidFill>
                  <a:srgbClr val="FFFFFF"/>
                </a:solidFill>
                <a:latin typeface="Open Sans"/>
                <a:ea typeface="Open Sans"/>
                <a:cs typeface="Open Sans"/>
                <a:sym typeface="Open Sans"/>
              </a:rPr>
            </a:br>
            <a:endParaRPr sz="1400" b="1" i="0" u="none" strike="noStrike" cap="none">
              <a:solidFill>
                <a:srgbClr val="FFFFFF"/>
              </a:solidFill>
              <a:latin typeface="Open Sans"/>
              <a:ea typeface="Open Sans"/>
              <a:cs typeface="Open Sans"/>
              <a:sym typeface="Open Sans"/>
            </a:endParaRPr>
          </a:p>
          <a:p>
            <a:pPr marL="0" marR="0" lvl="0" indent="0" algn="ctr" rtl="0">
              <a:lnSpc>
                <a:spcPct val="100000"/>
              </a:lnSpc>
              <a:spcBef>
                <a:spcPts val="0"/>
              </a:spcBef>
              <a:spcAft>
                <a:spcPts val="0"/>
              </a:spcAft>
              <a:buNone/>
            </a:pPr>
            <a:r>
              <a:rPr lang="en-US" sz="1200" b="0" i="0" u="none" strike="noStrike" cap="none">
                <a:solidFill>
                  <a:srgbClr val="FFFFFF"/>
                </a:solidFill>
                <a:latin typeface="Open Sans"/>
                <a:ea typeface="Open Sans"/>
                <a:cs typeface="Open Sans"/>
                <a:sym typeface="Open Sans"/>
              </a:rPr>
              <a:t>Consistent, reliable, and up to date monitoring &amp; analysis of clean energy markets – investment, payment schedules, market trends, etc.</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0" name="Google Shape;740;p21"/>
          <p:cNvSpPr txBox="1"/>
          <p:nvPr/>
        </p:nvSpPr>
        <p:spPr>
          <a:xfrm>
            <a:off x="3859944" y="2017264"/>
            <a:ext cx="1776581" cy="1446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rgbClr val="FFFFFF"/>
                </a:solidFill>
                <a:latin typeface="Open Sans"/>
                <a:ea typeface="Open Sans"/>
                <a:cs typeface="Open Sans"/>
                <a:sym typeface="Open Sans"/>
              </a:rPr>
              <a:t>Create coherence</a:t>
            </a:r>
            <a:endParaRPr/>
          </a:p>
          <a:p>
            <a:pPr marL="0" marR="0" lvl="0" indent="0" algn="ctr" rtl="0">
              <a:lnSpc>
                <a:spcPct val="100000"/>
              </a:lnSpc>
              <a:spcBef>
                <a:spcPts val="0"/>
              </a:spcBef>
              <a:spcAft>
                <a:spcPts val="0"/>
              </a:spcAft>
              <a:buNone/>
            </a:pPr>
            <a:endParaRPr sz="1400" b="1" i="0" u="none" strike="noStrike" cap="none">
              <a:solidFill>
                <a:srgbClr val="FFFFFF"/>
              </a:solidFill>
              <a:latin typeface="Open Sans"/>
              <a:ea typeface="Open Sans"/>
              <a:cs typeface="Open Sans"/>
              <a:sym typeface="Open Sans"/>
            </a:endParaRPr>
          </a:p>
          <a:p>
            <a:pPr marL="0" marR="0" lvl="0" indent="0" algn="ctr" rtl="0">
              <a:lnSpc>
                <a:spcPct val="100000"/>
              </a:lnSpc>
              <a:spcBef>
                <a:spcPts val="0"/>
              </a:spcBef>
              <a:spcAft>
                <a:spcPts val="0"/>
              </a:spcAft>
              <a:buNone/>
            </a:pPr>
            <a:r>
              <a:rPr lang="en-US" sz="1200" b="0" i="0" u="none" strike="noStrike" cap="none">
                <a:solidFill>
                  <a:srgbClr val="FFFFFF"/>
                </a:solidFill>
                <a:latin typeface="Open Sans"/>
                <a:ea typeface="Open Sans"/>
                <a:cs typeface="Open Sans"/>
                <a:sym typeface="Open Sans"/>
              </a:rPr>
              <a:t>Periodic convening of multi-stakeholder groups to deliberate on market activities in clean energy</a:t>
            </a:r>
            <a:endParaRPr/>
          </a:p>
        </p:txBody>
      </p:sp>
      <p:sp>
        <p:nvSpPr>
          <p:cNvPr id="741" name="Google Shape;741;p21"/>
          <p:cNvSpPr txBox="1"/>
          <p:nvPr/>
        </p:nvSpPr>
        <p:spPr>
          <a:xfrm>
            <a:off x="6723570" y="2017263"/>
            <a:ext cx="1696177" cy="16312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rgbClr val="FFFFFF"/>
                </a:solidFill>
                <a:latin typeface="Open Sans"/>
                <a:ea typeface="Open Sans"/>
                <a:cs typeface="Open Sans"/>
                <a:sym typeface="Open Sans"/>
              </a:rPr>
              <a:t>Design solutions</a:t>
            </a:r>
            <a:endParaRPr/>
          </a:p>
          <a:p>
            <a:pPr marL="0" marR="0" lvl="0" indent="0" algn="ctr" rtl="0">
              <a:lnSpc>
                <a:spcPct val="100000"/>
              </a:lnSpc>
              <a:spcBef>
                <a:spcPts val="0"/>
              </a:spcBef>
              <a:spcAft>
                <a:spcPts val="0"/>
              </a:spcAft>
              <a:buNone/>
            </a:pPr>
            <a:endParaRPr sz="1400" b="1" i="0" u="none" strike="noStrike" cap="none">
              <a:solidFill>
                <a:srgbClr val="FFFFFF"/>
              </a:solidFill>
              <a:latin typeface="Open Sans"/>
              <a:ea typeface="Open Sans"/>
              <a:cs typeface="Open Sans"/>
              <a:sym typeface="Open Sans"/>
            </a:endParaRPr>
          </a:p>
          <a:p>
            <a:pPr marL="0" marR="0" lvl="0" indent="0" algn="ctr" rtl="0">
              <a:lnSpc>
                <a:spcPct val="100000"/>
              </a:lnSpc>
              <a:spcBef>
                <a:spcPts val="0"/>
              </a:spcBef>
              <a:spcAft>
                <a:spcPts val="0"/>
              </a:spcAft>
              <a:buNone/>
            </a:pPr>
            <a:r>
              <a:rPr lang="en-US" sz="1200" b="0" i="0" u="none" strike="noStrike" cap="none">
                <a:solidFill>
                  <a:srgbClr val="FFFFFF"/>
                </a:solidFill>
                <a:latin typeface="Open Sans"/>
                <a:ea typeface="Open Sans"/>
                <a:cs typeface="Open Sans"/>
                <a:sym typeface="Open Sans"/>
              </a:rPr>
              <a:t>Design and feasibility pilots of fit-for-purpose business models &amp; financial solutions for clean energy solutions</a:t>
            </a:r>
            <a:endParaRPr/>
          </a:p>
        </p:txBody>
      </p:sp>
      <p:grpSp>
        <p:nvGrpSpPr>
          <p:cNvPr id="742" name="Google Shape;742;p21"/>
          <p:cNvGrpSpPr/>
          <p:nvPr/>
        </p:nvGrpSpPr>
        <p:grpSpPr>
          <a:xfrm>
            <a:off x="8284057" y="4779402"/>
            <a:ext cx="715926" cy="418214"/>
            <a:chOff x="8284057" y="4779402"/>
            <a:chExt cx="715926" cy="418214"/>
          </a:xfrm>
        </p:grpSpPr>
        <p:sp>
          <p:nvSpPr>
            <p:cNvPr id="743" name="Google Shape;743;p21"/>
            <p:cNvSpPr/>
            <p:nvPr/>
          </p:nvSpPr>
          <p:spPr>
            <a:xfrm>
              <a:off x="8331958" y="4779402"/>
              <a:ext cx="614149" cy="418214"/>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744" name="Google Shape;744;p21"/>
            <p:cNvGrpSpPr/>
            <p:nvPr/>
          </p:nvGrpSpPr>
          <p:grpSpPr>
            <a:xfrm>
              <a:off x="8284057" y="4879531"/>
              <a:ext cx="715926" cy="263969"/>
              <a:chOff x="1376812" y="1471708"/>
              <a:chExt cx="715926" cy="263969"/>
            </a:xfrm>
          </p:grpSpPr>
          <p:sp>
            <p:nvSpPr>
              <p:cNvPr id="745" name="Google Shape;745;p21"/>
              <p:cNvSpPr txBox="1"/>
              <p:nvPr/>
            </p:nvSpPr>
            <p:spPr>
              <a:xfrm>
                <a:off x="1376812" y="1535622"/>
                <a:ext cx="715926"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1" i="0" u="none" strike="noStrike" cap="none">
                    <a:solidFill>
                      <a:srgbClr val="575756"/>
                    </a:solidFill>
                    <a:latin typeface="Open Sans"/>
                    <a:ea typeface="Open Sans"/>
                    <a:cs typeface="Open Sans"/>
                    <a:sym typeface="Open Sans"/>
                  </a:rPr>
                  <a:t>cef.ceew.in</a:t>
                </a:r>
                <a:endParaRPr/>
              </a:p>
            </p:txBody>
          </p:sp>
          <p:grpSp>
            <p:nvGrpSpPr>
              <p:cNvPr id="746" name="Google Shape;746;p21"/>
              <p:cNvGrpSpPr/>
              <p:nvPr/>
            </p:nvGrpSpPr>
            <p:grpSpPr>
              <a:xfrm>
                <a:off x="1504037" y="1471708"/>
                <a:ext cx="436340" cy="63914"/>
                <a:chOff x="973747" y="978085"/>
                <a:chExt cx="436340" cy="63914"/>
              </a:xfrm>
            </p:grpSpPr>
            <p:sp>
              <p:nvSpPr>
                <p:cNvPr id="747" name="Google Shape;747;p21"/>
                <p:cNvSpPr/>
                <p:nvPr/>
              </p:nvSpPr>
              <p:spPr>
                <a:xfrm>
                  <a:off x="1349029" y="978085"/>
                  <a:ext cx="61058" cy="61059"/>
                </a:xfrm>
                <a:prstGeom prst="ellipse">
                  <a:avLst/>
                </a:prstGeom>
                <a:solidFill>
                  <a:srgbClr val="0A9F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48" name="Google Shape;748;p21"/>
                <p:cNvSpPr/>
                <p:nvPr/>
              </p:nvSpPr>
              <p:spPr>
                <a:xfrm>
                  <a:off x="1084312" y="980940"/>
                  <a:ext cx="61058" cy="61059"/>
                </a:xfrm>
                <a:prstGeom prst="ellipse">
                  <a:avLst/>
                </a:prstGeom>
                <a:solidFill>
                  <a:srgbClr val="87BD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49" name="Google Shape;749;p21"/>
                <p:cNvSpPr/>
                <p:nvPr/>
              </p:nvSpPr>
              <p:spPr>
                <a:xfrm>
                  <a:off x="973747" y="980940"/>
                  <a:ext cx="61058" cy="61059"/>
                </a:xfrm>
                <a:prstGeom prst="ellipse">
                  <a:avLst/>
                </a:prstGeom>
                <a:solidFill>
                  <a:srgbClr val="EA581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A9FD9"/>
        </a:solidFill>
        <a:effectLst/>
      </p:bgPr>
    </p:bg>
    <p:spTree>
      <p:nvGrpSpPr>
        <p:cNvPr id="1" name="Shape 753"/>
        <p:cNvGrpSpPr/>
        <p:nvPr/>
      </p:nvGrpSpPr>
      <p:grpSpPr>
        <a:xfrm>
          <a:off x="0" y="0"/>
          <a:ext cx="0" cy="0"/>
          <a:chOff x="0" y="0"/>
          <a:chExt cx="0" cy="0"/>
        </a:xfrm>
      </p:grpSpPr>
      <p:sp>
        <p:nvSpPr>
          <p:cNvPr id="754" name="Google Shape;754;p22"/>
          <p:cNvSpPr txBox="1">
            <a:spLocks noGrp="1"/>
          </p:cNvSpPr>
          <p:nvPr>
            <p:ph type="title"/>
          </p:nvPr>
        </p:nvSpPr>
        <p:spPr>
          <a:xfrm>
            <a:off x="457200" y="286542"/>
            <a:ext cx="8229600" cy="26766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US" sz="1200"/>
              <a:t>Our recent publications, dashboards and tools</a:t>
            </a:r>
            <a:endParaRPr sz="1200"/>
          </a:p>
        </p:txBody>
      </p:sp>
      <p:sp>
        <p:nvSpPr>
          <p:cNvPr id="755" name="Google Shape;755;p22"/>
          <p:cNvSpPr txBox="1"/>
          <p:nvPr/>
        </p:nvSpPr>
        <p:spPr>
          <a:xfrm>
            <a:off x="2517176" y="2733778"/>
            <a:ext cx="1452666"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800" b="1" i="0" u="none" strike="noStrike" cap="none">
                <a:solidFill>
                  <a:schemeClr val="lt1"/>
                </a:solidFill>
                <a:latin typeface="Open Sans"/>
                <a:ea typeface="Open Sans"/>
                <a:cs typeface="Open Sans"/>
                <a:sym typeface="Open Sans"/>
              </a:rPr>
              <a:t>Mapping Costs for Early Coal Decommissioning in India</a:t>
            </a:r>
            <a:endParaRPr/>
          </a:p>
        </p:txBody>
      </p:sp>
      <p:sp>
        <p:nvSpPr>
          <p:cNvPr id="756" name="Google Shape;756;p22"/>
          <p:cNvSpPr txBox="1"/>
          <p:nvPr/>
        </p:nvSpPr>
        <p:spPr>
          <a:xfrm>
            <a:off x="4692317" y="2739769"/>
            <a:ext cx="1452667"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800" b="1" i="0" u="none" strike="noStrike" cap="none">
                <a:solidFill>
                  <a:schemeClr val="lt1"/>
                </a:solidFill>
                <a:latin typeface="Open Sans"/>
                <a:ea typeface="Open Sans"/>
                <a:cs typeface="Open Sans"/>
                <a:sym typeface="Open Sans"/>
              </a:rPr>
              <a:t>Laying the Groundwork for Electric Vehicle Roaming in India</a:t>
            </a:r>
            <a:endParaRPr/>
          </a:p>
        </p:txBody>
      </p:sp>
      <p:sp>
        <p:nvSpPr>
          <p:cNvPr id="757" name="Google Shape;757;p22"/>
          <p:cNvSpPr txBox="1"/>
          <p:nvPr/>
        </p:nvSpPr>
        <p:spPr>
          <a:xfrm>
            <a:off x="6675379" y="2739769"/>
            <a:ext cx="1846265"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800" b="1" i="0" u="none" strike="noStrike" cap="none">
                <a:solidFill>
                  <a:schemeClr val="lt1"/>
                </a:solidFill>
                <a:latin typeface="Open Sans"/>
                <a:ea typeface="Open Sans"/>
                <a:cs typeface="Open Sans"/>
                <a:sym typeface="Open Sans"/>
              </a:rPr>
              <a:t>Rebooting Renewable Energy Certificates for a Balanced Energy Transition in India</a:t>
            </a:r>
            <a:endParaRPr/>
          </a:p>
        </p:txBody>
      </p:sp>
      <p:sp>
        <p:nvSpPr>
          <p:cNvPr id="758" name="Google Shape;758;p22"/>
          <p:cNvSpPr txBox="1"/>
          <p:nvPr/>
        </p:nvSpPr>
        <p:spPr>
          <a:xfrm>
            <a:off x="449732" y="4404829"/>
            <a:ext cx="2276006" cy="21544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800" b="1" i="0" u="none" strike="noStrike" cap="none">
                <a:solidFill>
                  <a:schemeClr val="lt1"/>
                </a:solidFill>
                <a:latin typeface="Open Sans"/>
                <a:ea typeface="Open Sans"/>
                <a:cs typeface="Open Sans"/>
                <a:sym typeface="Open Sans"/>
              </a:rPr>
              <a:t>India Renewables Dashboard</a:t>
            </a:r>
            <a:endParaRPr/>
          </a:p>
        </p:txBody>
      </p:sp>
      <p:sp>
        <p:nvSpPr>
          <p:cNvPr id="759" name="Google Shape;759;p22"/>
          <p:cNvSpPr txBox="1"/>
          <p:nvPr/>
        </p:nvSpPr>
        <p:spPr>
          <a:xfrm>
            <a:off x="3221129" y="4404829"/>
            <a:ext cx="2347457" cy="21544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800" b="1" i="0" u="none" strike="noStrike" cap="none">
                <a:solidFill>
                  <a:schemeClr val="lt1"/>
                </a:solidFill>
                <a:latin typeface="Open Sans"/>
                <a:ea typeface="Open Sans"/>
                <a:cs typeface="Open Sans"/>
                <a:sym typeface="Open Sans"/>
              </a:rPr>
              <a:t>Open Access Tool</a:t>
            </a:r>
            <a:endParaRPr/>
          </a:p>
        </p:txBody>
      </p:sp>
      <p:sp>
        <p:nvSpPr>
          <p:cNvPr id="760" name="Google Shape;760;p22"/>
          <p:cNvSpPr txBox="1"/>
          <p:nvPr/>
        </p:nvSpPr>
        <p:spPr>
          <a:xfrm>
            <a:off x="6192613" y="4404829"/>
            <a:ext cx="1962777" cy="21544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800" b="1" i="0" u="none" strike="noStrike" cap="none">
                <a:solidFill>
                  <a:schemeClr val="lt1"/>
                </a:solidFill>
                <a:latin typeface="Open Sans"/>
                <a:ea typeface="Open Sans"/>
                <a:cs typeface="Open Sans"/>
                <a:sym typeface="Open Sans"/>
              </a:rPr>
              <a:t>Electric Mobility Dashboard</a:t>
            </a:r>
            <a:endParaRPr/>
          </a:p>
        </p:txBody>
      </p:sp>
      <p:pic>
        <p:nvPicPr>
          <p:cNvPr id="761" name="Google Shape;761;p22" descr="A screenshot of a cell phone&#10;&#10;Description automatically generated">
            <a:hlinkClick r:id="rId3"/>
          </p:cNvPr>
          <p:cNvPicPr preferRelativeResize="0"/>
          <p:nvPr/>
        </p:nvPicPr>
        <p:blipFill rotWithShape="1">
          <a:blip r:embed="rId4">
            <a:alphaModFix/>
          </a:blip>
          <a:srcRect t="13312"/>
          <a:stretch/>
        </p:blipFill>
        <p:spPr>
          <a:xfrm>
            <a:off x="3325423" y="3243222"/>
            <a:ext cx="2163209" cy="1140288"/>
          </a:xfrm>
          <a:prstGeom prst="rect">
            <a:avLst/>
          </a:prstGeom>
          <a:noFill/>
          <a:ln>
            <a:noFill/>
          </a:ln>
          <a:effectLst>
            <a:outerShdw blurRad="190500" algn="tl" rotWithShape="0">
              <a:srgbClr val="000000">
                <a:alpha val="69803"/>
              </a:srgbClr>
            </a:outerShdw>
          </a:effectLst>
        </p:spPr>
      </p:pic>
      <p:pic>
        <p:nvPicPr>
          <p:cNvPr id="762" name="Google Shape;762;p22" descr="A screenshot of a computer&#10;&#10;Description automatically generated">
            <a:hlinkClick r:id="rId5"/>
          </p:cNvPr>
          <p:cNvPicPr preferRelativeResize="0"/>
          <p:nvPr/>
        </p:nvPicPr>
        <p:blipFill rotWithShape="1">
          <a:blip r:embed="rId6">
            <a:alphaModFix/>
          </a:blip>
          <a:srcRect t="13590"/>
          <a:stretch/>
        </p:blipFill>
        <p:spPr>
          <a:xfrm>
            <a:off x="6058434" y="3234389"/>
            <a:ext cx="2279425" cy="1157953"/>
          </a:xfrm>
          <a:prstGeom prst="rect">
            <a:avLst/>
          </a:prstGeom>
          <a:noFill/>
          <a:ln>
            <a:noFill/>
          </a:ln>
          <a:effectLst>
            <a:outerShdw blurRad="190500" algn="tl" rotWithShape="0">
              <a:srgbClr val="000000">
                <a:alpha val="69803"/>
              </a:srgbClr>
            </a:outerShdw>
          </a:effectLst>
        </p:spPr>
      </p:pic>
      <p:sp>
        <p:nvSpPr>
          <p:cNvPr id="763" name="Google Shape;763;p22"/>
          <p:cNvSpPr/>
          <p:nvPr/>
        </p:nvSpPr>
        <p:spPr>
          <a:xfrm rot="-5400000">
            <a:off x="9082410" y="-91649"/>
            <a:ext cx="249623" cy="81525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64" name="Google Shape;764;p22"/>
          <p:cNvSpPr txBox="1"/>
          <p:nvPr/>
        </p:nvSpPr>
        <p:spPr>
          <a:xfrm>
            <a:off x="8821030" y="208255"/>
            <a:ext cx="322970"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chemeClr val="dk1"/>
                </a:solidFill>
                <a:latin typeface="Open Sans"/>
                <a:ea typeface="Open Sans"/>
                <a:cs typeface="Open Sans"/>
                <a:sym typeface="Open Sans"/>
              </a:rPr>
              <a:t>22</a:t>
            </a:r>
            <a:endParaRPr/>
          </a:p>
        </p:txBody>
      </p:sp>
      <p:grpSp>
        <p:nvGrpSpPr>
          <p:cNvPr id="765" name="Google Shape;765;p22"/>
          <p:cNvGrpSpPr/>
          <p:nvPr/>
        </p:nvGrpSpPr>
        <p:grpSpPr>
          <a:xfrm>
            <a:off x="8284057" y="4779402"/>
            <a:ext cx="715926" cy="418214"/>
            <a:chOff x="8284057" y="4779402"/>
            <a:chExt cx="715926" cy="418214"/>
          </a:xfrm>
        </p:grpSpPr>
        <p:sp>
          <p:nvSpPr>
            <p:cNvPr id="766" name="Google Shape;766;p22"/>
            <p:cNvSpPr/>
            <p:nvPr/>
          </p:nvSpPr>
          <p:spPr>
            <a:xfrm>
              <a:off x="8331958" y="4779402"/>
              <a:ext cx="614149" cy="418214"/>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767" name="Google Shape;767;p22"/>
            <p:cNvGrpSpPr/>
            <p:nvPr/>
          </p:nvGrpSpPr>
          <p:grpSpPr>
            <a:xfrm>
              <a:off x="8284057" y="4879531"/>
              <a:ext cx="715926" cy="263969"/>
              <a:chOff x="1376812" y="1471708"/>
              <a:chExt cx="715926" cy="263969"/>
            </a:xfrm>
          </p:grpSpPr>
          <p:sp>
            <p:nvSpPr>
              <p:cNvPr id="768" name="Google Shape;768;p22"/>
              <p:cNvSpPr txBox="1"/>
              <p:nvPr/>
            </p:nvSpPr>
            <p:spPr>
              <a:xfrm>
                <a:off x="1376812" y="1535622"/>
                <a:ext cx="715926"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1" i="0" u="none" strike="noStrike" cap="none">
                    <a:solidFill>
                      <a:srgbClr val="575756"/>
                    </a:solidFill>
                    <a:latin typeface="Open Sans"/>
                    <a:ea typeface="Open Sans"/>
                    <a:cs typeface="Open Sans"/>
                    <a:sym typeface="Open Sans"/>
                  </a:rPr>
                  <a:t>cef.ceew.in</a:t>
                </a:r>
                <a:endParaRPr/>
              </a:p>
            </p:txBody>
          </p:sp>
          <p:grpSp>
            <p:nvGrpSpPr>
              <p:cNvPr id="769" name="Google Shape;769;p22"/>
              <p:cNvGrpSpPr/>
              <p:nvPr/>
            </p:nvGrpSpPr>
            <p:grpSpPr>
              <a:xfrm>
                <a:off x="1504037" y="1471708"/>
                <a:ext cx="436340" cy="63914"/>
                <a:chOff x="973747" y="978085"/>
                <a:chExt cx="436340" cy="63914"/>
              </a:xfrm>
            </p:grpSpPr>
            <p:sp>
              <p:nvSpPr>
                <p:cNvPr id="770" name="Google Shape;770;p22"/>
                <p:cNvSpPr/>
                <p:nvPr/>
              </p:nvSpPr>
              <p:spPr>
                <a:xfrm>
                  <a:off x="1349029" y="978085"/>
                  <a:ext cx="61058" cy="61059"/>
                </a:xfrm>
                <a:prstGeom prst="ellipse">
                  <a:avLst/>
                </a:prstGeom>
                <a:solidFill>
                  <a:srgbClr val="0A9F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71" name="Google Shape;771;p22"/>
                <p:cNvSpPr/>
                <p:nvPr/>
              </p:nvSpPr>
              <p:spPr>
                <a:xfrm>
                  <a:off x="1084312" y="980940"/>
                  <a:ext cx="61058" cy="61059"/>
                </a:xfrm>
                <a:prstGeom prst="ellipse">
                  <a:avLst/>
                </a:prstGeom>
                <a:solidFill>
                  <a:srgbClr val="87BD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72" name="Google Shape;772;p22"/>
                <p:cNvSpPr/>
                <p:nvPr/>
              </p:nvSpPr>
              <p:spPr>
                <a:xfrm>
                  <a:off x="973747" y="980940"/>
                  <a:ext cx="61058" cy="61059"/>
                </a:xfrm>
                <a:prstGeom prst="ellipse">
                  <a:avLst/>
                </a:prstGeom>
                <a:solidFill>
                  <a:srgbClr val="EA581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grpSp>
      <p:sp>
        <p:nvSpPr>
          <p:cNvPr id="773" name="Google Shape;773;p22"/>
          <p:cNvSpPr txBox="1"/>
          <p:nvPr/>
        </p:nvSpPr>
        <p:spPr>
          <a:xfrm>
            <a:off x="446027" y="2733777"/>
            <a:ext cx="141981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800" b="1" i="0" u="none" strike="noStrike" cap="none">
                <a:solidFill>
                  <a:schemeClr val="lt1"/>
                </a:solidFill>
                <a:latin typeface="Open Sans"/>
                <a:ea typeface="Open Sans"/>
                <a:cs typeface="Open Sans"/>
                <a:sym typeface="Open Sans"/>
              </a:rPr>
              <a:t>Financing India’s Transition to Electric Vehicles</a:t>
            </a:r>
            <a:endParaRPr/>
          </a:p>
        </p:txBody>
      </p:sp>
      <p:pic>
        <p:nvPicPr>
          <p:cNvPr id="774" name="Google Shape;774;p22">
            <a:hlinkClick r:id="rId7"/>
          </p:cNvPr>
          <p:cNvPicPr preferRelativeResize="0"/>
          <p:nvPr/>
        </p:nvPicPr>
        <p:blipFill rotWithShape="1">
          <a:blip r:embed="rId8">
            <a:alphaModFix/>
          </a:blip>
          <a:srcRect/>
          <a:stretch/>
        </p:blipFill>
        <p:spPr>
          <a:xfrm>
            <a:off x="462287" y="724599"/>
            <a:ext cx="1402982" cy="2011355"/>
          </a:xfrm>
          <a:prstGeom prst="rect">
            <a:avLst/>
          </a:prstGeom>
          <a:noFill/>
          <a:ln>
            <a:noFill/>
          </a:ln>
          <a:effectLst>
            <a:outerShdw blurRad="63500" sx="102000" sy="102000" algn="ctr" rotWithShape="0">
              <a:srgbClr val="000000">
                <a:alpha val="40000"/>
              </a:srgbClr>
            </a:outerShdw>
          </a:effectLst>
        </p:spPr>
      </p:pic>
      <p:pic>
        <p:nvPicPr>
          <p:cNvPr id="775" name="Google Shape;775;p22" descr="Graphical user interface, application&#10;&#10;Description automatically generated">
            <a:hlinkClick r:id="rId9"/>
          </p:cNvPr>
          <p:cNvPicPr preferRelativeResize="0"/>
          <p:nvPr/>
        </p:nvPicPr>
        <p:blipFill rotWithShape="1">
          <a:blip r:embed="rId10">
            <a:alphaModFix/>
          </a:blip>
          <a:srcRect/>
          <a:stretch/>
        </p:blipFill>
        <p:spPr>
          <a:xfrm>
            <a:off x="446027" y="3243222"/>
            <a:ext cx="2309594" cy="1146086"/>
          </a:xfrm>
          <a:prstGeom prst="rect">
            <a:avLst/>
          </a:prstGeom>
          <a:noFill/>
          <a:ln>
            <a:noFill/>
          </a:ln>
          <a:effectLst>
            <a:outerShdw blurRad="63500" sx="102000" sy="102000" algn="ctr" rotWithShape="0">
              <a:srgbClr val="000000">
                <a:alpha val="40000"/>
              </a:srgbClr>
            </a:outerShdw>
          </a:effectLst>
        </p:spPr>
      </p:pic>
      <p:pic>
        <p:nvPicPr>
          <p:cNvPr id="776" name="Google Shape;776;p22">
            <a:hlinkClick r:id="rId11"/>
          </p:cNvPr>
          <p:cNvPicPr preferRelativeResize="0"/>
          <p:nvPr/>
        </p:nvPicPr>
        <p:blipFill rotWithShape="1">
          <a:blip r:embed="rId12">
            <a:alphaModFix/>
          </a:blip>
          <a:srcRect/>
          <a:stretch/>
        </p:blipFill>
        <p:spPr>
          <a:xfrm>
            <a:off x="2569827" y="724599"/>
            <a:ext cx="1400015" cy="2010234"/>
          </a:xfrm>
          <a:prstGeom prst="rect">
            <a:avLst/>
          </a:prstGeom>
          <a:noFill/>
          <a:ln>
            <a:noFill/>
          </a:ln>
          <a:effectLst>
            <a:outerShdw blurRad="63500" sx="102000" sy="102000" algn="ctr" rotWithShape="0">
              <a:srgbClr val="000000">
                <a:alpha val="40000"/>
              </a:srgbClr>
            </a:outerShdw>
          </a:effectLst>
        </p:spPr>
      </p:pic>
      <p:pic>
        <p:nvPicPr>
          <p:cNvPr id="777" name="Google Shape;777;p22">
            <a:hlinkClick r:id="rId13"/>
          </p:cNvPr>
          <p:cNvPicPr preferRelativeResize="0"/>
          <p:nvPr/>
        </p:nvPicPr>
        <p:blipFill rotWithShape="1">
          <a:blip r:embed="rId14">
            <a:alphaModFix/>
          </a:blip>
          <a:srcRect/>
          <a:stretch/>
        </p:blipFill>
        <p:spPr>
          <a:xfrm>
            <a:off x="4677075" y="723477"/>
            <a:ext cx="1452667" cy="2011355"/>
          </a:xfrm>
          <a:prstGeom prst="rect">
            <a:avLst/>
          </a:prstGeom>
          <a:noFill/>
          <a:ln>
            <a:noFill/>
          </a:ln>
          <a:effectLst>
            <a:outerShdw blurRad="63500" sx="102000" sy="102000" algn="ctr" rotWithShape="0">
              <a:srgbClr val="000000">
                <a:alpha val="40000"/>
              </a:srgbClr>
            </a:outerShdw>
          </a:effectLst>
        </p:spPr>
      </p:pic>
      <p:pic>
        <p:nvPicPr>
          <p:cNvPr id="778" name="Google Shape;778;p22">
            <a:hlinkClick r:id="rId15"/>
          </p:cNvPr>
          <p:cNvPicPr preferRelativeResize="0"/>
          <p:nvPr/>
        </p:nvPicPr>
        <p:blipFill rotWithShape="1">
          <a:blip r:embed="rId16">
            <a:alphaModFix/>
          </a:blip>
          <a:srcRect/>
          <a:stretch/>
        </p:blipFill>
        <p:spPr>
          <a:xfrm>
            <a:off x="6852217" y="724599"/>
            <a:ext cx="1429985" cy="2021045"/>
          </a:xfrm>
          <a:prstGeom prst="rect">
            <a:avLst/>
          </a:prstGeom>
          <a:noFill/>
          <a:ln>
            <a:noFill/>
          </a:ln>
          <a:effectLst>
            <a:outerShdw blurRad="63500" sx="102000" sy="102000" algn="ctr" rotWithShape="0">
              <a:srgbClr val="000000">
                <a:alpha val="4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3" descr="A screen shot of a computer&#10;&#10;Description automatically generated"/>
          <p:cNvPicPr preferRelativeResize="0"/>
          <p:nvPr/>
        </p:nvPicPr>
        <p:blipFill rotWithShape="1">
          <a:blip r:embed="rId3">
            <a:alphaModFix/>
          </a:blip>
          <a:srcRect r="23056"/>
          <a:stretch/>
        </p:blipFill>
        <p:spPr>
          <a:xfrm>
            <a:off x="4345067" y="-5111"/>
            <a:ext cx="4812893" cy="5148611"/>
          </a:xfrm>
          <a:prstGeom prst="rect">
            <a:avLst/>
          </a:prstGeom>
          <a:noFill/>
          <a:ln>
            <a:noFill/>
          </a:ln>
        </p:spPr>
      </p:pic>
      <p:sp>
        <p:nvSpPr>
          <p:cNvPr id="90" name="Google Shape;90;p3"/>
          <p:cNvSpPr txBox="1">
            <a:spLocks noGrp="1"/>
          </p:cNvSpPr>
          <p:nvPr>
            <p:ph type="title"/>
          </p:nvPr>
        </p:nvSpPr>
        <p:spPr>
          <a:xfrm>
            <a:off x="457200" y="284196"/>
            <a:ext cx="8229600" cy="371687"/>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US" sz="1600">
                <a:solidFill>
                  <a:schemeClr val="lt1"/>
                </a:solidFill>
              </a:rPr>
              <a:t>Contents</a:t>
            </a:r>
            <a:endParaRPr/>
          </a:p>
        </p:txBody>
      </p:sp>
      <p:grpSp>
        <p:nvGrpSpPr>
          <p:cNvPr id="91" name="Google Shape;91;p3"/>
          <p:cNvGrpSpPr/>
          <p:nvPr/>
        </p:nvGrpSpPr>
        <p:grpSpPr>
          <a:xfrm>
            <a:off x="386908" y="4247325"/>
            <a:ext cx="479984" cy="479984"/>
            <a:chOff x="322915" y="5489916"/>
            <a:chExt cx="646578" cy="646578"/>
          </a:xfrm>
        </p:grpSpPr>
        <p:grpSp>
          <p:nvGrpSpPr>
            <p:cNvPr id="92" name="Google Shape;92;p3"/>
            <p:cNvGrpSpPr/>
            <p:nvPr/>
          </p:nvGrpSpPr>
          <p:grpSpPr>
            <a:xfrm>
              <a:off x="322915" y="5489916"/>
              <a:ext cx="646578" cy="646578"/>
              <a:chOff x="334908" y="5015795"/>
              <a:chExt cx="646578" cy="646578"/>
            </a:xfrm>
          </p:grpSpPr>
          <p:sp>
            <p:nvSpPr>
              <p:cNvPr id="93" name="Google Shape;93;p3"/>
              <p:cNvSpPr/>
              <p:nvPr/>
            </p:nvSpPr>
            <p:spPr>
              <a:xfrm rot="2700000">
                <a:off x="429597" y="5110484"/>
                <a:ext cx="457200" cy="457200"/>
              </a:xfrm>
              <a:prstGeom prst="teardrop">
                <a:avLst>
                  <a:gd name="adj" fmla="val 151405"/>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rgbClr val="FFFFFF"/>
                  </a:solidFill>
                  <a:latin typeface="Arial"/>
                  <a:ea typeface="Arial"/>
                  <a:cs typeface="Arial"/>
                  <a:sym typeface="Arial"/>
                </a:endParaRPr>
              </a:p>
            </p:txBody>
          </p:sp>
          <p:sp>
            <p:nvSpPr>
              <p:cNvPr id="94" name="Google Shape;94;p3"/>
              <p:cNvSpPr/>
              <p:nvPr/>
            </p:nvSpPr>
            <p:spPr>
              <a:xfrm>
                <a:off x="449324" y="5126493"/>
                <a:ext cx="411480" cy="411480"/>
              </a:xfrm>
              <a:prstGeom prst="ellipse">
                <a:avLst/>
              </a:prstGeom>
              <a:solidFill>
                <a:srgbClr val="5757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rgbClr val="FFFFFF"/>
                  </a:solidFill>
                  <a:latin typeface="Arial"/>
                  <a:ea typeface="Arial"/>
                  <a:cs typeface="Arial"/>
                  <a:sym typeface="Arial"/>
                </a:endParaRPr>
              </a:p>
            </p:txBody>
          </p:sp>
        </p:grpSp>
        <p:sp>
          <p:nvSpPr>
            <p:cNvPr id="95" name="Google Shape;95;p3"/>
            <p:cNvSpPr/>
            <p:nvPr/>
          </p:nvSpPr>
          <p:spPr>
            <a:xfrm>
              <a:off x="517307" y="5607885"/>
              <a:ext cx="240825" cy="380209"/>
            </a:xfrm>
            <a:custGeom>
              <a:avLst/>
              <a:gdLst/>
              <a:ahLst/>
              <a:cxnLst/>
              <a:rect l="l" t="t" r="r" b="b"/>
              <a:pathLst>
                <a:path w="244" h="408" extrusionOk="0">
                  <a:moveTo>
                    <a:pt x="226" y="162"/>
                  </a:moveTo>
                  <a:lnTo>
                    <a:pt x="226" y="162"/>
                  </a:lnTo>
                  <a:lnTo>
                    <a:pt x="226" y="162"/>
                  </a:lnTo>
                  <a:lnTo>
                    <a:pt x="226" y="106"/>
                  </a:lnTo>
                  <a:lnTo>
                    <a:pt x="226" y="106"/>
                  </a:lnTo>
                  <a:lnTo>
                    <a:pt x="226" y="102"/>
                  </a:lnTo>
                  <a:lnTo>
                    <a:pt x="222" y="98"/>
                  </a:lnTo>
                  <a:lnTo>
                    <a:pt x="222" y="98"/>
                  </a:lnTo>
                  <a:lnTo>
                    <a:pt x="220" y="96"/>
                  </a:lnTo>
                  <a:lnTo>
                    <a:pt x="214" y="98"/>
                  </a:lnTo>
                  <a:lnTo>
                    <a:pt x="198" y="104"/>
                  </a:lnTo>
                  <a:lnTo>
                    <a:pt x="198" y="104"/>
                  </a:lnTo>
                  <a:lnTo>
                    <a:pt x="192" y="94"/>
                  </a:lnTo>
                  <a:lnTo>
                    <a:pt x="182" y="86"/>
                  </a:lnTo>
                  <a:lnTo>
                    <a:pt x="172" y="80"/>
                  </a:lnTo>
                  <a:lnTo>
                    <a:pt x="158" y="78"/>
                  </a:lnTo>
                  <a:lnTo>
                    <a:pt x="84" y="78"/>
                  </a:lnTo>
                  <a:lnTo>
                    <a:pt x="84" y="78"/>
                  </a:lnTo>
                  <a:lnTo>
                    <a:pt x="72" y="80"/>
                  </a:lnTo>
                  <a:lnTo>
                    <a:pt x="60" y="84"/>
                  </a:lnTo>
                  <a:lnTo>
                    <a:pt x="52" y="92"/>
                  </a:lnTo>
                  <a:lnTo>
                    <a:pt x="44" y="104"/>
                  </a:lnTo>
                  <a:lnTo>
                    <a:pt x="28" y="98"/>
                  </a:lnTo>
                  <a:lnTo>
                    <a:pt x="28" y="98"/>
                  </a:lnTo>
                  <a:lnTo>
                    <a:pt x="24" y="96"/>
                  </a:lnTo>
                  <a:lnTo>
                    <a:pt x="20" y="98"/>
                  </a:lnTo>
                  <a:lnTo>
                    <a:pt x="20" y="98"/>
                  </a:lnTo>
                  <a:lnTo>
                    <a:pt x="18" y="102"/>
                  </a:lnTo>
                  <a:lnTo>
                    <a:pt x="16" y="106"/>
                  </a:lnTo>
                  <a:lnTo>
                    <a:pt x="16" y="162"/>
                  </a:lnTo>
                  <a:lnTo>
                    <a:pt x="16" y="162"/>
                  </a:lnTo>
                  <a:lnTo>
                    <a:pt x="16" y="162"/>
                  </a:lnTo>
                  <a:lnTo>
                    <a:pt x="16" y="162"/>
                  </a:lnTo>
                  <a:lnTo>
                    <a:pt x="10" y="164"/>
                  </a:lnTo>
                  <a:lnTo>
                    <a:pt x="4" y="168"/>
                  </a:lnTo>
                  <a:lnTo>
                    <a:pt x="2" y="172"/>
                  </a:lnTo>
                  <a:lnTo>
                    <a:pt x="0" y="180"/>
                  </a:lnTo>
                  <a:lnTo>
                    <a:pt x="0" y="180"/>
                  </a:lnTo>
                  <a:lnTo>
                    <a:pt x="2" y="186"/>
                  </a:lnTo>
                  <a:lnTo>
                    <a:pt x="4" y="192"/>
                  </a:lnTo>
                  <a:lnTo>
                    <a:pt x="10" y="194"/>
                  </a:lnTo>
                  <a:lnTo>
                    <a:pt x="16" y="196"/>
                  </a:lnTo>
                  <a:lnTo>
                    <a:pt x="16" y="196"/>
                  </a:lnTo>
                  <a:lnTo>
                    <a:pt x="16" y="196"/>
                  </a:lnTo>
                  <a:lnTo>
                    <a:pt x="16" y="228"/>
                  </a:lnTo>
                  <a:lnTo>
                    <a:pt x="16" y="228"/>
                  </a:lnTo>
                  <a:lnTo>
                    <a:pt x="18" y="234"/>
                  </a:lnTo>
                  <a:lnTo>
                    <a:pt x="22" y="236"/>
                  </a:lnTo>
                  <a:lnTo>
                    <a:pt x="74" y="256"/>
                  </a:lnTo>
                  <a:lnTo>
                    <a:pt x="74" y="388"/>
                  </a:lnTo>
                  <a:lnTo>
                    <a:pt x="74" y="388"/>
                  </a:lnTo>
                  <a:lnTo>
                    <a:pt x="76" y="396"/>
                  </a:lnTo>
                  <a:lnTo>
                    <a:pt x="80" y="402"/>
                  </a:lnTo>
                  <a:lnTo>
                    <a:pt x="86" y="406"/>
                  </a:lnTo>
                  <a:lnTo>
                    <a:pt x="94" y="408"/>
                  </a:lnTo>
                  <a:lnTo>
                    <a:pt x="94" y="408"/>
                  </a:lnTo>
                  <a:lnTo>
                    <a:pt x="102" y="406"/>
                  </a:lnTo>
                  <a:lnTo>
                    <a:pt x="108" y="402"/>
                  </a:lnTo>
                  <a:lnTo>
                    <a:pt x="112" y="396"/>
                  </a:lnTo>
                  <a:lnTo>
                    <a:pt x="114" y="388"/>
                  </a:lnTo>
                  <a:lnTo>
                    <a:pt x="114" y="270"/>
                  </a:lnTo>
                  <a:lnTo>
                    <a:pt x="118" y="272"/>
                  </a:lnTo>
                  <a:lnTo>
                    <a:pt x="118" y="272"/>
                  </a:lnTo>
                  <a:lnTo>
                    <a:pt x="122" y="274"/>
                  </a:lnTo>
                  <a:lnTo>
                    <a:pt x="122" y="274"/>
                  </a:lnTo>
                  <a:lnTo>
                    <a:pt x="124" y="272"/>
                  </a:lnTo>
                  <a:lnTo>
                    <a:pt x="124" y="272"/>
                  </a:lnTo>
                  <a:lnTo>
                    <a:pt x="130" y="270"/>
                  </a:lnTo>
                  <a:lnTo>
                    <a:pt x="130" y="388"/>
                  </a:lnTo>
                  <a:lnTo>
                    <a:pt x="130" y="388"/>
                  </a:lnTo>
                  <a:lnTo>
                    <a:pt x="132" y="396"/>
                  </a:lnTo>
                  <a:lnTo>
                    <a:pt x="136" y="402"/>
                  </a:lnTo>
                  <a:lnTo>
                    <a:pt x="142" y="406"/>
                  </a:lnTo>
                  <a:lnTo>
                    <a:pt x="150" y="408"/>
                  </a:lnTo>
                  <a:lnTo>
                    <a:pt x="150" y="408"/>
                  </a:lnTo>
                  <a:lnTo>
                    <a:pt x="158" y="406"/>
                  </a:lnTo>
                  <a:lnTo>
                    <a:pt x="164" y="402"/>
                  </a:lnTo>
                  <a:lnTo>
                    <a:pt x="168" y="396"/>
                  </a:lnTo>
                  <a:lnTo>
                    <a:pt x="170" y="388"/>
                  </a:lnTo>
                  <a:lnTo>
                    <a:pt x="170" y="256"/>
                  </a:lnTo>
                  <a:lnTo>
                    <a:pt x="222" y="236"/>
                  </a:lnTo>
                  <a:lnTo>
                    <a:pt x="222" y="236"/>
                  </a:lnTo>
                  <a:lnTo>
                    <a:pt x="226" y="234"/>
                  </a:lnTo>
                  <a:lnTo>
                    <a:pt x="226" y="228"/>
                  </a:lnTo>
                  <a:lnTo>
                    <a:pt x="226" y="196"/>
                  </a:lnTo>
                  <a:lnTo>
                    <a:pt x="226" y="196"/>
                  </a:lnTo>
                  <a:lnTo>
                    <a:pt x="226" y="196"/>
                  </a:lnTo>
                  <a:lnTo>
                    <a:pt x="226" y="196"/>
                  </a:lnTo>
                  <a:lnTo>
                    <a:pt x="234" y="194"/>
                  </a:lnTo>
                  <a:lnTo>
                    <a:pt x="238" y="192"/>
                  </a:lnTo>
                  <a:lnTo>
                    <a:pt x="242" y="186"/>
                  </a:lnTo>
                  <a:lnTo>
                    <a:pt x="244" y="180"/>
                  </a:lnTo>
                  <a:lnTo>
                    <a:pt x="244" y="180"/>
                  </a:lnTo>
                  <a:lnTo>
                    <a:pt x="242" y="172"/>
                  </a:lnTo>
                  <a:lnTo>
                    <a:pt x="238" y="168"/>
                  </a:lnTo>
                  <a:lnTo>
                    <a:pt x="234" y="164"/>
                  </a:lnTo>
                  <a:lnTo>
                    <a:pt x="226" y="162"/>
                  </a:lnTo>
                  <a:lnTo>
                    <a:pt x="226" y="162"/>
                  </a:lnTo>
                  <a:close/>
                  <a:moveTo>
                    <a:pt x="34" y="118"/>
                  </a:moveTo>
                  <a:lnTo>
                    <a:pt x="114" y="148"/>
                  </a:lnTo>
                  <a:lnTo>
                    <a:pt x="114" y="252"/>
                  </a:lnTo>
                  <a:lnTo>
                    <a:pt x="34" y="222"/>
                  </a:lnTo>
                  <a:lnTo>
                    <a:pt x="34" y="118"/>
                  </a:lnTo>
                  <a:close/>
                  <a:moveTo>
                    <a:pt x="210" y="222"/>
                  </a:moveTo>
                  <a:lnTo>
                    <a:pt x="130" y="252"/>
                  </a:lnTo>
                  <a:lnTo>
                    <a:pt x="130" y="148"/>
                  </a:lnTo>
                  <a:lnTo>
                    <a:pt x="210" y="118"/>
                  </a:lnTo>
                  <a:lnTo>
                    <a:pt x="210" y="222"/>
                  </a:lnTo>
                  <a:close/>
                  <a:moveTo>
                    <a:pt x="88" y="36"/>
                  </a:moveTo>
                  <a:lnTo>
                    <a:pt x="88" y="36"/>
                  </a:lnTo>
                  <a:lnTo>
                    <a:pt x="88" y="28"/>
                  </a:lnTo>
                  <a:lnTo>
                    <a:pt x="90" y="22"/>
                  </a:lnTo>
                  <a:lnTo>
                    <a:pt x="94" y="16"/>
                  </a:lnTo>
                  <a:lnTo>
                    <a:pt x="98" y="10"/>
                  </a:lnTo>
                  <a:lnTo>
                    <a:pt x="102" y="6"/>
                  </a:lnTo>
                  <a:lnTo>
                    <a:pt x="108" y="4"/>
                  </a:lnTo>
                  <a:lnTo>
                    <a:pt x="114" y="2"/>
                  </a:lnTo>
                  <a:lnTo>
                    <a:pt x="122" y="0"/>
                  </a:lnTo>
                  <a:lnTo>
                    <a:pt x="122" y="0"/>
                  </a:lnTo>
                  <a:lnTo>
                    <a:pt x="128" y="2"/>
                  </a:lnTo>
                  <a:lnTo>
                    <a:pt x="136" y="4"/>
                  </a:lnTo>
                  <a:lnTo>
                    <a:pt x="142" y="6"/>
                  </a:lnTo>
                  <a:lnTo>
                    <a:pt x="146" y="10"/>
                  </a:lnTo>
                  <a:lnTo>
                    <a:pt x="150" y="16"/>
                  </a:lnTo>
                  <a:lnTo>
                    <a:pt x="154" y="22"/>
                  </a:lnTo>
                  <a:lnTo>
                    <a:pt x="156" y="28"/>
                  </a:lnTo>
                  <a:lnTo>
                    <a:pt x="156" y="36"/>
                  </a:lnTo>
                  <a:lnTo>
                    <a:pt x="156" y="36"/>
                  </a:lnTo>
                  <a:lnTo>
                    <a:pt x="156" y="42"/>
                  </a:lnTo>
                  <a:lnTo>
                    <a:pt x="154" y="48"/>
                  </a:lnTo>
                  <a:lnTo>
                    <a:pt x="150" y="54"/>
                  </a:lnTo>
                  <a:lnTo>
                    <a:pt x="146" y="60"/>
                  </a:lnTo>
                  <a:lnTo>
                    <a:pt x="142" y="64"/>
                  </a:lnTo>
                  <a:lnTo>
                    <a:pt x="136" y="68"/>
                  </a:lnTo>
                  <a:lnTo>
                    <a:pt x="128" y="70"/>
                  </a:lnTo>
                  <a:lnTo>
                    <a:pt x="122" y="70"/>
                  </a:lnTo>
                  <a:lnTo>
                    <a:pt x="122" y="70"/>
                  </a:lnTo>
                  <a:lnTo>
                    <a:pt x="114" y="70"/>
                  </a:lnTo>
                  <a:lnTo>
                    <a:pt x="108" y="68"/>
                  </a:lnTo>
                  <a:lnTo>
                    <a:pt x="102" y="64"/>
                  </a:lnTo>
                  <a:lnTo>
                    <a:pt x="98" y="60"/>
                  </a:lnTo>
                  <a:lnTo>
                    <a:pt x="94" y="54"/>
                  </a:lnTo>
                  <a:lnTo>
                    <a:pt x="90" y="48"/>
                  </a:lnTo>
                  <a:lnTo>
                    <a:pt x="88" y="42"/>
                  </a:lnTo>
                  <a:lnTo>
                    <a:pt x="88" y="36"/>
                  </a:lnTo>
                  <a:lnTo>
                    <a:pt x="88" y="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96" name="Google Shape;96;p3"/>
          <p:cNvGrpSpPr/>
          <p:nvPr/>
        </p:nvGrpSpPr>
        <p:grpSpPr>
          <a:xfrm>
            <a:off x="395811" y="3895363"/>
            <a:ext cx="479984" cy="479984"/>
            <a:chOff x="334908" y="5015795"/>
            <a:chExt cx="646578" cy="646578"/>
          </a:xfrm>
        </p:grpSpPr>
        <p:grpSp>
          <p:nvGrpSpPr>
            <p:cNvPr id="97" name="Google Shape;97;p3"/>
            <p:cNvGrpSpPr/>
            <p:nvPr/>
          </p:nvGrpSpPr>
          <p:grpSpPr>
            <a:xfrm>
              <a:off x="334908" y="5015795"/>
              <a:ext cx="646578" cy="646578"/>
              <a:chOff x="334908" y="5015795"/>
              <a:chExt cx="646578" cy="646578"/>
            </a:xfrm>
          </p:grpSpPr>
          <p:sp>
            <p:nvSpPr>
              <p:cNvPr id="98" name="Google Shape;98;p3"/>
              <p:cNvSpPr/>
              <p:nvPr/>
            </p:nvSpPr>
            <p:spPr>
              <a:xfrm rot="2700000">
                <a:off x="429597" y="5110484"/>
                <a:ext cx="457200" cy="457200"/>
              </a:xfrm>
              <a:prstGeom prst="teardrop">
                <a:avLst>
                  <a:gd name="adj" fmla="val 151405"/>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rgbClr val="FFFFFF"/>
                  </a:solidFill>
                  <a:latin typeface="Arial"/>
                  <a:ea typeface="Arial"/>
                  <a:cs typeface="Arial"/>
                  <a:sym typeface="Arial"/>
                </a:endParaRPr>
              </a:p>
            </p:txBody>
          </p:sp>
          <p:sp>
            <p:nvSpPr>
              <p:cNvPr id="99" name="Google Shape;99;p3"/>
              <p:cNvSpPr/>
              <p:nvPr/>
            </p:nvSpPr>
            <p:spPr>
              <a:xfrm>
                <a:off x="449324" y="5126493"/>
                <a:ext cx="411480" cy="411480"/>
              </a:xfrm>
              <a:prstGeom prst="ellipse">
                <a:avLst/>
              </a:prstGeom>
              <a:solidFill>
                <a:srgbClr val="9D9D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rgbClr val="FFFFFF"/>
                  </a:solidFill>
                  <a:latin typeface="Arial"/>
                  <a:ea typeface="Arial"/>
                  <a:cs typeface="Arial"/>
                  <a:sym typeface="Arial"/>
                </a:endParaRPr>
              </a:p>
            </p:txBody>
          </p:sp>
        </p:grpSp>
        <p:sp>
          <p:nvSpPr>
            <p:cNvPr id="100" name="Google Shape;100;p3"/>
            <p:cNvSpPr/>
            <p:nvPr/>
          </p:nvSpPr>
          <p:spPr>
            <a:xfrm>
              <a:off x="500373" y="5246357"/>
              <a:ext cx="331504" cy="144657"/>
            </a:xfrm>
            <a:custGeom>
              <a:avLst/>
              <a:gdLst/>
              <a:ahLst/>
              <a:cxnLst/>
              <a:rect l="l" t="t" r="r" b="b"/>
              <a:pathLst>
                <a:path w="350" h="184" extrusionOk="0">
                  <a:moveTo>
                    <a:pt x="242" y="10"/>
                  </a:moveTo>
                  <a:lnTo>
                    <a:pt x="242" y="32"/>
                  </a:lnTo>
                  <a:lnTo>
                    <a:pt x="242" y="32"/>
                  </a:lnTo>
                  <a:lnTo>
                    <a:pt x="242" y="36"/>
                  </a:lnTo>
                  <a:lnTo>
                    <a:pt x="240" y="40"/>
                  </a:lnTo>
                  <a:lnTo>
                    <a:pt x="236" y="42"/>
                  </a:lnTo>
                  <a:lnTo>
                    <a:pt x="232" y="42"/>
                  </a:lnTo>
                  <a:lnTo>
                    <a:pt x="78" y="42"/>
                  </a:lnTo>
                  <a:lnTo>
                    <a:pt x="78" y="42"/>
                  </a:lnTo>
                  <a:lnTo>
                    <a:pt x="74" y="42"/>
                  </a:lnTo>
                  <a:lnTo>
                    <a:pt x="70" y="40"/>
                  </a:lnTo>
                  <a:lnTo>
                    <a:pt x="68" y="36"/>
                  </a:lnTo>
                  <a:lnTo>
                    <a:pt x="68" y="32"/>
                  </a:lnTo>
                  <a:lnTo>
                    <a:pt x="68" y="10"/>
                  </a:lnTo>
                  <a:lnTo>
                    <a:pt x="68" y="10"/>
                  </a:lnTo>
                  <a:lnTo>
                    <a:pt x="68" y="6"/>
                  </a:lnTo>
                  <a:lnTo>
                    <a:pt x="70" y="2"/>
                  </a:lnTo>
                  <a:lnTo>
                    <a:pt x="74" y="0"/>
                  </a:lnTo>
                  <a:lnTo>
                    <a:pt x="78" y="0"/>
                  </a:lnTo>
                  <a:lnTo>
                    <a:pt x="232" y="0"/>
                  </a:lnTo>
                  <a:lnTo>
                    <a:pt x="232" y="0"/>
                  </a:lnTo>
                  <a:lnTo>
                    <a:pt x="236" y="0"/>
                  </a:lnTo>
                  <a:lnTo>
                    <a:pt x="240" y="2"/>
                  </a:lnTo>
                  <a:lnTo>
                    <a:pt x="242" y="6"/>
                  </a:lnTo>
                  <a:lnTo>
                    <a:pt x="242" y="10"/>
                  </a:lnTo>
                  <a:lnTo>
                    <a:pt x="242" y="10"/>
                  </a:lnTo>
                  <a:close/>
                  <a:moveTo>
                    <a:pt x="34" y="0"/>
                  </a:moveTo>
                  <a:lnTo>
                    <a:pt x="10" y="0"/>
                  </a:lnTo>
                  <a:lnTo>
                    <a:pt x="10" y="0"/>
                  </a:lnTo>
                  <a:lnTo>
                    <a:pt x="6" y="0"/>
                  </a:lnTo>
                  <a:lnTo>
                    <a:pt x="2" y="2"/>
                  </a:lnTo>
                  <a:lnTo>
                    <a:pt x="0" y="6"/>
                  </a:lnTo>
                  <a:lnTo>
                    <a:pt x="0" y="10"/>
                  </a:lnTo>
                  <a:lnTo>
                    <a:pt x="0" y="32"/>
                  </a:lnTo>
                  <a:lnTo>
                    <a:pt x="0" y="32"/>
                  </a:lnTo>
                  <a:lnTo>
                    <a:pt x="0" y="36"/>
                  </a:lnTo>
                  <a:lnTo>
                    <a:pt x="2" y="40"/>
                  </a:lnTo>
                  <a:lnTo>
                    <a:pt x="6" y="42"/>
                  </a:lnTo>
                  <a:lnTo>
                    <a:pt x="10" y="42"/>
                  </a:lnTo>
                  <a:lnTo>
                    <a:pt x="34" y="42"/>
                  </a:lnTo>
                  <a:lnTo>
                    <a:pt x="34" y="42"/>
                  </a:lnTo>
                  <a:lnTo>
                    <a:pt x="38" y="42"/>
                  </a:lnTo>
                  <a:lnTo>
                    <a:pt x="40" y="40"/>
                  </a:lnTo>
                  <a:lnTo>
                    <a:pt x="42" y="36"/>
                  </a:lnTo>
                  <a:lnTo>
                    <a:pt x="44" y="32"/>
                  </a:lnTo>
                  <a:lnTo>
                    <a:pt x="44" y="10"/>
                  </a:lnTo>
                  <a:lnTo>
                    <a:pt x="44" y="10"/>
                  </a:lnTo>
                  <a:lnTo>
                    <a:pt x="42" y="6"/>
                  </a:lnTo>
                  <a:lnTo>
                    <a:pt x="40" y="2"/>
                  </a:lnTo>
                  <a:lnTo>
                    <a:pt x="38" y="0"/>
                  </a:lnTo>
                  <a:lnTo>
                    <a:pt x="34" y="0"/>
                  </a:lnTo>
                  <a:lnTo>
                    <a:pt x="34" y="0"/>
                  </a:lnTo>
                  <a:close/>
                  <a:moveTo>
                    <a:pt x="78" y="114"/>
                  </a:moveTo>
                  <a:lnTo>
                    <a:pt x="174" y="114"/>
                  </a:lnTo>
                  <a:lnTo>
                    <a:pt x="156" y="80"/>
                  </a:lnTo>
                  <a:lnTo>
                    <a:pt x="150" y="70"/>
                  </a:lnTo>
                  <a:lnTo>
                    <a:pt x="78" y="70"/>
                  </a:lnTo>
                  <a:lnTo>
                    <a:pt x="78" y="70"/>
                  </a:lnTo>
                  <a:lnTo>
                    <a:pt x="74" y="70"/>
                  </a:lnTo>
                  <a:lnTo>
                    <a:pt x="70" y="72"/>
                  </a:lnTo>
                  <a:lnTo>
                    <a:pt x="68" y="76"/>
                  </a:lnTo>
                  <a:lnTo>
                    <a:pt x="68" y="80"/>
                  </a:lnTo>
                  <a:lnTo>
                    <a:pt x="68" y="104"/>
                  </a:lnTo>
                  <a:lnTo>
                    <a:pt x="68" y="104"/>
                  </a:lnTo>
                  <a:lnTo>
                    <a:pt x="68" y="108"/>
                  </a:lnTo>
                  <a:lnTo>
                    <a:pt x="70" y="110"/>
                  </a:lnTo>
                  <a:lnTo>
                    <a:pt x="74" y="112"/>
                  </a:lnTo>
                  <a:lnTo>
                    <a:pt x="78" y="114"/>
                  </a:lnTo>
                  <a:lnTo>
                    <a:pt x="78" y="114"/>
                  </a:lnTo>
                  <a:close/>
                  <a:moveTo>
                    <a:pt x="34" y="140"/>
                  </a:moveTo>
                  <a:lnTo>
                    <a:pt x="10" y="140"/>
                  </a:lnTo>
                  <a:lnTo>
                    <a:pt x="10" y="140"/>
                  </a:lnTo>
                  <a:lnTo>
                    <a:pt x="6" y="142"/>
                  </a:lnTo>
                  <a:lnTo>
                    <a:pt x="2" y="144"/>
                  </a:lnTo>
                  <a:lnTo>
                    <a:pt x="0" y="146"/>
                  </a:lnTo>
                  <a:lnTo>
                    <a:pt x="0" y="150"/>
                  </a:lnTo>
                  <a:lnTo>
                    <a:pt x="0" y="174"/>
                  </a:lnTo>
                  <a:lnTo>
                    <a:pt x="0" y="174"/>
                  </a:lnTo>
                  <a:lnTo>
                    <a:pt x="0" y="178"/>
                  </a:lnTo>
                  <a:lnTo>
                    <a:pt x="2" y="182"/>
                  </a:lnTo>
                  <a:lnTo>
                    <a:pt x="6" y="184"/>
                  </a:lnTo>
                  <a:lnTo>
                    <a:pt x="10" y="184"/>
                  </a:lnTo>
                  <a:lnTo>
                    <a:pt x="34" y="184"/>
                  </a:lnTo>
                  <a:lnTo>
                    <a:pt x="34" y="184"/>
                  </a:lnTo>
                  <a:lnTo>
                    <a:pt x="38" y="184"/>
                  </a:lnTo>
                  <a:lnTo>
                    <a:pt x="40" y="182"/>
                  </a:lnTo>
                  <a:lnTo>
                    <a:pt x="42" y="178"/>
                  </a:lnTo>
                  <a:lnTo>
                    <a:pt x="44" y="174"/>
                  </a:lnTo>
                  <a:lnTo>
                    <a:pt x="44" y="150"/>
                  </a:lnTo>
                  <a:lnTo>
                    <a:pt x="44" y="150"/>
                  </a:lnTo>
                  <a:lnTo>
                    <a:pt x="42" y="146"/>
                  </a:lnTo>
                  <a:lnTo>
                    <a:pt x="40" y="144"/>
                  </a:lnTo>
                  <a:lnTo>
                    <a:pt x="38" y="142"/>
                  </a:lnTo>
                  <a:lnTo>
                    <a:pt x="34" y="140"/>
                  </a:lnTo>
                  <a:lnTo>
                    <a:pt x="34" y="140"/>
                  </a:lnTo>
                  <a:close/>
                  <a:moveTo>
                    <a:pt x="188" y="140"/>
                  </a:moveTo>
                  <a:lnTo>
                    <a:pt x="78" y="140"/>
                  </a:lnTo>
                  <a:lnTo>
                    <a:pt x="78" y="140"/>
                  </a:lnTo>
                  <a:lnTo>
                    <a:pt x="74" y="142"/>
                  </a:lnTo>
                  <a:lnTo>
                    <a:pt x="70" y="144"/>
                  </a:lnTo>
                  <a:lnTo>
                    <a:pt x="68" y="146"/>
                  </a:lnTo>
                  <a:lnTo>
                    <a:pt x="68" y="150"/>
                  </a:lnTo>
                  <a:lnTo>
                    <a:pt x="68" y="174"/>
                  </a:lnTo>
                  <a:lnTo>
                    <a:pt x="68" y="174"/>
                  </a:lnTo>
                  <a:lnTo>
                    <a:pt x="68" y="178"/>
                  </a:lnTo>
                  <a:lnTo>
                    <a:pt x="70" y="182"/>
                  </a:lnTo>
                  <a:lnTo>
                    <a:pt x="74" y="184"/>
                  </a:lnTo>
                  <a:lnTo>
                    <a:pt x="78" y="184"/>
                  </a:lnTo>
                  <a:lnTo>
                    <a:pt x="212" y="184"/>
                  </a:lnTo>
                  <a:lnTo>
                    <a:pt x="188" y="140"/>
                  </a:lnTo>
                  <a:close/>
                  <a:moveTo>
                    <a:pt x="34" y="70"/>
                  </a:moveTo>
                  <a:lnTo>
                    <a:pt x="10" y="70"/>
                  </a:lnTo>
                  <a:lnTo>
                    <a:pt x="10" y="70"/>
                  </a:lnTo>
                  <a:lnTo>
                    <a:pt x="6" y="70"/>
                  </a:lnTo>
                  <a:lnTo>
                    <a:pt x="2" y="72"/>
                  </a:lnTo>
                  <a:lnTo>
                    <a:pt x="0" y="76"/>
                  </a:lnTo>
                  <a:lnTo>
                    <a:pt x="0" y="80"/>
                  </a:lnTo>
                  <a:lnTo>
                    <a:pt x="0" y="104"/>
                  </a:lnTo>
                  <a:lnTo>
                    <a:pt x="0" y="104"/>
                  </a:lnTo>
                  <a:lnTo>
                    <a:pt x="0" y="108"/>
                  </a:lnTo>
                  <a:lnTo>
                    <a:pt x="2" y="110"/>
                  </a:lnTo>
                  <a:lnTo>
                    <a:pt x="6" y="112"/>
                  </a:lnTo>
                  <a:lnTo>
                    <a:pt x="10" y="114"/>
                  </a:lnTo>
                  <a:lnTo>
                    <a:pt x="34" y="114"/>
                  </a:lnTo>
                  <a:lnTo>
                    <a:pt x="34" y="114"/>
                  </a:lnTo>
                  <a:lnTo>
                    <a:pt x="38" y="112"/>
                  </a:lnTo>
                  <a:lnTo>
                    <a:pt x="40" y="110"/>
                  </a:lnTo>
                  <a:lnTo>
                    <a:pt x="42" y="108"/>
                  </a:lnTo>
                  <a:lnTo>
                    <a:pt x="44" y="104"/>
                  </a:lnTo>
                  <a:lnTo>
                    <a:pt x="44" y="80"/>
                  </a:lnTo>
                  <a:lnTo>
                    <a:pt x="44" y="80"/>
                  </a:lnTo>
                  <a:lnTo>
                    <a:pt x="42" y="76"/>
                  </a:lnTo>
                  <a:lnTo>
                    <a:pt x="40" y="72"/>
                  </a:lnTo>
                  <a:lnTo>
                    <a:pt x="38" y="70"/>
                  </a:lnTo>
                  <a:lnTo>
                    <a:pt x="34" y="70"/>
                  </a:lnTo>
                  <a:lnTo>
                    <a:pt x="34" y="70"/>
                  </a:lnTo>
                  <a:close/>
                  <a:moveTo>
                    <a:pt x="350" y="0"/>
                  </a:moveTo>
                  <a:lnTo>
                    <a:pt x="312" y="0"/>
                  </a:lnTo>
                  <a:lnTo>
                    <a:pt x="248" y="116"/>
                  </a:lnTo>
                  <a:lnTo>
                    <a:pt x="220" y="66"/>
                  </a:lnTo>
                  <a:lnTo>
                    <a:pt x="184" y="66"/>
                  </a:lnTo>
                  <a:lnTo>
                    <a:pt x="248" y="184"/>
                  </a:lnTo>
                  <a:lnTo>
                    <a:pt x="35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01" name="Google Shape;101;p3"/>
          <p:cNvGrpSpPr/>
          <p:nvPr/>
        </p:nvGrpSpPr>
        <p:grpSpPr>
          <a:xfrm>
            <a:off x="394349" y="3209688"/>
            <a:ext cx="479984" cy="479984"/>
            <a:chOff x="332939" y="4092135"/>
            <a:chExt cx="646578" cy="646578"/>
          </a:xfrm>
        </p:grpSpPr>
        <p:grpSp>
          <p:nvGrpSpPr>
            <p:cNvPr id="102" name="Google Shape;102;p3"/>
            <p:cNvGrpSpPr/>
            <p:nvPr/>
          </p:nvGrpSpPr>
          <p:grpSpPr>
            <a:xfrm>
              <a:off x="332939" y="4092135"/>
              <a:ext cx="646578" cy="646578"/>
              <a:chOff x="331775" y="3625675"/>
              <a:chExt cx="646578" cy="646578"/>
            </a:xfrm>
          </p:grpSpPr>
          <p:sp>
            <p:nvSpPr>
              <p:cNvPr id="103" name="Google Shape;103;p3"/>
              <p:cNvSpPr/>
              <p:nvPr/>
            </p:nvSpPr>
            <p:spPr>
              <a:xfrm rot="2700000">
                <a:off x="426464" y="3720364"/>
                <a:ext cx="457200" cy="457200"/>
              </a:xfrm>
              <a:prstGeom prst="teardrop">
                <a:avLst>
                  <a:gd name="adj" fmla="val 151405"/>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rgbClr val="FFFFFF"/>
                  </a:solidFill>
                  <a:latin typeface="Arial"/>
                  <a:ea typeface="Arial"/>
                  <a:cs typeface="Arial"/>
                  <a:sym typeface="Arial"/>
                </a:endParaRPr>
              </a:p>
            </p:txBody>
          </p:sp>
          <p:sp>
            <p:nvSpPr>
              <p:cNvPr id="104" name="Google Shape;104;p3"/>
              <p:cNvSpPr/>
              <p:nvPr/>
            </p:nvSpPr>
            <p:spPr>
              <a:xfrm>
                <a:off x="449324" y="3743542"/>
                <a:ext cx="411480" cy="411480"/>
              </a:xfrm>
              <a:prstGeom prst="ellipse">
                <a:avLst/>
              </a:prstGeom>
              <a:solidFill>
                <a:srgbClr val="9D9D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rgbClr val="FFFFFF"/>
                  </a:solidFill>
                  <a:latin typeface="Arial"/>
                  <a:ea typeface="Arial"/>
                  <a:cs typeface="Arial"/>
                  <a:sym typeface="Arial"/>
                </a:endParaRPr>
              </a:p>
            </p:txBody>
          </p:sp>
        </p:grpSp>
        <p:sp>
          <p:nvSpPr>
            <p:cNvPr id="105" name="Google Shape;105;p3"/>
            <p:cNvSpPr/>
            <p:nvPr/>
          </p:nvSpPr>
          <p:spPr>
            <a:xfrm>
              <a:off x="571258" y="4240048"/>
              <a:ext cx="169940" cy="337849"/>
            </a:xfrm>
            <a:custGeom>
              <a:avLst/>
              <a:gdLst/>
              <a:ahLst/>
              <a:cxnLst/>
              <a:rect l="l" t="t" r="r" b="b"/>
              <a:pathLst>
                <a:path w="560" h="1186" extrusionOk="0">
                  <a:moveTo>
                    <a:pt x="488" y="108"/>
                  </a:moveTo>
                  <a:lnTo>
                    <a:pt x="488" y="108"/>
                  </a:lnTo>
                  <a:lnTo>
                    <a:pt x="484" y="88"/>
                  </a:lnTo>
                  <a:lnTo>
                    <a:pt x="480" y="68"/>
                  </a:lnTo>
                  <a:lnTo>
                    <a:pt x="474" y="52"/>
                  </a:lnTo>
                  <a:lnTo>
                    <a:pt x="466" y="38"/>
                  </a:lnTo>
                  <a:lnTo>
                    <a:pt x="454" y="26"/>
                  </a:lnTo>
                  <a:lnTo>
                    <a:pt x="442" y="18"/>
                  </a:lnTo>
                  <a:lnTo>
                    <a:pt x="426" y="10"/>
                  </a:lnTo>
                  <a:lnTo>
                    <a:pt x="408" y="6"/>
                  </a:lnTo>
                  <a:lnTo>
                    <a:pt x="408" y="6"/>
                  </a:lnTo>
                  <a:lnTo>
                    <a:pt x="408" y="6"/>
                  </a:lnTo>
                  <a:lnTo>
                    <a:pt x="360" y="2"/>
                  </a:lnTo>
                  <a:lnTo>
                    <a:pt x="316" y="0"/>
                  </a:lnTo>
                  <a:lnTo>
                    <a:pt x="238" y="2"/>
                  </a:lnTo>
                  <a:lnTo>
                    <a:pt x="184" y="4"/>
                  </a:lnTo>
                  <a:lnTo>
                    <a:pt x="164" y="4"/>
                  </a:lnTo>
                  <a:lnTo>
                    <a:pt x="164" y="4"/>
                  </a:lnTo>
                  <a:lnTo>
                    <a:pt x="146" y="10"/>
                  </a:lnTo>
                  <a:lnTo>
                    <a:pt x="128" y="16"/>
                  </a:lnTo>
                  <a:lnTo>
                    <a:pt x="114" y="26"/>
                  </a:lnTo>
                  <a:lnTo>
                    <a:pt x="100" y="38"/>
                  </a:lnTo>
                  <a:lnTo>
                    <a:pt x="90" y="52"/>
                  </a:lnTo>
                  <a:lnTo>
                    <a:pt x="82" y="68"/>
                  </a:lnTo>
                  <a:lnTo>
                    <a:pt x="76" y="86"/>
                  </a:lnTo>
                  <a:lnTo>
                    <a:pt x="72" y="108"/>
                  </a:lnTo>
                  <a:lnTo>
                    <a:pt x="72" y="108"/>
                  </a:lnTo>
                  <a:lnTo>
                    <a:pt x="54" y="112"/>
                  </a:lnTo>
                  <a:lnTo>
                    <a:pt x="38" y="120"/>
                  </a:lnTo>
                  <a:lnTo>
                    <a:pt x="26" y="128"/>
                  </a:lnTo>
                  <a:lnTo>
                    <a:pt x="18" y="138"/>
                  </a:lnTo>
                  <a:lnTo>
                    <a:pt x="10" y="150"/>
                  </a:lnTo>
                  <a:lnTo>
                    <a:pt x="6" y="166"/>
                  </a:lnTo>
                  <a:lnTo>
                    <a:pt x="2" y="184"/>
                  </a:lnTo>
                  <a:lnTo>
                    <a:pt x="2" y="208"/>
                  </a:lnTo>
                  <a:lnTo>
                    <a:pt x="0" y="1028"/>
                  </a:lnTo>
                  <a:lnTo>
                    <a:pt x="0" y="1028"/>
                  </a:lnTo>
                  <a:lnTo>
                    <a:pt x="2" y="1050"/>
                  </a:lnTo>
                  <a:lnTo>
                    <a:pt x="6" y="1070"/>
                  </a:lnTo>
                  <a:lnTo>
                    <a:pt x="12" y="1088"/>
                  </a:lnTo>
                  <a:lnTo>
                    <a:pt x="20" y="1100"/>
                  </a:lnTo>
                  <a:lnTo>
                    <a:pt x="30" y="1110"/>
                  </a:lnTo>
                  <a:lnTo>
                    <a:pt x="42" y="1118"/>
                  </a:lnTo>
                  <a:lnTo>
                    <a:pt x="56" y="1122"/>
                  </a:lnTo>
                  <a:lnTo>
                    <a:pt x="74" y="1122"/>
                  </a:lnTo>
                  <a:lnTo>
                    <a:pt x="74" y="1122"/>
                  </a:lnTo>
                  <a:lnTo>
                    <a:pt x="76" y="1136"/>
                  </a:lnTo>
                  <a:lnTo>
                    <a:pt x="82" y="1146"/>
                  </a:lnTo>
                  <a:lnTo>
                    <a:pt x="90" y="1156"/>
                  </a:lnTo>
                  <a:lnTo>
                    <a:pt x="102" y="1164"/>
                  </a:lnTo>
                  <a:lnTo>
                    <a:pt x="114" y="1170"/>
                  </a:lnTo>
                  <a:lnTo>
                    <a:pt x="128" y="1176"/>
                  </a:lnTo>
                  <a:lnTo>
                    <a:pt x="146" y="1180"/>
                  </a:lnTo>
                  <a:lnTo>
                    <a:pt x="164" y="1184"/>
                  </a:lnTo>
                  <a:lnTo>
                    <a:pt x="164" y="1184"/>
                  </a:lnTo>
                  <a:lnTo>
                    <a:pt x="164" y="1184"/>
                  </a:lnTo>
                  <a:lnTo>
                    <a:pt x="250" y="1186"/>
                  </a:lnTo>
                  <a:lnTo>
                    <a:pt x="324" y="1186"/>
                  </a:lnTo>
                  <a:lnTo>
                    <a:pt x="394" y="1184"/>
                  </a:lnTo>
                  <a:lnTo>
                    <a:pt x="394" y="1184"/>
                  </a:lnTo>
                  <a:lnTo>
                    <a:pt x="412" y="1182"/>
                  </a:lnTo>
                  <a:lnTo>
                    <a:pt x="428" y="1178"/>
                  </a:lnTo>
                  <a:lnTo>
                    <a:pt x="444" y="1172"/>
                  </a:lnTo>
                  <a:lnTo>
                    <a:pt x="456" y="1164"/>
                  </a:lnTo>
                  <a:lnTo>
                    <a:pt x="468" y="1156"/>
                  </a:lnTo>
                  <a:lnTo>
                    <a:pt x="476" y="1146"/>
                  </a:lnTo>
                  <a:lnTo>
                    <a:pt x="482" y="1136"/>
                  </a:lnTo>
                  <a:lnTo>
                    <a:pt x="486" y="1124"/>
                  </a:lnTo>
                  <a:lnTo>
                    <a:pt x="486" y="1124"/>
                  </a:lnTo>
                  <a:lnTo>
                    <a:pt x="500" y="1122"/>
                  </a:lnTo>
                  <a:lnTo>
                    <a:pt x="516" y="1116"/>
                  </a:lnTo>
                  <a:lnTo>
                    <a:pt x="528" y="1108"/>
                  </a:lnTo>
                  <a:lnTo>
                    <a:pt x="538" y="1096"/>
                  </a:lnTo>
                  <a:lnTo>
                    <a:pt x="548" y="1080"/>
                  </a:lnTo>
                  <a:lnTo>
                    <a:pt x="554" y="1062"/>
                  </a:lnTo>
                  <a:lnTo>
                    <a:pt x="558" y="1042"/>
                  </a:lnTo>
                  <a:lnTo>
                    <a:pt x="560" y="1018"/>
                  </a:lnTo>
                  <a:lnTo>
                    <a:pt x="560" y="212"/>
                  </a:lnTo>
                  <a:lnTo>
                    <a:pt x="560" y="212"/>
                  </a:lnTo>
                  <a:lnTo>
                    <a:pt x="560" y="188"/>
                  </a:lnTo>
                  <a:lnTo>
                    <a:pt x="556" y="168"/>
                  </a:lnTo>
                  <a:lnTo>
                    <a:pt x="552" y="152"/>
                  </a:lnTo>
                  <a:lnTo>
                    <a:pt x="544" y="138"/>
                  </a:lnTo>
                  <a:lnTo>
                    <a:pt x="534" y="128"/>
                  </a:lnTo>
                  <a:lnTo>
                    <a:pt x="522" y="120"/>
                  </a:lnTo>
                  <a:lnTo>
                    <a:pt x="506" y="112"/>
                  </a:lnTo>
                  <a:lnTo>
                    <a:pt x="488" y="108"/>
                  </a:lnTo>
                  <a:lnTo>
                    <a:pt x="488" y="108"/>
                  </a:lnTo>
                  <a:close/>
                  <a:moveTo>
                    <a:pt x="504" y="980"/>
                  </a:moveTo>
                  <a:lnTo>
                    <a:pt x="504" y="980"/>
                  </a:lnTo>
                  <a:lnTo>
                    <a:pt x="504" y="1002"/>
                  </a:lnTo>
                  <a:lnTo>
                    <a:pt x="500" y="1020"/>
                  </a:lnTo>
                  <a:lnTo>
                    <a:pt x="494" y="1038"/>
                  </a:lnTo>
                  <a:lnTo>
                    <a:pt x="486" y="1050"/>
                  </a:lnTo>
                  <a:lnTo>
                    <a:pt x="476" y="1062"/>
                  </a:lnTo>
                  <a:lnTo>
                    <a:pt x="464" y="1070"/>
                  </a:lnTo>
                  <a:lnTo>
                    <a:pt x="450" y="1074"/>
                  </a:lnTo>
                  <a:lnTo>
                    <a:pt x="434" y="1076"/>
                  </a:lnTo>
                  <a:lnTo>
                    <a:pt x="134" y="1078"/>
                  </a:lnTo>
                  <a:lnTo>
                    <a:pt x="134" y="1078"/>
                  </a:lnTo>
                  <a:lnTo>
                    <a:pt x="118" y="1076"/>
                  </a:lnTo>
                  <a:lnTo>
                    <a:pt x="102" y="1072"/>
                  </a:lnTo>
                  <a:lnTo>
                    <a:pt x="88" y="1066"/>
                  </a:lnTo>
                  <a:lnTo>
                    <a:pt x="76" y="1058"/>
                  </a:lnTo>
                  <a:lnTo>
                    <a:pt x="68" y="1046"/>
                  </a:lnTo>
                  <a:lnTo>
                    <a:pt x="60" y="1032"/>
                  </a:lnTo>
                  <a:lnTo>
                    <a:pt x="56" y="1014"/>
                  </a:lnTo>
                  <a:lnTo>
                    <a:pt x="54" y="994"/>
                  </a:lnTo>
                  <a:lnTo>
                    <a:pt x="56" y="256"/>
                  </a:lnTo>
                  <a:lnTo>
                    <a:pt x="56" y="256"/>
                  </a:lnTo>
                  <a:lnTo>
                    <a:pt x="58" y="234"/>
                  </a:lnTo>
                  <a:lnTo>
                    <a:pt x="62" y="216"/>
                  </a:lnTo>
                  <a:lnTo>
                    <a:pt x="68" y="200"/>
                  </a:lnTo>
                  <a:lnTo>
                    <a:pt x="76" y="188"/>
                  </a:lnTo>
                  <a:lnTo>
                    <a:pt x="88" y="178"/>
                  </a:lnTo>
                  <a:lnTo>
                    <a:pt x="100" y="170"/>
                  </a:lnTo>
                  <a:lnTo>
                    <a:pt x="114" y="166"/>
                  </a:lnTo>
                  <a:lnTo>
                    <a:pt x="130" y="164"/>
                  </a:lnTo>
                  <a:lnTo>
                    <a:pt x="428" y="162"/>
                  </a:lnTo>
                  <a:lnTo>
                    <a:pt x="428" y="162"/>
                  </a:lnTo>
                  <a:lnTo>
                    <a:pt x="444" y="164"/>
                  </a:lnTo>
                  <a:lnTo>
                    <a:pt x="458" y="168"/>
                  </a:lnTo>
                  <a:lnTo>
                    <a:pt x="472" y="176"/>
                  </a:lnTo>
                  <a:lnTo>
                    <a:pt x="484" y="186"/>
                  </a:lnTo>
                  <a:lnTo>
                    <a:pt x="492" y="198"/>
                  </a:lnTo>
                  <a:lnTo>
                    <a:pt x="500" y="214"/>
                  </a:lnTo>
                  <a:lnTo>
                    <a:pt x="504" y="234"/>
                  </a:lnTo>
                  <a:lnTo>
                    <a:pt x="504" y="254"/>
                  </a:lnTo>
                  <a:lnTo>
                    <a:pt x="504" y="980"/>
                  </a:lnTo>
                  <a:close/>
                  <a:moveTo>
                    <a:pt x="288" y="510"/>
                  </a:moveTo>
                  <a:lnTo>
                    <a:pt x="442" y="508"/>
                  </a:lnTo>
                  <a:lnTo>
                    <a:pt x="442" y="276"/>
                  </a:lnTo>
                  <a:lnTo>
                    <a:pt x="442" y="276"/>
                  </a:lnTo>
                  <a:lnTo>
                    <a:pt x="442" y="258"/>
                  </a:lnTo>
                  <a:lnTo>
                    <a:pt x="440" y="244"/>
                  </a:lnTo>
                  <a:lnTo>
                    <a:pt x="436" y="234"/>
                  </a:lnTo>
                  <a:lnTo>
                    <a:pt x="430" y="226"/>
                  </a:lnTo>
                  <a:lnTo>
                    <a:pt x="422" y="220"/>
                  </a:lnTo>
                  <a:lnTo>
                    <a:pt x="414" y="216"/>
                  </a:lnTo>
                  <a:lnTo>
                    <a:pt x="402" y="216"/>
                  </a:lnTo>
                  <a:lnTo>
                    <a:pt x="388" y="216"/>
                  </a:lnTo>
                  <a:lnTo>
                    <a:pt x="168" y="216"/>
                  </a:lnTo>
                  <a:lnTo>
                    <a:pt x="168" y="216"/>
                  </a:lnTo>
                  <a:lnTo>
                    <a:pt x="154" y="216"/>
                  </a:lnTo>
                  <a:lnTo>
                    <a:pt x="142" y="218"/>
                  </a:lnTo>
                  <a:lnTo>
                    <a:pt x="134" y="222"/>
                  </a:lnTo>
                  <a:lnTo>
                    <a:pt x="126" y="228"/>
                  </a:lnTo>
                  <a:lnTo>
                    <a:pt x="122" y="236"/>
                  </a:lnTo>
                  <a:lnTo>
                    <a:pt x="120" y="248"/>
                  </a:lnTo>
                  <a:lnTo>
                    <a:pt x="118" y="262"/>
                  </a:lnTo>
                  <a:lnTo>
                    <a:pt x="118" y="280"/>
                  </a:lnTo>
                  <a:lnTo>
                    <a:pt x="116" y="592"/>
                  </a:lnTo>
                  <a:lnTo>
                    <a:pt x="338" y="306"/>
                  </a:lnTo>
                  <a:lnTo>
                    <a:pt x="288" y="510"/>
                  </a:lnTo>
                  <a:close/>
                  <a:moveTo>
                    <a:pt x="444" y="934"/>
                  </a:moveTo>
                  <a:lnTo>
                    <a:pt x="442" y="568"/>
                  </a:lnTo>
                  <a:lnTo>
                    <a:pt x="220" y="924"/>
                  </a:lnTo>
                  <a:lnTo>
                    <a:pt x="286" y="616"/>
                  </a:lnTo>
                  <a:lnTo>
                    <a:pt x="116" y="616"/>
                  </a:lnTo>
                  <a:lnTo>
                    <a:pt x="114" y="954"/>
                  </a:lnTo>
                  <a:lnTo>
                    <a:pt x="114" y="954"/>
                  </a:lnTo>
                  <a:lnTo>
                    <a:pt x="114" y="974"/>
                  </a:lnTo>
                  <a:lnTo>
                    <a:pt x="116" y="988"/>
                  </a:lnTo>
                  <a:lnTo>
                    <a:pt x="118" y="1000"/>
                  </a:lnTo>
                  <a:lnTo>
                    <a:pt x="122" y="1008"/>
                  </a:lnTo>
                  <a:lnTo>
                    <a:pt x="128" y="1014"/>
                  </a:lnTo>
                  <a:lnTo>
                    <a:pt x="136" y="1018"/>
                  </a:lnTo>
                  <a:lnTo>
                    <a:pt x="144" y="1018"/>
                  </a:lnTo>
                  <a:lnTo>
                    <a:pt x="156" y="1020"/>
                  </a:lnTo>
                  <a:lnTo>
                    <a:pt x="408" y="1018"/>
                  </a:lnTo>
                  <a:lnTo>
                    <a:pt x="408" y="1018"/>
                  </a:lnTo>
                  <a:lnTo>
                    <a:pt x="418" y="1016"/>
                  </a:lnTo>
                  <a:lnTo>
                    <a:pt x="428" y="1014"/>
                  </a:lnTo>
                  <a:lnTo>
                    <a:pt x="434" y="1006"/>
                  </a:lnTo>
                  <a:lnTo>
                    <a:pt x="438" y="998"/>
                  </a:lnTo>
                  <a:lnTo>
                    <a:pt x="442" y="986"/>
                  </a:lnTo>
                  <a:lnTo>
                    <a:pt x="444" y="972"/>
                  </a:lnTo>
                  <a:lnTo>
                    <a:pt x="444" y="934"/>
                  </a:lnTo>
                  <a:lnTo>
                    <a:pt x="444" y="9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06" name="Google Shape;106;p3"/>
          <p:cNvGrpSpPr/>
          <p:nvPr/>
        </p:nvGrpSpPr>
        <p:grpSpPr>
          <a:xfrm>
            <a:off x="389421" y="1129129"/>
            <a:ext cx="479984" cy="479984"/>
            <a:chOff x="326300" y="1289453"/>
            <a:chExt cx="646578" cy="646578"/>
          </a:xfrm>
        </p:grpSpPr>
        <p:grpSp>
          <p:nvGrpSpPr>
            <p:cNvPr id="107" name="Google Shape;107;p3"/>
            <p:cNvGrpSpPr/>
            <p:nvPr/>
          </p:nvGrpSpPr>
          <p:grpSpPr>
            <a:xfrm>
              <a:off x="326300" y="1289453"/>
              <a:ext cx="646578" cy="646578"/>
              <a:chOff x="332939" y="1738442"/>
              <a:chExt cx="646578" cy="646578"/>
            </a:xfrm>
          </p:grpSpPr>
          <p:sp>
            <p:nvSpPr>
              <p:cNvPr id="108" name="Google Shape;108;p3"/>
              <p:cNvSpPr/>
              <p:nvPr/>
            </p:nvSpPr>
            <p:spPr>
              <a:xfrm rot="2700000">
                <a:off x="427628" y="1833131"/>
                <a:ext cx="457200" cy="457200"/>
              </a:xfrm>
              <a:prstGeom prst="teardrop">
                <a:avLst>
                  <a:gd name="adj" fmla="val 151405"/>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rgbClr val="FFFFFF"/>
                  </a:solidFill>
                  <a:latin typeface="Arial"/>
                  <a:ea typeface="Arial"/>
                  <a:cs typeface="Arial"/>
                  <a:sym typeface="Arial"/>
                </a:endParaRPr>
              </a:p>
            </p:txBody>
          </p:sp>
          <p:sp>
            <p:nvSpPr>
              <p:cNvPr id="109" name="Google Shape;109;p3"/>
              <p:cNvSpPr/>
              <p:nvPr/>
            </p:nvSpPr>
            <p:spPr>
              <a:xfrm>
                <a:off x="452222" y="1855085"/>
                <a:ext cx="411480" cy="411480"/>
              </a:xfrm>
              <a:prstGeom prst="ellipse">
                <a:avLst/>
              </a:prstGeom>
              <a:solidFill>
                <a:srgbClr val="9D9D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rgbClr val="FFFFFF"/>
                  </a:solidFill>
                  <a:latin typeface="Arial"/>
                  <a:ea typeface="Arial"/>
                  <a:cs typeface="Arial"/>
                  <a:sym typeface="Arial"/>
                </a:endParaRPr>
              </a:p>
            </p:txBody>
          </p:sp>
        </p:grpSp>
        <p:sp>
          <p:nvSpPr>
            <p:cNvPr id="110" name="Google Shape;110;p3"/>
            <p:cNvSpPr/>
            <p:nvPr/>
          </p:nvSpPr>
          <p:spPr>
            <a:xfrm>
              <a:off x="536116" y="1439852"/>
              <a:ext cx="242422" cy="303243"/>
            </a:xfrm>
            <a:custGeom>
              <a:avLst/>
              <a:gdLst/>
              <a:ahLst/>
              <a:cxnLst/>
              <a:rect l="l" t="t" r="r" b="b"/>
              <a:pathLst>
                <a:path w="330" h="350" extrusionOk="0">
                  <a:moveTo>
                    <a:pt x="134" y="134"/>
                  </a:moveTo>
                  <a:lnTo>
                    <a:pt x="134" y="134"/>
                  </a:lnTo>
                  <a:lnTo>
                    <a:pt x="134" y="138"/>
                  </a:lnTo>
                  <a:lnTo>
                    <a:pt x="132" y="142"/>
                  </a:lnTo>
                  <a:lnTo>
                    <a:pt x="128" y="144"/>
                  </a:lnTo>
                  <a:lnTo>
                    <a:pt x="124" y="144"/>
                  </a:lnTo>
                  <a:lnTo>
                    <a:pt x="124" y="144"/>
                  </a:lnTo>
                  <a:lnTo>
                    <a:pt x="120" y="144"/>
                  </a:lnTo>
                  <a:lnTo>
                    <a:pt x="118" y="142"/>
                  </a:lnTo>
                  <a:lnTo>
                    <a:pt x="116" y="138"/>
                  </a:lnTo>
                  <a:lnTo>
                    <a:pt x="114" y="134"/>
                  </a:lnTo>
                  <a:lnTo>
                    <a:pt x="114" y="134"/>
                  </a:lnTo>
                  <a:lnTo>
                    <a:pt x="116" y="118"/>
                  </a:lnTo>
                  <a:lnTo>
                    <a:pt x="120" y="104"/>
                  </a:lnTo>
                  <a:lnTo>
                    <a:pt x="126" y="90"/>
                  </a:lnTo>
                  <a:lnTo>
                    <a:pt x="136" y="78"/>
                  </a:lnTo>
                  <a:lnTo>
                    <a:pt x="146" y="68"/>
                  </a:lnTo>
                  <a:lnTo>
                    <a:pt x="160" y="60"/>
                  </a:lnTo>
                  <a:lnTo>
                    <a:pt x="174" y="56"/>
                  </a:lnTo>
                  <a:lnTo>
                    <a:pt x="188" y="52"/>
                  </a:lnTo>
                  <a:lnTo>
                    <a:pt x="188" y="52"/>
                  </a:lnTo>
                  <a:lnTo>
                    <a:pt x="192" y="42"/>
                  </a:lnTo>
                  <a:lnTo>
                    <a:pt x="196" y="32"/>
                  </a:lnTo>
                  <a:lnTo>
                    <a:pt x="202" y="22"/>
                  </a:lnTo>
                  <a:lnTo>
                    <a:pt x="210" y="14"/>
                  </a:lnTo>
                  <a:lnTo>
                    <a:pt x="218" y="8"/>
                  </a:lnTo>
                  <a:lnTo>
                    <a:pt x="228" y="4"/>
                  </a:lnTo>
                  <a:lnTo>
                    <a:pt x="238" y="0"/>
                  </a:lnTo>
                  <a:lnTo>
                    <a:pt x="250" y="0"/>
                  </a:lnTo>
                  <a:lnTo>
                    <a:pt x="250" y="0"/>
                  </a:lnTo>
                  <a:lnTo>
                    <a:pt x="254" y="0"/>
                  </a:lnTo>
                  <a:lnTo>
                    <a:pt x="258" y="2"/>
                  </a:lnTo>
                  <a:lnTo>
                    <a:pt x="260" y="6"/>
                  </a:lnTo>
                  <a:lnTo>
                    <a:pt x="260" y="10"/>
                  </a:lnTo>
                  <a:lnTo>
                    <a:pt x="260" y="10"/>
                  </a:lnTo>
                  <a:lnTo>
                    <a:pt x="260" y="14"/>
                  </a:lnTo>
                  <a:lnTo>
                    <a:pt x="258" y="16"/>
                  </a:lnTo>
                  <a:lnTo>
                    <a:pt x="254" y="18"/>
                  </a:lnTo>
                  <a:lnTo>
                    <a:pt x="250" y="20"/>
                  </a:lnTo>
                  <a:lnTo>
                    <a:pt x="250" y="20"/>
                  </a:lnTo>
                  <a:lnTo>
                    <a:pt x="242" y="20"/>
                  </a:lnTo>
                  <a:lnTo>
                    <a:pt x="234" y="22"/>
                  </a:lnTo>
                  <a:lnTo>
                    <a:pt x="226" y="26"/>
                  </a:lnTo>
                  <a:lnTo>
                    <a:pt x="220" y="32"/>
                  </a:lnTo>
                  <a:lnTo>
                    <a:pt x="214" y="38"/>
                  </a:lnTo>
                  <a:lnTo>
                    <a:pt x="212" y="46"/>
                  </a:lnTo>
                  <a:lnTo>
                    <a:pt x="208" y="52"/>
                  </a:lnTo>
                  <a:lnTo>
                    <a:pt x="208" y="62"/>
                  </a:lnTo>
                  <a:lnTo>
                    <a:pt x="208" y="62"/>
                  </a:lnTo>
                  <a:lnTo>
                    <a:pt x="206" y="66"/>
                  </a:lnTo>
                  <a:lnTo>
                    <a:pt x="204" y="68"/>
                  </a:lnTo>
                  <a:lnTo>
                    <a:pt x="202" y="70"/>
                  </a:lnTo>
                  <a:lnTo>
                    <a:pt x="198" y="72"/>
                  </a:lnTo>
                  <a:lnTo>
                    <a:pt x="198" y="72"/>
                  </a:lnTo>
                  <a:lnTo>
                    <a:pt x="198" y="72"/>
                  </a:lnTo>
                  <a:lnTo>
                    <a:pt x="198" y="72"/>
                  </a:lnTo>
                  <a:lnTo>
                    <a:pt x="198" y="72"/>
                  </a:lnTo>
                  <a:lnTo>
                    <a:pt x="198" y="72"/>
                  </a:lnTo>
                  <a:lnTo>
                    <a:pt x="184" y="72"/>
                  </a:lnTo>
                  <a:lnTo>
                    <a:pt x="172" y="76"/>
                  </a:lnTo>
                  <a:lnTo>
                    <a:pt x="162" y="82"/>
                  </a:lnTo>
                  <a:lnTo>
                    <a:pt x="152" y="90"/>
                  </a:lnTo>
                  <a:lnTo>
                    <a:pt x="146" y="100"/>
                  </a:lnTo>
                  <a:lnTo>
                    <a:pt x="140" y="110"/>
                  </a:lnTo>
                  <a:lnTo>
                    <a:pt x="136" y="122"/>
                  </a:lnTo>
                  <a:lnTo>
                    <a:pt x="134" y="134"/>
                  </a:lnTo>
                  <a:lnTo>
                    <a:pt x="134" y="134"/>
                  </a:lnTo>
                  <a:close/>
                  <a:moveTo>
                    <a:pt x="124" y="10"/>
                  </a:moveTo>
                  <a:lnTo>
                    <a:pt x="124" y="10"/>
                  </a:lnTo>
                  <a:lnTo>
                    <a:pt x="124" y="6"/>
                  </a:lnTo>
                  <a:lnTo>
                    <a:pt x="122" y="2"/>
                  </a:lnTo>
                  <a:lnTo>
                    <a:pt x="118" y="0"/>
                  </a:lnTo>
                  <a:lnTo>
                    <a:pt x="114" y="0"/>
                  </a:lnTo>
                  <a:lnTo>
                    <a:pt x="114" y="0"/>
                  </a:lnTo>
                  <a:lnTo>
                    <a:pt x="100" y="0"/>
                  </a:lnTo>
                  <a:lnTo>
                    <a:pt x="86" y="6"/>
                  </a:lnTo>
                  <a:lnTo>
                    <a:pt x="72" y="12"/>
                  </a:lnTo>
                  <a:lnTo>
                    <a:pt x="62" y="20"/>
                  </a:lnTo>
                  <a:lnTo>
                    <a:pt x="52" y="32"/>
                  </a:lnTo>
                  <a:lnTo>
                    <a:pt x="46" y="44"/>
                  </a:lnTo>
                  <a:lnTo>
                    <a:pt x="42" y="58"/>
                  </a:lnTo>
                  <a:lnTo>
                    <a:pt x="40" y="74"/>
                  </a:lnTo>
                  <a:lnTo>
                    <a:pt x="40" y="74"/>
                  </a:lnTo>
                  <a:lnTo>
                    <a:pt x="40" y="78"/>
                  </a:lnTo>
                  <a:lnTo>
                    <a:pt x="44" y="80"/>
                  </a:lnTo>
                  <a:lnTo>
                    <a:pt x="46" y="82"/>
                  </a:lnTo>
                  <a:lnTo>
                    <a:pt x="50" y="84"/>
                  </a:lnTo>
                  <a:lnTo>
                    <a:pt x="50" y="84"/>
                  </a:lnTo>
                  <a:lnTo>
                    <a:pt x="54" y="82"/>
                  </a:lnTo>
                  <a:lnTo>
                    <a:pt x="58" y="80"/>
                  </a:lnTo>
                  <a:lnTo>
                    <a:pt x="60" y="78"/>
                  </a:lnTo>
                  <a:lnTo>
                    <a:pt x="60" y="74"/>
                  </a:lnTo>
                  <a:lnTo>
                    <a:pt x="60" y="74"/>
                  </a:lnTo>
                  <a:lnTo>
                    <a:pt x="62" y="62"/>
                  </a:lnTo>
                  <a:lnTo>
                    <a:pt x="64" y="52"/>
                  </a:lnTo>
                  <a:lnTo>
                    <a:pt x="70" y="44"/>
                  </a:lnTo>
                  <a:lnTo>
                    <a:pt x="76" y="36"/>
                  </a:lnTo>
                  <a:lnTo>
                    <a:pt x="84" y="28"/>
                  </a:lnTo>
                  <a:lnTo>
                    <a:pt x="94" y="24"/>
                  </a:lnTo>
                  <a:lnTo>
                    <a:pt x="104" y="20"/>
                  </a:lnTo>
                  <a:lnTo>
                    <a:pt x="114" y="20"/>
                  </a:lnTo>
                  <a:lnTo>
                    <a:pt x="114" y="20"/>
                  </a:lnTo>
                  <a:lnTo>
                    <a:pt x="118" y="18"/>
                  </a:lnTo>
                  <a:lnTo>
                    <a:pt x="122" y="16"/>
                  </a:lnTo>
                  <a:lnTo>
                    <a:pt x="124" y="14"/>
                  </a:lnTo>
                  <a:lnTo>
                    <a:pt x="124" y="10"/>
                  </a:lnTo>
                  <a:lnTo>
                    <a:pt x="124" y="10"/>
                  </a:lnTo>
                  <a:close/>
                  <a:moveTo>
                    <a:pt x="250" y="32"/>
                  </a:moveTo>
                  <a:lnTo>
                    <a:pt x="250" y="32"/>
                  </a:lnTo>
                  <a:lnTo>
                    <a:pt x="246" y="34"/>
                  </a:lnTo>
                  <a:lnTo>
                    <a:pt x="242" y="36"/>
                  </a:lnTo>
                  <a:lnTo>
                    <a:pt x="240" y="38"/>
                  </a:lnTo>
                  <a:lnTo>
                    <a:pt x="240" y="42"/>
                  </a:lnTo>
                  <a:lnTo>
                    <a:pt x="240" y="42"/>
                  </a:lnTo>
                  <a:lnTo>
                    <a:pt x="238" y="54"/>
                  </a:lnTo>
                  <a:lnTo>
                    <a:pt x="236" y="62"/>
                  </a:lnTo>
                  <a:lnTo>
                    <a:pt x="230" y="72"/>
                  </a:lnTo>
                  <a:lnTo>
                    <a:pt x="224" y="80"/>
                  </a:lnTo>
                  <a:lnTo>
                    <a:pt x="216" y="86"/>
                  </a:lnTo>
                  <a:lnTo>
                    <a:pt x="208" y="92"/>
                  </a:lnTo>
                  <a:lnTo>
                    <a:pt x="198" y="94"/>
                  </a:lnTo>
                  <a:lnTo>
                    <a:pt x="188" y="96"/>
                  </a:lnTo>
                  <a:lnTo>
                    <a:pt x="188" y="96"/>
                  </a:lnTo>
                  <a:lnTo>
                    <a:pt x="184" y="96"/>
                  </a:lnTo>
                  <a:lnTo>
                    <a:pt x="180" y="98"/>
                  </a:lnTo>
                  <a:lnTo>
                    <a:pt x="178" y="102"/>
                  </a:lnTo>
                  <a:lnTo>
                    <a:pt x="178" y="106"/>
                  </a:lnTo>
                  <a:lnTo>
                    <a:pt x="178" y="106"/>
                  </a:lnTo>
                  <a:lnTo>
                    <a:pt x="176" y="112"/>
                  </a:lnTo>
                  <a:lnTo>
                    <a:pt x="172" y="118"/>
                  </a:lnTo>
                  <a:lnTo>
                    <a:pt x="166" y="124"/>
                  </a:lnTo>
                  <a:lnTo>
                    <a:pt x="158" y="124"/>
                  </a:lnTo>
                  <a:lnTo>
                    <a:pt x="158" y="124"/>
                  </a:lnTo>
                  <a:lnTo>
                    <a:pt x="154" y="126"/>
                  </a:lnTo>
                  <a:lnTo>
                    <a:pt x="150" y="128"/>
                  </a:lnTo>
                  <a:lnTo>
                    <a:pt x="148" y="130"/>
                  </a:lnTo>
                  <a:lnTo>
                    <a:pt x="148" y="134"/>
                  </a:lnTo>
                  <a:lnTo>
                    <a:pt x="148" y="134"/>
                  </a:lnTo>
                  <a:lnTo>
                    <a:pt x="148" y="138"/>
                  </a:lnTo>
                  <a:lnTo>
                    <a:pt x="150" y="142"/>
                  </a:lnTo>
                  <a:lnTo>
                    <a:pt x="154" y="144"/>
                  </a:lnTo>
                  <a:lnTo>
                    <a:pt x="158" y="144"/>
                  </a:lnTo>
                  <a:lnTo>
                    <a:pt x="158" y="144"/>
                  </a:lnTo>
                  <a:lnTo>
                    <a:pt x="170" y="142"/>
                  </a:lnTo>
                  <a:lnTo>
                    <a:pt x="182" y="136"/>
                  </a:lnTo>
                  <a:lnTo>
                    <a:pt x="190" y="126"/>
                  </a:lnTo>
                  <a:lnTo>
                    <a:pt x="196" y="114"/>
                  </a:lnTo>
                  <a:lnTo>
                    <a:pt x="196" y="114"/>
                  </a:lnTo>
                  <a:lnTo>
                    <a:pt x="208" y="112"/>
                  </a:lnTo>
                  <a:lnTo>
                    <a:pt x="222" y="106"/>
                  </a:lnTo>
                  <a:lnTo>
                    <a:pt x="232" y="100"/>
                  </a:lnTo>
                  <a:lnTo>
                    <a:pt x="242" y="90"/>
                  </a:lnTo>
                  <a:lnTo>
                    <a:pt x="250" y="80"/>
                  </a:lnTo>
                  <a:lnTo>
                    <a:pt x="256" y="68"/>
                  </a:lnTo>
                  <a:lnTo>
                    <a:pt x="258" y="56"/>
                  </a:lnTo>
                  <a:lnTo>
                    <a:pt x="260" y="42"/>
                  </a:lnTo>
                  <a:lnTo>
                    <a:pt x="260" y="42"/>
                  </a:lnTo>
                  <a:lnTo>
                    <a:pt x="260" y="38"/>
                  </a:lnTo>
                  <a:lnTo>
                    <a:pt x="258" y="36"/>
                  </a:lnTo>
                  <a:lnTo>
                    <a:pt x="254" y="34"/>
                  </a:lnTo>
                  <a:lnTo>
                    <a:pt x="250" y="32"/>
                  </a:lnTo>
                  <a:lnTo>
                    <a:pt x="250" y="32"/>
                  </a:lnTo>
                  <a:close/>
                  <a:moveTo>
                    <a:pt x="158" y="10"/>
                  </a:moveTo>
                  <a:lnTo>
                    <a:pt x="158" y="10"/>
                  </a:lnTo>
                  <a:lnTo>
                    <a:pt x="158" y="6"/>
                  </a:lnTo>
                  <a:lnTo>
                    <a:pt x="156" y="2"/>
                  </a:lnTo>
                  <a:lnTo>
                    <a:pt x="152" y="0"/>
                  </a:lnTo>
                  <a:lnTo>
                    <a:pt x="148" y="0"/>
                  </a:lnTo>
                  <a:lnTo>
                    <a:pt x="148" y="0"/>
                  </a:lnTo>
                  <a:lnTo>
                    <a:pt x="144" y="0"/>
                  </a:lnTo>
                  <a:lnTo>
                    <a:pt x="142" y="2"/>
                  </a:lnTo>
                  <a:lnTo>
                    <a:pt x="138" y="6"/>
                  </a:lnTo>
                  <a:lnTo>
                    <a:pt x="138" y="10"/>
                  </a:lnTo>
                  <a:lnTo>
                    <a:pt x="138" y="10"/>
                  </a:lnTo>
                  <a:lnTo>
                    <a:pt x="138" y="16"/>
                  </a:lnTo>
                  <a:lnTo>
                    <a:pt x="136" y="22"/>
                  </a:lnTo>
                  <a:lnTo>
                    <a:pt x="132" y="26"/>
                  </a:lnTo>
                  <a:lnTo>
                    <a:pt x="128" y="32"/>
                  </a:lnTo>
                  <a:lnTo>
                    <a:pt x="128" y="32"/>
                  </a:lnTo>
                  <a:lnTo>
                    <a:pt x="124" y="36"/>
                  </a:lnTo>
                  <a:lnTo>
                    <a:pt x="118" y="38"/>
                  </a:lnTo>
                  <a:lnTo>
                    <a:pt x="112" y="40"/>
                  </a:lnTo>
                  <a:lnTo>
                    <a:pt x="106" y="42"/>
                  </a:lnTo>
                  <a:lnTo>
                    <a:pt x="106" y="42"/>
                  </a:lnTo>
                  <a:lnTo>
                    <a:pt x="106" y="42"/>
                  </a:lnTo>
                  <a:lnTo>
                    <a:pt x="102" y="42"/>
                  </a:lnTo>
                  <a:lnTo>
                    <a:pt x="100" y="44"/>
                  </a:lnTo>
                  <a:lnTo>
                    <a:pt x="98" y="48"/>
                  </a:lnTo>
                  <a:lnTo>
                    <a:pt x="96" y="52"/>
                  </a:lnTo>
                  <a:lnTo>
                    <a:pt x="96" y="52"/>
                  </a:lnTo>
                  <a:lnTo>
                    <a:pt x="98" y="56"/>
                  </a:lnTo>
                  <a:lnTo>
                    <a:pt x="100" y="58"/>
                  </a:lnTo>
                  <a:lnTo>
                    <a:pt x="102" y="60"/>
                  </a:lnTo>
                  <a:lnTo>
                    <a:pt x="106" y="62"/>
                  </a:lnTo>
                  <a:lnTo>
                    <a:pt x="106" y="62"/>
                  </a:lnTo>
                  <a:lnTo>
                    <a:pt x="106" y="62"/>
                  </a:lnTo>
                  <a:lnTo>
                    <a:pt x="106" y="62"/>
                  </a:lnTo>
                  <a:lnTo>
                    <a:pt x="116" y="60"/>
                  </a:lnTo>
                  <a:lnTo>
                    <a:pt x="126" y="58"/>
                  </a:lnTo>
                  <a:lnTo>
                    <a:pt x="136" y="52"/>
                  </a:lnTo>
                  <a:lnTo>
                    <a:pt x="142" y="46"/>
                  </a:lnTo>
                  <a:lnTo>
                    <a:pt x="142" y="46"/>
                  </a:lnTo>
                  <a:lnTo>
                    <a:pt x="150" y="38"/>
                  </a:lnTo>
                  <a:lnTo>
                    <a:pt x="154" y="30"/>
                  </a:lnTo>
                  <a:lnTo>
                    <a:pt x="158" y="20"/>
                  </a:lnTo>
                  <a:lnTo>
                    <a:pt x="158" y="10"/>
                  </a:lnTo>
                  <a:lnTo>
                    <a:pt x="158" y="10"/>
                  </a:lnTo>
                  <a:close/>
                  <a:moveTo>
                    <a:pt x="330" y="268"/>
                  </a:moveTo>
                  <a:lnTo>
                    <a:pt x="330" y="190"/>
                  </a:lnTo>
                  <a:lnTo>
                    <a:pt x="242" y="258"/>
                  </a:lnTo>
                  <a:lnTo>
                    <a:pt x="242" y="190"/>
                  </a:lnTo>
                  <a:lnTo>
                    <a:pt x="154" y="258"/>
                  </a:lnTo>
                  <a:lnTo>
                    <a:pt x="148" y="258"/>
                  </a:lnTo>
                  <a:lnTo>
                    <a:pt x="122" y="258"/>
                  </a:lnTo>
                  <a:lnTo>
                    <a:pt x="128" y="252"/>
                  </a:lnTo>
                  <a:lnTo>
                    <a:pt x="146" y="240"/>
                  </a:lnTo>
                  <a:lnTo>
                    <a:pt x="140" y="172"/>
                  </a:lnTo>
                  <a:lnTo>
                    <a:pt x="140" y="172"/>
                  </a:lnTo>
                  <a:lnTo>
                    <a:pt x="140" y="168"/>
                  </a:lnTo>
                  <a:lnTo>
                    <a:pt x="138" y="164"/>
                  </a:lnTo>
                  <a:lnTo>
                    <a:pt x="134" y="162"/>
                  </a:lnTo>
                  <a:lnTo>
                    <a:pt x="130" y="162"/>
                  </a:lnTo>
                  <a:lnTo>
                    <a:pt x="118" y="162"/>
                  </a:lnTo>
                  <a:lnTo>
                    <a:pt x="118" y="162"/>
                  </a:lnTo>
                  <a:lnTo>
                    <a:pt x="114" y="162"/>
                  </a:lnTo>
                  <a:lnTo>
                    <a:pt x="112" y="164"/>
                  </a:lnTo>
                  <a:lnTo>
                    <a:pt x="110" y="168"/>
                  </a:lnTo>
                  <a:lnTo>
                    <a:pt x="108" y="172"/>
                  </a:lnTo>
                  <a:lnTo>
                    <a:pt x="100" y="258"/>
                  </a:lnTo>
                  <a:lnTo>
                    <a:pt x="82" y="258"/>
                  </a:lnTo>
                  <a:lnTo>
                    <a:pt x="66" y="110"/>
                  </a:lnTo>
                  <a:lnTo>
                    <a:pt x="66" y="110"/>
                  </a:lnTo>
                  <a:lnTo>
                    <a:pt x="66" y="106"/>
                  </a:lnTo>
                  <a:lnTo>
                    <a:pt x="64" y="104"/>
                  </a:lnTo>
                  <a:lnTo>
                    <a:pt x="60" y="102"/>
                  </a:lnTo>
                  <a:lnTo>
                    <a:pt x="56" y="100"/>
                  </a:lnTo>
                  <a:lnTo>
                    <a:pt x="44" y="100"/>
                  </a:lnTo>
                  <a:lnTo>
                    <a:pt x="44" y="100"/>
                  </a:lnTo>
                  <a:lnTo>
                    <a:pt x="40" y="102"/>
                  </a:lnTo>
                  <a:lnTo>
                    <a:pt x="38" y="104"/>
                  </a:lnTo>
                  <a:lnTo>
                    <a:pt x="36" y="106"/>
                  </a:lnTo>
                  <a:lnTo>
                    <a:pt x="34" y="110"/>
                  </a:lnTo>
                  <a:lnTo>
                    <a:pt x="18" y="258"/>
                  </a:lnTo>
                  <a:lnTo>
                    <a:pt x="10" y="258"/>
                  </a:lnTo>
                  <a:lnTo>
                    <a:pt x="10" y="258"/>
                  </a:lnTo>
                  <a:lnTo>
                    <a:pt x="6" y="260"/>
                  </a:lnTo>
                  <a:lnTo>
                    <a:pt x="2" y="262"/>
                  </a:lnTo>
                  <a:lnTo>
                    <a:pt x="0" y="264"/>
                  </a:lnTo>
                  <a:lnTo>
                    <a:pt x="0" y="268"/>
                  </a:lnTo>
                  <a:lnTo>
                    <a:pt x="0" y="340"/>
                  </a:lnTo>
                  <a:lnTo>
                    <a:pt x="0" y="340"/>
                  </a:lnTo>
                  <a:lnTo>
                    <a:pt x="0" y="344"/>
                  </a:lnTo>
                  <a:lnTo>
                    <a:pt x="2" y="348"/>
                  </a:lnTo>
                  <a:lnTo>
                    <a:pt x="6" y="350"/>
                  </a:lnTo>
                  <a:lnTo>
                    <a:pt x="10" y="350"/>
                  </a:lnTo>
                  <a:lnTo>
                    <a:pt x="320" y="350"/>
                  </a:lnTo>
                  <a:lnTo>
                    <a:pt x="320" y="350"/>
                  </a:lnTo>
                  <a:lnTo>
                    <a:pt x="324" y="350"/>
                  </a:lnTo>
                  <a:lnTo>
                    <a:pt x="328" y="348"/>
                  </a:lnTo>
                  <a:lnTo>
                    <a:pt x="330" y="344"/>
                  </a:lnTo>
                  <a:lnTo>
                    <a:pt x="330" y="340"/>
                  </a:lnTo>
                  <a:lnTo>
                    <a:pt x="330" y="268"/>
                  </a:lnTo>
                  <a:lnTo>
                    <a:pt x="330" y="268"/>
                  </a:lnTo>
                  <a:lnTo>
                    <a:pt x="330" y="268"/>
                  </a:lnTo>
                  <a:lnTo>
                    <a:pt x="330" y="268"/>
                  </a:lnTo>
                  <a:close/>
                  <a:moveTo>
                    <a:pt x="76" y="314"/>
                  </a:moveTo>
                  <a:lnTo>
                    <a:pt x="22" y="314"/>
                  </a:lnTo>
                  <a:lnTo>
                    <a:pt x="22" y="288"/>
                  </a:lnTo>
                  <a:lnTo>
                    <a:pt x="76" y="288"/>
                  </a:lnTo>
                  <a:lnTo>
                    <a:pt x="76" y="314"/>
                  </a:lnTo>
                  <a:close/>
                  <a:moveTo>
                    <a:pt x="154" y="314"/>
                  </a:moveTo>
                  <a:lnTo>
                    <a:pt x="100" y="314"/>
                  </a:lnTo>
                  <a:lnTo>
                    <a:pt x="100" y="288"/>
                  </a:lnTo>
                  <a:lnTo>
                    <a:pt x="154" y="288"/>
                  </a:lnTo>
                  <a:lnTo>
                    <a:pt x="154" y="314"/>
                  </a:lnTo>
                  <a:close/>
                  <a:moveTo>
                    <a:pt x="232" y="314"/>
                  </a:moveTo>
                  <a:lnTo>
                    <a:pt x="176" y="314"/>
                  </a:lnTo>
                  <a:lnTo>
                    <a:pt x="176" y="288"/>
                  </a:lnTo>
                  <a:lnTo>
                    <a:pt x="232" y="288"/>
                  </a:lnTo>
                  <a:lnTo>
                    <a:pt x="232" y="314"/>
                  </a:lnTo>
                  <a:close/>
                  <a:moveTo>
                    <a:pt x="308" y="314"/>
                  </a:moveTo>
                  <a:lnTo>
                    <a:pt x="254" y="314"/>
                  </a:lnTo>
                  <a:lnTo>
                    <a:pt x="254" y="288"/>
                  </a:lnTo>
                  <a:lnTo>
                    <a:pt x="308" y="288"/>
                  </a:lnTo>
                  <a:lnTo>
                    <a:pt x="308" y="314"/>
                  </a:lnTo>
                  <a:close/>
                </a:path>
              </a:pathLst>
            </a:cu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1" name="Google Shape;111;p3"/>
          <p:cNvGrpSpPr/>
          <p:nvPr/>
        </p:nvGrpSpPr>
        <p:grpSpPr>
          <a:xfrm>
            <a:off x="386908" y="2160037"/>
            <a:ext cx="479984" cy="479984"/>
            <a:chOff x="322915" y="2652769"/>
            <a:chExt cx="646578" cy="646578"/>
          </a:xfrm>
        </p:grpSpPr>
        <p:sp>
          <p:nvSpPr>
            <p:cNvPr id="112" name="Google Shape;112;p3"/>
            <p:cNvSpPr/>
            <p:nvPr/>
          </p:nvSpPr>
          <p:spPr>
            <a:xfrm rot="2700000">
              <a:off x="417604" y="2747458"/>
              <a:ext cx="457200" cy="457200"/>
            </a:xfrm>
            <a:prstGeom prst="teardrop">
              <a:avLst>
                <a:gd name="adj" fmla="val 151405"/>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rgbClr val="FFFFFF"/>
                </a:solidFill>
                <a:latin typeface="Arial"/>
                <a:ea typeface="Arial"/>
                <a:cs typeface="Arial"/>
                <a:sym typeface="Arial"/>
              </a:endParaRPr>
            </a:p>
          </p:txBody>
        </p:sp>
        <p:grpSp>
          <p:nvGrpSpPr>
            <p:cNvPr id="113" name="Google Shape;113;p3"/>
            <p:cNvGrpSpPr/>
            <p:nvPr/>
          </p:nvGrpSpPr>
          <p:grpSpPr>
            <a:xfrm>
              <a:off x="449324" y="2768441"/>
              <a:ext cx="411480" cy="411480"/>
              <a:chOff x="451708" y="3396558"/>
              <a:chExt cx="612000" cy="612000"/>
            </a:xfrm>
          </p:grpSpPr>
          <p:sp>
            <p:nvSpPr>
              <p:cNvPr id="114" name="Google Shape;114;p3"/>
              <p:cNvSpPr/>
              <p:nvPr/>
            </p:nvSpPr>
            <p:spPr>
              <a:xfrm>
                <a:off x="451708" y="3396558"/>
                <a:ext cx="612000" cy="612000"/>
              </a:xfrm>
              <a:prstGeom prst="ellipse">
                <a:avLst/>
              </a:prstGeom>
              <a:solidFill>
                <a:srgbClr val="5757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rgbClr val="FFFFFF"/>
                  </a:solidFill>
                  <a:latin typeface="Arial"/>
                  <a:ea typeface="Arial"/>
                  <a:cs typeface="Arial"/>
                  <a:sym typeface="Arial"/>
                </a:endParaRPr>
              </a:p>
            </p:txBody>
          </p:sp>
          <p:sp>
            <p:nvSpPr>
              <p:cNvPr id="115" name="Google Shape;115;p3"/>
              <p:cNvSpPr/>
              <p:nvPr/>
            </p:nvSpPr>
            <p:spPr>
              <a:xfrm>
                <a:off x="562823" y="3539446"/>
                <a:ext cx="430759" cy="343639"/>
              </a:xfrm>
              <a:custGeom>
                <a:avLst/>
                <a:gdLst/>
                <a:ahLst/>
                <a:cxnLst/>
                <a:rect l="l" t="t" r="r" b="b"/>
                <a:pathLst>
                  <a:path w="356" h="284" extrusionOk="0">
                    <a:moveTo>
                      <a:pt x="28" y="146"/>
                    </a:moveTo>
                    <a:lnTo>
                      <a:pt x="28" y="146"/>
                    </a:lnTo>
                    <a:lnTo>
                      <a:pt x="28" y="142"/>
                    </a:lnTo>
                    <a:lnTo>
                      <a:pt x="32" y="140"/>
                    </a:lnTo>
                    <a:lnTo>
                      <a:pt x="36" y="138"/>
                    </a:lnTo>
                    <a:lnTo>
                      <a:pt x="40" y="138"/>
                    </a:lnTo>
                    <a:lnTo>
                      <a:pt x="78" y="148"/>
                    </a:lnTo>
                    <a:lnTo>
                      <a:pt x="66" y="166"/>
                    </a:lnTo>
                    <a:lnTo>
                      <a:pt x="34" y="158"/>
                    </a:lnTo>
                    <a:lnTo>
                      <a:pt x="34" y="158"/>
                    </a:lnTo>
                    <a:lnTo>
                      <a:pt x="32" y="156"/>
                    </a:lnTo>
                    <a:lnTo>
                      <a:pt x="28" y="154"/>
                    </a:lnTo>
                    <a:lnTo>
                      <a:pt x="28" y="150"/>
                    </a:lnTo>
                    <a:lnTo>
                      <a:pt x="28" y="146"/>
                    </a:lnTo>
                    <a:lnTo>
                      <a:pt x="28" y="146"/>
                    </a:lnTo>
                    <a:close/>
                    <a:moveTo>
                      <a:pt x="216" y="100"/>
                    </a:moveTo>
                    <a:lnTo>
                      <a:pt x="238" y="68"/>
                    </a:lnTo>
                    <a:lnTo>
                      <a:pt x="238" y="68"/>
                    </a:lnTo>
                    <a:lnTo>
                      <a:pt x="238" y="68"/>
                    </a:lnTo>
                    <a:lnTo>
                      <a:pt x="312" y="44"/>
                    </a:lnTo>
                    <a:lnTo>
                      <a:pt x="312" y="44"/>
                    </a:lnTo>
                    <a:lnTo>
                      <a:pt x="320" y="50"/>
                    </a:lnTo>
                    <a:lnTo>
                      <a:pt x="330" y="52"/>
                    </a:lnTo>
                    <a:lnTo>
                      <a:pt x="330" y="52"/>
                    </a:lnTo>
                    <a:lnTo>
                      <a:pt x="340" y="50"/>
                    </a:lnTo>
                    <a:lnTo>
                      <a:pt x="348" y="44"/>
                    </a:lnTo>
                    <a:lnTo>
                      <a:pt x="354" y="36"/>
                    </a:lnTo>
                    <a:lnTo>
                      <a:pt x="356" y="26"/>
                    </a:lnTo>
                    <a:lnTo>
                      <a:pt x="356" y="26"/>
                    </a:lnTo>
                    <a:lnTo>
                      <a:pt x="354" y="16"/>
                    </a:lnTo>
                    <a:lnTo>
                      <a:pt x="348" y="8"/>
                    </a:lnTo>
                    <a:lnTo>
                      <a:pt x="340" y="2"/>
                    </a:lnTo>
                    <a:lnTo>
                      <a:pt x="330" y="0"/>
                    </a:lnTo>
                    <a:lnTo>
                      <a:pt x="330" y="0"/>
                    </a:lnTo>
                    <a:lnTo>
                      <a:pt x="320" y="2"/>
                    </a:lnTo>
                    <a:lnTo>
                      <a:pt x="312" y="8"/>
                    </a:lnTo>
                    <a:lnTo>
                      <a:pt x="306" y="16"/>
                    </a:lnTo>
                    <a:lnTo>
                      <a:pt x="304" y="26"/>
                    </a:lnTo>
                    <a:lnTo>
                      <a:pt x="230" y="50"/>
                    </a:lnTo>
                    <a:lnTo>
                      <a:pt x="230" y="50"/>
                    </a:lnTo>
                    <a:lnTo>
                      <a:pt x="228" y="50"/>
                    </a:lnTo>
                    <a:lnTo>
                      <a:pt x="228" y="50"/>
                    </a:lnTo>
                    <a:lnTo>
                      <a:pt x="224" y="52"/>
                    </a:lnTo>
                    <a:lnTo>
                      <a:pt x="222" y="56"/>
                    </a:lnTo>
                    <a:lnTo>
                      <a:pt x="222" y="56"/>
                    </a:lnTo>
                    <a:lnTo>
                      <a:pt x="222" y="56"/>
                    </a:lnTo>
                    <a:lnTo>
                      <a:pt x="202" y="86"/>
                    </a:lnTo>
                    <a:lnTo>
                      <a:pt x="216" y="100"/>
                    </a:lnTo>
                    <a:close/>
                    <a:moveTo>
                      <a:pt x="180" y="118"/>
                    </a:moveTo>
                    <a:lnTo>
                      <a:pt x="148" y="164"/>
                    </a:lnTo>
                    <a:lnTo>
                      <a:pt x="118" y="158"/>
                    </a:lnTo>
                    <a:lnTo>
                      <a:pt x="108" y="176"/>
                    </a:lnTo>
                    <a:lnTo>
                      <a:pt x="146" y="184"/>
                    </a:lnTo>
                    <a:lnTo>
                      <a:pt x="150" y="186"/>
                    </a:lnTo>
                    <a:lnTo>
                      <a:pt x="150" y="186"/>
                    </a:lnTo>
                    <a:lnTo>
                      <a:pt x="152" y="186"/>
                    </a:lnTo>
                    <a:lnTo>
                      <a:pt x="152" y="186"/>
                    </a:lnTo>
                    <a:lnTo>
                      <a:pt x="158" y="184"/>
                    </a:lnTo>
                    <a:lnTo>
                      <a:pt x="162" y="182"/>
                    </a:lnTo>
                    <a:lnTo>
                      <a:pt x="194" y="134"/>
                    </a:lnTo>
                    <a:lnTo>
                      <a:pt x="180" y="118"/>
                    </a:lnTo>
                    <a:close/>
                    <a:moveTo>
                      <a:pt x="346" y="268"/>
                    </a:moveTo>
                    <a:lnTo>
                      <a:pt x="16" y="268"/>
                    </a:lnTo>
                    <a:lnTo>
                      <a:pt x="16" y="16"/>
                    </a:lnTo>
                    <a:lnTo>
                      <a:pt x="0" y="16"/>
                    </a:lnTo>
                    <a:lnTo>
                      <a:pt x="0" y="284"/>
                    </a:lnTo>
                    <a:lnTo>
                      <a:pt x="346" y="284"/>
                    </a:lnTo>
                    <a:lnTo>
                      <a:pt x="346" y="268"/>
                    </a:lnTo>
                    <a:close/>
                    <a:moveTo>
                      <a:pt x="310" y="182"/>
                    </a:moveTo>
                    <a:lnTo>
                      <a:pt x="310" y="156"/>
                    </a:lnTo>
                    <a:lnTo>
                      <a:pt x="236" y="156"/>
                    </a:lnTo>
                    <a:lnTo>
                      <a:pt x="236" y="156"/>
                    </a:lnTo>
                    <a:lnTo>
                      <a:pt x="230" y="154"/>
                    </a:lnTo>
                    <a:lnTo>
                      <a:pt x="230" y="154"/>
                    </a:lnTo>
                    <a:lnTo>
                      <a:pt x="228" y="152"/>
                    </a:lnTo>
                    <a:lnTo>
                      <a:pt x="164" y="90"/>
                    </a:lnTo>
                    <a:lnTo>
                      <a:pt x="164" y="90"/>
                    </a:lnTo>
                    <a:lnTo>
                      <a:pt x="160" y="92"/>
                    </a:lnTo>
                    <a:lnTo>
                      <a:pt x="152" y="92"/>
                    </a:lnTo>
                    <a:lnTo>
                      <a:pt x="152" y="92"/>
                    </a:lnTo>
                    <a:lnTo>
                      <a:pt x="148" y="92"/>
                    </a:lnTo>
                    <a:lnTo>
                      <a:pt x="74" y="210"/>
                    </a:lnTo>
                    <a:lnTo>
                      <a:pt x="74" y="210"/>
                    </a:lnTo>
                    <a:lnTo>
                      <a:pt x="78" y="218"/>
                    </a:lnTo>
                    <a:lnTo>
                      <a:pt x="80" y="226"/>
                    </a:lnTo>
                    <a:lnTo>
                      <a:pt x="80" y="226"/>
                    </a:lnTo>
                    <a:lnTo>
                      <a:pt x="78" y="236"/>
                    </a:lnTo>
                    <a:lnTo>
                      <a:pt x="72" y="244"/>
                    </a:lnTo>
                    <a:lnTo>
                      <a:pt x="64" y="250"/>
                    </a:lnTo>
                    <a:lnTo>
                      <a:pt x="54" y="252"/>
                    </a:lnTo>
                    <a:lnTo>
                      <a:pt x="54" y="252"/>
                    </a:lnTo>
                    <a:lnTo>
                      <a:pt x="44" y="250"/>
                    </a:lnTo>
                    <a:lnTo>
                      <a:pt x="36" y="244"/>
                    </a:lnTo>
                    <a:lnTo>
                      <a:pt x="30" y="236"/>
                    </a:lnTo>
                    <a:lnTo>
                      <a:pt x="28" y="226"/>
                    </a:lnTo>
                    <a:lnTo>
                      <a:pt x="28" y="226"/>
                    </a:lnTo>
                    <a:lnTo>
                      <a:pt x="30" y="216"/>
                    </a:lnTo>
                    <a:lnTo>
                      <a:pt x="36" y="208"/>
                    </a:lnTo>
                    <a:lnTo>
                      <a:pt x="44" y="202"/>
                    </a:lnTo>
                    <a:lnTo>
                      <a:pt x="54" y="200"/>
                    </a:lnTo>
                    <a:lnTo>
                      <a:pt x="54" y="200"/>
                    </a:lnTo>
                    <a:lnTo>
                      <a:pt x="56" y="200"/>
                    </a:lnTo>
                    <a:lnTo>
                      <a:pt x="130" y="80"/>
                    </a:lnTo>
                    <a:lnTo>
                      <a:pt x="130" y="80"/>
                    </a:lnTo>
                    <a:lnTo>
                      <a:pt x="128" y="74"/>
                    </a:lnTo>
                    <a:lnTo>
                      <a:pt x="128" y="68"/>
                    </a:lnTo>
                    <a:lnTo>
                      <a:pt x="128" y="68"/>
                    </a:lnTo>
                    <a:lnTo>
                      <a:pt x="130" y="56"/>
                    </a:lnTo>
                    <a:lnTo>
                      <a:pt x="134" y="48"/>
                    </a:lnTo>
                    <a:lnTo>
                      <a:pt x="142" y="44"/>
                    </a:lnTo>
                    <a:lnTo>
                      <a:pt x="152" y="42"/>
                    </a:lnTo>
                    <a:lnTo>
                      <a:pt x="152" y="42"/>
                    </a:lnTo>
                    <a:lnTo>
                      <a:pt x="164" y="44"/>
                    </a:lnTo>
                    <a:lnTo>
                      <a:pt x="172" y="48"/>
                    </a:lnTo>
                    <a:lnTo>
                      <a:pt x="176" y="56"/>
                    </a:lnTo>
                    <a:lnTo>
                      <a:pt x="178" y="68"/>
                    </a:lnTo>
                    <a:lnTo>
                      <a:pt x="178" y="68"/>
                    </a:lnTo>
                    <a:lnTo>
                      <a:pt x="178" y="74"/>
                    </a:lnTo>
                    <a:lnTo>
                      <a:pt x="240" y="136"/>
                    </a:lnTo>
                    <a:lnTo>
                      <a:pt x="310" y="136"/>
                    </a:lnTo>
                    <a:lnTo>
                      <a:pt x="310" y="110"/>
                    </a:lnTo>
                    <a:lnTo>
                      <a:pt x="350" y="146"/>
                    </a:lnTo>
                    <a:lnTo>
                      <a:pt x="310" y="182"/>
                    </a:lnTo>
                    <a:close/>
                    <a:moveTo>
                      <a:pt x="162" y="68"/>
                    </a:moveTo>
                    <a:lnTo>
                      <a:pt x="162" y="68"/>
                    </a:lnTo>
                    <a:lnTo>
                      <a:pt x="162" y="64"/>
                    </a:lnTo>
                    <a:lnTo>
                      <a:pt x="160" y="60"/>
                    </a:lnTo>
                    <a:lnTo>
                      <a:pt x="156" y="58"/>
                    </a:lnTo>
                    <a:lnTo>
                      <a:pt x="152" y="58"/>
                    </a:lnTo>
                    <a:lnTo>
                      <a:pt x="152" y="58"/>
                    </a:lnTo>
                    <a:lnTo>
                      <a:pt x="150" y="58"/>
                    </a:lnTo>
                    <a:lnTo>
                      <a:pt x="146" y="60"/>
                    </a:lnTo>
                    <a:lnTo>
                      <a:pt x="144" y="64"/>
                    </a:lnTo>
                    <a:lnTo>
                      <a:pt x="144" y="68"/>
                    </a:lnTo>
                    <a:lnTo>
                      <a:pt x="144" y="68"/>
                    </a:lnTo>
                    <a:lnTo>
                      <a:pt x="144" y="70"/>
                    </a:lnTo>
                    <a:lnTo>
                      <a:pt x="146" y="74"/>
                    </a:lnTo>
                    <a:lnTo>
                      <a:pt x="150" y="76"/>
                    </a:lnTo>
                    <a:lnTo>
                      <a:pt x="152" y="76"/>
                    </a:lnTo>
                    <a:lnTo>
                      <a:pt x="152" y="76"/>
                    </a:lnTo>
                    <a:lnTo>
                      <a:pt x="156" y="76"/>
                    </a:lnTo>
                    <a:lnTo>
                      <a:pt x="160" y="74"/>
                    </a:lnTo>
                    <a:lnTo>
                      <a:pt x="162" y="70"/>
                    </a:lnTo>
                    <a:lnTo>
                      <a:pt x="162" y="68"/>
                    </a:lnTo>
                    <a:lnTo>
                      <a:pt x="162" y="6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p:txBody>
          </p:sp>
        </p:grpSp>
      </p:grpSp>
      <p:grpSp>
        <p:nvGrpSpPr>
          <p:cNvPr id="116" name="Google Shape;116;p3"/>
          <p:cNvGrpSpPr/>
          <p:nvPr/>
        </p:nvGrpSpPr>
        <p:grpSpPr>
          <a:xfrm>
            <a:off x="394349" y="783687"/>
            <a:ext cx="479984" cy="479984"/>
            <a:chOff x="306105" y="789574"/>
            <a:chExt cx="646578" cy="646578"/>
          </a:xfrm>
        </p:grpSpPr>
        <p:sp>
          <p:nvSpPr>
            <p:cNvPr id="117" name="Google Shape;117;p3"/>
            <p:cNvSpPr/>
            <p:nvPr/>
          </p:nvSpPr>
          <p:spPr>
            <a:xfrm rot="2700000">
              <a:off x="400794" y="884263"/>
              <a:ext cx="457200" cy="457200"/>
            </a:xfrm>
            <a:prstGeom prst="teardrop">
              <a:avLst>
                <a:gd name="adj" fmla="val 151405"/>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rgbClr val="FFFFFF"/>
                </a:solidFill>
                <a:latin typeface="Arial"/>
                <a:ea typeface="Arial"/>
                <a:cs typeface="Arial"/>
                <a:sym typeface="Arial"/>
              </a:endParaRPr>
            </a:p>
          </p:txBody>
        </p:sp>
        <p:grpSp>
          <p:nvGrpSpPr>
            <p:cNvPr id="118" name="Google Shape;118;p3"/>
            <p:cNvGrpSpPr/>
            <p:nvPr/>
          </p:nvGrpSpPr>
          <p:grpSpPr>
            <a:xfrm>
              <a:off x="423654" y="902384"/>
              <a:ext cx="411480" cy="411480"/>
              <a:chOff x="431938" y="924696"/>
              <a:chExt cx="612000" cy="612000"/>
            </a:xfrm>
          </p:grpSpPr>
          <p:sp>
            <p:nvSpPr>
              <p:cNvPr id="119" name="Google Shape;119;p3"/>
              <p:cNvSpPr/>
              <p:nvPr/>
            </p:nvSpPr>
            <p:spPr>
              <a:xfrm>
                <a:off x="431938" y="924696"/>
                <a:ext cx="612000" cy="612000"/>
              </a:xfrm>
              <a:prstGeom prst="ellipse">
                <a:avLst/>
              </a:prstGeom>
              <a:solidFill>
                <a:srgbClr val="5757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rgbClr val="FFFFFF"/>
                  </a:solidFill>
                  <a:latin typeface="Arial"/>
                  <a:ea typeface="Arial"/>
                  <a:cs typeface="Arial"/>
                  <a:sym typeface="Arial"/>
                </a:endParaRPr>
              </a:p>
            </p:txBody>
          </p:sp>
          <p:sp>
            <p:nvSpPr>
              <p:cNvPr id="120" name="Google Shape;120;p3"/>
              <p:cNvSpPr/>
              <p:nvPr/>
            </p:nvSpPr>
            <p:spPr>
              <a:xfrm>
                <a:off x="493014" y="982117"/>
                <a:ext cx="489847" cy="497158"/>
              </a:xfrm>
              <a:custGeom>
                <a:avLst/>
                <a:gdLst/>
                <a:ahLst/>
                <a:cxnLst/>
                <a:rect l="l" t="t" r="r" b="b"/>
                <a:pathLst>
                  <a:path w="402" h="408" extrusionOk="0">
                    <a:moveTo>
                      <a:pt x="228" y="272"/>
                    </a:moveTo>
                    <a:lnTo>
                      <a:pt x="228" y="272"/>
                    </a:lnTo>
                    <a:lnTo>
                      <a:pt x="234" y="270"/>
                    </a:lnTo>
                    <a:lnTo>
                      <a:pt x="234" y="270"/>
                    </a:lnTo>
                    <a:lnTo>
                      <a:pt x="236" y="268"/>
                    </a:lnTo>
                    <a:lnTo>
                      <a:pt x="238" y="264"/>
                    </a:lnTo>
                    <a:lnTo>
                      <a:pt x="238" y="260"/>
                    </a:lnTo>
                    <a:lnTo>
                      <a:pt x="238" y="258"/>
                    </a:lnTo>
                    <a:lnTo>
                      <a:pt x="182" y="136"/>
                    </a:lnTo>
                    <a:lnTo>
                      <a:pt x="238" y="14"/>
                    </a:lnTo>
                    <a:lnTo>
                      <a:pt x="238" y="14"/>
                    </a:lnTo>
                    <a:lnTo>
                      <a:pt x="238" y="10"/>
                    </a:lnTo>
                    <a:lnTo>
                      <a:pt x="238" y="6"/>
                    </a:lnTo>
                    <a:lnTo>
                      <a:pt x="236" y="2"/>
                    </a:lnTo>
                    <a:lnTo>
                      <a:pt x="234" y="0"/>
                    </a:lnTo>
                    <a:lnTo>
                      <a:pt x="234" y="0"/>
                    </a:lnTo>
                    <a:lnTo>
                      <a:pt x="230" y="0"/>
                    </a:lnTo>
                    <a:lnTo>
                      <a:pt x="226" y="0"/>
                    </a:lnTo>
                    <a:lnTo>
                      <a:pt x="222" y="0"/>
                    </a:lnTo>
                    <a:lnTo>
                      <a:pt x="220" y="4"/>
                    </a:lnTo>
                    <a:lnTo>
                      <a:pt x="142" y="112"/>
                    </a:lnTo>
                    <a:lnTo>
                      <a:pt x="10" y="126"/>
                    </a:lnTo>
                    <a:lnTo>
                      <a:pt x="10" y="126"/>
                    </a:lnTo>
                    <a:lnTo>
                      <a:pt x="6" y="126"/>
                    </a:lnTo>
                    <a:lnTo>
                      <a:pt x="2" y="128"/>
                    </a:lnTo>
                    <a:lnTo>
                      <a:pt x="0" y="132"/>
                    </a:lnTo>
                    <a:lnTo>
                      <a:pt x="0" y="136"/>
                    </a:lnTo>
                    <a:lnTo>
                      <a:pt x="0" y="136"/>
                    </a:lnTo>
                    <a:lnTo>
                      <a:pt x="0" y="140"/>
                    </a:lnTo>
                    <a:lnTo>
                      <a:pt x="2" y="142"/>
                    </a:lnTo>
                    <a:lnTo>
                      <a:pt x="6" y="144"/>
                    </a:lnTo>
                    <a:lnTo>
                      <a:pt x="10" y="146"/>
                    </a:lnTo>
                    <a:lnTo>
                      <a:pt x="142" y="158"/>
                    </a:lnTo>
                    <a:lnTo>
                      <a:pt x="220" y="268"/>
                    </a:lnTo>
                    <a:lnTo>
                      <a:pt x="220" y="268"/>
                    </a:lnTo>
                    <a:lnTo>
                      <a:pt x="224" y="270"/>
                    </a:lnTo>
                    <a:lnTo>
                      <a:pt x="228" y="272"/>
                    </a:lnTo>
                    <a:lnTo>
                      <a:pt x="228" y="272"/>
                    </a:lnTo>
                    <a:close/>
                    <a:moveTo>
                      <a:pt x="166" y="146"/>
                    </a:moveTo>
                    <a:lnTo>
                      <a:pt x="166" y="146"/>
                    </a:lnTo>
                    <a:lnTo>
                      <a:pt x="162" y="150"/>
                    </a:lnTo>
                    <a:lnTo>
                      <a:pt x="156" y="150"/>
                    </a:lnTo>
                    <a:lnTo>
                      <a:pt x="150" y="150"/>
                    </a:lnTo>
                    <a:lnTo>
                      <a:pt x="144" y="146"/>
                    </a:lnTo>
                    <a:lnTo>
                      <a:pt x="144" y="146"/>
                    </a:lnTo>
                    <a:lnTo>
                      <a:pt x="142" y="142"/>
                    </a:lnTo>
                    <a:lnTo>
                      <a:pt x="140" y="136"/>
                    </a:lnTo>
                    <a:lnTo>
                      <a:pt x="142" y="130"/>
                    </a:lnTo>
                    <a:lnTo>
                      <a:pt x="144" y="124"/>
                    </a:lnTo>
                    <a:lnTo>
                      <a:pt x="144" y="124"/>
                    </a:lnTo>
                    <a:lnTo>
                      <a:pt x="150" y="122"/>
                    </a:lnTo>
                    <a:lnTo>
                      <a:pt x="156" y="120"/>
                    </a:lnTo>
                    <a:lnTo>
                      <a:pt x="162" y="122"/>
                    </a:lnTo>
                    <a:lnTo>
                      <a:pt x="166" y="124"/>
                    </a:lnTo>
                    <a:lnTo>
                      <a:pt x="166" y="124"/>
                    </a:lnTo>
                    <a:lnTo>
                      <a:pt x="170" y="130"/>
                    </a:lnTo>
                    <a:lnTo>
                      <a:pt x="172" y="136"/>
                    </a:lnTo>
                    <a:lnTo>
                      <a:pt x="170" y="142"/>
                    </a:lnTo>
                    <a:lnTo>
                      <a:pt x="166" y="146"/>
                    </a:lnTo>
                    <a:lnTo>
                      <a:pt x="166" y="146"/>
                    </a:lnTo>
                    <a:close/>
                    <a:moveTo>
                      <a:pt x="132" y="398"/>
                    </a:moveTo>
                    <a:lnTo>
                      <a:pt x="144" y="184"/>
                    </a:lnTo>
                    <a:lnTo>
                      <a:pt x="170" y="222"/>
                    </a:lnTo>
                    <a:lnTo>
                      <a:pt x="180" y="408"/>
                    </a:lnTo>
                    <a:lnTo>
                      <a:pt x="180" y="408"/>
                    </a:lnTo>
                    <a:lnTo>
                      <a:pt x="156" y="404"/>
                    </a:lnTo>
                    <a:lnTo>
                      <a:pt x="132" y="398"/>
                    </a:lnTo>
                    <a:lnTo>
                      <a:pt x="132" y="398"/>
                    </a:lnTo>
                    <a:close/>
                    <a:moveTo>
                      <a:pt x="392" y="196"/>
                    </a:moveTo>
                    <a:lnTo>
                      <a:pt x="392" y="196"/>
                    </a:lnTo>
                    <a:lnTo>
                      <a:pt x="398" y="194"/>
                    </a:lnTo>
                    <a:lnTo>
                      <a:pt x="402" y="188"/>
                    </a:lnTo>
                    <a:lnTo>
                      <a:pt x="402" y="188"/>
                    </a:lnTo>
                    <a:lnTo>
                      <a:pt x="402" y="184"/>
                    </a:lnTo>
                    <a:lnTo>
                      <a:pt x="400" y="180"/>
                    </a:lnTo>
                    <a:lnTo>
                      <a:pt x="398" y="178"/>
                    </a:lnTo>
                    <a:lnTo>
                      <a:pt x="396" y="176"/>
                    </a:lnTo>
                    <a:lnTo>
                      <a:pt x="314" y="144"/>
                    </a:lnTo>
                    <a:lnTo>
                      <a:pt x="282" y="62"/>
                    </a:lnTo>
                    <a:lnTo>
                      <a:pt x="282" y="62"/>
                    </a:lnTo>
                    <a:lnTo>
                      <a:pt x="280" y="60"/>
                    </a:lnTo>
                    <a:lnTo>
                      <a:pt x="278" y="58"/>
                    </a:lnTo>
                    <a:lnTo>
                      <a:pt x="274" y="56"/>
                    </a:lnTo>
                    <a:lnTo>
                      <a:pt x="270" y="56"/>
                    </a:lnTo>
                    <a:lnTo>
                      <a:pt x="270" y="56"/>
                    </a:lnTo>
                    <a:lnTo>
                      <a:pt x="266" y="58"/>
                    </a:lnTo>
                    <a:lnTo>
                      <a:pt x="264" y="60"/>
                    </a:lnTo>
                    <a:lnTo>
                      <a:pt x="262" y="64"/>
                    </a:lnTo>
                    <a:lnTo>
                      <a:pt x="262" y="68"/>
                    </a:lnTo>
                    <a:lnTo>
                      <a:pt x="278" y="154"/>
                    </a:lnTo>
                    <a:lnTo>
                      <a:pt x="234" y="208"/>
                    </a:lnTo>
                    <a:lnTo>
                      <a:pt x="244" y="230"/>
                    </a:lnTo>
                    <a:lnTo>
                      <a:pt x="304" y="180"/>
                    </a:lnTo>
                    <a:lnTo>
                      <a:pt x="390" y="196"/>
                    </a:lnTo>
                    <a:lnTo>
                      <a:pt x="390" y="196"/>
                    </a:lnTo>
                    <a:lnTo>
                      <a:pt x="392" y="196"/>
                    </a:lnTo>
                    <a:lnTo>
                      <a:pt x="392" y="196"/>
                    </a:lnTo>
                    <a:close/>
                    <a:moveTo>
                      <a:pt x="306" y="168"/>
                    </a:moveTo>
                    <a:lnTo>
                      <a:pt x="306" y="168"/>
                    </a:lnTo>
                    <a:lnTo>
                      <a:pt x="302" y="172"/>
                    </a:lnTo>
                    <a:lnTo>
                      <a:pt x="298" y="172"/>
                    </a:lnTo>
                    <a:lnTo>
                      <a:pt x="294" y="172"/>
                    </a:lnTo>
                    <a:lnTo>
                      <a:pt x="290" y="168"/>
                    </a:lnTo>
                    <a:lnTo>
                      <a:pt x="290" y="168"/>
                    </a:lnTo>
                    <a:lnTo>
                      <a:pt x="288" y="164"/>
                    </a:lnTo>
                    <a:lnTo>
                      <a:pt x="286" y="160"/>
                    </a:lnTo>
                    <a:lnTo>
                      <a:pt x="288" y="156"/>
                    </a:lnTo>
                    <a:lnTo>
                      <a:pt x="290" y="152"/>
                    </a:lnTo>
                    <a:lnTo>
                      <a:pt x="290" y="152"/>
                    </a:lnTo>
                    <a:lnTo>
                      <a:pt x="294" y="150"/>
                    </a:lnTo>
                    <a:lnTo>
                      <a:pt x="298" y="148"/>
                    </a:lnTo>
                    <a:lnTo>
                      <a:pt x="302" y="150"/>
                    </a:lnTo>
                    <a:lnTo>
                      <a:pt x="306" y="152"/>
                    </a:lnTo>
                    <a:lnTo>
                      <a:pt x="306" y="152"/>
                    </a:lnTo>
                    <a:lnTo>
                      <a:pt x="310" y="156"/>
                    </a:lnTo>
                    <a:lnTo>
                      <a:pt x="310" y="160"/>
                    </a:lnTo>
                    <a:lnTo>
                      <a:pt x="310" y="164"/>
                    </a:lnTo>
                    <a:lnTo>
                      <a:pt x="306" y="168"/>
                    </a:lnTo>
                    <a:lnTo>
                      <a:pt x="306" y="168"/>
                    </a:lnTo>
                    <a:close/>
                    <a:moveTo>
                      <a:pt x="286" y="208"/>
                    </a:moveTo>
                    <a:lnTo>
                      <a:pt x="306" y="192"/>
                    </a:lnTo>
                    <a:lnTo>
                      <a:pt x="310" y="192"/>
                    </a:lnTo>
                    <a:lnTo>
                      <a:pt x="318" y="366"/>
                    </a:lnTo>
                    <a:lnTo>
                      <a:pt x="318" y="366"/>
                    </a:lnTo>
                    <a:lnTo>
                      <a:pt x="298" y="380"/>
                    </a:lnTo>
                    <a:lnTo>
                      <a:pt x="276" y="390"/>
                    </a:lnTo>
                    <a:lnTo>
                      <a:pt x="286" y="2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p:txBody>
          </p:sp>
        </p:grpSp>
      </p:grpSp>
      <p:grpSp>
        <p:nvGrpSpPr>
          <p:cNvPr id="121" name="Google Shape;121;p3"/>
          <p:cNvGrpSpPr/>
          <p:nvPr/>
        </p:nvGrpSpPr>
        <p:grpSpPr>
          <a:xfrm>
            <a:off x="394349" y="1462434"/>
            <a:ext cx="479984" cy="479984"/>
            <a:chOff x="332939" y="1738442"/>
            <a:chExt cx="646578" cy="646578"/>
          </a:xfrm>
        </p:grpSpPr>
        <p:sp>
          <p:nvSpPr>
            <p:cNvPr id="122" name="Google Shape;122;p3"/>
            <p:cNvSpPr/>
            <p:nvPr/>
          </p:nvSpPr>
          <p:spPr>
            <a:xfrm rot="2700000">
              <a:off x="427628" y="1833131"/>
              <a:ext cx="457200" cy="457200"/>
            </a:xfrm>
            <a:prstGeom prst="teardrop">
              <a:avLst>
                <a:gd name="adj" fmla="val 151405"/>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rgbClr val="FFFFFF"/>
                </a:solidFill>
                <a:latin typeface="Arial"/>
                <a:ea typeface="Arial"/>
                <a:cs typeface="Arial"/>
                <a:sym typeface="Arial"/>
              </a:endParaRPr>
            </a:p>
          </p:txBody>
        </p:sp>
        <p:grpSp>
          <p:nvGrpSpPr>
            <p:cNvPr id="123" name="Google Shape;123;p3"/>
            <p:cNvGrpSpPr/>
            <p:nvPr/>
          </p:nvGrpSpPr>
          <p:grpSpPr>
            <a:xfrm>
              <a:off x="452222" y="1855085"/>
              <a:ext cx="411480" cy="411480"/>
              <a:chOff x="451708" y="1909630"/>
              <a:chExt cx="612000" cy="612000"/>
            </a:xfrm>
          </p:grpSpPr>
          <p:sp>
            <p:nvSpPr>
              <p:cNvPr id="124" name="Google Shape;124;p3"/>
              <p:cNvSpPr/>
              <p:nvPr/>
            </p:nvSpPr>
            <p:spPr>
              <a:xfrm>
                <a:off x="451708" y="1909630"/>
                <a:ext cx="612000" cy="612000"/>
              </a:xfrm>
              <a:prstGeom prst="ellipse">
                <a:avLst/>
              </a:prstGeom>
              <a:solidFill>
                <a:srgbClr val="5757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rgbClr val="FFFFFF"/>
                  </a:solidFill>
                  <a:latin typeface="Arial"/>
                  <a:ea typeface="Arial"/>
                  <a:cs typeface="Arial"/>
                  <a:sym typeface="Arial"/>
                </a:endParaRPr>
              </a:p>
            </p:txBody>
          </p:sp>
          <p:sp>
            <p:nvSpPr>
              <p:cNvPr id="125" name="Google Shape;125;p3"/>
              <p:cNvSpPr/>
              <p:nvPr/>
            </p:nvSpPr>
            <p:spPr>
              <a:xfrm>
                <a:off x="509928" y="1979495"/>
                <a:ext cx="502032" cy="487410"/>
              </a:xfrm>
              <a:custGeom>
                <a:avLst/>
                <a:gdLst/>
                <a:ahLst/>
                <a:cxnLst/>
                <a:rect l="l" t="t" r="r" b="b"/>
                <a:pathLst>
                  <a:path w="412" h="400" extrusionOk="0">
                    <a:moveTo>
                      <a:pt x="356" y="88"/>
                    </a:moveTo>
                    <a:lnTo>
                      <a:pt x="356" y="88"/>
                    </a:lnTo>
                    <a:lnTo>
                      <a:pt x="366" y="90"/>
                    </a:lnTo>
                    <a:lnTo>
                      <a:pt x="376" y="96"/>
                    </a:lnTo>
                    <a:lnTo>
                      <a:pt x="382" y="104"/>
                    </a:lnTo>
                    <a:lnTo>
                      <a:pt x="384" y="116"/>
                    </a:lnTo>
                    <a:lnTo>
                      <a:pt x="384" y="116"/>
                    </a:lnTo>
                    <a:lnTo>
                      <a:pt x="382" y="126"/>
                    </a:lnTo>
                    <a:lnTo>
                      <a:pt x="376" y="136"/>
                    </a:lnTo>
                    <a:lnTo>
                      <a:pt x="366" y="142"/>
                    </a:lnTo>
                    <a:lnTo>
                      <a:pt x="356" y="144"/>
                    </a:lnTo>
                    <a:lnTo>
                      <a:pt x="356" y="144"/>
                    </a:lnTo>
                    <a:lnTo>
                      <a:pt x="344" y="142"/>
                    </a:lnTo>
                    <a:lnTo>
                      <a:pt x="336" y="136"/>
                    </a:lnTo>
                    <a:lnTo>
                      <a:pt x="330" y="126"/>
                    </a:lnTo>
                    <a:lnTo>
                      <a:pt x="328" y="116"/>
                    </a:lnTo>
                    <a:lnTo>
                      <a:pt x="328" y="116"/>
                    </a:lnTo>
                    <a:lnTo>
                      <a:pt x="330" y="104"/>
                    </a:lnTo>
                    <a:lnTo>
                      <a:pt x="336" y="96"/>
                    </a:lnTo>
                    <a:lnTo>
                      <a:pt x="344" y="90"/>
                    </a:lnTo>
                    <a:lnTo>
                      <a:pt x="356" y="88"/>
                    </a:lnTo>
                    <a:lnTo>
                      <a:pt x="356" y="88"/>
                    </a:lnTo>
                    <a:close/>
                    <a:moveTo>
                      <a:pt x="392" y="156"/>
                    </a:moveTo>
                    <a:lnTo>
                      <a:pt x="374" y="156"/>
                    </a:lnTo>
                    <a:lnTo>
                      <a:pt x="356" y="182"/>
                    </a:lnTo>
                    <a:lnTo>
                      <a:pt x="338" y="156"/>
                    </a:lnTo>
                    <a:lnTo>
                      <a:pt x="320" y="156"/>
                    </a:lnTo>
                    <a:lnTo>
                      <a:pt x="320" y="156"/>
                    </a:lnTo>
                    <a:lnTo>
                      <a:pt x="314" y="156"/>
                    </a:lnTo>
                    <a:lnTo>
                      <a:pt x="314" y="156"/>
                    </a:lnTo>
                    <a:lnTo>
                      <a:pt x="314" y="158"/>
                    </a:lnTo>
                    <a:lnTo>
                      <a:pt x="314" y="204"/>
                    </a:lnTo>
                    <a:lnTo>
                      <a:pt x="314" y="204"/>
                    </a:lnTo>
                    <a:lnTo>
                      <a:pt x="336" y="224"/>
                    </a:lnTo>
                    <a:lnTo>
                      <a:pt x="354" y="244"/>
                    </a:lnTo>
                    <a:lnTo>
                      <a:pt x="370" y="268"/>
                    </a:lnTo>
                    <a:lnTo>
                      <a:pt x="386" y="294"/>
                    </a:lnTo>
                    <a:lnTo>
                      <a:pt x="386" y="294"/>
                    </a:lnTo>
                    <a:lnTo>
                      <a:pt x="396" y="270"/>
                    </a:lnTo>
                    <a:lnTo>
                      <a:pt x="404" y="246"/>
                    </a:lnTo>
                    <a:lnTo>
                      <a:pt x="410" y="220"/>
                    </a:lnTo>
                    <a:lnTo>
                      <a:pt x="412" y="194"/>
                    </a:lnTo>
                    <a:lnTo>
                      <a:pt x="412" y="194"/>
                    </a:lnTo>
                    <a:lnTo>
                      <a:pt x="410" y="166"/>
                    </a:lnTo>
                    <a:lnTo>
                      <a:pt x="410" y="166"/>
                    </a:lnTo>
                    <a:lnTo>
                      <a:pt x="406" y="162"/>
                    </a:lnTo>
                    <a:lnTo>
                      <a:pt x="402" y="158"/>
                    </a:lnTo>
                    <a:lnTo>
                      <a:pt x="398" y="156"/>
                    </a:lnTo>
                    <a:lnTo>
                      <a:pt x="392" y="156"/>
                    </a:lnTo>
                    <a:lnTo>
                      <a:pt x="392" y="156"/>
                    </a:lnTo>
                    <a:close/>
                    <a:moveTo>
                      <a:pt x="98" y="204"/>
                    </a:moveTo>
                    <a:lnTo>
                      <a:pt x="98" y="156"/>
                    </a:lnTo>
                    <a:lnTo>
                      <a:pt x="98" y="156"/>
                    </a:lnTo>
                    <a:lnTo>
                      <a:pt x="92" y="156"/>
                    </a:lnTo>
                    <a:lnTo>
                      <a:pt x="74" y="156"/>
                    </a:lnTo>
                    <a:lnTo>
                      <a:pt x="56" y="182"/>
                    </a:lnTo>
                    <a:lnTo>
                      <a:pt x="38" y="156"/>
                    </a:lnTo>
                    <a:lnTo>
                      <a:pt x="20" y="156"/>
                    </a:lnTo>
                    <a:lnTo>
                      <a:pt x="20" y="156"/>
                    </a:lnTo>
                    <a:lnTo>
                      <a:pt x="14" y="156"/>
                    </a:lnTo>
                    <a:lnTo>
                      <a:pt x="10" y="158"/>
                    </a:lnTo>
                    <a:lnTo>
                      <a:pt x="6" y="162"/>
                    </a:lnTo>
                    <a:lnTo>
                      <a:pt x="2" y="166"/>
                    </a:lnTo>
                    <a:lnTo>
                      <a:pt x="2" y="166"/>
                    </a:lnTo>
                    <a:lnTo>
                      <a:pt x="0" y="194"/>
                    </a:lnTo>
                    <a:lnTo>
                      <a:pt x="0" y="194"/>
                    </a:lnTo>
                    <a:lnTo>
                      <a:pt x="2" y="220"/>
                    </a:lnTo>
                    <a:lnTo>
                      <a:pt x="8" y="246"/>
                    </a:lnTo>
                    <a:lnTo>
                      <a:pt x="16" y="270"/>
                    </a:lnTo>
                    <a:lnTo>
                      <a:pt x="26" y="294"/>
                    </a:lnTo>
                    <a:lnTo>
                      <a:pt x="26" y="294"/>
                    </a:lnTo>
                    <a:lnTo>
                      <a:pt x="42" y="268"/>
                    </a:lnTo>
                    <a:lnTo>
                      <a:pt x="58" y="244"/>
                    </a:lnTo>
                    <a:lnTo>
                      <a:pt x="76" y="224"/>
                    </a:lnTo>
                    <a:lnTo>
                      <a:pt x="98" y="204"/>
                    </a:lnTo>
                    <a:lnTo>
                      <a:pt x="98" y="204"/>
                    </a:lnTo>
                    <a:close/>
                    <a:moveTo>
                      <a:pt x="170" y="36"/>
                    </a:moveTo>
                    <a:lnTo>
                      <a:pt x="170" y="36"/>
                    </a:lnTo>
                    <a:lnTo>
                      <a:pt x="170" y="42"/>
                    </a:lnTo>
                    <a:lnTo>
                      <a:pt x="172" y="50"/>
                    </a:lnTo>
                    <a:lnTo>
                      <a:pt x="176" y="56"/>
                    </a:lnTo>
                    <a:lnTo>
                      <a:pt x="180" y="60"/>
                    </a:lnTo>
                    <a:lnTo>
                      <a:pt x="186" y="66"/>
                    </a:lnTo>
                    <a:lnTo>
                      <a:pt x="192" y="68"/>
                    </a:lnTo>
                    <a:lnTo>
                      <a:pt x="198" y="70"/>
                    </a:lnTo>
                    <a:lnTo>
                      <a:pt x="206" y="72"/>
                    </a:lnTo>
                    <a:lnTo>
                      <a:pt x="206" y="72"/>
                    </a:lnTo>
                    <a:lnTo>
                      <a:pt x="214" y="70"/>
                    </a:lnTo>
                    <a:lnTo>
                      <a:pt x="220" y="68"/>
                    </a:lnTo>
                    <a:lnTo>
                      <a:pt x="226" y="66"/>
                    </a:lnTo>
                    <a:lnTo>
                      <a:pt x="232" y="60"/>
                    </a:lnTo>
                    <a:lnTo>
                      <a:pt x="236" y="56"/>
                    </a:lnTo>
                    <a:lnTo>
                      <a:pt x="240" y="50"/>
                    </a:lnTo>
                    <a:lnTo>
                      <a:pt x="242" y="42"/>
                    </a:lnTo>
                    <a:lnTo>
                      <a:pt x="242" y="36"/>
                    </a:lnTo>
                    <a:lnTo>
                      <a:pt x="242" y="36"/>
                    </a:lnTo>
                    <a:lnTo>
                      <a:pt x="242" y="28"/>
                    </a:lnTo>
                    <a:lnTo>
                      <a:pt x="240" y="22"/>
                    </a:lnTo>
                    <a:lnTo>
                      <a:pt x="236" y="16"/>
                    </a:lnTo>
                    <a:lnTo>
                      <a:pt x="232" y="10"/>
                    </a:lnTo>
                    <a:lnTo>
                      <a:pt x="226" y="6"/>
                    </a:lnTo>
                    <a:lnTo>
                      <a:pt x="220" y="2"/>
                    </a:lnTo>
                    <a:lnTo>
                      <a:pt x="214" y="0"/>
                    </a:lnTo>
                    <a:lnTo>
                      <a:pt x="206" y="0"/>
                    </a:lnTo>
                    <a:lnTo>
                      <a:pt x="206" y="0"/>
                    </a:lnTo>
                    <a:lnTo>
                      <a:pt x="198" y="0"/>
                    </a:lnTo>
                    <a:lnTo>
                      <a:pt x="192" y="2"/>
                    </a:lnTo>
                    <a:lnTo>
                      <a:pt x="186" y="6"/>
                    </a:lnTo>
                    <a:lnTo>
                      <a:pt x="180" y="10"/>
                    </a:lnTo>
                    <a:lnTo>
                      <a:pt x="176" y="16"/>
                    </a:lnTo>
                    <a:lnTo>
                      <a:pt x="172" y="22"/>
                    </a:lnTo>
                    <a:lnTo>
                      <a:pt x="170" y="28"/>
                    </a:lnTo>
                    <a:lnTo>
                      <a:pt x="170" y="36"/>
                    </a:lnTo>
                    <a:lnTo>
                      <a:pt x="170" y="36"/>
                    </a:lnTo>
                    <a:close/>
                    <a:moveTo>
                      <a:pt x="206" y="400"/>
                    </a:moveTo>
                    <a:lnTo>
                      <a:pt x="206" y="400"/>
                    </a:lnTo>
                    <a:lnTo>
                      <a:pt x="230" y="398"/>
                    </a:lnTo>
                    <a:lnTo>
                      <a:pt x="254" y="394"/>
                    </a:lnTo>
                    <a:lnTo>
                      <a:pt x="276" y="388"/>
                    </a:lnTo>
                    <a:lnTo>
                      <a:pt x="296" y="378"/>
                    </a:lnTo>
                    <a:lnTo>
                      <a:pt x="316" y="368"/>
                    </a:lnTo>
                    <a:lnTo>
                      <a:pt x="334" y="354"/>
                    </a:lnTo>
                    <a:lnTo>
                      <a:pt x="352" y="338"/>
                    </a:lnTo>
                    <a:lnTo>
                      <a:pt x="366" y="322"/>
                    </a:lnTo>
                    <a:lnTo>
                      <a:pt x="366" y="322"/>
                    </a:lnTo>
                    <a:lnTo>
                      <a:pt x="352" y="296"/>
                    </a:lnTo>
                    <a:lnTo>
                      <a:pt x="336" y="272"/>
                    </a:lnTo>
                    <a:lnTo>
                      <a:pt x="320" y="250"/>
                    </a:lnTo>
                    <a:lnTo>
                      <a:pt x="300" y="232"/>
                    </a:lnTo>
                    <a:lnTo>
                      <a:pt x="280" y="216"/>
                    </a:lnTo>
                    <a:lnTo>
                      <a:pt x="256" y="204"/>
                    </a:lnTo>
                    <a:lnTo>
                      <a:pt x="244" y="200"/>
                    </a:lnTo>
                    <a:lnTo>
                      <a:pt x="232" y="196"/>
                    </a:lnTo>
                    <a:lnTo>
                      <a:pt x="220" y="194"/>
                    </a:lnTo>
                    <a:lnTo>
                      <a:pt x="206" y="194"/>
                    </a:lnTo>
                    <a:lnTo>
                      <a:pt x="206" y="194"/>
                    </a:lnTo>
                    <a:lnTo>
                      <a:pt x="182" y="196"/>
                    </a:lnTo>
                    <a:lnTo>
                      <a:pt x="158" y="202"/>
                    </a:lnTo>
                    <a:lnTo>
                      <a:pt x="158" y="234"/>
                    </a:lnTo>
                    <a:lnTo>
                      <a:pt x="158" y="234"/>
                    </a:lnTo>
                    <a:lnTo>
                      <a:pt x="158" y="240"/>
                    </a:lnTo>
                    <a:lnTo>
                      <a:pt x="156" y="244"/>
                    </a:lnTo>
                    <a:lnTo>
                      <a:pt x="150" y="254"/>
                    </a:lnTo>
                    <a:lnTo>
                      <a:pt x="140" y="262"/>
                    </a:lnTo>
                    <a:lnTo>
                      <a:pt x="134" y="264"/>
                    </a:lnTo>
                    <a:lnTo>
                      <a:pt x="128" y="264"/>
                    </a:lnTo>
                    <a:lnTo>
                      <a:pt x="128" y="264"/>
                    </a:lnTo>
                    <a:lnTo>
                      <a:pt x="118" y="262"/>
                    </a:lnTo>
                    <a:lnTo>
                      <a:pt x="110" y="258"/>
                    </a:lnTo>
                    <a:lnTo>
                      <a:pt x="104" y="252"/>
                    </a:lnTo>
                    <a:lnTo>
                      <a:pt x="100" y="244"/>
                    </a:lnTo>
                    <a:lnTo>
                      <a:pt x="100" y="244"/>
                    </a:lnTo>
                    <a:lnTo>
                      <a:pt x="84" y="260"/>
                    </a:lnTo>
                    <a:lnTo>
                      <a:pt x="70" y="280"/>
                    </a:lnTo>
                    <a:lnTo>
                      <a:pt x="58" y="300"/>
                    </a:lnTo>
                    <a:lnTo>
                      <a:pt x="46" y="322"/>
                    </a:lnTo>
                    <a:lnTo>
                      <a:pt x="46" y="322"/>
                    </a:lnTo>
                    <a:lnTo>
                      <a:pt x="60" y="338"/>
                    </a:lnTo>
                    <a:lnTo>
                      <a:pt x="78" y="354"/>
                    </a:lnTo>
                    <a:lnTo>
                      <a:pt x="96" y="368"/>
                    </a:lnTo>
                    <a:lnTo>
                      <a:pt x="116" y="378"/>
                    </a:lnTo>
                    <a:lnTo>
                      <a:pt x="136" y="388"/>
                    </a:lnTo>
                    <a:lnTo>
                      <a:pt x="158" y="394"/>
                    </a:lnTo>
                    <a:lnTo>
                      <a:pt x="182" y="398"/>
                    </a:lnTo>
                    <a:lnTo>
                      <a:pt x="206" y="400"/>
                    </a:lnTo>
                    <a:lnTo>
                      <a:pt x="206" y="400"/>
                    </a:lnTo>
                    <a:close/>
                    <a:moveTo>
                      <a:pt x="28" y="116"/>
                    </a:moveTo>
                    <a:lnTo>
                      <a:pt x="28" y="116"/>
                    </a:lnTo>
                    <a:lnTo>
                      <a:pt x="30" y="126"/>
                    </a:lnTo>
                    <a:lnTo>
                      <a:pt x="36" y="136"/>
                    </a:lnTo>
                    <a:lnTo>
                      <a:pt x="46" y="142"/>
                    </a:lnTo>
                    <a:lnTo>
                      <a:pt x="56" y="144"/>
                    </a:lnTo>
                    <a:lnTo>
                      <a:pt x="56" y="144"/>
                    </a:lnTo>
                    <a:lnTo>
                      <a:pt x="68" y="142"/>
                    </a:lnTo>
                    <a:lnTo>
                      <a:pt x="76" y="136"/>
                    </a:lnTo>
                    <a:lnTo>
                      <a:pt x="82" y="126"/>
                    </a:lnTo>
                    <a:lnTo>
                      <a:pt x="84" y="116"/>
                    </a:lnTo>
                    <a:lnTo>
                      <a:pt x="84" y="116"/>
                    </a:lnTo>
                    <a:lnTo>
                      <a:pt x="82" y="104"/>
                    </a:lnTo>
                    <a:lnTo>
                      <a:pt x="76" y="96"/>
                    </a:lnTo>
                    <a:lnTo>
                      <a:pt x="68" y="90"/>
                    </a:lnTo>
                    <a:lnTo>
                      <a:pt x="56" y="88"/>
                    </a:lnTo>
                    <a:lnTo>
                      <a:pt x="56" y="88"/>
                    </a:lnTo>
                    <a:lnTo>
                      <a:pt x="46" y="90"/>
                    </a:lnTo>
                    <a:lnTo>
                      <a:pt x="36" y="96"/>
                    </a:lnTo>
                    <a:lnTo>
                      <a:pt x="30" y="104"/>
                    </a:lnTo>
                    <a:lnTo>
                      <a:pt x="28" y="116"/>
                    </a:lnTo>
                    <a:lnTo>
                      <a:pt x="28" y="116"/>
                    </a:lnTo>
                    <a:close/>
                    <a:moveTo>
                      <a:pt x="300" y="192"/>
                    </a:moveTo>
                    <a:lnTo>
                      <a:pt x="300" y="116"/>
                    </a:lnTo>
                    <a:lnTo>
                      <a:pt x="300" y="116"/>
                    </a:lnTo>
                    <a:lnTo>
                      <a:pt x="300" y="116"/>
                    </a:lnTo>
                    <a:lnTo>
                      <a:pt x="300" y="114"/>
                    </a:lnTo>
                    <a:lnTo>
                      <a:pt x="300" y="114"/>
                    </a:lnTo>
                    <a:lnTo>
                      <a:pt x="300" y="108"/>
                    </a:lnTo>
                    <a:lnTo>
                      <a:pt x="298" y="102"/>
                    </a:lnTo>
                    <a:lnTo>
                      <a:pt x="290" y="92"/>
                    </a:lnTo>
                    <a:lnTo>
                      <a:pt x="280" y="84"/>
                    </a:lnTo>
                    <a:lnTo>
                      <a:pt x="274" y="82"/>
                    </a:lnTo>
                    <a:lnTo>
                      <a:pt x="268" y="82"/>
                    </a:lnTo>
                    <a:lnTo>
                      <a:pt x="232" y="82"/>
                    </a:lnTo>
                    <a:lnTo>
                      <a:pt x="206" y="116"/>
                    </a:lnTo>
                    <a:lnTo>
                      <a:pt x="180" y="82"/>
                    </a:lnTo>
                    <a:lnTo>
                      <a:pt x="144" y="82"/>
                    </a:lnTo>
                    <a:lnTo>
                      <a:pt x="144" y="82"/>
                    </a:lnTo>
                    <a:lnTo>
                      <a:pt x="138" y="82"/>
                    </a:lnTo>
                    <a:lnTo>
                      <a:pt x="132" y="84"/>
                    </a:lnTo>
                    <a:lnTo>
                      <a:pt x="122" y="92"/>
                    </a:lnTo>
                    <a:lnTo>
                      <a:pt x="114" y="102"/>
                    </a:lnTo>
                    <a:lnTo>
                      <a:pt x="112" y="108"/>
                    </a:lnTo>
                    <a:lnTo>
                      <a:pt x="112" y="114"/>
                    </a:lnTo>
                    <a:lnTo>
                      <a:pt x="112" y="116"/>
                    </a:lnTo>
                    <a:lnTo>
                      <a:pt x="112" y="130"/>
                    </a:lnTo>
                    <a:lnTo>
                      <a:pt x="112" y="234"/>
                    </a:lnTo>
                    <a:lnTo>
                      <a:pt x="112" y="234"/>
                    </a:lnTo>
                    <a:lnTo>
                      <a:pt x="114" y="240"/>
                    </a:lnTo>
                    <a:lnTo>
                      <a:pt x="116" y="244"/>
                    </a:lnTo>
                    <a:lnTo>
                      <a:pt x="122" y="248"/>
                    </a:lnTo>
                    <a:lnTo>
                      <a:pt x="128" y="248"/>
                    </a:lnTo>
                    <a:lnTo>
                      <a:pt x="128" y="248"/>
                    </a:lnTo>
                    <a:lnTo>
                      <a:pt x="134" y="248"/>
                    </a:lnTo>
                    <a:lnTo>
                      <a:pt x="138" y="244"/>
                    </a:lnTo>
                    <a:lnTo>
                      <a:pt x="142" y="240"/>
                    </a:lnTo>
                    <a:lnTo>
                      <a:pt x="144" y="234"/>
                    </a:lnTo>
                    <a:lnTo>
                      <a:pt x="144" y="130"/>
                    </a:lnTo>
                    <a:lnTo>
                      <a:pt x="144" y="130"/>
                    </a:lnTo>
                    <a:lnTo>
                      <a:pt x="150" y="134"/>
                    </a:lnTo>
                    <a:lnTo>
                      <a:pt x="154" y="140"/>
                    </a:lnTo>
                    <a:lnTo>
                      <a:pt x="158" y="148"/>
                    </a:lnTo>
                    <a:lnTo>
                      <a:pt x="158" y="156"/>
                    </a:lnTo>
                    <a:lnTo>
                      <a:pt x="158" y="170"/>
                    </a:lnTo>
                    <a:lnTo>
                      <a:pt x="158" y="170"/>
                    </a:lnTo>
                    <a:lnTo>
                      <a:pt x="182" y="164"/>
                    </a:lnTo>
                    <a:lnTo>
                      <a:pt x="206" y="162"/>
                    </a:lnTo>
                    <a:lnTo>
                      <a:pt x="206" y="162"/>
                    </a:lnTo>
                    <a:lnTo>
                      <a:pt x="230" y="164"/>
                    </a:lnTo>
                    <a:lnTo>
                      <a:pt x="254" y="170"/>
                    </a:lnTo>
                    <a:lnTo>
                      <a:pt x="254" y="158"/>
                    </a:lnTo>
                    <a:lnTo>
                      <a:pt x="254" y="158"/>
                    </a:lnTo>
                    <a:lnTo>
                      <a:pt x="254" y="150"/>
                    </a:lnTo>
                    <a:lnTo>
                      <a:pt x="258" y="142"/>
                    </a:lnTo>
                    <a:lnTo>
                      <a:pt x="262" y="136"/>
                    </a:lnTo>
                    <a:lnTo>
                      <a:pt x="268" y="132"/>
                    </a:lnTo>
                    <a:lnTo>
                      <a:pt x="268" y="176"/>
                    </a:lnTo>
                    <a:lnTo>
                      <a:pt x="268" y="176"/>
                    </a:lnTo>
                    <a:lnTo>
                      <a:pt x="284" y="184"/>
                    </a:lnTo>
                    <a:lnTo>
                      <a:pt x="300" y="192"/>
                    </a:lnTo>
                    <a:lnTo>
                      <a:pt x="300" y="19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p:txBody>
          </p:sp>
        </p:grpSp>
      </p:grpSp>
      <p:grpSp>
        <p:nvGrpSpPr>
          <p:cNvPr id="126" name="Google Shape;126;p3"/>
          <p:cNvGrpSpPr/>
          <p:nvPr/>
        </p:nvGrpSpPr>
        <p:grpSpPr>
          <a:xfrm>
            <a:off x="393485" y="2499061"/>
            <a:ext cx="479984" cy="479984"/>
            <a:chOff x="331775" y="3134863"/>
            <a:chExt cx="646578" cy="646578"/>
          </a:xfrm>
        </p:grpSpPr>
        <p:sp>
          <p:nvSpPr>
            <p:cNvPr id="127" name="Google Shape;127;p3"/>
            <p:cNvSpPr/>
            <p:nvPr/>
          </p:nvSpPr>
          <p:spPr>
            <a:xfrm rot="2700000">
              <a:off x="426464" y="3229552"/>
              <a:ext cx="457200" cy="457200"/>
            </a:xfrm>
            <a:prstGeom prst="teardrop">
              <a:avLst>
                <a:gd name="adj" fmla="val 151405"/>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rgbClr val="FFFFFF"/>
                </a:solidFill>
                <a:latin typeface="Arial"/>
                <a:ea typeface="Arial"/>
                <a:cs typeface="Arial"/>
                <a:sym typeface="Arial"/>
              </a:endParaRPr>
            </a:p>
          </p:txBody>
        </p:sp>
        <p:grpSp>
          <p:nvGrpSpPr>
            <p:cNvPr id="128" name="Google Shape;128;p3"/>
            <p:cNvGrpSpPr/>
            <p:nvPr/>
          </p:nvGrpSpPr>
          <p:grpSpPr>
            <a:xfrm>
              <a:off x="452924" y="3252412"/>
              <a:ext cx="411480" cy="411480"/>
              <a:chOff x="451708" y="3854926"/>
              <a:chExt cx="612000" cy="612000"/>
            </a:xfrm>
          </p:grpSpPr>
          <p:sp>
            <p:nvSpPr>
              <p:cNvPr id="129" name="Google Shape;129;p3"/>
              <p:cNvSpPr/>
              <p:nvPr/>
            </p:nvSpPr>
            <p:spPr>
              <a:xfrm>
                <a:off x="451708" y="3854926"/>
                <a:ext cx="612000" cy="612000"/>
              </a:xfrm>
              <a:prstGeom prst="ellipse">
                <a:avLst/>
              </a:prstGeom>
              <a:solidFill>
                <a:srgbClr val="9D9D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rgbClr val="FFFFFF"/>
                  </a:solidFill>
                  <a:latin typeface="Arial"/>
                  <a:ea typeface="Arial"/>
                  <a:cs typeface="Arial"/>
                  <a:sym typeface="Arial"/>
                </a:endParaRPr>
              </a:p>
            </p:txBody>
          </p:sp>
          <p:sp>
            <p:nvSpPr>
              <p:cNvPr id="130" name="Google Shape;130;p3"/>
              <p:cNvSpPr/>
              <p:nvPr/>
            </p:nvSpPr>
            <p:spPr>
              <a:xfrm>
                <a:off x="543052" y="3901111"/>
                <a:ext cx="422222" cy="419738"/>
              </a:xfrm>
              <a:custGeom>
                <a:avLst/>
                <a:gdLst/>
                <a:ahLst/>
                <a:cxnLst/>
                <a:rect l="l" t="t" r="r" b="b"/>
                <a:pathLst>
                  <a:path w="340" h="338" extrusionOk="0">
                    <a:moveTo>
                      <a:pt x="24" y="266"/>
                    </a:moveTo>
                    <a:lnTo>
                      <a:pt x="24" y="266"/>
                    </a:lnTo>
                    <a:lnTo>
                      <a:pt x="20" y="268"/>
                    </a:lnTo>
                    <a:lnTo>
                      <a:pt x="18" y="270"/>
                    </a:lnTo>
                    <a:lnTo>
                      <a:pt x="16" y="272"/>
                    </a:lnTo>
                    <a:lnTo>
                      <a:pt x="14" y="276"/>
                    </a:lnTo>
                    <a:lnTo>
                      <a:pt x="14" y="276"/>
                    </a:lnTo>
                    <a:lnTo>
                      <a:pt x="16" y="280"/>
                    </a:lnTo>
                    <a:lnTo>
                      <a:pt x="18" y="284"/>
                    </a:lnTo>
                    <a:lnTo>
                      <a:pt x="20" y="286"/>
                    </a:lnTo>
                    <a:lnTo>
                      <a:pt x="24" y="286"/>
                    </a:lnTo>
                    <a:lnTo>
                      <a:pt x="316" y="286"/>
                    </a:lnTo>
                    <a:lnTo>
                      <a:pt x="316" y="286"/>
                    </a:lnTo>
                    <a:lnTo>
                      <a:pt x="320" y="286"/>
                    </a:lnTo>
                    <a:lnTo>
                      <a:pt x="322" y="284"/>
                    </a:lnTo>
                    <a:lnTo>
                      <a:pt x="324" y="280"/>
                    </a:lnTo>
                    <a:lnTo>
                      <a:pt x="326" y="276"/>
                    </a:lnTo>
                    <a:lnTo>
                      <a:pt x="326" y="276"/>
                    </a:lnTo>
                    <a:lnTo>
                      <a:pt x="324" y="272"/>
                    </a:lnTo>
                    <a:lnTo>
                      <a:pt x="322" y="270"/>
                    </a:lnTo>
                    <a:lnTo>
                      <a:pt x="320" y="268"/>
                    </a:lnTo>
                    <a:lnTo>
                      <a:pt x="316" y="266"/>
                    </a:lnTo>
                    <a:lnTo>
                      <a:pt x="298" y="266"/>
                    </a:lnTo>
                    <a:lnTo>
                      <a:pt x="298" y="192"/>
                    </a:lnTo>
                    <a:lnTo>
                      <a:pt x="316" y="192"/>
                    </a:lnTo>
                    <a:lnTo>
                      <a:pt x="316" y="192"/>
                    </a:lnTo>
                    <a:lnTo>
                      <a:pt x="320" y="192"/>
                    </a:lnTo>
                    <a:lnTo>
                      <a:pt x="322" y="190"/>
                    </a:lnTo>
                    <a:lnTo>
                      <a:pt x="324" y="186"/>
                    </a:lnTo>
                    <a:lnTo>
                      <a:pt x="326" y="182"/>
                    </a:lnTo>
                    <a:lnTo>
                      <a:pt x="326" y="182"/>
                    </a:lnTo>
                    <a:lnTo>
                      <a:pt x="324" y="178"/>
                    </a:lnTo>
                    <a:lnTo>
                      <a:pt x="322" y="176"/>
                    </a:lnTo>
                    <a:lnTo>
                      <a:pt x="320" y="172"/>
                    </a:lnTo>
                    <a:lnTo>
                      <a:pt x="316" y="172"/>
                    </a:lnTo>
                    <a:lnTo>
                      <a:pt x="24" y="172"/>
                    </a:lnTo>
                    <a:lnTo>
                      <a:pt x="24" y="172"/>
                    </a:lnTo>
                    <a:lnTo>
                      <a:pt x="20" y="172"/>
                    </a:lnTo>
                    <a:lnTo>
                      <a:pt x="18" y="176"/>
                    </a:lnTo>
                    <a:lnTo>
                      <a:pt x="16" y="178"/>
                    </a:lnTo>
                    <a:lnTo>
                      <a:pt x="14" y="182"/>
                    </a:lnTo>
                    <a:lnTo>
                      <a:pt x="14" y="182"/>
                    </a:lnTo>
                    <a:lnTo>
                      <a:pt x="16" y="186"/>
                    </a:lnTo>
                    <a:lnTo>
                      <a:pt x="18" y="190"/>
                    </a:lnTo>
                    <a:lnTo>
                      <a:pt x="20" y="192"/>
                    </a:lnTo>
                    <a:lnTo>
                      <a:pt x="24" y="192"/>
                    </a:lnTo>
                    <a:lnTo>
                      <a:pt x="42" y="192"/>
                    </a:lnTo>
                    <a:lnTo>
                      <a:pt x="42" y="266"/>
                    </a:lnTo>
                    <a:lnTo>
                      <a:pt x="24" y="266"/>
                    </a:lnTo>
                    <a:close/>
                    <a:moveTo>
                      <a:pt x="248" y="266"/>
                    </a:moveTo>
                    <a:lnTo>
                      <a:pt x="230" y="266"/>
                    </a:lnTo>
                    <a:lnTo>
                      <a:pt x="230" y="192"/>
                    </a:lnTo>
                    <a:lnTo>
                      <a:pt x="248" y="192"/>
                    </a:lnTo>
                    <a:lnTo>
                      <a:pt x="248" y="266"/>
                    </a:lnTo>
                    <a:close/>
                    <a:moveTo>
                      <a:pt x="178" y="266"/>
                    </a:moveTo>
                    <a:lnTo>
                      <a:pt x="162" y="266"/>
                    </a:lnTo>
                    <a:lnTo>
                      <a:pt x="162" y="192"/>
                    </a:lnTo>
                    <a:lnTo>
                      <a:pt x="178" y="192"/>
                    </a:lnTo>
                    <a:lnTo>
                      <a:pt x="178" y="266"/>
                    </a:lnTo>
                    <a:close/>
                    <a:moveTo>
                      <a:pt x="110" y="266"/>
                    </a:moveTo>
                    <a:lnTo>
                      <a:pt x="92" y="266"/>
                    </a:lnTo>
                    <a:lnTo>
                      <a:pt x="92" y="192"/>
                    </a:lnTo>
                    <a:lnTo>
                      <a:pt x="110" y="192"/>
                    </a:lnTo>
                    <a:lnTo>
                      <a:pt x="110" y="266"/>
                    </a:lnTo>
                    <a:close/>
                    <a:moveTo>
                      <a:pt x="340" y="322"/>
                    </a:moveTo>
                    <a:lnTo>
                      <a:pt x="340" y="322"/>
                    </a:lnTo>
                    <a:lnTo>
                      <a:pt x="338" y="328"/>
                    </a:lnTo>
                    <a:lnTo>
                      <a:pt x="334" y="334"/>
                    </a:lnTo>
                    <a:lnTo>
                      <a:pt x="330" y="336"/>
                    </a:lnTo>
                    <a:lnTo>
                      <a:pt x="324" y="338"/>
                    </a:lnTo>
                    <a:lnTo>
                      <a:pt x="16" y="338"/>
                    </a:lnTo>
                    <a:lnTo>
                      <a:pt x="16" y="338"/>
                    </a:lnTo>
                    <a:lnTo>
                      <a:pt x="10" y="336"/>
                    </a:lnTo>
                    <a:lnTo>
                      <a:pt x="6" y="334"/>
                    </a:lnTo>
                    <a:lnTo>
                      <a:pt x="2" y="328"/>
                    </a:lnTo>
                    <a:lnTo>
                      <a:pt x="0" y="322"/>
                    </a:lnTo>
                    <a:lnTo>
                      <a:pt x="0" y="322"/>
                    </a:lnTo>
                    <a:lnTo>
                      <a:pt x="2" y="316"/>
                    </a:lnTo>
                    <a:lnTo>
                      <a:pt x="6" y="310"/>
                    </a:lnTo>
                    <a:lnTo>
                      <a:pt x="10" y="308"/>
                    </a:lnTo>
                    <a:lnTo>
                      <a:pt x="16" y="306"/>
                    </a:lnTo>
                    <a:lnTo>
                      <a:pt x="324" y="306"/>
                    </a:lnTo>
                    <a:lnTo>
                      <a:pt x="324" y="306"/>
                    </a:lnTo>
                    <a:lnTo>
                      <a:pt x="330" y="308"/>
                    </a:lnTo>
                    <a:lnTo>
                      <a:pt x="334" y="310"/>
                    </a:lnTo>
                    <a:lnTo>
                      <a:pt x="338" y="316"/>
                    </a:lnTo>
                    <a:lnTo>
                      <a:pt x="340" y="322"/>
                    </a:lnTo>
                    <a:lnTo>
                      <a:pt x="340" y="322"/>
                    </a:lnTo>
                    <a:close/>
                    <a:moveTo>
                      <a:pt x="258" y="154"/>
                    </a:moveTo>
                    <a:lnTo>
                      <a:pt x="82" y="154"/>
                    </a:lnTo>
                    <a:lnTo>
                      <a:pt x="82" y="154"/>
                    </a:lnTo>
                    <a:lnTo>
                      <a:pt x="84" y="136"/>
                    </a:lnTo>
                    <a:lnTo>
                      <a:pt x="90" y="118"/>
                    </a:lnTo>
                    <a:lnTo>
                      <a:pt x="98" y="104"/>
                    </a:lnTo>
                    <a:lnTo>
                      <a:pt x="108" y="92"/>
                    </a:lnTo>
                    <a:lnTo>
                      <a:pt x="120" y="80"/>
                    </a:lnTo>
                    <a:lnTo>
                      <a:pt x="136" y="72"/>
                    </a:lnTo>
                    <a:lnTo>
                      <a:pt x="152" y="68"/>
                    </a:lnTo>
                    <a:lnTo>
                      <a:pt x="170" y="66"/>
                    </a:lnTo>
                    <a:lnTo>
                      <a:pt x="170" y="66"/>
                    </a:lnTo>
                    <a:lnTo>
                      <a:pt x="188" y="68"/>
                    </a:lnTo>
                    <a:lnTo>
                      <a:pt x="204" y="72"/>
                    </a:lnTo>
                    <a:lnTo>
                      <a:pt x="220" y="80"/>
                    </a:lnTo>
                    <a:lnTo>
                      <a:pt x="232" y="92"/>
                    </a:lnTo>
                    <a:lnTo>
                      <a:pt x="242" y="104"/>
                    </a:lnTo>
                    <a:lnTo>
                      <a:pt x="250" y="118"/>
                    </a:lnTo>
                    <a:lnTo>
                      <a:pt x="256" y="136"/>
                    </a:lnTo>
                    <a:lnTo>
                      <a:pt x="258" y="154"/>
                    </a:lnTo>
                    <a:lnTo>
                      <a:pt x="258" y="154"/>
                    </a:lnTo>
                    <a:close/>
                    <a:moveTo>
                      <a:pt x="192" y="54"/>
                    </a:moveTo>
                    <a:lnTo>
                      <a:pt x="148" y="54"/>
                    </a:lnTo>
                    <a:lnTo>
                      <a:pt x="148" y="26"/>
                    </a:lnTo>
                    <a:lnTo>
                      <a:pt x="170" y="0"/>
                    </a:lnTo>
                    <a:lnTo>
                      <a:pt x="192" y="26"/>
                    </a:lnTo>
                    <a:lnTo>
                      <a:pt x="192" y="26"/>
                    </a:lnTo>
                    <a:lnTo>
                      <a:pt x="192" y="5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p:txBody>
          </p:sp>
        </p:grpSp>
      </p:grpSp>
      <p:grpSp>
        <p:nvGrpSpPr>
          <p:cNvPr id="131" name="Google Shape;131;p3"/>
          <p:cNvGrpSpPr/>
          <p:nvPr/>
        </p:nvGrpSpPr>
        <p:grpSpPr>
          <a:xfrm>
            <a:off x="386908" y="1819388"/>
            <a:ext cx="479984" cy="479984"/>
            <a:chOff x="288297" y="2210593"/>
            <a:chExt cx="646578" cy="646578"/>
          </a:xfrm>
        </p:grpSpPr>
        <p:sp>
          <p:nvSpPr>
            <p:cNvPr id="132" name="Google Shape;132;p3"/>
            <p:cNvSpPr/>
            <p:nvPr/>
          </p:nvSpPr>
          <p:spPr>
            <a:xfrm rot="2700000">
              <a:off x="382986" y="2305282"/>
              <a:ext cx="457200" cy="457200"/>
            </a:xfrm>
            <a:prstGeom prst="teardrop">
              <a:avLst>
                <a:gd name="adj" fmla="val 151405"/>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rgbClr val="FFFFFF"/>
                </a:solidFill>
                <a:latin typeface="Arial"/>
                <a:ea typeface="Arial"/>
                <a:cs typeface="Arial"/>
                <a:sym typeface="Arial"/>
              </a:endParaRPr>
            </a:p>
          </p:txBody>
        </p:sp>
        <p:grpSp>
          <p:nvGrpSpPr>
            <p:cNvPr id="133" name="Google Shape;133;p3"/>
            <p:cNvGrpSpPr/>
            <p:nvPr/>
          </p:nvGrpSpPr>
          <p:grpSpPr>
            <a:xfrm>
              <a:off x="417604" y="2326712"/>
              <a:ext cx="411480" cy="411480"/>
              <a:chOff x="451708" y="2362015"/>
              <a:chExt cx="612000" cy="612000"/>
            </a:xfrm>
          </p:grpSpPr>
          <p:sp>
            <p:nvSpPr>
              <p:cNvPr id="134" name="Google Shape;134;p3"/>
              <p:cNvSpPr/>
              <p:nvPr/>
            </p:nvSpPr>
            <p:spPr>
              <a:xfrm>
                <a:off x="451708" y="2362015"/>
                <a:ext cx="612000" cy="612000"/>
              </a:xfrm>
              <a:prstGeom prst="ellipse">
                <a:avLst/>
              </a:prstGeom>
              <a:solidFill>
                <a:srgbClr val="9D9D9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rgbClr val="FFFFFF"/>
                  </a:solidFill>
                  <a:latin typeface="Arial"/>
                  <a:ea typeface="Arial"/>
                  <a:cs typeface="Arial"/>
                  <a:sym typeface="Arial"/>
                </a:endParaRPr>
              </a:p>
            </p:txBody>
          </p:sp>
          <p:sp>
            <p:nvSpPr>
              <p:cNvPr id="135" name="Google Shape;135;p3"/>
              <p:cNvSpPr/>
              <p:nvPr/>
            </p:nvSpPr>
            <p:spPr>
              <a:xfrm>
                <a:off x="565266" y="2413515"/>
                <a:ext cx="384882" cy="492747"/>
              </a:xfrm>
              <a:custGeom>
                <a:avLst/>
                <a:gdLst/>
                <a:ahLst/>
                <a:cxnLst/>
                <a:rect l="l" t="t" r="r" b="b"/>
                <a:pathLst>
                  <a:path w="314" h="402" extrusionOk="0">
                    <a:moveTo>
                      <a:pt x="116" y="262"/>
                    </a:moveTo>
                    <a:lnTo>
                      <a:pt x="116" y="262"/>
                    </a:lnTo>
                    <a:lnTo>
                      <a:pt x="108" y="262"/>
                    </a:lnTo>
                    <a:lnTo>
                      <a:pt x="102" y="256"/>
                    </a:lnTo>
                    <a:lnTo>
                      <a:pt x="98" y="250"/>
                    </a:lnTo>
                    <a:lnTo>
                      <a:pt x="96" y="242"/>
                    </a:lnTo>
                    <a:lnTo>
                      <a:pt x="96" y="242"/>
                    </a:lnTo>
                    <a:lnTo>
                      <a:pt x="98" y="234"/>
                    </a:lnTo>
                    <a:lnTo>
                      <a:pt x="102" y="228"/>
                    </a:lnTo>
                    <a:lnTo>
                      <a:pt x="108" y="222"/>
                    </a:lnTo>
                    <a:lnTo>
                      <a:pt x="116" y="222"/>
                    </a:lnTo>
                    <a:lnTo>
                      <a:pt x="160" y="222"/>
                    </a:lnTo>
                    <a:lnTo>
                      <a:pt x="160" y="262"/>
                    </a:lnTo>
                    <a:lnTo>
                      <a:pt x="116" y="262"/>
                    </a:lnTo>
                    <a:close/>
                    <a:moveTo>
                      <a:pt x="130" y="276"/>
                    </a:moveTo>
                    <a:lnTo>
                      <a:pt x="130" y="276"/>
                    </a:lnTo>
                    <a:lnTo>
                      <a:pt x="122" y="278"/>
                    </a:lnTo>
                    <a:lnTo>
                      <a:pt x="116" y="282"/>
                    </a:lnTo>
                    <a:lnTo>
                      <a:pt x="112" y="290"/>
                    </a:lnTo>
                    <a:lnTo>
                      <a:pt x="110" y="298"/>
                    </a:lnTo>
                    <a:lnTo>
                      <a:pt x="110" y="298"/>
                    </a:lnTo>
                    <a:lnTo>
                      <a:pt x="112" y="306"/>
                    </a:lnTo>
                    <a:lnTo>
                      <a:pt x="116" y="312"/>
                    </a:lnTo>
                    <a:lnTo>
                      <a:pt x="122" y="316"/>
                    </a:lnTo>
                    <a:lnTo>
                      <a:pt x="130" y="318"/>
                    </a:lnTo>
                    <a:lnTo>
                      <a:pt x="146" y="318"/>
                    </a:lnTo>
                    <a:lnTo>
                      <a:pt x="146" y="318"/>
                    </a:lnTo>
                    <a:lnTo>
                      <a:pt x="150" y="308"/>
                    </a:lnTo>
                    <a:lnTo>
                      <a:pt x="154" y="296"/>
                    </a:lnTo>
                    <a:lnTo>
                      <a:pt x="160" y="286"/>
                    </a:lnTo>
                    <a:lnTo>
                      <a:pt x="166" y="276"/>
                    </a:lnTo>
                    <a:lnTo>
                      <a:pt x="130" y="276"/>
                    </a:lnTo>
                    <a:close/>
                    <a:moveTo>
                      <a:pt x="300" y="134"/>
                    </a:moveTo>
                    <a:lnTo>
                      <a:pt x="292" y="158"/>
                    </a:lnTo>
                    <a:lnTo>
                      <a:pt x="292" y="158"/>
                    </a:lnTo>
                    <a:lnTo>
                      <a:pt x="296" y="162"/>
                    </a:lnTo>
                    <a:lnTo>
                      <a:pt x="300" y="168"/>
                    </a:lnTo>
                    <a:lnTo>
                      <a:pt x="302" y="174"/>
                    </a:lnTo>
                    <a:lnTo>
                      <a:pt x="302" y="180"/>
                    </a:lnTo>
                    <a:lnTo>
                      <a:pt x="302" y="382"/>
                    </a:lnTo>
                    <a:lnTo>
                      <a:pt x="302" y="402"/>
                    </a:lnTo>
                    <a:lnTo>
                      <a:pt x="246" y="402"/>
                    </a:lnTo>
                    <a:lnTo>
                      <a:pt x="232" y="402"/>
                    </a:lnTo>
                    <a:lnTo>
                      <a:pt x="232" y="402"/>
                    </a:lnTo>
                    <a:lnTo>
                      <a:pt x="218" y="400"/>
                    </a:lnTo>
                    <a:lnTo>
                      <a:pt x="206" y="396"/>
                    </a:lnTo>
                    <a:lnTo>
                      <a:pt x="194" y="390"/>
                    </a:lnTo>
                    <a:lnTo>
                      <a:pt x="184" y="382"/>
                    </a:lnTo>
                    <a:lnTo>
                      <a:pt x="174" y="372"/>
                    </a:lnTo>
                    <a:lnTo>
                      <a:pt x="168" y="360"/>
                    </a:lnTo>
                    <a:lnTo>
                      <a:pt x="164" y="346"/>
                    </a:lnTo>
                    <a:lnTo>
                      <a:pt x="164" y="332"/>
                    </a:lnTo>
                    <a:lnTo>
                      <a:pt x="164" y="332"/>
                    </a:lnTo>
                    <a:lnTo>
                      <a:pt x="164" y="320"/>
                    </a:lnTo>
                    <a:lnTo>
                      <a:pt x="166" y="310"/>
                    </a:lnTo>
                    <a:lnTo>
                      <a:pt x="172" y="300"/>
                    </a:lnTo>
                    <a:lnTo>
                      <a:pt x="178" y="290"/>
                    </a:lnTo>
                    <a:lnTo>
                      <a:pt x="176" y="290"/>
                    </a:lnTo>
                    <a:lnTo>
                      <a:pt x="176" y="216"/>
                    </a:lnTo>
                    <a:lnTo>
                      <a:pt x="6" y="154"/>
                    </a:lnTo>
                    <a:lnTo>
                      <a:pt x="6" y="154"/>
                    </a:lnTo>
                    <a:lnTo>
                      <a:pt x="4" y="152"/>
                    </a:lnTo>
                    <a:lnTo>
                      <a:pt x="2" y="150"/>
                    </a:lnTo>
                    <a:lnTo>
                      <a:pt x="2" y="150"/>
                    </a:lnTo>
                    <a:lnTo>
                      <a:pt x="0" y="146"/>
                    </a:lnTo>
                    <a:lnTo>
                      <a:pt x="0" y="142"/>
                    </a:lnTo>
                    <a:lnTo>
                      <a:pt x="38" y="38"/>
                    </a:lnTo>
                    <a:lnTo>
                      <a:pt x="38" y="38"/>
                    </a:lnTo>
                    <a:lnTo>
                      <a:pt x="38" y="38"/>
                    </a:lnTo>
                    <a:lnTo>
                      <a:pt x="38" y="38"/>
                    </a:lnTo>
                    <a:lnTo>
                      <a:pt x="38" y="38"/>
                    </a:lnTo>
                    <a:lnTo>
                      <a:pt x="50" y="6"/>
                    </a:lnTo>
                    <a:lnTo>
                      <a:pt x="50" y="6"/>
                    </a:lnTo>
                    <a:lnTo>
                      <a:pt x="52" y="2"/>
                    </a:lnTo>
                    <a:lnTo>
                      <a:pt x="56" y="0"/>
                    </a:lnTo>
                    <a:lnTo>
                      <a:pt x="58" y="0"/>
                    </a:lnTo>
                    <a:lnTo>
                      <a:pt x="62" y="0"/>
                    </a:lnTo>
                    <a:lnTo>
                      <a:pt x="306" y="88"/>
                    </a:lnTo>
                    <a:lnTo>
                      <a:pt x="306" y="88"/>
                    </a:lnTo>
                    <a:lnTo>
                      <a:pt x="310" y="90"/>
                    </a:lnTo>
                    <a:lnTo>
                      <a:pt x="312" y="94"/>
                    </a:lnTo>
                    <a:lnTo>
                      <a:pt x="312" y="94"/>
                    </a:lnTo>
                    <a:lnTo>
                      <a:pt x="314" y="98"/>
                    </a:lnTo>
                    <a:lnTo>
                      <a:pt x="312" y="102"/>
                    </a:lnTo>
                    <a:lnTo>
                      <a:pt x="300" y="134"/>
                    </a:lnTo>
                    <a:lnTo>
                      <a:pt x="300" y="134"/>
                    </a:lnTo>
                    <a:lnTo>
                      <a:pt x="300" y="134"/>
                    </a:lnTo>
                    <a:lnTo>
                      <a:pt x="300" y="134"/>
                    </a:lnTo>
                    <a:lnTo>
                      <a:pt x="300" y="134"/>
                    </a:lnTo>
                    <a:lnTo>
                      <a:pt x="300" y="134"/>
                    </a:lnTo>
                    <a:close/>
                    <a:moveTo>
                      <a:pt x="60" y="36"/>
                    </a:moveTo>
                    <a:lnTo>
                      <a:pt x="286" y="118"/>
                    </a:lnTo>
                    <a:lnTo>
                      <a:pt x="290" y="104"/>
                    </a:lnTo>
                    <a:lnTo>
                      <a:pt x="66" y="22"/>
                    </a:lnTo>
                    <a:lnTo>
                      <a:pt x="60" y="36"/>
                    </a:lnTo>
                    <a:close/>
                    <a:moveTo>
                      <a:pt x="232" y="208"/>
                    </a:moveTo>
                    <a:lnTo>
                      <a:pt x="232" y="216"/>
                    </a:lnTo>
                    <a:lnTo>
                      <a:pt x="246" y="220"/>
                    </a:lnTo>
                    <a:lnTo>
                      <a:pt x="246" y="220"/>
                    </a:lnTo>
                    <a:lnTo>
                      <a:pt x="248" y="220"/>
                    </a:lnTo>
                    <a:lnTo>
                      <a:pt x="278" y="136"/>
                    </a:lnTo>
                    <a:lnTo>
                      <a:pt x="54" y="54"/>
                    </a:lnTo>
                    <a:lnTo>
                      <a:pt x="24" y="138"/>
                    </a:lnTo>
                    <a:lnTo>
                      <a:pt x="180" y="196"/>
                    </a:lnTo>
                    <a:lnTo>
                      <a:pt x="180" y="196"/>
                    </a:lnTo>
                    <a:lnTo>
                      <a:pt x="184" y="190"/>
                    </a:lnTo>
                    <a:lnTo>
                      <a:pt x="190" y="184"/>
                    </a:lnTo>
                    <a:lnTo>
                      <a:pt x="196" y="180"/>
                    </a:lnTo>
                    <a:lnTo>
                      <a:pt x="204" y="180"/>
                    </a:lnTo>
                    <a:lnTo>
                      <a:pt x="204" y="180"/>
                    </a:lnTo>
                    <a:lnTo>
                      <a:pt x="216" y="182"/>
                    </a:lnTo>
                    <a:lnTo>
                      <a:pt x="224" y="188"/>
                    </a:lnTo>
                    <a:lnTo>
                      <a:pt x="230" y="196"/>
                    </a:lnTo>
                    <a:lnTo>
                      <a:pt x="232" y="208"/>
                    </a:lnTo>
                    <a:lnTo>
                      <a:pt x="232" y="208"/>
                    </a:lnTo>
                    <a:close/>
                    <a:moveTo>
                      <a:pt x="246" y="264"/>
                    </a:moveTo>
                    <a:lnTo>
                      <a:pt x="246" y="242"/>
                    </a:lnTo>
                    <a:lnTo>
                      <a:pt x="232" y="236"/>
                    </a:lnTo>
                    <a:lnTo>
                      <a:pt x="232" y="262"/>
                    </a:lnTo>
                    <a:lnTo>
                      <a:pt x="232" y="262"/>
                    </a:lnTo>
                    <a:lnTo>
                      <a:pt x="246" y="264"/>
                    </a:lnTo>
                    <a:lnTo>
                      <a:pt x="246" y="264"/>
                    </a:lnTo>
                    <a:close/>
                    <a:moveTo>
                      <a:pt x="254" y="164"/>
                    </a:moveTo>
                    <a:lnTo>
                      <a:pt x="254" y="164"/>
                    </a:lnTo>
                    <a:lnTo>
                      <a:pt x="258" y="158"/>
                    </a:lnTo>
                    <a:lnTo>
                      <a:pt x="260" y="152"/>
                    </a:lnTo>
                    <a:lnTo>
                      <a:pt x="260" y="152"/>
                    </a:lnTo>
                    <a:lnTo>
                      <a:pt x="258" y="146"/>
                    </a:lnTo>
                    <a:lnTo>
                      <a:pt x="254" y="140"/>
                    </a:lnTo>
                    <a:lnTo>
                      <a:pt x="254" y="140"/>
                    </a:lnTo>
                    <a:lnTo>
                      <a:pt x="250" y="138"/>
                    </a:lnTo>
                    <a:lnTo>
                      <a:pt x="244" y="136"/>
                    </a:lnTo>
                    <a:lnTo>
                      <a:pt x="238" y="138"/>
                    </a:lnTo>
                    <a:lnTo>
                      <a:pt x="232" y="140"/>
                    </a:lnTo>
                    <a:lnTo>
                      <a:pt x="232" y="140"/>
                    </a:lnTo>
                    <a:lnTo>
                      <a:pt x="228" y="146"/>
                    </a:lnTo>
                    <a:lnTo>
                      <a:pt x="228" y="152"/>
                    </a:lnTo>
                    <a:lnTo>
                      <a:pt x="228" y="152"/>
                    </a:lnTo>
                    <a:lnTo>
                      <a:pt x="228" y="158"/>
                    </a:lnTo>
                    <a:lnTo>
                      <a:pt x="232" y="164"/>
                    </a:lnTo>
                    <a:lnTo>
                      <a:pt x="232" y="164"/>
                    </a:lnTo>
                    <a:lnTo>
                      <a:pt x="238" y="166"/>
                    </a:lnTo>
                    <a:lnTo>
                      <a:pt x="244" y="168"/>
                    </a:lnTo>
                    <a:lnTo>
                      <a:pt x="244" y="168"/>
                    </a:lnTo>
                    <a:lnTo>
                      <a:pt x="250" y="166"/>
                    </a:lnTo>
                    <a:lnTo>
                      <a:pt x="254" y="164"/>
                    </a:lnTo>
                    <a:lnTo>
                      <a:pt x="254" y="164"/>
                    </a:lnTo>
                    <a:close/>
                    <a:moveTo>
                      <a:pt x="58" y="84"/>
                    </a:moveTo>
                    <a:lnTo>
                      <a:pt x="94" y="98"/>
                    </a:lnTo>
                    <a:lnTo>
                      <a:pt x="98" y="84"/>
                    </a:lnTo>
                    <a:lnTo>
                      <a:pt x="62" y="72"/>
                    </a:lnTo>
                    <a:lnTo>
                      <a:pt x="58" y="84"/>
                    </a:lnTo>
                    <a:close/>
                    <a:moveTo>
                      <a:pt x="108" y="102"/>
                    </a:moveTo>
                    <a:lnTo>
                      <a:pt x="158" y="120"/>
                    </a:lnTo>
                    <a:lnTo>
                      <a:pt x="162" y="108"/>
                    </a:lnTo>
                    <a:lnTo>
                      <a:pt x="112" y="90"/>
                    </a:lnTo>
                    <a:lnTo>
                      <a:pt x="108"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p:txBody>
          </p:sp>
        </p:grpSp>
      </p:grpSp>
      <p:grpSp>
        <p:nvGrpSpPr>
          <p:cNvPr id="136" name="Google Shape;136;p3"/>
          <p:cNvGrpSpPr/>
          <p:nvPr/>
        </p:nvGrpSpPr>
        <p:grpSpPr>
          <a:xfrm>
            <a:off x="393485" y="2863413"/>
            <a:ext cx="479984" cy="479984"/>
            <a:chOff x="331775" y="3625675"/>
            <a:chExt cx="646578" cy="646578"/>
          </a:xfrm>
        </p:grpSpPr>
        <p:sp>
          <p:nvSpPr>
            <p:cNvPr id="137" name="Google Shape;137;p3"/>
            <p:cNvSpPr/>
            <p:nvPr/>
          </p:nvSpPr>
          <p:spPr>
            <a:xfrm rot="2700000">
              <a:off x="426464" y="3720364"/>
              <a:ext cx="457200" cy="457200"/>
            </a:xfrm>
            <a:prstGeom prst="teardrop">
              <a:avLst>
                <a:gd name="adj" fmla="val 151405"/>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rgbClr val="FFFFFF"/>
                </a:solidFill>
                <a:latin typeface="Arial"/>
                <a:ea typeface="Arial"/>
                <a:cs typeface="Arial"/>
                <a:sym typeface="Arial"/>
              </a:endParaRPr>
            </a:p>
          </p:txBody>
        </p:sp>
        <p:sp>
          <p:nvSpPr>
            <p:cNvPr id="138" name="Google Shape;138;p3"/>
            <p:cNvSpPr/>
            <p:nvPr/>
          </p:nvSpPr>
          <p:spPr>
            <a:xfrm>
              <a:off x="449324" y="3743542"/>
              <a:ext cx="411480" cy="411480"/>
            </a:xfrm>
            <a:prstGeom prst="ellipse">
              <a:avLst/>
            </a:prstGeom>
            <a:solidFill>
              <a:srgbClr val="5757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rgbClr val="FFFFFF"/>
                </a:solidFill>
                <a:latin typeface="Arial"/>
                <a:ea typeface="Arial"/>
                <a:cs typeface="Arial"/>
                <a:sym typeface="Arial"/>
              </a:endParaRPr>
            </a:p>
          </p:txBody>
        </p:sp>
      </p:grpSp>
      <p:grpSp>
        <p:nvGrpSpPr>
          <p:cNvPr id="139" name="Google Shape;139;p3"/>
          <p:cNvGrpSpPr/>
          <p:nvPr/>
        </p:nvGrpSpPr>
        <p:grpSpPr>
          <a:xfrm>
            <a:off x="394457" y="3548467"/>
            <a:ext cx="479984" cy="479984"/>
            <a:chOff x="333084" y="4548498"/>
            <a:chExt cx="646578" cy="646578"/>
          </a:xfrm>
        </p:grpSpPr>
        <p:sp>
          <p:nvSpPr>
            <p:cNvPr id="140" name="Google Shape;140;p3"/>
            <p:cNvSpPr/>
            <p:nvPr/>
          </p:nvSpPr>
          <p:spPr>
            <a:xfrm rot="2700000">
              <a:off x="427773" y="4643187"/>
              <a:ext cx="457200" cy="457200"/>
            </a:xfrm>
            <a:prstGeom prst="teardrop">
              <a:avLst>
                <a:gd name="adj" fmla="val 151405"/>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rgbClr val="FFFFFF"/>
                </a:solidFill>
                <a:latin typeface="Arial"/>
                <a:ea typeface="Arial"/>
                <a:cs typeface="Arial"/>
                <a:sym typeface="Arial"/>
              </a:endParaRPr>
            </a:p>
          </p:txBody>
        </p:sp>
        <p:grpSp>
          <p:nvGrpSpPr>
            <p:cNvPr id="141" name="Google Shape;141;p3"/>
            <p:cNvGrpSpPr/>
            <p:nvPr/>
          </p:nvGrpSpPr>
          <p:grpSpPr>
            <a:xfrm>
              <a:off x="449324" y="4669069"/>
              <a:ext cx="411480" cy="411480"/>
              <a:chOff x="451708" y="5423115"/>
              <a:chExt cx="612000" cy="612000"/>
            </a:xfrm>
          </p:grpSpPr>
          <p:sp>
            <p:nvSpPr>
              <p:cNvPr id="142" name="Google Shape;142;p3"/>
              <p:cNvSpPr/>
              <p:nvPr/>
            </p:nvSpPr>
            <p:spPr>
              <a:xfrm>
                <a:off x="451708" y="5423115"/>
                <a:ext cx="612000" cy="612000"/>
              </a:xfrm>
              <a:prstGeom prst="ellipse">
                <a:avLst/>
              </a:prstGeom>
              <a:solidFill>
                <a:srgbClr val="5757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rgbClr val="FFFFFF"/>
                  </a:solidFill>
                  <a:latin typeface="Arial"/>
                  <a:ea typeface="Arial"/>
                  <a:cs typeface="Arial"/>
                  <a:sym typeface="Arial"/>
                </a:endParaRPr>
              </a:p>
            </p:txBody>
          </p:sp>
          <p:sp>
            <p:nvSpPr>
              <p:cNvPr id="143" name="Google Shape;143;p3"/>
              <p:cNvSpPr/>
              <p:nvPr/>
            </p:nvSpPr>
            <p:spPr>
              <a:xfrm>
                <a:off x="541505" y="5554478"/>
                <a:ext cx="436363" cy="330950"/>
              </a:xfrm>
              <a:custGeom>
                <a:avLst/>
                <a:gdLst/>
                <a:ahLst/>
                <a:cxnLst/>
                <a:rect l="l" t="t" r="r" b="b"/>
                <a:pathLst>
                  <a:path w="356" h="270" extrusionOk="0">
                    <a:moveTo>
                      <a:pt x="330" y="72"/>
                    </a:moveTo>
                    <a:lnTo>
                      <a:pt x="330" y="72"/>
                    </a:lnTo>
                    <a:lnTo>
                      <a:pt x="324" y="64"/>
                    </a:lnTo>
                    <a:lnTo>
                      <a:pt x="324" y="64"/>
                    </a:lnTo>
                    <a:lnTo>
                      <a:pt x="314" y="46"/>
                    </a:lnTo>
                    <a:lnTo>
                      <a:pt x="302" y="32"/>
                    </a:lnTo>
                    <a:lnTo>
                      <a:pt x="292" y="18"/>
                    </a:lnTo>
                    <a:lnTo>
                      <a:pt x="280" y="10"/>
                    </a:lnTo>
                    <a:lnTo>
                      <a:pt x="280" y="10"/>
                    </a:lnTo>
                    <a:lnTo>
                      <a:pt x="274" y="6"/>
                    </a:lnTo>
                    <a:lnTo>
                      <a:pt x="264" y="4"/>
                    </a:lnTo>
                    <a:lnTo>
                      <a:pt x="234" y="2"/>
                    </a:lnTo>
                    <a:lnTo>
                      <a:pt x="178" y="0"/>
                    </a:lnTo>
                    <a:lnTo>
                      <a:pt x="178" y="0"/>
                    </a:lnTo>
                    <a:lnTo>
                      <a:pt x="122" y="2"/>
                    </a:lnTo>
                    <a:lnTo>
                      <a:pt x="92" y="4"/>
                    </a:lnTo>
                    <a:lnTo>
                      <a:pt x="82" y="6"/>
                    </a:lnTo>
                    <a:lnTo>
                      <a:pt x="76" y="10"/>
                    </a:lnTo>
                    <a:lnTo>
                      <a:pt x="76" y="10"/>
                    </a:lnTo>
                    <a:lnTo>
                      <a:pt x="64" y="18"/>
                    </a:lnTo>
                    <a:lnTo>
                      <a:pt x="54" y="32"/>
                    </a:lnTo>
                    <a:lnTo>
                      <a:pt x="42" y="46"/>
                    </a:lnTo>
                    <a:lnTo>
                      <a:pt x="32" y="64"/>
                    </a:lnTo>
                    <a:lnTo>
                      <a:pt x="32" y="64"/>
                    </a:lnTo>
                    <a:lnTo>
                      <a:pt x="26" y="72"/>
                    </a:lnTo>
                    <a:lnTo>
                      <a:pt x="26" y="72"/>
                    </a:lnTo>
                    <a:lnTo>
                      <a:pt x="16" y="88"/>
                    </a:lnTo>
                    <a:lnTo>
                      <a:pt x="8" y="108"/>
                    </a:lnTo>
                    <a:lnTo>
                      <a:pt x="4" y="120"/>
                    </a:lnTo>
                    <a:lnTo>
                      <a:pt x="2" y="134"/>
                    </a:lnTo>
                    <a:lnTo>
                      <a:pt x="0" y="150"/>
                    </a:lnTo>
                    <a:lnTo>
                      <a:pt x="0" y="168"/>
                    </a:lnTo>
                    <a:lnTo>
                      <a:pt x="0" y="168"/>
                    </a:lnTo>
                    <a:lnTo>
                      <a:pt x="0" y="192"/>
                    </a:lnTo>
                    <a:lnTo>
                      <a:pt x="2" y="210"/>
                    </a:lnTo>
                    <a:lnTo>
                      <a:pt x="6" y="224"/>
                    </a:lnTo>
                    <a:lnTo>
                      <a:pt x="6" y="224"/>
                    </a:lnTo>
                    <a:lnTo>
                      <a:pt x="6" y="228"/>
                    </a:lnTo>
                    <a:lnTo>
                      <a:pt x="10" y="230"/>
                    </a:lnTo>
                    <a:lnTo>
                      <a:pt x="12" y="232"/>
                    </a:lnTo>
                    <a:lnTo>
                      <a:pt x="16" y="232"/>
                    </a:lnTo>
                    <a:lnTo>
                      <a:pt x="16" y="232"/>
                    </a:lnTo>
                    <a:lnTo>
                      <a:pt x="16" y="232"/>
                    </a:lnTo>
                    <a:lnTo>
                      <a:pt x="22" y="232"/>
                    </a:lnTo>
                    <a:lnTo>
                      <a:pt x="22" y="258"/>
                    </a:lnTo>
                    <a:lnTo>
                      <a:pt x="22" y="258"/>
                    </a:lnTo>
                    <a:lnTo>
                      <a:pt x="24" y="262"/>
                    </a:lnTo>
                    <a:lnTo>
                      <a:pt x="26" y="266"/>
                    </a:lnTo>
                    <a:lnTo>
                      <a:pt x="30" y="268"/>
                    </a:lnTo>
                    <a:lnTo>
                      <a:pt x="34" y="270"/>
                    </a:lnTo>
                    <a:lnTo>
                      <a:pt x="60" y="270"/>
                    </a:lnTo>
                    <a:lnTo>
                      <a:pt x="60" y="270"/>
                    </a:lnTo>
                    <a:lnTo>
                      <a:pt x="64" y="268"/>
                    </a:lnTo>
                    <a:lnTo>
                      <a:pt x="68" y="266"/>
                    </a:lnTo>
                    <a:lnTo>
                      <a:pt x="70" y="262"/>
                    </a:lnTo>
                    <a:lnTo>
                      <a:pt x="72" y="258"/>
                    </a:lnTo>
                    <a:lnTo>
                      <a:pt x="72" y="232"/>
                    </a:lnTo>
                    <a:lnTo>
                      <a:pt x="178" y="232"/>
                    </a:lnTo>
                    <a:lnTo>
                      <a:pt x="284" y="232"/>
                    </a:lnTo>
                    <a:lnTo>
                      <a:pt x="284" y="258"/>
                    </a:lnTo>
                    <a:lnTo>
                      <a:pt x="284" y="258"/>
                    </a:lnTo>
                    <a:lnTo>
                      <a:pt x="286" y="262"/>
                    </a:lnTo>
                    <a:lnTo>
                      <a:pt x="288" y="266"/>
                    </a:lnTo>
                    <a:lnTo>
                      <a:pt x="292" y="268"/>
                    </a:lnTo>
                    <a:lnTo>
                      <a:pt x="296" y="270"/>
                    </a:lnTo>
                    <a:lnTo>
                      <a:pt x="322" y="270"/>
                    </a:lnTo>
                    <a:lnTo>
                      <a:pt x="322" y="270"/>
                    </a:lnTo>
                    <a:lnTo>
                      <a:pt x="326" y="268"/>
                    </a:lnTo>
                    <a:lnTo>
                      <a:pt x="330" y="266"/>
                    </a:lnTo>
                    <a:lnTo>
                      <a:pt x="332" y="262"/>
                    </a:lnTo>
                    <a:lnTo>
                      <a:pt x="334" y="258"/>
                    </a:lnTo>
                    <a:lnTo>
                      <a:pt x="334" y="232"/>
                    </a:lnTo>
                    <a:lnTo>
                      <a:pt x="340" y="232"/>
                    </a:lnTo>
                    <a:lnTo>
                      <a:pt x="340" y="232"/>
                    </a:lnTo>
                    <a:lnTo>
                      <a:pt x="340" y="232"/>
                    </a:lnTo>
                    <a:lnTo>
                      <a:pt x="340" y="232"/>
                    </a:lnTo>
                    <a:lnTo>
                      <a:pt x="344" y="232"/>
                    </a:lnTo>
                    <a:lnTo>
                      <a:pt x="346" y="230"/>
                    </a:lnTo>
                    <a:lnTo>
                      <a:pt x="350" y="228"/>
                    </a:lnTo>
                    <a:lnTo>
                      <a:pt x="350" y="224"/>
                    </a:lnTo>
                    <a:lnTo>
                      <a:pt x="350" y="224"/>
                    </a:lnTo>
                    <a:lnTo>
                      <a:pt x="354" y="210"/>
                    </a:lnTo>
                    <a:lnTo>
                      <a:pt x="356" y="192"/>
                    </a:lnTo>
                    <a:lnTo>
                      <a:pt x="356" y="168"/>
                    </a:lnTo>
                    <a:lnTo>
                      <a:pt x="356" y="168"/>
                    </a:lnTo>
                    <a:lnTo>
                      <a:pt x="356" y="150"/>
                    </a:lnTo>
                    <a:lnTo>
                      <a:pt x="354" y="134"/>
                    </a:lnTo>
                    <a:lnTo>
                      <a:pt x="352" y="120"/>
                    </a:lnTo>
                    <a:lnTo>
                      <a:pt x="348" y="108"/>
                    </a:lnTo>
                    <a:lnTo>
                      <a:pt x="340" y="88"/>
                    </a:lnTo>
                    <a:lnTo>
                      <a:pt x="330" y="72"/>
                    </a:lnTo>
                    <a:lnTo>
                      <a:pt x="330" y="72"/>
                    </a:lnTo>
                    <a:close/>
                    <a:moveTo>
                      <a:pt x="88" y="26"/>
                    </a:moveTo>
                    <a:lnTo>
                      <a:pt x="88" y="26"/>
                    </a:lnTo>
                    <a:lnTo>
                      <a:pt x="110" y="22"/>
                    </a:lnTo>
                    <a:lnTo>
                      <a:pt x="138" y="20"/>
                    </a:lnTo>
                    <a:lnTo>
                      <a:pt x="178" y="20"/>
                    </a:lnTo>
                    <a:lnTo>
                      <a:pt x="178" y="20"/>
                    </a:lnTo>
                    <a:lnTo>
                      <a:pt x="218" y="20"/>
                    </a:lnTo>
                    <a:lnTo>
                      <a:pt x="246" y="22"/>
                    </a:lnTo>
                    <a:lnTo>
                      <a:pt x="268" y="26"/>
                    </a:lnTo>
                    <a:lnTo>
                      <a:pt x="268" y="26"/>
                    </a:lnTo>
                    <a:lnTo>
                      <a:pt x="286" y="46"/>
                    </a:lnTo>
                    <a:lnTo>
                      <a:pt x="296" y="62"/>
                    </a:lnTo>
                    <a:lnTo>
                      <a:pt x="298" y="70"/>
                    </a:lnTo>
                    <a:lnTo>
                      <a:pt x="300" y="74"/>
                    </a:lnTo>
                    <a:lnTo>
                      <a:pt x="300" y="74"/>
                    </a:lnTo>
                    <a:lnTo>
                      <a:pt x="298" y="76"/>
                    </a:lnTo>
                    <a:lnTo>
                      <a:pt x="296" y="78"/>
                    </a:lnTo>
                    <a:lnTo>
                      <a:pt x="292" y="80"/>
                    </a:lnTo>
                    <a:lnTo>
                      <a:pt x="284" y="80"/>
                    </a:lnTo>
                    <a:lnTo>
                      <a:pt x="284" y="80"/>
                    </a:lnTo>
                    <a:lnTo>
                      <a:pt x="178" y="80"/>
                    </a:lnTo>
                    <a:lnTo>
                      <a:pt x="178" y="80"/>
                    </a:lnTo>
                    <a:lnTo>
                      <a:pt x="72" y="80"/>
                    </a:lnTo>
                    <a:lnTo>
                      <a:pt x="72" y="80"/>
                    </a:lnTo>
                    <a:lnTo>
                      <a:pt x="64" y="80"/>
                    </a:lnTo>
                    <a:lnTo>
                      <a:pt x="60" y="78"/>
                    </a:lnTo>
                    <a:lnTo>
                      <a:pt x="58" y="76"/>
                    </a:lnTo>
                    <a:lnTo>
                      <a:pt x="56" y="74"/>
                    </a:lnTo>
                    <a:lnTo>
                      <a:pt x="56" y="74"/>
                    </a:lnTo>
                    <a:lnTo>
                      <a:pt x="58" y="70"/>
                    </a:lnTo>
                    <a:lnTo>
                      <a:pt x="60" y="62"/>
                    </a:lnTo>
                    <a:lnTo>
                      <a:pt x="70" y="46"/>
                    </a:lnTo>
                    <a:lnTo>
                      <a:pt x="88" y="26"/>
                    </a:lnTo>
                    <a:lnTo>
                      <a:pt x="88" y="26"/>
                    </a:lnTo>
                    <a:close/>
                    <a:moveTo>
                      <a:pt x="262" y="136"/>
                    </a:moveTo>
                    <a:lnTo>
                      <a:pt x="262" y="136"/>
                    </a:lnTo>
                    <a:lnTo>
                      <a:pt x="260" y="144"/>
                    </a:lnTo>
                    <a:lnTo>
                      <a:pt x="256" y="148"/>
                    </a:lnTo>
                    <a:lnTo>
                      <a:pt x="252" y="152"/>
                    </a:lnTo>
                    <a:lnTo>
                      <a:pt x="244" y="154"/>
                    </a:lnTo>
                    <a:lnTo>
                      <a:pt x="112" y="154"/>
                    </a:lnTo>
                    <a:lnTo>
                      <a:pt x="112" y="154"/>
                    </a:lnTo>
                    <a:lnTo>
                      <a:pt x="104" y="152"/>
                    </a:lnTo>
                    <a:lnTo>
                      <a:pt x="100" y="148"/>
                    </a:lnTo>
                    <a:lnTo>
                      <a:pt x="96" y="144"/>
                    </a:lnTo>
                    <a:lnTo>
                      <a:pt x="94" y="136"/>
                    </a:lnTo>
                    <a:lnTo>
                      <a:pt x="262" y="136"/>
                    </a:lnTo>
                    <a:close/>
                    <a:moveTo>
                      <a:pt x="46" y="152"/>
                    </a:moveTo>
                    <a:lnTo>
                      <a:pt x="46" y="152"/>
                    </a:lnTo>
                    <a:lnTo>
                      <a:pt x="36" y="150"/>
                    </a:lnTo>
                    <a:lnTo>
                      <a:pt x="28" y="144"/>
                    </a:lnTo>
                    <a:lnTo>
                      <a:pt x="22" y="136"/>
                    </a:lnTo>
                    <a:lnTo>
                      <a:pt x="20" y="126"/>
                    </a:lnTo>
                    <a:lnTo>
                      <a:pt x="20" y="126"/>
                    </a:lnTo>
                    <a:lnTo>
                      <a:pt x="22" y="116"/>
                    </a:lnTo>
                    <a:lnTo>
                      <a:pt x="28" y="106"/>
                    </a:lnTo>
                    <a:lnTo>
                      <a:pt x="36" y="102"/>
                    </a:lnTo>
                    <a:lnTo>
                      <a:pt x="46" y="100"/>
                    </a:lnTo>
                    <a:lnTo>
                      <a:pt x="46" y="100"/>
                    </a:lnTo>
                    <a:lnTo>
                      <a:pt x="56" y="102"/>
                    </a:lnTo>
                    <a:lnTo>
                      <a:pt x="64" y="106"/>
                    </a:lnTo>
                    <a:lnTo>
                      <a:pt x="70" y="116"/>
                    </a:lnTo>
                    <a:lnTo>
                      <a:pt x="72" y="126"/>
                    </a:lnTo>
                    <a:lnTo>
                      <a:pt x="72" y="126"/>
                    </a:lnTo>
                    <a:lnTo>
                      <a:pt x="70" y="136"/>
                    </a:lnTo>
                    <a:lnTo>
                      <a:pt x="64" y="144"/>
                    </a:lnTo>
                    <a:lnTo>
                      <a:pt x="56" y="150"/>
                    </a:lnTo>
                    <a:lnTo>
                      <a:pt x="46" y="152"/>
                    </a:lnTo>
                    <a:lnTo>
                      <a:pt x="46" y="152"/>
                    </a:lnTo>
                    <a:close/>
                    <a:moveTo>
                      <a:pt x="288" y="212"/>
                    </a:moveTo>
                    <a:lnTo>
                      <a:pt x="204" y="212"/>
                    </a:lnTo>
                    <a:lnTo>
                      <a:pt x="156" y="212"/>
                    </a:lnTo>
                    <a:lnTo>
                      <a:pt x="68" y="212"/>
                    </a:lnTo>
                    <a:lnTo>
                      <a:pt x="68" y="206"/>
                    </a:lnTo>
                    <a:lnTo>
                      <a:pt x="68" y="206"/>
                    </a:lnTo>
                    <a:lnTo>
                      <a:pt x="70" y="198"/>
                    </a:lnTo>
                    <a:lnTo>
                      <a:pt x="76" y="190"/>
                    </a:lnTo>
                    <a:lnTo>
                      <a:pt x="82" y="186"/>
                    </a:lnTo>
                    <a:lnTo>
                      <a:pt x="90" y="184"/>
                    </a:lnTo>
                    <a:lnTo>
                      <a:pt x="152" y="184"/>
                    </a:lnTo>
                    <a:lnTo>
                      <a:pt x="208" y="184"/>
                    </a:lnTo>
                    <a:lnTo>
                      <a:pt x="266" y="184"/>
                    </a:lnTo>
                    <a:lnTo>
                      <a:pt x="266" y="184"/>
                    </a:lnTo>
                    <a:lnTo>
                      <a:pt x="274" y="186"/>
                    </a:lnTo>
                    <a:lnTo>
                      <a:pt x="280" y="190"/>
                    </a:lnTo>
                    <a:lnTo>
                      <a:pt x="286" y="198"/>
                    </a:lnTo>
                    <a:lnTo>
                      <a:pt x="288" y="206"/>
                    </a:lnTo>
                    <a:lnTo>
                      <a:pt x="288" y="212"/>
                    </a:lnTo>
                    <a:close/>
                    <a:moveTo>
                      <a:pt x="310" y="152"/>
                    </a:moveTo>
                    <a:lnTo>
                      <a:pt x="310" y="152"/>
                    </a:lnTo>
                    <a:lnTo>
                      <a:pt x="300" y="150"/>
                    </a:lnTo>
                    <a:lnTo>
                      <a:pt x="292" y="144"/>
                    </a:lnTo>
                    <a:lnTo>
                      <a:pt x="286" y="136"/>
                    </a:lnTo>
                    <a:lnTo>
                      <a:pt x="284" y="126"/>
                    </a:lnTo>
                    <a:lnTo>
                      <a:pt x="284" y="126"/>
                    </a:lnTo>
                    <a:lnTo>
                      <a:pt x="286" y="116"/>
                    </a:lnTo>
                    <a:lnTo>
                      <a:pt x="292" y="106"/>
                    </a:lnTo>
                    <a:lnTo>
                      <a:pt x="300" y="102"/>
                    </a:lnTo>
                    <a:lnTo>
                      <a:pt x="310" y="100"/>
                    </a:lnTo>
                    <a:lnTo>
                      <a:pt x="310" y="100"/>
                    </a:lnTo>
                    <a:lnTo>
                      <a:pt x="320" y="102"/>
                    </a:lnTo>
                    <a:lnTo>
                      <a:pt x="328" y="106"/>
                    </a:lnTo>
                    <a:lnTo>
                      <a:pt x="334" y="116"/>
                    </a:lnTo>
                    <a:lnTo>
                      <a:pt x="336" y="126"/>
                    </a:lnTo>
                    <a:lnTo>
                      <a:pt x="336" y="126"/>
                    </a:lnTo>
                    <a:lnTo>
                      <a:pt x="334" y="136"/>
                    </a:lnTo>
                    <a:lnTo>
                      <a:pt x="328" y="144"/>
                    </a:lnTo>
                    <a:lnTo>
                      <a:pt x="320" y="150"/>
                    </a:lnTo>
                    <a:lnTo>
                      <a:pt x="310" y="152"/>
                    </a:lnTo>
                    <a:lnTo>
                      <a:pt x="310" y="15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p:txBody>
          </p:sp>
        </p:grpSp>
      </p:grpSp>
      <p:sp>
        <p:nvSpPr>
          <p:cNvPr id="144" name="Google Shape;144;p3">
            <a:hlinkClick r:id="rId4" action="ppaction://hlinksldjump"/>
          </p:cNvPr>
          <p:cNvSpPr/>
          <p:nvPr/>
        </p:nvSpPr>
        <p:spPr>
          <a:xfrm>
            <a:off x="1057700" y="895976"/>
            <a:ext cx="2534254" cy="273854"/>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000" b="1" i="0" u="none" strike="noStrike" cap="none" dirty="0">
                <a:solidFill>
                  <a:schemeClr val="lt1"/>
                </a:solidFill>
                <a:latin typeface="Open Sans"/>
                <a:ea typeface="Open Sans"/>
                <a:cs typeface="Open Sans"/>
                <a:sym typeface="Open Sans"/>
              </a:rPr>
              <a:t>Generation Capacity and Energy Mix</a:t>
            </a:r>
            <a:endParaRPr sz="1000" b="0" i="0" u="none" strike="noStrike" cap="none" dirty="0">
              <a:solidFill>
                <a:schemeClr val="lt1"/>
              </a:solidFill>
              <a:latin typeface="Open Sans"/>
              <a:ea typeface="Open Sans"/>
              <a:cs typeface="Open Sans"/>
              <a:sym typeface="Open Sans"/>
            </a:endParaRPr>
          </a:p>
        </p:txBody>
      </p:sp>
      <p:sp>
        <p:nvSpPr>
          <p:cNvPr id="145" name="Google Shape;145;p3">
            <a:hlinkClick r:id="rId5" action="ppaction://hlinksldjump"/>
          </p:cNvPr>
          <p:cNvSpPr/>
          <p:nvPr/>
        </p:nvSpPr>
        <p:spPr>
          <a:xfrm>
            <a:off x="1057700" y="1258532"/>
            <a:ext cx="1276067" cy="207763"/>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000" b="1" i="0" u="none" strike="noStrike" cap="none">
                <a:solidFill>
                  <a:schemeClr val="lt1"/>
                </a:solidFill>
                <a:latin typeface="Open Sans"/>
                <a:ea typeface="Open Sans"/>
                <a:cs typeface="Open Sans"/>
                <a:sym typeface="Open Sans"/>
              </a:rPr>
              <a:t>Coal Phase-Out</a:t>
            </a:r>
            <a:endParaRPr sz="1000" b="0" i="0" u="none" strike="noStrike" cap="none">
              <a:solidFill>
                <a:schemeClr val="lt1"/>
              </a:solidFill>
              <a:latin typeface="Open Sans"/>
              <a:ea typeface="Open Sans"/>
              <a:cs typeface="Open Sans"/>
              <a:sym typeface="Open Sans"/>
            </a:endParaRPr>
          </a:p>
        </p:txBody>
      </p:sp>
      <p:sp>
        <p:nvSpPr>
          <p:cNvPr id="146" name="Google Shape;146;p3">
            <a:hlinkClick r:id="rId6" action="ppaction://hlinksldjump"/>
          </p:cNvPr>
          <p:cNvSpPr/>
          <p:nvPr/>
        </p:nvSpPr>
        <p:spPr>
          <a:xfrm>
            <a:off x="1057700" y="1601890"/>
            <a:ext cx="1276067" cy="207763"/>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000" b="1" i="0" u="none" strike="noStrike" cap="none">
                <a:solidFill>
                  <a:schemeClr val="lt1"/>
                </a:solidFill>
                <a:latin typeface="Open Sans"/>
                <a:ea typeface="Open Sans"/>
                <a:cs typeface="Open Sans"/>
                <a:sym typeface="Open Sans"/>
              </a:rPr>
              <a:t>RE Auctions</a:t>
            </a:r>
            <a:endParaRPr sz="1000" b="0" i="0" u="none" strike="noStrike" cap="none">
              <a:solidFill>
                <a:schemeClr val="lt1"/>
              </a:solidFill>
              <a:latin typeface="Open Sans"/>
              <a:ea typeface="Open Sans"/>
              <a:cs typeface="Open Sans"/>
              <a:sym typeface="Open Sans"/>
            </a:endParaRPr>
          </a:p>
        </p:txBody>
      </p:sp>
      <p:sp>
        <p:nvSpPr>
          <p:cNvPr id="147" name="Google Shape;147;p3">
            <a:hlinkClick r:id="rId7" action="ppaction://hlinksldjump"/>
          </p:cNvPr>
          <p:cNvSpPr/>
          <p:nvPr/>
        </p:nvSpPr>
        <p:spPr>
          <a:xfrm>
            <a:off x="1057700" y="1938137"/>
            <a:ext cx="1508080" cy="207763"/>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000" b="1" i="0" u="none" strike="noStrike" cap="none">
                <a:solidFill>
                  <a:schemeClr val="lt1"/>
                </a:solidFill>
                <a:latin typeface="Open Sans"/>
                <a:ea typeface="Open Sans"/>
                <a:cs typeface="Open Sans"/>
                <a:sym typeface="Open Sans"/>
              </a:rPr>
              <a:t>Discom Payables</a:t>
            </a:r>
            <a:endParaRPr sz="1000" b="0" i="0" u="none" strike="noStrike" cap="none">
              <a:solidFill>
                <a:schemeClr val="lt1"/>
              </a:solidFill>
              <a:latin typeface="Open Sans"/>
              <a:ea typeface="Open Sans"/>
              <a:cs typeface="Open Sans"/>
              <a:sym typeface="Open Sans"/>
            </a:endParaRPr>
          </a:p>
        </p:txBody>
      </p:sp>
      <p:sp>
        <p:nvSpPr>
          <p:cNvPr id="148" name="Google Shape;148;p3">
            <a:hlinkClick r:id="rId8" action="ppaction://hlinksldjump"/>
          </p:cNvPr>
          <p:cNvSpPr/>
          <p:nvPr/>
        </p:nvSpPr>
        <p:spPr>
          <a:xfrm>
            <a:off x="1057700" y="2300921"/>
            <a:ext cx="1194182" cy="207763"/>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000" b="1" i="0" u="none" strike="noStrike" cap="none">
                <a:solidFill>
                  <a:schemeClr val="lt1"/>
                </a:solidFill>
                <a:latin typeface="Open Sans"/>
                <a:ea typeface="Open Sans"/>
                <a:cs typeface="Open Sans"/>
                <a:sym typeface="Open Sans"/>
              </a:rPr>
              <a:t>Power Markets</a:t>
            </a:r>
            <a:endParaRPr sz="1000" b="0" i="0" u="none" strike="noStrike" cap="none">
              <a:solidFill>
                <a:schemeClr val="lt1"/>
              </a:solidFill>
              <a:latin typeface="Open Sans"/>
              <a:ea typeface="Open Sans"/>
              <a:cs typeface="Open Sans"/>
              <a:sym typeface="Open Sans"/>
            </a:endParaRPr>
          </a:p>
        </p:txBody>
      </p:sp>
      <p:sp>
        <p:nvSpPr>
          <p:cNvPr id="149" name="Google Shape;149;p3">
            <a:hlinkClick r:id="rId9" action="ppaction://hlinksldjump"/>
          </p:cNvPr>
          <p:cNvSpPr/>
          <p:nvPr/>
        </p:nvSpPr>
        <p:spPr>
          <a:xfrm>
            <a:off x="1057703" y="2632851"/>
            <a:ext cx="2554447" cy="207763"/>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000" b="1" i="0" u="none" strike="noStrike" cap="none">
                <a:solidFill>
                  <a:schemeClr val="lt1"/>
                </a:solidFill>
                <a:latin typeface="Open Sans"/>
                <a:ea typeface="Open Sans"/>
                <a:cs typeface="Open Sans"/>
                <a:sym typeface="Open Sans"/>
              </a:rPr>
              <a:t>Policy and Regulatory Developments</a:t>
            </a:r>
            <a:endParaRPr sz="1000" b="0" i="0" u="none" strike="noStrike" cap="none">
              <a:solidFill>
                <a:schemeClr val="lt1"/>
              </a:solidFill>
              <a:latin typeface="Open Sans"/>
              <a:ea typeface="Open Sans"/>
              <a:cs typeface="Open Sans"/>
              <a:sym typeface="Open Sans"/>
            </a:endParaRPr>
          </a:p>
        </p:txBody>
      </p:sp>
      <p:sp>
        <p:nvSpPr>
          <p:cNvPr id="150" name="Google Shape;150;p3">
            <a:hlinkClick r:id="rId10" action="ppaction://hlinksldjump"/>
          </p:cNvPr>
          <p:cNvSpPr/>
          <p:nvPr/>
        </p:nvSpPr>
        <p:spPr>
          <a:xfrm>
            <a:off x="1057702" y="2997471"/>
            <a:ext cx="2251880" cy="207763"/>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000" b="1" i="0" u="none" strike="noStrike" cap="none">
                <a:solidFill>
                  <a:schemeClr val="lt1"/>
                </a:solidFill>
                <a:latin typeface="Open Sans"/>
                <a:ea typeface="Open Sans"/>
                <a:cs typeface="Open Sans"/>
                <a:sym typeface="Open Sans"/>
              </a:rPr>
              <a:t>Renewable Energy Finance</a:t>
            </a:r>
            <a:endParaRPr sz="1000" b="0" i="0" u="none" strike="noStrike" cap="none">
              <a:solidFill>
                <a:schemeClr val="lt1"/>
              </a:solidFill>
              <a:latin typeface="Open Sans"/>
              <a:ea typeface="Open Sans"/>
              <a:cs typeface="Open Sans"/>
              <a:sym typeface="Open Sans"/>
            </a:endParaRPr>
          </a:p>
        </p:txBody>
      </p:sp>
      <p:sp>
        <p:nvSpPr>
          <p:cNvPr id="151" name="Google Shape;151;p3">
            <a:hlinkClick r:id="rId11" action="ppaction://hlinksldjump"/>
          </p:cNvPr>
          <p:cNvSpPr/>
          <p:nvPr/>
        </p:nvSpPr>
        <p:spPr>
          <a:xfrm>
            <a:off x="1057702" y="3342660"/>
            <a:ext cx="1869743" cy="207763"/>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000" b="1" i="0" u="none" strike="noStrike" cap="none">
                <a:solidFill>
                  <a:schemeClr val="lt1"/>
                </a:solidFill>
                <a:latin typeface="Open Sans"/>
                <a:ea typeface="Open Sans"/>
                <a:cs typeface="Open Sans"/>
                <a:sym typeface="Open Sans"/>
              </a:rPr>
              <a:t>Energy Storage</a:t>
            </a:r>
            <a:endParaRPr sz="1000" b="0" i="0" u="none" strike="noStrike" cap="none">
              <a:solidFill>
                <a:schemeClr val="lt1"/>
              </a:solidFill>
              <a:latin typeface="Open Sans"/>
              <a:ea typeface="Open Sans"/>
              <a:cs typeface="Open Sans"/>
              <a:sym typeface="Open Sans"/>
            </a:endParaRPr>
          </a:p>
        </p:txBody>
      </p:sp>
      <p:sp>
        <p:nvSpPr>
          <p:cNvPr id="152" name="Google Shape;152;p3">
            <a:hlinkClick r:id="rId12" action="ppaction://hlinksldjump"/>
          </p:cNvPr>
          <p:cNvSpPr/>
          <p:nvPr/>
        </p:nvSpPr>
        <p:spPr>
          <a:xfrm>
            <a:off x="1057702" y="3686821"/>
            <a:ext cx="1383307" cy="207763"/>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000" b="1" i="0" u="none" strike="noStrike" cap="none">
                <a:solidFill>
                  <a:schemeClr val="lt1"/>
                </a:solidFill>
                <a:latin typeface="Open Sans"/>
                <a:ea typeface="Open Sans"/>
                <a:cs typeface="Open Sans"/>
                <a:sym typeface="Open Sans"/>
              </a:rPr>
              <a:t>Electric Mobility</a:t>
            </a:r>
            <a:endParaRPr sz="1000" b="0" i="0" u="none" strike="noStrike" cap="none">
              <a:solidFill>
                <a:schemeClr val="lt1"/>
              </a:solidFill>
              <a:latin typeface="Open Sans"/>
              <a:ea typeface="Open Sans"/>
              <a:cs typeface="Open Sans"/>
              <a:sym typeface="Open Sans"/>
            </a:endParaRPr>
          </a:p>
        </p:txBody>
      </p:sp>
      <p:sp>
        <p:nvSpPr>
          <p:cNvPr id="153" name="Google Shape;153;p3">
            <a:hlinkClick r:id="rId13" action="ppaction://hlinksldjump"/>
          </p:cNvPr>
          <p:cNvSpPr/>
          <p:nvPr/>
        </p:nvSpPr>
        <p:spPr>
          <a:xfrm>
            <a:off x="1057701" y="4023068"/>
            <a:ext cx="1508079" cy="207763"/>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000" b="1" i="0" u="none" strike="noStrike" cap="none">
                <a:solidFill>
                  <a:schemeClr val="lt1"/>
                </a:solidFill>
                <a:latin typeface="Open Sans"/>
                <a:ea typeface="Open Sans"/>
                <a:cs typeface="Open Sans"/>
                <a:sym typeface="Open Sans"/>
              </a:rPr>
              <a:t>Annexures</a:t>
            </a:r>
            <a:endParaRPr sz="1000" b="0" i="0" u="none" strike="noStrike" cap="none">
              <a:solidFill>
                <a:schemeClr val="lt1"/>
              </a:solidFill>
              <a:latin typeface="Open Sans"/>
              <a:ea typeface="Open Sans"/>
              <a:cs typeface="Open Sans"/>
              <a:sym typeface="Open Sans"/>
            </a:endParaRPr>
          </a:p>
        </p:txBody>
      </p:sp>
      <p:sp>
        <p:nvSpPr>
          <p:cNvPr id="154" name="Google Shape;154;p3">
            <a:hlinkClick r:id="rId7" action="ppaction://hlinksldjump"/>
          </p:cNvPr>
          <p:cNvSpPr/>
          <p:nvPr/>
        </p:nvSpPr>
        <p:spPr>
          <a:xfrm>
            <a:off x="1057702" y="4373228"/>
            <a:ext cx="5958394" cy="207763"/>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000" b="1" i="0" u="sng" strike="noStrike" cap="none" dirty="0">
                <a:solidFill>
                  <a:schemeClr val="lt1"/>
                </a:solidFill>
                <a:latin typeface="Open Sans"/>
                <a:ea typeface="Open Sans"/>
                <a:cs typeface="Open Sans"/>
                <a:sym typeface="Open Sans"/>
                <a:hlinkClick r:id="rId14" action="ppaction://hlinksldjump">
                  <a:extLst>
                    <a:ext uri="{A12FA001-AC4F-418D-AE19-62706E023703}">
                      <ahyp:hlinkClr xmlns:ahyp="http://schemas.microsoft.com/office/drawing/2018/hyperlinkcolor" val="tx"/>
                    </a:ext>
                  </a:extLst>
                </a:hlinkClick>
              </a:rPr>
              <a:t>About Us</a:t>
            </a:r>
            <a:endParaRPr sz="1000" b="0" i="0" u="sng" strike="noStrike" cap="none" dirty="0">
              <a:solidFill>
                <a:schemeClr val="lt1"/>
              </a:solidFill>
              <a:latin typeface="Open Sans"/>
              <a:ea typeface="Open Sans"/>
              <a:cs typeface="Open Sans"/>
              <a:sym typeface="Open Sans"/>
            </a:endParaRPr>
          </a:p>
        </p:txBody>
      </p:sp>
      <p:pic>
        <p:nvPicPr>
          <p:cNvPr id="155" name="Google Shape;155;p3"/>
          <p:cNvPicPr preferRelativeResize="0"/>
          <p:nvPr/>
        </p:nvPicPr>
        <p:blipFill rotWithShape="1">
          <a:blip r:embed="rId15">
            <a:alphaModFix/>
          </a:blip>
          <a:srcRect/>
          <a:stretch/>
        </p:blipFill>
        <p:spPr>
          <a:xfrm>
            <a:off x="547671" y="3003122"/>
            <a:ext cx="153806" cy="227440"/>
          </a:xfrm>
          <a:prstGeom prst="rect">
            <a:avLst/>
          </a:prstGeom>
          <a:noFill/>
          <a:ln>
            <a:noFill/>
          </a:ln>
        </p:spPr>
      </p:pic>
      <p:grpSp>
        <p:nvGrpSpPr>
          <p:cNvPr id="156" name="Google Shape;156;p3"/>
          <p:cNvGrpSpPr/>
          <p:nvPr/>
        </p:nvGrpSpPr>
        <p:grpSpPr>
          <a:xfrm>
            <a:off x="8284057" y="4779402"/>
            <a:ext cx="715926" cy="418214"/>
            <a:chOff x="8284057" y="4779402"/>
            <a:chExt cx="715926" cy="418214"/>
          </a:xfrm>
        </p:grpSpPr>
        <p:sp>
          <p:nvSpPr>
            <p:cNvPr id="157" name="Google Shape;157;p3"/>
            <p:cNvSpPr/>
            <p:nvPr/>
          </p:nvSpPr>
          <p:spPr>
            <a:xfrm>
              <a:off x="8331958" y="4779402"/>
              <a:ext cx="614149" cy="418214"/>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58" name="Google Shape;158;p3"/>
            <p:cNvGrpSpPr/>
            <p:nvPr/>
          </p:nvGrpSpPr>
          <p:grpSpPr>
            <a:xfrm>
              <a:off x="8284057" y="4879531"/>
              <a:ext cx="715926" cy="263969"/>
              <a:chOff x="1376812" y="1471708"/>
              <a:chExt cx="715926" cy="263969"/>
            </a:xfrm>
          </p:grpSpPr>
          <p:sp>
            <p:nvSpPr>
              <p:cNvPr id="159" name="Google Shape;159;p3"/>
              <p:cNvSpPr txBox="1"/>
              <p:nvPr/>
            </p:nvSpPr>
            <p:spPr>
              <a:xfrm>
                <a:off x="1376812" y="1535622"/>
                <a:ext cx="715926"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1" i="0" u="none" strike="noStrike" cap="none">
                    <a:solidFill>
                      <a:srgbClr val="575756"/>
                    </a:solidFill>
                    <a:latin typeface="Open Sans"/>
                    <a:ea typeface="Open Sans"/>
                    <a:cs typeface="Open Sans"/>
                    <a:sym typeface="Open Sans"/>
                  </a:rPr>
                  <a:t>cef.ceew.in</a:t>
                </a:r>
                <a:endParaRPr/>
              </a:p>
            </p:txBody>
          </p:sp>
          <p:grpSp>
            <p:nvGrpSpPr>
              <p:cNvPr id="160" name="Google Shape;160;p3"/>
              <p:cNvGrpSpPr/>
              <p:nvPr/>
            </p:nvGrpSpPr>
            <p:grpSpPr>
              <a:xfrm>
                <a:off x="1504037" y="1471708"/>
                <a:ext cx="436340" cy="63914"/>
                <a:chOff x="973747" y="978085"/>
                <a:chExt cx="436340" cy="63914"/>
              </a:xfrm>
            </p:grpSpPr>
            <p:sp>
              <p:nvSpPr>
                <p:cNvPr id="161" name="Google Shape;161;p3"/>
                <p:cNvSpPr/>
                <p:nvPr/>
              </p:nvSpPr>
              <p:spPr>
                <a:xfrm>
                  <a:off x="1349029" y="978085"/>
                  <a:ext cx="61058" cy="61059"/>
                </a:xfrm>
                <a:prstGeom prst="ellipse">
                  <a:avLst/>
                </a:prstGeom>
                <a:solidFill>
                  <a:srgbClr val="0A9F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2" name="Google Shape;162;p3"/>
                <p:cNvSpPr/>
                <p:nvPr/>
              </p:nvSpPr>
              <p:spPr>
                <a:xfrm>
                  <a:off x="1084312" y="980940"/>
                  <a:ext cx="61058" cy="61059"/>
                </a:xfrm>
                <a:prstGeom prst="ellipse">
                  <a:avLst/>
                </a:prstGeom>
                <a:solidFill>
                  <a:srgbClr val="87BD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3" name="Google Shape;163;p3"/>
                <p:cNvSpPr/>
                <p:nvPr/>
              </p:nvSpPr>
              <p:spPr>
                <a:xfrm>
                  <a:off x="973747" y="980940"/>
                  <a:ext cx="61058" cy="61059"/>
                </a:xfrm>
                <a:prstGeom prst="ellipse">
                  <a:avLst/>
                </a:prstGeom>
                <a:solidFill>
                  <a:srgbClr val="EA581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grpSp>
      <p:sp>
        <p:nvSpPr>
          <p:cNvPr id="164" name="Google Shape;164;p3"/>
          <p:cNvSpPr txBox="1"/>
          <p:nvPr/>
        </p:nvSpPr>
        <p:spPr>
          <a:xfrm rot="-5400000">
            <a:off x="8583621" y="3704036"/>
            <a:ext cx="750626"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0" i="0" u="none" strike="noStrike" cap="none">
                <a:solidFill>
                  <a:srgbClr val="9D9D9C"/>
                </a:solidFill>
                <a:latin typeface="Open Sans"/>
                <a:ea typeface="Open Sans"/>
                <a:cs typeface="Open Sans"/>
                <a:sym typeface="Open Sans"/>
              </a:rPr>
              <a:t>Image: iStock</a:t>
            </a:r>
            <a:endParaRPr/>
          </a:p>
        </p:txBody>
      </p:sp>
      <p:sp>
        <p:nvSpPr>
          <p:cNvPr id="165" name="Google Shape;165;p3">
            <a:hlinkClick r:id="rId4" action="ppaction://hlinksldjump"/>
          </p:cNvPr>
          <p:cNvSpPr/>
          <p:nvPr/>
        </p:nvSpPr>
        <p:spPr>
          <a:xfrm>
            <a:off x="3737596" y="881717"/>
            <a:ext cx="377636" cy="273854"/>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r>
              <a:rPr lang="en-US" sz="1000" b="1" i="0" u="none" strike="noStrike" cap="none">
                <a:solidFill>
                  <a:schemeClr val="lt1"/>
                </a:solidFill>
                <a:latin typeface="Open Sans"/>
                <a:ea typeface="Open Sans"/>
                <a:cs typeface="Open Sans"/>
                <a:sym typeface="Open Sans"/>
              </a:rPr>
              <a:t>4</a:t>
            </a:r>
            <a:endParaRPr sz="1000" b="0" i="0" u="none" strike="noStrike" cap="none">
              <a:solidFill>
                <a:schemeClr val="lt1"/>
              </a:solidFill>
              <a:latin typeface="Open Sans"/>
              <a:ea typeface="Open Sans"/>
              <a:cs typeface="Open Sans"/>
              <a:sym typeface="Open Sans"/>
            </a:endParaRPr>
          </a:p>
        </p:txBody>
      </p:sp>
      <p:sp>
        <p:nvSpPr>
          <p:cNvPr id="166" name="Google Shape;166;p3">
            <a:hlinkClick r:id="rId4" action="ppaction://hlinksldjump"/>
          </p:cNvPr>
          <p:cNvSpPr/>
          <p:nvPr/>
        </p:nvSpPr>
        <p:spPr>
          <a:xfrm>
            <a:off x="3739265" y="1222910"/>
            <a:ext cx="377636" cy="273854"/>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r>
              <a:rPr lang="en-US" sz="1000" b="1" i="0" u="none" strike="noStrike" cap="none">
                <a:solidFill>
                  <a:schemeClr val="lt1"/>
                </a:solidFill>
                <a:latin typeface="Open Sans"/>
                <a:ea typeface="Open Sans"/>
                <a:cs typeface="Open Sans"/>
                <a:sym typeface="Open Sans"/>
              </a:rPr>
              <a:t>6</a:t>
            </a:r>
            <a:endParaRPr sz="1000" b="0" i="0" u="none" strike="noStrike" cap="none">
              <a:solidFill>
                <a:schemeClr val="lt1"/>
              </a:solidFill>
              <a:latin typeface="Open Sans"/>
              <a:ea typeface="Open Sans"/>
              <a:cs typeface="Open Sans"/>
              <a:sym typeface="Open Sans"/>
            </a:endParaRPr>
          </a:p>
        </p:txBody>
      </p:sp>
      <p:sp>
        <p:nvSpPr>
          <p:cNvPr id="167" name="Google Shape;167;p3">
            <a:hlinkClick r:id="rId4" action="ppaction://hlinksldjump"/>
          </p:cNvPr>
          <p:cNvSpPr/>
          <p:nvPr/>
        </p:nvSpPr>
        <p:spPr>
          <a:xfrm>
            <a:off x="3739827" y="1571250"/>
            <a:ext cx="377636" cy="273854"/>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r>
              <a:rPr lang="en-US" sz="1000" b="1" i="0" u="none" strike="noStrike" cap="none">
                <a:solidFill>
                  <a:schemeClr val="lt1"/>
                </a:solidFill>
                <a:latin typeface="Open Sans"/>
                <a:ea typeface="Open Sans"/>
                <a:cs typeface="Open Sans"/>
                <a:sym typeface="Open Sans"/>
              </a:rPr>
              <a:t>7</a:t>
            </a:r>
            <a:endParaRPr sz="1000" b="0" i="0" u="none" strike="noStrike" cap="none">
              <a:solidFill>
                <a:schemeClr val="lt1"/>
              </a:solidFill>
              <a:latin typeface="Open Sans"/>
              <a:ea typeface="Open Sans"/>
              <a:cs typeface="Open Sans"/>
              <a:sym typeface="Open Sans"/>
            </a:endParaRPr>
          </a:p>
        </p:txBody>
      </p:sp>
      <p:sp>
        <p:nvSpPr>
          <p:cNvPr id="168" name="Google Shape;168;p3">
            <a:hlinkClick r:id="rId4" action="ppaction://hlinksldjump"/>
          </p:cNvPr>
          <p:cNvSpPr/>
          <p:nvPr/>
        </p:nvSpPr>
        <p:spPr>
          <a:xfrm>
            <a:off x="3744420" y="1901251"/>
            <a:ext cx="377636" cy="273854"/>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r>
              <a:rPr lang="en-US" sz="1000" b="1" i="0" u="none" strike="noStrike" cap="none">
                <a:solidFill>
                  <a:schemeClr val="lt1"/>
                </a:solidFill>
                <a:latin typeface="Open Sans"/>
                <a:ea typeface="Open Sans"/>
                <a:cs typeface="Open Sans"/>
                <a:sym typeface="Open Sans"/>
              </a:rPr>
              <a:t>8</a:t>
            </a:r>
            <a:endParaRPr sz="1000" b="0" i="0" u="none" strike="noStrike" cap="none">
              <a:solidFill>
                <a:schemeClr val="lt1"/>
              </a:solidFill>
              <a:latin typeface="Open Sans"/>
              <a:ea typeface="Open Sans"/>
              <a:cs typeface="Open Sans"/>
              <a:sym typeface="Open Sans"/>
            </a:endParaRPr>
          </a:p>
        </p:txBody>
      </p:sp>
      <p:sp>
        <p:nvSpPr>
          <p:cNvPr id="169" name="Google Shape;169;p3">
            <a:hlinkClick r:id="rId4" action="ppaction://hlinksldjump"/>
          </p:cNvPr>
          <p:cNvSpPr/>
          <p:nvPr/>
        </p:nvSpPr>
        <p:spPr>
          <a:xfrm>
            <a:off x="3744420" y="2264724"/>
            <a:ext cx="377636" cy="273854"/>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r>
              <a:rPr lang="en-US" sz="1000" b="1" i="0" u="none" strike="noStrike" cap="none">
                <a:solidFill>
                  <a:schemeClr val="lt1"/>
                </a:solidFill>
                <a:latin typeface="Open Sans"/>
                <a:ea typeface="Open Sans"/>
                <a:cs typeface="Open Sans"/>
                <a:sym typeface="Open Sans"/>
              </a:rPr>
              <a:t>9</a:t>
            </a:r>
            <a:endParaRPr sz="1000" b="0" i="0" u="none" strike="noStrike" cap="none">
              <a:solidFill>
                <a:schemeClr val="lt1"/>
              </a:solidFill>
              <a:latin typeface="Open Sans"/>
              <a:ea typeface="Open Sans"/>
              <a:cs typeface="Open Sans"/>
              <a:sym typeface="Open Sans"/>
            </a:endParaRPr>
          </a:p>
        </p:txBody>
      </p:sp>
      <p:sp>
        <p:nvSpPr>
          <p:cNvPr id="170" name="Google Shape;170;p3">
            <a:hlinkClick r:id="rId4" action="ppaction://hlinksldjump"/>
          </p:cNvPr>
          <p:cNvSpPr/>
          <p:nvPr/>
        </p:nvSpPr>
        <p:spPr>
          <a:xfrm>
            <a:off x="3745872" y="2603978"/>
            <a:ext cx="377636" cy="273854"/>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r>
              <a:rPr lang="en-US" sz="1000" b="1" i="0" u="none" strike="noStrike" cap="none">
                <a:solidFill>
                  <a:schemeClr val="lt1"/>
                </a:solidFill>
                <a:latin typeface="Open Sans"/>
                <a:ea typeface="Open Sans"/>
                <a:cs typeface="Open Sans"/>
                <a:sym typeface="Open Sans"/>
              </a:rPr>
              <a:t>10</a:t>
            </a:r>
            <a:endParaRPr sz="1000" b="0" i="0" u="none" strike="noStrike" cap="none">
              <a:solidFill>
                <a:schemeClr val="lt1"/>
              </a:solidFill>
              <a:latin typeface="Open Sans"/>
              <a:ea typeface="Open Sans"/>
              <a:cs typeface="Open Sans"/>
              <a:sym typeface="Open Sans"/>
            </a:endParaRPr>
          </a:p>
        </p:txBody>
      </p:sp>
      <p:sp>
        <p:nvSpPr>
          <p:cNvPr id="171" name="Google Shape;171;p3">
            <a:hlinkClick r:id="rId4" action="ppaction://hlinksldjump"/>
          </p:cNvPr>
          <p:cNvSpPr/>
          <p:nvPr/>
        </p:nvSpPr>
        <p:spPr>
          <a:xfrm>
            <a:off x="3748330" y="2945887"/>
            <a:ext cx="377636" cy="273854"/>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r>
              <a:rPr lang="en-US" sz="1000" b="1" i="0" u="none" strike="noStrike" cap="none">
                <a:solidFill>
                  <a:schemeClr val="lt1"/>
                </a:solidFill>
                <a:latin typeface="Open Sans"/>
                <a:ea typeface="Open Sans"/>
                <a:cs typeface="Open Sans"/>
                <a:sym typeface="Open Sans"/>
              </a:rPr>
              <a:t>11</a:t>
            </a:r>
            <a:endParaRPr sz="1000" b="0" i="0" u="none" strike="noStrike" cap="none">
              <a:solidFill>
                <a:schemeClr val="lt1"/>
              </a:solidFill>
              <a:latin typeface="Open Sans"/>
              <a:ea typeface="Open Sans"/>
              <a:cs typeface="Open Sans"/>
              <a:sym typeface="Open Sans"/>
            </a:endParaRPr>
          </a:p>
        </p:txBody>
      </p:sp>
      <p:sp>
        <p:nvSpPr>
          <p:cNvPr id="172" name="Google Shape;172;p3">
            <a:hlinkClick r:id="rId4" action="ppaction://hlinksldjump"/>
          </p:cNvPr>
          <p:cNvSpPr/>
          <p:nvPr/>
        </p:nvSpPr>
        <p:spPr>
          <a:xfrm>
            <a:off x="3753266" y="3306921"/>
            <a:ext cx="377636" cy="273854"/>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r>
              <a:rPr lang="en-US" sz="1000" b="1" i="0" u="none" strike="noStrike" cap="none">
                <a:solidFill>
                  <a:schemeClr val="lt1"/>
                </a:solidFill>
                <a:latin typeface="Open Sans"/>
                <a:ea typeface="Open Sans"/>
                <a:cs typeface="Open Sans"/>
                <a:sym typeface="Open Sans"/>
              </a:rPr>
              <a:t>14</a:t>
            </a:r>
            <a:endParaRPr sz="1000" b="0" i="0" u="none" strike="noStrike" cap="none">
              <a:solidFill>
                <a:schemeClr val="lt1"/>
              </a:solidFill>
              <a:latin typeface="Open Sans"/>
              <a:ea typeface="Open Sans"/>
              <a:cs typeface="Open Sans"/>
              <a:sym typeface="Open Sans"/>
            </a:endParaRPr>
          </a:p>
        </p:txBody>
      </p:sp>
      <p:sp>
        <p:nvSpPr>
          <p:cNvPr id="173" name="Google Shape;173;p3">
            <a:hlinkClick r:id="rId4" action="ppaction://hlinksldjump"/>
          </p:cNvPr>
          <p:cNvSpPr/>
          <p:nvPr/>
        </p:nvSpPr>
        <p:spPr>
          <a:xfrm>
            <a:off x="3753266" y="3648116"/>
            <a:ext cx="377636" cy="273854"/>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r>
              <a:rPr lang="en-US" sz="1000" b="1" i="0" u="none" strike="noStrike" cap="none">
                <a:solidFill>
                  <a:schemeClr val="lt1"/>
                </a:solidFill>
                <a:latin typeface="Open Sans"/>
                <a:ea typeface="Open Sans"/>
                <a:cs typeface="Open Sans"/>
                <a:sym typeface="Open Sans"/>
              </a:rPr>
              <a:t>15</a:t>
            </a:r>
            <a:endParaRPr sz="1000" b="0" i="0" u="none" strike="noStrike" cap="none">
              <a:solidFill>
                <a:schemeClr val="lt1"/>
              </a:solidFill>
              <a:latin typeface="Open Sans"/>
              <a:ea typeface="Open Sans"/>
              <a:cs typeface="Open Sans"/>
              <a:sym typeface="Open Sans"/>
            </a:endParaRPr>
          </a:p>
        </p:txBody>
      </p:sp>
      <p:sp>
        <p:nvSpPr>
          <p:cNvPr id="174" name="Google Shape;174;p3">
            <a:hlinkClick r:id="rId4" action="ppaction://hlinksldjump"/>
          </p:cNvPr>
          <p:cNvSpPr/>
          <p:nvPr/>
        </p:nvSpPr>
        <p:spPr>
          <a:xfrm>
            <a:off x="3749183" y="3990237"/>
            <a:ext cx="377636" cy="273854"/>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r>
              <a:rPr lang="en-US" sz="1000" b="1" i="0" u="none" strike="noStrike" cap="none">
                <a:solidFill>
                  <a:schemeClr val="lt1"/>
                </a:solidFill>
                <a:latin typeface="Open Sans"/>
                <a:ea typeface="Open Sans"/>
                <a:cs typeface="Open Sans"/>
                <a:sym typeface="Open Sans"/>
              </a:rPr>
              <a:t>17</a:t>
            </a:r>
            <a:endParaRPr sz="1000" b="0" i="0" u="none" strike="noStrike" cap="none">
              <a:solidFill>
                <a:schemeClr val="lt1"/>
              </a:solidFill>
              <a:latin typeface="Open Sans"/>
              <a:ea typeface="Open Sans"/>
              <a:cs typeface="Open Sans"/>
              <a:sym typeface="Open Sans"/>
            </a:endParaRPr>
          </a:p>
        </p:txBody>
      </p:sp>
      <p:sp>
        <p:nvSpPr>
          <p:cNvPr id="175" name="Google Shape;175;p3">
            <a:hlinkClick r:id="rId4" action="ppaction://hlinksldjump"/>
          </p:cNvPr>
          <p:cNvSpPr/>
          <p:nvPr/>
        </p:nvSpPr>
        <p:spPr>
          <a:xfrm>
            <a:off x="3753266" y="4339095"/>
            <a:ext cx="377636" cy="273854"/>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r>
              <a:rPr lang="en-US" sz="1000" b="1" i="0" u="none" strike="noStrike" cap="none">
                <a:solidFill>
                  <a:schemeClr val="lt1"/>
                </a:solidFill>
                <a:latin typeface="Open Sans"/>
                <a:ea typeface="Open Sans"/>
                <a:cs typeface="Open Sans"/>
                <a:sym typeface="Open Sans"/>
              </a:rPr>
              <a:t>20</a:t>
            </a:r>
            <a:endParaRPr sz="1000" b="0" i="0" u="none" strike="noStrike" cap="none">
              <a:solidFill>
                <a:schemeClr val="lt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4"/>
          <p:cNvSpPr/>
          <p:nvPr/>
        </p:nvSpPr>
        <p:spPr>
          <a:xfrm>
            <a:off x="6485302" y="523625"/>
            <a:ext cx="3238213" cy="4211127"/>
          </a:xfrm>
          <a:prstGeom prst="roundRect">
            <a:avLst>
              <a:gd name="adj" fmla="val 16667"/>
            </a:avLst>
          </a:prstGeom>
          <a:solidFill>
            <a:srgbClr val="C3E5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1" name="Google Shape;181;p4"/>
          <p:cNvSpPr txBox="1">
            <a:spLocks noGrp="1"/>
          </p:cNvSpPr>
          <p:nvPr>
            <p:ph type="title"/>
          </p:nvPr>
        </p:nvSpPr>
        <p:spPr>
          <a:xfrm>
            <a:off x="457199" y="124721"/>
            <a:ext cx="7689273" cy="48158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US" sz="1200">
                <a:solidFill>
                  <a:srgbClr val="575756"/>
                </a:solidFill>
              </a:rPr>
              <a:t>Generation capacity: </a:t>
            </a:r>
            <a:r>
              <a:rPr lang="en-US" sz="1200">
                <a:solidFill>
                  <a:srgbClr val="009CD8"/>
                </a:solidFill>
              </a:rPr>
              <a:t>RE capacity crosses 25% of the overall generation capacity in India; its addition continues to outpace coal</a:t>
            </a:r>
            <a:endParaRPr/>
          </a:p>
        </p:txBody>
      </p:sp>
      <p:sp>
        <p:nvSpPr>
          <p:cNvPr id="182" name="Google Shape;182;p4"/>
          <p:cNvSpPr txBox="1">
            <a:spLocks noGrp="1"/>
          </p:cNvSpPr>
          <p:nvPr>
            <p:ph type="body" idx="4294967295"/>
          </p:nvPr>
        </p:nvSpPr>
        <p:spPr>
          <a:xfrm>
            <a:off x="143118" y="2886590"/>
            <a:ext cx="4643051" cy="280813"/>
          </a:xfrm>
          <a:prstGeom prst="rect">
            <a:avLst/>
          </a:prstGeom>
          <a:noFill/>
          <a:ln>
            <a:noFill/>
          </a:ln>
        </p:spPr>
        <p:txBody>
          <a:bodyPr spcFirstLastPara="1" wrap="square" lIns="91425" tIns="91425" rIns="91425" bIns="91425" anchor="t" anchorCtr="0">
            <a:noAutofit/>
          </a:bodyPr>
          <a:lstStyle/>
          <a:p>
            <a:pPr marL="101600" lvl="0" indent="0" algn="l" rtl="0">
              <a:lnSpc>
                <a:spcPct val="100000"/>
              </a:lnSpc>
              <a:spcBef>
                <a:spcPts val="600"/>
              </a:spcBef>
              <a:spcAft>
                <a:spcPts val="0"/>
              </a:spcAft>
              <a:buSzPts val="2000"/>
              <a:buNone/>
            </a:pPr>
            <a:r>
              <a:rPr lang="en-US" sz="700" i="1">
                <a:solidFill>
                  <a:srgbClr val="0A9FD9"/>
                </a:solidFill>
                <a:latin typeface="Open Sans"/>
                <a:ea typeface="Open Sans"/>
                <a:cs typeface="Open Sans"/>
                <a:sym typeface="Open Sans"/>
              </a:rPr>
              <a:t>Source: </a:t>
            </a:r>
            <a:r>
              <a:rPr lang="en-US" sz="700" i="1">
                <a:solidFill>
                  <a:srgbClr val="777777"/>
                </a:solidFill>
                <a:latin typeface="Open Sans"/>
                <a:ea typeface="Open Sans"/>
                <a:cs typeface="Open Sans"/>
                <a:sym typeface="Open Sans"/>
              </a:rPr>
              <a:t>Central Electricity Authority (CEA). *Includes solar (rooftop) (as of June 2021).</a:t>
            </a:r>
            <a:endParaRPr/>
          </a:p>
        </p:txBody>
      </p:sp>
      <p:sp>
        <p:nvSpPr>
          <p:cNvPr id="183" name="Google Shape;183;p4"/>
          <p:cNvSpPr txBox="1">
            <a:spLocks noGrp="1"/>
          </p:cNvSpPr>
          <p:nvPr>
            <p:ph type="body" idx="4294967295"/>
          </p:nvPr>
        </p:nvSpPr>
        <p:spPr>
          <a:xfrm>
            <a:off x="135581" y="4762031"/>
            <a:ext cx="6668631" cy="373849"/>
          </a:xfrm>
          <a:prstGeom prst="rect">
            <a:avLst/>
          </a:prstGeom>
          <a:noFill/>
          <a:ln>
            <a:noFill/>
          </a:ln>
        </p:spPr>
        <p:txBody>
          <a:bodyPr spcFirstLastPara="1" wrap="square" lIns="91425" tIns="91425" rIns="91425" bIns="91425" anchor="t" anchorCtr="0">
            <a:noAutofit/>
          </a:bodyPr>
          <a:lstStyle/>
          <a:p>
            <a:pPr marL="101600" lvl="0" indent="0" algn="l" rtl="0">
              <a:lnSpc>
                <a:spcPct val="100000"/>
              </a:lnSpc>
              <a:spcBef>
                <a:spcPts val="600"/>
              </a:spcBef>
              <a:spcAft>
                <a:spcPts val="0"/>
              </a:spcAft>
              <a:buSzPts val="2000"/>
              <a:buNone/>
            </a:pPr>
            <a:r>
              <a:rPr lang="en-US" sz="700" i="1">
                <a:solidFill>
                  <a:srgbClr val="0A9FD9"/>
                </a:solidFill>
                <a:latin typeface="Open Sans"/>
                <a:ea typeface="Open Sans"/>
                <a:cs typeface="Open Sans"/>
                <a:sym typeface="Open Sans"/>
              </a:rPr>
              <a:t>Source: </a:t>
            </a:r>
            <a:r>
              <a:rPr lang="en-US" sz="700" i="1">
                <a:solidFill>
                  <a:srgbClr val="777777"/>
                </a:solidFill>
                <a:latin typeface="Open Sans"/>
                <a:ea typeface="Open Sans"/>
                <a:cs typeface="Open Sans"/>
                <a:sym typeface="Open Sans"/>
              </a:rPr>
              <a:t>Ministry of New and Renewable Energy. *Till May 2021 as breakup of solar capacity addition (across grid-scale and rooftop) is not available for June 2021.</a:t>
            </a:r>
            <a:endParaRPr sz="700">
              <a:solidFill>
                <a:srgbClr val="777777"/>
              </a:solidFill>
              <a:latin typeface="Open Sans"/>
              <a:ea typeface="Open Sans"/>
              <a:cs typeface="Open Sans"/>
              <a:sym typeface="Open Sans"/>
            </a:endParaRPr>
          </a:p>
        </p:txBody>
      </p:sp>
      <p:cxnSp>
        <p:nvCxnSpPr>
          <p:cNvPr id="184" name="Google Shape;184;p4"/>
          <p:cNvCxnSpPr/>
          <p:nvPr/>
        </p:nvCxnSpPr>
        <p:spPr>
          <a:xfrm>
            <a:off x="2171700" y="774402"/>
            <a:ext cx="4149076" cy="0"/>
          </a:xfrm>
          <a:prstGeom prst="straightConnector1">
            <a:avLst/>
          </a:prstGeom>
          <a:noFill/>
          <a:ln w="9525" cap="flat" cmpd="sng">
            <a:solidFill>
              <a:srgbClr val="009CD8"/>
            </a:solidFill>
            <a:prstDash val="solid"/>
            <a:round/>
            <a:headEnd type="none" w="sm" len="sm"/>
            <a:tailEnd type="none" w="sm" len="sm"/>
          </a:ln>
        </p:spPr>
      </p:cxnSp>
      <p:sp>
        <p:nvSpPr>
          <p:cNvPr id="185" name="Google Shape;185;p4"/>
          <p:cNvSpPr/>
          <p:nvPr/>
        </p:nvSpPr>
        <p:spPr>
          <a:xfrm>
            <a:off x="6196951" y="712489"/>
            <a:ext cx="123825" cy="123825"/>
          </a:xfrm>
          <a:prstGeom prst="ellipse">
            <a:avLst/>
          </a:prstGeom>
          <a:solidFill>
            <a:srgbClr val="009C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86" name="Google Shape;186;p4"/>
          <p:cNvCxnSpPr/>
          <p:nvPr/>
        </p:nvCxnSpPr>
        <p:spPr>
          <a:xfrm>
            <a:off x="2052084" y="3292006"/>
            <a:ext cx="4266469" cy="0"/>
          </a:xfrm>
          <a:prstGeom prst="straightConnector1">
            <a:avLst/>
          </a:prstGeom>
          <a:noFill/>
          <a:ln w="9525" cap="flat" cmpd="sng">
            <a:solidFill>
              <a:srgbClr val="009CD8"/>
            </a:solidFill>
            <a:prstDash val="solid"/>
            <a:round/>
            <a:headEnd type="none" w="sm" len="sm"/>
            <a:tailEnd type="none" w="sm" len="sm"/>
          </a:ln>
        </p:spPr>
      </p:cxnSp>
      <p:sp>
        <p:nvSpPr>
          <p:cNvPr id="187" name="Google Shape;187;p4"/>
          <p:cNvSpPr/>
          <p:nvPr/>
        </p:nvSpPr>
        <p:spPr>
          <a:xfrm>
            <a:off x="6194728" y="3230093"/>
            <a:ext cx="123825" cy="123825"/>
          </a:xfrm>
          <a:prstGeom prst="ellipse">
            <a:avLst/>
          </a:prstGeom>
          <a:solidFill>
            <a:srgbClr val="009C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8" name="Google Shape;188;p4"/>
          <p:cNvSpPr/>
          <p:nvPr/>
        </p:nvSpPr>
        <p:spPr>
          <a:xfrm rot="-5400000">
            <a:off x="9082410" y="-91649"/>
            <a:ext cx="249623" cy="815252"/>
          </a:xfrm>
          <a:prstGeom prst="rect">
            <a:avLst/>
          </a:prstGeom>
          <a:solidFill>
            <a:srgbClr val="009C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9" name="Google Shape;189;p4"/>
          <p:cNvSpPr txBox="1"/>
          <p:nvPr/>
        </p:nvSpPr>
        <p:spPr>
          <a:xfrm>
            <a:off x="8821030" y="208255"/>
            <a:ext cx="261555"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chemeClr val="lt1"/>
                </a:solidFill>
                <a:latin typeface="Open Sans"/>
                <a:ea typeface="Open Sans"/>
                <a:cs typeface="Open Sans"/>
                <a:sym typeface="Open Sans"/>
              </a:rPr>
              <a:t>4</a:t>
            </a:r>
            <a:endParaRPr/>
          </a:p>
        </p:txBody>
      </p:sp>
      <p:grpSp>
        <p:nvGrpSpPr>
          <p:cNvPr id="190" name="Google Shape;190;p4"/>
          <p:cNvGrpSpPr/>
          <p:nvPr/>
        </p:nvGrpSpPr>
        <p:grpSpPr>
          <a:xfrm>
            <a:off x="8284057" y="4779402"/>
            <a:ext cx="715926" cy="418214"/>
            <a:chOff x="8284057" y="4779402"/>
            <a:chExt cx="715926" cy="418214"/>
          </a:xfrm>
        </p:grpSpPr>
        <p:sp>
          <p:nvSpPr>
            <p:cNvPr id="191" name="Google Shape;191;p4"/>
            <p:cNvSpPr/>
            <p:nvPr/>
          </p:nvSpPr>
          <p:spPr>
            <a:xfrm>
              <a:off x="8331958" y="4779402"/>
              <a:ext cx="614149" cy="418214"/>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92" name="Google Shape;192;p4"/>
            <p:cNvGrpSpPr/>
            <p:nvPr/>
          </p:nvGrpSpPr>
          <p:grpSpPr>
            <a:xfrm>
              <a:off x="8284057" y="4879531"/>
              <a:ext cx="715926" cy="263969"/>
              <a:chOff x="1376812" y="1471708"/>
              <a:chExt cx="715926" cy="263969"/>
            </a:xfrm>
          </p:grpSpPr>
          <p:sp>
            <p:nvSpPr>
              <p:cNvPr id="193" name="Google Shape;193;p4"/>
              <p:cNvSpPr txBox="1"/>
              <p:nvPr/>
            </p:nvSpPr>
            <p:spPr>
              <a:xfrm>
                <a:off x="1376812" y="1535622"/>
                <a:ext cx="715926"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1" i="0" u="none" strike="noStrike" cap="none">
                    <a:solidFill>
                      <a:srgbClr val="575756"/>
                    </a:solidFill>
                    <a:latin typeface="Open Sans"/>
                    <a:ea typeface="Open Sans"/>
                    <a:cs typeface="Open Sans"/>
                    <a:sym typeface="Open Sans"/>
                  </a:rPr>
                  <a:t>cef.ceew.in</a:t>
                </a:r>
                <a:endParaRPr/>
              </a:p>
            </p:txBody>
          </p:sp>
          <p:grpSp>
            <p:nvGrpSpPr>
              <p:cNvPr id="194" name="Google Shape;194;p4"/>
              <p:cNvGrpSpPr/>
              <p:nvPr/>
            </p:nvGrpSpPr>
            <p:grpSpPr>
              <a:xfrm>
                <a:off x="1504037" y="1471708"/>
                <a:ext cx="436340" cy="63914"/>
                <a:chOff x="973747" y="978085"/>
                <a:chExt cx="436340" cy="63914"/>
              </a:xfrm>
            </p:grpSpPr>
            <p:sp>
              <p:nvSpPr>
                <p:cNvPr id="195" name="Google Shape;195;p4"/>
                <p:cNvSpPr/>
                <p:nvPr/>
              </p:nvSpPr>
              <p:spPr>
                <a:xfrm>
                  <a:off x="1349029" y="978085"/>
                  <a:ext cx="61058" cy="61059"/>
                </a:xfrm>
                <a:prstGeom prst="ellipse">
                  <a:avLst/>
                </a:prstGeom>
                <a:solidFill>
                  <a:srgbClr val="0A9F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6" name="Google Shape;196;p4"/>
                <p:cNvSpPr/>
                <p:nvPr/>
              </p:nvSpPr>
              <p:spPr>
                <a:xfrm>
                  <a:off x="1084312" y="980940"/>
                  <a:ext cx="61058" cy="61059"/>
                </a:xfrm>
                <a:prstGeom prst="ellipse">
                  <a:avLst/>
                </a:prstGeom>
                <a:solidFill>
                  <a:srgbClr val="87BD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7" name="Google Shape;197;p4"/>
                <p:cNvSpPr/>
                <p:nvPr/>
              </p:nvSpPr>
              <p:spPr>
                <a:xfrm>
                  <a:off x="973747" y="980940"/>
                  <a:ext cx="61058" cy="61059"/>
                </a:xfrm>
                <a:prstGeom prst="ellipse">
                  <a:avLst/>
                </a:prstGeom>
                <a:solidFill>
                  <a:srgbClr val="EA581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grpSp>
      <p:graphicFrame>
        <p:nvGraphicFramePr>
          <p:cNvPr id="198" name="Google Shape;198;p4"/>
          <p:cNvGraphicFramePr/>
          <p:nvPr/>
        </p:nvGraphicFramePr>
        <p:xfrm>
          <a:off x="270849" y="639177"/>
          <a:ext cx="6049928" cy="2377036"/>
        </p:xfrm>
        <a:graphic>
          <a:graphicData uri="http://schemas.openxmlformats.org/drawingml/2006/chart">
            <c:chart xmlns:c="http://schemas.openxmlformats.org/drawingml/2006/chart" xmlns:r="http://schemas.openxmlformats.org/officeDocument/2006/relationships" r:id="rId3"/>
          </a:graphicData>
        </a:graphic>
      </p:graphicFrame>
      <p:sp>
        <p:nvSpPr>
          <p:cNvPr id="199" name="Google Shape;199;p4"/>
          <p:cNvSpPr txBox="1"/>
          <p:nvPr/>
        </p:nvSpPr>
        <p:spPr>
          <a:xfrm>
            <a:off x="6554363" y="520770"/>
            <a:ext cx="2391744" cy="415870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None/>
            </a:pPr>
            <a:r>
              <a:rPr lang="en-US" sz="1200" b="1" i="0" u="none" strike="noStrike" cap="none" dirty="0">
                <a:solidFill>
                  <a:srgbClr val="575756"/>
                </a:solidFill>
                <a:latin typeface="Open Sans"/>
                <a:ea typeface="Open Sans"/>
                <a:cs typeface="Open Sans"/>
                <a:sym typeface="Open Sans"/>
              </a:rPr>
              <a:t>Takeaways &amp; Outlook</a:t>
            </a:r>
            <a:endParaRPr dirty="0"/>
          </a:p>
          <a:p>
            <a:pPr marL="0" marR="0" lvl="0" indent="0" algn="l" rtl="0">
              <a:lnSpc>
                <a:spcPct val="100000"/>
              </a:lnSpc>
              <a:spcBef>
                <a:spcPts val="500"/>
              </a:spcBef>
              <a:spcAft>
                <a:spcPts val="0"/>
              </a:spcAft>
              <a:buNone/>
            </a:pPr>
            <a:r>
              <a:rPr lang="en-US" sz="800" b="0" i="0" u="none" strike="noStrike" cap="none" dirty="0">
                <a:solidFill>
                  <a:srgbClr val="575756"/>
                </a:solidFill>
                <a:latin typeface="Open Sans"/>
                <a:ea typeface="Open Sans"/>
                <a:cs typeface="Open Sans"/>
                <a:sym typeface="Open Sans"/>
              </a:rPr>
              <a:t>Around 1.9 GW of net capacity was added in Q1 FY22, which comprised of 2.6 GW RE capacity addition and retirement of 670 MW coal/lignite capacity. The RE capacity added in Q1 FY22 is roughly </a:t>
            </a:r>
            <a:r>
              <a:rPr lang="en-US" sz="800" b="1" i="0" u="none" strike="noStrike" cap="none" dirty="0">
                <a:solidFill>
                  <a:srgbClr val="575756"/>
                </a:solidFill>
                <a:latin typeface="Open Sans"/>
                <a:ea typeface="Open Sans"/>
                <a:cs typeface="Open Sans"/>
                <a:sym typeface="Open Sans"/>
              </a:rPr>
              <a:t>three times the capacity added in the same quarter last fiscal year </a:t>
            </a:r>
            <a:r>
              <a:rPr lang="en-US" sz="800" b="0" i="0" u="none" strike="noStrike" cap="none" dirty="0">
                <a:solidFill>
                  <a:srgbClr val="575756"/>
                </a:solidFill>
                <a:latin typeface="Open Sans"/>
                <a:ea typeface="Open Sans"/>
                <a:cs typeface="Open Sans"/>
                <a:sym typeface="Open Sans"/>
              </a:rPr>
              <a:t>(0.9 GW in Q1 FY21) attributed to the nation-wide lockdown in Q1 FY21. </a:t>
            </a:r>
            <a:endParaRPr dirty="0"/>
          </a:p>
          <a:p>
            <a:pPr marL="0" marR="0" lvl="0" indent="0" algn="l" rtl="0">
              <a:lnSpc>
                <a:spcPct val="100000"/>
              </a:lnSpc>
              <a:spcBef>
                <a:spcPts val="500"/>
              </a:spcBef>
              <a:spcAft>
                <a:spcPts val="0"/>
              </a:spcAft>
              <a:buNone/>
            </a:pPr>
            <a:r>
              <a:rPr lang="en-US" sz="800" b="0" i="0" u="none" strike="noStrike" cap="none" dirty="0">
                <a:solidFill>
                  <a:srgbClr val="575756"/>
                </a:solidFill>
                <a:latin typeface="Open Sans"/>
                <a:ea typeface="Open Sans"/>
                <a:cs typeface="Open Sans"/>
                <a:sym typeface="Open Sans"/>
              </a:rPr>
              <a:t>However, </a:t>
            </a:r>
            <a:r>
              <a:rPr lang="en-US" sz="800" b="1" i="0" u="none" strike="noStrike" cap="none" dirty="0">
                <a:solidFill>
                  <a:srgbClr val="575756"/>
                </a:solidFill>
                <a:latin typeface="Open Sans"/>
                <a:ea typeface="Open Sans"/>
                <a:cs typeface="Open Sans"/>
                <a:sym typeface="Open Sans"/>
              </a:rPr>
              <a:t>RE capacity addition declined by 19% in Q1 FY22 versus previous quarter (3.2 GW in Q4 FY21) </a:t>
            </a:r>
            <a:r>
              <a:rPr lang="en-US" sz="800" b="0" i="0" u="none" strike="noStrike" cap="none" dirty="0">
                <a:solidFill>
                  <a:srgbClr val="575756"/>
                </a:solidFill>
                <a:latin typeface="Open Sans"/>
                <a:ea typeface="Open Sans"/>
                <a:cs typeface="Open Sans"/>
                <a:sym typeface="Open Sans"/>
              </a:rPr>
              <a:t>owing to imposition of lockdown in various states that impacted project commissioning. RE capacity addition is expected to regain momentum in Q2 FY22. </a:t>
            </a:r>
            <a:r>
              <a:rPr lang="en-US" sz="800" b="1" i="0" u="none" strike="noStrike" cap="none" dirty="0">
                <a:solidFill>
                  <a:srgbClr val="575756"/>
                </a:solidFill>
                <a:latin typeface="Open Sans"/>
                <a:ea typeface="Open Sans"/>
                <a:cs typeface="Open Sans"/>
                <a:sym typeface="Open Sans"/>
              </a:rPr>
              <a:t>Within RE, solar (grid-scale and rooftop) continues to dominate, accounting for</a:t>
            </a:r>
            <a:r>
              <a:rPr lang="en-US" sz="800" b="0" i="0" u="none" strike="noStrike" cap="none" dirty="0">
                <a:solidFill>
                  <a:srgbClr val="575756"/>
                </a:solidFill>
                <a:latin typeface="Open Sans"/>
                <a:ea typeface="Open Sans"/>
                <a:cs typeface="Open Sans"/>
                <a:sym typeface="Open Sans"/>
              </a:rPr>
              <a:t> </a:t>
            </a:r>
            <a:r>
              <a:rPr lang="en-US" sz="800" b="1" i="0" u="none" strike="noStrike" cap="none" dirty="0">
                <a:solidFill>
                  <a:srgbClr val="575756"/>
                </a:solidFill>
                <a:latin typeface="Open Sans"/>
                <a:ea typeface="Open Sans"/>
                <a:cs typeface="Open Sans"/>
                <a:sym typeface="Open Sans"/>
              </a:rPr>
              <a:t>2.25 MW (~87%) of the capacity addition in Q1 FY22.</a:t>
            </a:r>
            <a:endParaRPr dirty="0"/>
          </a:p>
          <a:p>
            <a:pPr marL="0" marR="0" lvl="0" indent="0" algn="l" rtl="0">
              <a:lnSpc>
                <a:spcPct val="100000"/>
              </a:lnSpc>
              <a:spcBef>
                <a:spcPts val="500"/>
              </a:spcBef>
              <a:spcAft>
                <a:spcPts val="0"/>
              </a:spcAft>
              <a:buNone/>
            </a:pPr>
            <a:r>
              <a:rPr lang="en-US" sz="800" b="0" i="0" u="none" strike="noStrike" cap="none" dirty="0">
                <a:solidFill>
                  <a:srgbClr val="575756"/>
                </a:solidFill>
                <a:latin typeface="Open Sans"/>
                <a:ea typeface="Open Sans"/>
                <a:cs typeface="Open Sans"/>
                <a:sym typeface="Open Sans"/>
              </a:rPr>
              <a:t>Solar (rooftop) capacity has steadily ramped up since Q1 FY21 with the announcement of </a:t>
            </a:r>
            <a:r>
              <a:rPr lang="en-US" sz="800" b="0" i="0" u="none" strike="noStrike" cap="none" dirty="0" err="1">
                <a:solidFill>
                  <a:srgbClr val="575756"/>
                </a:solidFill>
                <a:latin typeface="Open Sans"/>
                <a:ea typeface="Open Sans"/>
                <a:cs typeface="Open Sans"/>
                <a:sym typeface="Open Sans"/>
              </a:rPr>
              <a:t>favourable</a:t>
            </a:r>
            <a:r>
              <a:rPr lang="en-US" sz="800" b="0" i="0" u="none" strike="noStrike" cap="none" dirty="0">
                <a:solidFill>
                  <a:srgbClr val="575756"/>
                </a:solidFill>
                <a:latin typeface="Open Sans"/>
                <a:ea typeface="Open Sans"/>
                <a:cs typeface="Open Sans"/>
                <a:sym typeface="Open Sans"/>
              </a:rPr>
              <a:t> state policies (e.g. Gujarat). </a:t>
            </a:r>
            <a:r>
              <a:rPr lang="en-US" sz="800" b="1" i="0" u="none" strike="noStrike" cap="none" dirty="0">
                <a:solidFill>
                  <a:srgbClr val="575756"/>
                </a:solidFill>
                <a:latin typeface="Open Sans"/>
                <a:ea typeface="Open Sans"/>
                <a:cs typeface="Open Sans"/>
                <a:sym typeface="Open Sans"/>
              </a:rPr>
              <a:t>The earlier cap of 10 kW on solar (rooftop) capacity for a consumer under net metering regime was increased to 500 kW</a:t>
            </a:r>
            <a:r>
              <a:rPr lang="en-US" sz="800" b="0" i="0" u="none" strike="noStrike" cap="none" dirty="0">
                <a:solidFill>
                  <a:srgbClr val="575756"/>
                </a:solidFill>
                <a:latin typeface="Open Sans"/>
                <a:ea typeface="Open Sans"/>
                <a:cs typeface="Open Sans"/>
                <a:sym typeface="Open Sans"/>
              </a:rPr>
              <a:t> with an amendment to the Electricity (Rights of Consumers) 2020 Rules. This is expected to boost rooftop capacity addition, especially among commercial and industrial consumers.</a:t>
            </a:r>
            <a:endParaRPr sz="800" b="0" i="0" u="none" strike="noStrike" cap="none" dirty="0">
              <a:solidFill>
                <a:srgbClr val="575756"/>
              </a:solidFill>
              <a:latin typeface="Open Sans"/>
              <a:ea typeface="Open Sans"/>
              <a:cs typeface="Open Sans"/>
              <a:sym typeface="Open Sans"/>
            </a:endParaRPr>
          </a:p>
        </p:txBody>
      </p:sp>
      <p:graphicFrame>
        <p:nvGraphicFramePr>
          <p:cNvPr id="200" name="Google Shape;200;p4"/>
          <p:cNvGraphicFramePr/>
          <p:nvPr/>
        </p:nvGraphicFramePr>
        <p:xfrm>
          <a:off x="261674" y="3147948"/>
          <a:ext cx="6059102" cy="176465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5"/>
          <p:cNvSpPr/>
          <p:nvPr/>
        </p:nvSpPr>
        <p:spPr>
          <a:xfrm>
            <a:off x="6485302" y="523625"/>
            <a:ext cx="3238213" cy="4211127"/>
          </a:xfrm>
          <a:prstGeom prst="roundRect">
            <a:avLst>
              <a:gd name="adj" fmla="val 16667"/>
            </a:avLst>
          </a:prstGeom>
          <a:solidFill>
            <a:srgbClr val="C3E5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6" name="Google Shape;206;p5"/>
          <p:cNvSpPr txBox="1">
            <a:spLocks noGrp="1"/>
          </p:cNvSpPr>
          <p:nvPr>
            <p:ph type="body" idx="4294967295"/>
          </p:nvPr>
        </p:nvSpPr>
        <p:spPr>
          <a:xfrm>
            <a:off x="43491" y="4829431"/>
            <a:ext cx="7114054" cy="373849"/>
          </a:xfrm>
          <a:prstGeom prst="rect">
            <a:avLst/>
          </a:prstGeom>
          <a:noFill/>
          <a:ln>
            <a:noFill/>
          </a:ln>
        </p:spPr>
        <p:txBody>
          <a:bodyPr spcFirstLastPara="1" wrap="square" lIns="91425" tIns="91425" rIns="91425" bIns="91425" anchor="t" anchorCtr="0">
            <a:noAutofit/>
          </a:bodyPr>
          <a:lstStyle/>
          <a:p>
            <a:pPr marL="101600" lvl="0" indent="0" algn="l" rtl="0">
              <a:lnSpc>
                <a:spcPct val="100000"/>
              </a:lnSpc>
              <a:spcBef>
                <a:spcPts val="600"/>
              </a:spcBef>
              <a:spcAft>
                <a:spcPts val="0"/>
              </a:spcAft>
              <a:buSzPts val="2000"/>
              <a:buNone/>
            </a:pPr>
            <a:r>
              <a:rPr lang="en-US" sz="700" i="1">
                <a:solidFill>
                  <a:srgbClr val="0A9FD9"/>
                </a:solidFill>
                <a:latin typeface="Open Sans"/>
                <a:ea typeface="Open Sans"/>
                <a:cs typeface="Open Sans"/>
                <a:sym typeface="Open Sans"/>
              </a:rPr>
              <a:t>Source: </a:t>
            </a:r>
            <a:r>
              <a:rPr lang="en-US" sz="600" i="1">
                <a:solidFill>
                  <a:srgbClr val="777777"/>
                </a:solidFill>
                <a:latin typeface="Open Sans"/>
                <a:ea typeface="Open Sans"/>
                <a:cs typeface="Open Sans"/>
                <a:sym typeface="Open Sans"/>
              </a:rPr>
              <a:t>POSOCO. </a:t>
            </a:r>
            <a:r>
              <a:rPr lang="en-US" sz="700" i="1">
                <a:solidFill>
                  <a:srgbClr val="0A9FD9"/>
                </a:solidFill>
                <a:latin typeface="Open Sans"/>
                <a:ea typeface="Open Sans"/>
                <a:cs typeface="Open Sans"/>
                <a:sym typeface="Open Sans"/>
              </a:rPr>
              <a:t>Note: </a:t>
            </a:r>
            <a:r>
              <a:rPr lang="en-US" sz="700" i="1">
                <a:solidFill>
                  <a:srgbClr val="777777"/>
                </a:solidFill>
                <a:latin typeface="Open Sans"/>
                <a:ea typeface="Open Sans"/>
                <a:cs typeface="Open Sans"/>
                <a:sym typeface="Open Sans"/>
              </a:rPr>
              <a:t>RE technologies include solar, wind, biomass, waste-to-energy and small hydro and does not include rooftop solar and large hydro (&gt;25 MW) generation</a:t>
            </a:r>
            <a:r>
              <a:rPr lang="en-US" sz="600" i="1">
                <a:solidFill>
                  <a:srgbClr val="777777"/>
                </a:solidFill>
                <a:latin typeface="Open Sans"/>
                <a:ea typeface="Open Sans"/>
                <a:cs typeface="Open Sans"/>
                <a:sym typeface="Open Sans"/>
              </a:rPr>
              <a:t>. </a:t>
            </a:r>
            <a:endParaRPr sz="700">
              <a:solidFill>
                <a:srgbClr val="777777"/>
              </a:solidFill>
              <a:latin typeface="Open Sans"/>
              <a:ea typeface="Open Sans"/>
              <a:cs typeface="Open Sans"/>
              <a:sym typeface="Open Sans"/>
            </a:endParaRPr>
          </a:p>
        </p:txBody>
      </p:sp>
      <p:sp>
        <p:nvSpPr>
          <p:cNvPr id="207" name="Google Shape;207;p5"/>
          <p:cNvSpPr txBox="1"/>
          <p:nvPr/>
        </p:nvSpPr>
        <p:spPr>
          <a:xfrm>
            <a:off x="6554363" y="520771"/>
            <a:ext cx="2445620" cy="410094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None/>
            </a:pPr>
            <a:r>
              <a:rPr lang="en-US" sz="1200" b="1" i="0" u="none" strike="noStrike" cap="none">
                <a:solidFill>
                  <a:srgbClr val="575756"/>
                </a:solidFill>
                <a:latin typeface="Open Sans"/>
                <a:ea typeface="Open Sans"/>
                <a:cs typeface="Open Sans"/>
                <a:sym typeface="Open Sans"/>
              </a:rPr>
              <a:t>Takeaways &amp; Outlook</a:t>
            </a:r>
            <a:endParaRPr/>
          </a:p>
          <a:p>
            <a:pPr marL="0" marR="0" lvl="0" indent="0" algn="l" rtl="0">
              <a:lnSpc>
                <a:spcPct val="100000"/>
              </a:lnSpc>
              <a:spcBef>
                <a:spcPts val="700"/>
              </a:spcBef>
              <a:spcAft>
                <a:spcPts val="0"/>
              </a:spcAft>
              <a:buNone/>
            </a:pPr>
            <a:r>
              <a:rPr lang="en-US" sz="800" b="1" i="0" u="none" strike="noStrike" cap="none">
                <a:solidFill>
                  <a:srgbClr val="575756"/>
                </a:solidFill>
                <a:latin typeface="Open Sans"/>
                <a:ea typeface="Open Sans"/>
                <a:cs typeface="Open Sans"/>
                <a:sym typeface="Open Sans"/>
              </a:rPr>
              <a:t>Total power generation in Q1 FY22 was up by 17.2% </a:t>
            </a:r>
            <a:r>
              <a:rPr lang="en-US" sz="800" b="0" i="0" u="none" strike="noStrike" cap="none">
                <a:solidFill>
                  <a:srgbClr val="575756"/>
                </a:solidFill>
                <a:latin typeface="Open Sans"/>
                <a:ea typeface="Open Sans"/>
                <a:cs typeface="Open Sans"/>
                <a:sym typeface="Open Sans"/>
              </a:rPr>
              <a:t>compared to Q1 FY21, although Q1 FY22 also sustained Covid-19 second wave led lockdown similar to the Covid-19 first wave in Q1 FY21. </a:t>
            </a:r>
            <a:r>
              <a:rPr lang="en-US" sz="800" b="1" i="0" u="none" strike="noStrike" cap="none">
                <a:solidFill>
                  <a:srgbClr val="595959"/>
                </a:solidFill>
                <a:latin typeface="Open Sans"/>
                <a:ea typeface="Open Sans"/>
                <a:cs typeface="Open Sans"/>
                <a:sym typeface="Open Sans"/>
              </a:rPr>
              <a:t>In June 2021, India hit all-time high electricity demand of 193.9 GW. </a:t>
            </a:r>
            <a:endParaRPr sz="800" b="1" i="0" u="none" strike="noStrike" cap="none">
              <a:solidFill>
                <a:srgbClr val="575756"/>
              </a:solidFill>
              <a:latin typeface="Open Sans"/>
              <a:ea typeface="Open Sans"/>
              <a:cs typeface="Open Sans"/>
              <a:sym typeface="Open Sans"/>
            </a:endParaRPr>
          </a:p>
          <a:p>
            <a:pPr marL="171450" marR="0" lvl="0" indent="-171450" algn="l" rtl="0">
              <a:lnSpc>
                <a:spcPct val="100000"/>
              </a:lnSpc>
              <a:spcBef>
                <a:spcPts val="700"/>
              </a:spcBef>
              <a:spcAft>
                <a:spcPts val="0"/>
              </a:spcAft>
              <a:buClr>
                <a:schemeClr val="dk1"/>
              </a:buClr>
              <a:buSzPts val="1100"/>
              <a:buFont typeface="Arial"/>
              <a:buChar char="•"/>
            </a:pPr>
            <a:r>
              <a:rPr lang="en-US" sz="800" b="1" i="0" u="none" strike="noStrike" cap="none">
                <a:solidFill>
                  <a:srgbClr val="575756"/>
                </a:solidFill>
                <a:latin typeface="Open Sans"/>
                <a:ea typeface="Open Sans"/>
                <a:cs typeface="Open Sans"/>
                <a:sym typeface="Open Sans"/>
              </a:rPr>
              <a:t>April: </a:t>
            </a:r>
            <a:r>
              <a:rPr lang="en-US" sz="800" b="0" i="0" u="none" strike="noStrike" cap="none">
                <a:solidFill>
                  <a:srgbClr val="575756"/>
                </a:solidFill>
                <a:latin typeface="Open Sans"/>
                <a:ea typeface="Open Sans"/>
                <a:cs typeface="Open Sans"/>
                <a:sym typeface="Open Sans"/>
              </a:rPr>
              <a:t>Up by 40.2%</a:t>
            </a:r>
            <a:endParaRPr/>
          </a:p>
          <a:p>
            <a:pPr marL="171450" marR="0" lvl="0" indent="-171450" algn="l" rtl="0">
              <a:lnSpc>
                <a:spcPct val="100000"/>
              </a:lnSpc>
              <a:spcBef>
                <a:spcPts val="700"/>
              </a:spcBef>
              <a:spcAft>
                <a:spcPts val="0"/>
              </a:spcAft>
              <a:buClr>
                <a:schemeClr val="dk1"/>
              </a:buClr>
              <a:buSzPts val="1100"/>
              <a:buFont typeface="Arial"/>
              <a:buChar char="•"/>
            </a:pPr>
            <a:r>
              <a:rPr lang="en-US" sz="800" b="1" i="0" u="none" strike="noStrike" cap="none">
                <a:solidFill>
                  <a:srgbClr val="575756"/>
                </a:solidFill>
                <a:latin typeface="Open Sans"/>
                <a:ea typeface="Open Sans"/>
                <a:cs typeface="Open Sans"/>
                <a:sym typeface="Open Sans"/>
              </a:rPr>
              <a:t>May: </a:t>
            </a:r>
            <a:r>
              <a:rPr lang="en-US" sz="800" b="0" i="0" u="none" strike="noStrike" cap="none">
                <a:solidFill>
                  <a:srgbClr val="575756"/>
                </a:solidFill>
                <a:latin typeface="Open Sans"/>
                <a:ea typeface="Open Sans"/>
                <a:cs typeface="Open Sans"/>
                <a:sym typeface="Open Sans"/>
              </a:rPr>
              <a:t>Up by 7.4%</a:t>
            </a:r>
            <a:endParaRPr/>
          </a:p>
          <a:p>
            <a:pPr marL="171450" marR="0" lvl="0" indent="-171450" algn="l" rtl="0">
              <a:lnSpc>
                <a:spcPct val="100000"/>
              </a:lnSpc>
              <a:spcBef>
                <a:spcPts val="700"/>
              </a:spcBef>
              <a:spcAft>
                <a:spcPts val="0"/>
              </a:spcAft>
              <a:buClr>
                <a:schemeClr val="dk1"/>
              </a:buClr>
              <a:buSzPts val="1100"/>
              <a:buFont typeface="Arial"/>
              <a:buChar char="•"/>
            </a:pPr>
            <a:r>
              <a:rPr lang="en-US" sz="800" b="1" i="0" u="none" strike="noStrike" cap="none">
                <a:solidFill>
                  <a:srgbClr val="575756"/>
                </a:solidFill>
                <a:latin typeface="Open Sans"/>
                <a:ea typeface="Open Sans"/>
                <a:cs typeface="Open Sans"/>
                <a:sym typeface="Open Sans"/>
              </a:rPr>
              <a:t>June:</a:t>
            </a:r>
            <a:r>
              <a:rPr lang="en-US" sz="800" b="0" i="0" u="none" strike="noStrike" cap="none">
                <a:solidFill>
                  <a:srgbClr val="575756"/>
                </a:solidFill>
                <a:latin typeface="Open Sans"/>
                <a:ea typeface="Open Sans"/>
                <a:cs typeface="Open Sans"/>
                <a:sym typeface="Open Sans"/>
              </a:rPr>
              <a:t> Up by 8.2%</a:t>
            </a:r>
            <a:endParaRPr/>
          </a:p>
          <a:p>
            <a:pPr marL="171450" marR="0" lvl="0" indent="-171450" algn="l" rtl="0">
              <a:lnSpc>
                <a:spcPct val="100000"/>
              </a:lnSpc>
              <a:spcBef>
                <a:spcPts val="700"/>
              </a:spcBef>
              <a:spcAft>
                <a:spcPts val="0"/>
              </a:spcAft>
              <a:buClr>
                <a:schemeClr val="dk1"/>
              </a:buClr>
              <a:buSzPts val="1100"/>
              <a:buFont typeface="Arial"/>
              <a:buChar char="•"/>
            </a:pPr>
            <a:r>
              <a:rPr lang="en-US" sz="800" b="1" i="0" u="none" strike="noStrike" cap="none">
                <a:solidFill>
                  <a:srgbClr val="575756"/>
                </a:solidFill>
                <a:latin typeface="Open Sans"/>
                <a:ea typeface="Open Sans"/>
                <a:cs typeface="Open Sans"/>
                <a:sym typeface="Open Sans"/>
              </a:rPr>
              <a:t>Total Q1 FY22:</a:t>
            </a:r>
            <a:r>
              <a:rPr lang="en-US" sz="800" b="0" i="0" u="none" strike="noStrike" cap="none">
                <a:solidFill>
                  <a:srgbClr val="575756"/>
                </a:solidFill>
                <a:latin typeface="Open Sans"/>
                <a:ea typeface="Open Sans"/>
                <a:cs typeface="Open Sans"/>
                <a:sym typeface="Open Sans"/>
              </a:rPr>
              <a:t> Up by 17.2%</a:t>
            </a:r>
            <a:endParaRPr/>
          </a:p>
          <a:p>
            <a:pPr marL="0" marR="0" lvl="0" indent="0" algn="l" rtl="0">
              <a:lnSpc>
                <a:spcPct val="100000"/>
              </a:lnSpc>
              <a:spcBef>
                <a:spcPts val="700"/>
              </a:spcBef>
              <a:spcAft>
                <a:spcPts val="0"/>
              </a:spcAft>
              <a:buNone/>
            </a:pPr>
            <a:r>
              <a:rPr lang="en-US" sz="800" b="0" i="0" u="none" strike="noStrike" cap="none">
                <a:solidFill>
                  <a:srgbClr val="575756"/>
                </a:solidFill>
                <a:latin typeface="Open Sans"/>
                <a:ea typeface="Open Sans"/>
                <a:cs typeface="Open Sans"/>
                <a:sym typeface="Open Sans"/>
              </a:rPr>
              <a:t>From a </a:t>
            </a:r>
            <a:r>
              <a:rPr lang="en-US" sz="800" b="1" i="0" u="none" strike="noStrike" cap="none">
                <a:solidFill>
                  <a:srgbClr val="575756"/>
                </a:solidFill>
                <a:latin typeface="Open Sans"/>
                <a:ea typeface="Open Sans"/>
                <a:cs typeface="Open Sans"/>
                <a:sym typeface="Open Sans"/>
              </a:rPr>
              <a:t>share of total generation perspective, RE declined slightly with a notable change in hydro and coal/lignite </a:t>
            </a:r>
            <a:r>
              <a:rPr lang="en-US" sz="800" b="0" i="0" u="none" strike="noStrike" cap="none">
                <a:solidFill>
                  <a:srgbClr val="575756"/>
                </a:solidFill>
                <a:latin typeface="Open Sans"/>
                <a:ea typeface="Open Sans"/>
                <a:cs typeface="Open Sans"/>
                <a:sym typeface="Open Sans"/>
              </a:rPr>
              <a:t>compared to Q1 FY21, respectively.</a:t>
            </a:r>
            <a:endParaRPr/>
          </a:p>
          <a:p>
            <a:pPr marL="171450" marR="0" lvl="0" indent="-171450" algn="l" rtl="0">
              <a:lnSpc>
                <a:spcPct val="100000"/>
              </a:lnSpc>
              <a:spcBef>
                <a:spcPts val="700"/>
              </a:spcBef>
              <a:spcAft>
                <a:spcPts val="0"/>
              </a:spcAft>
              <a:buClr>
                <a:schemeClr val="dk1"/>
              </a:buClr>
              <a:buSzPts val="1100"/>
              <a:buFont typeface="Arial"/>
              <a:buChar char="•"/>
            </a:pPr>
            <a:r>
              <a:rPr lang="en-US" sz="800" b="1" i="0" u="none" strike="noStrike" cap="none">
                <a:solidFill>
                  <a:srgbClr val="575756"/>
                </a:solidFill>
                <a:latin typeface="Open Sans"/>
                <a:ea typeface="Open Sans"/>
                <a:cs typeface="Open Sans"/>
                <a:sym typeface="Open Sans"/>
              </a:rPr>
              <a:t>RE:</a:t>
            </a:r>
            <a:r>
              <a:rPr lang="en-US" sz="800" b="0" i="0" u="none" strike="noStrike" cap="none">
                <a:solidFill>
                  <a:srgbClr val="575756"/>
                </a:solidFill>
                <a:latin typeface="Open Sans"/>
                <a:ea typeface="Open Sans"/>
                <a:cs typeface="Open Sans"/>
                <a:sym typeface="Open Sans"/>
              </a:rPr>
              <a:t> Share down from 11.8% to 11.5%</a:t>
            </a:r>
            <a:endParaRPr/>
          </a:p>
          <a:p>
            <a:pPr marL="171450" marR="0" lvl="0" indent="-171450" algn="l" rtl="0">
              <a:lnSpc>
                <a:spcPct val="100000"/>
              </a:lnSpc>
              <a:spcBef>
                <a:spcPts val="700"/>
              </a:spcBef>
              <a:spcAft>
                <a:spcPts val="0"/>
              </a:spcAft>
              <a:buClr>
                <a:schemeClr val="dk1"/>
              </a:buClr>
              <a:buSzPts val="1100"/>
              <a:buFont typeface="Arial"/>
              <a:buChar char="•"/>
            </a:pPr>
            <a:r>
              <a:rPr lang="en-US" sz="800" b="1" i="0" u="none" strike="noStrike" cap="none">
                <a:solidFill>
                  <a:srgbClr val="575756"/>
                </a:solidFill>
                <a:latin typeface="Open Sans"/>
                <a:ea typeface="Open Sans"/>
                <a:cs typeface="Open Sans"/>
                <a:sym typeface="Open Sans"/>
              </a:rPr>
              <a:t>Hydro: </a:t>
            </a:r>
            <a:r>
              <a:rPr lang="en-US" sz="800" b="0" i="0" u="none" strike="noStrike" cap="none">
                <a:solidFill>
                  <a:srgbClr val="575756"/>
                </a:solidFill>
                <a:latin typeface="Open Sans"/>
                <a:ea typeface="Open Sans"/>
                <a:cs typeface="Open Sans"/>
                <a:sym typeface="Open Sans"/>
              </a:rPr>
              <a:t>Share down from 14.6% to 11.0%</a:t>
            </a:r>
            <a:endParaRPr/>
          </a:p>
          <a:p>
            <a:pPr marL="171450" marR="0" lvl="0" indent="-171450" algn="l" rtl="0">
              <a:lnSpc>
                <a:spcPct val="100000"/>
              </a:lnSpc>
              <a:spcBef>
                <a:spcPts val="700"/>
              </a:spcBef>
              <a:spcAft>
                <a:spcPts val="0"/>
              </a:spcAft>
              <a:buClr>
                <a:schemeClr val="dk1"/>
              </a:buClr>
              <a:buSzPts val="1100"/>
              <a:buFont typeface="Arial"/>
              <a:buChar char="•"/>
            </a:pPr>
            <a:r>
              <a:rPr lang="en-US" sz="800" b="1" i="0" u="none" strike="noStrike" cap="none">
                <a:solidFill>
                  <a:srgbClr val="575756"/>
                </a:solidFill>
                <a:latin typeface="Open Sans"/>
                <a:ea typeface="Open Sans"/>
                <a:cs typeface="Open Sans"/>
                <a:sym typeface="Open Sans"/>
              </a:rPr>
              <a:t>Coal/lignite:</a:t>
            </a:r>
            <a:r>
              <a:rPr lang="en-US" sz="800" b="0" i="0" u="none" strike="noStrike" cap="none">
                <a:solidFill>
                  <a:srgbClr val="575756"/>
                </a:solidFill>
                <a:latin typeface="Open Sans"/>
                <a:ea typeface="Open Sans"/>
                <a:cs typeface="Open Sans"/>
                <a:sym typeface="Open Sans"/>
              </a:rPr>
              <a:t> Share up from 65.9% to 72.0%</a:t>
            </a:r>
            <a:endParaRPr/>
          </a:p>
          <a:p>
            <a:pPr marL="0" marR="0" lvl="0" indent="0" algn="l" rtl="0">
              <a:lnSpc>
                <a:spcPct val="100000"/>
              </a:lnSpc>
              <a:spcBef>
                <a:spcPts val="700"/>
              </a:spcBef>
              <a:spcAft>
                <a:spcPts val="0"/>
              </a:spcAft>
              <a:buNone/>
            </a:pPr>
            <a:r>
              <a:rPr lang="en-US" sz="800" b="0" i="0" u="none" strike="noStrike" cap="none">
                <a:solidFill>
                  <a:srgbClr val="575756"/>
                </a:solidFill>
                <a:latin typeface="Open Sans"/>
                <a:ea typeface="Open Sans"/>
                <a:cs typeface="Open Sans"/>
                <a:sym typeface="Open Sans"/>
              </a:rPr>
              <a:t>Although, the share of RE in the energy mix declined, </a:t>
            </a:r>
            <a:r>
              <a:rPr lang="en-US" sz="800" b="1" i="0" u="none" strike="noStrike" cap="none">
                <a:solidFill>
                  <a:srgbClr val="575756"/>
                </a:solidFill>
                <a:latin typeface="Open Sans"/>
                <a:ea typeface="Open Sans"/>
                <a:cs typeface="Open Sans"/>
                <a:sym typeface="Open Sans"/>
              </a:rPr>
              <a:t>its overall generation was up by 15.0% in Q1 FY22 (versus Q1 FY21). Coal/lignite-based generation ramped up by 27.9% while hydro generation dipped by 11.7% in the same period.</a:t>
            </a:r>
            <a:endParaRPr/>
          </a:p>
        </p:txBody>
      </p:sp>
      <p:cxnSp>
        <p:nvCxnSpPr>
          <p:cNvPr id="208" name="Google Shape;208;p5"/>
          <p:cNvCxnSpPr/>
          <p:nvPr/>
        </p:nvCxnSpPr>
        <p:spPr>
          <a:xfrm>
            <a:off x="2821172" y="774402"/>
            <a:ext cx="3499604" cy="0"/>
          </a:xfrm>
          <a:prstGeom prst="straightConnector1">
            <a:avLst/>
          </a:prstGeom>
          <a:noFill/>
          <a:ln w="9525" cap="flat" cmpd="sng">
            <a:solidFill>
              <a:srgbClr val="009CD8"/>
            </a:solidFill>
            <a:prstDash val="solid"/>
            <a:round/>
            <a:headEnd type="none" w="sm" len="sm"/>
            <a:tailEnd type="none" w="sm" len="sm"/>
          </a:ln>
        </p:spPr>
      </p:cxnSp>
      <p:sp>
        <p:nvSpPr>
          <p:cNvPr id="209" name="Google Shape;209;p5"/>
          <p:cNvSpPr/>
          <p:nvPr/>
        </p:nvSpPr>
        <p:spPr>
          <a:xfrm>
            <a:off x="6196951" y="712489"/>
            <a:ext cx="123825" cy="123825"/>
          </a:xfrm>
          <a:prstGeom prst="ellipse">
            <a:avLst/>
          </a:prstGeom>
          <a:solidFill>
            <a:srgbClr val="009C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10" name="Google Shape;210;p5"/>
          <p:cNvCxnSpPr/>
          <p:nvPr/>
        </p:nvCxnSpPr>
        <p:spPr>
          <a:xfrm>
            <a:off x="1474381" y="3677381"/>
            <a:ext cx="4844172" cy="0"/>
          </a:xfrm>
          <a:prstGeom prst="straightConnector1">
            <a:avLst/>
          </a:prstGeom>
          <a:noFill/>
          <a:ln w="9525" cap="flat" cmpd="sng">
            <a:solidFill>
              <a:srgbClr val="009CD8"/>
            </a:solidFill>
            <a:prstDash val="solid"/>
            <a:round/>
            <a:headEnd type="none" w="sm" len="sm"/>
            <a:tailEnd type="none" w="sm" len="sm"/>
          </a:ln>
        </p:spPr>
      </p:cxnSp>
      <p:sp>
        <p:nvSpPr>
          <p:cNvPr id="211" name="Google Shape;211;p5"/>
          <p:cNvSpPr/>
          <p:nvPr/>
        </p:nvSpPr>
        <p:spPr>
          <a:xfrm>
            <a:off x="6194728" y="3615468"/>
            <a:ext cx="123825" cy="123825"/>
          </a:xfrm>
          <a:prstGeom prst="ellipse">
            <a:avLst/>
          </a:prstGeom>
          <a:solidFill>
            <a:srgbClr val="009C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2" name="Google Shape;212;p5"/>
          <p:cNvSpPr txBox="1"/>
          <p:nvPr/>
        </p:nvSpPr>
        <p:spPr>
          <a:xfrm>
            <a:off x="153331" y="3548859"/>
            <a:ext cx="5335682" cy="189628"/>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rgbClr val="000000"/>
              </a:buClr>
              <a:buSzPts val="1000"/>
              <a:buFont typeface="Arial"/>
              <a:buNone/>
            </a:pPr>
            <a:r>
              <a:rPr lang="en-US" sz="1000" b="1" i="0" u="none" strike="noStrike" cap="none">
                <a:solidFill>
                  <a:srgbClr val="575756"/>
                </a:solidFill>
                <a:latin typeface="Open Sans"/>
                <a:ea typeface="Open Sans"/>
                <a:cs typeface="Open Sans"/>
                <a:sym typeface="Open Sans"/>
              </a:rPr>
              <a:t>RE share snapshot</a:t>
            </a:r>
            <a:endParaRPr/>
          </a:p>
        </p:txBody>
      </p:sp>
      <p:sp>
        <p:nvSpPr>
          <p:cNvPr id="213" name="Google Shape;213;p5"/>
          <p:cNvSpPr/>
          <p:nvPr/>
        </p:nvSpPr>
        <p:spPr>
          <a:xfrm rot="-5400000">
            <a:off x="9082410" y="-91649"/>
            <a:ext cx="249623" cy="815252"/>
          </a:xfrm>
          <a:prstGeom prst="rect">
            <a:avLst/>
          </a:prstGeom>
          <a:solidFill>
            <a:srgbClr val="009C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4" name="Google Shape;214;p5"/>
          <p:cNvSpPr txBox="1"/>
          <p:nvPr/>
        </p:nvSpPr>
        <p:spPr>
          <a:xfrm>
            <a:off x="8821030" y="208255"/>
            <a:ext cx="261555"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chemeClr val="lt1"/>
                </a:solidFill>
                <a:latin typeface="Open Sans"/>
                <a:ea typeface="Open Sans"/>
                <a:cs typeface="Open Sans"/>
                <a:sym typeface="Open Sans"/>
              </a:rPr>
              <a:t>5</a:t>
            </a:r>
            <a:endParaRPr/>
          </a:p>
        </p:txBody>
      </p:sp>
      <p:grpSp>
        <p:nvGrpSpPr>
          <p:cNvPr id="215" name="Google Shape;215;p5"/>
          <p:cNvGrpSpPr/>
          <p:nvPr/>
        </p:nvGrpSpPr>
        <p:grpSpPr>
          <a:xfrm>
            <a:off x="8284057" y="4779402"/>
            <a:ext cx="715926" cy="418214"/>
            <a:chOff x="8284057" y="4779402"/>
            <a:chExt cx="715926" cy="418214"/>
          </a:xfrm>
        </p:grpSpPr>
        <p:sp>
          <p:nvSpPr>
            <p:cNvPr id="216" name="Google Shape;216;p5"/>
            <p:cNvSpPr/>
            <p:nvPr/>
          </p:nvSpPr>
          <p:spPr>
            <a:xfrm>
              <a:off x="8331958" y="4779402"/>
              <a:ext cx="614149" cy="418214"/>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217" name="Google Shape;217;p5"/>
            <p:cNvGrpSpPr/>
            <p:nvPr/>
          </p:nvGrpSpPr>
          <p:grpSpPr>
            <a:xfrm>
              <a:off x="8284057" y="4879531"/>
              <a:ext cx="715926" cy="263969"/>
              <a:chOff x="1376812" y="1471708"/>
              <a:chExt cx="715926" cy="263969"/>
            </a:xfrm>
          </p:grpSpPr>
          <p:sp>
            <p:nvSpPr>
              <p:cNvPr id="218" name="Google Shape;218;p5"/>
              <p:cNvSpPr txBox="1"/>
              <p:nvPr/>
            </p:nvSpPr>
            <p:spPr>
              <a:xfrm>
                <a:off x="1376812" y="1535622"/>
                <a:ext cx="715926"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1" i="0" u="none" strike="noStrike" cap="none">
                    <a:solidFill>
                      <a:srgbClr val="575756"/>
                    </a:solidFill>
                    <a:latin typeface="Open Sans"/>
                    <a:ea typeface="Open Sans"/>
                    <a:cs typeface="Open Sans"/>
                    <a:sym typeface="Open Sans"/>
                  </a:rPr>
                  <a:t>cef.ceew.in</a:t>
                </a:r>
                <a:endParaRPr/>
              </a:p>
            </p:txBody>
          </p:sp>
          <p:grpSp>
            <p:nvGrpSpPr>
              <p:cNvPr id="219" name="Google Shape;219;p5"/>
              <p:cNvGrpSpPr/>
              <p:nvPr/>
            </p:nvGrpSpPr>
            <p:grpSpPr>
              <a:xfrm>
                <a:off x="1504037" y="1471708"/>
                <a:ext cx="436340" cy="63914"/>
                <a:chOff x="973747" y="978085"/>
                <a:chExt cx="436340" cy="63914"/>
              </a:xfrm>
            </p:grpSpPr>
            <p:sp>
              <p:nvSpPr>
                <p:cNvPr id="220" name="Google Shape;220;p5"/>
                <p:cNvSpPr/>
                <p:nvPr/>
              </p:nvSpPr>
              <p:spPr>
                <a:xfrm>
                  <a:off x="1349029" y="978085"/>
                  <a:ext cx="61058" cy="61059"/>
                </a:xfrm>
                <a:prstGeom prst="ellipse">
                  <a:avLst/>
                </a:prstGeom>
                <a:solidFill>
                  <a:srgbClr val="0A9F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21" name="Google Shape;221;p5"/>
                <p:cNvSpPr/>
                <p:nvPr/>
              </p:nvSpPr>
              <p:spPr>
                <a:xfrm>
                  <a:off x="1084312" y="980940"/>
                  <a:ext cx="61058" cy="61059"/>
                </a:xfrm>
                <a:prstGeom prst="ellipse">
                  <a:avLst/>
                </a:prstGeom>
                <a:solidFill>
                  <a:srgbClr val="87BD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22" name="Google Shape;222;p5"/>
                <p:cNvSpPr/>
                <p:nvPr/>
              </p:nvSpPr>
              <p:spPr>
                <a:xfrm>
                  <a:off x="973747" y="980940"/>
                  <a:ext cx="61058" cy="61059"/>
                </a:xfrm>
                <a:prstGeom prst="ellipse">
                  <a:avLst/>
                </a:prstGeom>
                <a:solidFill>
                  <a:srgbClr val="EA581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grpSp>
      <p:graphicFrame>
        <p:nvGraphicFramePr>
          <p:cNvPr id="223" name="Google Shape;223;p5"/>
          <p:cNvGraphicFramePr/>
          <p:nvPr/>
        </p:nvGraphicFramePr>
        <p:xfrm>
          <a:off x="266700" y="3771904"/>
          <a:ext cx="6051850" cy="1188770"/>
        </p:xfrm>
        <a:graphic>
          <a:graphicData uri="http://schemas.openxmlformats.org/drawingml/2006/table">
            <a:tbl>
              <a:tblPr firstRow="1" bandRow="1">
                <a:noFill/>
                <a:tableStyleId>{9F64AA94-CF90-4387-A6EB-D25EC434A777}</a:tableStyleId>
              </a:tblPr>
              <a:tblGrid>
                <a:gridCol w="620275">
                  <a:extLst>
                    <a:ext uri="{9D8B030D-6E8A-4147-A177-3AD203B41FA5}">
                      <a16:colId xmlns:a16="http://schemas.microsoft.com/office/drawing/2014/main" val="20000"/>
                    </a:ext>
                  </a:extLst>
                </a:gridCol>
                <a:gridCol w="740675">
                  <a:extLst>
                    <a:ext uri="{9D8B030D-6E8A-4147-A177-3AD203B41FA5}">
                      <a16:colId xmlns:a16="http://schemas.microsoft.com/office/drawing/2014/main" val="20001"/>
                    </a:ext>
                  </a:extLst>
                </a:gridCol>
                <a:gridCol w="1051550">
                  <a:extLst>
                    <a:ext uri="{9D8B030D-6E8A-4147-A177-3AD203B41FA5}">
                      <a16:colId xmlns:a16="http://schemas.microsoft.com/office/drawing/2014/main" val="20002"/>
                    </a:ext>
                  </a:extLst>
                </a:gridCol>
                <a:gridCol w="658375">
                  <a:extLst>
                    <a:ext uri="{9D8B030D-6E8A-4147-A177-3AD203B41FA5}">
                      <a16:colId xmlns:a16="http://schemas.microsoft.com/office/drawing/2014/main" val="20003"/>
                    </a:ext>
                  </a:extLst>
                </a:gridCol>
                <a:gridCol w="1051550">
                  <a:extLst>
                    <a:ext uri="{9D8B030D-6E8A-4147-A177-3AD203B41FA5}">
                      <a16:colId xmlns:a16="http://schemas.microsoft.com/office/drawing/2014/main" val="20004"/>
                    </a:ext>
                  </a:extLst>
                </a:gridCol>
                <a:gridCol w="795525">
                  <a:extLst>
                    <a:ext uri="{9D8B030D-6E8A-4147-A177-3AD203B41FA5}">
                      <a16:colId xmlns:a16="http://schemas.microsoft.com/office/drawing/2014/main" val="20005"/>
                    </a:ext>
                  </a:extLst>
                </a:gridCol>
                <a:gridCol w="1133900">
                  <a:extLst>
                    <a:ext uri="{9D8B030D-6E8A-4147-A177-3AD203B41FA5}">
                      <a16:colId xmlns:a16="http://schemas.microsoft.com/office/drawing/2014/main" val="20006"/>
                    </a:ext>
                  </a:extLst>
                </a:gridCol>
              </a:tblGrid>
              <a:tr h="151550">
                <a:tc>
                  <a:txBody>
                    <a:bodyPr/>
                    <a:lstStyle/>
                    <a:p>
                      <a:pPr marL="0" marR="0" lvl="1" indent="0" algn="ctr" rtl="0">
                        <a:lnSpc>
                          <a:spcPct val="100000"/>
                        </a:lnSpc>
                        <a:spcBef>
                          <a:spcPts val="0"/>
                        </a:spcBef>
                        <a:spcAft>
                          <a:spcPts val="0"/>
                        </a:spcAft>
                        <a:buClr>
                          <a:srgbClr val="000000"/>
                        </a:buClr>
                        <a:buSzPts val="800"/>
                        <a:buFont typeface="Arial"/>
                        <a:buNone/>
                      </a:pPr>
                      <a:endParaRPr sz="800" b="1" i="0" u="none" strike="noStrike" cap="none">
                        <a:solidFill>
                          <a:srgbClr val="595959"/>
                        </a:solidFill>
                        <a:latin typeface="Open Sans"/>
                        <a:ea typeface="Open Sans"/>
                        <a:cs typeface="Open Sans"/>
                        <a:sym typeface="Open Sans"/>
                      </a:endParaRPr>
                    </a:p>
                  </a:txBody>
                  <a:tcPr marL="91450" marR="91450" marT="45725" marB="45725"/>
                </a:tc>
                <a:tc gridSpan="2">
                  <a:txBody>
                    <a:bodyPr/>
                    <a:lstStyle/>
                    <a:p>
                      <a:pPr marL="0" marR="0" lvl="1" indent="0" algn="ctr" rtl="0">
                        <a:lnSpc>
                          <a:spcPct val="100000"/>
                        </a:lnSpc>
                        <a:spcBef>
                          <a:spcPts val="0"/>
                        </a:spcBef>
                        <a:spcAft>
                          <a:spcPts val="0"/>
                        </a:spcAft>
                        <a:buClr>
                          <a:srgbClr val="000000"/>
                        </a:buClr>
                        <a:buSzPts val="800"/>
                        <a:buFont typeface="Arial"/>
                        <a:buNone/>
                      </a:pPr>
                      <a:r>
                        <a:rPr lang="en-US" sz="800" b="1" u="none" strike="noStrike" cap="none">
                          <a:solidFill>
                            <a:srgbClr val="595959"/>
                          </a:solidFill>
                          <a:latin typeface="Open Sans"/>
                          <a:ea typeface="Open Sans"/>
                          <a:cs typeface="Open Sans"/>
                          <a:sym typeface="Open Sans"/>
                        </a:rPr>
                        <a:t>Q1 FY20</a:t>
                      </a:r>
                      <a:endParaRPr/>
                    </a:p>
                  </a:txBody>
                  <a:tcPr marL="91450" marR="91450" marT="45725" marB="45725"/>
                </a:tc>
                <a:tc hMerge="1">
                  <a:txBody>
                    <a:bodyPr/>
                    <a:lstStyle/>
                    <a:p>
                      <a:endParaRPr lang="en-US"/>
                    </a:p>
                  </a:txBody>
                  <a:tcPr/>
                </a:tc>
                <a:tc gridSpan="2">
                  <a:txBody>
                    <a:bodyPr/>
                    <a:lstStyle/>
                    <a:p>
                      <a:pPr marL="0" marR="0" lvl="1" indent="0" algn="ctr" rtl="0">
                        <a:lnSpc>
                          <a:spcPct val="100000"/>
                        </a:lnSpc>
                        <a:spcBef>
                          <a:spcPts val="0"/>
                        </a:spcBef>
                        <a:spcAft>
                          <a:spcPts val="0"/>
                        </a:spcAft>
                        <a:buClr>
                          <a:srgbClr val="000000"/>
                        </a:buClr>
                        <a:buSzPts val="800"/>
                        <a:buFont typeface="Arial"/>
                        <a:buNone/>
                      </a:pPr>
                      <a:r>
                        <a:rPr lang="en-US" sz="800" b="1" u="none" strike="noStrike" cap="none">
                          <a:solidFill>
                            <a:srgbClr val="595959"/>
                          </a:solidFill>
                          <a:latin typeface="Open Sans"/>
                          <a:ea typeface="Open Sans"/>
                          <a:cs typeface="Open Sans"/>
                          <a:sym typeface="Open Sans"/>
                        </a:rPr>
                        <a:t>Q1 FY21</a:t>
                      </a:r>
                      <a:endParaRPr/>
                    </a:p>
                  </a:txBody>
                  <a:tcPr marL="91450" marR="91450" marT="45725" marB="45725"/>
                </a:tc>
                <a:tc hMerge="1">
                  <a:txBody>
                    <a:bodyPr/>
                    <a:lstStyle/>
                    <a:p>
                      <a:endParaRPr lang="en-US"/>
                    </a:p>
                  </a:txBody>
                  <a:tcPr/>
                </a:tc>
                <a:tc gridSpan="2">
                  <a:txBody>
                    <a:bodyPr/>
                    <a:lstStyle/>
                    <a:p>
                      <a:pPr marL="0" marR="0" lvl="1" indent="0" algn="ctr" rtl="0">
                        <a:lnSpc>
                          <a:spcPct val="100000"/>
                        </a:lnSpc>
                        <a:spcBef>
                          <a:spcPts val="0"/>
                        </a:spcBef>
                        <a:spcAft>
                          <a:spcPts val="0"/>
                        </a:spcAft>
                        <a:buClr>
                          <a:srgbClr val="000000"/>
                        </a:buClr>
                        <a:buSzPts val="800"/>
                        <a:buFont typeface="Arial"/>
                        <a:buNone/>
                      </a:pPr>
                      <a:r>
                        <a:rPr lang="en-US" sz="800" b="1" u="none" strike="noStrike" cap="none">
                          <a:solidFill>
                            <a:srgbClr val="595959"/>
                          </a:solidFill>
                          <a:latin typeface="Open Sans"/>
                          <a:ea typeface="Open Sans"/>
                          <a:cs typeface="Open Sans"/>
                          <a:sym typeface="Open Sans"/>
                        </a:rPr>
                        <a:t>Q1 FY22</a:t>
                      </a:r>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151550">
                <a:tc>
                  <a:txBody>
                    <a:bodyPr/>
                    <a:lstStyle/>
                    <a:p>
                      <a:pPr marL="0" marR="0" lvl="0" indent="0" algn="ctr" rtl="0">
                        <a:lnSpc>
                          <a:spcPct val="100000"/>
                        </a:lnSpc>
                        <a:spcBef>
                          <a:spcPts val="0"/>
                        </a:spcBef>
                        <a:spcAft>
                          <a:spcPts val="0"/>
                        </a:spcAft>
                        <a:buNone/>
                      </a:pPr>
                      <a:endParaRPr sz="800" b="1" i="0" u="none" strike="noStrike" cap="none">
                        <a:solidFill>
                          <a:srgbClr val="009CD8"/>
                        </a:solidFill>
                        <a:latin typeface="Open Sans"/>
                        <a:ea typeface="Open Sans"/>
                        <a:cs typeface="Open Sans"/>
                        <a:sym typeface="Open Sans"/>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9CD8"/>
                          </a:solidFill>
                          <a:latin typeface="Open Sans"/>
                          <a:ea typeface="Open Sans"/>
                          <a:cs typeface="Open Sans"/>
                          <a:sym typeface="Open Sans"/>
                        </a:rPr>
                        <a:t>RE share %</a:t>
                      </a:r>
                      <a:endParaRPr sz="800" b="1" i="0" u="none" strike="noStrike" cap="none">
                        <a:solidFill>
                          <a:srgbClr val="009CD8"/>
                        </a:solidFill>
                        <a:latin typeface="Open Sans"/>
                        <a:ea typeface="Open Sans"/>
                        <a:cs typeface="Open Sans"/>
                        <a:sym typeface="Open Sans"/>
                      </a:endParaRPr>
                    </a:p>
                  </a:txBody>
                  <a:tcPr marL="45725" marR="45725" marT="45725" marB="45725"/>
                </a:tc>
                <a:tc>
                  <a:txBody>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9CD8"/>
                          </a:solidFill>
                          <a:latin typeface="Open Sans"/>
                          <a:ea typeface="Open Sans"/>
                          <a:cs typeface="Open Sans"/>
                          <a:sym typeface="Open Sans"/>
                        </a:rPr>
                        <a:t>Day</a:t>
                      </a:r>
                      <a:endParaRPr sz="800" b="1" i="0" u="none" strike="noStrike" cap="none">
                        <a:solidFill>
                          <a:srgbClr val="009CD8"/>
                        </a:solidFill>
                        <a:latin typeface="Open Sans"/>
                        <a:ea typeface="Open Sans"/>
                        <a:cs typeface="Open Sans"/>
                        <a:sym typeface="Open Sans"/>
                      </a:endParaRPr>
                    </a:p>
                  </a:txBody>
                  <a:tcPr marL="45725" marR="45725" marT="45725" marB="45725"/>
                </a:tc>
                <a:tc>
                  <a:txBody>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9CD8"/>
                          </a:solidFill>
                          <a:latin typeface="Open Sans"/>
                          <a:ea typeface="Open Sans"/>
                          <a:cs typeface="Open Sans"/>
                          <a:sym typeface="Open Sans"/>
                        </a:rPr>
                        <a:t>RE share %</a:t>
                      </a:r>
                      <a:endParaRPr sz="800" b="1" i="0" u="none" strike="noStrike" cap="none">
                        <a:solidFill>
                          <a:srgbClr val="009CD8"/>
                        </a:solidFill>
                        <a:latin typeface="Open Sans"/>
                        <a:ea typeface="Open Sans"/>
                        <a:cs typeface="Open Sans"/>
                        <a:sym typeface="Open Sans"/>
                      </a:endParaRPr>
                    </a:p>
                  </a:txBody>
                  <a:tcPr marL="45725" marR="45725" marT="45725" marB="45725"/>
                </a:tc>
                <a:tc>
                  <a:txBody>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9CD8"/>
                          </a:solidFill>
                          <a:latin typeface="Open Sans"/>
                          <a:ea typeface="Open Sans"/>
                          <a:cs typeface="Open Sans"/>
                          <a:sym typeface="Open Sans"/>
                        </a:rPr>
                        <a:t>Day</a:t>
                      </a:r>
                      <a:endParaRPr sz="800" b="1" i="0" u="none" strike="noStrike" cap="none">
                        <a:solidFill>
                          <a:srgbClr val="009CD8"/>
                        </a:solidFill>
                        <a:latin typeface="Open Sans"/>
                        <a:ea typeface="Open Sans"/>
                        <a:cs typeface="Open Sans"/>
                        <a:sym typeface="Open Sans"/>
                      </a:endParaRPr>
                    </a:p>
                  </a:txBody>
                  <a:tcPr marL="45725" marR="45725" marT="45725" marB="45725"/>
                </a:tc>
                <a:tc>
                  <a:txBody>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9CD8"/>
                          </a:solidFill>
                          <a:latin typeface="Open Sans"/>
                          <a:ea typeface="Open Sans"/>
                          <a:cs typeface="Open Sans"/>
                          <a:sym typeface="Open Sans"/>
                        </a:rPr>
                        <a:t>RE share %</a:t>
                      </a:r>
                      <a:endParaRPr sz="800" b="1" i="0" u="none" strike="noStrike" cap="none">
                        <a:solidFill>
                          <a:srgbClr val="009CD8"/>
                        </a:solidFill>
                        <a:latin typeface="Open Sans"/>
                        <a:ea typeface="Open Sans"/>
                        <a:cs typeface="Open Sans"/>
                        <a:sym typeface="Open Sans"/>
                      </a:endParaRPr>
                    </a:p>
                  </a:txBody>
                  <a:tcPr marL="45725" marR="45725" marT="45725" marB="45725"/>
                </a:tc>
                <a:tc>
                  <a:txBody>
                    <a:bodyPr/>
                    <a:lstStyle/>
                    <a:p>
                      <a:pPr marL="0" marR="0" lvl="0" indent="0" algn="ctr" rtl="0">
                        <a:lnSpc>
                          <a:spcPct val="100000"/>
                        </a:lnSpc>
                        <a:spcBef>
                          <a:spcPts val="0"/>
                        </a:spcBef>
                        <a:spcAft>
                          <a:spcPts val="0"/>
                        </a:spcAft>
                        <a:buNone/>
                      </a:pPr>
                      <a:r>
                        <a:rPr lang="en-US" sz="800" b="1" i="0" u="none" strike="noStrike" cap="none">
                          <a:solidFill>
                            <a:srgbClr val="009CD8"/>
                          </a:solidFill>
                          <a:latin typeface="Open Sans"/>
                          <a:ea typeface="Open Sans"/>
                          <a:cs typeface="Open Sans"/>
                          <a:sym typeface="Open Sans"/>
                        </a:rPr>
                        <a:t>Day</a:t>
                      </a:r>
                      <a:endParaRPr sz="800" b="1" i="0" u="none" strike="noStrike" cap="none">
                        <a:solidFill>
                          <a:srgbClr val="009CD8"/>
                        </a:solidFill>
                        <a:latin typeface="Open Sans"/>
                        <a:ea typeface="Open Sans"/>
                        <a:cs typeface="Open Sans"/>
                        <a:sym typeface="Open Sans"/>
                      </a:endParaRPr>
                    </a:p>
                  </a:txBody>
                  <a:tcPr marL="45725" marR="45725" marT="45725" marB="45725"/>
                </a:tc>
                <a:extLst>
                  <a:ext uri="{0D108BD9-81ED-4DB2-BD59-A6C34878D82A}">
                    <a16:rowId xmlns:a16="http://schemas.microsoft.com/office/drawing/2014/main" val="10001"/>
                  </a:ext>
                </a:extLst>
              </a:tr>
              <a:tr h="151550">
                <a:tc>
                  <a:txBody>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575756"/>
                          </a:solidFill>
                          <a:latin typeface="Open Sans"/>
                          <a:ea typeface="Open Sans"/>
                          <a:cs typeface="Open Sans"/>
                          <a:sym typeface="Open Sans"/>
                        </a:rPr>
                        <a:t>Highest</a:t>
                      </a:r>
                      <a:endParaRPr sz="800" b="1" i="0" u="none" strike="noStrike" cap="none">
                        <a:solidFill>
                          <a:srgbClr val="575756"/>
                        </a:solidFill>
                        <a:latin typeface="Open Sans"/>
                        <a:ea typeface="Open Sans"/>
                        <a:cs typeface="Open Sans"/>
                        <a:sym typeface="Open Sans"/>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Open Sans"/>
                          <a:ea typeface="Open Sans"/>
                          <a:cs typeface="Open Sans"/>
                          <a:sym typeface="Open Sans"/>
                        </a:rPr>
                        <a:t>15.3%</a:t>
                      </a:r>
                      <a:endParaRPr sz="800" b="0" i="0" u="none" strike="noStrike" cap="none">
                        <a:solidFill>
                          <a:srgbClr val="000000"/>
                        </a:solidFill>
                        <a:latin typeface="Open Sans"/>
                        <a:ea typeface="Open Sans"/>
                        <a:cs typeface="Open Sans"/>
                        <a:sym typeface="Open Sans"/>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Open Sans"/>
                          <a:ea typeface="Open Sans"/>
                          <a:cs typeface="Open Sans"/>
                          <a:sym typeface="Open Sans"/>
                        </a:rPr>
                        <a:t>17 June 2019</a:t>
                      </a:r>
                      <a:endParaRPr sz="800" b="0" i="0" u="none" strike="noStrike" cap="none">
                        <a:solidFill>
                          <a:srgbClr val="000000"/>
                        </a:solidFill>
                        <a:latin typeface="Open Sans"/>
                        <a:ea typeface="Open Sans"/>
                        <a:cs typeface="Open Sans"/>
                        <a:sym typeface="Open Sans"/>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Open Sans"/>
                          <a:ea typeface="Open Sans"/>
                          <a:cs typeface="Open Sans"/>
                          <a:sym typeface="Open Sans"/>
                        </a:rPr>
                        <a:t>16.0%</a:t>
                      </a:r>
                      <a:endParaRPr sz="800" b="0" i="0" u="none" strike="noStrike" cap="none">
                        <a:solidFill>
                          <a:srgbClr val="000000"/>
                        </a:solidFill>
                        <a:latin typeface="Open Sans"/>
                        <a:ea typeface="Open Sans"/>
                        <a:cs typeface="Open Sans"/>
                        <a:sym typeface="Open Sans"/>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Open Sans"/>
                          <a:ea typeface="Open Sans"/>
                          <a:cs typeface="Open Sans"/>
                          <a:sym typeface="Open Sans"/>
                        </a:rPr>
                        <a:t>28 May 2020</a:t>
                      </a:r>
                      <a:endParaRPr sz="800" b="0" i="0" u="none" strike="noStrike" cap="none">
                        <a:solidFill>
                          <a:srgbClr val="000000"/>
                        </a:solidFill>
                        <a:latin typeface="Open Sans"/>
                        <a:ea typeface="Open Sans"/>
                        <a:cs typeface="Open Sans"/>
                        <a:sym typeface="Open Sans"/>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Open Sans"/>
                          <a:ea typeface="Open Sans"/>
                          <a:cs typeface="Open Sans"/>
                          <a:sym typeface="Open Sans"/>
                        </a:rPr>
                        <a:t>17.8%</a:t>
                      </a:r>
                      <a:endParaRPr/>
                    </a:p>
                  </a:txBody>
                  <a:tcPr marL="45725" marR="45725" marT="45725" marB="45725"/>
                </a:tc>
                <a:tc>
                  <a:txBody>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Open Sans"/>
                          <a:ea typeface="Open Sans"/>
                          <a:cs typeface="Open Sans"/>
                          <a:sym typeface="Open Sans"/>
                        </a:rPr>
                        <a:t>26 May 2021</a:t>
                      </a:r>
                      <a:endParaRPr/>
                    </a:p>
                  </a:txBody>
                  <a:tcPr marL="45725" marR="45725" marT="45725" marB="45725"/>
                </a:tc>
                <a:extLst>
                  <a:ext uri="{0D108BD9-81ED-4DB2-BD59-A6C34878D82A}">
                    <a16:rowId xmlns:a16="http://schemas.microsoft.com/office/drawing/2014/main" val="10002"/>
                  </a:ext>
                </a:extLst>
              </a:tr>
              <a:tr h="151550">
                <a:tc>
                  <a:txBody>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575756"/>
                          </a:solidFill>
                          <a:latin typeface="Open Sans"/>
                          <a:ea typeface="Open Sans"/>
                          <a:cs typeface="Open Sans"/>
                          <a:sym typeface="Open Sans"/>
                        </a:rPr>
                        <a:t>Lowest</a:t>
                      </a:r>
                      <a:endParaRPr sz="800" b="1" i="0" u="none" strike="noStrike" cap="none">
                        <a:solidFill>
                          <a:srgbClr val="575756"/>
                        </a:solidFill>
                        <a:latin typeface="Open Sans"/>
                        <a:ea typeface="Open Sans"/>
                        <a:cs typeface="Open Sans"/>
                        <a:sym typeface="Open Sans"/>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Open Sans"/>
                          <a:ea typeface="Open Sans"/>
                          <a:cs typeface="Open Sans"/>
                          <a:sym typeface="Open Sans"/>
                        </a:rPr>
                        <a:t>7.4%</a:t>
                      </a:r>
                      <a:endParaRPr sz="800" b="0" i="0" u="none" strike="noStrike" cap="none">
                        <a:solidFill>
                          <a:srgbClr val="000000"/>
                        </a:solidFill>
                        <a:latin typeface="Open Sans"/>
                        <a:ea typeface="Open Sans"/>
                        <a:cs typeface="Open Sans"/>
                        <a:sym typeface="Open Sans"/>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Open Sans"/>
                          <a:ea typeface="Open Sans"/>
                          <a:cs typeface="Open Sans"/>
                          <a:sym typeface="Open Sans"/>
                        </a:rPr>
                        <a:t>2 April 2019</a:t>
                      </a:r>
                      <a:endParaRPr sz="800" b="0" i="0" u="none" strike="noStrike" cap="none">
                        <a:solidFill>
                          <a:srgbClr val="000000"/>
                        </a:solidFill>
                        <a:latin typeface="Open Sans"/>
                        <a:ea typeface="Open Sans"/>
                        <a:cs typeface="Open Sans"/>
                        <a:sym typeface="Open Sans"/>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Open Sans"/>
                          <a:ea typeface="Open Sans"/>
                          <a:cs typeface="Open Sans"/>
                          <a:sym typeface="Open Sans"/>
                        </a:rPr>
                        <a:t>8.8%</a:t>
                      </a:r>
                      <a:endParaRPr sz="800" b="0" i="0" u="none" strike="noStrike" cap="none">
                        <a:solidFill>
                          <a:srgbClr val="000000"/>
                        </a:solidFill>
                        <a:latin typeface="Open Sans"/>
                        <a:ea typeface="Open Sans"/>
                        <a:cs typeface="Open Sans"/>
                        <a:sym typeface="Open Sans"/>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Open Sans"/>
                          <a:ea typeface="Open Sans"/>
                          <a:cs typeface="Open Sans"/>
                          <a:sym typeface="Open Sans"/>
                        </a:rPr>
                        <a:t>30 June 2020</a:t>
                      </a:r>
                      <a:endParaRPr sz="800" b="0" i="0" u="none" strike="noStrike" cap="none">
                        <a:solidFill>
                          <a:srgbClr val="000000"/>
                        </a:solidFill>
                        <a:latin typeface="Open Sans"/>
                        <a:ea typeface="Open Sans"/>
                        <a:cs typeface="Open Sans"/>
                        <a:sym typeface="Open Sans"/>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Open Sans"/>
                          <a:ea typeface="Open Sans"/>
                          <a:cs typeface="Open Sans"/>
                          <a:sym typeface="Open Sans"/>
                        </a:rPr>
                        <a:t>7.7%</a:t>
                      </a:r>
                      <a:endParaRPr/>
                    </a:p>
                  </a:txBody>
                  <a:tcPr marL="45725" marR="45725" marT="45725" marB="45725"/>
                </a:tc>
                <a:tc>
                  <a:txBody>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Open Sans"/>
                          <a:ea typeface="Open Sans"/>
                          <a:cs typeface="Open Sans"/>
                          <a:sym typeface="Open Sans"/>
                        </a:rPr>
                        <a:t>13 April 2021</a:t>
                      </a:r>
                      <a:endParaRPr/>
                    </a:p>
                  </a:txBody>
                  <a:tcPr marL="45725" marR="45725" marT="45725" marB="45725"/>
                </a:tc>
                <a:extLst>
                  <a:ext uri="{0D108BD9-81ED-4DB2-BD59-A6C34878D82A}">
                    <a16:rowId xmlns:a16="http://schemas.microsoft.com/office/drawing/2014/main" val="10003"/>
                  </a:ext>
                </a:extLst>
              </a:tr>
              <a:tr h="151550">
                <a:tc>
                  <a:txBody>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575756"/>
                          </a:solidFill>
                          <a:latin typeface="Open Sans"/>
                          <a:ea typeface="Open Sans"/>
                          <a:cs typeface="Open Sans"/>
                          <a:sym typeface="Open Sans"/>
                        </a:rPr>
                        <a:t>Average (daily)</a:t>
                      </a:r>
                      <a:endParaRPr sz="800" b="1" i="0" u="none" strike="noStrike" cap="none">
                        <a:solidFill>
                          <a:srgbClr val="575756"/>
                        </a:solidFill>
                        <a:latin typeface="Open Sans"/>
                        <a:ea typeface="Open Sans"/>
                        <a:cs typeface="Open Sans"/>
                        <a:sym typeface="Open Sans"/>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Open Sans"/>
                          <a:ea typeface="Open Sans"/>
                          <a:cs typeface="Open Sans"/>
                          <a:sym typeface="Open Sans"/>
                        </a:rPr>
                        <a:t>9.9%</a:t>
                      </a:r>
                      <a:endParaRPr sz="800" b="0" i="0" u="none" strike="noStrike" cap="none">
                        <a:solidFill>
                          <a:srgbClr val="000000"/>
                        </a:solidFill>
                        <a:latin typeface="Open Sans"/>
                        <a:ea typeface="Open Sans"/>
                        <a:cs typeface="Open Sans"/>
                        <a:sym typeface="Open Sans"/>
                      </a:endParaRPr>
                    </a:p>
                  </a:txBody>
                  <a:tcPr marL="91450" marR="91450" marT="45725" marB="45725"/>
                </a:tc>
                <a:tc>
                  <a:txBody>
                    <a:bodyPr/>
                    <a:lstStyle/>
                    <a:p>
                      <a:pPr marL="0" marR="0" lvl="0" indent="0" algn="ctr" rtl="0">
                        <a:lnSpc>
                          <a:spcPct val="100000"/>
                        </a:lnSpc>
                        <a:spcBef>
                          <a:spcPts val="0"/>
                        </a:spcBef>
                        <a:spcAft>
                          <a:spcPts val="0"/>
                        </a:spcAft>
                        <a:buNone/>
                      </a:pPr>
                      <a:r>
                        <a:rPr lang="en-US" sz="800" b="0" i="0" u="none" strike="noStrike" cap="none">
                          <a:solidFill>
                            <a:srgbClr val="000000"/>
                          </a:solidFill>
                          <a:latin typeface="Open Sans"/>
                          <a:ea typeface="Open Sans"/>
                          <a:cs typeface="Open Sans"/>
                          <a:sym typeface="Open Sans"/>
                        </a:rPr>
                        <a:t>NA</a:t>
                      </a:r>
                      <a:endParaRPr sz="800" b="0" i="0" u="none" strike="noStrike" cap="none">
                        <a:solidFill>
                          <a:srgbClr val="000000"/>
                        </a:solidFill>
                        <a:latin typeface="Open Sans"/>
                        <a:ea typeface="Open Sans"/>
                        <a:cs typeface="Open Sans"/>
                        <a:sym typeface="Open Sans"/>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Open Sans"/>
                          <a:ea typeface="Open Sans"/>
                          <a:cs typeface="Open Sans"/>
                          <a:sym typeface="Open Sans"/>
                        </a:rPr>
                        <a:t>11.8%</a:t>
                      </a:r>
                      <a:endParaRPr sz="800" b="0" i="0" u="none" strike="noStrike" cap="none">
                        <a:solidFill>
                          <a:srgbClr val="000000"/>
                        </a:solidFill>
                        <a:latin typeface="Open Sans"/>
                        <a:ea typeface="Open Sans"/>
                        <a:cs typeface="Open Sans"/>
                        <a:sym typeface="Open Sans"/>
                      </a:endParaRPr>
                    </a:p>
                  </a:txBody>
                  <a:tcPr marL="91450" marR="91450" marT="45725" marB="45725"/>
                </a:tc>
                <a:tc>
                  <a:txBody>
                    <a:bodyPr/>
                    <a:lstStyle/>
                    <a:p>
                      <a:pPr marL="0" marR="0" lvl="0" indent="0" algn="ctr" rtl="0">
                        <a:lnSpc>
                          <a:spcPct val="100000"/>
                        </a:lnSpc>
                        <a:spcBef>
                          <a:spcPts val="0"/>
                        </a:spcBef>
                        <a:spcAft>
                          <a:spcPts val="0"/>
                        </a:spcAft>
                        <a:buNone/>
                      </a:pPr>
                      <a:r>
                        <a:rPr lang="en-US" sz="800" b="0" i="0" u="none" strike="noStrike" cap="none">
                          <a:solidFill>
                            <a:srgbClr val="000000"/>
                          </a:solidFill>
                          <a:latin typeface="Open Sans"/>
                          <a:ea typeface="Open Sans"/>
                          <a:cs typeface="Open Sans"/>
                          <a:sym typeface="Open Sans"/>
                        </a:rPr>
                        <a:t>NA</a:t>
                      </a:r>
                      <a:endParaRPr sz="800" b="0" i="0" u="none" strike="noStrike" cap="none">
                        <a:solidFill>
                          <a:srgbClr val="000000"/>
                        </a:solidFill>
                        <a:latin typeface="Open Sans"/>
                        <a:ea typeface="Open Sans"/>
                        <a:cs typeface="Open Sans"/>
                        <a:sym typeface="Open Sans"/>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Open Sans"/>
                          <a:ea typeface="Open Sans"/>
                          <a:cs typeface="Open Sans"/>
                          <a:sym typeface="Open Sans"/>
                        </a:rPr>
                        <a:t>11.5%</a:t>
                      </a:r>
                      <a:endParaRPr/>
                    </a:p>
                  </a:txBody>
                  <a:tcPr marL="45725" marR="45725" marT="45725" marB="45725"/>
                </a:tc>
                <a:tc>
                  <a:txBody>
                    <a:bodyPr/>
                    <a:lstStyle/>
                    <a:p>
                      <a:pPr marL="0" marR="0" lvl="0" indent="0" algn="ctr" rtl="0">
                        <a:lnSpc>
                          <a:spcPct val="100000"/>
                        </a:lnSpc>
                        <a:spcBef>
                          <a:spcPts val="0"/>
                        </a:spcBef>
                        <a:spcAft>
                          <a:spcPts val="0"/>
                        </a:spcAft>
                        <a:buNone/>
                      </a:pPr>
                      <a:r>
                        <a:rPr lang="en-US" sz="800" b="0" i="0" u="none" strike="noStrike" cap="none">
                          <a:solidFill>
                            <a:srgbClr val="000000"/>
                          </a:solidFill>
                          <a:latin typeface="Open Sans"/>
                          <a:ea typeface="Open Sans"/>
                          <a:cs typeface="Open Sans"/>
                          <a:sym typeface="Open Sans"/>
                        </a:rPr>
                        <a:t>NA</a:t>
                      </a:r>
                      <a:endParaRPr/>
                    </a:p>
                  </a:txBody>
                  <a:tcPr marL="45725" marR="45725" marT="45725" marB="45725"/>
                </a:tc>
                <a:extLst>
                  <a:ext uri="{0D108BD9-81ED-4DB2-BD59-A6C34878D82A}">
                    <a16:rowId xmlns:a16="http://schemas.microsoft.com/office/drawing/2014/main" val="10004"/>
                  </a:ext>
                </a:extLst>
              </a:tr>
            </a:tbl>
          </a:graphicData>
        </a:graphic>
      </p:graphicFrame>
      <p:sp>
        <p:nvSpPr>
          <p:cNvPr id="224" name="Google Shape;224;p5"/>
          <p:cNvSpPr txBox="1">
            <a:spLocks noGrp="1"/>
          </p:cNvSpPr>
          <p:nvPr>
            <p:ph type="title"/>
          </p:nvPr>
        </p:nvSpPr>
        <p:spPr>
          <a:xfrm>
            <a:off x="457200" y="124721"/>
            <a:ext cx="7557248" cy="48158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US" sz="1200">
                <a:solidFill>
                  <a:srgbClr val="575756"/>
                </a:solidFill>
              </a:rPr>
              <a:t>Energy mix: </a:t>
            </a:r>
            <a:r>
              <a:rPr lang="en-US" sz="1200">
                <a:solidFill>
                  <a:srgbClr val="009CD8"/>
                </a:solidFill>
              </a:rPr>
              <a:t>despite increased power demand, the share of RE remains nearly the same in Q1 FY22 compared to Q1 FY21</a:t>
            </a:r>
            <a:endParaRPr sz="1200">
              <a:solidFill>
                <a:srgbClr val="009CD8"/>
              </a:solidFill>
            </a:endParaRPr>
          </a:p>
        </p:txBody>
      </p:sp>
      <p:graphicFrame>
        <p:nvGraphicFramePr>
          <p:cNvPr id="225" name="Google Shape;225;p5"/>
          <p:cNvGraphicFramePr/>
          <p:nvPr/>
        </p:nvGraphicFramePr>
        <p:xfrm>
          <a:off x="218297" y="613901"/>
          <a:ext cx="6100256" cy="300825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6"/>
          <p:cNvSpPr/>
          <p:nvPr/>
        </p:nvSpPr>
        <p:spPr>
          <a:xfrm>
            <a:off x="6485302" y="523625"/>
            <a:ext cx="3238213" cy="4211127"/>
          </a:xfrm>
          <a:prstGeom prst="roundRect">
            <a:avLst>
              <a:gd name="adj" fmla="val 16667"/>
            </a:avLst>
          </a:prstGeom>
          <a:solidFill>
            <a:srgbClr val="C3E5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aphicFrame>
        <p:nvGraphicFramePr>
          <p:cNvPr id="231" name="Google Shape;231;p6"/>
          <p:cNvGraphicFramePr/>
          <p:nvPr/>
        </p:nvGraphicFramePr>
        <p:xfrm>
          <a:off x="253940" y="2920230"/>
          <a:ext cx="6064613" cy="19237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2" name="Google Shape;232;p6"/>
          <p:cNvGraphicFramePr/>
          <p:nvPr/>
        </p:nvGraphicFramePr>
        <p:xfrm>
          <a:off x="253940" y="651727"/>
          <a:ext cx="6064613" cy="2129744"/>
        </p:xfrm>
        <a:graphic>
          <a:graphicData uri="http://schemas.openxmlformats.org/drawingml/2006/chart">
            <c:chart xmlns:c="http://schemas.openxmlformats.org/drawingml/2006/chart" xmlns:r="http://schemas.openxmlformats.org/officeDocument/2006/relationships" r:id="rId4"/>
          </a:graphicData>
        </a:graphic>
      </p:graphicFrame>
      <p:sp>
        <p:nvSpPr>
          <p:cNvPr id="233" name="Google Shape;233;p6"/>
          <p:cNvSpPr txBox="1">
            <a:spLocks noGrp="1"/>
          </p:cNvSpPr>
          <p:nvPr>
            <p:ph type="body" idx="4294967295"/>
          </p:nvPr>
        </p:nvSpPr>
        <p:spPr>
          <a:xfrm>
            <a:off x="72066" y="2644040"/>
            <a:ext cx="6049927" cy="373849"/>
          </a:xfrm>
          <a:prstGeom prst="rect">
            <a:avLst/>
          </a:prstGeom>
          <a:noFill/>
          <a:ln>
            <a:noFill/>
          </a:ln>
        </p:spPr>
        <p:txBody>
          <a:bodyPr spcFirstLastPara="1" wrap="square" lIns="91425" tIns="91425" rIns="91425" bIns="91425" anchor="t" anchorCtr="0">
            <a:noAutofit/>
          </a:bodyPr>
          <a:lstStyle/>
          <a:p>
            <a:pPr marL="101600" lvl="0" indent="0" algn="l" rtl="0">
              <a:lnSpc>
                <a:spcPct val="100000"/>
              </a:lnSpc>
              <a:spcBef>
                <a:spcPts val="600"/>
              </a:spcBef>
              <a:spcAft>
                <a:spcPts val="0"/>
              </a:spcAft>
              <a:buSzPts val="2000"/>
              <a:buNone/>
            </a:pPr>
            <a:r>
              <a:rPr lang="en-US" sz="700" i="1">
                <a:solidFill>
                  <a:srgbClr val="0A9FD9"/>
                </a:solidFill>
                <a:latin typeface="Open Sans"/>
                <a:ea typeface="Open Sans"/>
                <a:cs typeface="Open Sans"/>
                <a:sym typeface="Open Sans"/>
              </a:rPr>
              <a:t>Source: </a:t>
            </a:r>
            <a:r>
              <a:rPr lang="en-US" sz="600" i="1">
                <a:solidFill>
                  <a:srgbClr val="777777"/>
                </a:solidFill>
                <a:latin typeface="Open Sans"/>
                <a:ea typeface="Open Sans"/>
                <a:cs typeface="Open Sans"/>
                <a:sym typeface="Open Sans"/>
              </a:rPr>
              <a:t>CEA.</a:t>
            </a:r>
            <a:endParaRPr/>
          </a:p>
        </p:txBody>
      </p:sp>
      <p:sp>
        <p:nvSpPr>
          <p:cNvPr id="234" name="Google Shape;234;p6"/>
          <p:cNvSpPr txBox="1"/>
          <p:nvPr/>
        </p:nvSpPr>
        <p:spPr>
          <a:xfrm>
            <a:off x="6554363" y="523625"/>
            <a:ext cx="2445620" cy="420259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None/>
            </a:pPr>
            <a:r>
              <a:rPr lang="en-US" sz="1200" b="1" i="0" u="none" strike="noStrike" cap="none" dirty="0">
                <a:solidFill>
                  <a:srgbClr val="575756"/>
                </a:solidFill>
                <a:latin typeface="Open Sans"/>
                <a:ea typeface="Open Sans"/>
                <a:cs typeface="Open Sans"/>
                <a:sym typeface="Open Sans"/>
              </a:rPr>
              <a:t>Takeaways &amp; Outlook</a:t>
            </a:r>
            <a:endParaRPr dirty="0"/>
          </a:p>
          <a:p>
            <a:pPr marL="0" marR="0" lvl="0" indent="0" algn="l" rtl="0">
              <a:lnSpc>
                <a:spcPct val="100000"/>
              </a:lnSpc>
              <a:spcBef>
                <a:spcPts val="700"/>
              </a:spcBef>
              <a:spcAft>
                <a:spcPts val="0"/>
              </a:spcAft>
              <a:buNone/>
            </a:pPr>
            <a:r>
              <a:rPr lang="en-US" sz="800" b="1" i="0" u="none" strike="noStrike" cap="none" dirty="0">
                <a:solidFill>
                  <a:srgbClr val="595959"/>
                </a:solidFill>
                <a:latin typeface="Open Sans"/>
                <a:ea typeface="Open Sans"/>
                <a:cs typeface="Open Sans"/>
                <a:sym typeface="Open Sans"/>
              </a:rPr>
              <a:t>No new coal capacity was added in Q1 FY22</a:t>
            </a:r>
            <a:r>
              <a:rPr lang="en-US" sz="800" b="0" i="0" u="none" strike="noStrike" cap="none" dirty="0">
                <a:solidFill>
                  <a:srgbClr val="595959"/>
                </a:solidFill>
                <a:latin typeface="Open Sans"/>
                <a:ea typeface="Open Sans"/>
                <a:cs typeface="Open Sans"/>
                <a:sym typeface="Open Sans"/>
              </a:rPr>
              <a:t>, while two major coal plants were retired with an aggregate capacity of 670 MW. </a:t>
            </a:r>
            <a:endParaRPr dirty="0"/>
          </a:p>
          <a:p>
            <a:pPr marL="0" marR="0" lvl="0" indent="0" algn="l" rtl="0">
              <a:lnSpc>
                <a:spcPct val="100000"/>
              </a:lnSpc>
              <a:spcBef>
                <a:spcPts val="700"/>
              </a:spcBef>
              <a:spcAft>
                <a:spcPts val="0"/>
              </a:spcAft>
              <a:buNone/>
            </a:pPr>
            <a:r>
              <a:rPr lang="en-US" sz="800" b="0" i="0" u="none" strike="noStrike" cap="none" dirty="0">
                <a:solidFill>
                  <a:srgbClr val="595959"/>
                </a:solidFill>
                <a:latin typeface="Open Sans"/>
                <a:ea typeface="Open Sans"/>
                <a:cs typeface="Open Sans"/>
                <a:sym typeface="Open Sans"/>
              </a:rPr>
              <a:t>PFC/REC, one of the largest power sector financiers in India, has continued to reduce its exposure to the coal power generation. </a:t>
            </a:r>
            <a:r>
              <a:rPr lang="en-US" sz="800" b="1" i="0" u="none" strike="noStrike" cap="none" dirty="0">
                <a:solidFill>
                  <a:srgbClr val="595959"/>
                </a:solidFill>
                <a:latin typeface="Open Sans"/>
                <a:ea typeface="Open Sans"/>
                <a:cs typeface="Open Sans"/>
                <a:sym typeface="Open Sans"/>
              </a:rPr>
              <a:t>The share of conventional generation in PFC/REC’s loan book is trending downward and substantially declined to 51% in Q4 FY21 (from 54% in Q3 FY21). </a:t>
            </a:r>
            <a:endParaRPr dirty="0"/>
          </a:p>
          <a:p>
            <a:pPr marL="0" marR="0" lvl="0" indent="0" algn="l" rtl="0">
              <a:lnSpc>
                <a:spcPct val="100000"/>
              </a:lnSpc>
              <a:spcBef>
                <a:spcPts val="700"/>
              </a:spcBef>
              <a:spcAft>
                <a:spcPts val="0"/>
              </a:spcAft>
              <a:buNone/>
            </a:pPr>
            <a:r>
              <a:rPr lang="en-US" sz="800" b="0" i="0" u="none" strike="noStrike" cap="none" dirty="0">
                <a:solidFill>
                  <a:srgbClr val="595959"/>
                </a:solidFill>
                <a:latin typeface="Open Sans"/>
                <a:ea typeface="Open Sans"/>
                <a:cs typeface="Open Sans"/>
                <a:sym typeface="Open Sans"/>
              </a:rPr>
              <a:t>Instead, PFC/REC is increasingly focusing on </a:t>
            </a:r>
            <a:r>
              <a:rPr lang="en-US" sz="800" b="1" i="0" u="none" strike="noStrike" cap="none" dirty="0">
                <a:solidFill>
                  <a:srgbClr val="595959"/>
                </a:solidFill>
                <a:latin typeface="Open Sans"/>
                <a:ea typeface="Open Sans"/>
                <a:cs typeface="Open Sans"/>
                <a:sym typeface="Open Sans"/>
              </a:rPr>
              <a:t>transmission and distribution (T&amp;D) and RE generation projects</a:t>
            </a:r>
            <a:r>
              <a:rPr lang="en-US" sz="800" b="0" i="0" u="none" strike="noStrike" cap="none" dirty="0">
                <a:solidFill>
                  <a:srgbClr val="595959"/>
                </a:solidFill>
                <a:latin typeface="Open Sans"/>
                <a:ea typeface="Open Sans"/>
                <a:cs typeface="Open Sans"/>
                <a:sym typeface="Open Sans"/>
              </a:rPr>
              <a:t>, which account for around </a:t>
            </a:r>
            <a:r>
              <a:rPr lang="en-US" sz="800" b="1" i="0" u="none" strike="noStrike" cap="none" dirty="0">
                <a:solidFill>
                  <a:srgbClr val="595959"/>
                </a:solidFill>
                <a:latin typeface="Open Sans"/>
                <a:ea typeface="Open Sans"/>
                <a:cs typeface="Open Sans"/>
                <a:sym typeface="Open Sans"/>
              </a:rPr>
              <a:t>39% and 10% </a:t>
            </a:r>
            <a:r>
              <a:rPr lang="en-US" sz="800" b="0" i="0" u="none" strike="noStrike" cap="none" dirty="0">
                <a:solidFill>
                  <a:srgbClr val="595959"/>
                </a:solidFill>
                <a:latin typeface="Open Sans"/>
                <a:ea typeface="Open Sans"/>
                <a:cs typeface="Open Sans"/>
                <a:sym typeface="Open Sans"/>
              </a:rPr>
              <a:t>of its total loan book as of Q4 FY21(versus 30% and 11% as of Q4 FY20), respectively. </a:t>
            </a:r>
            <a:endParaRPr dirty="0"/>
          </a:p>
        </p:txBody>
      </p:sp>
      <p:cxnSp>
        <p:nvCxnSpPr>
          <p:cNvPr id="235" name="Google Shape;235;p6"/>
          <p:cNvCxnSpPr/>
          <p:nvPr/>
        </p:nvCxnSpPr>
        <p:spPr>
          <a:xfrm>
            <a:off x="2920409" y="767578"/>
            <a:ext cx="3400367" cy="0"/>
          </a:xfrm>
          <a:prstGeom prst="straightConnector1">
            <a:avLst/>
          </a:prstGeom>
          <a:noFill/>
          <a:ln w="9525" cap="flat" cmpd="sng">
            <a:solidFill>
              <a:srgbClr val="009CD8"/>
            </a:solidFill>
            <a:prstDash val="solid"/>
            <a:round/>
            <a:headEnd type="none" w="sm" len="sm"/>
            <a:tailEnd type="none" w="sm" len="sm"/>
          </a:ln>
        </p:spPr>
      </p:cxnSp>
      <p:sp>
        <p:nvSpPr>
          <p:cNvPr id="236" name="Google Shape;236;p6"/>
          <p:cNvSpPr/>
          <p:nvPr/>
        </p:nvSpPr>
        <p:spPr>
          <a:xfrm>
            <a:off x="6196951" y="705665"/>
            <a:ext cx="123825" cy="123825"/>
          </a:xfrm>
          <a:prstGeom prst="ellipse">
            <a:avLst/>
          </a:prstGeom>
          <a:solidFill>
            <a:srgbClr val="009C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37" name="Google Shape;237;p6"/>
          <p:cNvCxnSpPr/>
          <p:nvPr/>
        </p:nvCxnSpPr>
        <p:spPr>
          <a:xfrm>
            <a:off x="3609892" y="3216823"/>
            <a:ext cx="2708661" cy="0"/>
          </a:xfrm>
          <a:prstGeom prst="straightConnector1">
            <a:avLst/>
          </a:prstGeom>
          <a:noFill/>
          <a:ln w="9525" cap="flat" cmpd="sng">
            <a:solidFill>
              <a:srgbClr val="009CD8"/>
            </a:solidFill>
            <a:prstDash val="solid"/>
            <a:round/>
            <a:headEnd type="none" w="sm" len="sm"/>
            <a:tailEnd type="none" w="sm" len="sm"/>
          </a:ln>
        </p:spPr>
      </p:cxnSp>
      <p:sp>
        <p:nvSpPr>
          <p:cNvPr id="238" name="Google Shape;238;p6"/>
          <p:cNvSpPr/>
          <p:nvPr/>
        </p:nvSpPr>
        <p:spPr>
          <a:xfrm>
            <a:off x="6194728" y="3154910"/>
            <a:ext cx="123825" cy="123825"/>
          </a:xfrm>
          <a:prstGeom prst="ellipse">
            <a:avLst/>
          </a:prstGeom>
          <a:solidFill>
            <a:srgbClr val="009C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9" name="Google Shape;239;p6"/>
          <p:cNvSpPr txBox="1">
            <a:spLocks noGrp="1"/>
          </p:cNvSpPr>
          <p:nvPr>
            <p:ph type="body" idx="4294967295"/>
          </p:nvPr>
        </p:nvSpPr>
        <p:spPr>
          <a:xfrm>
            <a:off x="110165" y="4770583"/>
            <a:ext cx="6049927" cy="373849"/>
          </a:xfrm>
          <a:prstGeom prst="rect">
            <a:avLst/>
          </a:prstGeom>
          <a:noFill/>
          <a:ln>
            <a:noFill/>
          </a:ln>
        </p:spPr>
        <p:txBody>
          <a:bodyPr spcFirstLastPara="1" wrap="square" lIns="91425" tIns="91425" rIns="91425" bIns="91425" anchor="t" anchorCtr="0">
            <a:noAutofit/>
          </a:bodyPr>
          <a:lstStyle/>
          <a:p>
            <a:pPr marL="101600" lvl="0" indent="0" algn="l" rtl="0">
              <a:lnSpc>
                <a:spcPct val="100000"/>
              </a:lnSpc>
              <a:spcBef>
                <a:spcPts val="600"/>
              </a:spcBef>
              <a:spcAft>
                <a:spcPts val="0"/>
              </a:spcAft>
              <a:buSzPts val="2000"/>
              <a:buNone/>
            </a:pPr>
            <a:r>
              <a:rPr lang="en-US" sz="700" i="1">
                <a:solidFill>
                  <a:srgbClr val="0A9FD9"/>
                </a:solidFill>
                <a:latin typeface="Open Sans"/>
                <a:ea typeface="Open Sans"/>
                <a:cs typeface="Open Sans"/>
                <a:sym typeface="Open Sans"/>
              </a:rPr>
              <a:t>Source: </a:t>
            </a:r>
            <a:r>
              <a:rPr lang="en-US" sz="700" i="1">
                <a:solidFill>
                  <a:srgbClr val="777777"/>
                </a:solidFill>
                <a:latin typeface="Open Sans"/>
                <a:ea typeface="Open Sans"/>
                <a:cs typeface="Open Sans"/>
                <a:sym typeface="Open Sans"/>
              </a:rPr>
              <a:t>PFC investor presentations; figures are derived from the same. </a:t>
            </a:r>
            <a:r>
              <a:rPr lang="en-US" sz="700" i="1">
                <a:solidFill>
                  <a:srgbClr val="009CD8"/>
                </a:solidFill>
                <a:latin typeface="Open Sans"/>
                <a:ea typeface="Open Sans"/>
                <a:cs typeface="Open Sans"/>
                <a:sym typeface="Open Sans"/>
              </a:rPr>
              <a:t>Note:</a:t>
            </a:r>
            <a:r>
              <a:rPr lang="en-US" sz="700" i="1">
                <a:solidFill>
                  <a:srgbClr val="777777"/>
                </a:solidFill>
                <a:latin typeface="Open Sans"/>
                <a:ea typeface="Open Sans"/>
                <a:cs typeface="Open Sans"/>
                <a:sym typeface="Open Sans"/>
              </a:rPr>
              <a:t> Sector-wise break up of PFC loan asset data unavailable for Q1 FY22.</a:t>
            </a:r>
            <a:endParaRPr/>
          </a:p>
        </p:txBody>
      </p:sp>
      <p:sp>
        <p:nvSpPr>
          <p:cNvPr id="240" name="Google Shape;240;p6"/>
          <p:cNvSpPr/>
          <p:nvPr/>
        </p:nvSpPr>
        <p:spPr>
          <a:xfrm rot="-5400000">
            <a:off x="9082410" y="-91649"/>
            <a:ext cx="249623" cy="815252"/>
          </a:xfrm>
          <a:prstGeom prst="rect">
            <a:avLst/>
          </a:prstGeom>
          <a:solidFill>
            <a:srgbClr val="009C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1" name="Google Shape;241;p6"/>
          <p:cNvSpPr txBox="1"/>
          <p:nvPr/>
        </p:nvSpPr>
        <p:spPr>
          <a:xfrm>
            <a:off x="8821030" y="208255"/>
            <a:ext cx="261555"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chemeClr val="lt1"/>
                </a:solidFill>
                <a:latin typeface="Open Sans"/>
                <a:ea typeface="Open Sans"/>
                <a:cs typeface="Open Sans"/>
                <a:sym typeface="Open Sans"/>
              </a:rPr>
              <a:t>6</a:t>
            </a:r>
            <a:endParaRPr/>
          </a:p>
        </p:txBody>
      </p:sp>
      <p:grpSp>
        <p:nvGrpSpPr>
          <p:cNvPr id="242" name="Google Shape;242;p6"/>
          <p:cNvGrpSpPr/>
          <p:nvPr/>
        </p:nvGrpSpPr>
        <p:grpSpPr>
          <a:xfrm>
            <a:off x="8284057" y="4779402"/>
            <a:ext cx="715926" cy="418214"/>
            <a:chOff x="8284057" y="4779402"/>
            <a:chExt cx="715926" cy="418214"/>
          </a:xfrm>
        </p:grpSpPr>
        <p:sp>
          <p:nvSpPr>
            <p:cNvPr id="243" name="Google Shape;243;p6"/>
            <p:cNvSpPr/>
            <p:nvPr/>
          </p:nvSpPr>
          <p:spPr>
            <a:xfrm>
              <a:off x="8331958" y="4779402"/>
              <a:ext cx="614149" cy="418214"/>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244" name="Google Shape;244;p6"/>
            <p:cNvGrpSpPr/>
            <p:nvPr/>
          </p:nvGrpSpPr>
          <p:grpSpPr>
            <a:xfrm>
              <a:off x="8284057" y="4879531"/>
              <a:ext cx="715926" cy="263969"/>
              <a:chOff x="1376812" y="1471708"/>
              <a:chExt cx="715926" cy="263969"/>
            </a:xfrm>
          </p:grpSpPr>
          <p:sp>
            <p:nvSpPr>
              <p:cNvPr id="245" name="Google Shape;245;p6"/>
              <p:cNvSpPr txBox="1"/>
              <p:nvPr/>
            </p:nvSpPr>
            <p:spPr>
              <a:xfrm>
                <a:off x="1376812" y="1535622"/>
                <a:ext cx="715926"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1" i="0" u="none" strike="noStrike" cap="none">
                    <a:solidFill>
                      <a:srgbClr val="575756"/>
                    </a:solidFill>
                    <a:latin typeface="Open Sans"/>
                    <a:ea typeface="Open Sans"/>
                    <a:cs typeface="Open Sans"/>
                    <a:sym typeface="Open Sans"/>
                  </a:rPr>
                  <a:t>cef.ceew.in</a:t>
                </a:r>
                <a:endParaRPr/>
              </a:p>
            </p:txBody>
          </p:sp>
          <p:grpSp>
            <p:nvGrpSpPr>
              <p:cNvPr id="246" name="Google Shape;246;p6"/>
              <p:cNvGrpSpPr/>
              <p:nvPr/>
            </p:nvGrpSpPr>
            <p:grpSpPr>
              <a:xfrm>
                <a:off x="1504037" y="1471708"/>
                <a:ext cx="436340" cy="63914"/>
                <a:chOff x="973747" y="978085"/>
                <a:chExt cx="436340" cy="63914"/>
              </a:xfrm>
            </p:grpSpPr>
            <p:sp>
              <p:nvSpPr>
                <p:cNvPr id="247" name="Google Shape;247;p6"/>
                <p:cNvSpPr/>
                <p:nvPr/>
              </p:nvSpPr>
              <p:spPr>
                <a:xfrm>
                  <a:off x="1349029" y="978085"/>
                  <a:ext cx="61058" cy="61059"/>
                </a:xfrm>
                <a:prstGeom prst="ellipse">
                  <a:avLst/>
                </a:prstGeom>
                <a:solidFill>
                  <a:srgbClr val="0A9F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8" name="Google Shape;248;p6"/>
                <p:cNvSpPr/>
                <p:nvPr/>
              </p:nvSpPr>
              <p:spPr>
                <a:xfrm>
                  <a:off x="1084312" y="980940"/>
                  <a:ext cx="61058" cy="61059"/>
                </a:xfrm>
                <a:prstGeom prst="ellipse">
                  <a:avLst/>
                </a:prstGeom>
                <a:solidFill>
                  <a:srgbClr val="87BD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9" name="Google Shape;249;p6"/>
                <p:cNvSpPr/>
                <p:nvPr/>
              </p:nvSpPr>
              <p:spPr>
                <a:xfrm>
                  <a:off x="973747" y="980940"/>
                  <a:ext cx="61058" cy="61059"/>
                </a:xfrm>
                <a:prstGeom prst="ellipse">
                  <a:avLst/>
                </a:prstGeom>
                <a:solidFill>
                  <a:srgbClr val="EA581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grpSp>
      <p:sp>
        <p:nvSpPr>
          <p:cNvPr id="250" name="Google Shape;250;p6"/>
          <p:cNvSpPr txBox="1">
            <a:spLocks noGrp="1"/>
          </p:cNvSpPr>
          <p:nvPr>
            <p:ph type="title"/>
          </p:nvPr>
        </p:nvSpPr>
        <p:spPr>
          <a:xfrm>
            <a:off x="457199" y="124721"/>
            <a:ext cx="7689273" cy="48158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US" sz="1200" dirty="0">
                <a:solidFill>
                  <a:srgbClr val="575756"/>
                </a:solidFill>
              </a:rPr>
              <a:t>Coal phase-out: </a:t>
            </a:r>
            <a:r>
              <a:rPr lang="en-US" sz="1200" dirty="0">
                <a:solidFill>
                  <a:srgbClr val="009CD8"/>
                </a:solidFill>
              </a:rPr>
              <a:t>zero coal capacity added for the first time in 14 quarters; 670 MW coal capacity retired in Q1 FY22</a:t>
            </a:r>
            <a:br>
              <a:rPr lang="en-US" sz="1200" dirty="0">
                <a:solidFill>
                  <a:srgbClr val="009CD8"/>
                </a:solidFill>
              </a:rPr>
            </a:br>
            <a:endParaRPr sz="1200" dirty="0">
              <a:solidFill>
                <a:srgbClr val="009CD8"/>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7"/>
          <p:cNvSpPr/>
          <p:nvPr/>
        </p:nvSpPr>
        <p:spPr>
          <a:xfrm>
            <a:off x="6485302" y="523625"/>
            <a:ext cx="3238213" cy="4211127"/>
          </a:xfrm>
          <a:prstGeom prst="roundRect">
            <a:avLst>
              <a:gd name="adj" fmla="val 16667"/>
            </a:avLst>
          </a:prstGeom>
          <a:solidFill>
            <a:srgbClr val="C3E5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6" name="Google Shape;256;p7"/>
          <p:cNvSpPr txBox="1"/>
          <p:nvPr/>
        </p:nvSpPr>
        <p:spPr>
          <a:xfrm>
            <a:off x="6554363" y="520770"/>
            <a:ext cx="2333107" cy="414398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None/>
            </a:pPr>
            <a:r>
              <a:rPr lang="en-US" sz="1200" b="1" i="0" u="none" strike="noStrike" cap="none" dirty="0">
                <a:solidFill>
                  <a:srgbClr val="575756"/>
                </a:solidFill>
                <a:latin typeface="Open Sans"/>
                <a:ea typeface="Open Sans"/>
                <a:cs typeface="Open Sans"/>
                <a:sym typeface="Open Sans"/>
              </a:rPr>
              <a:t>Takeaways &amp; Outlook</a:t>
            </a:r>
            <a:endParaRPr dirty="0"/>
          </a:p>
          <a:p>
            <a:pPr marL="0" marR="0" lvl="0" indent="0" algn="l" rtl="0">
              <a:lnSpc>
                <a:spcPct val="100000"/>
              </a:lnSpc>
              <a:spcBef>
                <a:spcPts val="600"/>
              </a:spcBef>
              <a:spcAft>
                <a:spcPts val="0"/>
              </a:spcAft>
              <a:buNone/>
            </a:pPr>
            <a:r>
              <a:rPr lang="en-US" sz="800" b="0" i="0" u="none" strike="noStrike" cap="none" dirty="0">
                <a:solidFill>
                  <a:srgbClr val="595959"/>
                </a:solidFill>
                <a:latin typeface="Open Sans"/>
                <a:ea typeface="Open Sans"/>
                <a:cs typeface="Open Sans"/>
                <a:sym typeface="Open Sans"/>
              </a:rPr>
              <a:t>Bids in Q1 FY22 were notably oversubscribed and attracted significant participation. </a:t>
            </a:r>
            <a:r>
              <a:rPr lang="en-US" sz="800" b="1" i="0" u="none" strike="noStrike" cap="none" dirty="0">
                <a:solidFill>
                  <a:srgbClr val="595959"/>
                </a:solidFill>
                <a:latin typeface="Open Sans"/>
                <a:ea typeface="Open Sans"/>
                <a:cs typeface="Open Sans"/>
                <a:sym typeface="Open Sans"/>
              </a:rPr>
              <a:t>Although, the overall RE capacity auctioned (425 MW) declined by 89% (versus 4.4 GW in Q1 FY21)</a:t>
            </a:r>
            <a:r>
              <a:rPr lang="en-US" sz="800" b="0" i="0" u="none" strike="noStrike" cap="none" dirty="0">
                <a:solidFill>
                  <a:srgbClr val="595959"/>
                </a:solidFill>
                <a:latin typeface="Open Sans"/>
                <a:ea typeface="Open Sans"/>
                <a:cs typeface="Open Sans"/>
                <a:sym typeface="Open Sans"/>
              </a:rPr>
              <a:t>. </a:t>
            </a:r>
            <a:endParaRPr dirty="0"/>
          </a:p>
          <a:p>
            <a:pPr marL="0" marR="0" lvl="0" indent="0" algn="l" rtl="0">
              <a:lnSpc>
                <a:spcPct val="100000"/>
              </a:lnSpc>
              <a:spcBef>
                <a:spcPts val="600"/>
              </a:spcBef>
              <a:spcAft>
                <a:spcPts val="0"/>
              </a:spcAft>
              <a:buNone/>
            </a:pPr>
            <a:r>
              <a:rPr lang="en-US" sz="800" b="0" i="0" u="none" strike="noStrike" cap="none" dirty="0">
                <a:solidFill>
                  <a:srgbClr val="595959"/>
                </a:solidFill>
                <a:latin typeface="Open Sans"/>
                <a:ea typeface="Open Sans"/>
                <a:cs typeface="Open Sans"/>
                <a:sym typeface="Open Sans"/>
              </a:rPr>
              <a:t>Multiple auctions were delayed or extended due to unforeseen lockdowns in response to the Covid-19 second wave. </a:t>
            </a:r>
            <a:r>
              <a:rPr lang="en-US" sz="800" b="1" i="0" u="none" strike="noStrike" cap="none" dirty="0">
                <a:solidFill>
                  <a:srgbClr val="595959"/>
                </a:solidFill>
                <a:latin typeface="Open Sans"/>
                <a:ea typeface="Open Sans"/>
                <a:cs typeface="Open Sans"/>
                <a:sym typeface="Open Sans"/>
              </a:rPr>
              <a:t>A tender from the previous quarter Q4 FY21 (APGECL, Andhra Pradesh, solar, 6,400 MW) is challenged (stay on signing PPA) in the Andhra Pradesh High Court as it violated the provisions under the Electricity Act 2003 in its request for selection (RfS) and PPA. </a:t>
            </a:r>
            <a:endParaRPr dirty="0"/>
          </a:p>
          <a:p>
            <a:pPr marL="0" marR="0" lvl="0" indent="0" algn="l" rtl="0">
              <a:lnSpc>
                <a:spcPct val="100000"/>
              </a:lnSpc>
              <a:spcBef>
                <a:spcPts val="600"/>
              </a:spcBef>
              <a:spcAft>
                <a:spcPts val="0"/>
              </a:spcAft>
              <a:buNone/>
            </a:pPr>
            <a:r>
              <a:rPr lang="en-US" sz="800" b="0" i="0" u="none" strike="noStrike" cap="none" dirty="0">
                <a:solidFill>
                  <a:srgbClr val="595959"/>
                </a:solidFill>
                <a:latin typeface="Open Sans"/>
                <a:ea typeface="Open Sans"/>
                <a:cs typeface="Open Sans"/>
                <a:sym typeface="Open Sans"/>
              </a:rPr>
              <a:t>In Q4 FY21, the Ministry of New and Renewable Energy (MNRE) announced that </a:t>
            </a:r>
            <a:r>
              <a:rPr lang="en-US" sz="800" b="1" i="0" u="none" strike="noStrike" cap="none" dirty="0">
                <a:solidFill>
                  <a:srgbClr val="595959"/>
                </a:solidFill>
                <a:latin typeface="Open Sans"/>
                <a:ea typeface="Open Sans"/>
                <a:cs typeface="Open Sans"/>
                <a:sym typeface="Open Sans"/>
              </a:rPr>
              <a:t>the basic customs duty (BCD) will be imposed on solar modules (25%) and solar cells (40%) from April 2022. </a:t>
            </a:r>
            <a:endParaRPr dirty="0"/>
          </a:p>
          <a:p>
            <a:pPr marL="0" marR="0" lvl="0" indent="0" algn="l" rtl="0">
              <a:lnSpc>
                <a:spcPct val="100000"/>
              </a:lnSpc>
              <a:spcBef>
                <a:spcPts val="600"/>
              </a:spcBef>
              <a:spcAft>
                <a:spcPts val="0"/>
              </a:spcAft>
              <a:buNone/>
            </a:pPr>
            <a:r>
              <a:rPr lang="en-US" sz="800" b="0" i="0" u="none" strike="noStrike" cap="none" dirty="0">
                <a:solidFill>
                  <a:srgbClr val="595959"/>
                </a:solidFill>
                <a:latin typeface="Open Sans"/>
                <a:ea typeface="Open Sans"/>
                <a:cs typeface="Open Sans"/>
                <a:sym typeface="Open Sans"/>
              </a:rPr>
              <a:t>The announcement has likely affected bid pricing by project developers. </a:t>
            </a:r>
            <a:r>
              <a:rPr lang="en-US" sz="800" b="1" i="0" u="none" strike="noStrike" cap="none" dirty="0">
                <a:solidFill>
                  <a:srgbClr val="595959"/>
                </a:solidFill>
                <a:latin typeface="Open Sans"/>
                <a:ea typeface="Open Sans"/>
                <a:cs typeface="Open Sans"/>
                <a:sym typeface="Open Sans"/>
              </a:rPr>
              <a:t>But the expiry</a:t>
            </a:r>
            <a:r>
              <a:rPr lang="en-US" sz="800" b="0" i="0" u="none" strike="noStrike" cap="none" dirty="0">
                <a:solidFill>
                  <a:srgbClr val="595959"/>
                </a:solidFill>
                <a:latin typeface="Open Sans"/>
                <a:ea typeface="Open Sans"/>
                <a:cs typeface="Open Sans"/>
                <a:sym typeface="Open Sans"/>
              </a:rPr>
              <a:t> of the </a:t>
            </a:r>
            <a:r>
              <a:rPr lang="en-US" sz="800" b="1" i="0" u="none" strike="noStrike" cap="none" dirty="0">
                <a:solidFill>
                  <a:srgbClr val="595959"/>
                </a:solidFill>
                <a:latin typeface="Open Sans"/>
                <a:ea typeface="Open Sans"/>
                <a:cs typeface="Open Sans"/>
                <a:sym typeface="Open Sans"/>
              </a:rPr>
              <a:t>safeguard duty (SGD) in July 2020 has created an eight-month duty-free window with no SGD or BCD levied on modules</a:t>
            </a:r>
            <a:r>
              <a:rPr lang="en-US" sz="800" b="0" i="0" u="none" strike="noStrike" cap="none" dirty="0">
                <a:solidFill>
                  <a:srgbClr val="595959"/>
                </a:solidFill>
                <a:latin typeface="Open Sans"/>
                <a:ea typeface="Open Sans"/>
                <a:cs typeface="Open Sans"/>
                <a:sym typeface="Open Sans"/>
              </a:rPr>
              <a:t>. Project developers are likely to take advantage of the same and procure modules in bulk during this period.</a:t>
            </a:r>
            <a:endParaRPr sz="800" b="0" i="0" u="none" strike="noStrike" cap="none" dirty="0">
              <a:solidFill>
                <a:srgbClr val="595959"/>
              </a:solidFill>
              <a:latin typeface="Open Sans"/>
              <a:ea typeface="Open Sans"/>
              <a:cs typeface="Open Sans"/>
              <a:sym typeface="Open Sans"/>
            </a:endParaRPr>
          </a:p>
        </p:txBody>
      </p:sp>
      <p:sp>
        <p:nvSpPr>
          <p:cNvPr id="257" name="Google Shape;257;p7"/>
          <p:cNvSpPr/>
          <p:nvPr/>
        </p:nvSpPr>
        <p:spPr>
          <a:xfrm>
            <a:off x="282400" y="552896"/>
            <a:ext cx="3734425" cy="428911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58" name="Google Shape;258;p7"/>
          <p:cNvSpPr/>
          <p:nvPr/>
        </p:nvSpPr>
        <p:spPr>
          <a:xfrm rot="-5400000">
            <a:off x="9082410" y="-91649"/>
            <a:ext cx="249623" cy="815252"/>
          </a:xfrm>
          <a:prstGeom prst="rect">
            <a:avLst/>
          </a:prstGeom>
          <a:solidFill>
            <a:srgbClr val="009C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9" name="Google Shape;259;p7"/>
          <p:cNvSpPr txBox="1"/>
          <p:nvPr/>
        </p:nvSpPr>
        <p:spPr>
          <a:xfrm>
            <a:off x="8821030" y="208255"/>
            <a:ext cx="261555"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chemeClr val="lt1"/>
                </a:solidFill>
                <a:latin typeface="Open Sans"/>
                <a:ea typeface="Open Sans"/>
                <a:cs typeface="Open Sans"/>
                <a:sym typeface="Open Sans"/>
              </a:rPr>
              <a:t>7</a:t>
            </a:r>
            <a:endParaRPr/>
          </a:p>
        </p:txBody>
      </p:sp>
      <p:grpSp>
        <p:nvGrpSpPr>
          <p:cNvPr id="260" name="Google Shape;260;p7"/>
          <p:cNvGrpSpPr/>
          <p:nvPr/>
        </p:nvGrpSpPr>
        <p:grpSpPr>
          <a:xfrm>
            <a:off x="8284057" y="4779402"/>
            <a:ext cx="715926" cy="418214"/>
            <a:chOff x="8284057" y="4779402"/>
            <a:chExt cx="715926" cy="418214"/>
          </a:xfrm>
        </p:grpSpPr>
        <p:sp>
          <p:nvSpPr>
            <p:cNvPr id="261" name="Google Shape;261;p7"/>
            <p:cNvSpPr/>
            <p:nvPr/>
          </p:nvSpPr>
          <p:spPr>
            <a:xfrm>
              <a:off x="8331958" y="4779402"/>
              <a:ext cx="614149" cy="418214"/>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262" name="Google Shape;262;p7"/>
            <p:cNvGrpSpPr/>
            <p:nvPr/>
          </p:nvGrpSpPr>
          <p:grpSpPr>
            <a:xfrm>
              <a:off x="8284057" y="4879531"/>
              <a:ext cx="715926" cy="263969"/>
              <a:chOff x="1376812" y="1471708"/>
              <a:chExt cx="715926" cy="263969"/>
            </a:xfrm>
          </p:grpSpPr>
          <p:sp>
            <p:nvSpPr>
              <p:cNvPr id="263" name="Google Shape;263;p7"/>
              <p:cNvSpPr txBox="1"/>
              <p:nvPr/>
            </p:nvSpPr>
            <p:spPr>
              <a:xfrm>
                <a:off x="1376812" y="1535622"/>
                <a:ext cx="715926"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1" i="0" u="none" strike="noStrike" cap="none">
                    <a:solidFill>
                      <a:srgbClr val="575756"/>
                    </a:solidFill>
                    <a:latin typeface="Open Sans"/>
                    <a:ea typeface="Open Sans"/>
                    <a:cs typeface="Open Sans"/>
                    <a:sym typeface="Open Sans"/>
                  </a:rPr>
                  <a:t>cef.ceew.in</a:t>
                </a:r>
                <a:endParaRPr/>
              </a:p>
            </p:txBody>
          </p:sp>
          <p:grpSp>
            <p:nvGrpSpPr>
              <p:cNvPr id="264" name="Google Shape;264;p7"/>
              <p:cNvGrpSpPr/>
              <p:nvPr/>
            </p:nvGrpSpPr>
            <p:grpSpPr>
              <a:xfrm>
                <a:off x="1504037" y="1471708"/>
                <a:ext cx="436340" cy="63914"/>
                <a:chOff x="973747" y="978085"/>
                <a:chExt cx="436340" cy="63914"/>
              </a:xfrm>
            </p:grpSpPr>
            <p:sp>
              <p:nvSpPr>
                <p:cNvPr id="265" name="Google Shape;265;p7"/>
                <p:cNvSpPr/>
                <p:nvPr/>
              </p:nvSpPr>
              <p:spPr>
                <a:xfrm>
                  <a:off x="1349029" y="978085"/>
                  <a:ext cx="61058" cy="61059"/>
                </a:xfrm>
                <a:prstGeom prst="ellipse">
                  <a:avLst/>
                </a:prstGeom>
                <a:solidFill>
                  <a:srgbClr val="0A9F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6" name="Google Shape;266;p7"/>
                <p:cNvSpPr/>
                <p:nvPr/>
              </p:nvSpPr>
              <p:spPr>
                <a:xfrm>
                  <a:off x="1084312" y="980940"/>
                  <a:ext cx="61058" cy="61059"/>
                </a:xfrm>
                <a:prstGeom prst="ellipse">
                  <a:avLst/>
                </a:prstGeom>
                <a:solidFill>
                  <a:srgbClr val="87BD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7" name="Google Shape;267;p7"/>
                <p:cNvSpPr/>
                <p:nvPr/>
              </p:nvSpPr>
              <p:spPr>
                <a:xfrm>
                  <a:off x="973747" y="980940"/>
                  <a:ext cx="61058" cy="61059"/>
                </a:xfrm>
                <a:prstGeom prst="ellipse">
                  <a:avLst/>
                </a:prstGeom>
                <a:solidFill>
                  <a:srgbClr val="EA581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grpSp>
      <p:sp>
        <p:nvSpPr>
          <p:cNvPr id="268" name="Google Shape;268;p7"/>
          <p:cNvSpPr txBox="1">
            <a:spLocks noGrp="1"/>
          </p:cNvSpPr>
          <p:nvPr>
            <p:ph type="title"/>
          </p:nvPr>
        </p:nvSpPr>
        <p:spPr>
          <a:xfrm>
            <a:off x="457199" y="124721"/>
            <a:ext cx="7689273" cy="48158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US" sz="1200" dirty="0">
                <a:solidFill>
                  <a:srgbClr val="575756"/>
                </a:solidFill>
              </a:rPr>
              <a:t>RE auctions: </a:t>
            </a:r>
            <a:r>
              <a:rPr lang="en-US" sz="1200" dirty="0">
                <a:solidFill>
                  <a:srgbClr val="009CD8"/>
                </a:solidFill>
              </a:rPr>
              <a:t>a slow quarter for RE auctions; stay on signing of PPA for an auction from the previous quarter</a:t>
            </a:r>
            <a:br>
              <a:rPr lang="en-US" sz="1200" dirty="0">
                <a:solidFill>
                  <a:srgbClr val="009CD8"/>
                </a:solidFill>
              </a:rPr>
            </a:br>
            <a:endParaRPr sz="1200" dirty="0">
              <a:solidFill>
                <a:srgbClr val="009CD8"/>
              </a:solidFill>
            </a:endParaRPr>
          </a:p>
        </p:txBody>
      </p:sp>
      <p:sp>
        <p:nvSpPr>
          <p:cNvPr id="269" name="Google Shape;269;p7"/>
          <p:cNvSpPr txBox="1"/>
          <p:nvPr/>
        </p:nvSpPr>
        <p:spPr>
          <a:xfrm>
            <a:off x="72120" y="4511099"/>
            <a:ext cx="3787945" cy="562946"/>
          </a:xfrm>
          <a:prstGeom prst="rect">
            <a:avLst/>
          </a:prstGeom>
          <a:noFill/>
          <a:ln>
            <a:noFill/>
          </a:ln>
        </p:spPr>
        <p:txBody>
          <a:bodyPr spcFirstLastPara="1" wrap="square" lIns="91425" tIns="91425" rIns="91425" bIns="91425" anchor="t" anchorCtr="0">
            <a:noAutofit/>
          </a:bodyPr>
          <a:lstStyle/>
          <a:p>
            <a:pPr marL="101600" marR="0" lvl="0" indent="0" algn="l" rtl="0">
              <a:lnSpc>
                <a:spcPct val="100000"/>
              </a:lnSpc>
              <a:spcBef>
                <a:spcPts val="600"/>
              </a:spcBef>
              <a:spcAft>
                <a:spcPts val="0"/>
              </a:spcAft>
              <a:buClr>
                <a:schemeClr val="lt1"/>
              </a:buClr>
              <a:buSzPts val="2000"/>
              <a:buFont typeface="Open Sans"/>
              <a:buNone/>
            </a:pPr>
            <a:r>
              <a:rPr lang="en-US" sz="700" b="0" i="1" u="none" strike="noStrike" cap="none" dirty="0">
                <a:solidFill>
                  <a:srgbClr val="0A9FD9"/>
                </a:solidFill>
                <a:latin typeface="Open Sans"/>
                <a:ea typeface="Open Sans"/>
                <a:cs typeface="Open Sans"/>
                <a:sym typeface="Open Sans"/>
              </a:rPr>
              <a:t>Source: </a:t>
            </a:r>
            <a:r>
              <a:rPr lang="en-US" sz="700" b="0" i="1" u="none" strike="noStrike" cap="none" dirty="0">
                <a:solidFill>
                  <a:srgbClr val="777777"/>
                </a:solidFill>
                <a:latin typeface="Open Sans"/>
                <a:ea typeface="Open Sans"/>
                <a:cs typeface="Open Sans"/>
                <a:sym typeface="Open Sans"/>
              </a:rPr>
              <a:t>SECI and state renewable agencies. </a:t>
            </a:r>
            <a:br>
              <a:rPr lang="en-US" sz="700" b="0" i="1" u="none" strike="noStrike" cap="none" dirty="0">
                <a:solidFill>
                  <a:srgbClr val="777777"/>
                </a:solidFill>
                <a:latin typeface="Open Sans"/>
                <a:ea typeface="Open Sans"/>
                <a:cs typeface="Open Sans"/>
                <a:sym typeface="Open Sans"/>
              </a:rPr>
            </a:br>
            <a:r>
              <a:rPr lang="en-US" sz="700" b="0" i="1" u="none" strike="noStrike" cap="none" dirty="0">
                <a:solidFill>
                  <a:srgbClr val="777777"/>
                </a:solidFill>
                <a:latin typeface="Open Sans"/>
                <a:ea typeface="Open Sans"/>
                <a:cs typeface="Open Sans"/>
                <a:sym typeface="Open Sans"/>
              </a:rPr>
              <a:t>SECI = Solar Energy Corporation of India; GUVNL = Gujarat </a:t>
            </a:r>
            <a:r>
              <a:rPr lang="en-US" sz="700" b="0" i="1" u="none" strike="noStrike" cap="none" dirty="0" err="1">
                <a:solidFill>
                  <a:srgbClr val="777777"/>
                </a:solidFill>
                <a:latin typeface="Open Sans"/>
                <a:ea typeface="Open Sans"/>
                <a:cs typeface="Open Sans"/>
                <a:sym typeface="Open Sans"/>
              </a:rPr>
              <a:t>Urja</a:t>
            </a:r>
            <a:r>
              <a:rPr lang="en-US" sz="700" b="0" i="1" u="none" strike="noStrike" cap="none" dirty="0">
                <a:solidFill>
                  <a:srgbClr val="777777"/>
                </a:solidFill>
                <a:latin typeface="Open Sans"/>
                <a:ea typeface="Open Sans"/>
                <a:cs typeface="Open Sans"/>
                <a:sym typeface="Open Sans"/>
              </a:rPr>
              <a:t> Vikas Nigam Limited; </a:t>
            </a:r>
            <a:br>
              <a:rPr lang="en-US" sz="600" b="0" i="1" u="none" strike="noStrike" cap="none" dirty="0">
                <a:solidFill>
                  <a:srgbClr val="777777"/>
                </a:solidFill>
                <a:latin typeface="Open Sans"/>
                <a:ea typeface="Open Sans"/>
                <a:cs typeface="Open Sans"/>
                <a:sym typeface="Open Sans"/>
              </a:rPr>
            </a:br>
            <a:r>
              <a:rPr lang="en-US" sz="600" b="0" i="1" u="none" strike="noStrike" cap="none" dirty="0">
                <a:solidFill>
                  <a:srgbClr val="777777"/>
                </a:solidFill>
                <a:latin typeface="Open Sans"/>
                <a:ea typeface="Open Sans"/>
                <a:cs typeface="Open Sans"/>
                <a:sym typeface="Open Sans"/>
              </a:rPr>
              <a:t>UPNEDA = Uttar Pradesh New &amp; Renewable Energy Development Agency; MAHAGENCO = Maharashtra State Power Generation Company.</a:t>
            </a:r>
            <a:endParaRPr sz="700" b="0" i="1" u="none" strike="noStrike" cap="none" dirty="0">
              <a:solidFill>
                <a:srgbClr val="777777"/>
              </a:solidFill>
              <a:latin typeface="Open Sans"/>
              <a:ea typeface="Open Sans"/>
              <a:cs typeface="Open Sans"/>
              <a:sym typeface="Open Sans"/>
            </a:endParaRPr>
          </a:p>
        </p:txBody>
      </p:sp>
      <p:sp>
        <p:nvSpPr>
          <p:cNvPr id="270" name="Google Shape;270;p7"/>
          <p:cNvSpPr txBox="1"/>
          <p:nvPr/>
        </p:nvSpPr>
        <p:spPr>
          <a:xfrm>
            <a:off x="4085885" y="578802"/>
            <a:ext cx="2185867" cy="383100"/>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rgbClr val="000000"/>
              </a:buClr>
              <a:buSzPts val="900"/>
              <a:buFont typeface="Arial"/>
              <a:buNone/>
            </a:pPr>
            <a:r>
              <a:rPr lang="en-US" sz="900" b="1" i="0" u="none" strike="noStrike" cap="none">
                <a:solidFill>
                  <a:srgbClr val="575756"/>
                </a:solidFill>
                <a:latin typeface="Open Sans"/>
                <a:ea typeface="Open Sans"/>
                <a:cs typeface="Open Sans"/>
                <a:sym typeface="Open Sans"/>
              </a:rPr>
              <a:t>Bid spotlight: MAHAGENCO, Maharashtra, solar, 250 MW </a:t>
            </a:r>
            <a:endParaRPr sz="900" b="1" i="0" u="none" strike="noStrike" cap="none">
              <a:solidFill>
                <a:srgbClr val="575756"/>
              </a:solidFill>
              <a:latin typeface="Open Sans"/>
              <a:ea typeface="Open Sans"/>
              <a:cs typeface="Open Sans"/>
              <a:sym typeface="Open Sans"/>
            </a:endParaRPr>
          </a:p>
        </p:txBody>
      </p:sp>
      <p:grpSp>
        <p:nvGrpSpPr>
          <p:cNvPr id="271" name="Google Shape;271;p7"/>
          <p:cNvGrpSpPr/>
          <p:nvPr/>
        </p:nvGrpSpPr>
        <p:grpSpPr>
          <a:xfrm>
            <a:off x="4063725" y="933319"/>
            <a:ext cx="2321123" cy="3621795"/>
            <a:chOff x="0" y="13619"/>
            <a:chExt cx="2321123" cy="3621795"/>
          </a:xfrm>
        </p:grpSpPr>
        <p:sp>
          <p:nvSpPr>
            <p:cNvPr id="272" name="Google Shape;272;p7"/>
            <p:cNvSpPr/>
            <p:nvPr/>
          </p:nvSpPr>
          <p:spPr>
            <a:xfrm>
              <a:off x="0" y="13619"/>
              <a:ext cx="2321123" cy="224320"/>
            </a:xfrm>
            <a:prstGeom prst="roundRect">
              <a:avLst>
                <a:gd name="adj" fmla="val 16667"/>
              </a:avLst>
            </a:prstGeom>
            <a:solidFill>
              <a:srgbClr val="44AE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7"/>
            <p:cNvSpPr txBox="1"/>
            <p:nvPr/>
          </p:nvSpPr>
          <p:spPr>
            <a:xfrm>
              <a:off x="10950" y="24569"/>
              <a:ext cx="2299223" cy="202420"/>
            </a:xfrm>
            <a:prstGeom prst="rect">
              <a:avLst/>
            </a:prstGeom>
            <a:noFill/>
            <a:ln>
              <a:noFill/>
            </a:ln>
          </p:spPr>
          <p:txBody>
            <a:bodyPr spcFirstLastPara="1" wrap="square" lIns="30475" tIns="30475" rIns="30475" bIns="30475" anchor="ctr" anchorCtr="0">
              <a:noAutofit/>
            </a:bodyPr>
            <a:lstStyle/>
            <a:p>
              <a:pPr marL="0" marR="0" lvl="0" indent="0" algn="l" rtl="0">
                <a:lnSpc>
                  <a:spcPct val="90000"/>
                </a:lnSpc>
                <a:spcBef>
                  <a:spcPts val="0"/>
                </a:spcBef>
                <a:spcAft>
                  <a:spcPts val="0"/>
                </a:spcAft>
                <a:buClr>
                  <a:srgbClr val="000000"/>
                </a:buClr>
                <a:buSzPts val="800"/>
                <a:buFont typeface="Arial"/>
                <a:buNone/>
              </a:pPr>
              <a:r>
                <a:rPr lang="en-US" sz="800" b="1" i="0" u="none" strike="noStrike" cap="none">
                  <a:solidFill>
                    <a:schemeClr val="lt1"/>
                  </a:solidFill>
                  <a:latin typeface="Open Sans"/>
                  <a:ea typeface="Open Sans"/>
                  <a:cs typeface="Open Sans"/>
                  <a:sym typeface="Open Sans"/>
                </a:rPr>
                <a:t>Tariff and winner</a:t>
              </a:r>
              <a:endParaRPr/>
            </a:p>
          </p:txBody>
        </p:sp>
        <p:sp>
          <p:nvSpPr>
            <p:cNvPr id="274" name="Google Shape;274;p7"/>
            <p:cNvSpPr/>
            <p:nvPr/>
          </p:nvSpPr>
          <p:spPr>
            <a:xfrm>
              <a:off x="0" y="289755"/>
              <a:ext cx="2321123" cy="47910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7"/>
            <p:cNvSpPr txBox="1"/>
            <p:nvPr/>
          </p:nvSpPr>
          <p:spPr>
            <a:xfrm>
              <a:off x="0" y="289755"/>
              <a:ext cx="2321123" cy="479106"/>
            </a:xfrm>
            <a:prstGeom prst="rect">
              <a:avLst/>
            </a:prstGeom>
            <a:noFill/>
            <a:ln>
              <a:noFill/>
            </a:ln>
          </p:spPr>
          <p:txBody>
            <a:bodyPr spcFirstLastPara="1" wrap="square" lIns="73675" tIns="10150" rIns="56875" bIns="10150" anchor="t" anchorCtr="0">
              <a:noAutofit/>
            </a:bodyPr>
            <a:lstStyle/>
            <a:p>
              <a:pPr marL="57150" marR="0" lvl="1" indent="-57150" algn="l" rtl="0">
                <a:lnSpc>
                  <a:spcPct val="90000"/>
                </a:lnSpc>
                <a:spcBef>
                  <a:spcPts val="0"/>
                </a:spcBef>
                <a:spcAft>
                  <a:spcPts val="0"/>
                </a:spcAft>
                <a:buClr>
                  <a:srgbClr val="000000"/>
                </a:buClr>
                <a:buSzPts val="750"/>
                <a:buFont typeface="Arial"/>
                <a:buChar char="•"/>
              </a:pPr>
              <a:r>
                <a:rPr lang="en-US" sz="750" b="1" i="0" u="none" strike="noStrike" cap="none">
                  <a:solidFill>
                    <a:srgbClr val="595959"/>
                  </a:solidFill>
                  <a:latin typeface="Open Sans"/>
                  <a:ea typeface="Open Sans"/>
                  <a:cs typeface="Open Sans"/>
                  <a:sym typeface="Open Sans"/>
                </a:rPr>
                <a:t>Tariff discovered: </a:t>
              </a:r>
              <a:r>
                <a:rPr lang="en-US" sz="750" b="0" i="0" u="none" strike="noStrike" cap="none">
                  <a:solidFill>
                    <a:srgbClr val="595959"/>
                  </a:solidFill>
                  <a:latin typeface="Open Sans"/>
                  <a:ea typeface="Open Sans"/>
                  <a:cs typeface="Open Sans"/>
                  <a:sym typeface="Open Sans"/>
                </a:rPr>
                <a:t>2.51 INR/kWh</a:t>
              </a:r>
              <a:endParaRPr sz="750" b="1" i="0" u="none" strike="noStrike" cap="none">
                <a:solidFill>
                  <a:srgbClr val="595959"/>
                </a:solidFill>
                <a:latin typeface="Open Sans"/>
                <a:ea typeface="Open Sans"/>
                <a:cs typeface="Open Sans"/>
                <a:sym typeface="Open Sans"/>
              </a:endParaRPr>
            </a:p>
            <a:p>
              <a:pPr marL="57150" marR="0" lvl="1" indent="-57150" algn="l" rtl="0">
                <a:lnSpc>
                  <a:spcPct val="90000"/>
                </a:lnSpc>
                <a:spcBef>
                  <a:spcPts val="600"/>
                </a:spcBef>
                <a:spcAft>
                  <a:spcPts val="0"/>
                </a:spcAft>
                <a:buClr>
                  <a:srgbClr val="000000"/>
                </a:buClr>
                <a:buSzPts val="750"/>
                <a:buFont typeface="Arial"/>
                <a:buChar char="•"/>
              </a:pPr>
              <a:r>
                <a:rPr lang="en-US" sz="750" b="1" i="0" u="none" strike="noStrike" cap="none">
                  <a:solidFill>
                    <a:srgbClr val="595959"/>
                  </a:solidFill>
                  <a:latin typeface="Open Sans"/>
                  <a:ea typeface="Open Sans"/>
                  <a:cs typeface="Open Sans"/>
                  <a:sym typeface="Open Sans"/>
                </a:rPr>
                <a:t>Winners: </a:t>
              </a:r>
              <a:r>
                <a:rPr lang="en-US" sz="750" b="0" i="0" u="none" strike="noStrike" cap="none">
                  <a:solidFill>
                    <a:srgbClr val="595959"/>
                  </a:solidFill>
                  <a:latin typeface="Open Sans"/>
                  <a:ea typeface="Open Sans"/>
                  <a:cs typeface="Open Sans"/>
                  <a:sym typeface="Open Sans"/>
                </a:rPr>
                <a:t>TP Saurya </a:t>
              </a:r>
              <a:endParaRPr sz="750" b="0" i="0" u="none" strike="noStrike" cap="none">
                <a:solidFill>
                  <a:srgbClr val="595959"/>
                </a:solidFill>
                <a:latin typeface="Open Sans"/>
                <a:ea typeface="Open Sans"/>
                <a:cs typeface="Open Sans"/>
                <a:sym typeface="Open Sans"/>
              </a:endParaRPr>
            </a:p>
          </p:txBody>
        </p:sp>
        <p:sp>
          <p:nvSpPr>
            <p:cNvPr id="276" name="Google Shape;276;p7"/>
            <p:cNvSpPr/>
            <p:nvPr/>
          </p:nvSpPr>
          <p:spPr>
            <a:xfrm>
              <a:off x="0" y="686000"/>
              <a:ext cx="2321123" cy="211805"/>
            </a:xfrm>
            <a:prstGeom prst="roundRect">
              <a:avLst>
                <a:gd name="adj" fmla="val 16667"/>
              </a:avLst>
            </a:prstGeom>
            <a:solidFill>
              <a:srgbClr val="44AE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7"/>
            <p:cNvSpPr txBox="1"/>
            <p:nvPr/>
          </p:nvSpPr>
          <p:spPr>
            <a:xfrm>
              <a:off x="10339" y="696339"/>
              <a:ext cx="2300445" cy="191127"/>
            </a:xfrm>
            <a:prstGeom prst="rect">
              <a:avLst/>
            </a:prstGeom>
            <a:noFill/>
            <a:ln>
              <a:noFill/>
            </a:ln>
          </p:spPr>
          <p:txBody>
            <a:bodyPr spcFirstLastPara="1" wrap="square" lIns="30475" tIns="30475" rIns="30475" bIns="30475" anchor="ctr" anchorCtr="0">
              <a:noAutofit/>
            </a:bodyPr>
            <a:lstStyle/>
            <a:p>
              <a:pPr marL="0" marR="0" lvl="0" indent="0" algn="l" rtl="0">
                <a:lnSpc>
                  <a:spcPct val="90000"/>
                </a:lnSpc>
                <a:spcBef>
                  <a:spcPts val="0"/>
                </a:spcBef>
                <a:spcAft>
                  <a:spcPts val="0"/>
                </a:spcAft>
                <a:buClr>
                  <a:srgbClr val="000000"/>
                </a:buClr>
                <a:buSzPts val="800"/>
                <a:buFont typeface="Arial"/>
                <a:buNone/>
              </a:pPr>
              <a:r>
                <a:rPr lang="en-US" sz="800" b="1" i="0" u="none" strike="noStrike" cap="none">
                  <a:solidFill>
                    <a:schemeClr val="lt1"/>
                  </a:solidFill>
                  <a:latin typeface="Open Sans"/>
                  <a:ea typeface="Open Sans"/>
                  <a:cs typeface="Open Sans"/>
                  <a:sym typeface="Open Sans"/>
                </a:rPr>
                <a:t>Key provisions</a:t>
              </a:r>
              <a:endParaRPr sz="800" b="0" i="0" u="none" strike="noStrike" cap="none">
                <a:solidFill>
                  <a:schemeClr val="lt1"/>
                </a:solidFill>
                <a:latin typeface="Open Sans"/>
                <a:ea typeface="Open Sans"/>
                <a:cs typeface="Open Sans"/>
                <a:sym typeface="Open Sans"/>
              </a:endParaRPr>
            </a:p>
          </p:txBody>
        </p:sp>
        <p:sp>
          <p:nvSpPr>
            <p:cNvPr id="278" name="Google Shape;278;p7"/>
            <p:cNvSpPr/>
            <p:nvPr/>
          </p:nvSpPr>
          <p:spPr>
            <a:xfrm>
              <a:off x="0" y="823478"/>
              <a:ext cx="2321123" cy="174968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7"/>
            <p:cNvSpPr txBox="1"/>
            <p:nvPr/>
          </p:nvSpPr>
          <p:spPr>
            <a:xfrm>
              <a:off x="0" y="823478"/>
              <a:ext cx="2321123" cy="1749681"/>
            </a:xfrm>
            <a:prstGeom prst="rect">
              <a:avLst/>
            </a:prstGeom>
            <a:noFill/>
            <a:ln>
              <a:noFill/>
            </a:ln>
          </p:spPr>
          <p:txBody>
            <a:bodyPr spcFirstLastPara="1" wrap="square" lIns="73675" tIns="10150" rIns="56875" bIns="10150" anchor="t" anchorCtr="0">
              <a:noAutofit/>
            </a:bodyPr>
            <a:lstStyle/>
            <a:p>
              <a:pPr marL="57150" marR="0" lvl="1" indent="-57150" algn="l" rtl="0">
                <a:lnSpc>
                  <a:spcPct val="90000"/>
                </a:lnSpc>
                <a:spcBef>
                  <a:spcPts val="0"/>
                </a:spcBef>
                <a:spcAft>
                  <a:spcPts val="0"/>
                </a:spcAft>
                <a:buClr>
                  <a:srgbClr val="000000"/>
                </a:buClr>
                <a:buSzPts val="750"/>
                <a:buFont typeface="Arial"/>
                <a:buNone/>
              </a:pPr>
              <a:endParaRPr sz="750" b="0" i="0" u="none" strike="noStrike" cap="none">
                <a:solidFill>
                  <a:schemeClr val="dk1"/>
                </a:solidFill>
                <a:latin typeface="Open Sans"/>
                <a:ea typeface="Open Sans"/>
                <a:cs typeface="Open Sans"/>
                <a:sym typeface="Open Sans"/>
              </a:endParaRPr>
            </a:p>
            <a:p>
              <a:pPr marL="57150" marR="0" lvl="1" indent="-57150" algn="l" rtl="0">
                <a:lnSpc>
                  <a:spcPct val="90000"/>
                </a:lnSpc>
                <a:spcBef>
                  <a:spcPts val="150"/>
                </a:spcBef>
                <a:spcAft>
                  <a:spcPts val="0"/>
                </a:spcAft>
                <a:buClr>
                  <a:srgbClr val="000000"/>
                </a:buClr>
                <a:buSzPts val="750"/>
                <a:buFont typeface="Arial"/>
                <a:buChar char="•"/>
              </a:pPr>
              <a:r>
                <a:rPr lang="en-US" sz="750" b="0" i="0" u="none" strike="noStrike" cap="none">
                  <a:solidFill>
                    <a:srgbClr val="595959"/>
                  </a:solidFill>
                  <a:latin typeface="Open Sans"/>
                  <a:ea typeface="Open Sans"/>
                  <a:cs typeface="Open Sans"/>
                  <a:sym typeface="Open Sans"/>
                </a:rPr>
                <a:t>Minimum </a:t>
              </a:r>
              <a:r>
                <a:rPr lang="en-US" sz="750" b="1" i="0" u="none" strike="noStrike" cap="none">
                  <a:solidFill>
                    <a:srgbClr val="595959"/>
                  </a:solidFill>
                  <a:latin typeface="Open Sans"/>
                  <a:ea typeface="Open Sans"/>
                  <a:cs typeface="Open Sans"/>
                  <a:sym typeface="Open Sans"/>
                </a:rPr>
                <a:t>capacity utilisation factor (CUF)</a:t>
              </a:r>
              <a:r>
                <a:rPr lang="en-US" sz="750" b="0" i="0" u="none" strike="noStrike" cap="none">
                  <a:solidFill>
                    <a:srgbClr val="595959"/>
                  </a:solidFill>
                  <a:latin typeface="Open Sans"/>
                  <a:ea typeface="Open Sans"/>
                  <a:cs typeface="Open Sans"/>
                  <a:sym typeface="Open Sans"/>
                </a:rPr>
                <a:t> requirement of </a:t>
              </a:r>
              <a:r>
                <a:rPr lang="en-US" sz="750" b="1" i="0" u="none" strike="noStrike" cap="none">
                  <a:solidFill>
                    <a:srgbClr val="595959"/>
                  </a:solidFill>
                  <a:latin typeface="Open Sans"/>
                  <a:ea typeface="Open Sans"/>
                  <a:cs typeface="Open Sans"/>
                  <a:sym typeface="Open Sans"/>
                </a:rPr>
                <a:t>19%</a:t>
              </a:r>
              <a:r>
                <a:rPr lang="en-US" sz="750" b="0" i="0" u="none" strike="noStrike" cap="none">
                  <a:solidFill>
                    <a:srgbClr val="595959"/>
                  </a:solidFill>
                  <a:latin typeface="Open Sans"/>
                  <a:ea typeface="Open Sans"/>
                  <a:cs typeface="Open Sans"/>
                  <a:sym typeface="Open Sans"/>
                </a:rPr>
                <a:t> </a:t>
              </a:r>
              <a:r>
                <a:rPr lang="en-US" sz="750" b="1" i="0" u="none" strike="noStrike" cap="none">
                  <a:solidFill>
                    <a:srgbClr val="595959"/>
                  </a:solidFill>
                  <a:latin typeface="Open Sans"/>
                  <a:ea typeface="Open Sans"/>
                  <a:cs typeface="Open Sans"/>
                  <a:sym typeface="Open Sans"/>
                </a:rPr>
                <a:t>on an annual basis.</a:t>
              </a:r>
              <a:endParaRPr sz="750" b="0" i="0" u="none" strike="noStrike" cap="none">
                <a:solidFill>
                  <a:srgbClr val="595959"/>
                </a:solidFill>
                <a:latin typeface="Open Sans"/>
                <a:ea typeface="Open Sans"/>
                <a:cs typeface="Open Sans"/>
                <a:sym typeface="Open Sans"/>
              </a:endParaRPr>
            </a:p>
            <a:p>
              <a:pPr marL="57150" marR="0" lvl="1" indent="-57150" algn="l" rtl="0">
                <a:lnSpc>
                  <a:spcPct val="90000"/>
                </a:lnSpc>
                <a:spcBef>
                  <a:spcPts val="600"/>
                </a:spcBef>
                <a:spcAft>
                  <a:spcPts val="0"/>
                </a:spcAft>
                <a:buClr>
                  <a:srgbClr val="000000"/>
                </a:buClr>
                <a:buSzPts val="750"/>
                <a:buFont typeface="Arial"/>
                <a:buChar char="•"/>
              </a:pPr>
              <a:r>
                <a:rPr lang="en-US" sz="750" b="1" i="0" u="none" strike="noStrike" cap="none">
                  <a:solidFill>
                    <a:srgbClr val="595959"/>
                  </a:solidFill>
                  <a:latin typeface="Open Sans"/>
                  <a:ea typeface="Open Sans"/>
                  <a:cs typeface="Open Sans"/>
                  <a:sym typeface="Open Sans"/>
                </a:rPr>
                <a:t>Excess generation to</a:t>
              </a:r>
              <a:r>
                <a:rPr lang="en-US" sz="750" b="0" i="0" u="none" strike="noStrike" cap="none">
                  <a:solidFill>
                    <a:srgbClr val="595959"/>
                  </a:solidFill>
                  <a:latin typeface="Open Sans"/>
                  <a:ea typeface="Open Sans"/>
                  <a:cs typeface="Open Sans"/>
                  <a:sym typeface="Open Sans"/>
                </a:rPr>
                <a:t> be purchased by MAHAGENCO </a:t>
              </a:r>
              <a:r>
                <a:rPr lang="en-US" sz="750" b="1" i="0" u="none" strike="noStrike" cap="none">
                  <a:solidFill>
                    <a:srgbClr val="595959"/>
                  </a:solidFill>
                  <a:latin typeface="Open Sans"/>
                  <a:ea typeface="Open Sans"/>
                  <a:cs typeface="Open Sans"/>
                  <a:sym typeface="Open Sans"/>
                </a:rPr>
                <a:t>at a fixed tariff of 75% of the PPA tariff</a:t>
              </a:r>
              <a:r>
                <a:rPr lang="en-US" sz="750" b="0" i="0" u="none" strike="noStrike" cap="none">
                  <a:solidFill>
                    <a:srgbClr val="595959"/>
                  </a:solidFill>
                  <a:latin typeface="Open Sans"/>
                  <a:ea typeface="Open Sans"/>
                  <a:cs typeface="Open Sans"/>
                  <a:sym typeface="Open Sans"/>
                </a:rPr>
                <a:t> (excess generation over and above 10% of the declared annual CUF).</a:t>
              </a:r>
              <a:endParaRPr/>
            </a:p>
            <a:p>
              <a:pPr marL="57150" marR="0" lvl="1" indent="-57150" algn="l" rtl="0">
                <a:lnSpc>
                  <a:spcPct val="90000"/>
                </a:lnSpc>
                <a:spcBef>
                  <a:spcPts val="600"/>
                </a:spcBef>
                <a:spcAft>
                  <a:spcPts val="0"/>
                </a:spcAft>
                <a:buClr>
                  <a:srgbClr val="000000"/>
                </a:buClr>
                <a:buSzPts val="750"/>
                <a:buFont typeface="Arial"/>
                <a:buChar char="•"/>
              </a:pPr>
              <a:r>
                <a:rPr lang="en-US" sz="750" b="1" i="0" u="none" strike="noStrike" cap="none">
                  <a:solidFill>
                    <a:srgbClr val="595959"/>
                  </a:solidFill>
                  <a:latin typeface="Open Sans"/>
                  <a:ea typeface="Open Sans"/>
                  <a:cs typeface="Open Sans"/>
                  <a:sym typeface="Open Sans"/>
                </a:rPr>
                <a:t>Power purchase assurance</a:t>
              </a:r>
              <a:r>
                <a:rPr lang="en-US" sz="750" b="0" i="0" u="none" strike="noStrike" cap="none">
                  <a:solidFill>
                    <a:srgbClr val="595959"/>
                  </a:solidFill>
                  <a:latin typeface="Open Sans"/>
                  <a:ea typeface="Open Sans"/>
                  <a:cs typeface="Open Sans"/>
                  <a:sym typeface="Open Sans"/>
                </a:rPr>
                <a:t>, the power purchase agreement (PPA) to be signed within 30 days from the date of issuance of the LoA.</a:t>
              </a:r>
              <a:endParaRPr/>
            </a:p>
            <a:p>
              <a:pPr marL="57150" marR="0" lvl="1" indent="-57150" algn="l" rtl="0">
                <a:lnSpc>
                  <a:spcPct val="90000"/>
                </a:lnSpc>
                <a:spcBef>
                  <a:spcPts val="600"/>
                </a:spcBef>
                <a:spcAft>
                  <a:spcPts val="0"/>
                </a:spcAft>
                <a:buClr>
                  <a:srgbClr val="000000"/>
                </a:buClr>
                <a:buSzPts val="750"/>
                <a:buFont typeface="Arial"/>
                <a:buChar char="•"/>
              </a:pPr>
              <a:r>
                <a:rPr lang="en-US" sz="750" b="1" i="0" u="none" strike="noStrike" cap="none">
                  <a:solidFill>
                    <a:srgbClr val="595959"/>
                  </a:solidFill>
                  <a:latin typeface="Open Sans"/>
                  <a:ea typeface="Open Sans"/>
                  <a:cs typeface="Open Sans"/>
                  <a:sym typeface="Open Sans"/>
                </a:rPr>
                <a:t>In terms of Land identification and acquisition</a:t>
              </a:r>
              <a:r>
                <a:rPr lang="en-US" sz="750" b="0" i="0" u="none" strike="noStrike" cap="none">
                  <a:solidFill>
                    <a:srgbClr val="595959"/>
                  </a:solidFill>
                  <a:latin typeface="Open Sans"/>
                  <a:ea typeface="Open Sans"/>
                  <a:cs typeface="Open Sans"/>
                  <a:sym typeface="Open Sans"/>
                </a:rPr>
                <a:t>, proposed project will be located at the Dondaicha Solar Park in Dhule.</a:t>
              </a:r>
              <a:endParaRPr sz="750" b="0" i="0" u="none" strike="noStrike" cap="none">
                <a:solidFill>
                  <a:srgbClr val="595959"/>
                </a:solidFill>
                <a:latin typeface="Open Sans"/>
                <a:ea typeface="Open Sans"/>
                <a:cs typeface="Open Sans"/>
                <a:sym typeface="Open Sans"/>
              </a:endParaRPr>
            </a:p>
          </p:txBody>
        </p:sp>
        <p:sp>
          <p:nvSpPr>
            <p:cNvPr id="280" name="Google Shape;280;p7"/>
            <p:cNvSpPr/>
            <p:nvPr/>
          </p:nvSpPr>
          <p:spPr>
            <a:xfrm>
              <a:off x="0" y="2632741"/>
              <a:ext cx="2321123" cy="260038"/>
            </a:xfrm>
            <a:prstGeom prst="roundRect">
              <a:avLst>
                <a:gd name="adj" fmla="val 16667"/>
              </a:avLst>
            </a:prstGeom>
            <a:solidFill>
              <a:srgbClr val="44AE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7"/>
            <p:cNvSpPr txBox="1"/>
            <p:nvPr/>
          </p:nvSpPr>
          <p:spPr>
            <a:xfrm>
              <a:off x="12694" y="2645435"/>
              <a:ext cx="2295735" cy="234650"/>
            </a:xfrm>
            <a:prstGeom prst="rect">
              <a:avLst/>
            </a:prstGeom>
            <a:noFill/>
            <a:ln>
              <a:noFill/>
            </a:ln>
          </p:spPr>
          <p:txBody>
            <a:bodyPr spcFirstLastPara="1" wrap="square" lIns="30475" tIns="30475" rIns="30475" bIns="30475" anchor="ctr" anchorCtr="0">
              <a:noAutofit/>
            </a:bodyPr>
            <a:lstStyle/>
            <a:p>
              <a:pPr marL="0" marR="0" lvl="0" indent="0" algn="l" rtl="0">
                <a:lnSpc>
                  <a:spcPct val="90000"/>
                </a:lnSpc>
                <a:spcBef>
                  <a:spcPts val="0"/>
                </a:spcBef>
                <a:spcAft>
                  <a:spcPts val="0"/>
                </a:spcAft>
                <a:buClr>
                  <a:srgbClr val="000000"/>
                </a:buClr>
                <a:buSzPts val="800"/>
                <a:buFont typeface="Arial"/>
                <a:buNone/>
              </a:pPr>
              <a:r>
                <a:rPr lang="en-US" sz="800" b="1" i="0" u="none" strike="noStrike" cap="none">
                  <a:solidFill>
                    <a:schemeClr val="lt1"/>
                  </a:solidFill>
                  <a:latin typeface="Open Sans"/>
                  <a:ea typeface="Open Sans"/>
                  <a:cs typeface="Open Sans"/>
                  <a:sym typeface="Open Sans"/>
                </a:rPr>
                <a:t>Comments</a:t>
              </a:r>
              <a:endParaRPr/>
            </a:p>
          </p:txBody>
        </p:sp>
        <p:sp>
          <p:nvSpPr>
            <p:cNvPr id="282" name="Google Shape;282;p7"/>
            <p:cNvSpPr/>
            <p:nvPr/>
          </p:nvSpPr>
          <p:spPr>
            <a:xfrm>
              <a:off x="0" y="2946536"/>
              <a:ext cx="2321123" cy="68887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7"/>
            <p:cNvSpPr txBox="1"/>
            <p:nvPr/>
          </p:nvSpPr>
          <p:spPr>
            <a:xfrm>
              <a:off x="0" y="2946536"/>
              <a:ext cx="2321123" cy="688878"/>
            </a:xfrm>
            <a:prstGeom prst="rect">
              <a:avLst/>
            </a:prstGeom>
            <a:noFill/>
            <a:ln>
              <a:noFill/>
            </a:ln>
          </p:spPr>
          <p:txBody>
            <a:bodyPr spcFirstLastPara="1" wrap="square" lIns="73675" tIns="10150" rIns="56875" bIns="10150" anchor="t" anchorCtr="0">
              <a:noAutofit/>
            </a:bodyPr>
            <a:lstStyle/>
            <a:p>
              <a:pPr marL="57150" marR="0" lvl="1" indent="-57150" algn="l" rtl="0">
                <a:lnSpc>
                  <a:spcPct val="90000"/>
                </a:lnSpc>
                <a:spcBef>
                  <a:spcPts val="0"/>
                </a:spcBef>
                <a:spcAft>
                  <a:spcPts val="0"/>
                </a:spcAft>
                <a:buClr>
                  <a:srgbClr val="000000"/>
                </a:buClr>
                <a:buSzPts val="750"/>
                <a:buFont typeface="Arial"/>
                <a:buChar char="•"/>
              </a:pPr>
              <a:r>
                <a:rPr lang="en-US" sz="750" b="0" i="0" u="none" strike="noStrike" cap="none">
                  <a:solidFill>
                    <a:srgbClr val="595959"/>
                  </a:solidFill>
                  <a:latin typeface="Open Sans"/>
                  <a:ea typeface="Open Sans"/>
                  <a:cs typeface="Open Sans"/>
                  <a:sym typeface="Open Sans"/>
                </a:rPr>
                <a:t>Solar developers are factoring in the imposition of basic customs duty (BCD) on imported solar modules and cells with effect from April 2022.</a:t>
              </a:r>
              <a:endParaRPr/>
            </a:p>
            <a:p>
              <a:pPr marL="57150" marR="0" lvl="1" indent="-57150" algn="l" rtl="0">
                <a:lnSpc>
                  <a:spcPct val="90000"/>
                </a:lnSpc>
                <a:spcBef>
                  <a:spcPts val="150"/>
                </a:spcBef>
                <a:spcAft>
                  <a:spcPts val="0"/>
                </a:spcAft>
                <a:buClr>
                  <a:srgbClr val="000000"/>
                </a:buClr>
                <a:buSzPts val="750"/>
                <a:buFont typeface="Arial"/>
                <a:buChar char="•"/>
              </a:pPr>
              <a:r>
                <a:rPr lang="en-US" sz="750" b="0" i="0" u="none" strike="noStrike" cap="none">
                  <a:solidFill>
                    <a:srgbClr val="595959"/>
                  </a:solidFill>
                  <a:latin typeface="Open Sans"/>
                  <a:ea typeface="Open Sans"/>
                  <a:cs typeface="Open Sans"/>
                  <a:sym typeface="Open Sans"/>
                </a:rPr>
                <a:t>Amidst Covid-19 second wave lockdown, the solar PV demand was adversely impacted.</a:t>
              </a:r>
              <a:endParaRPr sz="750" b="0" i="0" u="none" strike="noStrike" cap="none">
                <a:solidFill>
                  <a:srgbClr val="595959"/>
                </a:solidFill>
                <a:latin typeface="Open Sans"/>
                <a:ea typeface="Open Sans"/>
                <a:cs typeface="Open Sans"/>
                <a:sym typeface="Open Sans"/>
              </a:endParaRPr>
            </a:p>
            <a:p>
              <a:pPr marL="57150" marR="0" lvl="1" indent="-57150" algn="l" rtl="0">
                <a:lnSpc>
                  <a:spcPct val="90000"/>
                </a:lnSpc>
                <a:spcBef>
                  <a:spcPts val="150"/>
                </a:spcBef>
                <a:spcAft>
                  <a:spcPts val="0"/>
                </a:spcAft>
                <a:buClr>
                  <a:srgbClr val="000000"/>
                </a:buClr>
                <a:buSzPts val="750"/>
                <a:buFont typeface="Arial"/>
                <a:buChar char="•"/>
              </a:pPr>
              <a:r>
                <a:rPr lang="en-US" sz="750" b="0" i="0" u="none" strike="noStrike" cap="none">
                  <a:solidFill>
                    <a:srgbClr val="595959"/>
                  </a:solidFill>
                  <a:latin typeface="Open Sans"/>
                  <a:ea typeface="Open Sans"/>
                  <a:cs typeface="Open Sans"/>
                  <a:sym typeface="Open Sans"/>
                </a:rPr>
                <a:t>In Q1 FY22, module prices continued to fluctuate and are affecting tariff discovery.</a:t>
              </a:r>
              <a:endParaRPr/>
            </a:p>
          </p:txBody>
        </p:sp>
      </p:grpSp>
      <p:grpSp>
        <p:nvGrpSpPr>
          <p:cNvPr id="284" name="Google Shape;284;p7"/>
          <p:cNvGrpSpPr/>
          <p:nvPr/>
        </p:nvGrpSpPr>
        <p:grpSpPr>
          <a:xfrm>
            <a:off x="59916" y="671917"/>
            <a:ext cx="3903355" cy="3939787"/>
            <a:chOff x="59916" y="671917"/>
            <a:chExt cx="3903355" cy="3939787"/>
          </a:xfrm>
        </p:grpSpPr>
        <p:sp>
          <p:nvSpPr>
            <p:cNvPr id="285" name="Google Shape;285;p7"/>
            <p:cNvSpPr txBox="1"/>
            <p:nvPr/>
          </p:nvSpPr>
          <p:spPr>
            <a:xfrm>
              <a:off x="274453" y="671917"/>
              <a:ext cx="1397852" cy="287284"/>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575756"/>
                  </a:solidFill>
                  <a:latin typeface="Open Sans"/>
                  <a:ea typeface="Open Sans"/>
                  <a:cs typeface="Open Sans"/>
                  <a:sym typeface="Open Sans"/>
                </a:rPr>
                <a:t>Key auctions </a:t>
              </a:r>
              <a:endParaRPr dirty="0"/>
            </a:p>
            <a:p>
              <a:pPr marL="0" marR="0" lvl="1" indent="0" algn="l" rtl="0">
                <a:lnSpc>
                  <a:spcPct val="100000"/>
                </a:lnSpc>
                <a:spcBef>
                  <a:spcPts val="300"/>
                </a:spcBef>
                <a:spcAft>
                  <a:spcPts val="0"/>
                </a:spcAft>
                <a:buClr>
                  <a:srgbClr val="000000"/>
                </a:buClr>
                <a:buSzPts val="900"/>
                <a:buFont typeface="Arial"/>
                <a:buNone/>
              </a:pPr>
              <a:r>
                <a:rPr lang="en-US" sz="900" b="1" i="0" u="none" strike="noStrike" cap="none" dirty="0">
                  <a:solidFill>
                    <a:srgbClr val="575756"/>
                  </a:solidFill>
                  <a:latin typeface="Open Sans"/>
                  <a:ea typeface="Open Sans"/>
                  <a:cs typeface="Open Sans"/>
                  <a:sym typeface="Open Sans"/>
                </a:rPr>
                <a:t>(Last 6 months)</a:t>
              </a:r>
              <a:endParaRPr dirty="0"/>
            </a:p>
          </p:txBody>
        </p:sp>
        <p:sp>
          <p:nvSpPr>
            <p:cNvPr id="286" name="Google Shape;286;p7"/>
            <p:cNvSpPr/>
            <p:nvPr/>
          </p:nvSpPr>
          <p:spPr>
            <a:xfrm>
              <a:off x="1616905" y="735157"/>
              <a:ext cx="733011" cy="217296"/>
            </a:xfrm>
            <a:prstGeom prst="rect">
              <a:avLst/>
            </a:prstGeom>
            <a:noFill/>
            <a:ln>
              <a:noFill/>
            </a:ln>
          </p:spPr>
          <p:txBody>
            <a:bodyPr spcFirstLastPara="1" wrap="square" lIns="36000" tIns="36000" rIns="36000" bIns="36000" anchor="ctr" anchorCtr="0">
              <a:noAutofit/>
            </a:bodyPr>
            <a:lstStyle/>
            <a:p>
              <a:pPr marL="0" marR="0" lvl="0" indent="0" algn="l" rtl="0">
                <a:lnSpc>
                  <a:spcPct val="106000"/>
                </a:lnSpc>
                <a:spcBef>
                  <a:spcPts val="0"/>
                </a:spcBef>
                <a:spcAft>
                  <a:spcPts val="0"/>
                </a:spcAft>
                <a:buNone/>
              </a:pPr>
              <a:r>
                <a:rPr lang="en-US" sz="800" b="1" i="1" u="none" strike="noStrike" cap="none">
                  <a:solidFill>
                    <a:srgbClr val="A5A5A5"/>
                  </a:solidFill>
                  <a:latin typeface="Calibri"/>
                  <a:ea typeface="Calibri"/>
                  <a:cs typeface="Calibri"/>
                  <a:sym typeface="Calibri"/>
                </a:rPr>
                <a:t>Capacity allotted (MW)</a:t>
              </a:r>
              <a:endParaRPr sz="800" b="0" i="1" u="none" strike="noStrike" cap="none">
                <a:solidFill>
                  <a:srgbClr val="A5A5A5"/>
                </a:solidFill>
                <a:latin typeface="Arial"/>
                <a:ea typeface="Arial"/>
                <a:cs typeface="Arial"/>
                <a:sym typeface="Arial"/>
              </a:endParaRPr>
            </a:p>
          </p:txBody>
        </p:sp>
        <p:cxnSp>
          <p:nvCxnSpPr>
            <p:cNvPr id="287" name="Google Shape;287;p7"/>
            <p:cNvCxnSpPr/>
            <p:nvPr/>
          </p:nvCxnSpPr>
          <p:spPr>
            <a:xfrm>
              <a:off x="1616905" y="1019147"/>
              <a:ext cx="733011" cy="0"/>
            </a:xfrm>
            <a:prstGeom prst="straightConnector1">
              <a:avLst/>
            </a:prstGeom>
            <a:noFill/>
            <a:ln w="28575" cap="flat" cmpd="sng">
              <a:solidFill>
                <a:srgbClr val="A5A5A5"/>
              </a:solidFill>
              <a:prstDash val="solid"/>
              <a:round/>
              <a:headEnd type="none" w="sm" len="sm"/>
              <a:tailEnd type="none" w="sm" len="sm"/>
            </a:ln>
          </p:spPr>
        </p:cxnSp>
        <p:sp>
          <p:nvSpPr>
            <p:cNvPr id="288" name="Google Shape;288;p7"/>
            <p:cNvSpPr/>
            <p:nvPr/>
          </p:nvSpPr>
          <p:spPr>
            <a:xfrm>
              <a:off x="2446725" y="733208"/>
              <a:ext cx="1513274" cy="217298"/>
            </a:xfrm>
            <a:prstGeom prst="rect">
              <a:avLst/>
            </a:prstGeom>
            <a:noFill/>
            <a:ln>
              <a:noFill/>
            </a:ln>
          </p:spPr>
          <p:txBody>
            <a:bodyPr spcFirstLastPara="1" wrap="square" lIns="36000" tIns="36000" rIns="36000" bIns="36000" anchor="ctr" anchorCtr="0">
              <a:noAutofit/>
            </a:bodyPr>
            <a:lstStyle/>
            <a:p>
              <a:pPr marL="0" marR="0" lvl="0" indent="0" algn="l" rtl="0">
                <a:lnSpc>
                  <a:spcPct val="106000"/>
                </a:lnSpc>
                <a:spcBef>
                  <a:spcPts val="0"/>
                </a:spcBef>
                <a:spcAft>
                  <a:spcPts val="0"/>
                </a:spcAft>
                <a:buNone/>
              </a:pPr>
              <a:r>
                <a:rPr lang="en-US" sz="800" b="1" i="1" u="none" strike="noStrike" cap="none">
                  <a:solidFill>
                    <a:srgbClr val="A5A5A5"/>
                  </a:solidFill>
                  <a:latin typeface="Calibri"/>
                  <a:ea typeface="Calibri"/>
                  <a:cs typeface="Calibri"/>
                  <a:sym typeface="Calibri"/>
                </a:rPr>
                <a:t>Least tariff discovered (INR/kWh)</a:t>
              </a:r>
              <a:endParaRPr sz="800" b="0" i="1" u="none" strike="noStrike" cap="none">
                <a:solidFill>
                  <a:srgbClr val="A5A5A5"/>
                </a:solidFill>
                <a:latin typeface="Arial"/>
                <a:ea typeface="Arial"/>
                <a:cs typeface="Arial"/>
                <a:sym typeface="Arial"/>
              </a:endParaRPr>
            </a:p>
          </p:txBody>
        </p:sp>
        <p:cxnSp>
          <p:nvCxnSpPr>
            <p:cNvPr id="289" name="Google Shape;289;p7"/>
            <p:cNvCxnSpPr/>
            <p:nvPr/>
          </p:nvCxnSpPr>
          <p:spPr>
            <a:xfrm>
              <a:off x="2446600" y="1020129"/>
              <a:ext cx="1516671" cy="0"/>
            </a:xfrm>
            <a:prstGeom prst="straightConnector1">
              <a:avLst/>
            </a:prstGeom>
            <a:noFill/>
            <a:ln w="28575" cap="flat" cmpd="sng">
              <a:solidFill>
                <a:srgbClr val="A5A5A5"/>
              </a:solidFill>
              <a:prstDash val="solid"/>
              <a:round/>
              <a:headEnd type="none" w="sm" len="sm"/>
              <a:tailEnd type="none" w="sm" len="sm"/>
            </a:ln>
          </p:spPr>
        </p:cxnSp>
        <p:cxnSp>
          <p:nvCxnSpPr>
            <p:cNvPr id="290" name="Google Shape;290;p7"/>
            <p:cNvCxnSpPr/>
            <p:nvPr/>
          </p:nvCxnSpPr>
          <p:spPr>
            <a:xfrm flipH="1">
              <a:off x="2498586" y="1169404"/>
              <a:ext cx="1" cy="3442300"/>
            </a:xfrm>
            <a:prstGeom prst="straightConnector1">
              <a:avLst/>
            </a:prstGeom>
            <a:noFill/>
            <a:ln w="9525" cap="flat" cmpd="sng">
              <a:solidFill>
                <a:srgbClr val="BFBFBF"/>
              </a:solidFill>
              <a:prstDash val="solid"/>
              <a:round/>
              <a:headEnd type="none" w="sm" len="sm"/>
              <a:tailEnd type="none" w="sm" len="sm"/>
            </a:ln>
          </p:spPr>
        </p:cxnSp>
        <p:cxnSp>
          <p:nvCxnSpPr>
            <p:cNvPr id="291" name="Google Shape;291;p7"/>
            <p:cNvCxnSpPr/>
            <p:nvPr/>
          </p:nvCxnSpPr>
          <p:spPr>
            <a:xfrm rot="10800000">
              <a:off x="2452471" y="1200207"/>
              <a:ext cx="50829" cy="0"/>
            </a:xfrm>
            <a:prstGeom prst="straightConnector1">
              <a:avLst/>
            </a:prstGeom>
            <a:noFill/>
            <a:ln w="57150" cap="flat" cmpd="sng">
              <a:solidFill>
                <a:srgbClr val="7F7F7F"/>
              </a:solidFill>
              <a:prstDash val="solid"/>
              <a:round/>
              <a:headEnd type="none" w="sm" len="sm"/>
              <a:tailEnd type="none" w="sm" len="sm"/>
            </a:ln>
          </p:spPr>
        </p:cxnSp>
        <p:sp>
          <p:nvSpPr>
            <p:cNvPr id="292" name="Google Shape;292;p7"/>
            <p:cNvSpPr/>
            <p:nvPr/>
          </p:nvSpPr>
          <p:spPr>
            <a:xfrm>
              <a:off x="338261" y="1215407"/>
              <a:ext cx="1223574" cy="310702"/>
            </a:xfrm>
            <a:prstGeom prst="rect">
              <a:avLst/>
            </a:prstGeom>
            <a:solidFill>
              <a:srgbClr val="D9EEF7"/>
            </a:solidFill>
            <a:ln>
              <a:noFill/>
            </a:ln>
          </p:spPr>
          <p:txBody>
            <a:bodyPr spcFirstLastPara="1" wrap="square" lIns="36000" tIns="36000" rIns="36000" bIns="36000" anchor="ctr" anchorCtr="0">
              <a:noAutofit/>
            </a:bodyPr>
            <a:lstStyle/>
            <a:p>
              <a:pPr marL="0" marR="0" lvl="0" indent="0" algn="l" rtl="0">
                <a:lnSpc>
                  <a:spcPct val="106000"/>
                </a:lnSpc>
                <a:spcBef>
                  <a:spcPts val="0"/>
                </a:spcBef>
                <a:spcAft>
                  <a:spcPts val="0"/>
                </a:spcAft>
                <a:buNone/>
              </a:pPr>
              <a:r>
                <a:rPr lang="en-US" sz="600" b="1" i="0" u="none" strike="noStrike" cap="none">
                  <a:solidFill>
                    <a:srgbClr val="575756"/>
                  </a:solidFill>
                  <a:latin typeface="Open Sans"/>
                  <a:ea typeface="Open Sans"/>
                  <a:cs typeface="Open Sans"/>
                  <a:sym typeface="Open Sans"/>
                </a:rPr>
                <a:t>MAHAGENCO, Maharashtra, solar, 250 MW (May 2021) </a:t>
              </a:r>
              <a:endParaRPr/>
            </a:p>
          </p:txBody>
        </p:sp>
        <p:sp>
          <p:nvSpPr>
            <p:cNvPr id="293" name="Google Shape;293;p7"/>
            <p:cNvSpPr/>
            <p:nvPr/>
          </p:nvSpPr>
          <p:spPr>
            <a:xfrm>
              <a:off x="1680679" y="1231362"/>
              <a:ext cx="632703" cy="278793"/>
            </a:xfrm>
            <a:prstGeom prst="rect">
              <a:avLst/>
            </a:prstGeom>
            <a:noFill/>
            <a:ln>
              <a:noFill/>
            </a:ln>
          </p:spPr>
          <p:txBody>
            <a:bodyPr spcFirstLastPara="1" wrap="square" lIns="36000" tIns="36000" rIns="36000" bIns="36000" anchor="ctr" anchorCtr="0">
              <a:noAutofit/>
            </a:bodyPr>
            <a:lstStyle/>
            <a:p>
              <a:pPr marL="0" marR="0" lvl="0" indent="0" algn="ctr" rtl="0">
                <a:lnSpc>
                  <a:spcPct val="106000"/>
                </a:lnSpc>
                <a:spcBef>
                  <a:spcPts val="0"/>
                </a:spcBef>
                <a:spcAft>
                  <a:spcPts val="0"/>
                </a:spcAft>
                <a:buNone/>
              </a:pPr>
              <a:r>
                <a:rPr lang="en-US" sz="700" b="1" i="0" u="none" strike="noStrike" cap="none">
                  <a:solidFill>
                    <a:srgbClr val="000000"/>
                  </a:solidFill>
                  <a:latin typeface="Open Sans"/>
                  <a:ea typeface="Open Sans"/>
                  <a:cs typeface="Open Sans"/>
                  <a:sym typeface="Open Sans"/>
                </a:rPr>
                <a:t>250</a:t>
              </a:r>
              <a:endParaRPr sz="700" b="1" i="0" u="none" strike="noStrike" cap="none">
                <a:solidFill>
                  <a:srgbClr val="000000"/>
                </a:solidFill>
                <a:latin typeface="Open Sans"/>
                <a:ea typeface="Open Sans"/>
                <a:cs typeface="Open Sans"/>
                <a:sym typeface="Open Sans"/>
              </a:endParaRPr>
            </a:p>
          </p:txBody>
        </p:sp>
        <p:sp>
          <p:nvSpPr>
            <p:cNvPr id="294" name="Google Shape;294;p7"/>
            <p:cNvSpPr/>
            <p:nvPr/>
          </p:nvSpPr>
          <p:spPr>
            <a:xfrm>
              <a:off x="2496118" y="1251075"/>
              <a:ext cx="803026" cy="237402"/>
            </a:xfrm>
            <a:prstGeom prst="rect">
              <a:avLst/>
            </a:prstGeom>
            <a:solidFill>
              <a:srgbClr val="575756"/>
            </a:solidFill>
            <a:ln>
              <a:noFill/>
            </a:ln>
          </p:spPr>
          <p:txBody>
            <a:bodyPr spcFirstLastPara="1" wrap="square" lIns="36000" tIns="36000" rIns="36000" bIns="36000" anchor="ctr" anchorCtr="0">
              <a:noAutofit/>
            </a:bodyPr>
            <a:lstStyle/>
            <a:p>
              <a:pPr marL="0" marR="0" lvl="0" indent="0" algn="ctr" rtl="0">
                <a:lnSpc>
                  <a:spcPct val="106000"/>
                </a:lnSpc>
                <a:spcBef>
                  <a:spcPts val="0"/>
                </a:spcBef>
                <a:spcAft>
                  <a:spcPts val="0"/>
                </a:spcAft>
                <a:buNone/>
              </a:pPr>
              <a:endParaRPr sz="800" b="0" i="0" u="none" strike="noStrike" cap="none">
                <a:solidFill>
                  <a:srgbClr val="000000"/>
                </a:solidFill>
                <a:latin typeface="Calibri"/>
                <a:ea typeface="Calibri"/>
                <a:cs typeface="Calibri"/>
                <a:sym typeface="Calibri"/>
              </a:endParaRPr>
            </a:p>
          </p:txBody>
        </p:sp>
        <p:sp>
          <p:nvSpPr>
            <p:cNvPr id="295" name="Google Shape;295;p7"/>
            <p:cNvSpPr/>
            <p:nvPr/>
          </p:nvSpPr>
          <p:spPr>
            <a:xfrm>
              <a:off x="3316500" y="1240345"/>
              <a:ext cx="314099" cy="278793"/>
            </a:xfrm>
            <a:prstGeom prst="rect">
              <a:avLst/>
            </a:prstGeom>
            <a:noFill/>
            <a:ln>
              <a:noFill/>
            </a:ln>
          </p:spPr>
          <p:txBody>
            <a:bodyPr spcFirstLastPara="1" wrap="square" lIns="36000" tIns="36000" rIns="36000" bIns="36000" anchor="ctr" anchorCtr="0">
              <a:noAutofit/>
            </a:bodyPr>
            <a:lstStyle/>
            <a:p>
              <a:pPr marL="0" marR="0" lvl="0" indent="0" algn="ctr" rtl="0">
                <a:lnSpc>
                  <a:spcPct val="106000"/>
                </a:lnSpc>
                <a:spcBef>
                  <a:spcPts val="0"/>
                </a:spcBef>
                <a:spcAft>
                  <a:spcPts val="0"/>
                </a:spcAft>
                <a:buNone/>
              </a:pPr>
              <a:r>
                <a:rPr lang="en-US" sz="700" b="1" i="0" u="none" strike="noStrike" cap="none">
                  <a:solidFill>
                    <a:srgbClr val="000000"/>
                  </a:solidFill>
                  <a:latin typeface="Open Sans"/>
                  <a:ea typeface="Open Sans"/>
                  <a:cs typeface="Open Sans"/>
                  <a:sym typeface="Open Sans"/>
                </a:rPr>
                <a:t>2.51</a:t>
              </a:r>
              <a:endParaRPr/>
            </a:p>
          </p:txBody>
        </p:sp>
        <p:sp>
          <p:nvSpPr>
            <p:cNvPr id="296" name="Google Shape;296;p7"/>
            <p:cNvSpPr/>
            <p:nvPr/>
          </p:nvSpPr>
          <p:spPr>
            <a:xfrm>
              <a:off x="1679265" y="1221486"/>
              <a:ext cx="632703" cy="278793"/>
            </a:xfrm>
            <a:prstGeom prst="rect">
              <a:avLst/>
            </a:prstGeom>
            <a:noFill/>
            <a:ln>
              <a:noFill/>
            </a:ln>
          </p:spPr>
          <p:txBody>
            <a:bodyPr spcFirstLastPara="1" wrap="square" lIns="36000" tIns="36000" rIns="36000" bIns="36000" anchor="ctr" anchorCtr="0">
              <a:noAutofit/>
            </a:bodyPr>
            <a:lstStyle/>
            <a:p>
              <a:pPr marL="0" marR="0" lvl="0" indent="0" algn="ctr" rtl="0">
                <a:lnSpc>
                  <a:spcPct val="106000"/>
                </a:lnSpc>
                <a:spcBef>
                  <a:spcPts val="0"/>
                </a:spcBef>
                <a:spcAft>
                  <a:spcPts val="0"/>
                </a:spcAft>
                <a:buNone/>
              </a:pPr>
              <a:endParaRPr sz="700" b="1" i="0" u="none" strike="noStrike" cap="none">
                <a:solidFill>
                  <a:srgbClr val="000000"/>
                </a:solidFill>
                <a:latin typeface="Open Sans"/>
                <a:ea typeface="Open Sans"/>
                <a:cs typeface="Open Sans"/>
                <a:sym typeface="Open Sans"/>
              </a:endParaRPr>
            </a:p>
          </p:txBody>
        </p:sp>
        <p:sp>
          <p:nvSpPr>
            <p:cNvPr id="297" name="Google Shape;297;p7"/>
            <p:cNvSpPr/>
            <p:nvPr/>
          </p:nvSpPr>
          <p:spPr>
            <a:xfrm>
              <a:off x="335716" y="2403904"/>
              <a:ext cx="1213230" cy="310702"/>
            </a:xfrm>
            <a:prstGeom prst="rect">
              <a:avLst/>
            </a:prstGeom>
            <a:solidFill>
              <a:srgbClr val="D9EEF7"/>
            </a:solidFill>
            <a:ln>
              <a:noFill/>
            </a:ln>
          </p:spPr>
          <p:txBody>
            <a:bodyPr spcFirstLastPara="1" wrap="square" lIns="36000" tIns="36000" rIns="36000" bIns="36000" anchor="ctr" anchorCtr="0">
              <a:noAutofit/>
            </a:bodyPr>
            <a:lstStyle/>
            <a:p>
              <a:pPr marL="0" marR="0" lvl="0" indent="0" algn="l" rtl="0">
                <a:lnSpc>
                  <a:spcPct val="106000"/>
                </a:lnSpc>
                <a:spcBef>
                  <a:spcPts val="0"/>
                </a:spcBef>
                <a:spcAft>
                  <a:spcPts val="0"/>
                </a:spcAft>
                <a:buNone/>
              </a:pPr>
              <a:r>
                <a:rPr lang="en-US" sz="600" b="1" i="0" u="none" strike="noStrike" cap="none">
                  <a:solidFill>
                    <a:srgbClr val="575756"/>
                  </a:solidFill>
                  <a:latin typeface="Open Sans"/>
                  <a:ea typeface="Open Sans"/>
                  <a:cs typeface="Open Sans"/>
                  <a:sym typeface="Open Sans"/>
                </a:rPr>
                <a:t>UPNEDA, Uttar Pradesh, solar, 75 MW (May 2021) </a:t>
              </a:r>
              <a:endParaRPr/>
            </a:p>
          </p:txBody>
        </p:sp>
        <p:sp>
          <p:nvSpPr>
            <p:cNvPr id="298" name="Google Shape;298;p7"/>
            <p:cNvSpPr/>
            <p:nvPr/>
          </p:nvSpPr>
          <p:spPr>
            <a:xfrm>
              <a:off x="1679265" y="2419859"/>
              <a:ext cx="632703" cy="278793"/>
            </a:xfrm>
            <a:prstGeom prst="rect">
              <a:avLst/>
            </a:prstGeom>
            <a:noFill/>
            <a:ln>
              <a:noFill/>
            </a:ln>
          </p:spPr>
          <p:txBody>
            <a:bodyPr spcFirstLastPara="1" wrap="square" lIns="36000" tIns="36000" rIns="36000" bIns="36000" anchor="ctr" anchorCtr="0">
              <a:noAutofit/>
            </a:bodyPr>
            <a:lstStyle/>
            <a:p>
              <a:pPr marL="0" marR="0" lvl="0" indent="0" algn="ctr" rtl="0">
                <a:lnSpc>
                  <a:spcPct val="106000"/>
                </a:lnSpc>
                <a:spcBef>
                  <a:spcPts val="0"/>
                </a:spcBef>
                <a:spcAft>
                  <a:spcPts val="0"/>
                </a:spcAft>
                <a:buNone/>
              </a:pPr>
              <a:r>
                <a:rPr lang="en-US" sz="700" b="1" i="0" u="none" strike="noStrike" cap="none">
                  <a:solidFill>
                    <a:srgbClr val="000000"/>
                  </a:solidFill>
                  <a:latin typeface="Open Sans"/>
                  <a:ea typeface="Open Sans"/>
                  <a:cs typeface="Open Sans"/>
                  <a:sym typeface="Open Sans"/>
                </a:rPr>
                <a:t>75</a:t>
              </a:r>
              <a:endParaRPr sz="700" b="1" i="0" u="none" strike="noStrike" cap="none">
                <a:solidFill>
                  <a:srgbClr val="000000"/>
                </a:solidFill>
                <a:latin typeface="Open Sans"/>
                <a:ea typeface="Open Sans"/>
                <a:cs typeface="Open Sans"/>
                <a:sym typeface="Open Sans"/>
              </a:endParaRPr>
            </a:p>
          </p:txBody>
        </p:sp>
        <p:sp>
          <p:nvSpPr>
            <p:cNvPr id="299" name="Google Shape;299;p7"/>
            <p:cNvSpPr/>
            <p:nvPr/>
          </p:nvSpPr>
          <p:spPr>
            <a:xfrm>
              <a:off x="2501339" y="2440554"/>
              <a:ext cx="984614" cy="237402"/>
            </a:xfrm>
            <a:prstGeom prst="rect">
              <a:avLst/>
            </a:prstGeom>
            <a:solidFill>
              <a:srgbClr val="575756"/>
            </a:solidFill>
            <a:ln>
              <a:noFill/>
            </a:ln>
          </p:spPr>
          <p:txBody>
            <a:bodyPr spcFirstLastPara="1" wrap="square" lIns="36000" tIns="36000" rIns="36000" bIns="36000" anchor="ctr" anchorCtr="0">
              <a:noAutofit/>
            </a:bodyPr>
            <a:lstStyle/>
            <a:p>
              <a:pPr marL="0" marR="0" lvl="0" indent="0" algn="ctr" rtl="0">
                <a:lnSpc>
                  <a:spcPct val="106000"/>
                </a:lnSpc>
                <a:spcBef>
                  <a:spcPts val="0"/>
                </a:spcBef>
                <a:spcAft>
                  <a:spcPts val="0"/>
                </a:spcAft>
                <a:buNone/>
              </a:pPr>
              <a:endParaRPr sz="800" b="0" i="0" u="none" strike="noStrike" cap="none">
                <a:solidFill>
                  <a:srgbClr val="000000"/>
                </a:solidFill>
                <a:latin typeface="Calibri"/>
                <a:ea typeface="Calibri"/>
                <a:cs typeface="Calibri"/>
                <a:sym typeface="Calibri"/>
              </a:endParaRPr>
            </a:p>
          </p:txBody>
        </p:sp>
        <p:sp>
          <p:nvSpPr>
            <p:cNvPr id="300" name="Google Shape;300;p7"/>
            <p:cNvSpPr/>
            <p:nvPr/>
          </p:nvSpPr>
          <p:spPr>
            <a:xfrm>
              <a:off x="3532852" y="2420965"/>
              <a:ext cx="314099" cy="278793"/>
            </a:xfrm>
            <a:prstGeom prst="rect">
              <a:avLst/>
            </a:prstGeom>
            <a:noFill/>
            <a:ln>
              <a:noFill/>
            </a:ln>
          </p:spPr>
          <p:txBody>
            <a:bodyPr spcFirstLastPara="1" wrap="square" lIns="36000" tIns="36000" rIns="36000" bIns="36000" anchor="ctr" anchorCtr="0">
              <a:noAutofit/>
            </a:bodyPr>
            <a:lstStyle/>
            <a:p>
              <a:pPr marL="0" marR="0" lvl="0" indent="0" algn="ctr" rtl="0">
                <a:lnSpc>
                  <a:spcPct val="106000"/>
                </a:lnSpc>
                <a:spcBef>
                  <a:spcPts val="0"/>
                </a:spcBef>
                <a:spcAft>
                  <a:spcPts val="0"/>
                </a:spcAft>
                <a:buNone/>
              </a:pPr>
              <a:r>
                <a:rPr lang="en-US" sz="700" b="1" i="0" u="none" strike="noStrike" cap="none">
                  <a:solidFill>
                    <a:srgbClr val="000000"/>
                  </a:solidFill>
                  <a:latin typeface="Open Sans"/>
                  <a:ea typeface="Open Sans"/>
                  <a:cs typeface="Open Sans"/>
                  <a:sym typeface="Open Sans"/>
                </a:rPr>
                <a:t>2.68</a:t>
              </a:r>
              <a:endParaRPr sz="700" b="1" i="0" u="none" strike="noStrike" cap="none">
                <a:solidFill>
                  <a:srgbClr val="000000"/>
                </a:solidFill>
                <a:latin typeface="Open Sans"/>
                <a:ea typeface="Open Sans"/>
                <a:cs typeface="Open Sans"/>
                <a:sym typeface="Open Sans"/>
              </a:endParaRPr>
            </a:p>
          </p:txBody>
        </p:sp>
        <p:sp>
          <p:nvSpPr>
            <p:cNvPr id="301" name="Google Shape;301;p7"/>
            <p:cNvSpPr/>
            <p:nvPr/>
          </p:nvSpPr>
          <p:spPr>
            <a:xfrm>
              <a:off x="338261" y="4230161"/>
              <a:ext cx="1213231" cy="310702"/>
            </a:xfrm>
            <a:prstGeom prst="rect">
              <a:avLst/>
            </a:prstGeom>
            <a:solidFill>
              <a:srgbClr val="D9EEF7"/>
            </a:solidFill>
            <a:ln>
              <a:noFill/>
            </a:ln>
          </p:spPr>
          <p:txBody>
            <a:bodyPr spcFirstLastPara="1" wrap="square" lIns="36000" tIns="36000" rIns="36000" bIns="36000" anchor="ctr" anchorCtr="0">
              <a:noAutofit/>
            </a:bodyPr>
            <a:lstStyle/>
            <a:p>
              <a:pPr marL="0" marR="0" lvl="0" indent="0" algn="l" rtl="0">
                <a:lnSpc>
                  <a:spcPct val="106000"/>
                </a:lnSpc>
                <a:spcBef>
                  <a:spcPts val="0"/>
                </a:spcBef>
                <a:spcAft>
                  <a:spcPts val="0"/>
                </a:spcAft>
                <a:buNone/>
              </a:pPr>
              <a:r>
                <a:rPr lang="en-US" sz="600" b="1" i="0" u="none" strike="noStrike" cap="none">
                  <a:solidFill>
                    <a:srgbClr val="575756"/>
                  </a:solidFill>
                  <a:latin typeface="Open Sans"/>
                  <a:ea typeface="Open Sans"/>
                  <a:cs typeface="Open Sans"/>
                  <a:sym typeface="Open Sans"/>
                </a:rPr>
                <a:t>Torrent Power Limited, Gujarat, solar, 300 MW (February 2021)</a:t>
              </a:r>
              <a:endParaRPr/>
            </a:p>
          </p:txBody>
        </p:sp>
        <p:sp>
          <p:nvSpPr>
            <p:cNvPr id="302" name="Google Shape;302;p7"/>
            <p:cNvSpPr/>
            <p:nvPr/>
          </p:nvSpPr>
          <p:spPr>
            <a:xfrm>
              <a:off x="1679265" y="4246116"/>
              <a:ext cx="632703" cy="278793"/>
            </a:xfrm>
            <a:prstGeom prst="rect">
              <a:avLst/>
            </a:prstGeom>
            <a:noFill/>
            <a:ln>
              <a:noFill/>
            </a:ln>
          </p:spPr>
          <p:txBody>
            <a:bodyPr spcFirstLastPara="1" wrap="square" lIns="36000" tIns="36000" rIns="36000" bIns="36000" anchor="ctr" anchorCtr="0">
              <a:noAutofit/>
            </a:bodyPr>
            <a:lstStyle/>
            <a:p>
              <a:pPr marL="0" marR="0" lvl="0" indent="0" algn="ctr" rtl="0">
                <a:lnSpc>
                  <a:spcPct val="106000"/>
                </a:lnSpc>
                <a:spcBef>
                  <a:spcPts val="0"/>
                </a:spcBef>
                <a:spcAft>
                  <a:spcPts val="0"/>
                </a:spcAft>
                <a:buNone/>
              </a:pPr>
              <a:r>
                <a:rPr lang="en-US" sz="700" b="1" i="0" u="none" strike="noStrike" cap="none">
                  <a:solidFill>
                    <a:srgbClr val="000000"/>
                  </a:solidFill>
                  <a:latin typeface="Open Sans"/>
                  <a:ea typeface="Open Sans"/>
                  <a:cs typeface="Open Sans"/>
                  <a:sym typeface="Open Sans"/>
                </a:rPr>
                <a:t>300</a:t>
              </a:r>
              <a:endParaRPr sz="700" b="1" i="0" u="none" strike="noStrike" cap="none">
                <a:solidFill>
                  <a:srgbClr val="000000"/>
                </a:solidFill>
                <a:latin typeface="Open Sans"/>
                <a:ea typeface="Open Sans"/>
                <a:cs typeface="Open Sans"/>
                <a:sym typeface="Open Sans"/>
              </a:endParaRPr>
            </a:p>
          </p:txBody>
        </p:sp>
        <p:sp>
          <p:nvSpPr>
            <p:cNvPr id="303" name="Google Shape;303;p7"/>
            <p:cNvSpPr/>
            <p:nvPr/>
          </p:nvSpPr>
          <p:spPr>
            <a:xfrm>
              <a:off x="3062300" y="4265023"/>
              <a:ext cx="314099" cy="278793"/>
            </a:xfrm>
            <a:prstGeom prst="rect">
              <a:avLst/>
            </a:prstGeom>
            <a:noFill/>
            <a:ln>
              <a:noFill/>
            </a:ln>
          </p:spPr>
          <p:txBody>
            <a:bodyPr spcFirstLastPara="1" wrap="square" lIns="36000" tIns="36000" rIns="36000" bIns="36000" anchor="ctr" anchorCtr="0">
              <a:noAutofit/>
            </a:bodyPr>
            <a:lstStyle/>
            <a:p>
              <a:pPr marL="0" marR="0" lvl="0" indent="0" algn="ctr" rtl="0">
                <a:lnSpc>
                  <a:spcPct val="106000"/>
                </a:lnSpc>
                <a:spcBef>
                  <a:spcPts val="0"/>
                </a:spcBef>
                <a:spcAft>
                  <a:spcPts val="0"/>
                </a:spcAft>
                <a:buNone/>
              </a:pPr>
              <a:r>
                <a:rPr lang="en-US" sz="700" b="1" i="0" u="none" strike="noStrike" cap="none">
                  <a:solidFill>
                    <a:srgbClr val="000000"/>
                  </a:solidFill>
                  <a:latin typeface="Open Sans"/>
                  <a:ea typeface="Open Sans"/>
                  <a:cs typeface="Open Sans"/>
                  <a:sym typeface="Open Sans"/>
                </a:rPr>
                <a:t>2.22</a:t>
              </a:r>
              <a:endParaRPr/>
            </a:p>
          </p:txBody>
        </p:sp>
        <p:cxnSp>
          <p:nvCxnSpPr>
            <p:cNvPr id="304" name="Google Shape;304;p7"/>
            <p:cNvCxnSpPr/>
            <p:nvPr/>
          </p:nvCxnSpPr>
          <p:spPr>
            <a:xfrm rot="-5400000" flipH="1">
              <a:off x="2764743" y="484617"/>
              <a:ext cx="1101" cy="2314919"/>
            </a:xfrm>
            <a:prstGeom prst="straightConnector1">
              <a:avLst/>
            </a:prstGeom>
            <a:noFill/>
            <a:ln w="9525" cap="flat" cmpd="sng">
              <a:solidFill>
                <a:srgbClr val="7F7F7F"/>
              </a:solidFill>
              <a:prstDash val="dash"/>
              <a:round/>
              <a:headEnd type="none" w="sm" len="sm"/>
              <a:tailEnd type="none" w="sm" len="sm"/>
            </a:ln>
          </p:spPr>
        </p:cxnSp>
        <p:cxnSp>
          <p:nvCxnSpPr>
            <p:cNvPr id="305" name="Google Shape;305;p7"/>
            <p:cNvCxnSpPr/>
            <p:nvPr/>
          </p:nvCxnSpPr>
          <p:spPr>
            <a:xfrm rot="-5400000" flipH="1">
              <a:off x="2764743" y="1093505"/>
              <a:ext cx="1101" cy="2314919"/>
            </a:xfrm>
            <a:prstGeom prst="straightConnector1">
              <a:avLst/>
            </a:prstGeom>
            <a:noFill/>
            <a:ln w="9525" cap="flat" cmpd="sng">
              <a:solidFill>
                <a:srgbClr val="7F7F7F"/>
              </a:solidFill>
              <a:prstDash val="dash"/>
              <a:round/>
              <a:headEnd type="none" w="sm" len="sm"/>
              <a:tailEnd type="none" w="sm" len="sm"/>
            </a:ln>
          </p:spPr>
        </p:cxnSp>
        <p:cxnSp>
          <p:nvCxnSpPr>
            <p:cNvPr id="306" name="Google Shape;306;p7"/>
            <p:cNvCxnSpPr/>
            <p:nvPr/>
          </p:nvCxnSpPr>
          <p:spPr>
            <a:xfrm rot="-5400000" flipH="1">
              <a:off x="2764743" y="1704248"/>
              <a:ext cx="1101" cy="2314919"/>
            </a:xfrm>
            <a:prstGeom prst="straightConnector1">
              <a:avLst/>
            </a:prstGeom>
            <a:noFill/>
            <a:ln w="9525" cap="flat" cmpd="sng">
              <a:solidFill>
                <a:srgbClr val="7F7F7F"/>
              </a:solidFill>
              <a:prstDash val="dash"/>
              <a:round/>
              <a:headEnd type="none" w="sm" len="sm"/>
              <a:tailEnd type="none" w="sm" len="sm"/>
            </a:ln>
          </p:spPr>
        </p:cxnSp>
        <p:cxnSp>
          <p:nvCxnSpPr>
            <p:cNvPr id="307" name="Google Shape;307;p7"/>
            <p:cNvCxnSpPr/>
            <p:nvPr/>
          </p:nvCxnSpPr>
          <p:spPr>
            <a:xfrm rot="-5400000" flipH="1">
              <a:off x="2764743" y="2345898"/>
              <a:ext cx="1101" cy="2314919"/>
            </a:xfrm>
            <a:prstGeom prst="straightConnector1">
              <a:avLst/>
            </a:prstGeom>
            <a:noFill/>
            <a:ln w="9525" cap="flat" cmpd="sng">
              <a:solidFill>
                <a:srgbClr val="7F7F7F"/>
              </a:solidFill>
              <a:prstDash val="dash"/>
              <a:round/>
              <a:headEnd type="none" w="sm" len="sm"/>
              <a:tailEnd type="none" w="sm" len="sm"/>
            </a:ln>
          </p:spPr>
        </p:cxnSp>
        <p:cxnSp>
          <p:nvCxnSpPr>
            <p:cNvPr id="308" name="Google Shape;308;p7"/>
            <p:cNvCxnSpPr/>
            <p:nvPr/>
          </p:nvCxnSpPr>
          <p:spPr>
            <a:xfrm rot="-5400000" flipH="1">
              <a:off x="2764743" y="2972427"/>
              <a:ext cx="1101" cy="2314919"/>
            </a:xfrm>
            <a:prstGeom prst="straightConnector1">
              <a:avLst/>
            </a:prstGeom>
            <a:noFill/>
            <a:ln w="9525" cap="flat" cmpd="sng">
              <a:solidFill>
                <a:srgbClr val="7F7F7F"/>
              </a:solidFill>
              <a:prstDash val="dash"/>
              <a:round/>
              <a:headEnd type="none" w="sm" len="sm"/>
              <a:tailEnd type="none" w="sm" len="sm"/>
            </a:ln>
          </p:spPr>
        </p:cxnSp>
        <p:cxnSp>
          <p:nvCxnSpPr>
            <p:cNvPr id="309" name="Google Shape;309;p7"/>
            <p:cNvCxnSpPr/>
            <p:nvPr/>
          </p:nvCxnSpPr>
          <p:spPr>
            <a:xfrm rot="10800000">
              <a:off x="2452470" y="4595813"/>
              <a:ext cx="50828" cy="0"/>
            </a:xfrm>
            <a:prstGeom prst="straightConnector1">
              <a:avLst/>
            </a:prstGeom>
            <a:noFill/>
            <a:ln w="57150" cap="flat" cmpd="sng">
              <a:solidFill>
                <a:srgbClr val="7F7F7F"/>
              </a:solidFill>
              <a:prstDash val="solid"/>
              <a:round/>
              <a:headEnd type="none" w="sm" len="sm"/>
              <a:tailEnd type="none" w="sm" len="sm"/>
            </a:ln>
          </p:spPr>
        </p:cxnSp>
        <p:sp>
          <p:nvSpPr>
            <p:cNvPr id="310" name="Google Shape;310;p7"/>
            <p:cNvSpPr/>
            <p:nvPr/>
          </p:nvSpPr>
          <p:spPr>
            <a:xfrm>
              <a:off x="255742" y="2956842"/>
              <a:ext cx="79471" cy="1648287"/>
            </a:xfrm>
            <a:prstGeom prst="leftBracket">
              <a:avLst>
                <a:gd name="adj" fmla="val 8333"/>
              </a:avLst>
            </a:prstGeom>
            <a:noFill/>
            <a:ln w="9525"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11" name="Google Shape;311;p7"/>
            <p:cNvSpPr txBox="1"/>
            <p:nvPr/>
          </p:nvSpPr>
          <p:spPr>
            <a:xfrm rot="-5400000">
              <a:off x="-106462" y="3658232"/>
              <a:ext cx="537684" cy="2049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700" b="1" i="0" u="none" strike="noStrike" cap="none">
                  <a:solidFill>
                    <a:srgbClr val="A5A5A5"/>
                  </a:solidFill>
                  <a:latin typeface="Open Sans"/>
                  <a:ea typeface="Open Sans"/>
                  <a:cs typeface="Open Sans"/>
                  <a:sym typeface="Open Sans"/>
                </a:rPr>
                <a:t>Q4 FY21</a:t>
              </a:r>
              <a:endParaRPr sz="700" b="0" i="0" u="none" strike="noStrike" cap="none">
                <a:solidFill>
                  <a:srgbClr val="A5A5A5"/>
                </a:solidFill>
                <a:latin typeface="Open Sans"/>
                <a:ea typeface="Open Sans"/>
                <a:cs typeface="Open Sans"/>
                <a:sym typeface="Open Sans"/>
              </a:endParaRPr>
            </a:p>
          </p:txBody>
        </p:sp>
        <p:sp>
          <p:nvSpPr>
            <p:cNvPr id="312" name="Google Shape;312;p7"/>
            <p:cNvSpPr/>
            <p:nvPr/>
          </p:nvSpPr>
          <p:spPr>
            <a:xfrm>
              <a:off x="2498180" y="4292559"/>
              <a:ext cx="528241" cy="237402"/>
            </a:xfrm>
            <a:prstGeom prst="rect">
              <a:avLst/>
            </a:prstGeom>
            <a:solidFill>
              <a:srgbClr val="575756"/>
            </a:solidFill>
            <a:ln>
              <a:noFill/>
            </a:ln>
          </p:spPr>
          <p:txBody>
            <a:bodyPr spcFirstLastPara="1" wrap="square" lIns="36000" tIns="36000" rIns="36000" bIns="36000" anchor="ctr" anchorCtr="0">
              <a:noAutofit/>
            </a:bodyPr>
            <a:lstStyle/>
            <a:p>
              <a:pPr marL="0" marR="0" lvl="0" indent="0" algn="ctr" rtl="0">
                <a:lnSpc>
                  <a:spcPct val="106000"/>
                </a:lnSpc>
                <a:spcBef>
                  <a:spcPts val="0"/>
                </a:spcBef>
                <a:spcAft>
                  <a:spcPts val="0"/>
                </a:spcAft>
                <a:buNone/>
              </a:pPr>
              <a:endParaRPr sz="800" b="0" i="0" u="none" strike="noStrike" cap="none">
                <a:solidFill>
                  <a:srgbClr val="000000"/>
                </a:solidFill>
                <a:latin typeface="Calibri"/>
                <a:ea typeface="Calibri"/>
                <a:cs typeface="Calibri"/>
                <a:sym typeface="Calibri"/>
              </a:endParaRPr>
            </a:p>
          </p:txBody>
        </p:sp>
        <p:grpSp>
          <p:nvGrpSpPr>
            <p:cNvPr id="313" name="Google Shape;313;p7"/>
            <p:cNvGrpSpPr/>
            <p:nvPr/>
          </p:nvGrpSpPr>
          <p:grpSpPr>
            <a:xfrm>
              <a:off x="335716" y="3649400"/>
              <a:ext cx="3624283" cy="310702"/>
              <a:chOff x="335716" y="3509294"/>
              <a:chExt cx="3624283" cy="310702"/>
            </a:xfrm>
          </p:grpSpPr>
          <p:grpSp>
            <p:nvGrpSpPr>
              <p:cNvPr id="314" name="Google Shape;314;p7"/>
              <p:cNvGrpSpPr/>
              <p:nvPr/>
            </p:nvGrpSpPr>
            <p:grpSpPr>
              <a:xfrm>
                <a:off x="335716" y="3509294"/>
                <a:ext cx="3624283" cy="310702"/>
                <a:chOff x="336703" y="3162635"/>
                <a:chExt cx="3624283" cy="310702"/>
              </a:xfrm>
            </p:grpSpPr>
            <p:sp>
              <p:nvSpPr>
                <p:cNvPr id="315" name="Google Shape;315;p7"/>
                <p:cNvSpPr/>
                <p:nvPr/>
              </p:nvSpPr>
              <p:spPr>
                <a:xfrm>
                  <a:off x="336703" y="3162635"/>
                  <a:ext cx="1213231" cy="310702"/>
                </a:xfrm>
                <a:prstGeom prst="rect">
                  <a:avLst/>
                </a:prstGeom>
                <a:solidFill>
                  <a:srgbClr val="D9EEF7"/>
                </a:solidFill>
                <a:ln>
                  <a:noFill/>
                </a:ln>
              </p:spPr>
              <p:txBody>
                <a:bodyPr spcFirstLastPara="1" wrap="square" lIns="36000" tIns="36000" rIns="36000" bIns="36000" anchor="ctr" anchorCtr="0">
                  <a:noAutofit/>
                </a:bodyPr>
                <a:lstStyle/>
                <a:p>
                  <a:pPr marL="0" marR="0" lvl="0" indent="0" algn="l" rtl="0">
                    <a:lnSpc>
                      <a:spcPct val="106000"/>
                    </a:lnSpc>
                    <a:spcBef>
                      <a:spcPts val="0"/>
                    </a:spcBef>
                    <a:spcAft>
                      <a:spcPts val="0"/>
                    </a:spcAft>
                    <a:buNone/>
                  </a:pPr>
                  <a:r>
                    <a:rPr lang="en-US" sz="600" b="1" i="0" u="none" strike="noStrike" cap="none">
                      <a:solidFill>
                        <a:srgbClr val="575756"/>
                      </a:solidFill>
                      <a:latin typeface="Open Sans"/>
                      <a:ea typeface="Open Sans"/>
                      <a:cs typeface="Open Sans"/>
                      <a:sym typeface="Open Sans"/>
                    </a:rPr>
                    <a:t>SECI, pan India, wind, Tranche X, 1,200 MW  (March 2021)</a:t>
                  </a:r>
                  <a:endParaRPr/>
                </a:p>
              </p:txBody>
            </p:sp>
            <p:sp>
              <p:nvSpPr>
                <p:cNvPr id="316" name="Google Shape;316;p7"/>
                <p:cNvSpPr/>
                <p:nvPr/>
              </p:nvSpPr>
              <p:spPr>
                <a:xfrm>
                  <a:off x="1680252" y="3178590"/>
                  <a:ext cx="632703" cy="278793"/>
                </a:xfrm>
                <a:prstGeom prst="rect">
                  <a:avLst/>
                </a:prstGeom>
                <a:noFill/>
                <a:ln>
                  <a:noFill/>
                </a:ln>
              </p:spPr>
              <p:txBody>
                <a:bodyPr spcFirstLastPara="1" wrap="square" lIns="36000" tIns="36000" rIns="36000" bIns="36000" anchor="ctr" anchorCtr="0">
                  <a:noAutofit/>
                </a:bodyPr>
                <a:lstStyle/>
                <a:p>
                  <a:pPr marL="0" marR="0" lvl="0" indent="0" algn="ctr" rtl="0">
                    <a:lnSpc>
                      <a:spcPct val="106000"/>
                    </a:lnSpc>
                    <a:spcBef>
                      <a:spcPts val="0"/>
                    </a:spcBef>
                    <a:spcAft>
                      <a:spcPts val="0"/>
                    </a:spcAft>
                    <a:buNone/>
                  </a:pPr>
                  <a:r>
                    <a:rPr lang="en-US" sz="700" b="1" i="0" u="none" strike="noStrike" cap="none">
                      <a:solidFill>
                        <a:srgbClr val="000000"/>
                      </a:solidFill>
                      <a:latin typeface="Open Sans"/>
                      <a:ea typeface="Open Sans"/>
                      <a:cs typeface="Open Sans"/>
                      <a:sym typeface="Open Sans"/>
                    </a:rPr>
                    <a:t>1,200</a:t>
                  </a:r>
                  <a:endParaRPr/>
                </a:p>
              </p:txBody>
            </p:sp>
            <p:sp>
              <p:nvSpPr>
                <p:cNvPr id="317" name="Google Shape;317;p7"/>
                <p:cNvSpPr/>
                <p:nvPr/>
              </p:nvSpPr>
              <p:spPr>
                <a:xfrm>
                  <a:off x="3646887" y="3178590"/>
                  <a:ext cx="314099" cy="278793"/>
                </a:xfrm>
                <a:prstGeom prst="rect">
                  <a:avLst/>
                </a:prstGeom>
                <a:noFill/>
                <a:ln>
                  <a:noFill/>
                </a:ln>
              </p:spPr>
              <p:txBody>
                <a:bodyPr spcFirstLastPara="1" wrap="square" lIns="36000" tIns="36000" rIns="36000" bIns="36000" anchor="ctr" anchorCtr="0">
                  <a:noAutofit/>
                </a:bodyPr>
                <a:lstStyle/>
                <a:p>
                  <a:pPr marL="0" marR="0" lvl="0" indent="0" algn="ctr" rtl="0">
                    <a:lnSpc>
                      <a:spcPct val="106000"/>
                    </a:lnSpc>
                    <a:spcBef>
                      <a:spcPts val="0"/>
                    </a:spcBef>
                    <a:spcAft>
                      <a:spcPts val="0"/>
                    </a:spcAft>
                    <a:buNone/>
                  </a:pPr>
                  <a:r>
                    <a:rPr lang="en-US" sz="700" b="1" i="0" u="none" strike="noStrike" cap="none">
                      <a:solidFill>
                        <a:srgbClr val="000000"/>
                      </a:solidFill>
                      <a:latin typeface="Open Sans"/>
                      <a:ea typeface="Open Sans"/>
                      <a:cs typeface="Open Sans"/>
                      <a:sym typeface="Open Sans"/>
                    </a:rPr>
                    <a:t>2.77</a:t>
                  </a:r>
                  <a:endParaRPr/>
                </a:p>
              </p:txBody>
            </p:sp>
          </p:grpSp>
          <p:sp>
            <p:nvSpPr>
              <p:cNvPr id="318" name="Google Shape;318;p7"/>
              <p:cNvSpPr/>
              <p:nvPr/>
            </p:nvSpPr>
            <p:spPr>
              <a:xfrm>
                <a:off x="2498180" y="3553876"/>
                <a:ext cx="1147719" cy="237402"/>
              </a:xfrm>
              <a:prstGeom prst="rect">
                <a:avLst/>
              </a:prstGeom>
              <a:solidFill>
                <a:srgbClr val="575756"/>
              </a:solidFill>
              <a:ln>
                <a:noFill/>
              </a:ln>
            </p:spPr>
            <p:txBody>
              <a:bodyPr spcFirstLastPara="1" wrap="square" lIns="36000" tIns="36000" rIns="36000" bIns="36000" anchor="ctr" anchorCtr="0">
                <a:noAutofit/>
              </a:bodyPr>
              <a:lstStyle/>
              <a:p>
                <a:pPr marL="0" marR="0" lvl="0" indent="0" algn="ctr" rtl="0">
                  <a:lnSpc>
                    <a:spcPct val="106000"/>
                  </a:lnSpc>
                  <a:spcBef>
                    <a:spcPts val="0"/>
                  </a:spcBef>
                  <a:spcAft>
                    <a:spcPts val="0"/>
                  </a:spcAft>
                  <a:buNone/>
                </a:pPr>
                <a:endParaRPr sz="800" b="0" i="0" u="none" strike="noStrike" cap="none">
                  <a:solidFill>
                    <a:srgbClr val="000000"/>
                  </a:solidFill>
                  <a:latin typeface="Calibri"/>
                  <a:ea typeface="Calibri"/>
                  <a:cs typeface="Calibri"/>
                  <a:sym typeface="Calibri"/>
                </a:endParaRPr>
              </a:p>
            </p:txBody>
          </p:sp>
        </p:grpSp>
        <p:grpSp>
          <p:nvGrpSpPr>
            <p:cNvPr id="319" name="Google Shape;319;p7"/>
            <p:cNvGrpSpPr/>
            <p:nvPr/>
          </p:nvGrpSpPr>
          <p:grpSpPr>
            <a:xfrm>
              <a:off x="335716" y="3026753"/>
              <a:ext cx="2957625" cy="310702"/>
              <a:chOff x="336703" y="2712958"/>
              <a:chExt cx="2957625" cy="310702"/>
            </a:xfrm>
          </p:grpSpPr>
          <p:sp>
            <p:nvSpPr>
              <p:cNvPr id="320" name="Google Shape;320;p7"/>
              <p:cNvSpPr/>
              <p:nvPr/>
            </p:nvSpPr>
            <p:spPr>
              <a:xfrm>
                <a:off x="336703" y="2712958"/>
                <a:ext cx="1214362" cy="310702"/>
              </a:xfrm>
              <a:prstGeom prst="rect">
                <a:avLst/>
              </a:prstGeom>
              <a:solidFill>
                <a:srgbClr val="D9EEF7"/>
              </a:solidFill>
              <a:ln>
                <a:noFill/>
              </a:ln>
            </p:spPr>
            <p:txBody>
              <a:bodyPr spcFirstLastPara="1" wrap="square" lIns="36000" tIns="36000" rIns="36000" bIns="36000" anchor="ctr" anchorCtr="0">
                <a:noAutofit/>
              </a:bodyPr>
              <a:lstStyle/>
              <a:p>
                <a:pPr marL="0" marR="0" lvl="0" indent="0" algn="l" rtl="0">
                  <a:lnSpc>
                    <a:spcPct val="106000"/>
                  </a:lnSpc>
                  <a:spcBef>
                    <a:spcPts val="0"/>
                  </a:spcBef>
                  <a:spcAft>
                    <a:spcPts val="0"/>
                  </a:spcAft>
                  <a:buNone/>
                </a:pPr>
                <a:r>
                  <a:rPr lang="en-US" sz="600" b="1" i="0" u="none" strike="noStrike" cap="none">
                    <a:solidFill>
                      <a:srgbClr val="575756"/>
                    </a:solidFill>
                    <a:latin typeface="Open Sans"/>
                    <a:ea typeface="Open Sans"/>
                    <a:cs typeface="Open Sans"/>
                    <a:sym typeface="Open Sans"/>
                  </a:rPr>
                  <a:t>GUVNL, Gujarat, solar, Phase XII, 500 MW (March 2021)</a:t>
                </a:r>
                <a:endParaRPr/>
              </a:p>
            </p:txBody>
          </p:sp>
          <p:sp>
            <p:nvSpPr>
              <p:cNvPr id="321" name="Google Shape;321;p7"/>
              <p:cNvSpPr/>
              <p:nvPr/>
            </p:nvSpPr>
            <p:spPr>
              <a:xfrm>
                <a:off x="1680252" y="2728913"/>
                <a:ext cx="632703" cy="278793"/>
              </a:xfrm>
              <a:prstGeom prst="rect">
                <a:avLst/>
              </a:prstGeom>
              <a:noFill/>
              <a:ln>
                <a:noFill/>
              </a:ln>
            </p:spPr>
            <p:txBody>
              <a:bodyPr spcFirstLastPara="1" wrap="square" lIns="36000" tIns="36000" rIns="36000" bIns="36000" anchor="ctr" anchorCtr="0">
                <a:noAutofit/>
              </a:bodyPr>
              <a:lstStyle/>
              <a:p>
                <a:pPr marL="0" marR="0" lvl="0" indent="0" algn="ctr" rtl="0">
                  <a:lnSpc>
                    <a:spcPct val="106000"/>
                  </a:lnSpc>
                  <a:spcBef>
                    <a:spcPts val="0"/>
                  </a:spcBef>
                  <a:spcAft>
                    <a:spcPts val="0"/>
                  </a:spcAft>
                  <a:buNone/>
                </a:pPr>
                <a:r>
                  <a:rPr lang="en-US" sz="700" b="1" i="0" u="none" strike="noStrike" cap="none">
                    <a:solidFill>
                      <a:srgbClr val="000000"/>
                    </a:solidFill>
                    <a:latin typeface="Open Sans"/>
                    <a:ea typeface="Open Sans"/>
                    <a:cs typeface="Open Sans"/>
                    <a:sym typeface="Open Sans"/>
                  </a:rPr>
                  <a:t>500</a:t>
                </a:r>
                <a:endParaRPr/>
              </a:p>
            </p:txBody>
          </p:sp>
          <p:sp>
            <p:nvSpPr>
              <p:cNvPr id="322" name="Google Shape;322;p7"/>
              <p:cNvSpPr/>
              <p:nvPr/>
            </p:nvSpPr>
            <p:spPr>
              <a:xfrm>
                <a:off x="2980229" y="2727968"/>
                <a:ext cx="314099" cy="278793"/>
              </a:xfrm>
              <a:prstGeom prst="rect">
                <a:avLst/>
              </a:prstGeom>
              <a:noFill/>
              <a:ln>
                <a:noFill/>
              </a:ln>
            </p:spPr>
            <p:txBody>
              <a:bodyPr spcFirstLastPara="1" wrap="square" lIns="36000" tIns="36000" rIns="36000" bIns="36000" anchor="ctr" anchorCtr="0">
                <a:noAutofit/>
              </a:bodyPr>
              <a:lstStyle/>
              <a:p>
                <a:pPr marL="0" marR="0" lvl="0" indent="0" algn="ctr" rtl="0">
                  <a:lnSpc>
                    <a:spcPct val="106000"/>
                  </a:lnSpc>
                  <a:spcBef>
                    <a:spcPts val="0"/>
                  </a:spcBef>
                  <a:spcAft>
                    <a:spcPts val="0"/>
                  </a:spcAft>
                  <a:buNone/>
                </a:pPr>
                <a:r>
                  <a:rPr lang="en-US" sz="700" b="1" i="0" u="none" strike="noStrike" cap="none">
                    <a:solidFill>
                      <a:srgbClr val="000000"/>
                    </a:solidFill>
                    <a:latin typeface="Open Sans"/>
                    <a:ea typeface="Open Sans"/>
                    <a:cs typeface="Open Sans"/>
                    <a:sym typeface="Open Sans"/>
                  </a:rPr>
                  <a:t>2.20</a:t>
                </a:r>
                <a:endParaRPr sz="700" b="1" i="0" u="none" strike="noStrike" cap="none">
                  <a:solidFill>
                    <a:srgbClr val="000000"/>
                  </a:solidFill>
                  <a:latin typeface="Open Sans"/>
                  <a:ea typeface="Open Sans"/>
                  <a:cs typeface="Open Sans"/>
                  <a:sym typeface="Open Sans"/>
                </a:endParaRPr>
              </a:p>
            </p:txBody>
          </p:sp>
        </p:grpSp>
        <p:sp>
          <p:nvSpPr>
            <p:cNvPr id="323" name="Google Shape;323;p7"/>
            <p:cNvSpPr/>
            <p:nvPr/>
          </p:nvSpPr>
          <p:spPr>
            <a:xfrm>
              <a:off x="2502326" y="3060446"/>
              <a:ext cx="459360" cy="237402"/>
            </a:xfrm>
            <a:prstGeom prst="rect">
              <a:avLst/>
            </a:prstGeom>
            <a:solidFill>
              <a:srgbClr val="575756"/>
            </a:solidFill>
            <a:ln>
              <a:noFill/>
            </a:ln>
          </p:spPr>
          <p:txBody>
            <a:bodyPr spcFirstLastPara="1" wrap="square" lIns="36000" tIns="36000" rIns="36000" bIns="36000" anchor="ctr" anchorCtr="0">
              <a:noAutofit/>
            </a:bodyPr>
            <a:lstStyle/>
            <a:p>
              <a:pPr marL="0" marR="0" lvl="0" indent="0" algn="ctr" rtl="0">
                <a:lnSpc>
                  <a:spcPct val="106000"/>
                </a:lnSpc>
                <a:spcBef>
                  <a:spcPts val="0"/>
                </a:spcBef>
                <a:spcAft>
                  <a:spcPts val="0"/>
                </a:spcAft>
                <a:buNone/>
              </a:pPr>
              <a:endParaRPr sz="800" b="0" i="0" u="none" strike="noStrike" cap="none">
                <a:solidFill>
                  <a:srgbClr val="000000"/>
                </a:solidFill>
                <a:latin typeface="Calibri"/>
                <a:ea typeface="Calibri"/>
                <a:cs typeface="Calibri"/>
                <a:sym typeface="Calibri"/>
              </a:endParaRPr>
            </a:p>
          </p:txBody>
        </p:sp>
        <p:sp>
          <p:nvSpPr>
            <p:cNvPr id="324" name="Google Shape;324;p7"/>
            <p:cNvSpPr/>
            <p:nvPr/>
          </p:nvSpPr>
          <p:spPr>
            <a:xfrm>
              <a:off x="261597" y="1142332"/>
              <a:ext cx="79471" cy="1648287"/>
            </a:xfrm>
            <a:prstGeom prst="leftBracket">
              <a:avLst>
                <a:gd name="adj" fmla="val 8333"/>
              </a:avLst>
            </a:prstGeom>
            <a:noFill/>
            <a:ln w="9525"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25" name="Google Shape;325;p7"/>
            <p:cNvSpPr txBox="1"/>
            <p:nvPr/>
          </p:nvSpPr>
          <p:spPr>
            <a:xfrm rot="-5400000">
              <a:off x="-94257" y="1885593"/>
              <a:ext cx="537684" cy="2049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700" b="1" i="0" u="none" strike="noStrike" cap="none">
                  <a:solidFill>
                    <a:srgbClr val="A5A5A5"/>
                  </a:solidFill>
                  <a:latin typeface="Open Sans"/>
                  <a:ea typeface="Open Sans"/>
                  <a:cs typeface="Open Sans"/>
                  <a:sym typeface="Open Sans"/>
                </a:rPr>
                <a:t>Q1 FY22</a:t>
              </a:r>
              <a:endParaRPr sz="700" b="0" i="0" u="none" strike="noStrike" cap="none">
                <a:solidFill>
                  <a:srgbClr val="A5A5A5"/>
                </a:solidFill>
                <a:latin typeface="Open Sans"/>
                <a:ea typeface="Open Sans"/>
                <a:cs typeface="Open Sans"/>
                <a:sym typeface="Open Sans"/>
              </a:endParaRPr>
            </a:p>
          </p:txBody>
        </p:sp>
        <p:sp>
          <p:nvSpPr>
            <p:cNvPr id="326" name="Google Shape;326;p7"/>
            <p:cNvSpPr/>
            <p:nvPr/>
          </p:nvSpPr>
          <p:spPr>
            <a:xfrm>
              <a:off x="335716" y="1808230"/>
              <a:ext cx="1217756" cy="310702"/>
            </a:xfrm>
            <a:prstGeom prst="rect">
              <a:avLst/>
            </a:prstGeom>
            <a:solidFill>
              <a:srgbClr val="D9EEF7"/>
            </a:solidFill>
            <a:ln>
              <a:noFill/>
            </a:ln>
          </p:spPr>
          <p:txBody>
            <a:bodyPr spcFirstLastPara="1" wrap="square" lIns="36000" tIns="36000" rIns="36000" bIns="36000" anchor="ctr" anchorCtr="0">
              <a:noAutofit/>
            </a:bodyPr>
            <a:lstStyle/>
            <a:p>
              <a:pPr marL="0" marR="0" lvl="0" indent="0" algn="l" rtl="0">
                <a:lnSpc>
                  <a:spcPct val="106000"/>
                </a:lnSpc>
                <a:spcBef>
                  <a:spcPts val="0"/>
                </a:spcBef>
                <a:spcAft>
                  <a:spcPts val="0"/>
                </a:spcAft>
                <a:buNone/>
              </a:pPr>
              <a:r>
                <a:rPr lang="en-US" sz="600" b="1" i="0" u="none" strike="noStrike" cap="none">
                  <a:solidFill>
                    <a:srgbClr val="575756"/>
                  </a:solidFill>
                  <a:latin typeface="Open Sans"/>
                  <a:ea typeface="Open Sans"/>
                  <a:cs typeface="Open Sans"/>
                  <a:sym typeface="Open Sans"/>
                </a:rPr>
                <a:t>GUVNL, Gujarat, solar, Phase X-R, 100 MW (May 2021)</a:t>
              </a:r>
              <a:endParaRPr sz="600" b="1" i="0" u="none" strike="noStrike" cap="none">
                <a:solidFill>
                  <a:srgbClr val="575756"/>
                </a:solidFill>
                <a:latin typeface="Open Sans"/>
                <a:ea typeface="Open Sans"/>
                <a:cs typeface="Open Sans"/>
                <a:sym typeface="Open Sans"/>
              </a:endParaRPr>
            </a:p>
          </p:txBody>
        </p:sp>
        <p:sp>
          <p:nvSpPr>
            <p:cNvPr id="327" name="Google Shape;327;p7"/>
            <p:cNvSpPr/>
            <p:nvPr/>
          </p:nvSpPr>
          <p:spPr>
            <a:xfrm>
              <a:off x="1679265" y="1831959"/>
              <a:ext cx="632703" cy="278793"/>
            </a:xfrm>
            <a:prstGeom prst="rect">
              <a:avLst/>
            </a:prstGeom>
            <a:noFill/>
            <a:ln>
              <a:noFill/>
            </a:ln>
          </p:spPr>
          <p:txBody>
            <a:bodyPr spcFirstLastPara="1" wrap="square" lIns="36000" tIns="36000" rIns="36000" bIns="36000" anchor="ctr" anchorCtr="0">
              <a:noAutofit/>
            </a:bodyPr>
            <a:lstStyle/>
            <a:p>
              <a:pPr marL="0" marR="0" lvl="0" indent="0" algn="ctr" rtl="0">
                <a:lnSpc>
                  <a:spcPct val="106000"/>
                </a:lnSpc>
                <a:spcBef>
                  <a:spcPts val="0"/>
                </a:spcBef>
                <a:spcAft>
                  <a:spcPts val="0"/>
                </a:spcAft>
                <a:buNone/>
              </a:pPr>
              <a:r>
                <a:rPr lang="en-US" sz="700" b="1" i="0" u="none" strike="noStrike" cap="none">
                  <a:solidFill>
                    <a:srgbClr val="000000"/>
                  </a:solidFill>
                  <a:latin typeface="Open Sans"/>
                  <a:ea typeface="Open Sans"/>
                  <a:cs typeface="Open Sans"/>
                  <a:sym typeface="Open Sans"/>
                </a:rPr>
                <a:t>100</a:t>
              </a:r>
              <a:endParaRPr sz="700" b="1" i="0" u="none" strike="noStrike" cap="none">
                <a:solidFill>
                  <a:srgbClr val="000000"/>
                </a:solidFill>
                <a:latin typeface="Open Sans"/>
                <a:ea typeface="Open Sans"/>
                <a:cs typeface="Open Sans"/>
                <a:sym typeface="Open Sans"/>
              </a:endParaRPr>
            </a:p>
          </p:txBody>
        </p:sp>
        <p:sp>
          <p:nvSpPr>
            <p:cNvPr id="328" name="Google Shape;328;p7"/>
            <p:cNvSpPr/>
            <p:nvPr/>
          </p:nvSpPr>
          <p:spPr>
            <a:xfrm>
              <a:off x="2498908" y="1851607"/>
              <a:ext cx="877491" cy="237402"/>
            </a:xfrm>
            <a:prstGeom prst="rect">
              <a:avLst/>
            </a:prstGeom>
            <a:solidFill>
              <a:srgbClr val="575756"/>
            </a:solidFill>
            <a:ln>
              <a:noFill/>
            </a:ln>
          </p:spPr>
          <p:txBody>
            <a:bodyPr spcFirstLastPara="1" wrap="square" lIns="36000" tIns="36000" rIns="36000" bIns="36000" anchor="ctr" anchorCtr="0">
              <a:noAutofit/>
            </a:bodyPr>
            <a:lstStyle/>
            <a:p>
              <a:pPr marL="0" marR="0" lvl="0" indent="0" algn="ctr" rtl="0">
                <a:lnSpc>
                  <a:spcPct val="106000"/>
                </a:lnSpc>
                <a:spcBef>
                  <a:spcPts val="0"/>
                </a:spcBef>
                <a:spcAft>
                  <a:spcPts val="0"/>
                </a:spcAft>
                <a:buNone/>
              </a:pPr>
              <a:endParaRPr sz="800" b="0" i="0" u="none" strike="noStrike" cap="none">
                <a:solidFill>
                  <a:srgbClr val="000000"/>
                </a:solidFill>
                <a:latin typeface="Calibri"/>
                <a:ea typeface="Calibri"/>
                <a:cs typeface="Calibri"/>
                <a:sym typeface="Calibri"/>
              </a:endParaRPr>
            </a:p>
          </p:txBody>
        </p:sp>
        <p:sp>
          <p:nvSpPr>
            <p:cNvPr id="329" name="Google Shape;329;p7"/>
            <p:cNvSpPr/>
            <p:nvPr/>
          </p:nvSpPr>
          <p:spPr>
            <a:xfrm>
              <a:off x="3376399" y="1847585"/>
              <a:ext cx="314099" cy="278793"/>
            </a:xfrm>
            <a:prstGeom prst="rect">
              <a:avLst/>
            </a:prstGeom>
            <a:noFill/>
            <a:ln>
              <a:noFill/>
            </a:ln>
          </p:spPr>
          <p:txBody>
            <a:bodyPr spcFirstLastPara="1" wrap="square" lIns="36000" tIns="36000" rIns="36000" bIns="36000" anchor="ctr" anchorCtr="0">
              <a:noAutofit/>
            </a:bodyPr>
            <a:lstStyle/>
            <a:p>
              <a:pPr marL="0" marR="0" lvl="0" indent="0" algn="ctr" rtl="0">
                <a:lnSpc>
                  <a:spcPct val="106000"/>
                </a:lnSpc>
                <a:spcBef>
                  <a:spcPts val="0"/>
                </a:spcBef>
                <a:spcAft>
                  <a:spcPts val="0"/>
                </a:spcAft>
                <a:buNone/>
              </a:pPr>
              <a:r>
                <a:rPr lang="en-US" sz="700" b="1" i="0" u="none" strike="noStrike" cap="none">
                  <a:solidFill>
                    <a:srgbClr val="000000"/>
                  </a:solidFill>
                  <a:latin typeface="Open Sans"/>
                  <a:ea typeface="Open Sans"/>
                  <a:cs typeface="Open Sans"/>
                  <a:sym typeface="Open Sans"/>
                </a:rPr>
                <a:t>2.64</a:t>
              </a:r>
              <a:endParaRPr sz="700" b="1" i="0" u="none" strike="noStrike" cap="none">
                <a:solidFill>
                  <a:srgbClr val="000000"/>
                </a:solidFill>
                <a:latin typeface="Open Sans"/>
                <a:ea typeface="Open Sans"/>
                <a:cs typeface="Open Sans"/>
                <a:sym typeface="Open Sans"/>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graphicFrame>
        <p:nvGraphicFramePr>
          <p:cNvPr id="334" name="Google Shape;334;p8"/>
          <p:cNvGraphicFramePr/>
          <p:nvPr/>
        </p:nvGraphicFramePr>
        <p:xfrm>
          <a:off x="321835" y="661377"/>
          <a:ext cx="2434210" cy="3121225"/>
        </p:xfrm>
        <a:graphic>
          <a:graphicData uri="http://schemas.openxmlformats.org/drawingml/2006/chart">
            <c:chart xmlns:c="http://schemas.openxmlformats.org/drawingml/2006/chart" xmlns:r="http://schemas.openxmlformats.org/officeDocument/2006/relationships" r:id="rId3"/>
          </a:graphicData>
        </a:graphic>
      </p:graphicFrame>
      <p:cxnSp>
        <p:nvCxnSpPr>
          <p:cNvPr id="335" name="Google Shape;335;p8"/>
          <p:cNvCxnSpPr/>
          <p:nvPr/>
        </p:nvCxnSpPr>
        <p:spPr>
          <a:xfrm>
            <a:off x="2153944" y="1674691"/>
            <a:ext cx="0" cy="491206"/>
          </a:xfrm>
          <a:prstGeom prst="straightConnector1">
            <a:avLst/>
          </a:prstGeom>
          <a:noFill/>
          <a:ln w="12700" cap="flat" cmpd="sng">
            <a:solidFill>
              <a:srgbClr val="575756"/>
            </a:solidFill>
            <a:prstDash val="dash"/>
            <a:round/>
            <a:headEnd type="none" w="sm" len="sm"/>
            <a:tailEnd type="none" w="sm" len="sm"/>
          </a:ln>
        </p:spPr>
      </p:cxnSp>
      <p:cxnSp>
        <p:nvCxnSpPr>
          <p:cNvPr id="336" name="Google Shape;336;p8"/>
          <p:cNvCxnSpPr/>
          <p:nvPr/>
        </p:nvCxnSpPr>
        <p:spPr>
          <a:xfrm>
            <a:off x="2250563" y="2221504"/>
            <a:ext cx="0" cy="473540"/>
          </a:xfrm>
          <a:prstGeom prst="straightConnector1">
            <a:avLst/>
          </a:prstGeom>
          <a:noFill/>
          <a:ln w="12700" cap="flat" cmpd="sng">
            <a:solidFill>
              <a:srgbClr val="575756"/>
            </a:solidFill>
            <a:prstDash val="dash"/>
            <a:round/>
            <a:headEnd type="none" w="sm" len="sm"/>
            <a:tailEnd type="none" w="sm" len="sm"/>
          </a:ln>
        </p:spPr>
      </p:cxnSp>
      <p:cxnSp>
        <p:nvCxnSpPr>
          <p:cNvPr id="337" name="Google Shape;337;p8"/>
          <p:cNvCxnSpPr/>
          <p:nvPr/>
        </p:nvCxnSpPr>
        <p:spPr>
          <a:xfrm rot="10800000">
            <a:off x="1823024" y="1665009"/>
            <a:ext cx="331916" cy="0"/>
          </a:xfrm>
          <a:prstGeom prst="straightConnector1">
            <a:avLst/>
          </a:prstGeom>
          <a:noFill/>
          <a:ln w="12700" cap="flat" cmpd="sng">
            <a:solidFill>
              <a:srgbClr val="575756"/>
            </a:solidFill>
            <a:prstDash val="dash"/>
            <a:round/>
            <a:headEnd type="none" w="sm" len="sm"/>
            <a:tailEnd type="triangle" w="sm" len="sm"/>
          </a:ln>
        </p:spPr>
      </p:cxnSp>
      <p:sp>
        <p:nvSpPr>
          <p:cNvPr id="338" name="Google Shape;338;p8"/>
          <p:cNvSpPr/>
          <p:nvPr/>
        </p:nvSpPr>
        <p:spPr>
          <a:xfrm>
            <a:off x="6485302" y="523625"/>
            <a:ext cx="3238213" cy="4211127"/>
          </a:xfrm>
          <a:prstGeom prst="roundRect">
            <a:avLst>
              <a:gd name="adj" fmla="val 16667"/>
            </a:avLst>
          </a:prstGeom>
          <a:solidFill>
            <a:srgbClr val="C3E5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9" name="Google Shape;339;p8"/>
          <p:cNvSpPr txBox="1"/>
          <p:nvPr/>
        </p:nvSpPr>
        <p:spPr>
          <a:xfrm>
            <a:off x="6554363" y="520770"/>
            <a:ext cx="2333107" cy="415870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None/>
            </a:pPr>
            <a:r>
              <a:rPr lang="en-US" sz="1200" b="1" i="0" u="none" strike="noStrike" cap="none">
                <a:solidFill>
                  <a:srgbClr val="575756"/>
                </a:solidFill>
                <a:latin typeface="Open Sans"/>
                <a:ea typeface="Open Sans"/>
                <a:cs typeface="Open Sans"/>
                <a:sym typeface="Open Sans"/>
              </a:rPr>
              <a:t>Takeaways &amp; Outlook</a:t>
            </a:r>
            <a:endParaRPr/>
          </a:p>
          <a:p>
            <a:pPr marL="0" marR="0" lvl="0" indent="0" algn="l" rtl="0">
              <a:lnSpc>
                <a:spcPct val="100000"/>
              </a:lnSpc>
              <a:spcBef>
                <a:spcPts val="600"/>
              </a:spcBef>
              <a:spcAft>
                <a:spcPts val="0"/>
              </a:spcAft>
              <a:buNone/>
            </a:pPr>
            <a:r>
              <a:rPr lang="en-US" sz="800" b="1" i="0" u="none" strike="noStrike" cap="none">
                <a:solidFill>
                  <a:srgbClr val="595959"/>
                </a:solidFill>
                <a:latin typeface="Open Sans"/>
                <a:ea typeface="Open Sans"/>
                <a:cs typeface="Open Sans"/>
                <a:sym typeface="Open Sans"/>
              </a:rPr>
              <a:t>The amount overdue payable by discoms to power producers marginally declined by 8.1% </a:t>
            </a:r>
            <a:r>
              <a:rPr lang="en-US" sz="800" b="0" i="0" u="none" strike="noStrike" cap="none">
                <a:solidFill>
                  <a:srgbClr val="595959"/>
                </a:solidFill>
                <a:latin typeface="Open Sans"/>
                <a:ea typeface="Open Sans"/>
                <a:cs typeface="Open Sans"/>
                <a:sym typeface="Open Sans"/>
              </a:rPr>
              <a:t>in Q1 FY22 compared to Q4 FY21 and 34.0% compared to Q1 FY21 owing to disbursement of funds under the PFC/REC liquidity scheme announced in Q1 FY21.</a:t>
            </a:r>
            <a:endParaRPr/>
          </a:p>
          <a:p>
            <a:pPr marL="0" marR="0" lvl="0" indent="0" algn="l" rtl="0">
              <a:lnSpc>
                <a:spcPct val="100000"/>
              </a:lnSpc>
              <a:spcBef>
                <a:spcPts val="500"/>
              </a:spcBef>
              <a:spcAft>
                <a:spcPts val="0"/>
              </a:spcAft>
              <a:buNone/>
            </a:pPr>
            <a:r>
              <a:rPr lang="en-US" sz="800" b="1" i="0" u="none" strike="noStrike" cap="none">
                <a:solidFill>
                  <a:srgbClr val="595959"/>
                </a:solidFill>
                <a:latin typeface="Open Sans"/>
                <a:ea typeface="Open Sans"/>
                <a:cs typeface="Open Sans"/>
                <a:sym typeface="Open Sans"/>
              </a:rPr>
              <a:t>The Covid-19-led economic shock has affected discoms’ ability to pay power producers in time. </a:t>
            </a:r>
            <a:r>
              <a:rPr lang="en-US" sz="800" b="0" i="0" u="none" strike="noStrike" cap="none">
                <a:solidFill>
                  <a:srgbClr val="595959"/>
                </a:solidFill>
                <a:latin typeface="Open Sans"/>
                <a:ea typeface="Open Sans"/>
                <a:cs typeface="Open Sans"/>
                <a:sym typeface="Open Sans"/>
              </a:rPr>
              <a:t>In Maharashtra, Rajasthan, Madhya Pradesh, Karnataka and Chhattisgarh, </a:t>
            </a:r>
            <a:r>
              <a:rPr lang="en-US" sz="800" b="1" i="0" u="none" strike="noStrike" cap="none">
                <a:solidFill>
                  <a:srgbClr val="595959"/>
                </a:solidFill>
                <a:latin typeface="Open Sans"/>
                <a:ea typeface="Open Sans"/>
                <a:cs typeface="Open Sans"/>
                <a:sym typeface="Open Sans"/>
              </a:rPr>
              <a:t>the payable days for power purchase increased by more than a month in Q1 FY22 (versus Q1 FY21)</a:t>
            </a:r>
            <a:r>
              <a:rPr lang="en-US" sz="800" b="0" i="0" u="none" strike="noStrike" cap="none">
                <a:solidFill>
                  <a:srgbClr val="595959"/>
                </a:solidFill>
                <a:latin typeface="Open Sans"/>
                <a:ea typeface="Open Sans"/>
                <a:cs typeface="Open Sans"/>
                <a:sym typeface="Open Sans"/>
              </a:rPr>
              <a:t>. However, in Uttar Pradesh, Haryana, Assam and Uttarakhand, the payable days reduced. </a:t>
            </a:r>
            <a:endParaRPr/>
          </a:p>
          <a:p>
            <a:pPr marL="0" marR="0" lvl="0" indent="0" algn="l" rtl="0">
              <a:lnSpc>
                <a:spcPct val="100000"/>
              </a:lnSpc>
              <a:spcBef>
                <a:spcPts val="500"/>
              </a:spcBef>
              <a:spcAft>
                <a:spcPts val="0"/>
              </a:spcAft>
              <a:buNone/>
            </a:pPr>
            <a:r>
              <a:rPr lang="en-US" sz="800" b="0" i="0" u="none" strike="noStrike" cap="none">
                <a:solidFill>
                  <a:srgbClr val="595959"/>
                </a:solidFill>
                <a:latin typeface="Open Sans"/>
                <a:ea typeface="Open Sans"/>
                <a:cs typeface="Open Sans"/>
                <a:sym typeface="Open Sans"/>
              </a:rPr>
              <a:t>In June 2021, the Union Cabinet approved the </a:t>
            </a:r>
            <a:r>
              <a:rPr lang="en-US" sz="800" b="1" i="0" u="none" strike="noStrike" cap="none">
                <a:solidFill>
                  <a:srgbClr val="595959"/>
                </a:solidFill>
                <a:latin typeface="Open Sans"/>
                <a:ea typeface="Open Sans"/>
                <a:cs typeface="Open Sans"/>
                <a:sym typeface="Open Sans"/>
              </a:rPr>
              <a:t>revamped, reforms-based, result-linked scheme for the power distribution sector </a:t>
            </a:r>
            <a:r>
              <a:rPr lang="en-US" sz="800" b="0" i="0" u="none" strike="noStrike" cap="none">
                <a:solidFill>
                  <a:srgbClr val="595959"/>
                </a:solidFill>
                <a:latin typeface="Open Sans"/>
                <a:ea typeface="Open Sans"/>
                <a:cs typeface="Open Sans"/>
                <a:sym typeface="Open Sans"/>
              </a:rPr>
              <a:t>with an outlay of INR 3,03,758 crore over five years to provide conditional finance to discoms to improve their operational efficiency and financial sustainability. In addition, the MoP has announced the </a:t>
            </a:r>
            <a:r>
              <a:rPr lang="en-US" sz="800" b="1" i="0" u="none" strike="noStrike" cap="none">
                <a:solidFill>
                  <a:srgbClr val="595959"/>
                </a:solidFill>
                <a:latin typeface="Open Sans"/>
                <a:ea typeface="Open Sans"/>
                <a:cs typeface="Open Sans"/>
                <a:sym typeface="Open Sans"/>
              </a:rPr>
              <a:t>Electricity (Late Payment Surcharge) Rules, 2021 </a:t>
            </a:r>
            <a:r>
              <a:rPr lang="en-US" sz="800" b="0" i="0" u="none" strike="noStrike" cap="none">
                <a:solidFill>
                  <a:srgbClr val="595959"/>
                </a:solidFill>
                <a:latin typeface="Open Sans"/>
                <a:ea typeface="Open Sans"/>
                <a:cs typeface="Open Sans"/>
                <a:sym typeface="Open Sans"/>
              </a:rPr>
              <a:t>that impose revised late payment surcharge rates and aim to </a:t>
            </a:r>
            <a:r>
              <a:rPr lang="en-US" sz="800" b="1" i="0" u="none" strike="noStrike" cap="none">
                <a:solidFill>
                  <a:srgbClr val="595959"/>
                </a:solidFill>
                <a:latin typeface="Open Sans"/>
                <a:ea typeface="Open Sans"/>
                <a:cs typeface="Open Sans"/>
                <a:sym typeface="Open Sans"/>
              </a:rPr>
              <a:t>debar discoms from power exchanges or grant of short-term open access</a:t>
            </a:r>
            <a:r>
              <a:rPr lang="en-US" sz="800" b="0" i="0" u="none" strike="noStrike" cap="none">
                <a:solidFill>
                  <a:srgbClr val="595959"/>
                </a:solidFill>
                <a:latin typeface="Open Sans"/>
                <a:ea typeface="Open Sans"/>
                <a:cs typeface="Open Sans"/>
                <a:sym typeface="Open Sans"/>
              </a:rPr>
              <a:t> if the payments are overdue for seven months.</a:t>
            </a:r>
            <a:endParaRPr sz="800" b="0" i="0" u="none" strike="noStrike" cap="none">
              <a:solidFill>
                <a:srgbClr val="595959"/>
              </a:solidFill>
              <a:latin typeface="Open Sans"/>
              <a:ea typeface="Open Sans"/>
              <a:cs typeface="Open Sans"/>
              <a:sym typeface="Open Sans"/>
            </a:endParaRPr>
          </a:p>
        </p:txBody>
      </p:sp>
      <p:sp>
        <p:nvSpPr>
          <p:cNvPr id="340" name="Google Shape;340;p8"/>
          <p:cNvSpPr txBox="1">
            <a:spLocks noGrp="1"/>
          </p:cNvSpPr>
          <p:nvPr>
            <p:ph type="body" idx="4294967295"/>
          </p:nvPr>
        </p:nvSpPr>
        <p:spPr>
          <a:xfrm>
            <a:off x="239555" y="3662995"/>
            <a:ext cx="2432083" cy="373849"/>
          </a:xfrm>
          <a:prstGeom prst="rect">
            <a:avLst/>
          </a:prstGeom>
          <a:noFill/>
          <a:ln>
            <a:noFill/>
          </a:ln>
        </p:spPr>
        <p:txBody>
          <a:bodyPr spcFirstLastPara="1" wrap="square" lIns="91425" tIns="91425" rIns="91425" bIns="91425" anchor="t" anchorCtr="0">
            <a:noAutofit/>
          </a:bodyPr>
          <a:lstStyle/>
          <a:p>
            <a:pPr marL="101600" lvl="0" indent="0" algn="l" rtl="0">
              <a:lnSpc>
                <a:spcPct val="100000"/>
              </a:lnSpc>
              <a:spcBef>
                <a:spcPts val="600"/>
              </a:spcBef>
              <a:spcAft>
                <a:spcPts val="0"/>
              </a:spcAft>
              <a:buSzPts val="2000"/>
              <a:buNone/>
            </a:pPr>
            <a:r>
              <a:rPr lang="en-US" sz="700" i="1">
                <a:solidFill>
                  <a:srgbClr val="0A9FD9"/>
                </a:solidFill>
                <a:latin typeface="Open Sans"/>
                <a:ea typeface="Open Sans"/>
                <a:cs typeface="Open Sans"/>
                <a:sym typeface="Open Sans"/>
              </a:rPr>
              <a:t>Source: </a:t>
            </a:r>
            <a:r>
              <a:rPr lang="en-US" sz="700" i="1">
                <a:solidFill>
                  <a:srgbClr val="777777"/>
                </a:solidFill>
                <a:latin typeface="Open Sans"/>
                <a:ea typeface="Open Sans"/>
                <a:cs typeface="Open Sans"/>
                <a:sym typeface="Open Sans"/>
              </a:rPr>
              <a:t>PRAAPTI portal (Based on voluntary disclosure by power producers).</a:t>
            </a:r>
            <a:endParaRPr/>
          </a:p>
        </p:txBody>
      </p:sp>
      <p:sp>
        <p:nvSpPr>
          <p:cNvPr id="341" name="Google Shape;341;p8"/>
          <p:cNvSpPr txBox="1">
            <a:spLocks noGrp="1"/>
          </p:cNvSpPr>
          <p:nvPr>
            <p:ph type="body" idx="4294967295"/>
          </p:nvPr>
        </p:nvSpPr>
        <p:spPr>
          <a:xfrm>
            <a:off x="2671637" y="3662995"/>
            <a:ext cx="3686905" cy="496068"/>
          </a:xfrm>
          <a:prstGeom prst="rect">
            <a:avLst/>
          </a:prstGeom>
          <a:noFill/>
          <a:ln>
            <a:noFill/>
          </a:ln>
        </p:spPr>
        <p:txBody>
          <a:bodyPr spcFirstLastPara="1" wrap="square" lIns="91425" tIns="91425" rIns="91425" bIns="91425" anchor="t" anchorCtr="0">
            <a:noAutofit/>
          </a:bodyPr>
          <a:lstStyle/>
          <a:p>
            <a:pPr marL="101600" lvl="0" indent="0" algn="l" rtl="0">
              <a:lnSpc>
                <a:spcPct val="100000"/>
              </a:lnSpc>
              <a:spcBef>
                <a:spcPts val="600"/>
              </a:spcBef>
              <a:spcAft>
                <a:spcPts val="0"/>
              </a:spcAft>
              <a:buSzPts val="2000"/>
              <a:buNone/>
            </a:pPr>
            <a:r>
              <a:rPr lang="en-US" sz="700" i="1">
                <a:solidFill>
                  <a:srgbClr val="0A9FD9"/>
                </a:solidFill>
                <a:latin typeface="Open Sans"/>
                <a:ea typeface="Open Sans"/>
                <a:cs typeface="Open Sans"/>
                <a:sym typeface="Open Sans"/>
              </a:rPr>
              <a:t>Source: </a:t>
            </a:r>
            <a:r>
              <a:rPr lang="en-US" sz="700" i="1">
                <a:solidFill>
                  <a:srgbClr val="777777"/>
                </a:solidFill>
                <a:latin typeface="Open Sans"/>
                <a:ea typeface="Open Sans"/>
                <a:cs typeface="Open Sans"/>
                <a:sym typeface="Open Sans"/>
              </a:rPr>
              <a:t> UDAY portal (based on data disclosed by discoms as of 30 June 2021). </a:t>
            </a:r>
            <a:br>
              <a:rPr lang="en-US" sz="700" i="1">
                <a:solidFill>
                  <a:srgbClr val="777777"/>
                </a:solidFill>
                <a:latin typeface="Open Sans"/>
                <a:ea typeface="Open Sans"/>
                <a:cs typeface="Open Sans"/>
                <a:sym typeface="Open Sans"/>
              </a:rPr>
            </a:br>
            <a:r>
              <a:rPr lang="en-US" sz="700" i="1">
                <a:solidFill>
                  <a:srgbClr val="777777"/>
                </a:solidFill>
                <a:latin typeface="Open Sans"/>
                <a:ea typeface="Open Sans"/>
                <a:cs typeface="Open Sans"/>
                <a:sym typeface="Open Sans"/>
              </a:rPr>
              <a:t>*Data not available for these states; values derived from 2018–19/ 2019–20 financial reports.</a:t>
            </a:r>
            <a:endParaRPr/>
          </a:p>
        </p:txBody>
      </p:sp>
      <p:sp>
        <p:nvSpPr>
          <p:cNvPr id="342" name="Google Shape;342;p8"/>
          <p:cNvSpPr txBox="1"/>
          <p:nvPr/>
        </p:nvSpPr>
        <p:spPr>
          <a:xfrm>
            <a:off x="161936" y="4299418"/>
            <a:ext cx="6188767" cy="959968"/>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9D9D9C"/>
                </a:solidFill>
                <a:latin typeface="Open Sans"/>
                <a:ea typeface="Open Sans"/>
                <a:cs typeface="Open Sans"/>
                <a:sym typeface="Open Sans"/>
              </a:rPr>
              <a:t>The reforms-based and results-linked, revamped distribution sector scheme aims to </a:t>
            </a:r>
            <a:r>
              <a:rPr lang="en-US" sz="1200" b="1" i="0" u="none" strike="noStrike" cap="none" dirty="0">
                <a:solidFill>
                  <a:schemeClr val="accent2"/>
                </a:solidFill>
                <a:latin typeface="Open Sans"/>
                <a:ea typeface="Open Sans"/>
                <a:cs typeface="Open Sans"/>
                <a:sym typeface="Open Sans"/>
              </a:rPr>
              <a:t>reduce AT&amp;C losses </a:t>
            </a:r>
            <a:r>
              <a:rPr lang="en-US" sz="1200" b="1" dirty="0">
                <a:solidFill>
                  <a:schemeClr val="accent2"/>
                </a:solidFill>
                <a:latin typeface="Open Sans"/>
                <a:ea typeface="Open Sans"/>
                <a:cs typeface="Open Sans"/>
                <a:sym typeface="Open Sans"/>
              </a:rPr>
              <a:t>to</a:t>
            </a:r>
            <a:r>
              <a:rPr lang="en-US" sz="1200" b="1" i="0" u="none" strike="noStrike" cap="none" dirty="0">
                <a:solidFill>
                  <a:schemeClr val="accent2"/>
                </a:solidFill>
                <a:latin typeface="Open Sans"/>
                <a:ea typeface="Open Sans"/>
                <a:cs typeface="Open Sans"/>
                <a:sym typeface="Open Sans"/>
              </a:rPr>
              <a:t> levels of 12–15% by 2024–25, reduce the ACS-ARR gap to zero by 2024–25, and develop institutional capabilities for modern discoms.</a:t>
            </a:r>
            <a:endParaRPr sz="1200" b="0" i="0" u="none" strike="noStrike" cap="none" dirty="0">
              <a:solidFill>
                <a:srgbClr val="9D9D9C"/>
              </a:solidFill>
              <a:latin typeface="Open Sans"/>
              <a:ea typeface="Open Sans"/>
              <a:cs typeface="Open Sans"/>
              <a:sym typeface="Open Sans"/>
            </a:endParaRPr>
          </a:p>
        </p:txBody>
      </p:sp>
      <p:sp>
        <p:nvSpPr>
          <p:cNvPr id="343" name="Google Shape;343;p8"/>
          <p:cNvSpPr/>
          <p:nvPr/>
        </p:nvSpPr>
        <p:spPr>
          <a:xfrm rot="-5400000">
            <a:off x="9082410" y="-91649"/>
            <a:ext cx="249623" cy="815252"/>
          </a:xfrm>
          <a:prstGeom prst="rect">
            <a:avLst/>
          </a:prstGeom>
          <a:solidFill>
            <a:srgbClr val="009C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4" name="Google Shape;344;p8"/>
          <p:cNvSpPr txBox="1"/>
          <p:nvPr/>
        </p:nvSpPr>
        <p:spPr>
          <a:xfrm>
            <a:off x="8821030" y="208255"/>
            <a:ext cx="261555"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chemeClr val="lt1"/>
                </a:solidFill>
                <a:latin typeface="Open Sans"/>
                <a:ea typeface="Open Sans"/>
                <a:cs typeface="Open Sans"/>
                <a:sym typeface="Open Sans"/>
              </a:rPr>
              <a:t>8</a:t>
            </a:r>
            <a:endParaRPr/>
          </a:p>
        </p:txBody>
      </p:sp>
      <p:grpSp>
        <p:nvGrpSpPr>
          <p:cNvPr id="345" name="Google Shape;345;p8"/>
          <p:cNvGrpSpPr/>
          <p:nvPr/>
        </p:nvGrpSpPr>
        <p:grpSpPr>
          <a:xfrm>
            <a:off x="8284057" y="4779402"/>
            <a:ext cx="715926" cy="418214"/>
            <a:chOff x="8284057" y="4779402"/>
            <a:chExt cx="715926" cy="418214"/>
          </a:xfrm>
        </p:grpSpPr>
        <p:sp>
          <p:nvSpPr>
            <p:cNvPr id="346" name="Google Shape;346;p8"/>
            <p:cNvSpPr/>
            <p:nvPr/>
          </p:nvSpPr>
          <p:spPr>
            <a:xfrm>
              <a:off x="8331958" y="4779402"/>
              <a:ext cx="614149" cy="418214"/>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347" name="Google Shape;347;p8"/>
            <p:cNvGrpSpPr/>
            <p:nvPr/>
          </p:nvGrpSpPr>
          <p:grpSpPr>
            <a:xfrm>
              <a:off x="8284057" y="4879531"/>
              <a:ext cx="715926" cy="263969"/>
              <a:chOff x="1376812" y="1471708"/>
              <a:chExt cx="715926" cy="263969"/>
            </a:xfrm>
          </p:grpSpPr>
          <p:sp>
            <p:nvSpPr>
              <p:cNvPr id="348" name="Google Shape;348;p8"/>
              <p:cNvSpPr txBox="1"/>
              <p:nvPr/>
            </p:nvSpPr>
            <p:spPr>
              <a:xfrm>
                <a:off x="1376812" y="1535622"/>
                <a:ext cx="715926"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1" i="0" u="none" strike="noStrike" cap="none">
                    <a:solidFill>
                      <a:srgbClr val="575756"/>
                    </a:solidFill>
                    <a:latin typeface="Open Sans"/>
                    <a:ea typeface="Open Sans"/>
                    <a:cs typeface="Open Sans"/>
                    <a:sym typeface="Open Sans"/>
                  </a:rPr>
                  <a:t>cef.ceew.in</a:t>
                </a:r>
                <a:endParaRPr/>
              </a:p>
            </p:txBody>
          </p:sp>
          <p:grpSp>
            <p:nvGrpSpPr>
              <p:cNvPr id="349" name="Google Shape;349;p8"/>
              <p:cNvGrpSpPr/>
              <p:nvPr/>
            </p:nvGrpSpPr>
            <p:grpSpPr>
              <a:xfrm>
                <a:off x="1504037" y="1471708"/>
                <a:ext cx="436340" cy="63914"/>
                <a:chOff x="973747" y="978085"/>
                <a:chExt cx="436340" cy="63914"/>
              </a:xfrm>
            </p:grpSpPr>
            <p:sp>
              <p:nvSpPr>
                <p:cNvPr id="350" name="Google Shape;350;p8"/>
                <p:cNvSpPr/>
                <p:nvPr/>
              </p:nvSpPr>
              <p:spPr>
                <a:xfrm>
                  <a:off x="1349029" y="978085"/>
                  <a:ext cx="61058" cy="61059"/>
                </a:xfrm>
                <a:prstGeom prst="ellipse">
                  <a:avLst/>
                </a:prstGeom>
                <a:solidFill>
                  <a:srgbClr val="0A9F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1" name="Google Shape;351;p8"/>
                <p:cNvSpPr/>
                <p:nvPr/>
              </p:nvSpPr>
              <p:spPr>
                <a:xfrm>
                  <a:off x="1084312" y="980940"/>
                  <a:ext cx="61058" cy="61059"/>
                </a:xfrm>
                <a:prstGeom prst="ellipse">
                  <a:avLst/>
                </a:prstGeom>
                <a:solidFill>
                  <a:srgbClr val="87BD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2" name="Google Shape;352;p8"/>
                <p:cNvSpPr/>
                <p:nvPr/>
              </p:nvSpPr>
              <p:spPr>
                <a:xfrm>
                  <a:off x="973747" y="980940"/>
                  <a:ext cx="61058" cy="61059"/>
                </a:xfrm>
                <a:prstGeom prst="ellipse">
                  <a:avLst/>
                </a:prstGeom>
                <a:solidFill>
                  <a:srgbClr val="EA581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grpSp>
      <p:sp>
        <p:nvSpPr>
          <p:cNvPr id="353" name="Google Shape;353;p8"/>
          <p:cNvSpPr txBox="1">
            <a:spLocks noGrp="1"/>
          </p:cNvSpPr>
          <p:nvPr>
            <p:ph type="title"/>
          </p:nvPr>
        </p:nvSpPr>
        <p:spPr>
          <a:xfrm>
            <a:off x="457199" y="124721"/>
            <a:ext cx="7689273" cy="48158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US" sz="1200">
                <a:solidFill>
                  <a:srgbClr val="575756"/>
                </a:solidFill>
              </a:rPr>
              <a:t>Discom payables: </a:t>
            </a:r>
            <a:r>
              <a:rPr lang="en-US" sz="1200">
                <a:solidFill>
                  <a:srgbClr val="009CD8"/>
                </a:solidFill>
              </a:rPr>
              <a:t>amount overdue by discoms reduced by 8.1% in Q1 FY22; the Union Cabinet approved a reforms-based, result-linked scheme for the power distribution sector</a:t>
            </a:r>
            <a:endParaRPr sz="1200">
              <a:solidFill>
                <a:srgbClr val="009CD8"/>
              </a:solidFill>
            </a:endParaRPr>
          </a:p>
        </p:txBody>
      </p:sp>
      <p:sp>
        <p:nvSpPr>
          <p:cNvPr id="354" name="Google Shape;354;p8"/>
          <p:cNvSpPr/>
          <p:nvPr/>
        </p:nvSpPr>
        <p:spPr>
          <a:xfrm>
            <a:off x="2031132" y="2350996"/>
            <a:ext cx="429273" cy="162228"/>
          </a:xfrm>
          <a:prstGeom prst="ellipse">
            <a:avLst/>
          </a:prstGeom>
          <a:solidFill>
            <a:srgbClr val="575756"/>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800" b="1" i="0" u="none" strike="noStrike" cap="none">
                <a:solidFill>
                  <a:schemeClr val="lt1"/>
                </a:solidFill>
                <a:latin typeface="Calibri"/>
                <a:ea typeface="Calibri"/>
                <a:cs typeface="Calibri"/>
                <a:sym typeface="Calibri"/>
              </a:rPr>
              <a:t>↑ 1%</a:t>
            </a:r>
            <a:endParaRPr/>
          </a:p>
        </p:txBody>
      </p:sp>
      <p:cxnSp>
        <p:nvCxnSpPr>
          <p:cNvPr id="355" name="Google Shape;355;p8"/>
          <p:cNvCxnSpPr/>
          <p:nvPr/>
        </p:nvCxnSpPr>
        <p:spPr>
          <a:xfrm rot="10800000">
            <a:off x="1976252" y="2201168"/>
            <a:ext cx="274311" cy="0"/>
          </a:xfrm>
          <a:prstGeom prst="straightConnector1">
            <a:avLst/>
          </a:prstGeom>
          <a:noFill/>
          <a:ln w="12700" cap="flat" cmpd="sng">
            <a:solidFill>
              <a:srgbClr val="575756"/>
            </a:solidFill>
            <a:prstDash val="dash"/>
            <a:round/>
            <a:headEnd type="none" w="sm" len="sm"/>
            <a:tailEnd type="triangle" w="sm" len="sm"/>
          </a:ln>
        </p:spPr>
      </p:cxnSp>
      <p:sp>
        <p:nvSpPr>
          <p:cNvPr id="356" name="Google Shape;356;p8"/>
          <p:cNvSpPr/>
          <p:nvPr/>
        </p:nvSpPr>
        <p:spPr>
          <a:xfrm>
            <a:off x="1940350" y="1833079"/>
            <a:ext cx="429273" cy="162228"/>
          </a:xfrm>
          <a:prstGeom prst="ellipse">
            <a:avLst/>
          </a:prstGeom>
          <a:solidFill>
            <a:srgbClr val="575756"/>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800" b="1" i="0" u="none" strike="noStrike" cap="none">
                <a:solidFill>
                  <a:schemeClr val="lt1"/>
                </a:solidFill>
                <a:latin typeface="Calibri"/>
                <a:ea typeface="Calibri"/>
                <a:cs typeface="Calibri"/>
                <a:sym typeface="Calibri"/>
              </a:rPr>
              <a:t>↓32%</a:t>
            </a:r>
            <a:endParaRPr/>
          </a:p>
        </p:txBody>
      </p:sp>
      <p:cxnSp>
        <p:nvCxnSpPr>
          <p:cNvPr id="357" name="Google Shape;357;p8"/>
          <p:cNvCxnSpPr/>
          <p:nvPr/>
        </p:nvCxnSpPr>
        <p:spPr>
          <a:xfrm>
            <a:off x="2113400" y="1149865"/>
            <a:ext cx="0" cy="491206"/>
          </a:xfrm>
          <a:prstGeom prst="straightConnector1">
            <a:avLst/>
          </a:prstGeom>
          <a:noFill/>
          <a:ln w="12700" cap="flat" cmpd="sng">
            <a:solidFill>
              <a:srgbClr val="575756"/>
            </a:solidFill>
            <a:prstDash val="dash"/>
            <a:round/>
            <a:headEnd type="none" w="sm" len="sm"/>
            <a:tailEnd type="none" w="sm" len="sm"/>
          </a:ln>
        </p:spPr>
      </p:cxnSp>
      <p:cxnSp>
        <p:nvCxnSpPr>
          <p:cNvPr id="358" name="Google Shape;358;p8"/>
          <p:cNvCxnSpPr/>
          <p:nvPr/>
        </p:nvCxnSpPr>
        <p:spPr>
          <a:xfrm rot="10800000">
            <a:off x="1766532" y="1122614"/>
            <a:ext cx="731520" cy="0"/>
          </a:xfrm>
          <a:prstGeom prst="straightConnector1">
            <a:avLst/>
          </a:prstGeom>
          <a:noFill/>
          <a:ln w="12700" cap="flat" cmpd="sng">
            <a:solidFill>
              <a:srgbClr val="575756"/>
            </a:solidFill>
            <a:prstDash val="dash"/>
            <a:round/>
            <a:headEnd type="none" w="sm" len="sm"/>
            <a:tailEnd type="triangle" w="sm" len="sm"/>
          </a:ln>
        </p:spPr>
      </p:cxnSp>
      <p:sp>
        <p:nvSpPr>
          <p:cNvPr id="359" name="Google Shape;359;p8"/>
          <p:cNvSpPr/>
          <p:nvPr/>
        </p:nvSpPr>
        <p:spPr>
          <a:xfrm>
            <a:off x="1903421" y="1271735"/>
            <a:ext cx="429273" cy="162228"/>
          </a:xfrm>
          <a:prstGeom prst="ellipse">
            <a:avLst/>
          </a:prstGeom>
          <a:solidFill>
            <a:srgbClr val="575756"/>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800" b="1" i="0" u="none" strike="noStrike" cap="none">
                <a:solidFill>
                  <a:schemeClr val="lt1"/>
                </a:solidFill>
                <a:latin typeface="Calibri"/>
                <a:ea typeface="Calibri"/>
                <a:cs typeface="Calibri"/>
                <a:sym typeface="Calibri"/>
              </a:rPr>
              <a:t>↓8.1%</a:t>
            </a:r>
            <a:endParaRPr/>
          </a:p>
        </p:txBody>
      </p:sp>
      <p:cxnSp>
        <p:nvCxnSpPr>
          <p:cNvPr id="360" name="Google Shape;360;p8"/>
          <p:cNvCxnSpPr/>
          <p:nvPr/>
        </p:nvCxnSpPr>
        <p:spPr>
          <a:xfrm rot="5400000" flipH="1">
            <a:off x="2145555" y="2536452"/>
            <a:ext cx="513" cy="353206"/>
          </a:xfrm>
          <a:prstGeom prst="straightConnector1">
            <a:avLst/>
          </a:prstGeom>
          <a:noFill/>
          <a:ln w="12700" cap="flat" cmpd="sng">
            <a:solidFill>
              <a:srgbClr val="575756"/>
            </a:solidFill>
            <a:prstDash val="dash"/>
            <a:round/>
            <a:headEnd type="none" w="sm" len="sm"/>
            <a:tailEnd type="triangle" w="sm" len="sm"/>
          </a:ln>
        </p:spPr>
      </p:cxnSp>
      <p:cxnSp>
        <p:nvCxnSpPr>
          <p:cNvPr id="361" name="Google Shape;361;p8"/>
          <p:cNvCxnSpPr/>
          <p:nvPr/>
        </p:nvCxnSpPr>
        <p:spPr>
          <a:xfrm rot="10800000">
            <a:off x="2330278" y="2697816"/>
            <a:ext cx="0" cy="515252"/>
          </a:xfrm>
          <a:prstGeom prst="straightConnector1">
            <a:avLst/>
          </a:prstGeom>
          <a:noFill/>
          <a:ln w="12700" cap="flat" cmpd="sng">
            <a:solidFill>
              <a:srgbClr val="575756"/>
            </a:solidFill>
            <a:prstDash val="dash"/>
            <a:round/>
            <a:headEnd type="none" w="sm" len="sm"/>
            <a:tailEnd type="none" w="sm" len="sm"/>
          </a:ln>
        </p:spPr>
      </p:cxnSp>
      <p:cxnSp>
        <p:nvCxnSpPr>
          <p:cNvPr id="362" name="Google Shape;362;p8"/>
          <p:cNvCxnSpPr/>
          <p:nvPr/>
        </p:nvCxnSpPr>
        <p:spPr>
          <a:xfrm rot="5400000" flipH="1">
            <a:off x="2257964" y="3399737"/>
            <a:ext cx="929" cy="517128"/>
          </a:xfrm>
          <a:prstGeom prst="straightConnector1">
            <a:avLst/>
          </a:prstGeom>
          <a:noFill/>
          <a:ln w="12700" cap="flat" cmpd="sng">
            <a:solidFill>
              <a:srgbClr val="575756"/>
            </a:solidFill>
            <a:prstDash val="dash"/>
            <a:round/>
            <a:headEnd type="none" w="sm" len="sm"/>
            <a:tailEnd type="none" w="sm" len="sm"/>
          </a:ln>
        </p:spPr>
      </p:cxnSp>
      <p:sp>
        <p:nvSpPr>
          <p:cNvPr id="363" name="Google Shape;363;p8"/>
          <p:cNvSpPr/>
          <p:nvPr/>
        </p:nvSpPr>
        <p:spPr>
          <a:xfrm>
            <a:off x="2031133" y="2845219"/>
            <a:ext cx="473384" cy="157481"/>
          </a:xfrm>
          <a:prstGeom prst="ellipse">
            <a:avLst/>
          </a:prstGeom>
          <a:solidFill>
            <a:srgbClr val="575756"/>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800" b="1" i="0" u="none" strike="noStrike" cap="none">
                <a:solidFill>
                  <a:schemeClr val="lt1"/>
                </a:solidFill>
                <a:latin typeface="Calibri"/>
                <a:ea typeface="Calibri"/>
                <a:cs typeface="Calibri"/>
                <a:sym typeface="Calibri"/>
              </a:rPr>
              <a:t> ↑ 5%</a:t>
            </a:r>
            <a:endParaRPr/>
          </a:p>
        </p:txBody>
      </p:sp>
      <p:cxnSp>
        <p:nvCxnSpPr>
          <p:cNvPr id="364" name="Google Shape;364;p8"/>
          <p:cNvCxnSpPr/>
          <p:nvPr/>
        </p:nvCxnSpPr>
        <p:spPr>
          <a:xfrm>
            <a:off x="2516993" y="1141543"/>
            <a:ext cx="0" cy="2514600"/>
          </a:xfrm>
          <a:prstGeom prst="straightConnector1">
            <a:avLst/>
          </a:prstGeom>
          <a:noFill/>
          <a:ln w="12700" cap="flat" cmpd="sng">
            <a:solidFill>
              <a:srgbClr val="575756"/>
            </a:solidFill>
            <a:prstDash val="dash"/>
            <a:round/>
            <a:headEnd type="none" w="sm" len="sm"/>
            <a:tailEnd type="none" w="sm" len="sm"/>
          </a:ln>
        </p:spPr>
      </p:cxnSp>
      <p:sp>
        <p:nvSpPr>
          <p:cNvPr id="365" name="Google Shape;365;p8"/>
          <p:cNvSpPr/>
          <p:nvPr/>
        </p:nvSpPr>
        <p:spPr>
          <a:xfrm>
            <a:off x="2240161" y="1525505"/>
            <a:ext cx="429273" cy="162228"/>
          </a:xfrm>
          <a:prstGeom prst="ellipse">
            <a:avLst/>
          </a:prstGeom>
          <a:solidFill>
            <a:srgbClr val="575756"/>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800" b="1" i="0" u="none" strike="noStrike" cap="none">
                <a:solidFill>
                  <a:schemeClr val="lt1"/>
                </a:solidFill>
                <a:latin typeface="Calibri"/>
                <a:ea typeface="Calibri"/>
                <a:cs typeface="Calibri"/>
                <a:sym typeface="Calibri"/>
              </a:rPr>
              <a:t>↓12%</a:t>
            </a:r>
            <a:endParaRPr/>
          </a:p>
        </p:txBody>
      </p:sp>
      <p:sp>
        <p:nvSpPr>
          <p:cNvPr id="366" name="Google Shape;366;p8"/>
          <p:cNvSpPr/>
          <p:nvPr/>
        </p:nvSpPr>
        <p:spPr>
          <a:xfrm>
            <a:off x="217831" y="1095178"/>
            <a:ext cx="45719" cy="440087"/>
          </a:xfrm>
          <a:prstGeom prst="leftBracket">
            <a:avLst>
              <a:gd name="adj" fmla="val 8333"/>
            </a:avLst>
          </a:prstGeom>
          <a:noFill/>
          <a:ln w="9525"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67" name="Google Shape;367;p8"/>
          <p:cNvSpPr txBox="1"/>
          <p:nvPr/>
        </p:nvSpPr>
        <p:spPr>
          <a:xfrm rot="-5400000">
            <a:off x="-176335" y="1182824"/>
            <a:ext cx="595291" cy="20492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1" i="0" u="none" strike="noStrike" cap="none">
                <a:solidFill>
                  <a:srgbClr val="A5A5A5"/>
                </a:solidFill>
                <a:latin typeface="Open Sans"/>
                <a:ea typeface="Open Sans"/>
                <a:cs typeface="Open Sans"/>
                <a:sym typeface="Open Sans"/>
              </a:rPr>
              <a:t>Q1 FY22</a:t>
            </a:r>
            <a:endParaRPr sz="700" b="0" i="0" u="none" strike="noStrike" cap="none">
              <a:solidFill>
                <a:srgbClr val="A5A5A5"/>
              </a:solidFill>
              <a:latin typeface="Open Sans"/>
              <a:ea typeface="Open Sans"/>
              <a:cs typeface="Open Sans"/>
              <a:sym typeface="Open Sans"/>
            </a:endParaRPr>
          </a:p>
        </p:txBody>
      </p:sp>
      <p:cxnSp>
        <p:nvCxnSpPr>
          <p:cNvPr id="368" name="Google Shape;368;p8"/>
          <p:cNvCxnSpPr/>
          <p:nvPr/>
        </p:nvCxnSpPr>
        <p:spPr>
          <a:xfrm rot="5400000" flipH="1">
            <a:off x="2234670" y="3094213"/>
            <a:ext cx="385" cy="291905"/>
          </a:xfrm>
          <a:prstGeom prst="straightConnector1">
            <a:avLst/>
          </a:prstGeom>
          <a:noFill/>
          <a:ln w="12700" cap="flat" cmpd="sng">
            <a:solidFill>
              <a:srgbClr val="575756"/>
            </a:solidFill>
            <a:prstDash val="dash"/>
            <a:round/>
            <a:headEnd type="none" w="sm" len="sm"/>
            <a:tailEnd type="triangle" w="sm" len="sm"/>
          </a:ln>
        </p:spPr>
      </p:cxnSp>
      <p:cxnSp>
        <p:nvCxnSpPr>
          <p:cNvPr id="369" name="Google Shape;369;p8"/>
          <p:cNvCxnSpPr/>
          <p:nvPr/>
        </p:nvCxnSpPr>
        <p:spPr>
          <a:xfrm rot="10800000">
            <a:off x="2379406" y="3236199"/>
            <a:ext cx="0" cy="387116"/>
          </a:xfrm>
          <a:prstGeom prst="straightConnector1">
            <a:avLst/>
          </a:prstGeom>
          <a:noFill/>
          <a:ln w="12700" cap="flat" cmpd="sng">
            <a:solidFill>
              <a:srgbClr val="575756"/>
            </a:solidFill>
            <a:prstDash val="dash"/>
            <a:round/>
            <a:headEnd type="none" w="sm" len="sm"/>
            <a:tailEnd type="none" w="sm" len="sm"/>
          </a:ln>
        </p:spPr>
      </p:cxnSp>
      <p:sp>
        <p:nvSpPr>
          <p:cNvPr id="370" name="Google Shape;370;p8"/>
          <p:cNvSpPr/>
          <p:nvPr/>
        </p:nvSpPr>
        <p:spPr>
          <a:xfrm>
            <a:off x="2118732" y="3351382"/>
            <a:ext cx="429273" cy="162228"/>
          </a:xfrm>
          <a:prstGeom prst="ellipse">
            <a:avLst/>
          </a:prstGeom>
          <a:solidFill>
            <a:srgbClr val="575756"/>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sz="800" b="1" i="0" u="none" strike="noStrike" cap="none">
                <a:solidFill>
                  <a:schemeClr val="lt1"/>
                </a:solidFill>
                <a:latin typeface="Calibri"/>
                <a:ea typeface="Calibri"/>
                <a:cs typeface="Calibri"/>
                <a:sym typeface="Calibri"/>
              </a:rPr>
              <a:t>↑30%</a:t>
            </a:r>
            <a:endParaRPr/>
          </a:p>
        </p:txBody>
      </p:sp>
      <p:graphicFrame>
        <p:nvGraphicFramePr>
          <p:cNvPr id="371" name="Google Shape;371;p8"/>
          <p:cNvGraphicFramePr/>
          <p:nvPr/>
        </p:nvGraphicFramePr>
        <p:xfrm>
          <a:off x="2602577" y="648057"/>
          <a:ext cx="3686905" cy="3121225"/>
        </p:xfrm>
        <a:graphic>
          <a:graphicData uri="http://schemas.openxmlformats.org/drawingml/2006/chart">
            <c:chart xmlns:c="http://schemas.openxmlformats.org/drawingml/2006/chart" xmlns:r="http://schemas.openxmlformats.org/officeDocument/2006/relationships" r:id="rId4"/>
          </a:graphicData>
        </a:graphic>
      </p:graphicFrame>
      <p:sp>
        <p:nvSpPr>
          <p:cNvPr id="372" name="Google Shape;372;p8"/>
          <p:cNvSpPr/>
          <p:nvPr/>
        </p:nvSpPr>
        <p:spPr>
          <a:xfrm>
            <a:off x="212751" y="1627639"/>
            <a:ext cx="45719" cy="420487"/>
          </a:xfrm>
          <a:prstGeom prst="leftBracket">
            <a:avLst>
              <a:gd name="adj" fmla="val 8333"/>
            </a:avLst>
          </a:prstGeom>
          <a:noFill/>
          <a:ln w="9525"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73" name="Google Shape;373;p8"/>
          <p:cNvSpPr txBox="1"/>
          <p:nvPr/>
        </p:nvSpPr>
        <p:spPr>
          <a:xfrm rot="-5400000">
            <a:off x="-176335" y="1669925"/>
            <a:ext cx="595291" cy="20492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1" i="0" u="none" strike="noStrike" cap="none">
                <a:solidFill>
                  <a:srgbClr val="A5A5A5"/>
                </a:solidFill>
                <a:latin typeface="Open Sans"/>
                <a:ea typeface="Open Sans"/>
                <a:cs typeface="Open Sans"/>
                <a:sym typeface="Open Sans"/>
              </a:rPr>
              <a:t>Q4  FY21</a:t>
            </a:r>
            <a:endParaRPr sz="700" b="0" i="0" u="none" strike="noStrike" cap="none">
              <a:solidFill>
                <a:srgbClr val="A5A5A5"/>
              </a:solidFill>
              <a:latin typeface="Open Sans"/>
              <a:ea typeface="Open Sans"/>
              <a:cs typeface="Open Sans"/>
              <a:sym typeface="Open Sans"/>
            </a:endParaRPr>
          </a:p>
        </p:txBody>
      </p:sp>
      <p:sp>
        <p:nvSpPr>
          <p:cNvPr id="374" name="Google Shape;374;p8"/>
          <p:cNvSpPr/>
          <p:nvPr/>
        </p:nvSpPr>
        <p:spPr>
          <a:xfrm>
            <a:off x="212750" y="2159298"/>
            <a:ext cx="45719" cy="420487"/>
          </a:xfrm>
          <a:prstGeom prst="leftBracket">
            <a:avLst>
              <a:gd name="adj" fmla="val 8333"/>
            </a:avLst>
          </a:prstGeom>
          <a:noFill/>
          <a:ln w="9525"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75" name="Google Shape;375;p8"/>
          <p:cNvSpPr txBox="1"/>
          <p:nvPr/>
        </p:nvSpPr>
        <p:spPr>
          <a:xfrm rot="-5400000">
            <a:off x="-176336" y="2215514"/>
            <a:ext cx="595291" cy="20492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1" i="0" u="none" strike="noStrike" cap="none">
                <a:solidFill>
                  <a:srgbClr val="A5A5A5"/>
                </a:solidFill>
                <a:latin typeface="Open Sans"/>
                <a:ea typeface="Open Sans"/>
                <a:cs typeface="Open Sans"/>
                <a:sym typeface="Open Sans"/>
              </a:rPr>
              <a:t>Q3  FY21</a:t>
            </a:r>
            <a:endParaRPr sz="700" b="0" i="0" u="none" strike="noStrike" cap="none">
              <a:solidFill>
                <a:srgbClr val="A5A5A5"/>
              </a:solidFill>
              <a:latin typeface="Open Sans"/>
              <a:ea typeface="Open Sans"/>
              <a:cs typeface="Open Sans"/>
              <a:sym typeface="Open Sans"/>
            </a:endParaRPr>
          </a:p>
        </p:txBody>
      </p:sp>
      <p:sp>
        <p:nvSpPr>
          <p:cNvPr id="376" name="Google Shape;376;p8"/>
          <p:cNvSpPr/>
          <p:nvPr/>
        </p:nvSpPr>
        <p:spPr>
          <a:xfrm>
            <a:off x="207670" y="2673702"/>
            <a:ext cx="45719" cy="420487"/>
          </a:xfrm>
          <a:prstGeom prst="leftBracket">
            <a:avLst>
              <a:gd name="adj" fmla="val 8333"/>
            </a:avLst>
          </a:prstGeom>
          <a:noFill/>
          <a:ln w="9525"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77" name="Google Shape;377;p8"/>
          <p:cNvSpPr txBox="1"/>
          <p:nvPr/>
        </p:nvSpPr>
        <p:spPr>
          <a:xfrm rot="-5400000">
            <a:off x="-176336" y="2727132"/>
            <a:ext cx="595291" cy="20492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1" i="0" u="none" strike="noStrike" cap="none">
                <a:solidFill>
                  <a:srgbClr val="A5A5A5"/>
                </a:solidFill>
                <a:latin typeface="Open Sans"/>
                <a:ea typeface="Open Sans"/>
                <a:cs typeface="Open Sans"/>
                <a:sym typeface="Open Sans"/>
              </a:rPr>
              <a:t>Q2 FY21</a:t>
            </a:r>
            <a:endParaRPr sz="700" b="0" i="0" u="none" strike="noStrike" cap="none">
              <a:solidFill>
                <a:srgbClr val="A5A5A5"/>
              </a:solidFill>
              <a:latin typeface="Open Sans"/>
              <a:ea typeface="Open Sans"/>
              <a:cs typeface="Open Sans"/>
              <a:sym typeface="Open Sans"/>
            </a:endParaRPr>
          </a:p>
        </p:txBody>
      </p:sp>
      <p:sp>
        <p:nvSpPr>
          <p:cNvPr id="378" name="Google Shape;378;p8"/>
          <p:cNvSpPr/>
          <p:nvPr/>
        </p:nvSpPr>
        <p:spPr>
          <a:xfrm>
            <a:off x="210685" y="3167584"/>
            <a:ext cx="45719" cy="467161"/>
          </a:xfrm>
          <a:prstGeom prst="leftBracket">
            <a:avLst>
              <a:gd name="adj" fmla="val 8333"/>
            </a:avLst>
          </a:prstGeom>
          <a:noFill/>
          <a:ln w="9525"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79" name="Google Shape;379;p8"/>
          <p:cNvSpPr txBox="1"/>
          <p:nvPr/>
        </p:nvSpPr>
        <p:spPr>
          <a:xfrm rot="-5400000">
            <a:off x="-178401" y="3285483"/>
            <a:ext cx="595291" cy="20492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1" i="0" u="none" strike="noStrike" cap="none">
                <a:solidFill>
                  <a:srgbClr val="A5A5A5"/>
                </a:solidFill>
                <a:latin typeface="Open Sans"/>
                <a:ea typeface="Open Sans"/>
                <a:cs typeface="Open Sans"/>
                <a:sym typeface="Open Sans"/>
              </a:rPr>
              <a:t>Q1  FY21</a:t>
            </a:r>
            <a:endParaRPr sz="700" b="0" i="0" u="none" strike="noStrike" cap="none">
              <a:solidFill>
                <a:srgbClr val="A5A5A5"/>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9"/>
          <p:cNvSpPr/>
          <p:nvPr/>
        </p:nvSpPr>
        <p:spPr>
          <a:xfrm>
            <a:off x="6485302" y="523625"/>
            <a:ext cx="3238213" cy="4211127"/>
          </a:xfrm>
          <a:prstGeom prst="roundRect">
            <a:avLst>
              <a:gd name="adj" fmla="val 16667"/>
            </a:avLst>
          </a:prstGeom>
          <a:solidFill>
            <a:srgbClr val="C3E5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5" name="Google Shape;385;p9"/>
          <p:cNvSpPr txBox="1"/>
          <p:nvPr/>
        </p:nvSpPr>
        <p:spPr>
          <a:xfrm>
            <a:off x="6554363" y="520770"/>
            <a:ext cx="2333107" cy="412819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None/>
            </a:pPr>
            <a:r>
              <a:rPr lang="en-US" sz="1200" b="1" i="0" u="none" strike="noStrike" cap="none" dirty="0">
                <a:solidFill>
                  <a:srgbClr val="575756"/>
                </a:solidFill>
                <a:latin typeface="Open Sans"/>
                <a:ea typeface="Open Sans"/>
                <a:cs typeface="Open Sans"/>
                <a:sym typeface="Open Sans"/>
              </a:rPr>
              <a:t>Takeaways &amp; Outlook</a:t>
            </a:r>
            <a:endParaRPr dirty="0"/>
          </a:p>
          <a:p>
            <a:pPr marL="0" marR="0" lvl="0" indent="0" algn="l" rtl="0">
              <a:lnSpc>
                <a:spcPct val="100000"/>
              </a:lnSpc>
              <a:spcBef>
                <a:spcPts val="600"/>
              </a:spcBef>
              <a:spcAft>
                <a:spcPts val="0"/>
              </a:spcAft>
              <a:buNone/>
            </a:pPr>
            <a:r>
              <a:rPr lang="en-US" sz="800" b="1" i="0" u="none" strike="noStrike" cap="none" dirty="0">
                <a:solidFill>
                  <a:srgbClr val="595959"/>
                </a:solidFill>
                <a:latin typeface="Open Sans"/>
                <a:ea typeface="Open Sans"/>
                <a:cs typeface="Open Sans"/>
                <a:sym typeface="Open Sans"/>
              </a:rPr>
              <a:t>Q1 FY22 was historical in terms of peak demand requirement and peak demand met. </a:t>
            </a:r>
            <a:r>
              <a:rPr lang="en-US" sz="800" b="0" i="0" u="none" strike="noStrike" cap="none" dirty="0">
                <a:solidFill>
                  <a:srgbClr val="595959"/>
                </a:solidFill>
                <a:latin typeface="Open Sans"/>
                <a:ea typeface="Open Sans"/>
                <a:cs typeface="Open Sans"/>
                <a:sym typeface="Open Sans"/>
              </a:rPr>
              <a:t>In June 2021, India hit all-time high electricity demand of 193.9 GW (191.5 GW met) due to an increased air conditioning demand and an economic recovery after the relaxation of Covid-19 second wave led lockdown.</a:t>
            </a:r>
            <a:endParaRPr dirty="0"/>
          </a:p>
          <a:p>
            <a:pPr marL="0" marR="0" lvl="0" indent="0" algn="l" rtl="0">
              <a:lnSpc>
                <a:spcPct val="100000"/>
              </a:lnSpc>
              <a:spcBef>
                <a:spcPts val="600"/>
              </a:spcBef>
              <a:spcAft>
                <a:spcPts val="0"/>
              </a:spcAft>
              <a:buNone/>
            </a:pPr>
            <a:r>
              <a:rPr lang="en-US" sz="800" b="0" i="0" u="none" strike="noStrike" cap="none" dirty="0">
                <a:solidFill>
                  <a:srgbClr val="595959"/>
                </a:solidFill>
                <a:latin typeface="Open Sans"/>
                <a:ea typeface="Open Sans"/>
                <a:cs typeface="Open Sans"/>
                <a:sym typeface="Open Sans"/>
              </a:rPr>
              <a:t>The sell to buy side volume ratio in the GTAM ranged between 0.9 and 1.6 in May – June 2021 (as compared to in 0.5 in April 2021) </a:t>
            </a:r>
            <a:r>
              <a:rPr lang="en-US" sz="800" b="1" i="0" u="none" strike="noStrike" cap="none" dirty="0">
                <a:solidFill>
                  <a:srgbClr val="595959"/>
                </a:solidFill>
                <a:latin typeface="Open Sans"/>
                <a:ea typeface="Open Sans"/>
                <a:cs typeface="Open Sans"/>
                <a:sym typeface="Open Sans"/>
              </a:rPr>
              <a:t>indicating surplus RE with RE rich discoms selling it over the GTAM. GTAM traded exceptionally high volumes (955 </a:t>
            </a:r>
            <a:r>
              <a:rPr lang="en-US" sz="800" b="1" dirty="0">
                <a:solidFill>
                  <a:srgbClr val="595959"/>
                </a:solidFill>
                <a:latin typeface="Open Sans"/>
                <a:ea typeface="Open Sans"/>
                <a:cs typeface="Open Sans"/>
                <a:sym typeface="Open Sans"/>
              </a:rPr>
              <a:t>million kWh</a:t>
            </a:r>
            <a:r>
              <a:rPr lang="en-US" sz="800" b="1" i="0" u="none" strike="noStrike" cap="none" dirty="0">
                <a:solidFill>
                  <a:srgbClr val="595959"/>
                </a:solidFill>
                <a:latin typeface="Open Sans"/>
                <a:ea typeface="Open Sans"/>
                <a:cs typeface="Open Sans"/>
                <a:sym typeface="Open Sans"/>
              </a:rPr>
              <a:t>) in Q1 FY22 </a:t>
            </a:r>
            <a:r>
              <a:rPr lang="en-US" sz="800" b="0" i="0" u="none" strike="noStrike" cap="none" dirty="0">
                <a:solidFill>
                  <a:srgbClr val="595959"/>
                </a:solidFill>
                <a:latin typeface="Open Sans"/>
                <a:ea typeface="Open Sans"/>
                <a:cs typeface="Open Sans"/>
                <a:sym typeface="Open Sans"/>
              </a:rPr>
              <a:t>(nearly 4.4 times of that traded in previous quarter Q4 FY21). </a:t>
            </a:r>
            <a:r>
              <a:rPr lang="en-US" sz="800" b="1" i="0" u="none" strike="noStrike" cap="none" dirty="0">
                <a:solidFill>
                  <a:srgbClr val="595959"/>
                </a:solidFill>
                <a:latin typeface="Open Sans"/>
                <a:ea typeface="Open Sans"/>
                <a:cs typeface="Open Sans"/>
                <a:sym typeface="Open Sans"/>
              </a:rPr>
              <a:t>The number of sell-side market participants (discoms as well as RE projects) in GTAM were 34, 43 and 49 for April, May and June 2021, respectively.</a:t>
            </a:r>
            <a:endParaRPr dirty="0"/>
          </a:p>
          <a:p>
            <a:pPr marL="0" marR="0" lvl="0" indent="0" algn="l" rtl="0">
              <a:lnSpc>
                <a:spcPct val="100000"/>
              </a:lnSpc>
              <a:spcBef>
                <a:spcPts val="600"/>
              </a:spcBef>
              <a:spcAft>
                <a:spcPts val="0"/>
              </a:spcAft>
              <a:buNone/>
            </a:pPr>
            <a:r>
              <a:rPr lang="en-US" sz="800" b="1" i="0" u="none" strike="noStrike" cap="none" dirty="0">
                <a:solidFill>
                  <a:srgbClr val="595959"/>
                </a:solidFill>
                <a:latin typeface="Open Sans"/>
                <a:ea typeface="Open Sans"/>
                <a:cs typeface="Open Sans"/>
                <a:sym typeface="Open Sans"/>
              </a:rPr>
              <a:t>Given the continued stay on REC trading, the GTAM has become the chief facilitator of green power procurement for discoms</a:t>
            </a:r>
            <a:r>
              <a:rPr lang="en-US" sz="800" b="0" i="0" u="none" strike="noStrike" cap="none" dirty="0">
                <a:solidFill>
                  <a:srgbClr val="595959"/>
                </a:solidFill>
                <a:latin typeface="Open Sans"/>
                <a:ea typeface="Open Sans"/>
                <a:cs typeface="Open Sans"/>
                <a:sym typeface="Open Sans"/>
              </a:rPr>
              <a:t> </a:t>
            </a:r>
            <a:r>
              <a:rPr lang="en-US" sz="800" b="1" i="0" u="none" strike="noStrike" cap="none" dirty="0">
                <a:solidFill>
                  <a:srgbClr val="595959"/>
                </a:solidFill>
                <a:latin typeface="Open Sans"/>
                <a:ea typeface="Open Sans"/>
                <a:cs typeface="Open Sans"/>
                <a:sym typeface="Open Sans"/>
              </a:rPr>
              <a:t>and corporate consumers</a:t>
            </a:r>
            <a:r>
              <a:rPr lang="en-US" sz="800" b="0" i="0" u="none" strike="noStrike" cap="none" dirty="0">
                <a:solidFill>
                  <a:srgbClr val="595959"/>
                </a:solidFill>
                <a:latin typeface="Open Sans"/>
                <a:ea typeface="Open Sans"/>
                <a:cs typeface="Open Sans"/>
                <a:sym typeface="Open Sans"/>
              </a:rPr>
              <a:t>, offering a competitive and viable route to fulfill their renewable purchase obligations.</a:t>
            </a:r>
            <a:endParaRPr sz="800" b="0" i="0" u="none" strike="noStrike" cap="none" dirty="0">
              <a:solidFill>
                <a:srgbClr val="595959"/>
              </a:solidFill>
              <a:latin typeface="Open Sans"/>
              <a:ea typeface="Open Sans"/>
              <a:cs typeface="Open Sans"/>
              <a:sym typeface="Open Sans"/>
            </a:endParaRPr>
          </a:p>
        </p:txBody>
      </p:sp>
      <p:sp>
        <p:nvSpPr>
          <p:cNvPr id="386" name="Google Shape;386;p9"/>
          <p:cNvSpPr txBox="1">
            <a:spLocks noGrp="1"/>
          </p:cNvSpPr>
          <p:nvPr>
            <p:ph type="body" idx="4294967295"/>
          </p:nvPr>
        </p:nvSpPr>
        <p:spPr>
          <a:xfrm>
            <a:off x="166759" y="2135339"/>
            <a:ext cx="1182845" cy="313942"/>
          </a:xfrm>
          <a:prstGeom prst="rect">
            <a:avLst/>
          </a:prstGeom>
          <a:noFill/>
          <a:ln>
            <a:noFill/>
          </a:ln>
        </p:spPr>
        <p:txBody>
          <a:bodyPr spcFirstLastPara="1" wrap="square" lIns="91425" tIns="91425" rIns="91425" bIns="91425" anchor="t" anchorCtr="0">
            <a:noAutofit/>
          </a:bodyPr>
          <a:lstStyle/>
          <a:p>
            <a:pPr marL="101600" lvl="0" indent="0" algn="l" rtl="0">
              <a:lnSpc>
                <a:spcPct val="100000"/>
              </a:lnSpc>
              <a:spcBef>
                <a:spcPts val="600"/>
              </a:spcBef>
              <a:spcAft>
                <a:spcPts val="0"/>
              </a:spcAft>
              <a:buSzPts val="2000"/>
              <a:buNone/>
            </a:pPr>
            <a:r>
              <a:rPr lang="en-US" sz="700" i="1">
                <a:solidFill>
                  <a:srgbClr val="0A9FD9"/>
                </a:solidFill>
                <a:latin typeface="Open Sans"/>
                <a:ea typeface="Open Sans"/>
                <a:cs typeface="Open Sans"/>
                <a:sym typeface="Open Sans"/>
              </a:rPr>
              <a:t>Source: </a:t>
            </a:r>
            <a:r>
              <a:rPr lang="en-US" sz="700" i="1">
                <a:solidFill>
                  <a:srgbClr val="777777"/>
                </a:solidFill>
                <a:latin typeface="Open Sans"/>
                <a:ea typeface="Open Sans"/>
                <a:cs typeface="Open Sans"/>
                <a:sym typeface="Open Sans"/>
              </a:rPr>
              <a:t>CEA.</a:t>
            </a:r>
            <a:endParaRPr/>
          </a:p>
        </p:txBody>
      </p:sp>
      <p:sp>
        <p:nvSpPr>
          <p:cNvPr id="387" name="Google Shape;387;p9"/>
          <p:cNvSpPr txBox="1">
            <a:spLocks noGrp="1"/>
          </p:cNvSpPr>
          <p:nvPr>
            <p:ph type="body" idx="4294967295"/>
          </p:nvPr>
        </p:nvSpPr>
        <p:spPr>
          <a:xfrm>
            <a:off x="3500424" y="2178487"/>
            <a:ext cx="2830590" cy="328026"/>
          </a:xfrm>
          <a:prstGeom prst="rect">
            <a:avLst/>
          </a:prstGeom>
          <a:noFill/>
          <a:ln>
            <a:noFill/>
          </a:ln>
        </p:spPr>
        <p:txBody>
          <a:bodyPr spcFirstLastPara="1" wrap="square" lIns="91425" tIns="91425" rIns="91425" bIns="91425" anchor="t" anchorCtr="0">
            <a:noAutofit/>
          </a:bodyPr>
          <a:lstStyle/>
          <a:p>
            <a:pPr marL="101600" lvl="0" indent="0" algn="l" rtl="0">
              <a:lnSpc>
                <a:spcPct val="100000"/>
              </a:lnSpc>
              <a:spcBef>
                <a:spcPts val="600"/>
              </a:spcBef>
              <a:spcAft>
                <a:spcPts val="0"/>
              </a:spcAft>
              <a:buSzPts val="2000"/>
              <a:buNone/>
            </a:pPr>
            <a:r>
              <a:rPr lang="en-US" sz="700" i="1">
                <a:solidFill>
                  <a:srgbClr val="0A9FD9"/>
                </a:solidFill>
                <a:latin typeface="Open Sans"/>
                <a:ea typeface="Open Sans"/>
                <a:cs typeface="Open Sans"/>
                <a:sym typeface="Open Sans"/>
              </a:rPr>
              <a:t>Source: </a:t>
            </a:r>
            <a:r>
              <a:rPr lang="en-US" sz="700" i="1">
                <a:solidFill>
                  <a:srgbClr val="777777"/>
                </a:solidFill>
                <a:latin typeface="Open Sans"/>
                <a:ea typeface="Open Sans"/>
                <a:cs typeface="Open Sans"/>
                <a:sym typeface="Open Sans"/>
              </a:rPr>
              <a:t> Indian Energy Exchange (IEX). *Day ahead contingency.</a:t>
            </a:r>
            <a:endParaRPr/>
          </a:p>
        </p:txBody>
      </p:sp>
      <p:sp>
        <p:nvSpPr>
          <p:cNvPr id="388" name="Google Shape;388;p9"/>
          <p:cNvSpPr txBox="1"/>
          <p:nvPr/>
        </p:nvSpPr>
        <p:spPr>
          <a:xfrm>
            <a:off x="169776" y="2427435"/>
            <a:ext cx="3358870" cy="27877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1" i="0" u="none" strike="noStrike" cap="none">
                <a:solidFill>
                  <a:srgbClr val="595959"/>
                </a:solidFill>
                <a:latin typeface="Open Sans"/>
                <a:ea typeface="Open Sans"/>
                <a:cs typeface="Open Sans"/>
                <a:sym typeface="Open Sans"/>
              </a:rPr>
              <a:t>Peak demand </a:t>
            </a:r>
            <a:r>
              <a:rPr lang="en-US" sz="700" b="0" i="0" u="none" strike="noStrike" cap="none">
                <a:solidFill>
                  <a:srgbClr val="595959"/>
                </a:solidFill>
                <a:latin typeface="Open Sans"/>
                <a:ea typeface="Open Sans"/>
                <a:cs typeface="Open Sans"/>
                <a:sym typeface="Open Sans"/>
              </a:rPr>
              <a:t>consistently surpassed FY21 and FY20 levels, attributable to delayed monsoons in northern India.</a:t>
            </a:r>
            <a:endParaRPr/>
          </a:p>
        </p:txBody>
      </p:sp>
      <p:sp>
        <p:nvSpPr>
          <p:cNvPr id="389" name="Google Shape;389;p9"/>
          <p:cNvSpPr txBox="1"/>
          <p:nvPr/>
        </p:nvSpPr>
        <p:spPr>
          <a:xfrm>
            <a:off x="3528646" y="2449281"/>
            <a:ext cx="2898374" cy="49243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1" i="0" u="none" strike="noStrike" cap="none">
                <a:solidFill>
                  <a:srgbClr val="595959"/>
                </a:solidFill>
                <a:latin typeface="Open Sans"/>
                <a:ea typeface="Open Sans"/>
                <a:cs typeface="Open Sans"/>
                <a:sym typeface="Open Sans"/>
              </a:rPr>
              <a:t>Green term ahead market (GTAM) </a:t>
            </a:r>
            <a:r>
              <a:rPr lang="en-US" sz="700" b="0" i="0" u="none" strike="noStrike" cap="none">
                <a:solidFill>
                  <a:srgbClr val="595959"/>
                </a:solidFill>
                <a:latin typeface="Open Sans"/>
                <a:ea typeface="Open Sans"/>
                <a:cs typeface="Open Sans"/>
                <a:sym typeface="Open Sans"/>
              </a:rPr>
              <a:t>experienced a significant growth in traded volumes, attributable to the </a:t>
            </a:r>
            <a:r>
              <a:rPr lang="en-US" sz="700" b="1" i="0" u="none" strike="noStrike" cap="none">
                <a:solidFill>
                  <a:srgbClr val="595959"/>
                </a:solidFill>
                <a:latin typeface="Open Sans"/>
                <a:ea typeface="Open Sans"/>
                <a:cs typeface="Open Sans"/>
                <a:sym typeface="Open Sans"/>
              </a:rPr>
              <a:t>peak solar season,</a:t>
            </a:r>
            <a:r>
              <a:rPr lang="en-US" sz="700" b="0" i="0" u="none" strike="noStrike" cap="none">
                <a:solidFill>
                  <a:srgbClr val="595959"/>
                </a:solidFill>
                <a:latin typeface="Open Sans"/>
                <a:ea typeface="Open Sans"/>
                <a:cs typeface="Open Sans"/>
                <a:sym typeface="Open Sans"/>
              </a:rPr>
              <a:t> resulting in increased participation from RE-surplus discoms.</a:t>
            </a:r>
            <a:endParaRPr sz="700" b="1" i="0" u="none" strike="noStrike" cap="none">
              <a:solidFill>
                <a:srgbClr val="595959"/>
              </a:solidFill>
              <a:latin typeface="Open Sans"/>
              <a:ea typeface="Open Sans"/>
              <a:cs typeface="Open Sans"/>
              <a:sym typeface="Open Sans"/>
            </a:endParaRPr>
          </a:p>
        </p:txBody>
      </p:sp>
      <p:sp>
        <p:nvSpPr>
          <p:cNvPr id="390" name="Google Shape;390;p9"/>
          <p:cNvSpPr txBox="1">
            <a:spLocks noGrp="1"/>
          </p:cNvSpPr>
          <p:nvPr>
            <p:ph type="body" idx="4294967295"/>
          </p:nvPr>
        </p:nvSpPr>
        <p:spPr>
          <a:xfrm>
            <a:off x="166759" y="4335022"/>
            <a:ext cx="1182845" cy="313942"/>
          </a:xfrm>
          <a:prstGeom prst="rect">
            <a:avLst/>
          </a:prstGeom>
          <a:noFill/>
          <a:ln>
            <a:noFill/>
          </a:ln>
        </p:spPr>
        <p:txBody>
          <a:bodyPr spcFirstLastPara="1" wrap="square" lIns="91425" tIns="91425" rIns="91425" bIns="91425" anchor="t" anchorCtr="0">
            <a:noAutofit/>
          </a:bodyPr>
          <a:lstStyle/>
          <a:p>
            <a:pPr marL="101600" lvl="0" indent="0" algn="l" rtl="0">
              <a:lnSpc>
                <a:spcPct val="100000"/>
              </a:lnSpc>
              <a:spcBef>
                <a:spcPts val="600"/>
              </a:spcBef>
              <a:spcAft>
                <a:spcPts val="0"/>
              </a:spcAft>
              <a:buSzPts val="2000"/>
              <a:buNone/>
            </a:pPr>
            <a:r>
              <a:rPr lang="en-US" sz="700" i="1">
                <a:solidFill>
                  <a:srgbClr val="0A9FD9"/>
                </a:solidFill>
                <a:latin typeface="Open Sans"/>
                <a:ea typeface="Open Sans"/>
                <a:cs typeface="Open Sans"/>
                <a:sym typeface="Open Sans"/>
              </a:rPr>
              <a:t>Source: </a:t>
            </a:r>
            <a:r>
              <a:rPr lang="en-US" sz="700" i="1">
                <a:solidFill>
                  <a:srgbClr val="777777"/>
                </a:solidFill>
                <a:latin typeface="Open Sans"/>
                <a:ea typeface="Open Sans"/>
                <a:cs typeface="Open Sans"/>
                <a:sym typeface="Open Sans"/>
              </a:rPr>
              <a:t>IEX.</a:t>
            </a:r>
            <a:endParaRPr/>
          </a:p>
        </p:txBody>
      </p:sp>
      <p:sp>
        <p:nvSpPr>
          <p:cNvPr id="391" name="Google Shape;391;p9"/>
          <p:cNvSpPr txBox="1">
            <a:spLocks noGrp="1"/>
          </p:cNvSpPr>
          <p:nvPr>
            <p:ph type="body" idx="4294967295"/>
          </p:nvPr>
        </p:nvSpPr>
        <p:spPr>
          <a:xfrm>
            <a:off x="3476208" y="4265050"/>
            <a:ext cx="1182845" cy="313942"/>
          </a:xfrm>
          <a:prstGeom prst="rect">
            <a:avLst/>
          </a:prstGeom>
          <a:noFill/>
          <a:ln>
            <a:noFill/>
          </a:ln>
        </p:spPr>
        <p:txBody>
          <a:bodyPr spcFirstLastPara="1" wrap="square" lIns="91425" tIns="91425" rIns="91425" bIns="91425" anchor="t" anchorCtr="0">
            <a:noAutofit/>
          </a:bodyPr>
          <a:lstStyle/>
          <a:p>
            <a:pPr marL="101600" lvl="0" indent="0" algn="l" rtl="0">
              <a:lnSpc>
                <a:spcPct val="100000"/>
              </a:lnSpc>
              <a:spcBef>
                <a:spcPts val="600"/>
              </a:spcBef>
              <a:spcAft>
                <a:spcPts val="0"/>
              </a:spcAft>
              <a:buSzPts val="2000"/>
              <a:buNone/>
            </a:pPr>
            <a:r>
              <a:rPr lang="en-US" sz="700" i="1">
                <a:solidFill>
                  <a:srgbClr val="0A9FD9"/>
                </a:solidFill>
                <a:latin typeface="Open Sans"/>
                <a:ea typeface="Open Sans"/>
                <a:cs typeface="Open Sans"/>
                <a:sym typeface="Open Sans"/>
              </a:rPr>
              <a:t>Source: </a:t>
            </a:r>
            <a:r>
              <a:rPr lang="en-US" sz="700" i="1">
                <a:solidFill>
                  <a:srgbClr val="777777"/>
                </a:solidFill>
                <a:latin typeface="Open Sans"/>
                <a:ea typeface="Open Sans"/>
                <a:cs typeface="Open Sans"/>
                <a:sym typeface="Open Sans"/>
              </a:rPr>
              <a:t>IEX.</a:t>
            </a:r>
            <a:endParaRPr/>
          </a:p>
        </p:txBody>
      </p:sp>
      <p:sp>
        <p:nvSpPr>
          <p:cNvPr id="392" name="Google Shape;392;p9"/>
          <p:cNvSpPr txBox="1"/>
          <p:nvPr/>
        </p:nvSpPr>
        <p:spPr>
          <a:xfrm>
            <a:off x="169776" y="4584886"/>
            <a:ext cx="3194215" cy="49243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0" i="0" u="none" strike="noStrike" cap="none" dirty="0">
                <a:solidFill>
                  <a:srgbClr val="595959"/>
                </a:solidFill>
                <a:latin typeface="Open Sans"/>
                <a:ea typeface="Open Sans"/>
                <a:cs typeface="Open Sans"/>
                <a:sym typeface="Open Sans"/>
              </a:rPr>
              <a:t>Average day ahead </a:t>
            </a:r>
            <a:r>
              <a:rPr lang="en-US" sz="700" b="1" i="0" u="none" strike="noStrike" cap="none" dirty="0">
                <a:solidFill>
                  <a:srgbClr val="595959"/>
                </a:solidFill>
                <a:latin typeface="Open Sans"/>
                <a:ea typeface="Open Sans"/>
                <a:cs typeface="Open Sans"/>
                <a:sym typeface="Open Sans"/>
              </a:rPr>
              <a:t>spot market prices increased by 31% </a:t>
            </a:r>
            <a:r>
              <a:rPr lang="en-US" sz="700" b="0" i="0" u="none" strike="noStrike" cap="none" dirty="0">
                <a:solidFill>
                  <a:srgbClr val="595959"/>
                </a:solidFill>
                <a:latin typeface="Open Sans"/>
                <a:ea typeface="Open Sans"/>
                <a:cs typeface="Open Sans"/>
                <a:sym typeface="Open Sans"/>
              </a:rPr>
              <a:t>in Q1 FY22 (compared to Q1 FY21), with an </a:t>
            </a:r>
            <a:r>
              <a:rPr lang="en-US" sz="700" b="1" i="0" u="none" strike="noStrike" cap="none" dirty="0">
                <a:solidFill>
                  <a:srgbClr val="595959"/>
                </a:solidFill>
                <a:latin typeface="Open Sans"/>
                <a:ea typeface="Open Sans"/>
                <a:cs typeface="Open Sans"/>
                <a:sym typeface="Open Sans"/>
              </a:rPr>
              <a:t>overall volume increase of 7% </a:t>
            </a:r>
            <a:r>
              <a:rPr lang="en-US" sz="700" b="0" i="0" u="none" strike="noStrike" cap="none" dirty="0">
                <a:solidFill>
                  <a:srgbClr val="595959"/>
                </a:solidFill>
                <a:latin typeface="Open Sans"/>
                <a:ea typeface="Open Sans"/>
                <a:cs typeface="Open Sans"/>
                <a:sym typeface="Open Sans"/>
              </a:rPr>
              <a:t>owing to lowered electricity demand in April-May Q1 FY21 due to the Covid-19 lockdown. </a:t>
            </a:r>
            <a:endParaRPr dirty="0"/>
          </a:p>
        </p:txBody>
      </p:sp>
      <p:sp>
        <p:nvSpPr>
          <p:cNvPr id="393" name="Google Shape;393;p9"/>
          <p:cNvSpPr txBox="1"/>
          <p:nvPr/>
        </p:nvSpPr>
        <p:spPr>
          <a:xfrm>
            <a:off x="3522929" y="4517845"/>
            <a:ext cx="2962373" cy="60464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700" b="0" i="0" u="none" strike="noStrike" cap="none" dirty="0">
                <a:solidFill>
                  <a:srgbClr val="595959"/>
                </a:solidFill>
                <a:latin typeface="Open Sans"/>
                <a:ea typeface="Open Sans"/>
                <a:cs typeface="Open Sans"/>
                <a:sym typeface="Open Sans"/>
              </a:rPr>
              <a:t>The average price discovered in </a:t>
            </a:r>
            <a:r>
              <a:rPr lang="en-US" sz="700" i="0" u="none" strike="noStrike" cap="none" dirty="0">
                <a:solidFill>
                  <a:srgbClr val="595959"/>
                </a:solidFill>
                <a:latin typeface="Open Sans"/>
                <a:ea typeface="Open Sans"/>
                <a:cs typeface="Open Sans"/>
                <a:sym typeface="Open Sans"/>
              </a:rPr>
              <a:t>the real time market (RTM) </a:t>
            </a:r>
            <a:r>
              <a:rPr lang="en-US" sz="700" b="0" i="0" u="none" strike="noStrike" cap="none" dirty="0">
                <a:solidFill>
                  <a:srgbClr val="595959"/>
                </a:solidFill>
                <a:latin typeface="Open Sans"/>
                <a:ea typeface="Open Sans"/>
                <a:cs typeface="Open Sans"/>
                <a:sym typeface="Open Sans"/>
              </a:rPr>
              <a:t>continued to increase in April. In May, it took a hit due to lower peak demand and climbed again </a:t>
            </a:r>
            <a:r>
              <a:rPr lang="en-US" sz="700" b="1" i="0" u="none" strike="noStrike" cap="none" dirty="0">
                <a:solidFill>
                  <a:srgbClr val="595959"/>
                </a:solidFill>
                <a:latin typeface="Open Sans"/>
                <a:ea typeface="Open Sans"/>
                <a:cs typeface="Open Sans"/>
                <a:sym typeface="Open Sans"/>
              </a:rPr>
              <a:t>in June as discoms tapped the RTM to cost-effectively meet the volatile (but increasing) electricity demand</a:t>
            </a:r>
            <a:r>
              <a:rPr lang="en-US" sz="700" b="0" i="0" u="none" strike="noStrike" cap="none" dirty="0">
                <a:solidFill>
                  <a:srgbClr val="595959"/>
                </a:solidFill>
                <a:latin typeface="Open Sans"/>
                <a:ea typeface="Open Sans"/>
                <a:cs typeface="Open Sans"/>
                <a:sym typeface="Open Sans"/>
              </a:rPr>
              <a:t>.</a:t>
            </a:r>
            <a:endParaRPr dirty="0"/>
          </a:p>
        </p:txBody>
      </p:sp>
      <p:sp>
        <p:nvSpPr>
          <p:cNvPr id="394" name="Google Shape;394;p9"/>
          <p:cNvSpPr/>
          <p:nvPr/>
        </p:nvSpPr>
        <p:spPr>
          <a:xfrm rot="-5400000">
            <a:off x="9082410" y="-91649"/>
            <a:ext cx="249623" cy="815252"/>
          </a:xfrm>
          <a:prstGeom prst="rect">
            <a:avLst/>
          </a:prstGeom>
          <a:solidFill>
            <a:srgbClr val="009C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95" name="Google Shape;395;p9"/>
          <p:cNvSpPr txBox="1"/>
          <p:nvPr/>
        </p:nvSpPr>
        <p:spPr>
          <a:xfrm>
            <a:off x="8821030" y="208255"/>
            <a:ext cx="261555"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chemeClr val="lt1"/>
                </a:solidFill>
                <a:latin typeface="Open Sans"/>
                <a:ea typeface="Open Sans"/>
                <a:cs typeface="Open Sans"/>
                <a:sym typeface="Open Sans"/>
              </a:rPr>
              <a:t>9</a:t>
            </a:r>
            <a:endParaRPr/>
          </a:p>
        </p:txBody>
      </p:sp>
      <p:grpSp>
        <p:nvGrpSpPr>
          <p:cNvPr id="396" name="Google Shape;396;p9"/>
          <p:cNvGrpSpPr/>
          <p:nvPr/>
        </p:nvGrpSpPr>
        <p:grpSpPr>
          <a:xfrm>
            <a:off x="8284057" y="4779402"/>
            <a:ext cx="715926" cy="418214"/>
            <a:chOff x="8284057" y="4779402"/>
            <a:chExt cx="715926" cy="418214"/>
          </a:xfrm>
        </p:grpSpPr>
        <p:sp>
          <p:nvSpPr>
            <p:cNvPr id="397" name="Google Shape;397;p9"/>
            <p:cNvSpPr/>
            <p:nvPr/>
          </p:nvSpPr>
          <p:spPr>
            <a:xfrm>
              <a:off x="8331958" y="4779402"/>
              <a:ext cx="614149" cy="418214"/>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398" name="Google Shape;398;p9"/>
            <p:cNvGrpSpPr/>
            <p:nvPr/>
          </p:nvGrpSpPr>
          <p:grpSpPr>
            <a:xfrm>
              <a:off x="8284057" y="4879531"/>
              <a:ext cx="715926" cy="263969"/>
              <a:chOff x="1376812" y="1471708"/>
              <a:chExt cx="715926" cy="263969"/>
            </a:xfrm>
          </p:grpSpPr>
          <p:sp>
            <p:nvSpPr>
              <p:cNvPr id="399" name="Google Shape;399;p9"/>
              <p:cNvSpPr txBox="1"/>
              <p:nvPr/>
            </p:nvSpPr>
            <p:spPr>
              <a:xfrm>
                <a:off x="1376812" y="1535622"/>
                <a:ext cx="715926"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00" b="1" i="0" u="none" strike="noStrike" cap="none">
                    <a:solidFill>
                      <a:srgbClr val="575756"/>
                    </a:solidFill>
                    <a:latin typeface="Open Sans"/>
                    <a:ea typeface="Open Sans"/>
                    <a:cs typeface="Open Sans"/>
                    <a:sym typeface="Open Sans"/>
                  </a:rPr>
                  <a:t>cef.ceew.in</a:t>
                </a:r>
                <a:endParaRPr/>
              </a:p>
            </p:txBody>
          </p:sp>
          <p:grpSp>
            <p:nvGrpSpPr>
              <p:cNvPr id="400" name="Google Shape;400;p9"/>
              <p:cNvGrpSpPr/>
              <p:nvPr/>
            </p:nvGrpSpPr>
            <p:grpSpPr>
              <a:xfrm>
                <a:off x="1504037" y="1471708"/>
                <a:ext cx="436340" cy="63914"/>
                <a:chOff x="973747" y="978085"/>
                <a:chExt cx="436340" cy="63914"/>
              </a:xfrm>
            </p:grpSpPr>
            <p:sp>
              <p:nvSpPr>
                <p:cNvPr id="401" name="Google Shape;401;p9"/>
                <p:cNvSpPr/>
                <p:nvPr/>
              </p:nvSpPr>
              <p:spPr>
                <a:xfrm>
                  <a:off x="1349029" y="978085"/>
                  <a:ext cx="61058" cy="61059"/>
                </a:xfrm>
                <a:prstGeom prst="ellipse">
                  <a:avLst/>
                </a:prstGeom>
                <a:solidFill>
                  <a:srgbClr val="0A9F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2" name="Google Shape;402;p9"/>
                <p:cNvSpPr/>
                <p:nvPr/>
              </p:nvSpPr>
              <p:spPr>
                <a:xfrm>
                  <a:off x="1084312" y="980940"/>
                  <a:ext cx="61058" cy="61059"/>
                </a:xfrm>
                <a:prstGeom prst="ellipse">
                  <a:avLst/>
                </a:prstGeom>
                <a:solidFill>
                  <a:srgbClr val="87BD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3" name="Google Shape;403;p9"/>
                <p:cNvSpPr/>
                <p:nvPr/>
              </p:nvSpPr>
              <p:spPr>
                <a:xfrm>
                  <a:off x="973747" y="980940"/>
                  <a:ext cx="61058" cy="61059"/>
                </a:xfrm>
                <a:prstGeom prst="ellipse">
                  <a:avLst/>
                </a:prstGeom>
                <a:solidFill>
                  <a:srgbClr val="EA581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grpSp>
      <p:sp>
        <p:nvSpPr>
          <p:cNvPr id="404" name="Google Shape;404;p9"/>
          <p:cNvSpPr txBox="1">
            <a:spLocks noGrp="1"/>
          </p:cNvSpPr>
          <p:nvPr>
            <p:ph type="title"/>
          </p:nvPr>
        </p:nvSpPr>
        <p:spPr>
          <a:xfrm>
            <a:off x="457199" y="124721"/>
            <a:ext cx="7689273" cy="48158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US" sz="1200">
                <a:solidFill>
                  <a:srgbClr val="575756"/>
                </a:solidFill>
              </a:rPr>
              <a:t>Power markets: </a:t>
            </a:r>
            <a:r>
              <a:rPr lang="en-US" sz="1200">
                <a:solidFill>
                  <a:srgbClr val="009CD8"/>
                </a:solidFill>
              </a:rPr>
              <a:t>record peak power demand in India during summers; GTAM volumes spiked in Q1 FY22 coinciding with a high solar insolation season</a:t>
            </a:r>
            <a:endParaRPr sz="1200">
              <a:solidFill>
                <a:srgbClr val="009CD8"/>
              </a:solidFill>
            </a:endParaRPr>
          </a:p>
        </p:txBody>
      </p:sp>
      <p:graphicFrame>
        <p:nvGraphicFramePr>
          <p:cNvPr id="405" name="Google Shape;405;p9"/>
          <p:cNvGraphicFramePr/>
          <p:nvPr/>
        </p:nvGraphicFramePr>
        <p:xfrm>
          <a:off x="3567647" y="649878"/>
          <a:ext cx="2860650" cy="16165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06" name="Google Shape;406;p9"/>
          <p:cNvGraphicFramePr/>
          <p:nvPr/>
        </p:nvGraphicFramePr>
        <p:xfrm>
          <a:off x="166759" y="649878"/>
          <a:ext cx="3650273" cy="16165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07" name="Google Shape;407;p9"/>
          <p:cNvGraphicFramePr/>
          <p:nvPr/>
        </p:nvGraphicFramePr>
        <p:xfrm>
          <a:off x="239556" y="2832204"/>
          <a:ext cx="2988553" cy="164869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8" name="Google Shape;408;p9"/>
          <p:cNvGraphicFramePr/>
          <p:nvPr/>
        </p:nvGraphicFramePr>
        <p:xfrm>
          <a:off x="3528646" y="2828504"/>
          <a:ext cx="2860650" cy="161658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theme/theme1.xml><?xml version="1.0" encoding="utf-8"?>
<a:theme xmlns:a="http://schemas.openxmlformats.org/drawingml/2006/main" name="Mercutio template">
  <a:themeElements>
    <a:clrScheme name="Custom 9">
      <a:dk1>
        <a:srgbClr val="000000"/>
      </a:dk1>
      <a:lt1>
        <a:srgbClr val="FFFFFF"/>
      </a:lt1>
      <a:dk2>
        <a:srgbClr val="666666"/>
      </a:dk2>
      <a:lt2>
        <a:srgbClr val="EFEFEF"/>
      </a:lt2>
      <a:accent1>
        <a:srgbClr val="45AFDC"/>
      </a:accent1>
      <a:accent2>
        <a:srgbClr val="1D98C7"/>
      </a:accent2>
      <a:accent3>
        <a:srgbClr val="ED9E46"/>
      </a:accent3>
      <a:accent4>
        <a:srgbClr val="FFC800"/>
      </a:accent4>
      <a:accent5>
        <a:srgbClr val="CCCCCC"/>
      </a:accent5>
      <a:accent6>
        <a:srgbClr val="EFEFEF"/>
      </a:accent6>
      <a:hlink>
        <a:srgbClr val="666666"/>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6180</Words>
  <Application>Microsoft Macintosh PowerPoint</Application>
  <PresentationFormat>On-screen Show (16:9)</PresentationFormat>
  <Paragraphs>789</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Montserrat</vt:lpstr>
      <vt:lpstr>Montserrat Alternates</vt:lpstr>
      <vt:lpstr>Open Sans</vt:lpstr>
      <vt:lpstr>Times New Roman</vt:lpstr>
      <vt:lpstr>Mercutio template</vt:lpstr>
      <vt:lpstr>CEEW-CEF Market Handbook Q1 2021-22</vt:lpstr>
      <vt:lpstr>CEEW-CEF Market Handbook</vt:lpstr>
      <vt:lpstr>Contents</vt:lpstr>
      <vt:lpstr>Generation capacity: RE capacity crosses 25% of the overall generation capacity in India; its addition continues to outpace coal</vt:lpstr>
      <vt:lpstr>Energy mix: despite increased power demand, the share of RE remains nearly the same in Q1 FY22 compared to Q1 FY21</vt:lpstr>
      <vt:lpstr>Coal phase-out: zero coal capacity added for the first time in 14 quarters; 670 MW coal capacity retired in Q1 FY22 </vt:lpstr>
      <vt:lpstr>RE auctions: a slow quarter for RE auctions; stay on signing of PPA for an auction from the previous quarter </vt:lpstr>
      <vt:lpstr>Discom payables: amount overdue by discoms reduced by 8.1% in Q1 FY22; the Union Cabinet approved a reforms-based, result-linked scheme for the power distribution sector</vt:lpstr>
      <vt:lpstr>Power markets: record peak power demand in India during summers; GTAM volumes spiked in Q1 FY22 coinciding with a high solar insolation season</vt:lpstr>
      <vt:lpstr>Policy and regulatory developments: MoP amended the net metering provision; FAME II scheme extended till  March 2024; PLI scheme announced to promote domestic battery manufacturing</vt:lpstr>
      <vt:lpstr>PowerPoint Presentation</vt:lpstr>
      <vt:lpstr>Renewable energy finance: most RE stocks trended downwards amid the Covid-19 second wave; Adani Green Energy stumbled after a long bullish run</vt:lpstr>
      <vt:lpstr>Renewable energy finance: first ever AAA-rated green bond issuance in the domestic market; bond yields remained unaffected by the Covid-19 second wave</vt:lpstr>
      <vt:lpstr>Energy storage: RE plus storage tenders announced in India; BESS leading ‘greening of the islands’ story </vt:lpstr>
      <vt:lpstr>              Electric mobility: EVs and hybrid vehicles sales hit amid the COVID-19 second wave</vt:lpstr>
      <vt:lpstr>Thank you</vt:lpstr>
      <vt:lpstr>Annexure I: Green bond issuances (last 2 years)</vt:lpstr>
      <vt:lpstr>PowerPoint Presentation</vt:lpstr>
      <vt:lpstr>Annexure II: Key electric mobility facts and figures </vt:lpstr>
      <vt:lpstr>About us: CEEW is among Asia’s leading policy research institutions</vt:lpstr>
      <vt:lpstr>CEEW Centre for Energy Finance</vt:lpstr>
      <vt:lpstr>Our recent publications, dashboards and tools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CEEW-CEF Market Handbook Q1 2021-22</dc:title>
  <dc:creator>user</dc:creator>
  <cp:lastModifiedBy>Nikhil Sharma</cp:lastModifiedBy>
  <cp:revision>16</cp:revision>
  <dcterms:modified xsi:type="dcterms:W3CDTF">2021-08-11T08:07:40Z</dcterms:modified>
</cp:coreProperties>
</file>