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5.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1.xml" ContentType="application/vnd.openxmlformats-officedocument.drawingml.chartshapes+xml"/>
  <Override PartName="/ppt/notesSlides/notesSlide6.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drawings/drawing2.xml" ContentType="application/vnd.openxmlformats-officedocument.drawingml.chartshapes+xml"/>
  <Override PartName="/ppt/notesSlides/notesSlide9.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drawings/drawing3.xml" ContentType="application/vnd.openxmlformats-officedocument.drawingml.chartshapes+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drawings/drawing4.xml" ContentType="application/vnd.openxmlformats-officedocument.drawingml.chartshapes+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drawings/drawing5.xml" ContentType="application/vnd.openxmlformats-officedocument.drawingml.chartshapes+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drawings/drawing6.xml" ContentType="application/vnd.openxmlformats-officedocument.drawingml.chartshap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2.xml" ContentType="application/vnd.openxmlformats-officedocument.drawingml.chart+xml"/>
  <Override PartName="/ppt/drawings/drawing7.xml" ContentType="application/vnd.openxmlformats-officedocument.drawingml.chartshapes+xml"/>
  <Override PartName="/ppt/notesSlides/notesSlide12.xml" ContentType="application/vnd.openxmlformats-officedocument.presentationml.notesSlide+xml"/>
  <Override PartName="/ppt/charts/chart13.xml" ContentType="application/vnd.openxmlformats-officedocument.drawingml.chart+xml"/>
  <Override PartName="/ppt/charts/style12.xml" ContentType="application/vnd.ms-office.chartstyle+xml"/>
  <Override PartName="/ppt/charts/colors12.xml" ContentType="application/vnd.ms-office.chartcolorstyle+xml"/>
  <Override PartName="/ppt/drawings/drawing8.xml" ContentType="application/vnd.openxmlformats-officedocument.drawingml.chartshapes+xml"/>
  <Override PartName="/ppt/notesSlides/notesSlide13.xml" ContentType="application/vnd.openxmlformats-officedocument.presentationml.notesSlide+xml"/>
  <Override PartName="/ppt/charts/chart14.xml" ContentType="application/vnd.openxmlformats-officedocument.drawingml.chart+xml"/>
  <Override PartName="/ppt/charts/style13.xml" ContentType="application/vnd.ms-office.chartstyle+xml"/>
  <Override PartName="/ppt/charts/colors13.xml" ContentType="application/vnd.ms-office.chartcolorstyle+xml"/>
  <Override PartName="/ppt/drawings/drawing9.xml" ContentType="application/vnd.openxmlformats-officedocument.drawingml.chartshape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5.xml" ContentType="application/vnd.openxmlformats-officedocument.drawingml.chart+xml"/>
  <Override PartName="/ppt/charts/style14.xml" ContentType="application/vnd.ms-office.chartstyle+xml"/>
  <Override PartName="/ppt/charts/colors14.xml" ContentType="application/vnd.ms-office.chartcolorstyl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65" r:id="rId1"/>
  </p:sldMasterIdLst>
  <p:notesMasterIdLst>
    <p:notesMasterId r:id="rId24"/>
  </p:notesMasterIdLst>
  <p:sldIdLst>
    <p:sldId id="256" r:id="rId2"/>
    <p:sldId id="295" r:id="rId3"/>
    <p:sldId id="307" r:id="rId4"/>
    <p:sldId id="294" r:id="rId5"/>
    <p:sldId id="290" r:id="rId6"/>
    <p:sldId id="291" r:id="rId7"/>
    <p:sldId id="292" r:id="rId8"/>
    <p:sldId id="293" r:id="rId9"/>
    <p:sldId id="296" r:id="rId10"/>
    <p:sldId id="297" r:id="rId11"/>
    <p:sldId id="298" r:id="rId12"/>
    <p:sldId id="288" r:id="rId13"/>
    <p:sldId id="299" r:id="rId14"/>
    <p:sldId id="289" r:id="rId15"/>
    <p:sldId id="300" r:id="rId16"/>
    <p:sldId id="287" r:id="rId17"/>
    <p:sldId id="301" r:id="rId18"/>
    <p:sldId id="309" r:id="rId19"/>
    <p:sldId id="308" r:id="rId20"/>
    <p:sldId id="306" r:id="rId21"/>
    <p:sldId id="273" r:id="rId22"/>
    <p:sldId id="304" r:id="rId23"/>
  </p:sldIdLst>
  <p:sldSz cx="9144000" cy="5143500" type="screen16x9"/>
  <p:notesSz cx="6858000" cy="9144000"/>
  <p:embeddedFontLst>
    <p:embeddedFont>
      <p:font typeface="Calibri" panose="020F0502020204030204" pitchFamily="34" charset="0"/>
      <p:regular r:id="rId25"/>
      <p:bold r:id="rId26"/>
      <p:italic r:id="rId27"/>
      <p:boldItalic r:id="rId28"/>
    </p:embeddedFont>
    <p:embeddedFont>
      <p:font typeface="Montserrat" panose="00000500000000000000" pitchFamily="2" charset="0"/>
      <p:regular r:id="rId29"/>
      <p:bold r:id="rId30"/>
      <p:italic r:id="rId31"/>
      <p:boldItalic r:id="rId32"/>
    </p:embeddedFont>
    <p:embeddedFont>
      <p:font typeface="Montserrat Alternates Black" panose="020B0604020202020204" charset="0"/>
      <p:bold r:id="rId33"/>
      <p:italic r:id="rId34"/>
      <p:boldItalic r:id="rId35"/>
    </p:embeddedFont>
    <p:embeddedFont>
      <p:font typeface="Open Sans" panose="020B0606030504020204" pitchFamily="34" charset="0"/>
      <p:regular r:id="rId36"/>
      <p:bold r:id="rId37"/>
      <p:italic r:id="rId38"/>
      <p:boldItalic r:id="rId3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645" userDrawn="1">
          <p15:clr>
            <a:srgbClr val="A4A3A4"/>
          </p15:clr>
        </p15:guide>
        <p15:guide id="2" pos="288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ran KOCHHAR" initials="KK" lastIdx="4" clrIdx="0">
    <p:extLst>
      <p:ext uri="{19B8F6BF-5375-455C-9EA6-DF929625EA0E}">
        <p15:presenceInfo xmlns:p15="http://schemas.microsoft.com/office/powerpoint/2012/main" userId="S::karan.kochhar@sciencespo.fr::a2319d07-58c5-4372-b9c5-4b2a0bf2e7e7" providerId="AD"/>
      </p:ext>
    </p:extLst>
  </p:cmAuthor>
  <p:cmAuthor id="2" name="Nikhil Sharma" initials="NS" lastIdx="198" clrIdx="1">
    <p:extLst>
      <p:ext uri="{19B8F6BF-5375-455C-9EA6-DF929625EA0E}">
        <p15:presenceInfo xmlns:p15="http://schemas.microsoft.com/office/powerpoint/2012/main" userId="de5b72ed28523274" providerId="Windows Live"/>
      </p:ext>
    </p:extLst>
  </p:cmAuthor>
  <p:cmAuthor id="3" name="Gagan" initials="GS" lastIdx="82" clrIdx="2">
    <p:extLst>
      <p:ext uri="{19B8F6BF-5375-455C-9EA6-DF929625EA0E}">
        <p15:presenceInfo xmlns:p15="http://schemas.microsoft.com/office/powerpoint/2012/main" userId="Gagan" providerId="None"/>
      </p:ext>
    </p:extLst>
  </p:cmAuthor>
  <p:cmAuthor id="4" name="Ruchita Shah" initials="RS" lastIdx="225" clrIdx="3">
    <p:extLst>
      <p:ext uri="{19B8F6BF-5375-455C-9EA6-DF929625EA0E}">
        <p15:presenceInfo xmlns:p15="http://schemas.microsoft.com/office/powerpoint/2012/main" userId="30e7d77e4c3ed510" providerId="Windows Live"/>
      </p:ext>
    </p:extLst>
  </p:cmAuthor>
  <p:cmAuthor id="5" name="Rishabh Jain" initials="RJ" lastIdx="90" clrIdx="4">
    <p:extLst>
      <p:ext uri="{19B8F6BF-5375-455C-9EA6-DF929625EA0E}">
        <p15:presenceInfo xmlns:p15="http://schemas.microsoft.com/office/powerpoint/2012/main" userId="Rishabh Jain" providerId="None"/>
      </p:ext>
    </p:extLst>
  </p:cmAuthor>
  <p:cmAuthor id="6" name="Gagan Sidhu" initials="GS" lastIdx="17" clrIdx="5">
    <p:extLst>
      <p:ext uri="{19B8F6BF-5375-455C-9EA6-DF929625EA0E}">
        <p15:presenceInfo xmlns:p15="http://schemas.microsoft.com/office/powerpoint/2012/main" userId="Gagan Sidhu"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5D7DC"/>
    <a:srgbClr val="C3E5F5"/>
    <a:srgbClr val="71C9EB"/>
    <a:srgbClr val="9D9D9C"/>
    <a:srgbClr val="575756"/>
    <a:srgbClr val="009CD8"/>
    <a:srgbClr val="87BD41"/>
    <a:srgbClr val="EA5813"/>
    <a:srgbClr val="F49A70"/>
    <a:srgbClr val="B4D48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F46D0CE-00F5-4CA8-8A96-05B901224D37}">
  <a:tblStyle styleId="{5F46D0CE-00F5-4CA8-8A96-05B901224D37}"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254" autoAdjust="0"/>
    <p:restoredTop sz="96208" autoAdjust="0"/>
  </p:normalViewPr>
  <p:slideViewPr>
    <p:cSldViewPr snapToGrid="0">
      <p:cViewPr varScale="1">
        <p:scale>
          <a:sx n="114" d="100"/>
          <a:sy n="114" d="100"/>
        </p:scale>
        <p:origin x="715" y="86"/>
      </p:cViewPr>
      <p:guideLst>
        <p:guide orient="horz" pos="645"/>
        <p:guide pos="2880"/>
      </p:guideLst>
    </p:cSldViewPr>
  </p:slideViewPr>
  <p:notesTextViewPr>
    <p:cViewPr>
      <p:scale>
        <a:sx n="120" d="100"/>
        <a:sy n="120" d="100"/>
      </p:scale>
      <p:origin x="0" y="0"/>
    </p:cViewPr>
  </p:notesTextViewPr>
  <p:sorterViewPr>
    <p:cViewPr>
      <p:scale>
        <a:sx n="80" d="100"/>
        <a:sy n="80" d="100"/>
      </p:scale>
      <p:origin x="0" y="0"/>
    </p:cViewPr>
  </p:sorterViewPr>
  <p:gridSpacing cx="45000" cy="450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9" Type="http://schemas.openxmlformats.org/officeDocument/2006/relationships/font" Target="fonts/font15.fntdata"/><Relationship Id="rId21" Type="http://schemas.openxmlformats.org/officeDocument/2006/relationships/slide" Target="slides/slide20.xml"/><Relationship Id="rId34" Type="http://schemas.openxmlformats.org/officeDocument/2006/relationships/font" Target="fonts/font10.fntdata"/><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5.fntdata"/><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font" Target="fonts/font13.fntdata"/><Relationship Id="rId40"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36" Type="http://schemas.openxmlformats.org/officeDocument/2006/relationships/font" Target="fonts/font1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7.fntdata"/><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font" Target="fonts/font14.fntdata"/></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chartUserShapes" Target="../drawings/drawing5.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 Id="rId4" Type="http://schemas.openxmlformats.org/officeDocument/2006/relationships/chartUserShapes" Target="../drawings/drawing6.xml"/></Relationships>
</file>

<file path=ppt/charts/_rels/chart12.xml.rels><?xml version="1.0" encoding="UTF-8" standalone="yes"?>
<Relationships xmlns="http://schemas.openxmlformats.org/package/2006/relationships"><Relationship Id="rId2" Type="http://schemas.openxmlformats.org/officeDocument/2006/relationships/chartUserShapes" Target="../drawings/drawing7.xml"/><Relationship Id="rId1" Type="http://schemas.openxmlformats.org/officeDocument/2006/relationships/package" Target="../embeddings/Microsoft_Excel_Worksheet11.xlsx"/></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2.xml"/><Relationship Id="rId1" Type="http://schemas.microsoft.com/office/2011/relationships/chartStyle" Target="style12.xml"/><Relationship Id="rId4" Type="http://schemas.openxmlformats.org/officeDocument/2006/relationships/chartUserShapes" Target="../drawings/drawing8.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3.xml"/><Relationship Id="rId1" Type="http://schemas.microsoft.com/office/2011/relationships/chartStyle" Target="style13.xml"/><Relationship Id="rId4" Type="http://schemas.openxmlformats.org/officeDocument/2006/relationships/chartUserShapes" Target="../drawings/drawing9.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4.xml"/><Relationship Id="rId1" Type="http://schemas.microsoft.com/office/2011/relationships/chartStyle" Target="style14.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1.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chartUserShapes" Target="../drawings/drawing2.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chartUserShapes" Target="../drawings/drawing3.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chartUserShapes" Target="../drawings/drawing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lumMod val="65000"/>
                    <a:lumOff val="35000"/>
                  </a:schemeClr>
                </a:solidFill>
                <a:latin typeface="Calibri" panose="020F0502020204030204" pitchFamily="34" charset="0"/>
                <a:ea typeface="+mn-ea"/>
                <a:cs typeface="Calibri" panose="020F0502020204030204" pitchFamily="34" charset="0"/>
              </a:defRPr>
            </a:pPr>
            <a:r>
              <a:rPr lang="en-US" sz="1000" b="1" dirty="0">
                <a:latin typeface="Open Sans" panose="020B0606030504020204" pitchFamily="34" charset="0"/>
                <a:ea typeface="Open Sans" panose="020B0606030504020204" pitchFamily="34" charset="0"/>
                <a:cs typeface="Open Sans" panose="020B0606030504020204" pitchFamily="34" charset="0"/>
              </a:rPr>
              <a:t>Installed capacity mix </a:t>
            </a:r>
            <a:r>
              <a:rPr lang="en-US" sz="1000" b="1" dirty="0">
                <a:solidFill>
                  <a:srgbClr val="9D9D9C"/>
                </a:solidFill>
                <a:latin typeface="Open Sans" panose="020B0606030504020204" pitchFamily="34" charset="0"/>
                <a:ea typeface="Open Sans" panose="020B0606030504020204" pitchFamily="34" charset="0"/>
                <a:cs typeface="Open Sans" panose="020B0606030504020204" pitchFamily="34" charset="0"/>
              </a:rPr>
              <a:t>(GW)</a:t>
            </a:r>
          </a:p>
        </c:rich>
      </c:tx>
      <c:layout>
        <c:manualLayout>
          <c:xMode val="edge"/>
          <c:yMode val="edge"/>
          <c:x val="2.0626691755670479E-3"/>
          <c:y val="5.3427882455293063E-3"/>
        </c:manualLayout>
      </c:layout>
      <c:overlay val="0"/>
      <c:spPr>
        <a:noFill/>
        <a:ln>
          <a:noFill/>
        </a:ln>
        <a:effectLst/>
      </c:spPr>
      <c:txPr>
        <a:bodyPr rot="0" spcFirstLastPara="1" vertOverflow="ellipsis" vert="horz" wrap="square" anchor="ctr" anchorCtr="1"/>
        <a:lstStyle/>
        <a:p>
          <a:pPr>
            <a:defRPr sz="1200" b="1" i="0" u="none" strike="noStrike" kern="1200" spc="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title>
    <c:autoTitleDeleted val="0"/>
    <c:plotArea>
      <c:layout>
        <c:manualLayout>
          <c:layoutTarget val="inner"/>
          <c:xMode val="edge"/>
          <c:yMode val="edge"/>
          <c:x val="4.6167974441274656E-2"/>
          <c:y val="0.12765519748123294"/>
          <c:w val="0.94461095748055346"/>
          <c:h val="0.72907267706505086"/>
        </c:manualLayout>
      </c:layout>
      <c:barChart>
        <c:barDir val="col"/>
        <c:grouping val="percentStacked"/>
        <c:varyColors val="0"/>
        <c:ser>
          <c:idx val="0"/>
          <c:order val="0"/>
          <c:tx>
            <c:strRef>
              <c:f>Sheet1!$B$1</c:f>
              <c:strCache>
                <c:ptCount val="1"/>
                <c:pt idx="0">
                  <c:v>Coal/Lignite</c:v>
                </c:pt>
              </c:strCache>
            </c:strRef>
          </c:tx>
          <c:spPr>
            <a:solidFill>
              <a:srgbClr val="009CD8"/>
            </a:solidFill>
            <a:ln>
              <a:noFill/>
            </a:ln>
            <a:effectLst/>
          </c:spPr>
          <c:invertIfNegative val="0"/>
          <c:dLbls>
            <c:dLbl>
              <c:idx val="0"/>
              <c:tx>
                <c:rich>
                  <a:bodyPr/>
                  <a:lstStyle/>
                  <a:p>
                    <a:fld id="{64EA8086-FBEF-3749-97AC-0F545D306E23}" type="CELLRANGE">
                      <a:rPr lang="en-US">
                        <a:solidFill>
                          <a:schemeClr val="bg1"/>
                        </a:solidFill>
                      </a:rPr>
                      <a:pPr/>
                      <a:t>[CELLRANGE]</a:t>
                    </a:fld>
                    <a:endParaRPr lang="en-US" baseline="0" dirty="0">
                      <a:solidFill>
                        <a:schemeClr val="bg1"/>
                      </a:solidFill>
                    </a:endParaRPr>
                  </a:p>
                  <a:p>
                    <a:fld id="{1443A2B0-9A40-8443-94C3-CD578F88D498}" type="VALUE">
                      <a:rPr lang="en-US">
                        <a:solidFill>
                          <a:schemeClr val="bg1"/>
                        </a:solidFill>
                      </a:rPr>
                      <a:pPr/>
                      <a:t>[VALUE]</a:t>
                    </a:fld>
                    <a:endParaRPr lang="en-GB"/>
                  </a:p>
                </c:rich>
              </c:tx>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0-4D8C-B842-9231-B50721E302BE}"/>
                </c:ext>
              </c:extLst>
            </c:dLbl>
            <c:dLbl>
              <c:idx val="1"/>
              <c:tx>
                <c:rich>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16DDEDF1-C41B-E243-998F-F4D1EBA7FE2D}" type="CELLRANGE">
                      <a:rPr lang="en-US">
                        <a:solidFill>
                          <a:schemeClr val="bg1"/>
                        </a:solidFill>
                      </a:rPr>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[CELLRANGE]</a:t>
                    </a:fld>
                    <a:endParaRPr lang="en-US" baseline="0" dirty="0">
                      <a:solidFill>
                        <a:schemeClr val="bg1"/>
                      </a:solidFill>
                    </a:endParaRPr>
                  </a:p>
                  <a:p>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07E44B9E-6BE0-744D-A4B8-10F9499CEC83}" type="VALUE">
                      <a:rPr lang="en-US">
                        <a:solidFill>
                          <a:schemeClr val="bg1"/>
                        </a:solidFill>
                      </a:rPr>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[VALUE]</a:t>
                    </a:fld>
                    <a:endParaRPr lang="en-GB"/>
                  </a:p>
                </c:rich>
              </c:tx>
              <c:spPr>
                <a:solidFill>
                  <a:srgbClr val="009CD8">
                    <a:alpha val="80000"/>
                  </a:srgbClr>
                </a:solidFill>
                <a:ln>
                  <a:noFill/>
                </a:ln>
                <a:effectLst/>
              </c:spPr>
              <c:txPr>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1-4D8C-B842-9231-B50721E302BE}"/>
                </c:ext>
              </c:extLst>
            </c:dLbl>
            <c:dLbl>
              <c:idx val="2"/>
              <c:tx>
                <c:rich>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87D5E220-FD10-B44A-AD33-EDB52F5A5E6F}" type="CELLRANGE">
                      <a:rPr lang="en-US">
                        <a:solidFill>
                          <a:schemeClr val="bg1"/>
                        </a:solidFill>
                      </a:rPr>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[CELLRANGE]</a:t>
                    </a:fld>
                    <a:endParaRPr lang="en-US" baseline="0" dirty="0">
                      <a:solidFill>
                        <a:schemeClr val="bg1"/>
                      </a:solidFill>
                    </a:endParaRPr>
                  </a:p>
                  <a:p>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4FD289BF-8A6C-8D40-9D84-24B0BE3913F0}" type="VALUE">
                      <a:rPr lang="en-US">
                        <a:solidFill>
                          <a:schemeClr val="bg1"/>
                        </a:solidFill>
                      </a:rPr>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[VALUE]</a:t>
                    </a:fld>
                    <a:endParaRPr lang="en-GB"/>
                  </a:p>
                </c:rich>
              </c:tx>
              <c:spPr>
                <a:solidFill>
                  <a:srgbClr val="009CD8">
                    <a:alpha val="80000"/>
                  </a:srgbClr>
                </a:solidFill>
                <a:ln>
                  <a:noFill/>
                </a:ln>
                <a:effectLst/>
              </c:spPr>
              <c:txPr>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2-4D8C-B842-9231-B50721E302BE}"/>
                </c:ext>
              </c:extLst>
            </c:dLbl>
            <c:dLbl>
              <c:idx val="3"/>
              <c:tx>
                <c:rich>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28E1C1B1-DFC1-FA4E-BD1A-D45C8A1DAB12}" type="CELLRANGE">
                      <a:rPr lang="en-US">
                        <a:solidFill>
                          <a:schemeClr val="bg1"/>
                        </a:solidFill>
                      </a:rPr>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[CELLRANGE]</a:t>
                    </a:fld>
                    <a:endParaRPr lang="en-US" baseline="0" dirty="0">
                      <a:solidFill>
                        <a:schemeClr val="bg1"/>
                      </a:solidFill>
                    </a:endParaRPr>
                  </a:p>
                  <a:p>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B9C27F9F-07D5-AB4C-864C-4343AA221FD5}" type="VALUE">
                      <a:rPr lang="en-US">
                        <a:solidFill>
                          <a:schemeClr val="bg1"/>
                        </a:solidFill>
                      </a:rPr>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[VALUE]</a:t>
                    </a:fld>
                    <a:endParaRPr lang="en-GB"/>
                  </a:p>
                </c:rich>
              </c:tx>
              <c:spPr>
                <a:solidFill>
                  <a:srgbClr val="009CD8">
                    <a:alpha val="80000"/>
                  </a:srgbClr>
                </a:solidFill>
                <a:ln>
                  <a:noFill/>
                </a:ln>
                <a:effectLst/>
              </c:spPr>
              <c:txPr>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3-4D8C-B842-9231-B50721E302BE}"/>
                </c:ext>
              </c:extLst>
            </c:dLbl>
            <c:dLbl>
              <c:idx val="4"/>
              <c:tx>
                <c:rich>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45B88810-8BD6-B045-A753-15B043917B9F}" type="CELLRANGE">
                      <a:rPr lang="en-US">
                        <a:solidFill>
                          <a:schemeClr val="bg1"/>
                        </a:solidFill>
                      </a:rPr>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[CELLRANGE]</a:t>
                    </a:fld>
                    <a:endParaRPr lang="en-US" baseline="0" dirty="0">
                      <a:solidFill>
                        <a:schemeClr val="bg1"/>
                      </a:solidFill>
                    </a:endParaRPr>
                  </a:p>
                  <a:p>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CD713A6A-4321-EA44-92FB-BB2730454190}" type="VALUE">
                      <a:rPr lang="en-US">
                        <a:solidFill>
                          <a:schemeClr val="bg1"/>
                        </a:solidFill>
                      </a:rPr>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[VALUE]</a:t>
                    </a:fld>
                    <a:endParaRPr lang="en-GB"/>
                  </a:p>
                </c:rich>
              </c:tx>
              <c:spPr>
                <a:solidFill>
                  <a:srgbClr val="009CD8">
                    <a:alpha val="80000"/>
                  </a:srgbClr>
                </a:solidFill>
                <a:ln>
                  <a:noFill/>
                </a:ln>
                <a:effectLst/>
              </c:spPr>
              <c:txPr>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4-4D8C-B842-9231-B50721E302BE}"/>
                </c:ext>
              </c:extLst>
            </c:dLbl>
            <c:dLbl>
              <c:idx val="5"/>
              <c:tx>
                <c:rich>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64F7C0B2-9F2D-FA4F-BEFF-3D1729EAE021}" type="CELLRANGE">
                      <a:rPr lang="en-US">
                        <a:solidFill>
                          <a:schemeClr val="bg1"/>
                        </a:solidFill>
                      </a:rPr>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[CELLRANGE]</a:t>
                    </a:fld>
                    <a:endParaRPr lang="en-US" baseline="0" dirty="0">
                      <a:solidFill>
                        <a:schemeClr val="bg1"/>
                      </a:solidFill>
                    </a:endParaRPr>
                  </a:p>
                  <a:p>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A10E9AE7-8405-0545-8661-2B9FEF559B42}" type="VALUE">
                      <a:rPr lang="en-US">
                        <a:solidFill>
                          <a:schemeClr val="bg1"/>
                        </a:solidFill>
                      </a:rPr>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[VALUE]</a:t>
                    </a:fld>
                    <a:endParaRPr lang="en-GB"/>
                  </a:p>
                </c:rich>
              </c:tx>
              <c:spPr>
                <a:solidFill>
                  <a:srgbClr val="009CD8">
                    <a:alpha val="80000"/>
                  </a:srgbClr>
                </a:solidFill>
                <a:ln>
                  <a:noFill/>
                </a:ln>
                <a:effectLst/>
              </c:spPr>
              <c:txPr>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5-4D8C-B842-9231-B50721E302BE}"/>
                </c:ext>
              </c:extLst>
            </c:dLbl>
            <c:dLbl>
              <c:idx val="6"/>
              <c:tx>
                <c:rich>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4A5AE087-35F6-0E47-A8A0-DC399ABE81EC}" type="CELLRANGE">
                      <a:rPr lang="en-US">
                        <a:solidFill>
                          <a:schemeClr val="bg1"/>
                        </a:solidFill>
                      </a:rPr>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[CELLRANGE]</a:t>
                    </a:fld>
                    <a:endParaRPr lang="en-US" baseline="0" dirty="0">
                      <a:solidFill>
                        <a:schemeClr val="bg1"/>
                      </a:solidFill>
                    </a:endParaRPr>
                  </a:p>
                  <a:p>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3776A8AD-13E0-824B-8FDF-ADC432FC85E9}" type="VALUE">
                      <a:rPr lang="en-US">
                        <a:solidFill>
                          <a:schemeClr val="bg1"/>
                        </a:solidFill>
                      </a:rPr>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[VALUE]</a:t>
                    </a:fld>
                    <a:endParaRPr lang="en-GB"/>
                  </a:p>
                </c:rich>
              </c:tx>
              <c:spPr>
                <a:solidFill>
                  <a:srgbClr val="009CD8">
                    <a:alpha val="80000"/>
                  </a:srgbClr>
                </a:solidFill>
                <a:ln>
                  <a:noFill/>
                </a:ln>
                <a:effectLst/>
              </c:spPr>
              <c:txPr>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6-4D8C-B842-9231-B50721E302BE}"/>
                </c:ext>
              </c:extLst>
            </c:dLbl>
            <c:dLbl>
              <c:idx val="7"/>
              <c:tx>
                <c:rich>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070BA899-6477-2741-A223-11AEA6071B5D}" type="CELLRANGE">
                      <a:rPr lang="en-US">
                        <a:solidFill>
                          <a:schemeClr val="bg1"/>
                        </a:solidFill>
                      </a:rPr>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[CELLRANGE]</a:t>
                    </a:fld>
                    <a:endParaRPr lang="en-US" baseline="0" dirty="0">
                      <a:solidFill>
                        <a:schemeClr val="bg1"/>
                      </a:solidFill>
                    </a:endParaRPr>
                  </a:p>
                  <a:p>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540A7C65-42DD-7C47-A8CB-58135E168631}" type="VALUE">
                      <a:rPr lang="en-US">
                        <a:solidFill>
                          <a:schemeClr val="bg1"/>
                        </a:solidFill>
                      </a:rPr>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[VALUE]</a:t>
                    </a:fld>
                    <a:endParaRPr lang="en-GB"/>
                  </a:p>
                </c:rich>
              </c:tx>
              <c:spPr>
                <a:solidFill>
                  <a:srgbClr val="009CD8">
                    <a:alpha val="80000"/>
                  </a:srgbClr>
                </a:solidFill>
                <a:ln>
                  <a:noFill/>
                </a:ln>
                <a:effectLst/>
              </c:spPr>
              <c:txPr>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7-4D8C-B842-9231-B50721E302BE}"/>
                </c:ext>
              </c:extLst>
            </c:dLbl>
            <c:dLbl>
              <c:idx val="8"/>
              <c:tx>
                <c:rich>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598211FA-11C5-7546-B685-29739630F4F3}" type="CELLRANGE">
                      <a:rPr lang="en-US">
                        <a:solidFill>
                          <a:schemeClr val="bg1"/>
                        </a:solidFill>
                      </a:rPr>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[CELLRANGE]</a:t>
                    </a:fld>
                    <a:endParaRPr lang="en-US" baseline="0" dirty="0">
                      <a:solidFill>
                        <a:schemeClr val="bg1"/>
                      </a:solidFill>
                    </a:endParaRPr>
                  </a:p>
                  <a:p>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51D0AA0C-3079-F84E-B110-7A62CE427119}" type="VALUE">
                      <a:rPr lang="en-US">
                        <a:solidFill>
                          <a:schemeClr val="bg1"/>
                        </a:solidFill>
                      </a:rPr>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[VALUE]</a:t>
                    </a:fld>
                    <a:endParaRPr lang="en-GB"/>
                  </a:p>
                </c:rich>
              </c:tx>
              <c:spPr>
                <a:solidFill>
                  <a:srgbClr val="009CD8">
                    <a:alpha val="80000"/>
                  </a:srgbClr>
                </a:solidFill>
                <a:ln>
                  <a:noFill/>
                </a:ln>
                <a:effectLst/>
              </c:spPr>
              <c:txPr>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8-4D8C-B842-9231-B50721E302BE}"/>
                </c:ext>
              </c:extLst>
            </c:dLbl>
            <c:dLbl>
              <c:idx val="9"/>
              <c:tx>
                <c:rich>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0BDB180E-2397-5B47-AA31-0678937554DD}" type="CELLRANGE">
                      <a:rPr lang="en-US">
                        <a:solidFill>
                          <a:schemeClr val="bg1"/>
                        </a:solidFill>
                      </a:rPr>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[CELLRANGE]</a:t>
                    </a:fld>
                    <a:endParaRPr lang="en-US" baseline="0" dirty="0">
                      <a:solidFill>
                        <a:schemeClr val="bg1"/>
                      </a:solidFill>
                    </a:endParaRPr>
                  </a:p>
                  <a:p>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58095CC1-4A35-2B4B-9430-AD807C115B7C}" type="VALUE">
                      <a:rPr lang="en-US">
                        <a:solidFill>
                          <a:schemeClr val="bg1"/>
                        </a:solidFill>
                      </a:rPr>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[VALUE]</a:t>
                    </a:fld>
                    <a:endParaRPr lang="en-GB"/>
                  </a:p>
                </c:rich>
              </c:tx>
              <c:spPr>
                <a:solidFill>
                  <a:srgbClr val="009CD8">
                    <a:alpha val="80000"/>
                  </a:srgbClr>
                </a:solidFill>
                <a:ln>
                  <a:noFill/>
                </a:ln>
                <a:effectLst/>
              </c:spPr>
              <c:txPr>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9-4D8C-B842-9231-B50721E302BE}"/>
                </c:ext>
              </c:extLst>
            </c:dLbl>
            <c:dLbl>
              <c:idx val="10"/>
              <c:tx>
                <c:rich>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84F03AC1-462E-D34E-B250-B51759BFD030}" type="CELLRANGE">
                      <a:rPr lang="en-US">
                        <a:solidFill>
                          <a:schemeClr val="bg1"/>
                        </a:solidFill>
                      </a:rPr>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[CELLRANGE]</a:t>
                    </a:fld>
                    <a:endParaRPr lang="en-US" baseline="0" dirty="0">
                      <a:solidFill>
                        <a:schemeClr val="bg1"/>
                      </a:solidFill>
                    </a:endParaRPr>
                  </a:p>
                  <a:p>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80CC9691-F65D-DD4A-BA7C-F7B10FCE394D}" type="VALUE">
                      <a:rPr lang="en-US">
                        <a:solidFill>
                          <a:schemeClr val="bg1"/>
                        </a:solidFill>
                      </a:rPr>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[VALUE]</a:t>
                    </a:fld>
                    <a:endParaRPr lang="en-GB"/>
                  </a:p>
                </c:rich>
              </c:tx>
              <c:spPr>
                <a:solidFill>
                  <a:srgbClr val="009CD8">
                    <a:alpha val="80000"/>
                  </a:srgbClr>
                </a:solidFill>
                <a:ln>
                  <a:noFill/>
                </a:ln>
                <a:effectLst/>
              </c:spPr>
              <c:txPr>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A-4D8C-B842-9231-B50721E302BE}"/>
                </c:ext>
              </c:extLst>
            </c:dLbl>
            <c:dLbl>
              <c:idx val="11"/>
              <c:tx>
                <c:rich>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DD14062A-71DD-CF40-AADB-07EC9A45E43E}" type="CELLRANGE">
                      <a:rPr lang="en-US">
                        <a:solidFill>
                          <a:schemeClr val="bg1"/>
                        </a:solidFill>
                      </a:rPr>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[CELLRANGE]</a:t>
                    </a:fld>
                    <a:endParaRPr lang="en-US" baseline="0" dirty="0">
                      <a:solidFill>
                        <a:schemeClr val="bg1"/>
                      </a:solidFill>
                    </a:endParaRPr>
                  </a:p>
                  <a:p>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40F1712C-B31B-B045-9715-428778AA07DC}" type="VALUE">
                      <a:rPr lang="en-US">
                        <a:solidFill>
                          <a:schemeClr val="bg1"/>
                        </a:solidFill>
                      </a:rPr>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[VALUE]</a:t>
                    </a:fld>
                    <a:endParaRPr lang="en-GB"/>
                  </a:p>
                </c:rich>
              </c:tx>
              <c:spPr>
                <a:solidFill>
                  <a:srgbClr val="009CD8">
                    <a:alpha val="80000"/>
                  </a:srgbClr>
                </a:solidFill>
                <a:ln>
                  <a:noFill/>
                </a:ln>
                <a:effectLst/>
              </c:spPr>
              <c:txPr>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B-4D8C-B842-9231-B50721E302BE}"/>
                </c:ext>
              </c:extLst>
            </c:dLbl>
            <c:dLbl>
              <c:idx val="12"/>
              <c:tx>
                <c:rich>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0BFB6CC2-B17A-8944-8F23-E638B2BBB897}" type="CELLRANGE">
                      <a:rPr lang="en-US">
                        <a:solidFill>
                          <a:schemeClr val="bg1"/>
                        </a:solidFill>
                      </a:rPr>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[CELLRANGE]</a:t>
                    </a:fld>
                    <a:endParaRPr lang="en-US" baseline="0" dirty="0">
                      <a:solidFill>
                        <a:schemeClr val="bg1"/>
                      </a:solidFill>
                    </a:endParaRPr>
                  </a:p>
                  <a:p>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18EF8B80-5FCC-2943-8990-87F6B59794F9}" type="VALUE">
                      <a:rPr lang="en-US">
                        <a:solidFill>
                          <a:schemeClr val="bg1"/>
                        </a:solidFill>
                      </a:rPr>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[VALUE]</a:t>
                    </a:fld>
                    <a:endParaRPr lang="en-GB"/>
                  </a:p>
                </c:rich>
              </c:tx>
              <c:spPr>
                <a:solidFill>
                  <a:srgbClr val="009CD8">
                    <a:alpha val="80000"/>
                  </a:srgbClr>
                </a:solidFill>
                <a:ln>
                  <a:noFill/>
                </a:ln>
                <a:effectLst/>
              </c:spPr>
              <c:txPr>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C-4D8C-B842-9231-B50721E302BE}"/>
                </c:ext>
              </c:extLst>
            </c:dLbl>
            <c:dLbl>
              <c:idx val="13"/>
              <c:tx>
                <c:rich>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F438C7FE-F043-1C4F-BF9E-93FF40FA57F1}" type="CELLRANGE">
                      <a:rPr lang="en-US">
                        <a:solidFill>
                          <a:schemeClr val="bg1"/>
                        </a:solidFill>
                      </a:rPr>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[CELLRANGE]</a:t>
                    </a:fld>
                    <a:endParaRPr lang="en-US" baseline="0" dirty="0">
                      <a:solidFill>
                        <a:schemeClr val="bg1"/>
                      </a:solidFill>
                    </a:endParaRPr>
                  </a:p>
                  <a:p>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EBEB5314-C5A0-634E-B0FE-F9FBE1CBB6D8}" type="VALUE">
                      <a:rPr lang="en-US">
                        <a:solidFill>
                          <a:schemeClr val="bg1"/>
                        </a:solidFill>
                      </a:rPr>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[VALUE]</a:t>
                    </a:fld>
                    <a:endParaRPr lang="en-GB"/>
                  </a:p>
                </c:rich>
              </c:tx>
              <c:spPr>
                <a:solidFill>
                  <a:srgbClr val="009CD8">
                    <a:alpha val="80000"/>
                  </a:srgbClr>
                </a:solidFill>
                <a:ln>
                  <a:noFill/>
                </a:ln>
                <a:effectLst/>
              </c:spPr>
              <c:txPr>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D-4D8C-B842-9231-B50721E302BE}"/>
                </c:ext>
              </c:extLst>
            </c:dLbl>
            <c:dLbl>
              <c:idx val="14"/>
              <c:tx>
                <c:rich>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C0B58381-C327-B846-A725-B1BF99ACA28A}" type="CELLRANGE">
                      <a:rPr lang="en-US">
                        <a:solidFill>
                          <a:schemeClr val="bg1"/>
                        </a:solidFill>
                      </a:rPr>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[CELLRANGE]</a:t>
                    </a:fld>
                    <a:endParaRPr lang="en-US" baseline="0" dirty="0">
                      <a:solidFill>
                        <a:schemeClr val="bg1"/>
                      </a:solidFill>
                    </a:endParaRPr>
                  </a:p>
                  <a:p>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FAB5ECBD-A478-5242-8A7E-8B7414FCA260}" type="VALUE">
                      <a:rPr lang="en-US">
                        <a:solidFill>
                          <a:schemeClr val="bg1"/>
                        </a:solidFill>
                      </a:rPr>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[VALUE]</a:t>
                    </a:fld>
                    <a:endParaRPr lang="en-GB"/>
                  </a:p>
                </c:rich>
              </c:tx>
              <c:spPr>
                <a:solidFill>
                  <a:srgbClr val="009CD8">
                    <a:alpha val="80000"/>
                  </a:srgbClr>
                </a:solidFill>
                <a:ln>
                  <a:noFill/>
                </a:ln>
                <a:effectLst/>
              </c:spPr>
              <c:txPr>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E-4D8C-B842-9231-B50721E302BE}"/>
                </c:ext>
              </c:extLst>
            </c:dLbl>
            <c:dLbl>
              <c:idx val="15"/>
              <c:tx>
                <c:rich>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3748024E-F8C3-9A4D-AA48-B8BAFD281156}" type="CELLRANGE">
                      <a:rPr lang="en-US">
                        <a:solidFill>
                          <a:schemeClr val="bg1"/>
                        </a:solidFill>
                      </a:rPr>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[CELLRANGE]</a:t>
                    </a:fld>
                    <a:endParaRPr lang="en-US" baseline="0" dirty="0">
                      <a:solidFill>
                        <a:schemeClr val="bg1"/>
                      </a:solidFill>
                    </a:endParaRPr>
                  </a:p>
                  <a:p>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F3E3C17D-07CB-9647-B64F-559A31DA03F6}" type="VALUE">
                      <a:rPr lang="en-US">
                        <a:solidFill>
                          <a:schemeClr val="bg1"/>
                        </a:solidFill>
                      </a:rPr>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[VALUE]</a:t>
                    </a:fld>
                    <a:endParaRPr lang="en-GB"/>
                  </a:p>
                </c:rich>
              </c:tx>
              <c:spPr>
                <a:solidFill>
                  <a:srgbClr val="009CD8">
                    <a:alpha val="80000"/>
                  </a:srgbClr>
                </a:solidFill>
                <a:ln>
                  <a:noFill/>
                </a:ln>
                <a:effectLst/>
              </c:spPr>
              <c:txPr>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F-4D8C-B842-9231-B50721E302BE}"/>
                </c:ext>
              </c:extLst>
            </c:dLbl>
            <c:dLbl>
              <c:idx val="16"/>
              <c:tx>
                <c:rich>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C27EB0BB-B8B4-EE43-B336-D13769EE855A}" type="CELLRANGE">
                      <a:rPr lang="en-US">
                        <a:solidFill>
                          <a:schemeClr val="bg1"/>
                        </a:solidFill>
                      </a:rPr>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[CELLRANGE]</a:t>
                    </a:fld>
                    <a:endParaRPr lang="en-US" baseline="0" dirty="0">
                      <a:solidFill>
                        <a:schemeClr val="bg1"/>
                      </a:solidFill>
                    </a:endParaRPr>
                  </a:p>
                  <a:p>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9BEA6E3D-98DE-EA43-9C49-CCBF7BEE5CBA}" type="VALUE">
                      <a:rPr lang="en-US">
                        <a:solidFill>
                          <a:schemeClr val="bg1"/>
                        </a:solidFill>
                      </a:rPr>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[VALUE]</a:t>
                    </a:fld>
                    <a:endParaRPr lang="en-GB"/>
                  </a:p>
                </c:rich>
              </c:tx>
              <c:spPr>
                <a:solidFill>
                  <a:srgbClr val="009CD8">
                    <a:alpha val="80000"/>
                  </a:srgbClr>
                </a:solidFill>
                <a:ln>
                  <a:noFill/>
                </a:ln>
                <a:effectLst/>
              </c:spPr>
              <c:txPr>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10-4D8C-B842-9231-B50721E302BE}"/>
                </c:ext>
              </c:extLst>
            </c:dLbl>
            <c:dLbl>
              <c:idx val="17"/>
              <c:tx>
                <c:rich>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r>
                      <a:rPr lang="en-US" dirty="0">
                        <a:solidFill>
                          <a:schemeClr val="bg1"/>
                        </a:solidFill>
                      </a:rPr>
                      <a:t>55%</a:t>
                    </a:r>
                    <a:fld id="{5064B3B9-6C15-ED41-93CB-BE0B9CD315B4}" type="CELLRANGE">
                      <a:rPr lang="en-US" smtClean="0">
                        <a:solidFill>
                          <a:schemeClr val="bg1"/>
                        </a:solidFill>
                      </a:rPr>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[CELLRANGE]</a:t>
                    </a:fld>
                    <a:endParaRPr lang="en-US" baseline="0" dirty="0">
                      <a:solidFill>
                        <a:schemeClr val="bg1"/>
                      </a:solidFill>
                    </a:endParaRPr>
                  </a:p>
                  <a:p>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59913F9A-A203-5641-8967-90DAEE62373E}" type="VALUE">
                      <a:rPr lang="en-US">
                        <a:solidFill>
                          <a:schemeClr val="bg1"/>
                        </a:solidFill>
                      </a:rPr>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[VALUE]</a:t>
                    </a:fld>
                    <a:endParaRPr lang="en-GB"/>
                  </a:p>
                </c:rich>
              </c:tx>
              <c:spPr>
                <a:solidFill>
                  <a:srgbClr val="009CD8">
                    <a:alpha val="80000"/>
                  </a:srgbClr>
                </a:solidFill>
                <a:ln>
                  <a:noFill/>
                </a:ln>
                <a:effectLst/>
              </c:spPr>
              <c:txPr>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11-4D8C-B842-9231-B50721E302BE}"/>
                </c:ext>
              </c:extLst>
            </c:dLbl>
            <c:spPr>
              <a:solidFill>
                <a:srgbClr val="009CD8">
                  <a:alpha val="80000"/>
                </a:srgbClr>
              </a:solidFill>
              <a:ln>
                <a:noFill/>
              </a:ln>
              <a:effectLst/>
            </c:spPr>
            <c:txPr>
              <a:bodyPr rot="0" spcFirstLastPara="1" vertOverflow="ellipsis" vert="horz" wrap="square" lIns="38100" tIns="19050" rIns="38100" bIns="19050" anchor="ctr" anchorCtr="1">
                <a:spAutoFit/>
              </a:bodyPr>
              <a:lstStyle/>
              <a:p>
                <a:pPr>
                  <a:defRPr sz="600" b="1" i="0" u="none" strike="noStrike" kern="1200" baseline="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ctr"/>
            <c:showLegendKey val="0"/>
            <c:showVal val="1"/>
            <c:showCatName val="0"/>
            <c:showSerName val="0"/>
            <c:showPercent val="0"/>
            <c:showBubbleSize val="0"/>
            <c:separator>
</c:separator>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cat>
            <c:strRef>
              <c:f>Sheet1!$A$2:$A$18</c:f>
              <c:strCache>
                <c:ptCount val="17"/>
                <c:pt idx="0">
                  <c:v>FY10</c:v>
                </c:pt>
                <c:pt idx="1">
                  <c:v>FY11</c:v>
                </c:pt>
                <c:pt idx="2">
                  <c:v>FY12</c:v>
                </c:pt>
                <c:pt idx="3">
                  <c:v>FY13</c:v>
                </c:pt>
                <c:pt idx="4">
                  <c:v>FY14</c:v>
                </c:pt>
                <c:pt idx="5">
                  <c:v>FY15</c:v>
                </c:pt>
                <c:pt idx="6">
                  <c:v>FY16</c:v>
                </c:pt>
                <c:pt idx="7">
                  <c:v>FY17</c:v>
                </c:pt>
                <c:pt idx="8">
                  <c:v>FY18</c:v>
                </c:pt>
                <c:pt idx="9">
                  <c:v>FY19</c:v>
                </c:pt>
                <c:pt idx="10">
                  <c:v>FY20</c:v>
                </c:pt>
                <c:pt idx="11">
                  <c:v>Q1 FY21</c:v>
                </c:pt>
                <c:pt idx="12">
                  <c:v>Q2 FY21</c:v>
                </c:pt>
                <c:pt idx="13">
                  <c:v>Q3 FY21</c:v>
                </c:pt>
                <c:pt idx="14">
                  <c:v>Q4 FY21</c:v>
                </c:pt>
                <c:pt idx="15">
                  <c:v>Q1 FY22</c:v>
                </c:pt>
                <c:pt idx="16">
                  <c:v>Q2 FY22</c:v>
                </c:pt>
              </c:strCache>
            </c:strRef>
          </c:cat>
          <c:val>
            <c:numRef>
              <c:f>Sheet1!$B$2:$B$18</c:f>
              <c:numCache>
                <c:formatCode>#,##0.0</c:formatCode>
                <c:ptCount val="17"/>
                <c:pt idx="0">
                  <c:v>84.19838</c:v>
                </c:pt>
                <c:pt idx="1">
                  <c:v>93.918379999999999</c:v>
                </c:pt>
                <c:pt idx="2">
                  <c:v>112.02238</c:v>
                </c:pt>
                <c:pt idx="3">
                  <c:v>130.22089</c:v>
                </c:pt>
                <c:pt idx="4">
                  <c:v>145.27339000000001</c:v>
                </c:pt>
                <c:pt idx="5">
                  <c:v>164.63588000000001</c:v>
                </c:pt>
                <c:pt idx="6">
                  <c:v>185.17287999999999</c:v>
                </c:pt>
                <c:pt idx="7">
                  <c:v>192.16288</c:v>
                </c:pt>
                <c:pt idx="8">
                  <c:v>191.17150000000001</c:v>
                </c:pt>
                <c:pt idx="9">
                  <c:v>200.7045</c:v>
                </c:pt>
                <c:pt idx="10">
                  <c:v>205.34450000000001</c:v>
                </c:pt>
                <c:pt idx="11">
                  <c:v>205.40450000000001</c:v>
                </c:pt>
                <c:pt idx="12">
                  <c:v>205.8545</c:v>
                </c:pt>
                <c:pt idx="13">
                  <c:v>206.12450000000001</c:v>
                </c:pt>
                <c:pt idx="14" formatCode="0.0">
                  <c:v>209.2945</c:v>
                </c:pt>
                <c:pt idx="15" formatCode="0.0">
                  <c:v>208.62450000000001</c:v>
                </c:pt>
                <c:pt idx="16" formatCode="0.0">
                  <c:v>208.61449999999999</c:v>
                </c:pt>
              </c:numCache>
            </c:numRef>
          </c:val>
          <c:extLst>
            <c:ext xmlns:c15="http://schemas.microsoft.com/office/drawing/2012/chart" uri="{02D57815-91ED-43cb-92C2-25804820EDAC}">
              <c15:datalabelsRange>
                <c15:f>Sheet1!$I$2:$I$18</c15:f>
                <c15:dlblRangeCache>
                  <c:ptCount val="17"/>
                  <c:pt idx="0">
                    <c:v>53%</c:v>
                  </c:pt>
                  <c:pt idx="1">
                    <c:v>54%</c:v>
                  </c:pt>
                  <c:pt idx="2">
                    <c:v>56%</c:v>
                  </c:pt>
                  <c:pt idx="3">
                    <c:v>58%</c:v>
                  </c:pt>
                  <c:pt idx="4">
                    <c:v>60%</c:v>
                  </c:pt>
                  <c:pt idx="5">
                    <c:v>62%</c:v>
                  </c:pt>
                  <c:pt idx="6">
                    <c:v>62%</c:v>
                  </c:pt>
                  <c:pt idx="7">
                    <c:v>59%</c:v>
                  </c:pt>
                  <c:pt idx="8">
                    <c:v>57%</c:v>
                  </c:pt>
                  <c:pt idx="9">
                    <c:v>56%</c:v>
                  </c:pt>
                  <c:pt idx="10">
                    <c:v>55%</c:v>
                  </c:pt>
                  <c:pt idx="11">
                    <c:v>55.4%</c:v>
                  </c:pt>
                  <c:pt idx="12">
                    <c:v>55.2%</c:v>
                  </c:pt>
                  <c:pt idx="13">
                    <c:v>54.9%</c:v>
                  </c:pt>
                  <c:pt idx="14">
                    <c:v>54.8%</c:v>
                  </c:pt>
                  <c:pt idx="15">
                    <c:v>54.3%</c:v>
                  </c:pt>
                  <c:pt idx="16">
                    <c:v>53.6%</c:v>
                  </c:pt>
                </c15:dlblRangeCache>
              </c15:datalabelsRange>
            </c:ext>
            <c:ext xmlns:c16="http://schemas.microsoft.com/office/drawing/2014/chart" uri="{C3380CC4-5D6E-409C-BE32-E72D297353CC}">
              <c16:uniqueId val="{00000012-4D8C-B842-9231-B50721E302BE}"/>
            </c:ext>
          </c:extLst>
        </c:ser>
        <c:ser>
          <c:idx val="1"/>
          <c:order val="1"/>
          <c:tx>
            <c:strRef>
              <c:f>Sheet1!$C$1</c:f>
              <c:strCache>
                <c:ptCount val="1"/>
                <c:pt idx="0">
                  <c:v>Gas/Diesel</c:v>
                </c:pt>
              </c:strCache>
            </c:strRef>
          </c:tx>
          <c:spPr>
            <a:solidFill>
              <a:srgbClr val="71C9EB"/>
            </a:solidFill>
            <a:ln>
              <a:noFill/>
            </a:ln>
            <a:effectLst/>
          </c:spPr>
          <c:invertIfNegative val="0"/>
          <c:cat>
            <c:strRef>
              <c:f>Sheet1!$A$2:$A$18</c:f>
              <c:strCache>
                <c:ptCount val="17"/>
                <c:pt idx="0">
                  <c:v>FY10</c:v>
                </c:pt>
                <c:pt idx="1">
                  <c:v>FY11</c:v>
                </c:pt>
                <c:pt idx="2">
                  <c:v>FY12</c:v>
                </c:pt>
                <c:pt idx="3">
                  <c:v>FY13</c:v>
                </c:pt>
                <c:pt idx="4">
                  <c:v>FY14</c:v>
                </c:pt>
                <c:pt idx="5">
                  <c:v>FY15</c:v>
                </c:pt>
                <c:pt idx="6">
                  <c:v>FY16</c:v>
                </c:pt>
                <c:pt idx="7">
                  <c:v>FY17</c:v>
                </c:pt>
                <c:pt idx="8">
                  <c:v>FY18</c:v>
                </c:pt>
                <c:pt idx="9">
                  <c:v>FY19</c:v>
                </c:pt>
                <c:pt idx="10">
                  <c:v>FY20</c:v>
                </c:pt>
                <c:pt idx="11">
                  <c:v>Q1 FY21</c:v>
                </c:pt>
                <c:pt idx="12">
                  <c:v>Q2 FY21</c:v>
                </c:pt>
                <c:pt idx="13">
                  <c:v>Q3 FY21</c:v>
                </c:pt>
                <c:pt idx="14">
                  <c:v>Q4 FY21</c:v>
                </c:pt>
                <c:pt idx="15">
                  <c:v>Q1 FY22</c:v>
                </c:pt>
                <c:pt idx="16">
                  <c:v>Q2 FY22</c:v>
                </c:pt>
              </c:strCache>
            </c:strRef>
          </c:cat>
          <c:val>
            <c:numRef>
              <c:f>Sheet1!$C$2:$C$18</c:f>
              <c:numCache>
                <c:formatCode>#,##0.0</c:formatCode>
                <c:ptCount val="17"/>
                <c:pt idx="0">
                  <c:v>18.255600000000001</c:v>
                </c:pt>
                <c:pt idx="1">
                  <c:v>18.906099999999999</c:v>
                </c:pt>
                <c:pt idx="2">
                  <c:v>19.5808</c:v>
                </c:pt>
                <c:pt idx="3">
                  <c:v>21.3096</c:v>
                </c:pt>
                <c:pt idx="4">
                  <c:v>22.9816</c:v>
                </c:pt>
                <c:pt idx="5">
                  <c:v>24.261900000000004</c:v>
                </c:pt>
                <c:pt idx="6">
                  <c:v>25.50216</c:v>
                </c:pt>
                <c:pt idx="7">
                  <c:v>26.167010000000001</c:v>
                </c:pt>
                <c:pt idx="8">
                  <c:v>25.73509</c:v>
                </c:pt>
                <c:pt idx="9">
                  <c:v>25.574850000000001</c:v>
                </c:pt>
                <c:pt idx="10">
                  <c:v>25.465069999999997</c:v>
                </c:pt>
                <c:pt idx="11">
                  <c:v>25.501219999999996</c:v>
                </c:pt>
                <c:pt idx="12">
                  <c:v>25.466219999999996</c:v>
                </c:pt>
                <c:pt idx="13">
                  <c:v>25.466219999999996</c:v>
                </c:pt>
                <c:pt idx="14">
                  <c:v>25.466219999999996</c:v>
                </c:pt>
                <c:pt idx="15">
                  <c:v>25.433717999999999</c:v>
                </c:pt>
                <c:pt idx="16" formatCode="0.0">
                  <c:v>25.408999999999999</c:v>
                </c:pt>
              </c:numCache>
            </c:numRef>
          </c:val>
          <c:extLst>
            <c:ext xmlns:c16="http://schemas.microsoft.com/office/drawing/2014/chart" uri="{C3380CC4-5D6E-409C-BE32-E72D297353CC}">
              <c16:uniqueId val="{00000013-4D8C-B842-9231-B50721E302BE}"/>
            </c:ext>
          </c:extLst>
        </c:ser>
        <c:ser>
          <c:idx val="2"/>
          <c:order val="2"/>
          <c:tx>
            <c:strRef>
              <c:f>Sheet1!$D$1</c:f>
              <c:strCache>
                <c:ptCount val="1"/>
                <c:pt idx="0">
                  <c:v>Nuclear</c:v>
                </c:pt>
              </c:strCache>
            </c:strRef>
          </c:tx>
          <c:spPr>
            <a:solidFill>
              <a:srgbClr val="C3E5F5"/>
            </a:solidFill>
            <a:ln>
              <a:noFill/>
            </a:ln>
            <a:effectLst/>
          </c:spPr>
          <c:invertIfNegative val="0"/>
          <c:cat>
            <c:strRef>
              <c:f>Sheet1!$A$2:$A$18</c:f>
              <c:strCache>
                <c:ptCount val="17"/>
                <c:pt idx="0">
                  <c:v>FY10</c:v>
                </c:pt>
                <c:pt idx="1">
                  <c:v>FY11</c:v>
                </c:pt>
                <c:pt idx="2">
                  <c:v>FY12</c:v>
                </c:pt>
                <c:pt idx="3">
                  <c:v>FY13</c:v>
                </c:pt>
                <c:pt idx="4">
                  <c:v>FY14</c:v>
                </c:pt>
                <c:pt idx="5">
                  <c:v>FY15</c:v>
                </c:pt>
                <c:pt idx="6">
                  <c:v>FY16</c:v>
                </c:pt>
                <c:pt idx="7">
                  <c:v>FY17</c:v>
                </c:pt>
                <c:pt idx="8">
                  <c:v>FY18</c:v>
                </c:pt>
                <c:pt idx="9">
                  <c:v>FY19</c:v>
                </c:pt>
                <c:pt idx="10">
                  <c:v>FY20</c:v>
                </c:pt>
                <c:pt idx="11">
                  <c:v>Q1 FY21</c:v>
                </c:pt>
                <c:pt idx="12">
                  <c:v>Q2 FY21</c:v>
                </c:pt>
                <c:pt idx="13">
                  <c:v>Q3 FY21</c:v>
                </c:pt>
                <c:pt idx="14">
                  <c:v>Q4 FY21</c:v>
                </c:pt>
                <c:pt idx="15">
                  <c:v>Q1 FY22</c:v>
                </c:pt>
                <c:pt idx="16">
                  <c:v>Q2 FY22</c:v>
                </c:pt>
              </c:strCache>
            </c:strRef>
          </c:cat>
          <c:val>
            <c:numRef>
              <c:f>Sheet1!$D$2:$D$18</c:f>
              <c:numCache>
                <c:formatCode>#,##0.0</c:formatCode>
                <c:ptCount val="17"/>
                <c:pt idx="0">
                  <c:v>4.5599999999999996</c:v>
                </c:pt>
                <c:pt idx="1">
                  <c:v>4.78</c:v>
                </c:pt>
                <c:pt idx="2">
                  <c:v>4.78</c:v>
                </c:pt>
                <c:pt idx="3">
                  <c:v>4.78</c:v>
                </c:pt>
                <c:pt idx="4">
                  <c:v>4.78</c:v>
                </c:pt>
                <c:pt idx="5">
                  <c:v>5.78</c:v>
                </c:pt>
                <c:pt idx="6">
                  <c:v>5.78</c:v>
                </c:pt>
                <c:pt idx="7">
                  <c:v>6.78</c:v>
                </c:pt>
                <c:pt idx="8">
                  <c:v>6.78</c:v>
                </c:pt>
                <c:pt idx="9">
                  <c:v>6.78</c:v>
                </c:pt>
                <c:pt idx="10">
                  <c:v>6.78</c:v>
                </c:pt>
                <c:pt idx="11">
                  <c:v>6.78</c:v>
                </c:pt>
                <c:pt idx="12">
                  <c:v>6.78</c:v>
                </c:pt>
                <c:pt idx="13">
                  <c:v>6.78</c:v>
                </c:pt>
                <c:pt idx="14">
                  <c:v>6.8</c:v>
                </c:pt>
                <c:pt idx="15">
                  <c:v>6.78</c:v>
                </c:pt>
                <c:pt idx="16" formatCode="0.0">
                  <c:v>6.78</c:v>
                </c:pt>
              </c:numCache>
            </c:numRef>
          </c:val>
          <c:extLst>
            <c:ext xmlns:c16="http://schemas.microsoft.com/office/drawing/2014/chart" uri="{C3380CC4-5D6E-409C-BE32-E72D297353CC}">
              <c16:uniqueId val="{00000014-4D8C-B842-9231-B50721E302BE}"/>
            </c:ext>
          </c:extLst>
        </c:ser>
        <c:ser>
          <c:idx val="3"/>
          <c:order val="3"/>
          <c:tx>
            <c:strRef>
              <c:f>Sheet1!$E$1</c:f>
              <c:strCache>
                <c:ptCount val="1"/>
                <c:pt idx="0">
                  <c:v>Hydro</c:v>
                </c:pt>
              </c:strCache>
            </c:strRef>
          </c:tx>
          <c:spPr>
            <a:solidFill>
              <a:srgbClr val="9D9D9C"/>
            </a:solidFill>
            <a:ln>
              <a:noFill/>
            </a:ln>
            <a:effectLst/>
          </c:spPr>
          <c:invertIfNegative val="0"/>
          <c:dLbls>
            <c:dLbl>
              <c:idx val="0"/>
              <c:tx>
                <c:rich>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1DA56110-BCB1-2A4E-BF0A-F82164991886}" type="CELLRANGE">
                      <a:rPr lang="en-US">
                        <a:solidFill>
                          <a:schemeClr val="bg1"/>
                        </a:solidFill>
                      </a:rPr>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[CELLRANGE]</a:t>
                    </a:fld>
                    <a:endParaRPr lang="en-US" baseline="0" dirty="0">
                      <a:solidFill>
                        <a:schemeClr val="bg1"/>
                      </a:solidFill>
                    </a:endParaRPr>
                  </a:p>
                  <a:p>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BA1E22FE-C136-D84D-B856-834A757194DE}" type="VALUE">
                      <a:rPr lang="en-US">
                        <a:solidFill>
                          <a:schemeClr val="bg1"/>
                        </a:solidFill>
                      </a:rPr>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[VALUE]</a:t>
                    </a:fld>
                    <a:endParaRPr lang="en-GB"/>
                  </a:p>
                </c:rich>
              </c:tx>
              <c:spPr>
                <a:solidFill>
                  <a:srgbClr val="9D9D9C">
                    <a:alpha val="80000"/>
                  </a:srgbClr>
                </a:solidFill>
                <a:ln>
                  <a:noFill/>
                </a:ln>
                <a:effectLst/>
              </c:spPr>
              <c:txPr>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15-4D8C-B842-9231-B50721E302BE}"/>
                </c:ext>
              </c:extLst>
            </c:dLbl>
            <c:dLbl>
              <c:idx val="1"/>
              <c:tx>
                <c:rich>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D7C6426B-6DB2-B942-B746-31F7937ED6D0}" type="CELLRANGE">
                      <a:rPr lang="en-US">
                        <a:solidFill>
                          <a:schemeClr val="bg1"/>
                        </a:solidFill>
                      </a:rPr>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[CELLRANGE]</a:t>
                    </a:fld>
                    <a:endParaRPr lang="en-US" baseline="0" dirty="0">
                      <a:solidFill>
                        <a:schemeClr val="bg1"/>
                      </a:solidFill>
                    </a:endParaRPr>
                  </a:p>
                  <a:p>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13BF1219-C301-834F-A047-04A0C8C767EB}" type="VALUE">
                      <a:rPr lang="en-US">
                        <a:solidFill>
                          <a:schemeClr val="bg1"/>
                        </a:solidFill>
                      </a:rPr>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[VALUE]</a:t>
                    </a:fld>
                    <a:endParaRPr lang="en-GB"/>
                  </a:p>
                </c:rich>
              </c:tx>
              <c:spPr>
                <a:solidFill>
                  <a:srgbClr val="9D9D9C">
                    <a:alpha val="80000"/>
                  </a:srgbClr>
                </a:solidFill>
                <a:ln>
                  <a:noFill/>
                </a:ln>
                <a:effectLst/>
              </c:spPr>
              <c:txPr>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16-4D8C-B842-9231-B50721E302BE}"/>
                </c:ext>
              </c:extLst>
            </c:dLbl>
            <c:dLbl>
              <c:idx val="2"/>
              <c:tx>
                <c:rich>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4CE7C2FC-3A24-6245-A4E2-FC88E02D0767}" type="CELLRANGE">
                      <a:rPr lang="en-US">
                        <a:solidFill>
                          <a:schemeClr val="bg1"/>
                        </a:solidFill>
                      </a:rPr>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[CELLRANGE]</a:t>
                    </a:fld>
                    <a:endParaRPr lang="en-US" baseline="0" dirty="0">
                      <a:solidFill>
                        <a:schemeClr val="bg1"/>
                      </a:solidFill>
                    </a:endParaRPr>
                  </a:p>
                  <a:p>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0FE05C49-F3E8-E248-AD97-12235661CA92}" type="VALUE">
                      <a:rPr lang="en-US">
                        <a:solidFill>
                          <a:schemeClr val="bg1"/>
                        </a:solidFill>
                      </a:rPr>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[VALUE]</a:t>
                    </a:fld>
                    <a:endParaRPr lang="en-GB"/>
                  </a:p>
                </c:rich>
              </c:tx>
              <c:spPr>
                <a:solidFill>
                  <a:srgbClr val="9D9D9C">
                    <a:alpha val="80000"/>
                  </a:srgbClr>
                </a:solidFill>
                <a:ln>
                  <a:noFill/>
                </a:ln>
                <a:effectLst/>
              </c:spPr>
              <c:txPr>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17-4D8C-B842-9231-B50721E302BE}"/>
                </c:ext>
              </c:extLst>
            </c:dLbl>
            <c:dLbl>
              <c:idx val="3"/>
              <c:tx>
                <c:rich>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E1E414C2-145A-124A-BA0B-6E893FE36108}" type="CELLRANGE">
                      <a:rPr lang="en-US">
                        <a:solidFill>
                          <a:schemeClr val="bg1"/>
                        </a:solidFill>
                      </a:rPr>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[CELLRANGE]</a:t>
                    </a:fld>
                    <a:endParaRPr lang="en-US" baseline="0" dirty="0">
                      <a:solidFill>
                        <a:schemeClr val="bg1"/>
                      </a:solidFill>
                    </a:endParaRPr>
                  </a:p>
                  <a:p>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4901E6B7-589D-4749-9801-2DCF2030C8D4}" type="VALUE">
                      <a:rPr lang="en-US">
                        <a:solidFill>
                          <a:schemeClr val="bg1"/>
                        </a:solidFill>
                      </a:rPr>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[VALUE]</a:t>
                    </a:fld>
                    <a:endParaRPr lang="en-GB"/>
                  </a:p>
                </c:rich>
              </c:tx>
              <c:spPr>
                <a:solidFill>
                  <a:srgbClr val="9D9D9C">
                    <a:alpha val="80000"/>
                  </a:srgbClr>
                </a:solidFill>
                <a:ln>
                  <a:noFill/>
                </a:ln>
                <a:effectLst/>
              </c:spPr>
              <c:txPr>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18-4D8C-B842-9231-B50721E302BE}"/>
                </c:ext>
              </c:extLst>
            </c:dLbl>
            <c:dLbl>
              <c:idx val="4"/>
              <c:tx>
                <c:rich>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1023954C-99C0-BC46-AC1B-94DEA5509CB1}" type="CELLRANGE">
                      <a:rPr lang="en-US">
                        <a:solidFill>
                          <a:schemeClr val="bg1"/>
                        </a:solidFill>
                      </a:rPr>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[CELLRANGE]</a:t>
                    </a:fld>
                    <a:endParaRPr lang="en-US" baseline="0" dirty="0">
                      <a:solidFill>
                        <a:schemeClr val="bg1"/>
                      </a:solidFill>
                    </a:endParaRPr>
                  </a:p>
                  <a:p>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98678022-9493-864A-89A3-DBBEA2AD9ABF}" type="VALUE">
                      <a:rPr lang="en-US">
                        <a:solidFill>
                          <a:schemeClr val="bg1"/>
                        </a:solidFill>
                      </a:rPr>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[VALUE]</a:t>
                    </a:fld>
                    <a:endParaRPr lang="en-GB"/>
                  </a:p>
                </c:rich>
              </c:tx>
              <c:spPr>
                <a:solidFill>
                  <a:srgbClr val="9D9D9C">
                    <a:alpha val="80000"/>
                  </a:srgbClr>
                </a:solidFill>
                <a:ln>
                  <a:noFill/>
                </a:ln>
                <a:effectLst/>
              </c:spPr>
              <c:txPr>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19-4D8C-B842-9231-B50721E302BE}"/>
                </c:ext>
              </c:extLst>
            </c:dLbl>
            <c:dLbl>
              <c:idx val="5"/>
              <c:tx>
                <c:rich>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5B1D310D-2852-7C4D-8ABE-EA5F0ADDAFC8}" type="CELLRANGE">
                      <a:rPr lang="en-US">
                        <a:solidFill>
                          <a:schemeClr val="bg1"/>
                        </a:solidFill>
                      </a:rPr>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[CELLRANGE]</a:t>
                    </a:fld>
                    <a:endParaRPr lang="en-US" baseline="0" dirty="0">
                      <a:solidFill>
                        <a:schemeClr val="bg1"/>
                      </a:solidFill>
                    </a:endParaRPr>
                  </a:p>
                  <a:p>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08A09771-33F5-1F4E-BC9E-32A4AF6091A6}" type="VALUE">
                      <a:rPr lang="en-US">
                        <a:solidFill>
                          <a:schemeClr val="bg1"/>
                        </a:solidFill>
                      </a:rPr>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[VALUE]</a:t>
                    </a:fld>
                    <a:endParaRPr lang="en-GB"/>
                  </a:p>
                </c:rich>
              </c:tx>
              <c:spPr>
                <a:solidFill>
                  <a:srgbClr val="9D9D9C">
                    <a:alpha val="80000"/>
                  </a:srgbClr>
                </a:solidFill>
                <a:ln>
                  <a:noFill/>
                </a:ln>
                <a:effectLst/>
              </c:spPr>
              <c:txPr>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1A-4D8C-B842-9231-B50721E302BE}"/>
                </c:ext>
              </c:extLst>
            </c:dLbl>
            <c:dLbl>
              <c:idx val="6"/>
              <c:tx>
                <c:rich>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28F6CCA9-75D9-E643-B36E-802FD55499A8}" type="CELLRANGE">
                      <a:rPr lang="en-US">
                        <a:solidFill>
                          <a:schemeClr val="bg1"/>
                        </a:solidFill>
                      </a:rPr>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[CELLRANGE]</a:t>
                    </a:fld>
                    <a:endParaRPr lang="en-US" baseline="0" dirty="0">
                      <a:solidFill>
                        <a:schemeClr val="bg1"/>
                      </a:solidFill>
                    </a:endParaRPr>
                  </a:p>
                  <a:p>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61AE23A9-7C7A-F843-98B1-E0149C3D7906}" type="VALUE">
                      <a:rPr lang="en-US">
                        <a:solidFill>
                          <a:schemeClr val="bg1"/>
                        </a:solidFill>
                      </a:rPr>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[VALUE]</a:t>
                    </a:fld>
                    <a:endParaRPr lang="en-GB"/>
                  </a:p>
                </c:rich>
              </c:tx>
              <c:spPr>
                <a:solidFill>
                  <a:srgbClr val="9D9D9C">
                    <a:alpha val="80000"/>
                  </a:srgbClr>
                </a:solidFill>
                <a:ln>
                  <a:noFill/>
                </a:ln>
                <a:effectLst/>
              </c:spPr>
              <c:txPr>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1B-4D8C-B842-9231-B50721E302BE}"/>
                </c:ext>
              </c:extLst>
            </c:dLbl>
            <c:dLbl>
              <c:idx val="7"/>
              <c:tx>
                <c:rich>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EBEB0B1B-3AE9-E742-8644-615ECD4E0105}" type="CELLRANGE">
                      <a:rPr lang="en-US">
                        <a:solidFill>
                          <a:schemeClr val="bg1"/>
                        </a:solidFill>
                      </a:rPr>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[CELLRANGE]</a:t>
                    </a:fld>
                    <a:endParaRPr lang="en-US" baseline="0" dirty="0">
                      <a:solidFill>
                        <a:schemeClr val="bg1"/>
                      </a:solidFill>
                    </a:endParaRPr>
                  </a:p>
                  <a:p>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EB0E630A-F707-9247-8C7B-707F6C22D89C}" type="VALUE">
                      <a:rPr lang="en-US">
                        <a:solidFill>
                          <a:schemeClr val="bg1"/>
                        </a:solidFill>
                      </a:rPr>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[VALUE]</a:t>
                    </a:fld>
                    <a:endParaRPr lang="en-GB"/>
                  </a:p>
                </c:rich>
              </c:tx>
              <c:spPr>
                <a:solidFill>
                  <a:srgbClr val="9D9D9C">
                    <a:alpha val="80000"/>
                  </a:srgbClr>
                </a:solidFill>
                <a:ln>
                  <a:noFill/>
                </a:ln>
                <a:effectLst/>
              </c:spPr>
              <c:txPr>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1C-4D8C-B842-9231-B50721E302BE}"/>
                </c:ext>
              </c:extLst>
            </c:dLbl>
            <c:dLbl>
              <c:idx val="8"/>
              <c:tx>
                <c:rich>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05E6C432-C364-494B-BCF5-C56F112A988D}" type="CELLRANGE">
                      <a:rPr lang="en-US">
                        <a:solidFill>
                          <a:schemeClr val="bg1"/>
                        </a:solidFill>
                      </a:rPr>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[CELLRANGE]</a:t>
                    </a:fld>
                    <a:endParaRPr lang="en-US" baseline="0" dirty="0">
                      <a:solidFill>
                        <a:schemeClr val="bg1"/>
                      </a:solidFill>
                    </a:endParaRPr>
                  </a:p>
                  <a:p>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FBC43A39-9D31-4545-A789-55448AC0A5B9}" type="VALUE">
                      <a:rPr lang="en-US">
                        <a:solidFill>
                          <a:schemeClr val="bg1"/>
                        </a:solidFill>
                      </a:rPr>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[VALUE]</a:t>
                    </a:fld>
                    <a:endParaRPr lang="en-GB"/>
                  </a:p>
                </c:rich>
              </c:tx>
              <c:spPr>
                <a:solidFill>
                  <a:srgbClr val="9D9D9C">
                    <a:alpha val="80000"/>
                  </a:srgbClr>
                </a:solidFill>
                <a:ln>
                  <a:noFill/>
                </a:ln>
                <a:effectLst/>
              </c:spPr>
              <c:txPr>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1D-4D8C-B842-9231-B50721E302BE}"/>
                </c:ext>
              </c:extLst>
            </c:dLbl>
            <c:dLbl>
              <c:idx val="9"/>
              <c:tx>
                <c:rich>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02B9D189-7485-E84D-9EED-8DCA7A4B8524}" type="CELLRANGE">
                      <a:rPr lang="en-US">
                        <a:solidFill>
                          <a:schemeClr val="bg1"/>
                        </a:solidFill>
                      </a:rPr>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[CELLRANGE]</a:t>
                    </a:fld>
                    <a:endParaRPr lang="en-US" baseline="0" dirty="0">
                      <a:solidFill>
                        <a:schemeClr val="bg1"/>
                      </a:solidFill>
                    </a:endParaRPr>
                  </a:p>
                  <a:p>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C621ADFA-F0FA-5347-B5C2-D2E3BA1277BC}" type="VALUE">
                      <a:rPr lang="en-US">
                        <a:solidFill>
                          <a:schemeClr val="bg1"/>
                        </a:solidFill>
                      </a:rPr>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[VALUE]</a:t>
                    </a:fld>
                    <a:endParaRPr lang="en-GB"/>
                  </a:p>
                </c:rich>
              </c:tx>
              <c:spPr>
                <a:solidFill>
                  <a:srgbClr val="9D9D9C">
                    <a:alpha val="80000"/>
                  </a:srgbClr>
                </a:solidFill>
                <a:ln>
                  <a:noFill/>
                </a:ln>
                <a:effectLst/>
              </c:spPr>
              <c:txPr>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1E-4D8C-B842-9231-B50721E302BE}"/>
                </c:ext>
              </c:extLst>
            </c:dLbl>
            <c:dLbl>
              <c:idx val="10"/>
              <c:tx>
                <c:rich>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4B15D8F8-EE27-CE42-88DB-D5A2D3E4387E}" type="CELLRANGE">
                      <a:rPr lang="en-US">
                        <a:solidFill>
                          <a:schemeClr val="bg1"/>
                        </a:solidFill>
                      </a:rPr>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[CELLRANGE]</a:t>
                    </a:fld>
                    <a:endParaRPr lang="en-US" baseline="0" dirty="0">
                      <a:solidFill>
                        <a:schemeClr val="bg1"/>
                      </a:solidFill>
                    </a:endParaRPr>
                  </a:p>
                  <a:p>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846C8354-F770-5D40-957E-F918A1CB3FEB}" type="VALUE">
                      <a:rPr lang="en-US">
                        <a:solidFill>
                          <a:schemeClr val="bg1"/>
                        </a:solidFill>
                      </a:rPr>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[VALUE]</a:t>
                    </a:fld>
                    <a:endParaRPr lang="en-GB"/>
                  </a:p>
                </c:rich>
              </c:tx>
              <c:spPr>
                <a:solidFill>
                  <a:srgbClr val="9D9D9C">
                    <a:alpha val="80000"/>
                  </a:srgbClr>
                </a:solidFill>
                <a:ln>
                  <a:noFill/>
                </a:ln>
                <a:effectLst/>
              </c:spPr>
              <c:txPr>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1F-4D8C-B842-9231-B50721E302BE}"/>
                </c:ext>
              </c:extLst>
            </c:dLbl>
            <c:dLbl>
              <c:idx val="11"/>
              <c:tx>
                <c:rich>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03533F92-20EC-DF4E-8F9C-43ECBD19BDB5}" type="CELLRANGE">
                      <a:rPr lang="en-US">
                        <a:solidFill>
                          <a:schemeClr val="bg1"/>
                        </a:solidFill>
                      </a:rPr>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[CELLRANGE]</a:t>
                    </a:fld>
                    <a:endParaRPr lang="en-US" baseline="0" dirty="0">
                      <a:solidFill>
                        <a:schemeClr val="bg1"/>
                      </a:solidFill>
                    </a:endParaRPr>
                  </a:p>
                  <a:p>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C2F53084-02B0-4D43-A298-EE457164D634}" type="VALUE">
                      <a:rPr lang="en-US">
                        <a:solidFill>
                          <a:schemeClr val="bg1"/>
                        </a:solidFill>
                      </a:rPr>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[VALUE]</a:t>
                    </a:fld>
                    <a:endParaRPr lang="en-GB"/>
                  </a:p>
                </c:rich>
              </c:tx>
              <c:spPr>
                <a:solidFill>
                  <a:srgbClr val="9D9D9C">
                    <a:alpha val="80000"/>
                  </a:srgbClr>
                </a:solidFill>
                <a:ln>
                  <a:noFill/>
                </a:ln>
                <a:effectLst/>
              </c:spPr>
              <c:txPr>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20-4D8C-B842-9231-B50721E302BE}"/>
                </c:ext>
              </c:extLst>
            </c:dLbl>
            <c:dLbl>
              <c:idx val="12"/>
              <c:tx>
                <c:rich>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441A105C-2E5A-FF4E-8D07-CC23D1517F30}" type="CELLRANGE">
                      <a:rPr lang="en-US">
                        <a:solidFill>
                          <a:schemeClr val="bg1"/>
                        </a:solidFill>
                      </a:rPr>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[CELLRANGE]</a:t>
                    </a:fld>
                    <a:endParaRPr lang="en-US" baseline="0" dirty="0">
                      <a:solidFill>
                        <a:schemeClr val="bg1"/>
                      </a:solidFill>
                    </a:endParaRPr>
                  </a:p>
                  <a:p>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262991A3-E84B-274A-BF3D-9882FCADDE24}" type="VALUE">
                      <a:rPr lang="en-US">
                        <a:solidFill>
                          <a:schemeClr val="bg1"/>
                        </a:solidFill>
                      </a:rPr>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[VALUE]</a:t>
                    </a:fld>
                    <a:endParaRPr lang="en-GB"/>
                  </a:p>
                </c:rich>
              </c:tx>
              <c:spPr>
                <a:solidFill>
                  <a:srgbClr val="9D9D9C">
                    <a:alpha val="80000"/>
                  </a:srgbClr>
                </a:solidFill>
                <a:ln>
                  <a:noFill/>
                </a:ln>
                <a:effectLst/>
              </c:spPr>
              <c:txPr>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21-4D8C-B842-9231-B50721E302BE}"/>
                </c:ext>
              </c:extLst>
            </c:dLbl>
            <c:dLbl>
              <c:idx val="13"/>
              <c:tx>
                <c:rich>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BD0F7ADB-6ED2-1848-8B3B-A3870D117EFE}" type="CELLRANGE">
                      <a:rPr lang="en-US">
                        <a:solidFill>
                          <a:schemeClr val="bg1"/>
                        </a:solidFill>
                      </a:rPr>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[CELLRANGE]</a:t>
                    </a:fld>
                    <a:endParaRPr lang="en-US" baseline="0" dirty="0">
                      <a:solidFill>
                        <a:schemeClr val="bg1"/>
                      </a:solidFill>
                    </a:endParaRPr>
                  </a:p>
                  <a:p>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6D4B54EF-5502-DD45-B0D0-43D30484A46F}" type="VALUE">
                      <a:rPr lang="en-US">
                        <a:solidFill>
                          <a:schemeClr val="bg1"/>
                        </a:solidFill>
                      </a:rPr>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[VALUE]</a:t>
                    </a:fld>
                    <a:endParaRPr lang="en-GB"/>
                  </a:p>
                </c:rich>
              </c:tx>
              <c:spPr>
                <a:solidFill>
                  <a:srgbClr val="9D9D9C">
                    <a:alpha val="80000"/>
                  </a:srgbClr>
                </a:solidFill>
                <a:ln>
                  <a:noFill/>
                </a:ln>
                <a:effectLst/>
              </c:spPr>
              <c:txPr>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22-4D8C-B842-9231-B50721E302BE}"/>
                </c:ext>
              </c:extLst>
            </c:dLbl>
            <c:dLbl>
              <c:idx val="14"/>
              <c:tx>
                <c:rich>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35DFA024-7865-5F4E-AB43-811187A17E12}" type="CELLRANGE">
                      <a:rPr lang="en-US">
                        <a:solidFill>
                          <a:schemeClr val="bg1"/>
                        </a:solidFill>
                      </a:rPr>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[CELLRANGE]</a:t>
                    </a:fld>
                    <a:endParaRPr lang="en-US" baseline="0" dirty="0">
                      <a:solidFill>
                        <a:schemeClr val="bg1"/>
                      </a:solidFill>
                    </a:endParaRPr>
                  </a:p>
                  <a:p>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D2865EAE-B9EA-DF47-BAB6-B2374CFA72FB}" type="VALUE">
                      <a:rPr lang="en-US">
                        <a:solidFill>
                          <a:schemeClr val="bg1"/>
                        </a:solidFill>
                      </a:rPr>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[VALUE]</a:t>
                    </a:fld>
                    <a:endParaRPr lang="en-GB"/>
                  </a:p>
                </c:rich>
              </c:tx>
              <c:spPr>
                <a:solidFill>
                  <a:srgbClr val="9D9D9C">
                    <a:alpha val="80000"/>
                  </a:srgbClr>
                </a:solidFill>
                <a:ln>
                  <a:noFill/>
                </a:ln>
                <a:effectLst/>
              </c:spPr>
              <c:txPr>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23-4D8C-B842-9231-B50721E302BE}"/>
                </c:ext>
              </c:extLst>
            </c:dLbl>
            <c:dLbl>
              <c:idx val="15"/>
              <c:tx>
                <c:rich>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DBA47AB6-CBC1-9B4B-881D-E4B6FCE97571}" type="CELLRANGE">
                      <a:rPr lang="en-US">
                        <a:solidFill>
                          <a:schemeClr val="bg1"/>
                        </a:solidFill>
                      </a:rPr>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[CELLRANGE]</a:t>
                    </a:fld>
                    <a:endParaRPr lang="en-US" baseline="0" dirty="0">
                      <a:solidFill>
                        <a:schemeClr val="bg1"/>
                      </a:solidFill>
                    </a:endParaRPr>
                  </a:p>
                  <a:p>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03912442-7810-2142-AADE-181C76B59EDD}" type="VALUE">
                      <a:rPr lang="en-US">
                        <a:solidFill>
                          <a:schemeClr val="bg1"/>
                        </a:solidFill>
                      </a:rPr>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[VALUE]</a:t>
                    </a:fld>
                    <a:endParaRPr lang="en-GB"/>
                  </a:p>
                </c:rich>
              </c:tx>
              <c:spPr>
                <a:solidFill>
                  <a:srgbClr val="9D9D9C">
                    <a:alpha val="80000"/>
                  </a:srgbClr>
                </a:solidFill>
                <a:ln>
                  <a:noFill/>
                </a:ln>
                <a:effectLst/>
              </c:spPr>
              <c:txPr>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24-4D8C-B842-9231-B50721E302BE}"/>
                </c:ext>
              </c:extLst>
            </c:dLbl>
            <c:dLbl>
              <c:idx val="16"/>
              <c:tx>
                <c:rich>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C2A479F0-6D2B-0440-BC91-A8F16F78559F}" type="CELLRANGE">
                      <a:rPr lang="en-US">
                        <a:solidFill>
                          <a:schemeClr val="bg1"/>
                        </a:solidFill>
                      </a:rPr>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[CELLRANGE]</a:t>
                    </a:fld>
                    <a:endParaRPr lang="en-US" baseline="0" dirty="0">
                      <a:solidFill>
                        <a:schemeClr val="bg1"/>
                      </a:solidFill>
                    </a:endParaRPr>
                  </a:p>
                  <a:p>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9486431A-F1AE-D14F-94CE-40224D7A4483}" type="VALUE">
                      <a:rPr lang="en-US">
                        <a:solidFill>
                          <a:schemeClr val="bg1"/>
                        </a:solidFill>
                      </a:rPr>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[VALUE]</a:t>
                    </a:fld>
                    <a:endParaRPr lang="en-GB"/>
                  </a:p>
                </c:rich>
              </c:tx>
              <c:spPr>
                <a:solidFill>
                  <a:srgbClr val="9D9D9C">
                    <a:alpha val="80000"/>
                  </a:srgbClr>
                </a:solidFill>
                <a:ln>
                  <a:noFill/>
                </a:ln>
                <a:effectLst/>
              </c:spPr>
              <c:txPr>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25-4D8C-B842-9231-B50721E302BE}"/>
                </c:ext>
              </c:extLst>
            </c:dLbl>
            <c:dLbl>
              <c:idx val="17"/>
              <c:tx>
                <c:rich>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DD76A210-CD6B-824E-8053-5D90A2EAEED8}" type="CELLRANGE">
                      <a:rPr lang="en-US" smtClean="0">
                        <a:solidFill>
                          <a:schemeClr val="bg1"/>
                        </a:solidFill>
                      </a:rPr>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[CELLRANGE]</a:t>
                    </a:fld>
                    <a:r>
                      <a:rPr lang="en-US" dirty="0">
                        <a:solidFill>
                          <a:schemeClr val="bg1"/>
                        </a:solidFill>
                      </a:rPr>
                      <a:t>12%</a:t>
                    </a:r>
                    <a:endParaRPr lang="en-US" baseline="0" dirty="0">
                      <a:solidFill>
                        <a:schemeClr val="bg1"/>
                      </a:solidFill>
                    </a:endParaRPr>
                  </a:p>
                  <a:p>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E473622E-AB9A-1C49-8DDF-2D2AA610DD2F}" type="VALUE">
                      <a:rPr lang="en-US">
                        <a:solidFill>
                          <a:schemeClr val="bg1"/>
                        </a:solidFill>
                      </a:rPr>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[VALUE]</a:t>
                    </a:fld>
                    <a:endParaRPr lang="en-GB"/>
                  </a:p>
                </c:rich>
              </c:tx>
              <c:spPr>
                <a:solidFill>
                  <a:srgbClr val="9D9D9C">
                    <a:alpha val="80000"/>
                  </a:srgbClr>
                </a:solidFill>
                <a:ln>
                  <a:noFill/>
                </a:ln>
                <a:effectLst/>
              </c:spPr>
              <c:txPr>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26-4D8C-B842-9231-B50721E302BE}"/>
                </c:ext>
              </c:extLst>
            </c:dLbl>
            <c:spPr>
              <a:solidFill>
                <a:srgbClr val="9D9D9C">
                  <a:alpha val="80000"/>
                </a:srgbClr>
              </a:solidFill>
              <a:ln>
                <a:noFill/>
              </a:ln>
              <a:effectLst/>
            </c:spPr>
            <c:txPr>
              <a:bodyPr rot="0" spcFirstLastPara="1" vertOverflow="ellipsis" vert="horz" wrap="square" lIns="38100" tIns="19050" rIns="38100" bIns="19050" anchor="ctr" anchorCtr="1">
                <a:spAutoFit/>
              </a:bodyPr>
              <a:lstStyle/>
              <a:p>
                <a:pPr>
                  <a:defRPr sz="600" b="1" i="0" u="none" strike="noStrike" kern="1200" baseline="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ctr"/>
            <c:showLegendKey val="0"/>
            <c:showVal val="1"/>
            <c:showCatName val="0"/>
            <c:showSerName val="0"/>
            <c:showPercent val="0"/>
            <c:showBubbleSize val="0"/>
            <c:separator>
</c:separator>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cat>
            <c:strRef>
              <c:f>Sheet1!$A$2:$A$18</c:f>
              <c:strCache>
                <c:ptCount val="17"/>
                <c:pt idx="0">
                  <c:v>FY10</c:v>
                </c:pt>
                <c:pt idx="1">
                  <c:v>FY11</c:v>
                </c:pt>
                <c:pt idx="2">
                  <c:v>FY12</c:v>
                </c:pt>
                <c:pt idx="3">
                  <c:v>FY13</c:v>
                </c:pt>
                <c:pt idx="4">
                  <c:v>FY14</c:v>
                </c:pt>
                <c:pt idx="5">
                  <c:v>FY15</c:v>
                </c:pt>
                <c:pt idx="6">
                  <c:v>FY16</c:v>
                </c:pt>
                <c:pt idx="7">
                  <c:v>FY17</c:v>
                </c:pt>
                <c:pt idx="8">
                  <c:v>FY18</c:v>
                </c:pt>
                <c:pt idx="9">
                  <c:v>FY19</c:v>
                </c:pt>
                <c:pt idx="10">
                  <c:v>FY20</c:v>
                </c:pt>
                <c:pt idx="11">
                  <c:v>Q1 FY21</c:v>
                </c:pt>
                <c:pt idx="12">
                  <c:v>Q2 FY21</c:v>
                </c:pt>
                <c:pt idx="13">
                  <c:v>Q3 FY21</c:v>
                </c:pt>
                <c:pt idx="14">
                  <c:v>Q4 FY21</c:v>
                </c:pt>
                <c:pt idx="15">
                  <c:v>Q1 FY22</c:v>
                </c:pt>
                <c:pt idx="16">
                  <c:v>Q2 FY22</c:v>
                </c:pt>
              </c:strCache>
            </c:strRef>
          </c:cat>
          <c:val>
            <c:numRef>
              <c:f>Sheet1!$E$2:$E$18</c:f>
              <c:numCache>
                <c:formatCode>#,##0.0</c:formatCode>
                <c:ptCount val="17"/>
                <c:pt idx="0">
                  <c:v>36.863399999999999</c:v>
                </c:pt>
                <c:pt idx="1">
                  <c:v>37.567399999999999</c:v>
                </c:pt>
                <c:pt idx="2">
                  <c:v>38.990400000000001</c:v>
                </c:pt>
                <c:pt idx="3">
                  <c:v>39.491399999999999</c:v>
                </c:pt>
                <c:pt idx="4">
                  <c:v>40.530999999999999</c:v>
                </c:pt>
                <c:pt idx="5">
                  <c:v>41.267429999999997</c:v>
                </c:pt>
                <c:pt idx="6">
                  <c:v>42.78342</c:v>
                </c:pt>
                <c:pt idx="7">
                  <c:v>44.47842</c:v>
                </c:pt>
                <c:pt idx="8">
                  <c:v>45.293419999999998</c:v>
                </c:pt>
                <c:pt idx="9">
                  <c:v>45.39922</c:v>
                </c:pt>
                <c:pt idx="10">
                  <c:v>45.699220000000004</c:v>
                </c:pt>
                <c:pt idx="11">
                  <c:v>45.699220000000004</c:v>
                </c:pt>
                <c:pt idx="12">
                  <c:v>45.699220000000004</c:v>
                </c:pt>
                <c:pt idx="13">
                  <c:v>45.798220000000001</c:v>
                </c:pt>
                <c:pt idx="14">
                  <c:v>46.2</c:v>
                </c:pt>
                <c:pt idx="15">
                  <c:v>46.322220000000002</c:v>
                </c:pt>
                <c:pt idx="16" formatCode="0.0">
                  <c:v>46.512219999999999</c:v>
                </c:pt>
              </c:numCache>
            </c:numRef>
          </c:val>
          <c:extLst>
            <c:ext xmlns:c15="http://schemas.microsoft.com/office/drawing/2012/chart" uri="{02D57815-91ED-43cb-92C2-25804820EDAC}">
              <c15:datalabelsRange>
                <c15:f>Sheet1!$K$2:$K$18</c15:f>
                <c15:dlblRangeCache>
                  <c:ptCount val="17"/>
                  <c:pt idx="0">
                    <c:v>23%</c:v>
                  </c:pt>
                  <c:pt idx="1">
                    <c:v>22%</c:v>
                  </c:pt>
                  <c:pt idx="2">
                    <c:v>20%</c:v>
                  </c:pt>
                  <c:pt idx="3">
                    <c:v>18%</c:v>
                  </c:pt>
                  <c:pt idx="4">
                    <c:v>17%</c:v>
                  </c:pt>
                  <c:pt idx="5">
                    <c:v>15%</c:v>
                  </c:pt>
                  <c:pt idx="6">
                    <c:v>14%</c:v>
                  </c:pt>
                  <c:pt idx="7">
                    <c:v>14%</c:v>
                  </c:pt>
                  <c:pt idx="8">
                    <c:v>13%</c:v>
                  </c:pt>
                  <c:pt idx="9">
                    <c:v>13%</c:v>
                  </c:pt>
                  <c:pt idx="10">
                    <c:v>12%</c:v>
                  </c:pt>
                  <c:pt idx="11">
                    <c:v>12.3%</c:v>
                  </c:pt>
                  <c:pt idx="12">
                    <c:v>12.3%</c:v>
                  </c:pt>
                  <c:pt idx="13">
                    <c:v>12.2%</c:v>
                  </c:pt>
                  <c:pt idx="14">
                    <c:v>12.1%</c:v>
                  </c:pt>
                  <c:pt idx="15">
                    <c:v>12.1%</c:v>
                  </c:pt>
                  <c:pt idx="16">
                    <c:v>12.0%</c:v>
                  </c:pt>
                </c15:dlblRangeCache>
              </c15:datalabelsRange>
            </c:ext>
            <c:ext xmlns:c16="http://schemas.microsoft.com/office/drawing/2014/chart" uri="{C3380CC4-5D6E-409C-BE32-E72D297353CC}">
              <c16:uniqueId val="{00000027-4D8C-B842-9231-B50721E302BE}"/>
            </c:ext>
          </c:extLst>
        </c:ser>
        <c:ser>
          <c:idx val="4"/>
          <c:order val="4"/>
          <c:tx>
            <c:strRef>
              <c:f>Sheet1!$F$1</c:f>
              <c:strCache>
                <c:ptCount val="1"/>
                <c:pt idx="0">
                  <c:v>Renewables*</c:v>
                </c:pt>
              </c:strCache>
            </c:strRef>
          </c:tx>
          <c:spPr>
            <a:solidFill>
              <a:srgbClr val="D5D7DC"/>
            </a:solidFill>
            <a:ln>
              <a:noFill/>
            </a:ln>
            <a:effectLst/>
          </c:spPr>
          <c:invertIfNegative val="0"/>
          <c:dLbls>
            <c:dLbl>
              <c:idx val="0"/>
              <c:tx>
                <c:rich>
                  <a:bodyPr/>
                  <a:lstStyle/>
                  <a:p>
                    <a:fld id="{58B387B9-A60C-8949-801E-EFE7392C545B}" type="CELLRANGE">
                      <a:rPr lang="en-US"/>
                      <a:pPr/>
                      <a:t>[CELLRANGE]</a:t>
                    </a:fld>
                    <a:endParaRPr lang="en-US" baseline="0" dirty="0"/>
                  </a:p>
                  <a:p>
                    <a:fld id="{22A7131A-BC7A-5449-A4F3-3FFD62759C56}" type="VALUE">
                      <a:rPr lang="en-US"/>
                      <a:pPr/>
                      <a:t>[VALUE]</a:t>
                    </a:fld>
                    <a:endParaRPr lang="en-GB"/>
                  </a:p>
                </c:rich>
              </c:tx>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28-4D8C-B842-9231-B50721E302BE}"/>
                </c:ext>
              </c:extLst>
            </c:dLbl>
            <c:dLbl>
              <c:idx val="1"/>
              <c:tx>
                <c:rich>
                  <a:bodyPr/>
                  <a:lstStyle/>
                  <a:p>
                    <a:fld id="{158F23B3-9745-4346-B8C4-83A513BEF58B}" type="CELLRANGE">
                      <a:rPr lang="en-US"/>
                      <a:pPr/>
                      <a:t>[CELLRANGE]</a:t>
                    </a:fld>
                    <a:endParaRPr lang="en-US" baseline="0" dirty="0"/>
                  </a:p>
                  <a:p>
                    <a:fld id="{E75E96EF-974D-A144-95CF-C4E93482B606}" type="VALUE">
                      <a:rPr lang="en-US"/>
                      <a:pPr/>
                      <a:t>[VALUE]</a:t>
                    </a:fld>
                    <a:endParaRPr lang="en-GB"/>
                  </a:p>
                </c:rich>
              </c:tx>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29-4D8C-B842-9231-B50721E302BE}"/>
                </c:ext>
              </c:extLst>
            </c:dLbl>
            <c:dLbl>
              <c:idx val="2"/>
              <c:tx>
                <c:rich>
                  <a:bodyPr/>
                  <a:lstStyle/>
                  <a:p>
                    <a:fld id="{B5A378CE-AAF6-164A-9D47-E43FB3BBB652}" type="CELLRANGE">
                      <a:rPr lang="en-US"/>
                      <a:pPr/>
                      <a:t>[CELLRANGE]</a:t>
                    </a:fld>
                    <a:endParaRPr lang="en-US" baseline="0" dirty="0"/>
                  </a:p>
                  <a:p>
                    <a:fld id="{BC666402-F870-1340-B7A2-803E853B4ABC}" type="VALUE">
                      <a:rPr lang="en-US"/>
                      <a:pPr/>
                      <a:t>[VALUE]</a:t>
                    </a:fld>
                    <a:endParaRPr lang="en-GB"/>
                  </a:p>
                </c:rich>
              </c:tx>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2A-4D8C-B842-9231-B50721E302BE}"/>
                </c:ext>
              </c:extLst>
            </c:dLbl>
            <c:dLbl>
              <c:idx val="3"/>
              <c:tx>
                <c:rich>
                  <a:bodyPr/>
                  <a:lstStyle/>
                  <a:p>
                    <a:fld id="{1E6AE3B5-95F0-564E-91C8-1AFE476E4AF7}" type="CELLRANGE">
                      <a:rPr lang="en-US"/>
                      <a:pPr/>
                      <a:t>[CELLRANGE]</a:t>
                    </a:fld>
                    <a:endParaRPr lang="en-US" baseline="0" dirty="0"/>
                  </a:p>
                  <a:p>
                    <a:fld id="{22921079-7BC7-6F49-9229-ECC817D79D50}" type="VALUE">
                      <a:rPr lang="en-US"/>
                      <a:pPr/>
                      <a:t>[VALUE]</a:t>
                    </a:fld>
                    <a:endParaRPr lang="en-GB"/>
                  </a:p>
                </c:rich>
              </c:tx>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2B-4D8C-B842-9231-B50721E302BE}"/>
                </c:ext>
              </c:extLst>
            </c:dLbl>
            <c:dLbl>
              <c:idx val="4"/>
              <c:tx>
                <c:rich>
                  <a:bodyPr/>
                  <a:lstStyle/>
                  <a:p>
                    <a:fld id="{470E4AF5-80D0-D441-ACB9-ABEFF8FEC210}" type="CELLRANGE">
                      <a:rPr lang="en-US"/>
                      <a:pPr/>
                      <a:t>[CELLRANGE]</a:t>
                    </a:fld>
                    <a:endParaRPr lang="en-US" baseline="0" dirty="0"/>
                  </a:p>
                  <a:p>
                    <a:fld id="{E7686815-7EE9-5645-B537-390969B8BC48}" type="VALUE">
                      <a:rPr lang="en-US"/>
                      <a:pPr/>
                      <a:t>[VALUE]</a:t>
                    </a:fld>
                    <a:endParaRPr lang="en-GB"/>
                  </a:p>
                </c:rich>
              </c:tx>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2C-4D8C-B842-9231-B50721E302BE}"/>
                </c:ext>
              </c:extLst>
            </c:dLbl>
            <c:dLbl>
              <c:idx val="5"/>
              <c:tx>
                <c:rich>
                  <a:bodyPr/>
                  <a:lstStyle/>
                  <a:p>
                    <a:fld id="{94CE8BDA-74B0-1D4C-A1E1-5E87D169C699}" type="CELLRANGE">
                      <a:rPr lang="en-US"/>
                      <a:pPr/>
                      <a:t>[CELLRANGE]</a:t>
                    </a:fld>
                    <a:endParaRPr lang="en-US" baseline="0" dirty="0"/>
                  </a:p>
                  <a:p>
                    <a:fld id="{7CB648F4-160F-7D41-ADF9-42BCA93D4400}" type="VALUE">
                      <a:rPr lang="en-US"/>
                      <a:pPr/>
                      <a:t>[VALUE]</a:t>
                    </a:fld>
                    <a:endParaRPr lang="en-GB"/>
                  </a:p>
                </c:rich>
              </c:tx>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2D-4D8C-B842-9231-B50721E302BE}"/>
                </c:ext>
              </c:extLst>
            </c:dLbl>
            <c:dLbl>
              <c:idx val="6"/>
              <c:tx>
                <c:rich>
                  <a:bodyPr/>
                  <a:lstStyle/>
                  <a:p>
                    <a:fld id="{DD3C1540-BB8A-934B-A13E-09E4DBD27AFA}" type="CELLRANGE">
                      <a:rPr lang="en-US"/>
                      <a:pPr/>
                      <a:t>[CELLRANGE]</a:t>
                    </a:fld>
                    <a:endParaRPr lang="en-US" baseline="0" dirty="0"/>
                  </a:p>
                  <a:p>
                    <a:fld id="{A1FF1702-B918-3F42-A48D-41656CB2C141}" type="VALUE">
                      <a:rPr lang="en-US"/>
                      <a:pPr/>
                      <a:t>[VALUE]</a:t>
                    </a:fld>
                    <a:endParaRPr lang="en-GB"/>
                  </a:p>
                </c:rich>
              </c:tx>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2E-4D8C-B842-9231-B50721E302BE}"/>
                </c:ext>
              </c:extLst>
            </c:dLbl>
            <c:dLbl>
              <c:idx val="7"/>
              <c:tx>
                <c:rich>
                  <a:bodyPr/>
                  <a:lstStyle/>
                  <a:p>
                    <a:fld id="{980691DC-E8AF-F441-BA2F-A54BBB57FC1F}" type="CELLRANGE">
                      <a:rPr lang="en-US"/>
                      <a:pPr/>
                      <a:t>[CELLRANGE]</a:t>
                    </a:fld>
                    <a:endParaRPr lang="en-US" baseline="0" dirty="0"/>
                  </a:p>
                  <a:p>
                    <a:fld id="{FDFCB706-76F0-7349-BA43-5A21AC330920}" type="VALUE">
                      <a:rPr lang="en-US"/>
                      <a:pPr/>
                      <a:t>[VALUE]</a:t>
                    </a:fld>
                    <a:endParaRPr lang="en-GB"/>
                  </a:p>
                </c:rich>
              </c:tx>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2F-4D8C-B842-9231-B50721E302BE}"/>
                </c:ext>
              </c:extLst>
            </c:dLbl>
            <c:dLbl>
              <c:idx val="8"/>
              <c:tx>
                <c:rich>
                  <a:bodyPr/>
                  <a:lstStyle/>
                  <a:p>
                    <a:fld id="{6E6443E2-0C27-304C-A32F-7D0E5C23E1B3}" type="CELLRANGE">
                      <a:rPr lang="en-US"/>
                      <a:pPr/>
                      <a:t>[CELLRANGE]</a:t>
                    </a:fld>
                    <a:endParaRPr lang="en-US" baseline="0" dirty="0"/>
                  </a:p>
                  <a:p>
                    <a:fld id="{D4D9CC09-D057-CD42-8E61-83A5CFA5DDF2}" type="VALUE">
                      <a:rPr lang="en-US"/>
                      <a:pPr/>
                      <a:t>[VALUE]</a:t>
                    </a:fld>
                    <a:endParaRPr lang="en-GB"/>
                  </a:p>
                </c:rich>
              </c:tx>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30-4D8C-B842-9231-B50721E302BE}"/>
                </c:ext>
              </c:extLst>
            </c:dLbl>
            <c:dLbl>
              <c:idx val="9"/>
              <c:tx>
                <c:rich>
                  <a:bodyPr/>
                  <a:lstStyle/>
                  <a:p>
                    <a:fld id="{1B4B13F8-D4F4-324C-9A81-A427A6C4FF18}" type="CELLRANGE">
                      <a:rPr lang="en-US"/>
                      <a:pPr/>
                      <a:t>[CELLRANGE]</a:t>
                    </a:fld>
                    <a:endParaRPr lang="en-US" baseline="0" dirty="0"/>
                  </a:p>
                  <a:p>
                    <a:fld id="{55A7554D-9395-8844-88EB-9E6BF49A2207}" type="VALUE">
                      <a:rPr lang="en-US"/>
                      <a:pPr/>
                      <a:t>[VALUE]</a:t>
                    </a:fld>
                    <a:endParaRPr lang="en-GB"/>
                  </a:p>
                </c:rich>
              </c:tx>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31-4D8C-B842-9231-B50721E302BE}"/>
                </c:ext>
              </c:extLst>
            </c:dLbl>
            <c:dLbl>
              <c:idx val="10"/>
              <c:tx>
                <c:rich>
                  <a:bodyPr/>
                  <a:lstStyle/>
                  <a:p>
                    <a:fld id="{18E2798E-7476-7249-ABE5-D878885AA145}" type="CELLRANGE">
                      <a:rPr lang="en-US"/>
                      <a:pPr/>
                      <a:t>[CELLRANGE]</a:t>
                    </a:fld>
                    <a:endParaRPr lang="en-US" baseline="0" dirty="0"/>
                  </a:p>
                  <a:p>
                    <a:fld id="{21ACEE41-2063-C94E-9DB8-090FBF07E134}" type="VALUE">
                      <a:rPr lang="en-US"/>
                      <a:pPr/>
                      <a:t>[VALUE]</a:t>
                    </a:fld>
                    <a:endParaRPr lang="en-GB"/>
                  </a:p>
                </c:rich>
              </c:tx>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32-4D8C-B842-9231-B50721E302BE}"/>
                </c:ext>
              </c:extLst>
            </c:dLbl>
            <c:dLbl>
              <c:idx val="11"/>
              <c:tx>
                <c:rich>
                  <a:bodyPr/>
                  <a:lstStyle/>
                  <a:p>
                    <a:fld id="{AC19C190-ACD9-654E-B0FF-87A0303D7C69}" type="CELLRANGE">
                      <a:rPr lang="en-US"/>
                      <a:pPr/>
                      <a:t>[CELLRANGE]</a:t>
                    </a:fld>
                    <a:endParaRPr lang="en-US" baseline="0" dirty="0"/>
                  </a:p>
                  <a:p>
                    <a:fld id="{2804E5D5-A512-2D48-81A3-55098F75711C}" type="VALUE">
                      <a:rPr lang="en-US"/>
                      <a:pPr/>
                      <a:t>[VALUE]</a:t>
                    </a:fld>
                    <a:endParaRPr lang="en-GB"/>
                  </a:p>
                </c:rich>
              </c:tx>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33-4D8C-B842-9231-B50721E302BE}"/>
                </c:ext>
              </c:extLst>
            </c:dLbl>
            <c:dLbl>
              <c:idx val="12"/>
              <c:tx>
                <c:rich>
                  <a:bodyPr/>
                  <a:lstStyle/>
                  <a:p>
                    <a:fld id="{1505ADFF-3C03-AA49-918E-411F9416F82F}" type="CELLRANGE">
                      <a:rPr lang="en-US"/>
                      <a:pPr/>
                      <a:t>[CELLRANGE]</a:t>
                    </a:fld>
                    <a:endParaRPr lang="en-US" baseline="0" dirty="0"/>
                  </a:p>
                  <a:p>
                    <a:fld id="{AEDA536C-5029-3B47-939A-41465A2057E9}" type="VALUE">
                      <a:rPr lang="en-US"/>
                      <a:pPr/>
                      <a:t>[VALUE]</a:t>
                    </a:fld>
                    <a:endParaRPr lang="en-GB"/>
                  </a:p>
                </c:rich>
              </c:tx>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34-4D8C-B842-9231-B50721E302BE}"/>
                </c:ext>
              </c:extLst>
            </c:dLbl>
            <c:dLbl>
              <c:idx val="13"/>
              <c:tx>
                <c:rich>
                  <a:bodyPr/>
                  <a:lstStyle/>
                  <a:p>
                    <a:fld id="{AC683B31-0AC3-CB48-A11A-DD50E219CB58}" type="CELLRANGE">
                      <a:rPr lang="en-US"/>
                      <a:pPr/>
                      <a:t>[CELLRANGE]</a:t>
                    </a:fld>
                    <a:endParaRPr lang="en-US" baseline="0" dirty="0"/>
                  </a:p>
                  <a:p>
                    <a:fld id="{1B28125E-B0CC-364D-A213-38115C5BDD9E}" type="VALUE">
                      <a:rPr lang="en-US"/>
                      <a:pPr/>
                      <a:t>[VALUE]</a:t>
                    </a:fld>
                    <a:endParaRPr lang="en-GB"/>
                  </a:p>
                </c:rich>
              </c:tx>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35-4D8C-B842-9231-B50721E302BE}"/>
                </c:ext>
              </c:extLst>
            </c:dLbl>
            <c:dLbl>
              <c:idx val="14"/>
              <c:tx>
                <c:rich>
                  <a:bodyPr/>
                  <a:lstStyle/>
                  <a:p>
                    <a:fld id="{965F3FCC-605B-364F-8D8F-D192F1D10261}" type="CELLRANGE">
                      <a:rPr lang="en-US"/>
                      <a:pPr/>
                      <a:t>[CELLRANGE]</a:t>
                    </a:fld>
                    <a:endParaRPr lang="en-US" baseline="0" dirty="0"/>
                  </a:p>
                  <a:p>
                    <a:fld id="{266B7E0D-AEE2-7643-9192-FC9864122047}" type="VALUE">
                      <a:rPr lang="en-US"/>
                      <a:pPr/>
                      <a:t>[VALUE]</a:t>
                    </a:fld>
                    <a:endParaRPr lang="en-GB"/>
                  </a:p>
                </c:rich>
              </c:tx>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36-4D8C-B842-9231-B50721E302BE}"/>
                </c:ext>
              </c:extLst>
            </c:dLbl>
            <c:dLbl>
              <c:idx val="15"/>
              <c:tx>
                <c:rich>
                  <a:bodyPr/>
                  <a:lstStyle/>
                  <a:p>
                    <a:fld id="{4F85ADD4-A6A3-6747-92CF-5CC7624F9CF7}" type="CELLRANGE">
                      <a:rPr lang="en-US"/>
                      <a:pPr/>
                      <a:t>[CELLRANGE]</a:t>
                    </a:fld>
                    <a:endParaRPr lang="en-US" baseline="0" dirty="0"/>
                  </a:p>
                  <a:p>
                    <a:fld id="{51A206AE-B458-4448-A05B-78538480C4D4}" type="VALUE">
                      <a:rPr lang="en-US"/>
                      <a:pPr/>
                      <a:t>[VALUE]</a:t>
                    </a:fld>
                    <a:endParaRPr lang="en-GB"/>
                  </a:p>
                </c:rich>
              </c:tx>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37-4D8C-B842-9231-B50721E302BE}"/>
                </c:ext>
              </c:extLst>
            </c:dLbl>
            <c:dLbl>
              <c:idx val="16"/>
              <c:tx>
                <c:rich>
                  <a:bodyPr/>
                  <a:lstStyle/>
                  <a:p>
                    <a:fld id="{DF408766-CF75-8447-A333-88052E365B76}" type="CELLRANGE">
                      <a:rPr lang="en-US"/>
                      <a:pPr/>
                      <a:t>[CELLRANGE]</a:t>
                    </a:fld>
                    <a:endParaRPr lang="en-US" baseline="0" dirty="0"/>
                  </a:p>
                  <a:p>
                    <a:fld id="{1D8D47F1-C12E-3741-8714-A4DD64B78ABA}" type="VALUE">
                      <a:rPr lang="en-US"/>
                      <a:pPr/>
                      <a:t>[VALUE]</a:t>
                    </a:fld>
                    <a:endParaRPr lang="en-GB"/>
                  </a:p>
                </c:rich>
              </c:tx>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38-4D8C-B842-9231-B50721E302BE}"/>
                </c:ext>
              </c:extLst>
            </c:dLbl>
            <c:dLbl>
              <c:idx val="17"/>
              <c:tx>
                <c:rich>
                  <a:bodyPr/>
                  <a:lstStyle/>
                  <a:p>
                    <a:r>
                      <a:rPr lang="en-US" dirty="0"/>
                      <a:t>25%</a:t>
                    </a:r>
                    <a:fld id="{B1481305-B2D6-CA4F-887A-0D63E827FAEB}" type="CELLRANGE">
                      <a:rPr lang="en-US" smtClean="0"/>
                      <a:pPr/>
                      <a:t>[CELLRANGE]</a:t>
                    </a:fld>
                    <a:endParaRPr lang="en-US" baseline="0" dirty="0"/>
                  </a:p>
                  <a:p>
                    <a:fld id="{E2724EAB-26E6-7C43-9A55-FFEA5A8BC2E8}" type="VALUE">
                      <a:rPr lang="en-US"/>
                      <a:pPr/>
                      <a:t>[VALUE]</a:t>
                    </a:fld>
                    <a:endParaRPr lang="en-GB"/>
                  </a:p>
                </c:rich>
              </c:tx>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39-4D8C-B842-9231-B50721E302BE}"/>
                </c:ext>
              </c:extLst>
            </c:dLbl>
            <c:spPr>
              <a:solidFill>
                <a:srgbClr val="D5D7DC">
                  <a:alpha val="80000"/>
                </a:srgbClr>
              </a:solidFill>
              <a:ln>
                <a:noFill/>
              </a:ln>
              <a:effectLst/>
            </c:spPr>
            <c:txPr>
              <a:bodyPr rot="0" spcFirstLastPara="1" vertOverflow="ellipsis" vert="horz" wrap="square" lIns="38100" tIns="19050" rIns="38100" bIns="19050" anchor="ctr" anchorCtr="1">
                <a:spAutoFit/>
              </a:bodyPr>
              <a:lstStyle/>
              <a:p>
                <a:pPr>
                  <a:defRPr sz="600" b="1" i="0" u="none" strike="noStrike" kern="1200" baseline="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ctr"/>
            <c:showLegendKey val="0"/>
            <c:showVal val="1"/>
            <c:showCatName val="0"/>
            <c:showSerName val="0"/>
            <c:showPercent val="0"/>
            <c:showBubbleSize val="0"/>
            <c:separator>
</c:separator>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cat>
            <c:strRef>
              <c:f>Sheet1!$A$2:$A$18</c:f>
              <c:strCache>
                <c:ptCount val="17"/>
                <c:pt idx="0">
                  <c:v>FY10</c:v>
                </c:pt>
                <c:pt idx="1">
                  <c:v>FY11</c:v>
                </c:pt>
                <c:pt idx="2">
                  <c:v>FY12</c:v>
                </c:pt>
                <c:pt idx="3">
                  <c:v>FY13</c:v>
                </c:pt>
                <c:pt idx="4">
                  <c:v>FY14</c:v>
                </c:pt>
                <c:pt idx="5">
                  <c:v>FY15</c:v>
                </c:pt>
                <c:pt idx="6">
                  <c:v>FY16</c:v>
                </c:pt>
                <c:pt idx="7">
                  <c:v>FY17</c:v>
                </c:pt>
                <c:pt idx="8">
                  <c:v>FY18</c:v>
                </c:pt>
                <c:pt idx="9">
                  <c:v>FY19</c:v>
                </c:pt>
                <c:pt idx="10">
                  <c:v>FY20</c:v>
                </c:pt>
                <c:pt idx="11">
                  <c:v>Q1 FY21</c:v>
                </c:pt>
                <c:pt idx="12">
                  <c:v>Q2 FY21</c:v>
                </c:pt>
                <c:pt idx="13">
                  <c:v>Q3 FY21</c:v>
                </c:pt>
                <c:pt idx="14">
                  <c:v>Q4 FY21</c:v>
                </c:pt>
                <c:pt idx="15">
                  <c:v>Q1 FY22</c:v>
                </c:pt>
                <c:pt idx="16">
                  <c:v>Q2 FY22</c:v>
                </c:pt>
              </c:strCache>
            </c:strRef>
          </c:cat>
          <c:val>
            <c:numRef>
              <c:f>Sheet1!$F$2:$F$18</c:f>
              <c:numCache>
                <c:formatCode>#,##0.0</c:formatCode>
                <c:ptCount val="17"/>
                <c:pt idx="0">
                  <c:v>15.52111</c:v>
                </c:pt>
                <c:pt idx="1">
                  <c:v>18.454519999999999</c:v>
                </c:pt>
                <c:pt idx="2">
                  <c:v>24.503450000000001</c:v>
                </c:pt>
                <c:pt idx="3">
                  <c:v>27.541709999999998</c:v>
                </c:pt>
                <c:pt idx="4">
                  <c:v>29.46255</c:v>
                </c:pt>
                <c:pt idx="5">
                  <c:v>31.692139999999998</c:v>
                </c:pt>
                <c:pt idx="6">
                  <c:v>38.821510000000004</c:v>
                </c:pt>
                <c:pt idx="7">
                  <c:v>57.26023</c:v>
                </c:pt>
                <c:pt idx="8">
                  <c:v>69.022390000000001</c:v>
                </c:pt>
                <c:pt idx="9">
                  <c:v>77.641630000000006</c:v>
                </c:pt>
                <c:pt idx="10">
                  <c:v>86.759190000000004</c:v>
                </c:pt>
                <c:pt idx="11">
                  <c:v>87.66919</c:v>
                </c:pt>
                <c:pt idx="12">
                  <c:v>89.229420000000005</c:v>
                </c:pt>
                <c:pt idx="13">
                  <c:v>91.153809999999993</c:v>
                </c:pt>
                <c:pt idx="14">
                  <c:v>94.433785</c:v>
                </c:pt>
                <c:pt idx="15">
                  <c:v>96.955505000000002</c:v>
                </c:pt>
                <c:pt idx="16">
                  <c:v>101.53284499999999</c:v>
                </c:pt>
              </c:numCache>
            </c:numRef>
          </c:val>
          <c:extLst>
            <c:ext xmlns:c15="http://schemas.microsoft.com/office/drawing/2012/chart" uri="{02D57815-91ED-43cb-92C2-25804820EDAC}">
              <c15:datalabelsRange>
                <c15:f>Sheet1!$J$2:$J$18</c15:f>
                <c15:dlblRangeCache>
                  <c:ptCount val="17"/>
                  <c:pt idx="0">
                    <c:v>10%</c:v>
                  </c:pt>
                  <c:pt idx="1">
                    <c:v>11%</c:v>
                  </c:pt>
                  <c:pt idx="2">
                    <c:v>12%</c:v>
                  </c:pt>
                  <c:pt idx="3">
                    <c:v>12%</c:v>
                  </c:pt>
                  <c:pt idx="4">
                    <c:v>12%</c:v>
                  </c:pt>
                  <c:pt idx="5">
                    <c:v>12%</c:v>
                  </c:pt>
                  <c:pt idx="6">
                    <c:v>13%</c:v>
                  </c:pt>
                  <c:pt idx="7">
                    <c:v>18%</c:v>
                  </c:pt>
                  <c:pt idx="8">
                    <c:v>20%</c:v>
                  </c:pt>
                  <c:pt idx="9">
                    <c:v>22%</c:v>
                  </c:pt>
                  <c:pt idx="10">
                    <c:v>23%</c:v>
                  </c:pt>
                  <c:pt idx="11">
                    <c:v>23.6%</c:v>
                  </c:pt>
                  <c:pt idx="12">
                    <c:v>23.9%</c:v>
                  </c:pt>
                  <c:pt idx="13">
                    <c:v>24.3%</c:v>
                  </c:pt>
                  <c:pt idx="14">
                    <c:v>24.7%</c:v>
                  </c:pt>
                  <c:pt idx="15">
                    <c:v>25.2%</c:v>
                  </c:pt>
                  <c:pt idx="16">
                    <c:v>26.1%</c:v>
                  </c:pt>
                </c15:dlblRangeCache>
              </c15:datalabelsRange>
            </c:ext>
            <c:ext xmlns:c16="http://schemas.microsoft.com/office/drawing/2014/chart" uri="{C3380CC4-5D6E-409C-BE32-E72D297353CC}">
              <c16:uniqueId val="{0000003A-4D8C-B842-9231-B50721E302BE}"/>
            </c:ext>
          </c:extLst>
        </c:ser>
        <c:dLbls>
          <c:showLegendKey val="0"/>
          <c:showVal val="0"/>
          <c:showCatName val="0"/>
          <c:showSerName val="0"/>
          <c:showPercent val="0"/>
          <c:showBubbleSize val="0"/>
        </c:dLbls>
        <c:gapWidth val="150"/>
        <c:overlap val="100"/>
        <c:axId val="1088633967"/>
        <c:axId val="1336058815"/>
      </c:barChart>
      <c:catAx>
        <c:axId val="108863396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6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1336058815"/>
        <c:crosses val="autoZero"/>
        <c:auto val="1"/>
        <c:lblAlgn val="ctr"/>
        <c:lblOffset val="100"/>
        <c:noMultiLvlLbl val="0"/>
      </c:catAx>
      <c:valAx>
        <c:axId val="1336058815"/>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1088633967"/>
        <c:crosses val="autoZero"/>
        <c:crossBetween val="between"/>
      </c:valAx>
      <c:spPr>
        <a:noFill/>
        <a:ln>
          <a:noFill/>
        </a:ln>
        <a:effectLst/>
      </c:spPr>
    </c:plotArea>
    <c:legend>
      <c:legendPos val="b"/>
      <c:layout>
        <c:manualLayout>
          <c:xMode val="edge"/>
          <c:yMode val="edge"/>
          <c:x val="1.4825300400269224E-2"/>
          <c:y val="0.93420814572430011"/>
          <c:w val="0.41111067768079224"/>
          <c:h val="6.5792019977821123E-2"/>
        </c:manualLayout>
      </c:layout>
      <c:overlay val="0"/>
      <c:spPr>
        <a:noFill/>
        <a:ln>
          <a:noFill/>
        </a:ln>
        <a:effectLst/>
      </c:spPr>
      <c:txPr>
        <a:bodyPr rot="0" spcFirstLastPara="1" vertOverflow="ellipsis" vert="horz" wrap="square" anchor="ctr" anchorCtr="1"/>
        <a:lstStyle/>
        <a:p>
          <a:pPr>
            <a:defRPr sz="6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bg1"/>
      </a:solidFill>
    </a:ln>
    <a:effectLst/>
  </c:spPr>
  <c:txPr>
    <a:bodyPr/>
    <a:lstStyle/>
    <a:p>
      <a:pPr>
        <a:defRPr sz="800">
          <a:latin typeface="Calibri" panose="020F0502020204030204" pitchFamily="34" charset="0"/>
          <a:cs typeface="Calibri" panose="020F0502020204030204" pitchFamily="34" charset="0"/>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solidFill>
                <a:latin typeface="Calibri" panose="020F0502020204030204" pitchFamily="34" charset="0"/>
                <a:ea typeface="+mn-ea"/>
                <a:cs typeface="Calibri" panose="020F0502020204030204" pitchFamily="34" charset="0"/>
              </a:defRPr>
            </a:pPr>
            <a:r>
              <a:rPr lang="en-US" sz="800" b="1" dirty="0">
                <a:solidFill>
                  <a:schemeClr val="tx1"/>
                </a:solidFill>
                <a:latin typeface="Open Sans" panose="020B0606030504020204" pitchFamily="34" charset="0"/>
                <a:ea typeface="Open Sans" panose="020B0606030504020204" pitchFamily="34" charset="0"/>
                <a:cs typeface="Open Sans" panose="020B0606030504020204" pitchFamily="34" charset="0"/>
              </a:rPr>
              <a:t>Real</a:t>
            </a:r>
            <a:r>
              <a:rPr lang="en-US" sz="800" b="1" baseline="0" dirty="0">
                <a:solidFill>
                  <a:schemeClr val="tx1"/>
                </a:solidFill>
                <a:latin typeface="Open Sans" panose="020B0606030504020204" pitchFamily="34" charset="0"/>
                <a:ea typeface="Open Sans" panose="020B0606030504020204" pitchFamily="34" charset="0"/>
                <a:cs typeface="Open Sans" panose="020B0606030504020204" pitchFamily="34" charset="0"/>
              </a:rPr>
              <a:t>-time </a:t>
            </a:r>
            <a:r>
              <a:rPr lang="en-US" sz="800" b="1" dirty="0">
                <a:solidFill>
                  <a:schemeClr val="tx1"/>
                </a:solidFill>
                <a:latin typeface="Open Sans" panose="020B0606030504020204" pitchFamily="34" charset="0"/>
                <a:ea typeface="Open Sans" panose="020B0606030504020204" pitchFamily="34" charset="0"/>
                <a:cs typeface="Open Sans" panose="020B0606030504020204" pitchFamily="34" charset="0"/>
              </a:rPr>
              <a:t>market</a:t>
            </a:r>
            <a:r>
              <a:rPr lang="en-US" sz="800" b="1" baseline="0" dirty="0">
                <a:solidFill>
                  <a:schemeClr val="tx1"/>
                </a:solidFill>
                <a:latin typeface="Open Sans" panose="020B0606030504020204" pitchFamily="34" charset="0"/>
                <a:ea typeface="Open Sans" panose="020B0606030504020204" pitchFamily="34" charset="0"/>
                <a:cs typeface="Open Sans" panose="020B0606030504020204" pitchFamily="34" charset="0"/>
              </a:rPr>
              <a:t> snapshot </a:t>
            </a:r>
            <a:r>
              <a:rPr lang="en-US" sz="800" b="1" baseline="0" dirty="0">
                <a:solidFill>
                  <a:srgbClr val="9D9D9C"/>
                </a:solidFill>
                <a:latin typeface="Open Sans" panose="020B0606030504020204" pitchFamily="34" charset="0"/>
                <a:ea typeface="Open Sans" panose="020B0606030504020204" pitchFamily="34" charset="0"/>
                <a:cs typeface="Open Sans" panose="020B0606030504020204" pitchFamily="34" charset="0"/>
              </a:rPr>
              <a:t>(IEX)</a:t>
            </a:r>
            <a:endParaRPr lang="en-US" sz="800" b="1" dirty="0">
              <a:solidFill>
                <a:srgbClr val="9D9D9C"/>
              </a:solidFill>
              <a:latin typeface="Open Sans" panose="020B0606030504020204" pitchFamily="34" charset="0"/>
              <a:ea typeface="Open Sans" panose="020B0606030504020204" pitchFamily="34" charset="0"/>
              <a:cs typeface="Open Sans" panose="020B0606030504020204" pitchFamily="34" charset="0"/>
            </a:endParaRPr>
          </a:p>
        </c:rich>
      </c:tx>
      <c:layout>
        <c:manualLayout>
          <c:xMode val="edge"/>
          <c:yMode val="edge"/>
          <c:x val="5.276466570945877E-3"/>
          <c:y val="1.5406170959974283E-2"/>
        </c:manualLayout>
      </c:layout>
      <c:overlay val="0"/>
      <c:spPr>
        <a:noFill/>
        <a:ln>
          <a:noFill/>
        </a:ln>
        <a:effectLst/>
      </c:spPr>
      <c:txPr>
        <a:bodyPr rot="0" spcFirstLastPara="1" vertOverflow="ellipsis" vert="horz" wrap="square" anchor="ctr" anchorCtr="1"/>
        <a:lstStyle/>
        <a:p>
          <a:pPr>
            <a:defRPr sz="1200" b="1" i="0" u="none" strike="noStrike" kern="1200" spc="0" baseline="0">
              <a:solidFill>
                <a:schemeClr val="tx1"/>
              </a:solidFill>
              <a:latin typeface="Calibri" panose="020F0502020204030204" pitchFamily="34" charset="0"/>
              <a:ea typeface="+mn-ea"/>
              <a:cs typeface="Calibri" panose="020F0502020204030204" pitchFamily="34" charset="0"/>
            </a:defRPr>
          </a:pPr>
          <a:endParaRPr lang="en-US"/>
        </a:p>
      </c:txPr>
    </c:title>
    <c:autoTitleDeleted val="0"/>
    <c:plotArea>
      <c:layout>
        <c:manualLayout>
          <c:layoutTarget val="inner"/>
          <c:xMode val="edge"/>
          <c:yMode val="edge"/>
          <c:x val="9.2500182446580592E-2"/>
          <c:y val="0.18906612950154603"/>
          <c:w val="0.82280530797918427"/>
          <c:h val="0.49209025998574873"/>
        </c:manualLayout>
      </c:layout>
      <c:barChart>
        <c:barDir val="col"/>
        <c:grouping val="clustered"/>
        <c:varyColors val="0"/>
        <c:ser>
          <c:idx val="0"/>
          <c:order val="0"/>
          <c:tx>
            <c:strRef>
              <c:f>Sheet1!$B$1</c:f>
              <c:strCache>
                <c:ptCount val="1"/>
                <c:pt idx="0">
                  <c:v>Volume (2021), Million units</c:v>
                </c:pt>
              </c:strCache>
            </c:strRef>
          </c:tx>
          <c:spPr>
            <a:solidFill>
              <a:srgbClr val="009CD8"/>
            </a:solidFill>
            <a:ln>
              <a:noFill/>
            </a:ln>
            <a:effectLst/>
          </c:spPr>
          <c:invertIfNegative val="0"/>
          <c:dLbls>
            <c:dLbl>
              <c:idx val="0"/>
              <c:layout>
                <c:manualLayout>
                  <c:x val="-2.7198446873788102E-2"/>
                  <c:y val="1.4376262365878365E-2"/>
                </c:manualLayout>
              </c:layout>
              <c:dLblPos val="outEnd"/>
              <c:showLegendKey val="0"/>
              <c:showVal val="1"/>
              <c:showCatName val="0"/>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0-EC06-0647-B2AD-700298072857}"/>
                </c:ext>
              </c:extLst>
            </c:dLbl>
            <c:dLbl>
              <c:idx val="1"/>
              <c:layout>
                <c:manualLayout>
                  <c:x val="-2.790146268110353E-2"/>
                  <c:y val="1.2528734935008971E-2"/>
                </c:manualLayout>
              </c:layout>
              <c:dLblPos val="outEnd"/>
              <c:showLegendKey val="0"/>
              <c:showVal val="1"/>
              <c:showCatName val="0"/>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1-EC06-0647-B2AD-700298072857}"/>
                </c:ext>
              </c:extLst>
            </c:dLbl>
            <c:dLbl>
              <c:idx val="2"/>
              <c:layout>
                <c:manualLayout>
                  <c:x val="-3.5697543259229469E-2"/>
                  <c:y val="1.3593822974604043E-2"/>
                </c:manualLayout>
              </c:layout>
              <c:numFmt formatCode="#,##0" sourceLinked="0"/>
              <c:spPr>
                <a:noFill/>
                <a:ln>
                  <a:noFill/>
                </a:ln>
                <a:effectLst/>
              </c:spPr>
              <c:txPr>
                <a:bodyPr rot="0" spcFirstLastPara="1" vertOverflow="ellipsis" vert="horz" wrap="square" lIns="38100" tIns="19050" rIns="38100" bIns="19050" anchor="ctr" anchorCtr="1">
                  <a:noAutofit/>
                </a:bodyPr>
                <a:lstStyle/>
                <a:p>
                  <a:pPr>
                    <a:defRPr sz="600" b="0" i="0" u="none" strike="noStrike" kern="1200" baseline="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outEnd"/>
              <c:showLegendKey val="0"/>
              <c:showVal val="1"/>
              <c:showCatName val="0"/>
              <c:showSerName val="0"/>
              <c:showPercent val="0"/>
              <c:showBubbleSize val="0"/>
              <c:separator>, </c:separator>
              <c:extLst>
                <c:ext xmlns:c15="http://schemas.microsoft.com/office/drawing/2012/chart" uri="{CE6537A1-D6FC-4f65-9D91-7224C49458BB}">
                  <c15:layout>
                    <c:manualLayout>
                      <c:w val="9.0047926203751447E-2"/>
                      <c:h val="7.8302167175151177E-2"/>
                    </c:manualLayout>
                  </c15:layout>
                </c:ext>
                <c:ext xmlns:c16="http://schemas.microsoft.com/office/drawing/2014/chart" uri="{C3380CC4-5D6E-409C-BE32-E72D297353CC}">
                  <c16:uniqueId val="{00000002-EC06-0647-B2AD-700298072857}"/>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600" b="0" i="0" u="none" strike="noStrike" kern="1200" baseline="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inBase"/>
            <c:showLegendKey val="0"/>
            <c:showVal val="1"/>
            <c:showCatName val="0"/>
            <c:showSerName val="0"/>
            <c:showPercent val="0"/>
            <c:showBubbleSize val="0"/>
            <c:separator>, </c:separator>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July</c:v>
                </c:pt>
                <c:pt idx="1">
                  <c:v>August</c:v>
                </c:pt>
                <c:pt idx="2">
                  <c:v>September</c:v>
                </c:pt>
              </c:strCache>
            </c:strRef>
          </c:cat>
          <c:val>
            <c:numRef>
              <c:f>Sheet1!$B$2:$B$4</c:f>
              <c:numCache>
                <c:formatCode>0</c:formatCode>
                <c:ptCount val="3"/>
                <c:pt idx="0">
                  <c:v>1596.00323</c:v>
                </c:pt>
                <c:pt idx="1">
                  <c:v>1859.4617900000001</c:v>
                </c:pt>
                <c:pt idx="2">
                  <c:v>1842.59932</c:v>
                </c:pt>
              </c:numCache>
            </c:numRef>
          </c:val>
          <c:extLst>
            <c:ext xmlns:c16="http://schemas.microsoft.com/office/drawing/2014/chart" uri="{C3380CC4-5D6E-409C-BE32-E72D297353CC}">
              <c16:uniqueId val="{00000003-EC06-0647-B2AD-700298072857}"/>
            </c:ext>
          </c:extLst>
        </c:ser>
        <c:ser>
          <c:idx val="1"/>
          <c:order val="1"/>
          <c:tx>
            <c:strRef>
              <c:f>Sheet1!$C$1</c:f>
              <c:strCache>
                <c:ptCount val="1"/>
                <c:pt idx="0">
                  <c:v>Volume (2020), Million units</c:v>
                </c:pt>
              </c:strCache>
            </c:strRef>
          </c:tx>
          <c:spPr>
            <a:solidFill>
              <a:srgbClr val="C3E5F5"/>
            </a:solidFill>
            <a:ln>
              <a:noFill/>
            </a:ln>
            <a:effectLst/>
          </c:spPr>
          <c:invertIfNegative val="0"/>
          <c:dLbls>
            <c:dLbl>
              <c:idx val="0"/>
              <c:layout>
                <c:manualLayout>
                  <c:x val="2.201132119791752E-2"/>
                  <c:y val="1.9901254935736856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EC06-0647-B2AD-700298072857}"/>
                </c:ext>
              </c:extLst>
            </c:dLbl>
            <c:dLbl>
              <c:idx val="1"/>
              <c:layout>
                <c:manualLayout>
                  <c:x val="4.3493289227261485E-2"/>
                  <c:y val="-4.471428831375213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EC06-0647-B2AD-700298072857}"/>
                </c:ext>
              </c:extLst>
            </c:dLbl>
            <c:dLbl>
              <c:idx val="2"/>
              <c:layout>
                <c:manualLayout>
                  <c:x val="5.1289035195293355E-2"/>
                  <c:y val="2.6174113993534261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EC06-0647-B2AD-700298072857}"/>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600" b="0" i="0" u="none" strike="noStrike" kern="1200" baseline="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July</c:v>
                </c:pt>
                <c:pt idx="1">
                  <c:v>August</c:v>
                </c:pt>
                <c:pt idx="2">
                  <c:v>September</c:v>
                </c:pt>
              </c:strCache>
            </c:strRef>
          </c:cat>
          <c:val>
            <c:numRef>
              <c:f>Sheet1!$C$2:$C$4</c:f>
              <c:numCache>
                <c:formatCode>0</c:formatCode>
                <c:ptCount val="3"/>
                <c:pt idx="0">
                  <c:v>785</c:v>
                </c:pt>
                <c:pt idx="1">
                  <c:v>860.6</c:v>
                </c:pt>
                <c:pt idx="2">
                  <c:v>704</c:v>
                </c:pt>
              </c:numCache>
            </c:numRef>
          </c:val>
          <c:extLst>
            <c:ext xmlns:c16="http://schemas.microsoft.com/office/drawing/2014/chart" uri="{C3380CC4-5D6E-409C-BE32-E72D297353CC}">
              <c16:uniqueId val="{00000007-EC06-0647-B2AD-700298072857}"/>
            </c:ext>
          </c:extLst>
        </c:ser>
        <c:dLbls>
          <c:showLegendKey val="0"/>
          <c:showVal val="0"/>
          <c:showCatName val="0"/>
          <c:showSerName val="0"/>
          <c:showPercent val="0"/>
          <c:showBubbleSize val="0"/>
        </c:dLbls>
        <c:gapWidth val="274"/>
        <c:axId val="173970032"/>
        <c:axId val="321977168"/>
      </c:barChart>
      <c:lineChart>
        <c:grouping val="standard"/>
        <c:varyColors val="0"/>
        <c:ser>
          <c:idx val="2"/>
          <c:order val="2"/>
          <c:tx>
            <c:strRef>
              <c:f>Sheet1!$D$1</c:f>
              <c:strCache>
                <c:ptCount val="1"/>
                <c:pt idx="0">
                  <c:v>Price (2021), INR/kWh</c:v>
                </c:pt>
              </c:strCache>
            </c:strRef>
          </c:tx>
          <c:spPr>
            <a:ln w="28575" cap="rnd">
              <a:solidFill>
                <a:srgbClr val="575756"/>
              </a:solidFill>
              <a:round/>
            </a:ln>
            <a:effectLst/>
          </c:spPr>
          <c:marker>
            <c:symbol val="none"/>
          </c:marker>
          <c:dLbls>
            <c:dLbl>
              <c:idx val="0"/>
              <c:layout>
                <c:manualLayout>
                  <c:x val="-4.249548192720691E-2"/>
                  <c:y val="-0.1155462821998071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EC06-0647-B2AD-700298072857}"/>
                </c:ext>
              </c:extLst>
            </c:dLbl>
            <c:dLbl>
              <c:idx val="1"/>
              <c:layout>
                <c:manualLayout>
                  <c:x val="-4.6745030119927679E-2"/>
                  <c:y val="-6.932776931988426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EC06-0647-B2AD-700298072857}"/>
                </c:ext>
              </c:extLst>
            </c:dLbl>
            <c:dLbl>
              <c:idx val="2"/>
              <c:layout>
                <c:manualLayout>
                  <c:x val="-5.5244126505368987E-2"/>
                  <c:y val="-9.243702575984569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EC06-0647-B2AD-700298072857}"/>
                </c:ext>
              </c:extLst>
            </c:dLbl>
            <c:spPr>
              <a:noFill/>
              <a:ln>
                <a:noFill/>
              </a:ln>
              <a:effectLst/>
            </c:spPr>
            <c:txPr>
              <a:bodyPr rot="0" spcFirstLastPara="1" vertOverflow="ellipsis" vert="horz" wrap="square" lIns="38100" tIns="19050" rIns="38100" bIns="19050" anchor="ctr" anchorCtr="0">
                <a:spAutoFit/>
              </a:bodyPr>
              <a:lstStyle/>
              <a:p>
                <a:pPr algn="ctr">
                  <a:defRPr lang="en-US" sz="600" b="1" i="0" u="none" strike="noStrike" kern="1200" baseline="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July</c:v>
                </c:pt>
                <c:pt idx="1">
                  <c:v>August</c:v>
                </c:pt>
                <c:pt idx="2">
                  <c:v>September</c:v>
                </c:pt>
              </c:strCache>
            </c:strRef>
          </c:cat>
          <c:val>
            <c:numRef>
              <c:f>Sheet1!$D$2:$D$4</c:f>
              <c:numCache>
                <c:formatCode>0.00</c:formatCode>
                <c:ptCount val="3"/>
                <c:pt idx="0">
                  <c:v>2.7652899999999998</c:v>
                </c:pt>
                <c:pt idx="1">
                  <c:v>4.6409500000000001</c:v>
                </c:pt>
                <c:pt idx="2">
                  <c:v>3.8412899999999999</c:v>
                </c:pt>
              </c:numCache>
            </c:numRef>
          </c:val>
          <c:smooth val="0"/>
          <c:extLst>
            <c:ext xmlns:c16="http://schemas.microsoft.com/office/drawing/2014/chart" uri="{C3380CC4-5D6E-409C-BE32-E72D297353CC}">
              <c16:uniqueId val="{0000000B-EC06-0647-B2AD-700298072857}"/>
            </c:ext>
          </c:extLst>
        </c:ser>
        <c:ser>
          <c:idx val="3"/>
          <c:order val="3"/>
          <c:tx>
            <c:strRef>
              <c:f>Sheet1!$E$1</c:f>
              <c:strCache>
                <c:ptCount val="1"/>
                <c:pt idx="0">
                  <c:v>Price (2020), INR/kWh</c:v>
                </c:pt>
              </c:strCache>
            </c:strRef>
          </c:tx>
          <c:spPr>
            <a:ln w="28575" cap="rnd">
              <a:solidFill>
                <a:srgbClr val="9D9D9C"/>
              </a:solidFill>
              <a:round/>
            </a:ln>
            <a:effectLst/>
          </c:spPr>
          <c:marker>
            <c:symbol val="none"/>
          </c:marker>
          <c:dLbls>
            <c:dLbl>
              <c:idx val="0"/>
              <c:layout>
                <c:manualLayout>
                  <c:x val="-6.1374183425892063E-2"/>
                  <c:y val="6.226034002753701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EC06-0647-B2AD-700298072857}"/>
                </c:ext>
              </c:extLst>
            </c:dLbl>
            <c:dLbl>
              <c:idx val="1"/>
              <c:layout>
                <c:manualLayout>
                  <c:x val="-5.7124635233171371E-2"/>
                  <c:y val="6.226034002753701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EC06-0647-B2AD-700298072857}"/>
                </c:ext>
              </c:extLst>
            </c:dLbl>
            <c:dLbl>
              <c:idx val="2"/>
              <c:layout>
                <c:manualLayout>
                  <c:x val="-2.3128249691405842E-2"/>
                  <c:y val="-3.017668573230875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EC06-0647-B2AD-700298072857}"/>
                </c:ext>
              </c:extLst>
            </c:dLbl>
            <c:spPr>
              <a:noFill/>
              <a:ln>
                <a:noFill/>
              </a:ln>
              <a:effectLst/>
            </c:spPr>
            <c:txPr>
              <a:bodyPr rot="0" spcFirstLastPara="1" vertOverflow="ellipsis" vert="horz" wrap="square" lIns="38100" tIns="19050" rIns="38100" bIns="19050" anchor="ctr" anchorCtr="1">
                <a:spAutoFit/>
              </a:bodyPr>
              <a:lstStyle/>
              <a:p>
                <a:pPr>
                  <a:defRPr sz="600" b="1" i="0" u="none" strike="noStrike" kern="1200" baseline="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July</c:v>
                </c:pt>
                <c:pt idx="1">
                  <c:v>August</c:v>
                </c:pt>
                <c:pt idx="2">
                  <c:v>September</c:v>
                </c:pt>
              </c:strCache>
            </c:strRef>
          </c:cat>
          <c:val>
            <c:numRef>
              <c:f>Sheet1!$E$2:$E$4</c:f>
              <c:numCache>
                <c:formatCode>0.00</c:formatCode>
                <c:ptCount val="3"/>
                <c:pt idx="0">
                  <c:v>2.4900000000000002</c:v>
                </c:pt>
                <c:pt idx="1">
                  <c:v>2.27</c:v>
                </c:pt>
                <c:pt idx="2">
                  <c:v>2.52</c:v>
                </c:pt>
              </c:numCache>
            </c:numRef>
          </c:val>
          <c:smooth val="0"/>
          <c:extLst>
            <c:ext xmlns:c16="http://schemas.microsoft.com/office/drawing/2014/chart" uri="{C3380CC4-5D6E-409C-BE32-E72D297353CC}">
              <c16:uniqueId val="{0000000F-EC06-0647-B2AD-700298072857}"/>
            </c:ext>
          </c:extLst>
        </c:ser>
        <c:dLbls>
          <c:showLegendKey val="0"/>
          <c:showVal val="0"/>
          <c:showCatName val="0"/>
          <c:showSerName val="0"/>
          <c:showPercent val="0"/>
          <c:showBubbleSize val="0"/>
        </c:dLbls>
        <c:marker val="1"/>
        <c:smooth val="0"/>
        <c:axId val="314230592"/>
        <c:axId val="314249392"/>
      </c:lineChart>
      <c:catAx>
        <c:axId val="1739700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321977168"/>
        <c:crosses val="autoZero"/>
        <c:auto val="1"/>
        <c:lblAlgn val="ctr"/>
        <c:lblOffset val="100"/>
        <c:noMultiLvlLbl val="0"/>
      </c:catAx>
      <c:valAx>
        <c:axId val="321977168"/>
        <c:scaling>
          <c:orientation val="minMax"/>
          <c:max val="4000"/>
        </c:scaling>
        <c:delete val="0"/>
        <c:axPos val="l"/>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nextTo"/>
        <c:spPr>
          <a:noFill/>
          <a:ln>
            <a:noFill/>
          </a:ln>
          <a:effectLst/>
        </c:spPr>
        <c:txPr>
          <a:bodyPr rot="-60000000" spcFirstLastPara="1" vertOverflow="ellipsis" vert="horz" wrap="square" anchor="ctr" anchorCtr="1"/>
          <a:lstStyle/>
          <a:p>
            <a:pPr>
              <a:defRPr sz="5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173970032"/>
        <c:crosses val="autoZero"/>
        <c:crossBetween val="between"/>
      </c:valAx>
      <c:valAx>
        <c:axId val="314249392"/>
        <c:scaling>
          <c:orientation val="minMax"/>
        </c:scaling>
        <c:delete val="0"/>
        <c:axPos val="r"/>
        <c:numFmt formatCode="0.00" sourceLinked="1"/>
        <c:majorTickMark val="out"/>
        <c:minorTickMark val="none"/>
        <c:tickLblPos val="nextTo"/>
        <c:spPr>
          <a:noFill/>
          <a:ln>
            <a:noFill/>
          </a:ln>
          <a:effectLst/>
        </c:spPr>
        <c:txPr>
          <a:bodyPr rot="-60000000" spcFirstLastPara="1" vertOverflow="ellipsis" vert="horz" wrap="square" anchor="ctr" anchorCtr="1"/>
          <a:lstStyle/>
          <a:p>
            <a:pPr>
              <a:defRPr sz="6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314230592"/>
        <c:crosses val="max"/>
        <c:crossBetween val="between"/>
      </c:valAx>
      <c:catAx>
        <c:axId val="314230592"/>
        <c:scaling>
          <c:orientation val="minMax"/>
        </c:scaling>
        <c:delete val="1"/>
        <c:axPos val="b"/>
        <c:numFmt formatCode="General" sourceLinked="1"/>
        <c:majorTickMark val="out"/>
        <c:minorTickMark val="none"/>
        <c:tickLblPos val="nextTo"/>
        <c:crossAx val="314249392"/>
        <c:crosses val="autoZero"/>
        <c:auto val="1"/>
        <c:lblAlgn val="ctr"/>
        <c:lblOffset val="100"/>
        <c:noMultiLvlLbl val="0"/>
      </c:catAx>
      <c:spPr>
        <a:noFill/>
        <a:ln>
          <a:noFill/>
        </a:ln>
        <a:effectLst/>
      </c:spPr>
    </c:plotArea>
    <c:legend>
      <c:legendPos val="b"/>
      <c:layout>
        <c:manualLayout>
          <c:xMode val="edge"/>
          <c:yMode val="edge"/>
          <c:x val="0"/>
          <c:y val="0.86607716092559917"/>
          <c:w val="0.99708740407520169"/>
          <c:h val="0.13392283907440081"/>
        </c:manualLayout>
      </c:layout>
      <c:overlay val="0"/>
      <c:spPr>
        <a:noFill/>
        <a:ln>
          <a:noFill/>
        </a:ln>
        <a:effectLst/>
      </c:spPr>
      <c:txPr>
        <a:bodyPr rot="0" spcFirstLastPara="1" vertOverflow="ellipsis" vert="horz" wrap="square" anchor="ctr" anchorCtr="1"/>
        <a:lstStyle/>
        <a:p>
          <a:pPr>
            <a:defRPr sz="7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latin typeface="Calibri" panose="020F0502020204030204" pitchFamily="34" charset="0"/>
          <a:cs typeface="Calibri" panose="020F0502020204030204" pitchFamily="34" charset="0"/>
        </a:defRPr>
      </a:pPr>
      <a:endParaRPr lang="en-US"/>
    </a:p>
  </c:txPr>
  <c:externalData r:id="rId3">
    <c:autoUpdate val="0"/>
  </c:externalData>
  <c:userShapes r:id="rId4"/>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r>
              <a:rPr lang="en-US" sz="800" b="1" dirty="0">
                <a:solidFill>
                  <a:schemeClr val="tx1"/>
                </a:solidFill>
                <a:latin typeface="Open Sans" panose="020B0606030504020204" pitchFamily="34" charset="0"/>
                <a:ea typeface="Open Sans" panose="020B0606030504020204" pitchFamily="34" charset="0"/>
                <a:cs typeface="Open Sans" panose="020B0606030504020204" pitchFamily="34" charset="0"/>
              </a:rPr>
              <a:t>Power supply position</a:t>
            </a:r>
            <a:r>
              <a:rPr lang="en-US" sz="800" b="1" baseline="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800" b="1" i="0" u="none" strike="noStrike" kern="1200" spc="0" baseline="0" dirty="0">
                <a:solidFill>
                  <a:srgbClr val="9D9D9C"/>
                </a:solidFill>
                <a:latin typeface="Open Sans" panose="020B0606030504020204" pitchFamily="34" charset="0"/>
                <a:ea typeface="Open Sans" panose="020B0606030504020204" pitchFamily="34" charset="0"/>
                <a:cs typeface="Open Sans" panose="020B0606030504020204" pitchFamily="34" charset="0"/>
              </a:rPr>
              <a:t>(Peak and electricity demand)</a:t>
            </a:r>
          </a:p>
        </c:rich>
      </c:tx>
      <c:layout>
        <c:manualLayout>
          <c:xMode val="edge"/>
          <c:yMode val="edge"/>
          <c:x val="1.0297859913491402E-3"/>
          <c:y val="6.7556198889012608E-3"/>
        </c:manualLayout>
      </c:layout>
      <c:overlay val="0"/>
      <c:spPr>
        <a:noFill/>
        <a:ln>
          <a:noFill/>
        </a:ln>
        <a:effectLst/>
      </c:spPr>
      <c:txPr>
        <a:bodyPr rot="0" spcFirstLastPara="1" vertOverflow="ellipsis" vert="horz" wrap="square" anchor="ctr" anchorCtr="1"/>
        <a:lstStyle/>
        <a:p>
          <a:pPr>
            <a:defRPr sz="1200" b="1" i="0" u="none" strike="noStrike" kern="1200" spc="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title>
    <c:autoTitleDeleted val="0"/>
    <c:plotArea>
      <c:layout>
        <c:manualLayout>
          <c:layoutTarget val="inner"/>
          <c:xMode val="edge"/>
          <c:yMode val="edge"/>
          <c:x val="8.3506082969684748E-3"/>
          <c:y val="0.23272402231872225"/>
          <c:w val="0.88522995403357507"/>
          <c:h val="0.54475521983326536"/>
        </c:manualLayout>
      </c:layout>
      <c:barChart>
        <c:barDir val="col"/>
        <c:grouping val="clustered"/>
        <c:varyColors val="0"/>
        <c:ser>
          <c:idx val="0"/>
          <c:order val="0"/>
          <c:tx>
            <c:strRef>
              <c:f>Sheet1!$B$1</c:f>
              <c:strCache>
                <c:ptCount val="1"/>
                <c:pt idx="0">
                  <c:v>Electricity demand met (BU)</c:v>
                </c:pt>
              </c:strCache>
            </c:strRef>
          </c:tx>
          <c:spPr>
            <a:solidFill>
              <a:srgbClr val="9D9D9C"/>
            </a:solidFill>
            <a:ln>
              <a:noFill/>
            </a:ln>
            <a:effectLst/>
          </c:spPr>
          <c:invertIfNegative val="0"/>
          <c:dLbls>
            <c:dLbl>
              <c:idx val="0"/>
              <c:layout>
                <c:manualLayout>
                  <c:x val="-1.7823627487121151E-2"/>
                  <c:y val="4.5711801131349079E-3"/>
                </c:manualLayout>
              </c:layout>
              <c:tx>
                <c:rich>
                  <a:bodyPr/>
                  <a:lstStyle/>
                  <a:p>
                    <a:fld id="{B7D5AC6B-778F-4766-92C5-0FCB97AA940E}" type="VALUE">
                      <a:rPr lang="en-US" sz="600">
                        <a:latin typeface="Open Sans" panose="020B0606030504020204" pitchFamily="34" charset="0"/>
                        <a:ea typeface="Open Sans" panose="020B0606030504020204" pitchFamily="34" charset="0"/>
                        <a:cs typeface="Open Sans" panose="020B0606030504020204" pitchFamily="34" charset="0"/>
                      </a:rPr>
                      <a:pPr/>
                      <a:t>[VALUE]</a:t>
                    </a:fld>
                    <a:endParaRPr lang="en-GB"/>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0B32-497D-A3AF-FEC1ED795120}"/>
                </c:ext>
              </c:extLst>
            </c:dLbl>
            <c:dLbl>
              <c:idx val="1"/>
              <c:layout>
                <c:manualLayout>
                  <c:x val="-1.7823627487121144E-2"/>
                  <c:y val="-4.5711801131349287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0B32-497D-A3AF-FEC1ED795120}"/>
                </c:ext>
              </c:extLst>
            </c:dLbl>
            <c:dLbl>
              <c:idx val="2"/>
              <c:layout>
                <c:manualLayout>
                  <c:x val="-2.0875150981858069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0B32-497D-A3AF-FEC1ED795120}"/>
                </c:ext>
              </c:extLst>
            </c:dLbl>
            <c:spPr>
              <a:noFill/>
              <a:ln>
                <a:noFill/>
              </a:ln>
              <a:effectLst/>
            </c:spPr>
            <c:txPr>
              <a:bodyPr rot="0" spcFirstLastPara="1" vertOverflow="ellipsis" vert="horz" wrap="square" lIns="38100" tIns="19050" rIns="38100" bIns="19050" anchor="ctr" anchorCtr="1">
                <a:spAutoFit/>
              </a:bodyPr>
              <a:lstStyle/>
              <a:p>
                <a:pPr>
                  <a:defRPr sz="600" b="0" i="0" u="none" strike="noStrike" kern="1200" baseline="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July</c:v>
                </c:pt>
                <c:pt idx="1">
                  <c:v>August</c:v>
                </c:pt>
                <c:pt idx="2">
                  <c:v>September</c:v>
                </c:pt>
              </c:strCache>
            </c:strRef>
          </c:cat>
          <c:val>
            <c:numRef>
              <c:f>Sheet1!$B$2:$B$4</c:f>
              <c:numCache>
                <c:formatCode>#,##0.0</c:formatCode>
                <c:ptCount val="3"/>
                <c:pt idx="0">
                  <c:v>123.72</c:v>
                </c:pt>
                <c:pt idx="1">
                  <c:v>127.881</c:v>
                </c:pt>
                <c:pt idx="2">
                  <c:v>112.435</c:v>
                </c:pt>
              </c:numCache>
            </c:numRef>
          </c:val>
          <c:extLst>
            <c:ext xmlns:c16="http://schemas.microsoft.com/office/drawing/2014/chart" uri="{C3380CC4-5D6E-409C-BE32-E72D297353CC}">
              <c16:uniqueId val="{00000002-0B32-497D-A3AF-FEC1ED795120}"/>
            </c:ext>
          </c:extLst>
        </c:ser>
        <c:ser>
          <c:idx val="1"/>
          <c:order val="1"/>
          <c:tx>
            <c:strRef>
              <c:f>Sheet1!$C$1</c:f>
              <c:strCache>
                <c:ptCount val="1"/>
                <c:pt idx="0">
                  <c:v>Peak demand met (GW)</c:v>
                </c:pt>
              </c:strCache>
            </c:strRef>
          </c:tx>
          <c:spPr>
            <a:solidFill>
              <a:srgbClr val="009CD8"/>
            </a:solidFill>
            <a:ln>
              <a:noFill/>
            </a:ln>
            <a:effectLst/>
          </c:spPr>
          <c:invertIfNegative val="0"/>
          <c:dLbls>
            <c:dLbl>
              <c:idx val="0"/>
              <c:layout>
                <c:manualLayout>
                  <c:x val="3.4791918303096782E-3"/>
                  <c:y val="-5.499263878063566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0B32-497D-A3AF-FEC1ED795120}"/>
                </c:ext>
              </c:extLst>
            </c:dLbl>
            <c:dLbl>
              <c:idx val="1"/>
              <c:layout>
                <c:manualLayout>
                  <c:x val="0"/>
                  <c:y val="-4.713654752625917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0B32-497D-A3AF-FEC1ED795120}"/>
                </c:ext>
              </c:extLst>
            </c:dLbl>
            <c:dLbl>
              <c:idx val="2"/>
              <c:layout>
                <c:manualLayout>
                  <c:x val="0"/>
                  <c:y val="-9.091311387502017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0B32-497D-A3AF-FEC1ED795120}"/>
                </c:ext>
              </c:extLst>
            </c:dLbl>
            <c:spPr>
              <a:noFill/>
              <a:ln>
                <a:noFill/>
              </a:ln>
              <a:effectLst/>
            </c:spPr>
            <c:txPr>
              <a:bodyPr rot="0" spcFirstLastPara="1" vertOverflow="ellipsis" vert="horz" wrap="square" lIns="38100" tIns="19050" rIns="38100" bIns="19050" anchor="ctr" anchorCtr="1">
                <a:spAutoFit/>
              </a:bodyPr>
              <a:lstStyle/>
              <a:p>
                <a:pPr>
                  <a:defRPr sz="600" b="0" i="0" u="none" strike="noStrike" kern="1200" baseline="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July</c:v>
                </c:pt>
                <c:pt idx="1">
                  <c:v>August</c:v>
                </c:pt>
                <c:pt idx="2">
                  <c:v>September</c:v>
                </c:pt>
              </c:strCache>
            </c:strRef>
          </c:cat>
          <c:val>
            <c:numRef>
              <c:f>Sheet1!$C$2:$C$4</c:f>
              <c:numCache>
                <c:formatCode>#,##0.0</c:formatCode>
                <c:ptCount val="3"/>
                <c:pt idx="0">
                  <c:v>200.53899999999999</c:v>
                </c:pt>
                <c:pt idx="1">
                  <c:v>196.27099999999999</c:v>
                </c:pt>
                <c:pt idx="2">
                  <c:v>180.749</c:v>
                </c:pt>
              </c:numCache>
            </c:numRef>
          </c:val>
          <c:extLst>
            <c:ext xmlns:c16="http://schemas.microsoft.com/office/drawing/2014/chart" uri="{C3380CC4-5D6E-409C-BE32-E72D297353CC}">
              <c16:uniqueId val="{00000004-0B32-497D-A3AF-FEC1ED795120}"/>
            </c:ext>
          </c:extLst>
        </c:ser>
        <c:ser>
          <c:idx val="2"/>
          <c:order val="2"/>
          <c:tx>
            <c:strRef>
              <c:f>Sheet1!$D$1</c:f>
              <c:strCache>
                <c:ptCount val="1"/>
                <c:pt idx="0">
                  <c:v>Column3</c:v>
                </c:pt>
              </c:strCache>
            </c:strRef>
          </c:tx>
          <c:spPr>
            <a:solidFill>
              <a:srgbClr val="D5D7DC"/>
            </a:solidFill>
            <a:ln>
              <a:noFill/>
            </a:ln>
            <a:effectLst/>
          </c:spPr>
          <c:invertIfNegative val="0"/>
          <c:dLbls>
            <c:dLbl>
              <c:idx val="1"/>
              <c:layout>
                <c:manualLayout>
                  <c:x val="-7.3264744239965899E-3"/>
                  <c:y val="-9.7743384181420041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0B32-497D-A3AF-FEC1ED795120}"/>
                </c:ext>
              </c:extLst>
            </c:dLbl>
            <c:spPr>
              <a:noFill/>
              <a:ln>
                <a:noFill/>
              </a:ln>
              <a:effectLst/>
            </c:spPr>
            <c:txPr>
              <a:bodyPr rot="0" spcFirstLastPara="1" vertOverflow="ellipsis" vert="horz" wrap="square" lIns="38100" tIns="19050" rIns="38100" bIns="19050" anchor="ctr" anchorCtr="1">
                <a:spAutoFit/>
              </a:bodyPr>
              <a:lstStyle/>
              <a:p>
                <a:pPr>
                  <a:defRPr sz="600" b="0" i="0" u="none" strike="noStrike" kern="1200" baseline="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July</c:v>
                </c:pt>
                <c:pt idx="1">
                  <c:v>August</c:v>
                </c:pt>
                <c:pt idx="2">
                  <c:v>September</c:v>
                </c:pt>
              </c:strCache>
            </c:strRef>
          </c:cat>
          <c:val>
            <c:numRef>
              <c:f>Sheet1!$D$2:$D$4</c:f>
              <c:numCache>
                <c:formatCode>0.0</c:formatCode>
                <c:ptCount val="3"/>
                <c:pt idx="0">
                  <c:v>112.14700000000001</c:v>
                </c:pt>
                <c:pt idx="1">
                  <c:v>109.217</c:v>
                </c:pt>
                <c:pt idx="2">
                  <c:v>112.241</c:v>
                </c:pt>
              </c:numCache>
            </c:numRef>
          </c:val>
          <c:extLst>
            <c:ext xmlns:c16="http://schemas.microsoft.com/office/drawing/2014/chart" uri="{C3380CC4-5D6E-409C-BE32-E72D297353CC}">
              <c16:uniqueId val="{00000006-0B32-497D-A3AF-FEC1ED795120}"/>
            </c:ext>
          </c:extLst>
        </c:ser>
        <c:ser>
          <c:idx val="3"/>
          <c:order val="3"/>
          <c:tx>
            <c:strRef>
              <c:f>Sheet1!$E$1</c:f>
              <c:strCache>
                <c:ptCount val="1"/>
                <c:pt idx="0">
                  <c:v>Column2</c:v>
                </c:pt>
              </c:strCache>
            </c:strRef>
          </c:tx>
          <c:spPr>
            <a:solidFill>
              <a:srgbClr val="C3E5F5"/>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600" b="0" i="0" u="none" strike="noStrike" kern="1200" baseline="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July</c:v>
                </c:pt>
                <c:pt idx="1">
                  <c:v>August</c:v>
                </c:pt>
                <c:pt idx="2">
                  <c:v>September</c:v>
                </c:pt>
              </c:strCache>
            </c:strRef>
          </c:cat>
          <c:val>
            <c:numRef>
              <c:f>Sheet1!$E$2:$E$4</c:f>
              <c:numCache>
                <c:formatCode>0.0</c:formatCode>
                <c:ptCount val="3"/>
                <c:pt idx="0">
                  <c:v>170.40799999999999</c:v>
                </c:pt>
                <c:pt idx="1">
                  <c:v>167.52799999999999</c:v>
                </c:pt>
                <c:pt idx="2">
                  <c:v>176.41300000000001</c:v>
                </c:pt>
              </c:numCache>
            </c:numRef>
          </c:val>
          <c:extLst>
            <c:ext xmlns:c16="http://schemas.microsoft.com/office/drawing/2014/chart" uri="{C3380CC4-5D6E-409C-BE32-E72D297353CC}">
              <c16:uniqueId val="{0000000A-0B32-497D-A3AF-FEC1ED795120}"/>
            </c:ext>
          </c:extLst>
        </c:ser>
        <c:dLbls>
          <c:showLegendKey val="0"/>
          <c:showVal val="0"/>
          <c:showCatName val="0"/>
          <c:showSerName val="0"/>
          <c:showPercent val="0"/>
          <c:showBubbleSize val="0"/>
        </c:dLbls>
        <c:gapWidth val="274"/>
        <c:overlap val="-40"/>
        <c:axId val="173970032"/>
        <c:axId val="321977168"/>
      </c:barChart>
      <c:catAx>
        <c:axId val="1739700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321977168"/>
        <c:crosses val="autoZero"/>
        <c:auto val="1"/>
        <c:lblAlgn val="ctr"/>
        <c:lblOffset val="100"/>
        <c:noMultiLvlLbl val="0"/>
      </c:catAx>
      <c:valAx>
        <c:axId val="321977168"/>
        <c:scaling>
          <c:orientation val="minMax"/>
        </c:scaling>
        <c:delete val="1"/>
        <c:axPos val="l"/>
        <c:numFmt formatCode="#,##0.0" sourceLinked="1"/>
        <c:majorTickMark val="none"/>
        <c:minorTickMark val="none"/>
        <c:tickLblPos val="nextTo"/>
        <c:crossAx val="173970032"/>
        <c:crosses val="autoZero"/>
        <c:crossBetween val="between"/>
      </c:valAx>
      <c:spPr>
        <a:noFill/>
        <a:ln>
          <a:noFill/>
        </a:ln>
        <a:effectLst/>
      </c:spPr>
    </c:plotArea>
    <c:legend>
      <c:legendPos val="r"/>
      <c:legendEntry>
        <c:idx val="2"/>
        <c:delete val="1"/>
      </c:legendEntry>
      <c:legendEntry>
        <c:idx val="3"/>
        <c:delete val="1"/>
      </c:legendEntry>
      <c:layout>
        <c:manualLayout>
          <c:xMode val="edge"/>
          <c:yMode val="edge"/>
          <c:x val="2.5855600389340736E-3"/>
          <c:y val="0.88258174665033584"/>
          <c:w val="0.90310176800474906"/>
          <c:h val="0.1174182533496641"/>
        </c:manualLayout>
      </c:layout>
      <c:overlay val="0"/>
      <c:spPr>
        <a:noFill/>
        <a:ln>
          <a:noFill/>
        </a:ln>
        <a:effectLst/>
      </c:spPr>
      <c:txPr>
        <a:bodyPr rot="0" spcFirstLastPara="1" vertOverflow="ellipsis" vert="horz" wrap="square" anchor="ctr" anchorCtr="1"/>
        <a:lstStyle/>
        <a:p>
          <a:pPr>
            <a:defRPr sz="7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latin typeface="Calibri" panose="020F0502020204030204" pitchFamily="34" charset="0"/>
          <a:cs typeface="Calibri" panose="020F0502020204030204" pitchFamily="34" charset="0"/>
        </a:defRPr>
      </a:pPr>
      <a:endParaRPr lang="en-US"/>
    </a:p>
  </c:txPr>
  <c:externalData r:id="rId3">
    <c:autoUpdate val="0"/>
  </c:externalData>
  <c:userShapes r:id="rId4"/>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5067431004284738"/>
          <c:y val="0.23009205982091721"/>
          <c:w val="0.43273384955369903"/>
          <c:h val="0.74002935240666956"/>
        </c:manualLayout>
      </c:layout>
      <c:barChart>
        <c:barDir val="bar"/>
        <c:grouping val="clustered"/>
        <c:varyColors val="0"/>
        <c:ser>
          <c:idx val="0"/>
          <c:order val="0"/>
          <c:tx>
            <c:strRef>
              <c:f>Sheet1!$B$1</c:f>
              <c:strCache>
                <c:ptCount val="1"/>
                <c:pt idx="0">
                  <c:v>Capacity sanctioned (MW)</c:v>
                </c:pt>
              </c:strCache>
            </c:strRef>
          </c:tx>
          <c:spPr>
            <a:solidFill>
              <a:srgbClr val="575756"/>
            </a:solidFill>
            <a:ln>
              <a:noFill/>
            </a:ln>
            <a:effectLst/>
          </c:spPr>
          <c:invertIfNegative val="0"/>
          <c:dLbls>
            <c:dLbl>
              <c:idx val="0"/>
              <c:layout>
                <c:manualLayout>
                  <c:x val="-1.7823627487121151E-2"/>
                  <c:y val="4.571180113134912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AFD3-46F3-BCF2-78F9F2111B64}"/>
                </c:ext>
              </c:extLst>
            </c:dLbl>
            <c:dLbl>
              <c:idx val="1"/>
              <c:layout>
                <c:manualLayout>
                  <c:x val="-1.7823627487121144E-2"/>
                  <c:y val="-4.5711801131349331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AFD3-46F3-BCF2-78F9F2111B64}"/>
                </c:ext>
              </c:extLst>
            </c:dLbl>
            <c:dLbl>
              <c:idx val="12"/>
              <c:layout>
                <c:manualLayout>
                  <c:x val="-1.0602550456034998E-2"/>
                  <c:y val="-4.1272193940640813E-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AFD3-46F3-BCF2-78F9F2111B64}"/>
                </c:ext>
              </c:extLst>
            </c:dLbl>
            <c:spPr>
              <a:noFill/>
              <a:ln>
                <a:noFill/>
              </a:ln>
              <a:effectLst/>
            </c:spPr>
            <c:txPr>
              <a:bodyPr rot="0" spcFirstLastPara="1" vertOverflow="ellipsis" vert="horz" wrap="square" lIns="38100" tIns="19050" rIns="38100" bIns="19050" anchor="ctr" anchorCtr="1">
                <a:spAutoFit/>
              </a:bodyPr>
              <a:lstStyle/>
              <a:p>
                <a:pPr>
                  <a:defRPr sz="700" b="0" i="0" u="none" strike="noStrike" kern="1200" baseline="0">
                    <a:solidFill>
                      <a:schemeClr val="tx1">
                        <a:lumMod val="75000"/>
                        <a:lumOff val="25000"/>
                      </a:schemeClr>
                    </a:solidFill>
                    <a:latin typeface="Calibri" panose="020F0502020204030204" pitchFamily="34" charset="0"/>
                    <a:ea typeface="+mn-ea"/>
                    <a:cs typeface="Calibri" panose="020F050202020403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Adani Green</c:v>
                </c:pt>
                <c:pt idx="1">
                  <c:v>Ayana Renewables</c:v>
                </c:pt>
                <c:pt idx="2">
                  <c:v>Azure Power</c:v>
                </c:pt>
                <c:pt idx="3">
                  <c:v>IRCON</c:v>
                </c:pt>
                <c:pt idx="4">
                  <c:v>ReNew Power</c:v>
                </c:pt>
                <c:pt idx="5">
                  <c:v>Tata Power</c:v>
                </c:pt>
                <c:pt idx="6">
                  <c:v>NLC</c:v>
                </c:pt>
                <c:pt idx="7">
                  <c:v>NHPC</c:v>
                </c:pt>
                <c:pt idx="8">
                  <c:v>SJVN Limited</c:v>
                </c:pt>
                <c:pt idx="9">
                  <c:v>NTPC</c:v>
                </c:pt>
              </c:strCache>
            </c:strRef>
          </c:cat>
          <c:val>
            <c:numRef>
              <c:f>Sheet1!$B$2:$B$11</c:f>
              <c:numCache>
                <c:formatCode>#,##0</c:formatCode>
                <c:ptCount val="10"/>
                <c:pt idx="0" formatCode="General">
                  <c:v>450</c:v>
                </c:pt>
                <c:pt idx="1">
                  <c:v>450</c:v>
                </c:pt>
                <c:pt idx="2">
                  <c:v>470</c:v>
                </c:pt>
                <c:pt idx="3">
                  <c:v>500</c:v>
                </c:pt>
                <c:pt idx="4">
                  <c:v>500</c:v>
                </c:pt>
                <c:pt idx="5">
                  <c:v>650</c:v>
                </c:pt>
                <c:pt idx="6">
                  <c:v>660</c:v>
                </c:pt>
                <c:pt idx="7">
                  <c:v>1000</c:v>
                </c:pt>
                <c:pt idx="8">
                  <c:v>1200</c:v>
                </c:pt>
                <c:pt idx="9">
                  <c:v>2765</c:v>
                </c:pt>
              </c:numCache>
            </c:numRef>
          </c:val>
          <c:extLst>
            <c:ext xmlns:c16="http://schemas.microsoft.com/office/drawing/2014/chart" uri="{C3380CC4-5D6E-409C-BE32-E72D297353CC}">
              <c16:uniqueId val="{00000003-AFD3-46F3-BCF2-78F9F2111B64}"/>
            </c:ext>
          </c:extLst>
        </c:ser>
        <c:dLbls>
          <c:showLegendKey val="0"/>
          <c:showVal val="0"/>
          <c:showCatName val="0"/>
          <c:showSerName val="0"/>
          <c:showPercent val="0"/>
          <c:showBubbleSize val="0"/>
        </c:dLbls>
        <c:gapWidth val="46"/>
        <c:overlap val="-2"/>
        <c:axId val="144068608"/>
        <c:axId val="144070528"/>
      </c:barChart>
      <c:catAx>
        <c:axId val="1440686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144070528"/>
        <c:crosses val="autoZero"/>
        <c:auto val="1"/>
        <c:lblAlgn val="ctr"/>
        <c:lblOffset val="100"/>
        <c:noMultiLvlLbl val="0"/>
      </c:catAx>
      <c:valAx>
        <c:axId val="144070528"/>
        <c:scaling>
          <c:orientation val="minMax"/>
        </c:scaling>
        <c:delete val="1"/>
        <c:axPos val="b"/>
        <c:numFmt formatCode="General" sourceLinked="1"/>
        <c:majorTickMark val="none"/>
        <c:minorTickMark val="none"/>
        <c:tickLblPos val="none"/>
        <c:crossAx val="1440686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latin typeface="Calibri" panose="020F0502020204030204" pitchFamily="34" charset="0"/>
          <a:cs typeface="Calibri" panose="020F0502020204030204" pitchFamily="34" charset="0"/>
        </a:defRPr>
      </a:pPr>
      <a:endParaRPr lang="en-US"/>
    </a:p>
  </c:txPr>
  <c:externalData r:id="rId1">
    <c:autoUpdate val="0"/>
  </c:externalData>
  <c:userShapes r:id="rId2"/>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solidFill>
                <a:latin typeface="Calibri" panose="020F0502020204030204" pitchFamily="34" charset="0"/>
                <a:ea typeface="+mn-ea"/>
                <a:cs typeface="Calibri" panose="020F0502020204030204" pitchFamily="34" charset="0"/>
              </a:defRPr>
            </a:pPr>
            <a:r>
              <a:rPr lang="en-US" sz="1000" b="1" dirty="0">
                <a:solidFill>
                  <a:srgbClr val="575756"/>
                </a:solidFill>
                <a:latin typeface="Open Sans" panose="020B0606030504020204" pitchFamily="34" charset="0"/>
                <a:ea typeface="Open Sans" panose="020B0606030504020204" pitchFamily="34" charset="0"/>
                <a:cs typeface="Open Sans" panose="020B0606030504020204" pitchFamily="34" charset="0"/>
              </a:rPr>
              <a:t>Change in key renewable energy stock prices </a:t>
            </a:r>
            <a:r>
              <a:rPr lang="en-US" sz="1000" b="1" dirty="0">
                <a:solidFill>
                  <a:srgbClr val="9D9D9C"/>
                </a:solidFill>
                <a:latin typeface="Open Sans" panose="020B0606030504020204" pitchFamily="34" charset="0"/>
                <a:ea typeface="Open Sans" panose="020B0606030504020204" pitchFamily="34" charset="0"/>
                <a:cs typeface="Open Sans" panose="020B0606030504020204" pitchFamily="34" charset="0"/>
              </a:rPr>
              <a:t>(indexed</a:t>
            </a:r>
            <a:r>
              <a:rPr lang="en-US" sz="1000" b="1" baseline="0" dirty="0">
                <a:solidFill>
                  <a:srgbClr val="9D9D9C"/>
                </a:solidFill>
                <a:latin typeface="Open Sans" panose="020B0606030504020204" pitchFamily="34" charset="0"/>
                <a:ea typeface="Open Sans" panose="020B0606030504020204" pitchFamily="34" charset="0"/>
                <a:cs typeface="Open Sans" panose="020B0606030504020204" pitchFamily="34" charset="0"/>
              </a:rPr>
              <a:t> to 100)</a:t>
            </a:r>
          </a:p>
        </c:rich>
      </c:tx>
      <c:layout>
        <c:manualLayout>
          <c:xMode val="edge"/>
          <c:yMode val="edge"/>
          <c:x val="8.8576617273490685E-4"/>
          <c:y val="2.9767141941340725E-2"/>
        </c:manualLayout>
      </c:layout>
      <c:overlay val="0"/>
      <c:spPr>
        <a:noFill/>
        <a:ln>
          <a:noFill/>
        </a:ln>
        <a:effectLst/>
      </c:spPr>
      <c:txPr>
        <a:bodyPr rot="0" spcFirstLastPara="1" vertOverflow="ellipsis" vert="horz" wrap="square" anchor="ctr" anchorCtr="1"/>
        <a:lstStyle/>
        <a:p>
          <a:pPr>
            <a:defRPr sz="1200" b="1" i="0" u="none" strike="noStrike" kern="1200" spc="0" baseline="0">
              <a:solidFill>
                <a:schemeClr val="tx1"/>
              </a:solidFill>
              <a:latin typeface="Calibri" panose="020F0502020204030204" pitchFamily="34" charset="0"/>
              <a:ea typeface="+mn-ea"/>
              <a:cs typeface="Calibri" panose="020F0502020204030204" pitchFamily="34" charset="0"/>
            </a:defRPr>
          </a:pPr>
          <a:endParaRPr lang="en-US"/>
        </a:p>
      </c:txPr>
    </c:title>
    <c:autoTitleDeleted val="0"/>
    <c:plotArea>
      <c:layout>
        <c:manualLayout>
          <c:layoutTarget val="inner"/>
          <c:xMode val="edge"/>
          <c:yMode val="edge"/>
          <c:x val="0.10691562814625795"/>
          <c:y val="0.10682735869756955"/>
          <c:w val="0.84310418614126892"/>
          <c:h val="0.64108515792055132"/>
        </c:manualLayout>
      </c:layout>
      <c:lineChart>
        <c:grouping val="standard"/>
        <c:varyColors val="0"/>
        <c:ser>
          <c:idx val="0"/>
          <c:order val="0"/>
          <c:tx>
            <c:strRef>
              <c:f>Sheet1!$B$1</c:f>
              <c:strCache>
                <c:ptCount val="1"/>
                <c:pt idx="0">
                  <c:v>Azure Power Global Ltd (NYSE)</c:v>
                </c:pt>
              </c:strCache>
            </c:strRef>
          </c:tx>
          <c:spPr>
            <a:ln w="28575" cap="rnd">
              <a:solidFill>
                <a:srgbClr val="71C9EB"/>
              </a:solidFill>
              <a:round/>
            </a:ln>
            <a:effectLst/>
          </c:spPr>
          <c:marker>
            <c:symbol val="circle"/>
            <c:size val="5"/>
            <c:spPr>
              <a:solidFill>
                <a:srgbClr val="71C9EB"/>
              </a:solidFill>
              <a:ln w="9525">
                <a:solidFill>
                  <a:srgbClr val="71C9EB"/>
                </a:solidFill>
              </a:ln>
              <a:effectLst/>
            </c:spPr>
          </c:marker>
          <c:cat>
            <c:numRef>
              <c:f>Sheet1!$A$2:$A$40</c:f>
              <c:numCache>
                <c:formatCode>mmm\-yy</c:formatCode>
                <c:ptCount val="22"/>
                <c:pt idx="0">
                  <c:v>43800</c:v>
                </c:pt>
                <c:pt idx="1">
                  <c:v>43831</c:v>
                </c:pt>
                <c:pt idx="2">
                  <c:v>43862</c:v>
                </c:pt>
                <c:pt idx="3">
                  <c:v>43891</c:v>
                </c:pt>
                <c:pt idx="4">
                  <c:v>43922</c:v>
                </c:pt>
                <c:pt idx="5">
                  <c:v>43952</c:v>
                </c:pt>
                <c:pt idx="6">
                  <c:v>43983</c:v>
                </c:pt>
                <c:pt idx="7">
                  <c:v>44013</c:v>
                </c:pt>
                <c:pt idx="8">
                  <c:v>44044</c:v>
                </c:pt>
                <c:pt idx="9">
                  <c:v>44075</c:v>
                </c:pt>
                <c:pt idx="10">
                  <c:v>44105</c:v>
                </c:pt>
                <c:pt idx="11">
                  <c:v>44136</c:v>
                </c:pt>
                <c:pt idx="12">
                  <c:v>44166</c:v>
                </c:pt>
                <c:pt idx="13">
                  <c:v>44197</c:v>
                </c:pt>
                <c:pt idx="14">
                  <c:v>44228</c:v>
                </c:pt>
                <c:pt idx="15">
                  <c:v>44256</c:v>
                </c:pt>
                <c:pt idx="16">
                  <c:v>44287</c:v>
                </c:pt>
                <c:pt idx="17">
                  <c:v>44317</c:v>
                </c:pt>
                <c:pt idx="18">
                  <c:v>44348</c:v>
                </c:pt>
                <c:pt idx="19">
                  <c:v>44378</c:v>
                </c:pt>
                <c:pt idx="20">
                  <c:v>44409</c:v>
                </c:pt>
                <c:pt idx="21">
                  <c:v>44440</c:v>
                </c:pt>
              </c:numCache>
            </c:numRef>
          </c:cat>
          <c:val>
            <c:numRef>
              <c:f>Sheet1!$B$2:$B$40</c:f>
              <c:numCache>
                <c:formatCode>0.0</c:formatCode>
                <c:ptCount val="22"/>
                <c:pt idx="0">
                  <c:v>100</c:v>
                </c:pt>
                <c:pt idx="1">
                  <c:v>98.24</c:v>
                </c:pt>
                <c:pt idx="2">
                  <c:v>128</c:v>
                </c:pt>
                <c:pt idx="3">
                  <c:v>122.4</c:v>
                </c:pt>
                <c:pt idx="4">
                  <c:v>116.16</c:v>
                </c:pt>
                <c:pt idx="5">
                  <c:v>117.99999999999999</c:v>
                </c:pt>
                <c:pt idx="6">
                  <c:v>127.67999999999999</c:v>
                </c:pt>
                <c:pt idx="7">
                  <c:v>165.91999999999996</c:v>
                </c:pt>
                <c:pt idx="8">
                  <c:v>199.36</c:v>
                </c:pt>
                <c:pt idx="9">
                  <c:v>238.4</c:v>
                </c:pt>
                <c:pt idx="10">
                  <c:v>213.35999999999996</c:v>
                </c:pt>
                <c:pt idx="11">
                  <c:v>302.79999999999995</c:v>
                </c:pt>
                <c:pt idx="12">
                  <c:v>326.15999999999997</c:v>
                </c:pt>
                <c:pt idx="13" formatCode="#,##0.0">
                  <c:v>303.27999999999992</c:v>
                </c:pt>
                <c:pt idx="14" formatCode="#,##0.0">
                  <c:v>242.55999999999995</c:v>
                </c:pt>
                <c:pt idx="15" formatCode="#,##0.0">
                  <c:v>217.51999999999995</c:v>
                </c:pt>
                <c:pt idx="16" formatCode="#,##0.0">
                  <c:v>186.31999999999994</c:v>
                </c:pt>
                <c:pt idx="17" formatCode="#,##0.0">
                  <c:v>166.47999999999993</c:v>
                </c:pt>
                <c:pt idx="18" formatCode="#,##0.0">
                  <c:v>215.35999999999996</c:v>
                </c:pt>
                <c:pt idx="19">
                  <c:v>208.39999999999995</c:v>
                </c:pt>
                <c:pt idx="20">
                  <c:v>179.67999999999995</c:v>
                </c:pt>
                <c:pt idx="21">
                  <c:v>175.99999999999994</c:v>
                </c:pt>
              </c:numCache>
            </c:numRef>
          </c:val>
          <c:smooth val="0"/>
          <c:extLst>
            <c:ext xmlns:c16="http://schemas.microsoft.com/office/drawing/2014/chart" uri="{C3380CC4-5D6E-409C-BE32-E72D297353CC}">
              <c16:uniqueId val="{00000000-9919-F640-B64C-28200CF037BD}"/>
            </c:ext>
          </c:extLst>
        </c:ser>
        <c:ser>
          <c:idx val="1"/>
          <c:order val="1"/>
          <c:tx>
            <c:strRef>
              <c:f>Sheet1!$C$1</c:f>
              <c:strCache>
                <c:ptCount val="1"/>
                <c:pt idx="0">
                  <c:v>Adani Green Energy (BSE)</c:v>
                </c:pt>
              </c:strCache>
            </c:strRef>
          </c:tx>
          <c:spPr>
            <a:ln w="28575" cap="rnd">
              <a:solidFill>
                <a:srgbClr val="009CD8"/>
              </a:solidFill>
              <a:round/>
            </a:ln>
            <a:effectLst/>
          </c:spPr>
          <c:marker>
            <c:symbol val="circle"/>
            <c:size val="5"/>
            <c:spPr>
              <a:solidFill>
                <a:srgbClr val="009CD8"/>
              </a:solidFill>
              <a:ln w="9525">
                <a:solidFill>
                  <a:srgbClr val="009CD8"/>
                </a:solidFill>
              </a:ln>
              <a:effectLst/>
            </c:spPr>
          </c:marker>
          <c:cat>
            <c:numRef>
              <c:f>Sheet1!$A$2:$A$40</c:f>
              <c:numCache>
                <c:formatCode>mmm\-yy</c:formatCode>
                <c:ptCount val="22"/>
                <c:pt idx="0">
                  <c:v>43800</c:v>
                </c:pt>
                <c:pt idx="1">
                  <c:v>43831</c:v>
                </c:pt>
                <c:pt idx="2">
                  <c:v>43862</c:v>
                </c:pt>
                <c:pt idx="3">
                  <c:v>43891</c:v>
                </c:pt>
                <c:pt idx="4">
                  <c:v>43922</c:v>
                </c:pt>
                <c:pt idx="5">
                  <c:v>43952</c:v>
                </c:pt>
                <c:pt idx="6">
                  <c:v>43983</c:v>
                </c:pt>
                <c:pt idx="7">
                  <c:v>44013</c:v>
                </c:pt>
                <c:pt idx="8">
                  <c:v>44044</c:v>
                </c:pt>
                <c:pt idx="9">
                  <c:v>44075</c:v>
                </c:pt>
                <c:pt idx="10">
                  <c:v>44105</c:v>
                </c:pt>
                <c:pt idx="11">
                  <c:v>44136</c:v>
                </c:pt>
                <c:pt idx="12">
                  <c:v>44166</c:v>
                </c:pt>
                <c:pt idx="13">
                  <c:v>44197</c:v>
                </c:pt>
                <c:pt idx="14">
                  <c:v>44228</c:v>
                </c:pt>
                <c:pt idx="15">
                  <c:v>44256</c:v>
                </c:pt>
                <c:pt idx="16">
                  <c:v>44287</c:v>
                </c:pt>
                <c:pt idx="17">
                  <c:v>44317</c:v>
                </c:pt>
                <c:pt idx="18">
                  <c:v>44348</c:v>
                </c:pt>
                <c:pt idx="19">
                  <c:v>44378</c:v>
                </c:pt>
                <c:pt idx="20">
                  <c:v>44409</c:v>
                </c:pt>
                <c:pt idx="21">
                  <c:v>44440</c:v>
                </c:pt>
              </c:numCache>
            </c:numRef>
          </c:cat>
          <c:val>
            <c:numRef>
              <c:f>Sheet1!$C$2:$C$40</c:f>
              <c:numCache>
                <c:formatCode>0.0</c:formatCode>
                <c:ptCount val="22"/>
                <c:pt idx="0">
                  <c:v>100</c:v>
                </c:pt>
                <c:pt idx="1">
                  <c:v>121.09300095877278</c:v>
                </c:pt>
                <c:pt idx="2">
                  <c:v>99.041227229146699</c:v>
                </c:pt>
                <c:pt idx="3">
                  <c:v>97.954618088846289</c:v>
                </c:pt>
                <c:pt idx="4">
                  <c:v>132.91786513263023</c:v>
                </c:pt>
                <c:pt idx="5">
                  <c:v>158.90060722275487</c:v>
                </c:pt>
                <c:pt idx="6">
                  <c:v>229.37040588047302</c:v>
                </c:pt>
                <c:pt idx="7">
                  <c:v>230.52</c:v>
                </c:pt>
                <c:pt idx="8">
                  <c:v>289.39</c:v>
                </c:pt>
                <c:pt idx="9">
                  <c:v>471.46</c:v>
                </c:pt>
                <c:pt idx="10">
                  <c:v>547.39533397251523</c:v>
                </c:pt>
                <c:pt idx="11">
                  <c:v>726.36625119846622</c:v>
                </c:pt>
                <c:pt idx="12">
                  <c:v>672.79642058165564</c:v>
                </c:pt>
                <c:pt idx="13" formatCode="#,##0.0">
                  <c:v>639.42473633748818</c:v>
                </c:pt>
                <c:pt idx="14" formatCode="#,##0.0">
                  <c:v>743.37488015340386</c:v>
                </c:pt>
                <c:pt idx="15" formatCode="#,##0.0">
                  <c:v>700.77341003515517</c:v>
                </c:pt>
                <c:pt idx="16" formatCode="#,##0.0">
                  <c:v>650.30361137743705</c:v>
                </c:pt>
                <c:pt idx="17" formatCode="#,##0.0">
                  <c:v>809.86257590284458</c:v>
                </c:pt>
                <c:pt idx="18" formatCode="#,##0.0">
                  <c:v>718.39565356343905</c:v>
                </c:pt>
                <c:pt idx="19">
                  <c:v>563.95014381591579</c:v>
                </c:pt>
                <c:pt idx="20">
                  <c:v>682.86992649408774</c:v>
                </c:pt>
                <c:pt idx="21">
                  <c:v>732.88590604026865</c:v>
                </c:pt>
              </c:numCache>
            </c:numRef>
          </c:val>
          <c:smooth val="0"/>
          <c:extLst>
            <c:ext xmlns:c16="http://schemas.microsoft.com/office/drawing/2014/chart" uri="{C3380CC4-5D6E-409C-BE32-E72D297353CC}">
              <c16:uniqueId val="{00000001-9919-F640-B64C-28200CF037BD}"/>
            </c:ext>
          </c:extLst>
        </c:ser>
        <c:ser>
          <c:idx val="2"/>
          <c:order val="2"/>
          <c:tx>
            <c:strRef>
              <c:f>Sheet1!$D$1</c:f>
              <c:strCache>
                <c:ptCount val="1"/>
                <c:pt idx="0">
                  <c:v>Inox Wind (BSE)</c:v>
                </c:pt>
              </c:strCache>
            </c:strRef>
          </c:tx>
          <c:spPr>
            <a:ln w="28575" cap="rnd">
              <a:solidFill>
                <a:srgbClr val="C3E5F5"/>
              </a:solidFill>
              <a:round/>
            </a:ln>
            <a:effectLst/>
          </c:spPr>
          <c:marker>
            <c:symbol val="circle"/>
            <c:size val="5"/>
            <c:spPr>
              <a:solidFill>
                <a:srgbClr val="C3E5F5"/>
              </a:solidFill>
              <a:ln w="9525">
                <a:solidFill>
                  <a:srgbClr val="C3E5F5"/>
                </a:solidFill>
              </a:ln>
              <a:effectLst/>
            </c:spPr>
          </c:marker>
          <c:cat>
            <c:numRef>
              <c:f>Sheet1!$A$2:$A$40</c:f>
              <c:numCache>
                <c:formatCode>mmm\-yy</c:formatCode>
                <c:ptCount val="22"/>
                <c:pt idx="0">
                  <c:v>43800</c:v>
                </c:pt>
                <c:pt idx="1">
                  <c:v>43831</c:v>
                </c:pt>
                <c:pt idx="2">
                  <c:v>43862</c:v>
                </c:pt>
                <c:pt idx="3">
                  <c:v>43891</c:v>
                </c:pt>
                <c:pt idx="4">
                  <c:v>43922</c:v>
                </c:pt>
                <c:pt idx="5">
                  <c:v>43952</c:v>
                </c:pt>
                <c:pt idx="6">
                  <c:v>43983</c:v>
                </c:pt>
                <c:pt idx="7">
                  <c:v>44013</c:v>
                </c:pt>
                <c:pt idx="8">
                  <c:v>44044</c:v>
                </c:pt>
                <c:pt idx="9">
                  <c:v>44075</c:v>
                </c:pt>
                <c:pt idx="10">
                  <c:v>44105</c:v>
                </c:pt>
                <c:pt idx="11">
                  <c:v>44136</c:v>
                </c:pt>
                <c:pt idx="12">
                  <c:v>44166</c:v>
                </c:pt>
                <c:pt idx="13">
                  <c:v>44197</c:v>
                </c:pt>
                <c:pt idx="14">
                  <c:v>44228</c:v>
                </c:pt>
                <c:pt idx="15">
                  <c:v>44256</c:v>
                </c:pt>
                <c:pt idx="16">
                  <c:v>44287</c:v>
                </c:pt>
                <c:pt idx="17">
                  <c:v>44317</c:v>
                </c:pt>
                <c:pt idx="18">
                  <c:v>44348</c:v>
                </c:pt>
                <c:pt idx="19">
                  <c:v>44378</c:v>
                </c:pt>
                <c:pt idx="20">
                  <c:v>44409</c:v>
                </c:pt>
                <c:pt idx="21">
                  <c:v>44440</c:v>
                </c:pt>
              </c:numCache>
            </c:numRef>
          </c:cat>
          <c:val>
            <c:numRef>
              <c:f>Sheet1!$D$2:$D$40</c:f>
              <c:numCache>
                <c:formatCode>0.0</c:formatCode>
                <c:ptCount val="22"/>
                <c:pt idx="0">
                  <c:v>100</c:v>
                </c:pt>
                <c:pt idx="1">
                  <c:v>116.17440225035163</c:v>
                </c:pt>
                <c:pt idx="2">
                  <c:v>94.374120956399437</c:v>
                </c:pt>
                <c:pt idx="3">
                  <c:v>51.758087201125178</c:v>
                </c:pt>
                <c:pt idx="4">
                  <c:v>74.964838255977497</c:v>
                </c:pt>
                <c:pt idx="5">
                  <c:v>73.839662447257382</c:v>
                </c:pt>
                <c:pt idx="6">
                  <c:v>112.0956399437412</c:v>
                </c:pt>
                <c:pt idx="7">
                  <c:v>98.73</c:v>
                </c:pt>
                <c:pt idx="8">
                  <c:v>118.85</c:v>
                </c:pt>
                <c:pt idx="9">
                  <c:v>109.7</c:v>
                </c:pt>
                <c:pt idx="10">
                  <c:v>107.59493670886076</c:v>
                </c:pt>
                <c:pt idx="11">
                  <c:v>142.19409282700423</c:v>
                </c:pt>
                <c:pt idx="12">
                  <c:v>172.85513361462731</c:v>
                </c:pt>
                <c:pt idx="13" formatCode="#,##0.0">
                  <c:v>184.72573839662448</c:v>
                </c:pt>
                <c:pt idx="14" formatCode="#,##0.0">
                  <c:v>191.75808720112516</c:v>
                </c:pt>
                <c:pt idx="15" formatCode="#,##0.0">
                  <c:v>195.10548523206748</c:v>
                </c:pt>
                <c:pt idx="16" formatCode="#,##0.0">
                  <c:v>217.18706047819967</c:v>
                </c:pt>
                <c:pt idx="17" formatCode="#,##0.0">
                  <c:v>206.2728551336146</c:v>
                </c:pt>
                <c:pt idx="18" formatCode="#,##0.0">
                  <c:v>232.46132208157525</c:v>
                </c:pt>
                <c:pt idx="19">
                  <c:v>396.20253164556959</c:v>
                </c:pt>
                <c:pt idx="20">
                  <c:v>300.42194092827003</c:v>
                </c:pt>
                <c:pt idx="21">
                  <c:v>275.66807313642755</c:v>
                </c:pt>
              </c:numCache>
            </c:numRef>
          </c:val>
          <c:smooth val="0"/>
          <c:extLst>
            <c:ext xmlns:c16="http://schemas.microsoft.com/office/drawing/2014/chart" uri="{C3380CC4-5D6E-409C-BE32-E72D297353CC}">
              <c16:uniqueId val="{00000002-9919-F640-B64C-28200CF037BD}"/>
            </c:ext>
          </c:extLst>
        </c:ser>
        <c:ser>
          <c:idx val="3"/>
          <c:order val="3"/>
          <c:tx>
            <c:strRef>
              <c:f>Sheet1!$E$1</c:f>
              <c:strCache>
                <c:ptCount val="1"/>
                <c:pt idx="0">
                  <c:v>Suzlon Energy (BSE)</c:v>
                </c:pt>
              </c:strCache>
            </c:strRef>
          </c:tx>
          <c:spPr>
            <a:ln w="28575" cap="rnd">
              <a:solidFill>
                <a:srgbClr val="D5D7DC"/>
              </a:solidFill>
              <a:round/>
            </a:ln>
            <a:effectLst/>
          </c:spPr>
          <c:marker>
            <c:symbol val="circle"/>
            <c:size val="5"/>
            <c:spPr>
              <a:solidFill>
                <a:srgbClr val="D5D7DC"/>
              </a:solidFill>
              <a:ln w="9525">
                <a:solidFill>
                  <a:srgbClr val="D5D7DC"/>
                </a:solidFill>
              </a:ln>
              <a:effectLst/>
            </c:spPr>
          </c:marker>
          <c:cat>
            <c:numRef>
              <c:f>Sheet1!$A$2:$A$40</c:f>
              <c:numCache>
                <c:formatCode>mmm\-yy</c:formatCode>
                <c:ptCount val="22"/>
                <c:pt idx="0">
                  <c:v>43800</c:v>
                </c:pt>
                <c:pt idx="1">
                  <c:v>43831</c:v>
                </c:pt>
                <c:pt idx="2">
                  <c:v>43862</c:v>
                </c:pt>
                <c:pt idx="3">
                  <c:v>43891</c:v>
                </c:pt>
                <c:pt idx="4">
                  <c:v>43922</c:v>
                </c:pt>
                <c:pt idx="5">
                  <c:v>43952</c:v>
                </c:pt>
                <c:pt idx="6">
                  <c:v>43983</c:v>
                </c:pt>
                <c:pt idx="7">
                  <c:v>44013</c:v>
                </c:pt>
                <c:pt idx="8">
                  <c:v>44044</c:v>
                </c:pt>
                <c:pt idx="9">
                  <c:v>44075</c:v>
                </c:pt>
                <c:pt idx="10">
                  <c:v>44105</c:v>
                </c:pt>
                <c:pt idx="11">
                  <c:v>44136</c:v>
                </c:pt>
                <c:pt idx="12">
                  <c:v>44166</c:v>
                </c:pt>
                <c:pt idx="13">
                  <c:v>44197</c:v>
                </c:pt>
                <c:pt idx="14">
                  <c:v>44228</c:v>
                </c:pt>
                <c:pt idx="15">
                  <c:v>44256</c:v>
                </c:pt>
                <c:pt idx="16">
                  <c:v>44287</c:v>
                </c:pt>
                <c:pt idx="17">
                  <c:v>44317</c:v>
                </c:pt>
                <c:pt idx="18">
                  <c:v>44348</c:v>
                </c:pt>
                <c:pt idx="19">
                  <c:v>44378</c:v>
                </c:pt>
                <c:pt idx="20">
                  <c:v>44409</c:v>
                </c:pt>
                <c:pt idx="21">
                  <c:v>44440</c:v>
                </c:pt>
              </c:numCache>
            </c:numRef>
          </c:cat>
          <c:val>
            <c:numRef>
              <c:f>Sheet1!$E$2:$E$40</c:f>
              <c:numCache>
                <c:formatCode>0.0</c:formatCode>
                <c:ptCount val="22"/>
                <c:pt idx="0">
                  <c:v>100</c:v>
                </c:pt>
                <c:pt idx="1">
                  <c:v>129.72972972972971</c:v>
                </c:pt>
                <c:pt idx="2">
                  <c:v>145.94594594594594</c:v>
                </c:pt>
                <c:pt idx="3">
                  <c:v>105.40540540540538</c:v>
                </c:pt>
                <c:pt idx="4">
                  <c:v>140.54054054054052</c:v>
                </c:pt>
                <c:pt idx="5">
                  <c:v>151.35135135135133</c:v>
                </c:pt>
                <c:pt idx="6">
                  <c:v>272.97297297297291</c:v>
                </c:pt>
                <c:pt idx="7">
                  <c:v>237.83783783783781</c:v>
                </c:pt>
                <c:pt idx="8">
                  <c:v>202.70270270270265</c:v>
                </c:pt>
                <c:pt idx="9">
                  <c:v>156.75675675675672</c:v>
                </c:pt>
                <c:pt idx="10">
                  <c:v>197.29729729729723</c:v>
                </c:pt>
                <c:pt idx="11">
                  <c:v>186.48648648648646</c:v>
                </c:pt>
                <c:pt idx="12">
                  <c:v>345.94594594594599</c:v>
                </c:pt>
                <c:pt idx="13">
                  <c:v>342.16216216216208</c:v>
                </c:pt>
                <c:pt idx="14">
                  <c:v>314.05405405405395</c:v>
                </c:pt>
                <c:pt idx="15">
                  <c:v>269.72972972972968</c:v>
                </c:pt>
                <c:pt idx="16" formatCode="#,##0.0">
                  <c:v>262.16216216216208</c:v>
                </c:pt>
                <c:pt idx="17" formatCode="#,##0.0">
                  <c:v>308.10810810810801</c:v>
                </c:pt>
                <c:pt idx="18" formatCode="#,##0.0">
                  <c:v>437.8378378378377</c:v>
                </c:pt>
                <c:pt idx="19">
                  <c:v>340.54054054054046</c:v>
                </c:pt>
                <c:pt idx="20">
                  <c:v>327.02702702702697</c:v>
                </c:pt>
                <c:pt idx="21">
                  <c:v>348.64864864864859</c:v>
                </c:pt>
              </c:numCache>
            </c:numRef>
          </c:val>
          <c:smooth val="0"/>
          <c:extLst>
            <c:ext xmlns:c16="http://schemas.microsoft.com/office/drawing/2014/chart" uri="{C3380CC4-5D6E-409C-BE32-E72D297353CC}">
              <c16:uniqueId val="{00000003-9919-F640-B64C-28200CF037BD}"/>
            </c:ext>
          </c:extLst>
        </c:ser>
        <c:ser>
          <c:idx val="4"/>
          <c:order val="4"/>
          <c:tx>
            <c:strRef>
              <c:f>Sheet1!$F$1</c:f>
              <c:strCache>
                <c:ptCount val="1"/>
                <c:pt idx="0">
                  <c:v>Sterling &amp; Wilson Solar (BSE)</c:v>
                </c:pt>
              </c:strCache>
            </c:strRef>
          </c:tx>
          <c:spPr>
            <a:ln w="28575" cap="rnd">
              <a:solidFill>
                <a:srgbClr val="9D9D9C"/>
              </a:solidFill>
              <a:round/>
            </a:ln>
            <a:effectLst/>
          </c:spPr>
          <c:marker>
            <c:symbol val="circle"/>
            <c:size val="5"/>
            <c:spPr>
              <a:solidFill>
                <a:srgbClr val="9D9D9C"/>
              </a:solidFill>
              <a:ln w="28575">
                <a:solidFill>
                  <a:srgbClr val="9D9D9C"/>
                </a:solidFill>
              </a:ln>
              <a:effectLst/>
            </c:spPr>
          </c:marker>
          <c:cat>
            <c:numRef>
              <c:f>Sheet1!$A$2:$A$40</c:f>
              <c:numCache>
                <c:formatCode>mmm\-yy</c:formatCode>
                <c:ptCount val="22"/>
                <c:pt idx="0">
                  <c:v>43800</c:v>
                </c:pt>
                <c:pt idx="1">
                  <c:v>43831</c:v>
                </c:pt>
                <c:pt idx="2">
                  <c:v>43862</c:v>
                </c:pt>
                <c:pt idx="3">
                  <c:v>43891</c:v>
                </c:pt>
                <c:pt idx="4">
                  <c:v>43922</c:v>
                </c:pt>
                <c:pt idx="5">
                  <c:v>43952</c:v>
                </c:pt>
                <c:pt idx="6">
                  <c:v>43983</c:v>
                </c:pt>
                <c:pt idx="7">
                  <c:v>44013</c:v>
                </c:pt>
                <c:pt idx="8">
                  <c:v>44044</c:v>
                </c:pt>
                <c:pt idx="9">
                  <c:v>44075</c:v>
                </c:pt>
                <c:pt idx="10">
                  <c:v>44105</c:v>
                </c:pt>
                <c:pt idx="11">
                  <c:v>44136</c:v>
                </c:pt>
                <c:pt idx="12">
                  <c:v>44166</c:v>
                </c:pt>
                <c:pt idx="13">
                  <c:v>44197</c:v>
                </c:pt>
                <c:pt idx="14">
                  <c:v>44228</c:v>
                </c:pt>
                <c:pt idx="15">
                  <c:v>44256</c:v>
                </c:pt>
                <c:pt idx="16">
                  <c:v>44287</c:v>
                </c:pt>
                <c:pt idx="17">
                  <c:v>44317</c:v>
                </c:pt>
                <c:pt idx="18">
                  <c:v>44348</c:v>
                </c:pt>
                <c:pt idx="19">
                  <c:v>44378</c:v>
                </c:pt>
                <c:pt idx="20">
                  <c:v>44409</c:v>
                </c:pt>
                <c:pt idx="21">
                  <c:v>44440</c:v>
                </c:pt>
              </c:numCache>
            </c:numRef>
          </c:cat>
          <c:val>
            <c:numRef>
              <c:f>Sheet1!$F$2:$F$40</c:f>
              <c:numCache>
                <c:formatCode>0.0</c:formatCode>
                <c:ptCount val="22"/>
                <c:pt idx="0">
                  <c:v>100</c:v>
                </c:pt>
                <c:pt idx="1">
                  <c:v>90.705227343025058</c:v>
                </c:pt>
                <c:pt idx="2">
                  <c:v>51.469223631302206</c:v>
                </c:pt>
                <c:pt idx="3">
                  <c:v>21.558923600371177</c:v>
                </c:pt>
                <c:pt idx="4">
                  <c:v>51.237240952675549</c:v>
                </c:pt>
                <c:pt idx="5">
                  <c:v>44.633467367769889</c:v>
                </c:pt>
                <c:pt idx="6">
                  <c:v>67.939993813795255</c:v>
                </c:pt>
                <c:pt idx="7">
                  <c:v>69.209999999999994</c:v>
                </c:pt>
                <c:pt idx="8">
                  <c:v>78.180000000000007</c:v>
                </c:pt>
                <c:pt idx="9">
                  <c:v>69.81</c:v>
                </c:pt>
                <c:pt idx="10">
                  <c:v>67.073925146922377</c:v>
                </c:pt>
                <c:pt idx="11">
                  <c:v>68.806062480668132</c:v>
                </c:pt>
                <c:pt idx="12">
                  <c:v>80.343334364367493</c:v>
                </c:pt>
                <c:pt idx="13">
                  <c:v>71.951747602845685</c:v>
                </c:pt>
                <c:pt idx="14">
                  <c:v>70.018558614290171</c:v>
                </c:pt>
                <c:pt idx="15">
                  <c:v>81.388802969378332</c:v>
                </c:pt>
                <c:pt idx="16" formatCode="#,##0.0">
                  <c:v>92.935354160222758</c:v>
                </c:pt>
                <c:pt idx="17" formatCode="#,##0.0">
                  <c:v>69.619548407052321</c:v>
                </c:pt>
                <c:pt idx="18" formatCode="#,##0.0">
                  <c:v>84.40148468914326</c:v>
                </c:pt>
                <c:pt idx="19">
                  <c:v>88.277141973399353</c:v>
                </c:pt>
                <c:pt idx="20">
                  <c:v>96.427466749149445</c:v>
                </c:pt>
                <c:pt idx="21">
                  <c:v>123.72409526755342</c:v>
                </c:pt>
              </c:numCache>
            </c:numRef>
          </c:val>
          <c:smooth val="0"/>
          <c:extLst>
            <c:ext xmlns:c16="http://schemas.microsoft.com/office/drawing/2014/chart" uri="{C3380CC4-5D6E-409C-BE32-E72D297353CC}">
              <c16:uniqueId val="{00000004-9919-F640-B64C-28200CF037BD}"/>
            </c:ext>
          </c:extLst>
        </c:ser>
        <c:ser>
          <c:idx val="5"/>
          <c:order val="5"/>
          <c:tx>
            <c:strRef>
              <c:f>Sheet1!$G$1</c:f>
              <c:strCache>
                <c:ptCount val="1"/>
                <c:pt idx="0">
                  <c:v>Borosil Renewables (BSE)</c:v>
                </c:pt>
              </c:strCache>
            </c:strRef>
          </c:tx>
          <c:spPr>
            <a:ln w="28575" cap="rnd">
              <a:solidFill>
                <a:srgbClr val="87BD41"/>
              </a:solidFill>
              <a:round/>
            </a:ln>
            <a:effectLst/>
          </c:spPr>
          <c:marker>
            <c:symbol val="circle"/>
            <c:size val="5"/>
            <c:spPr>
              <a:solidFill>
                <a:srgbClr val="87BD41"/>
              </a:solidFill>
              <a:ln w="9525">
                <a:solidFill>
                  <a:srgbClr val="87BD41"/>
                </a:solidFill>
              </a:ln>
              <a:effectLst/>
            </c:spPr>
          </c:marker>
          <c:cat>
            <c:numRef>
              <c:f>Sheet1!$A$2:$A$40</c:f>
              <c:numCache>
                <c:formatCode>mmm\-yy</c:formatCode>
                <c:ptCount val="22"/>
                <c:pt idx="0">
                  <c:v>43800</c:v>
                </c:pt>
                <c:pt idx="1">
                  <c:v>43831</c:v>
                </c:pt>
                <c:pt idx="2">
                  <c:v>43862</c:v>
                </c:pt>
                <c:pt idx="3">
                  <c:v>43891</c:v>
                </c:pt>
                <c:pt idx="4">
                  <c:v>43922</c:v>
                </c:pt>
                <c:pt idx="5">
                  <c:v>43952</c:v>
                </c:pt>
                <c:pt idx="6">
                  <c:v>43983</c:v>
                </c:pt>
                <c:pt idx="7">
                  <c:v>44013</c:v>
                </c:pt>
                <c:pt idx="8">
                  <c:v>44044</c:v>
                </c:pt>
                <c:pt idx="9">
                  <c:v>44075</c:v>
                </c:pt>
                <c:pt idx="10">
                  <c:v>44105</c:v>
                </c:pt>
                <c:pt idx="11">
                  <c:v>44136</c:v>
                </c:pt>
                <c:pt idx="12">
                  <c:v>44166</c:v>
                </c:pt>
                <c:pt idx="13">
                  <c:v>44197</c:v>
                </c:pt>
                <c:pt idx="14">
                  <c:v>44228</c:v>
                </c:pt>
                <c:pt idx="15">
                  <c:v>44256</c:v>
                </c:pt>
                <c:pt idx="16">
                  <c:v>44287</c:v>
                </c:pt>
                <c:pt idx="17">
                  <c:v>44317</c:v>
                </c:pt>
                <c:pt idx="18">
                  <c:v>44348</c:v>
                </c:pt>
                <c:pt idx="19">
                  <c:v>44378</c:v>
                </c:pt>
                <c:pt idx="20">
                  <c:v>44409</c:v>
                </c:pt>
                <c:pt idx="21">
                  <c:v>44440</c:v>
                </c:pt>
              </c:numCache>
            </c:numRef>
          </c:cat>
          <c:val>
            <c:numRef>
              <c:f>Sheet1!$G$2:$G$40</c:f>
              <c:numCache>
                <c:formatCode>0.0</c:formatCode>
                <c:ptCount val="22"/>
                <c:pt idx="0">
                  <c:v>100</c:v>
                </c:pt>
                <c:pt idx="1">
                  <c:v>112.2942884801549</c:v>
                </c:pt>
                <c:pt idx="2">
                  <c:v>142.07808970635691</c:v>
                </c:pt>
                <c:pt idx="3">
                  <c:v>24.040012907389485</c:v>
                </c:pt>
                <c:pt idx="4">
                  <c:v>24.136818328493064</c:v>
                </c:pt>
                <c:pt idx="5">
                  <c:v>22.555663117134564</c:v>
                </c:pt>
                <c:pt idx="6">
                  <c:v>85.70506615037111</c:v>
                </c:pt>
                <c:pt idx="7">
                  <c:v>50.177476605356581</c:v>
                </c:pt>
                <c:pt idx="8">
                  <c:v>49.983865763149424</c:v>
                </c:pt>
                <c:pt idx="9">
                  <c:v>47.07970313004197</c:v>
                </c:pt>
                <c:pt idx="10">
                  <c:v>59.503065505001643</c:v>
                </c:pt>
                <c:pt idx="11">
                  <c:v>81.122942884801589</c:v>
                </c:pt>
                <c:pt idx="12">
                  <c:v>193.90125847047446</c:v>
                </c:pt>
                <c:pt idx="13">
                  <c:v>176.86995805098428</c:v>
                </c:pt>
                <c:pt idx="14">
                  <c:v>181.85866408518891</c:v>
                </c:pt>
                <c:pt idx="15">
                  <c:v>158.23168764117469</c:v>
                </c:pt>
                <c:pt idx="16" formatCode="#,##0.0">
                  <c:v>149.13197805743798</c:v>
                </c:pt>
                <c:pt idx="17" formatCode="#,##0.0">
                  <c:v>173.91416585995495</c:v>
                </c:pt>
                <c:pt idx="18" formatCode="#,##0.0">
                  <c:v>172.24265892223309</c:v>
                </c:pt>
                <c:pt idx="19">
                  <c:v>203.09777347531477</c:v>
                </c:pt>
                <c:pt idx="20">
                  <c:v>190.25492094223958</c:v>
                </c:pt>
                <c:pt idx="21">
                  <c:v>199.09648273636674</c:v>
                </c:pt>
              </c:numCache>
            </c:numRef>
          </c:val>
          <c:smooth val="0"/>
          <c:extLst>
            <c:ext xmlns:c16="http://schemas.microsoft.com/office/drawing/2014/chart" uri="{C3380CC4-5D6E-409C-BE32-E72D297353CC}">
              <c16:uniqueId val="{00000005-9919-F640-B64C-28200CF037BD}"/>
            </c:ext>
          </c:extLst>
        </c:ser>
        <c:ser>
          <c:idx val="6"/>
          <c:order val="6"/>
          <c:tx>
            <c:strRef>
              <c:f>Sheet1!$H$1</c:f>
              <c:strCache>
                <c:ptCount val="1"/>
                <c:pt idx="0">
                  <c:v>Sensex</c:v>
                </c:pt>
              </c:strCache>
            </c:strRef>
          </c:tx>
          <c:spPr>
            <a:ln w="38100" cap="rnd">
              <a:solidFill>
                <a:srgbClr val="575756"/>
              </a:solidFill>
              <a:round/>
            </a:ln>
            <a:effectLst/>
          </c:spPr>
          <c:marker>
            <c:symbol val="circle"/>
            <c:size val="5"/>
            <c:spPr>
              <a:solidFill>
                <a:schemeClr val="bg1"/>
              </a:solidFill>
              <a:ln w="38100">
                <a:solidFill>
                  <a:srgbClr val="575756"/>
                </a:solidFill>
              </a:ln>
              <a:effectLst/>
            </c:spPr>
          </c:marker>
          <c:cat>
            <c:numRef>
              <c:f>Sheet1!$A$2:$A$40</c:f>
              <c:numCache>
                <c:formatCode>mmm\-yy</c:formatCode>
                <c:ptCount val="22"/>
                <c:pt idx="0">
                  <c:v>43800</c:v>
                </c:pt>
                <c:pt idx="1">
                  <c:v>43831</c:v>
                </c:pt>
                <c:pt idx="2">
                  <c:v>43862</c:v>
                </c:pt>
                <c:pt idx="3">
                  <c:v>43891</c:v>
                </c:pt>
                <c:pt idx="4">
                  <c:v>43922</c:v>
                </c:pt>
                <c:pt idx="5">
                  <c:v>43952</c:v>
                </c:pt>
                <c:pt idx="6">
                  <c:v>43983</c:v>
                </c:pt>
                <c:pt idx="7">
                  <c:v>44013</c:v>
                </c:pt>
                <c:pt idx="8">
                  <c:v>44044</c:v>
                </c:pt>
                <c:pt idx="9">
                  <c:v>44075</c:v>
                </c:pt>
                <c:pt idx="10">
                  <c:v>44105</c:v>
                </c:pt>
                <c:pt idx="11">
                  <c:v>44136</c:v>
                </c:pt>
                <c:pt idx="12">
                  <c:v>44166</c:v>
                </c:pt>
                <c:pt idx="13">
                  <c:v>44197</c:v>
                </c:pt>
                <c:pt idx="14">
                  <c:v>44228</c:v>
                </c:pt>
                <c:pt idx="15">
                  <c:v>44256</c:v>
                </c:pt>
                <c:pt idx="16">
                  <c:v>44287</c:v>
                </c:pt>
                <c:pt idx="17">
                  <c:v>44317</c:v>
                </c:pt>
                <c:pt idx="18">
                  <c:v>44348</c:v>
                </c:pt>
                <c:pt idx="19">
                  <c:v>44378</c:v>
                </c:pt>
                <c:pt idx="20">
                  <c:v>44409</c:v>
                </c:pt>
                <c:pt idx="21">
                  <c:v>44440</c:v>
                </c:pt>
              </c:numCache>
            </c:numRef>
          </c:cat>
          <c:val>
            <c:numRef>
              <c:f>Sheet1!$H$2:$H$40</c:f>
              <c:numCache>
                <c:formatCode>0.0</c:formatCode>
                <c:ptCount val="22"/>
                <c:pt idx="0">
                  <c:v>100</c:v>
                </c:pt>
                <c:pt idx="1">
                  <c:v>98.714661991858193</c:v>
                </c:pt>
                <c:pt idx="2">
                  <c:v>92.833498247674044</c:v>
                </c:pt>
                <c:pt idx="3">
                  <c:v>71.868611185313156</c:v>
                </c:pt>
                <c:pt idx="4">
                  <c:v>81.732274455600901</c:v>
                </c:pt>
                <c:pt idx="5">
                  <c:v>78.596752682302281</c:v>
                </c:pt>
                <c:pt idx="6">
                  <c:v>84.636689909811849</c:v>
                </c:pt>
                <c:pt idx="7">
                  <c:v>91.16</c:v>
                </c:pt>
                <c:pt idx="8">
                  <c:v>93.64</c:v>
                </c:pt>
                <c:pt idx="9">
                  <c:v>92.28</c:v>
                </c:pt>
                <c:pt idx="10">
                  <c:v>96.025402787723053</c:v>
                </c:pt>
                <c:pt idx="11">
                  <c:v>107.01992110291096</c:v>
                </c:pt>
                <c:pt idx="12">
                  <c:v>115.75030530565233</c:v>
                </c:pt>
                <c:pt idx="13">
                  <c:v>112.19775467630332</c:v>
                </c:pt>
                <c:pt idx="14">
                  <c:v>119.01948768766182</c:v>
                </c:pt>
                <c:pt idx="15">
                  <c:v>120.01130079357658</c:v>
                </c:pt>
                <c:pt idx="16" formatCode="#,##0.0">
                  <c:v>118.16009893890836</c:v>
                </c:pt>
                <c:pt idx="17" formatCode="#,##0.0">
                  <c:v>124.63980235488957</c:v>
                </c:pt>
                <c:pt idx="18" formatCode="#,##0.0">
                  <c:v>127.16994871252889</c:v>
                </c:pt>
                <c:pt idx="19">
                  <c:v>127.47169105152651</c:v>
                </c:pt>
                <c:pt idx="20">
                  <c:v>137.90206657626683</c:v>
                </c:pt>
                <c:pt idx="21">
                  <c:v>143.32363562673353</c:v>
                </c:pt>
              </c:numCache>
            </c:numRef>
          </c:val>
          <c:smooth val="0"/>
          <c:extLst>
            <c:ext xmlns:c16="http://schemas.microsoft.com/office/drawing/2014/chart" uri="{C3380CC4-5D6E-409C-BE32-E72D297353CC}">
              <c16:uniqueId val="{00000006-9919-F640-B64C-28200CF037BD}"/>
            </c:ext>
          </c:extLst>
        </c:ser>
        <c:dLbls>
          <c:showLegendKey val="0"/>
          <c:showVal val="0"/>
          <c:showCatName val="0"/>
          <c:showSerName val="0"/>
          <c:showPercent val="0"/>
          <c:showBubbleSize val="0"/>
        </c:dLbls>
        <c:marker val="1"/>
        <c:smooth val="0"/>
        <c:axId val="979424864"/>
        <c:axId val="978063184"/>
      </c:lineChart>
      <c:dateAx>
        <c:axId val="979424864"/>
        <c:scaling>
          <c:orientation val="minMax"/>
        </c:scaling>
        <c:delete val="0"/>
        <c:axPos val="b"/>
        <c:numFmt formatCode="mmm\-yy"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978063184"/>
        <c:crosses val="autoZero"/>
        <c:auto val="1"/>
        <c:lblOffset val="100"/>
        <c:baseTimeUnit val="months"/>
      </c:dateAx>
      <c:valAx>
        <c:axId val="978063184"/>
        <c:scaling>
          <c:orientation val="minMax"/>
          <c:max val="10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7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r>
                  <a:rPr lang="en-US" sz="700" dirty="0">
                    <a:latin typeface="Open Sans" panose="020B0606030504020204" pitchFamily="34" charset="0"/>
                    <a:ea typeface="Open Sans" panose="020B0606030504020204" pitchFamily="34" charset="0"/>
                    <a:cs typeface="Open Sans" panose="020B0606030504020204" pitchFamily="34" charset="0"/>
                  </a:rPr>
                  <a:t>Value of stocks</a:t>
                </a:r>
                <a:r>
                  <a:rPr lang="en-US" sz="700" baseline="0" dirty="0">
                    <a:latin typeface="Open Sans" panose="020B0606030504020204" pitchFamily="34" charset="0"/>
                    <a:ea typeface="Open Sans" panose="020B0606030504020204" pitchFamily="34" charset="0"/>
                    <a:cs typeface="Open Sans" panose="020B0606030504020204" pitchFamily="34" charset="0"/>
                  </a:rPr>
                  <a:t> (indexed to 100)</a:t>
                </a:r>
                <a:endParaRPr lang="en-US" sz="700" dirty="0">
                  <a:latin typeface="Open Sans" panose="020B0606030504020204" pitchFamily="34" charset="0"/>
                  <a:ea typeface="Open Sans" panose="020B0606030504020204" pitchFamily="34" charset="0"/>
                  <a:cs typeface="Open Sans" panose="020B0606030504020204" pitchFamily="34" charset="0"/>
                </a:endParaRPr>
              </a:p>
            </c:rich>
          </c:tx>
          <c:layout>
            <c:manualLayout>
              <c:xMode val="edge"/>
              <c:yMode val="edge"/>
              <c:x val="9.1970970610001646E-3"/>
              <c:y val="0.27673581382541618"/>
            </c:manualLayout>
          </c:layout>
          <c:overlay val="0"/>
          <c:spPr>
            <a:noFill/>
            <a:ln>
              <a:noFill/>
            </a:ln>
            <a:effectLst/>
          </c:spPr>
          <c:txPr>
            <a:bodyPr rot="-5400000" spcFirstLastPara="1" vertOverflow="ellipsis" vert="horz" wrap="square" anchor="ctr" anchorCtr="1"/>
            <a:lstStyle/>
            <a:p>
              <a:pPr>
                <a:defRPr sz="7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979424864"/>
        <c:crosses val="autoZero"/>
        <c:crossBetween val="between"/>
        <c:majorUnit val="200"/>
      </c:valAx>
      <c:spPr>
        <a:noFill/>
        <a:ln>
          <a:noFill/>
        </a:ln>
        <a:effectLst/>
      </c:spPr>
    </c:plotArea>
    <c:legend>
      <c:legendPos val="b"/>
      <c:layout>
        <c:manualLayout>
          <c:xMode val="edge"/>
          <c:yMode val="edge"/>
          <c:x val="0"/>
          <c:y val="0.90934761236861461"/>
          <c:w val="0.99269163717030295"/>
          <c:h val="9.0652387631385334E-2"/>
        </c:manualLayout>
      </c:layout>
      <c:overlay val="0"/>
      <c:spPr>
        <a:noFill/>
        <a:ln>
          <a:noFill/>
        </a:ln>
        <a:effectLst/>
      </c:spPr>
      <c:txPr>
        <a:bodyPr rot="0" spcFirstLastPara="1" vertOverflow="ellipsis" vert="horz" wrap="square" anchor="ctr" anchorCtr="1"/>
        <a:lstStyle/>
        <a:p>
          <a:pPr>
            <a:defRPr sz="7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800">
          <a:latin typeface="Calibri" panose="020F0502020204030204" pitchFamily="34" charset="0"/>
          <a:cs typeface="Calibri" panose="020F0502020204030204" pitchFamily="34" charset="0"/>
        </a:defRPr>
      </a:pPr>
      <a:endParaRPr lang="en-US"/>
    </a:p>
  </c:txPr>
  <c:externalData r:id="rId3">
    <c:autoUpdate val="0"/>
  </c:externalData>
  <c:userShapes r:id="rId4"/>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en-US" sz="840" b="0" i="0" u="none" strike="noStrike" kern="1200" spc="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r>
              <a:rPr lang="en-US" sz="1000" b="1" dirty="0"/>
              <a:t>Bond yields* and key financial rates</a:t>
            </a:r>
          </a:p>
        </c:rich>
      </c:tx>
      <c:layout>
        <c:manualLayout>
          <c:xMode val="edge"/>
          <c:yMode val="edge"/>
          <c:x val="1.4054499510807047E-3"/>
          <c:y val="0"/>
        </c:manualLayout>
      </c:layout>
      <c:overlay val="0"/>
      <c:spPr>
        <a:noFill/>
        <a:ln>
          <a:noFill/>
        </a:ln>
        <a:effectLst/>
      </c:spPr>
      <c:txPr>
        <a:bodyPr rot="0" spcFirstLastPara="1" vertOverflow="ellipsis" vert="horz" wrap="square" anchor="ctr" anchorCtr="1"/>
        <a:lstStyle/>
        <a:p>
          <a:pPr>
            <a:defRPr lang="en-US" sz="840" b="0" i="0" u="none" strike="noStrike" kern="1200" spc="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title>
    <c:autoTitleDeleted val="0"/>
    <c:plotArea>
      <c:layout>
        <c:manualLayout>
          <c:layoutTarget val="inner"/>
          <c:xMode val="edge"/>
          <c:yMode val="edge"/>
          <c:x val="5.567690723782797E-2"/>
          <c:y val="8.2445931270061279E-2"/>
          <c:w val="0.92360030050166808"/>
          <c:h val="0.68808571289233023"/>
        </c:manualLayout>
      </c:layout>
      <c:lineChart>
        <c:grouping val="standard"/>
        <c:varyColors val="0"/>
        <c:ser>
          <c:idx val="0"/>
          <c:order val="0"/>
          <c:tx>
            <c:strRef>
              <c:f>Sheet1!$B$1</c:f>
              <c:strCache>
                <c:ptCount val="1"/>
                <c:pt idx="0">
                  <c:v>Repo rate</c:v>
                </c:pt>
              </c:strCache>
            </c:strRef>
          </c:tx>
          <c:spPr>
            <a:ln w="28575" cap="rnd">
              <a:solidFill>
                <a:srgbClr val="71C9EB"/>
              </a:solidFill>
              <a:round/>
            </a:ln>
            <a:effectLst/>
          </c:spPr>
          <c:marker>
            <c:symbol val="none"/>
          </c:marker>
          <c:cat>
            <c:numRef>
              <c:f>Sheet1!$A$2:$A$40</c:f>
              <c:numCache>
                <c:formatCode>mmm\-yy</c:formatCode>
                <c:ptCount val="28"/>
                <c:pt idx="0">
                  <c:v>43617</c:v>
                </c:pt>
                <c:pt idx="1">
                  <c:v>43647</c:v>
                </c:pt>
                <c:pt idx="2">
                  <c:v>43678</c:v>
                </c:pt>
                <c:pt idx="3">
                  <c:v>43709</c:v>
                </c:pt>
                <c:pt idx="4">
                  <c:v>43739</c:v>
                </c:pt>
                <c:pt idx="5">
                  <c:v>43770</c:v>
                </c:pt>
                <c:pt idx="6">
                  <c:v>43800</c:v>
                </c:pt>
                <c:pt idx="7">
                  <c:v>43831</c:v>
                </c:pt>
                <c:pt idx="8">
                  <c:v>43862</c:v>
                </c:pt>
                <c:pt idx="9">
                  <c:v>43891</c:v>
                </c:pt>
                <c:pt idx="10">
                  <c:v>43922</c:v>
                </c:pt>
                <c:pt idx="11">
                  <c:v>43952</c:v>
                </c:pt>
                <c:pt idx="12">
                  <c:v>43983</c:v>
                </c:pt>
                <c:pt idx="13">
                  <c:v>44013</c:v>
                </c:pt>
                <c:pt idx="14">
                  <c:v>44044</c:v>
                </c:pt>
                <c:pt idx="15">
                  <c:v>44075</c:v>
                </c:pt>
                <c:pt idx="16">
                  <c:v>44105</c:v>
                </c:pt>
                <c:pt idx="17">
                  <c:v>44136</c:v>
                </c:pt>
                <c:pt idx="18">
                  <c:v>44166</c:v>
                </c:pt>
                <c:pt idx="19">
                  <c:v>44197</c:v>
                </c:pt>
                <c:pt idx="20">
                  <c:v>44228</c:v>
                </c:pt>
                <c:pt idx="21">
                  <c:v>44256</c:v>
                </c:pt>
                <c:pt idx="22">
                  <c:v>44287</c:v>
                </c:pt>
                <c:pt idx="23">
                  <c:v>44317</c:v>
                </c:pt>
                <c:pt idx="24">
                  <c:v>44348</c:v>
                </c:pt>
                <c:pt idx="25">
                  <c:v>44378</c:v>
                </c:pt>
                <c:pt idx="26">
                  <c:v>44409</c:v>
                </c:pt>
                <c:pt idx="27">
                  <c:v>44440</c:v>
                </c:pt>
              </c:numCache>
            </c:numRef>
          </c:cat>
          <c:val>
            <c:numRef>
              <c:f>Sheet1!$B$2:$B$40</c:f>
              <c:numCache>
                <c:formatCode>0.00%</c:formatCode>
                <c:ptCount val="28"/>
                <c:pt idx="0">
                  <c:v>5.7500000000000002E-2</c:v>
                </c:pt>
                <c:pt idx="1">
                  <c:v>5.7500000000000002E-2</c:v>
                </c:pt>
                <c:pt idx="2">
                  <c:v>5.3999999999999999E-2</c:v>
                </c:pt>
                <c:pt idx="3">
                  <c:v>5.3999999999999999E-2</c:v>
                </c:pt>
                <c:pt idx="4">
                  <c:v>5.1499999999999997E-2</c:v>
                </c:pt>
                <c:pt idx="5">
                  <c:v>5.1499999999999997E-2</c:v>
                </c:pt>
                <c:pt idx="6">
                  <c:v>5.1499999999999997E-2</c:v>
                </c:pt>
                <c:pt idx="7">
                  <c:v>5.1499999999999997E-2</c:v>
                </c:pt>
                <c:pt idx="8">
                  <c:v>5.1499999999999997E-2</c:v>
                </c:pt>
                <c:pt idx="9">
                  <c:v>4.3999999999999997E-2</c:v>
                </c:pt>
                <c:pt idx="10">
                  <c:v>4.3999999999999997E-2</c:v>
                </c:pt>
                <c:pt idx="11">
                  <c:v>0.04</c:v>
                </c:pt>
                <c:pt idx="12">
                  <c:v>0.04</c:v>
                </c:pt>
                <c:pt idx="13">
                  <c:v>0.04</c:v>
                </c:pt>
                <c:pt idx="14">
                  <c:v>0.04</c:v>
                </c:pt>
                <c:pt idx="15">
                  <c:v>0.04</c:v>
                </c:pt>
                <c:pt idx="16">
                  <c:v>0.04</c:v>
                </c:pt>
                <c:pt idx="17">
                  <c:v>0.04</c:v>
                </c:pt>
                <c:pt idx="18">
                  <c:v>0.04</c:v>
                </c:pt>
                <c:pt idx="19">
                  <c:v>0.04</c:v>
                </c:pt>
                <c:pt idx="20">
                  <c:v>0.04</c:v>
                </c:pt>
                <c:pt idx="21">
                  <c:v>0.04</c:v>
                </c:pt>
                <c:pt idx="22">
                  <c:v>0.04</c:v>
                </c:pt>
                <c:pt idx="23">
                  <c:v>0.04</c:v>
                </c:pt>
                <c:pt idx="24">
                  <c:v>0.04</c:v>
                </c:pt>
                <c:pt idx="25">
                  <c:v>0.04</c:v>
                </c:pt>
                <c:pt idx="26">
                  <c:v>0.04</c:v>
                </c:pt>
                <c:pt idx="27">
                  <c:v>0.04</c:v>
                </c:pt>
              </c:numCache>
            </c:numRef>
          </c:val>
          <c:smooth val="0"/>
          <c:extLst>
            <c:ext xmlns:c16="http://schemas.microsoft.com/office/drawing/2014/chart" uri="{C3380CC4-5D6E-409C-BE32-E72D297353CC}">
              <c16:uniqueId val="{00000000-2232-214E-BF54-48DABE83746A}"/>
            </c:ext>
          </c:extLst>
        </c:ser>
        <c:ser>
          <c:idx val="2"/>
          <c:order val="1"/>
          <c:tx>
            <c:strRef>
              <c:f>Sheet1!$D$1</c:f>
              <c:strCache>
                <c:ptCount val="1"/>
                <c:pt idx="0">
                  <c:v>SBI MCLR (1-year)</c:v>
                </c:pt>
              </c:strCache>
            </c:strRef>
          </c:tx>
          <c:spPr>
            <a:ln w="28575" cap="rnd">
              <a:solidFill>
                <a:srgbClr val="C3E5F5"/>
              </a:solidFill>
              <a:round/>
            </a:ln>
            <a:effectLst/>
          </c:spPr>
          <c:marker>
            <c:symbol val="none"/>
          </c:marker>
          <c:cat>
            <c:numRef>
              <c:f>Sheet1!$A$2:$A$40</c:f>
              <c:numCache>
                <c:formatCode>mmm\-yy</c:formatCode>
                <c:ptCount val="28"/>
                <c:pt idx="0">
                  <c:v>43617</c:v>
                </c:pt>
                <c:pt idx="1">
                  <c:v>43647</c:v>
                </c:pt>
                <c:pt idx="2">
                  <c:v>43678</c:v>
                </c:pt>
                <c:pt idx="3">
                  <c:v>43709</c:v>
                </c:pt>
                <c:pt idx="4">
                  <c:v>43739</c:v>
                </c:pt>
                <c:pt idx="5">
                  <c:v>43770</c:v>
                </c:pt>
                <c:pt idx="6">
                  <c:v>43800</c:v>
                </c:pt>
                <c:pt idx="7">
                  <c:v>43831</c:v>
                </c:pt>
                <c:pt idx="8">
                  <c:v>43862</c:v>
                </c:pt>
                <c:pt idx="9">
                  <c:v>43891</c:v>
                </c:pt>
                <c:pt idx="10">
                  <c:v>43922</c:v>
                </c:pt>
                <c:pt idx="11">
                  <c:v>43952</c:v>
                </c:pt>
                <c:pt idx="12">
                  <c:v>43983</c:v>
                </c:pt>
                <c:pt idx="13">
                  <c:v>44013</c:v>
                </c:pt>
                <c:pt idx="14">
                  <c:v>44044</c:v>
                </c:pt>
                <c:pt idx="15">
                  <c:v>44075</c:v>
                </c:pt>
                <c:pt idx="16">
                  <c:v>44105</c:v>
                </c:pt>
                <c:pt idx="17">
                  <c:v>44136</c:v>
                </c:pt>
                <c:pt idx="18">
                  <c:v>44166</c:v>
                </c:pt>
                <c:pt idx="19">
                  <c:v>44197</c:v>
                </c:pt>
                <c:pt idx="20">
                  <c:v>44228</c:v>
                </c:pt>
                <c:pt idx="21">
                  <c:v>44256</c:v>
                </c:pt>
                <c:pt idx="22">
                  <c:v>44287</c:v>
                </c:pt>
                <c:pt idx="23">
                  <c:v>44317</c:v>
                </c:pt>
                <c:pt idx="24">
                  <c:v>44348</c:v>
                </c:pt>
                <c:pt idx="25">
                  <c:v>44378</c:v>
                </c:pt>
                <c:pt idx="26">
                  <c:v>44409</c:v>
                </c:pt>
                <c:pt idx="27">
                  <c:v>44440</c:v>
                </c:pt>
              </c:numCache>
            </c:numRef>
          </c:cat>
          <c:val>
            <c:numRef>
              <c:f>Sheet1!$D$2:$D$40</c:f>
              <c:numCache>
                <c:formatCode>0.00%</c:formatCode>
                <c:ptCount val="28"/>
                <c:pt idx="0">
                  <c:v>8.4500000000000006E-2</c:v>
                </c:pt>
                <c:pt idx="1">
                  <c:v>8.4000000000000005E-2</c:v>
                </c:pt>
                <c:pt idx="2">
                  <c:v>8.2500000000000004E-2</c:v>
                </c:pt>
                <c:pt idx="3">
                  <c:v>8.1000000000000003E-2</c:v>
                </c:pt>
                <c:pt idx="4">
                  <c:v>8.0500000000000002E-2</c:v>
                </c:pt>
                <c:pt idx="5">
                  <c:v>0.08</c:v>
                </c:pt>
                <c:pt idx="6">
                  <c:v>7.9000000000000001E-2</c:v>
                </c:pt>
                <c:pt idx="7">
                  <c:v>7.9000000000000001E-2</c:v>
                </c:pt>
                <c:pt idx="8">
                  <c:v>7.85E-2</c:v>
                </c:pt>
                <c:pt idx="9">
                  <c:v>7.7499999999999999E-2</c:v>
                </c:pt>
                <c:pt idx="10">
                  <c:v>7.3999999999999996E-2</c:v>
                </c:pt>
                <c:pt idx="11">
                  <c:v>7.2499999999999995E-2</c:v>
                </c:pt>
                <c:pt idx="12">
                  <c:v>7.0000000000000007E-2</c:v>
                </c:pt>
                <c:pt idx="13">
                  <c:v>7.0000000000000007E-2</c:v>
                </c:pt>
                <c:pt idx="14">
                  <c:v>7.0000000000000007E-2</c:v>
                </c:pt>
                <c:pt idx="15">
                  <c:v>7.0000000000000007E-2</c:v>
                </c:pt>
                <c:pt idx="16">
                  <c:v>7.0000000000000007E-2</c:v>
                </c:pt>
                <c:pt idx="17">
                  <c:v>7.0000000000000007E-2</c:v>
                </c:pt>
                <c:pt idx="18">
                  <c:v>7.0000000000000007E-2</c:v>
                </c:pt>
                <c:pt idx="19">
                  <c:v>7.0000000000000007E-2</c:v>
                </c:pt>
                <c:pt idx="20">
                  <c:v>7.0000000000000007E-2</c:v>
                </c:pt>
                <c:pt idx="21">
                  <c:v>7.0000000000000007E-2</c:v>
                </c:pt>
                <c:pt idx="22">
                  <c:v>7.0000000000000007E-2</c:v>
                </c:pt>
                <c:pt idx="23">
                  <c:v>7.0000000000000007E-2</c:v>
                </c:pt>
                <c:pt idx="24">
                  <c:v>7.0000000000000007E-2</c:v>
                </c:pt>
                <c:pt idx="25">
                  <c:v>7.0000000000000007E-2</c:v>
                </c:pt>
                <c:pt idx="26">
                  <c:v>7.0000000000000007E-2</c:v>
                </c:pt>
                <c:pt idx="27">
                  <c:v>7.0000000000000007E-2</c:v>
                </c:pt>
              </c:numCache>
            </c:numRef>
          </c:val>
          <c:smooth val="0"/>
          <c:extLst>
            <c:ext xmlns:c16="http://schemas.microsoft.com/office/drawing/2014/chart" uri="{C3380CC4-5D6E-409C-BE32-E72D297353CC}">
              <c16:uniqueId val="{00000001-2232-214E-BF54-48DABE83746A}"/>
            </c:ext>
          </c:extLst>
        </c:ser>
        <c:ser>
          <c:idx val="3"/>
          <c:order val="2"/>
          <c:tx>
            <c:strRef>
              <c:f>Sheet1!$E$1</c:f>
              <c:strCache>
                <c:ptCount val="1"/>
                <c:pt idx="0">
                  <c:v>Treasury bond yield (INR, 10-year)</c:v>
                </c:pt>
              </c:strCache>
            </c:strRef>
          </c:tx>
          <c:spPr>
            <a:ln w="38100" cap="rnd">
              <a:solidFill>
                <a:srgbClr val="009CD8"/>
              </a:solidFill>
              <a:round/>
            </a:ln>
            <a:effectLst/>
          </c:spPr>
          <c:marker>
            <c:symbol val="circle"/>
            <c:size val="5"/>
            <c:spPr>
              <a:solidFill>
                <a:schemeClr val="bg1"/>
              </a:solidFill>
              <a:ln w="38100">
                <a:solidFill>
                  <a:srgbClr val="009CD8"/>
                </a:solidFill>
              </a:ln>
              <a:effectLst/>
            </c:spPr>
          </c:marker>
          <c:cat>
            <c:numRef>
              <c:f>Sheet1!$A$2:$A$40</c:f>
              <c:numCache>
                <c:formatCode>mmm\-yy</c:formatCode>
                <c:ptCount val="28"/>
                <c:pt idx="0">
                  <c:v>43617</c:v>
                </c:pt>
                <c:pt idx="1">
                  <c:v>43647</c:v>
                </c:pt>
                <c:pt idx="2">
                  <c:v>43678</c:v>
                </c:pt>
                <c:pt idx="3">
                  <c:v>43709</c:v>
                </c:pt>
                <c:pt idx="4">
                  <c:v>43739</c:v>
                </c:pt>
                <c:pt idx="5">
                  <c:v>43770</c:v>
                </c:pt>
                <c:pt idx="6">
                  <c:v>43800</c:v>
                </c:pt>
                <c:pt idx="7">
                  <c:v>43831</c:v>
                </c:pt>
                <c:pt idx="8">
                  <c:v>43862</c:v>
                </c:pt>
                <c:pt idx="9">
                  <c:v>43891</c:v>
                </c:pt>
                <c:pt idx="10">
                  <c:v>43922</c:v>
                </c:pt>
                <c:pt idx="11">
                  <c:v>43952</c:v>
                </c:pt>
                <c:pt idx="12">
                  <c:v>43983</c:v>
                </c:pt>
                <c:pt idx="13">
                  <c:v>44013</c:v>
                </c:pt>
                <c:pt idx="14">
                  <c:v>44044</c:v>
                </c:pt>
                <c:pt idx="15">
                  <c:v>44075</c:v>
                </c:pt>
                <c:pt idx="16">
                  <c:v>44105</c:v>
                </c:pt>
                <c:pt idx="17">
                  <c:v>44136</c:v>
                </c:pt>
                <c:pt idx="18">
                  <c:v>44166</c:v>
                </c:pt>
                <c:pt idx="19">
                  <c:v>44197</c:v>
                </c:pt>
                <c:pt idx="20">
                  <c:v>44228</c:v>
                </c:pt>
                <c:pt idx="21">
                  <c:v>44256</c:v>
                </c:pt>
                <c:pt idx="22">
                  <c:v>44287</c:v>
                </c:pt>
                <c:pt idx="23">
                  <c:v>44317</c:v>
                </c:pt>
                <c:pt idx="24">
                  <c:v>44348</c:v>
                </c:pt>
                <c:pt idx="25">
                  <c:v>44378</c:v>
                </c:pt>
                <c:pt idx="26">
                  <c:v>44409</c:v>
                </c:pt>
                <c:pt idx="27">
                  <c:v>44440</c:v>
                </c:pt>
              </c:numCache>
            </c:numRef>
          </c:cat>
          <c:val>
            <c:numRef>
              <c:f>Sheet1!$E$2:$E$40</c:f>
              <c:numCache>
                <c:formatCode>0.00%</c:formatCode>
                <c:ptCount val="28"/>
                <c:pt idx="0">
                  <c:v>7.2800000000000004E-2</c:v>
                </c:pt>
                <c:pt idx="1">
                  <c:v>7.17E-2</c:v>
                </c:pt>
                <c:pt idx="2">
                  <c:v>7.1800000000000003E-2</c:v>
                </c:pt>
                <c:pt idx="3">
                  <c:v>7.1900000000000006E-2</c:v>
                </c:pt>
                <c:pt idx="4">
                  <c:v>6.6400000000000001E-2</c:v>
                </c:pt>
                <c:pt idx="5">
                  <c:v>6.5699999999999995E-2</c:v>
                </c:pt>
                <c:pt idx="6">
                  <c:v>6.59E-2</c:v>
                </c:pt>
                <c:pt idx="7">
                  <c:v>6.5799999999999997E-2</c:v>
                </c:pt>
                <c:pt idx="8">
                  <c:v>6.4699999999999994E-2</c:v>
                </c:pt>
                <c:pt idx="9">
                  <c:v>6.4299999999999996E-2</c:v>
                </c:pt>
                <c:pt idx="10">
                  <c:v>6.1699999999999998E-2</c:v>
                </c:pt>
                <c:pt idx="11">
                  <c:v>6.0299999999999999E-2</c:v>
                </c:pt>
                <c:pt idx="12">
                  <c:v>5.8999999999999997E-2</c:v>
                </c:pt>
                <c:pt idx="13">
                  <c:v>5.8599999999999999E-2</c:v>
                </c:pt>
                <c:pt idx="14">
                  <c:v>6.0699999999999997E-2</c:v>
                </c:pt>
                <c:pt idx="15">
                  <c:v>6.0299999999999999E-2</c:v>
                </c:pt>
                <c:pt idx="16">
                  <c:v>5.9299999999999999E-2</c:v>
                </c:pt>
                <c:pt idx="17">
                  <c:v>5.8999999999999997E-2</c:v>
                </c:pt>
                <c:pt idx="18">
                  <c:v>5.8999999999999997E-2</c:v>
                </c:pt>
                <c:pt idx="19">
                  <c:v>5.8999999999999997E-2</c:v>
                </c:pt>
                <c:pt idx="20">
                  <c:v>6.2300000000000001E-2</c:v>
                </c:pt>
                <c:pt idx="21">
                  <c:v>6.1800000000000001E-2</c:v>
                </c:pt>
                <c:pt idx="22">
                  <c:v>6.0229999999999999E-2</c:v>
                </c:pt>
                <c:pt idx="23">
                  <c:v>6.0199999999999997E-2</c:v>
                </c:pt>
                <c:pt idx="24">
                  <c:v>6.0380000000000003E-2</c:v>
                </c:pt>
                <c:pt idx="25">
                  <c:v>6.2E-2</c:v>
                </c:pt>
                <c:pt idx="26">
                  <c:v>6.2100000000000002E-2</c:v>
                </c:pt>
                <c:pt idx="27">
                  <c:v>6.2199999999999998E-2</c:v>
                </c:pt>
              </c:numCache>
            </c:numRef>
          </c:val>
          <c:smooth val="0"/>
          <c:extLst>
            <c:ext xmlns:c16="http://schemas.microsoft.com/office/drawing/2014/chart" uri="{C3380CC4-5D6E-409C-BE32-E72D297353CC}">
              <c16:uniqueId val="{00000002-2232-214E-BF54-48DABE83746A}"/>
            </c:ext>
          </c:extLst>
        </c:ser>
        <c:ser>
          <c:idx val="5"/>
          <c:order val="3"/>
          <c:tx>
            <c:strRef>
              <c:f>Sheet1!$G$1</c:f>
              <c:strCache>
                <c:ptCount val="1"/>
                <c:pt idx="0">
                  <c:v>NTPC bond yield (INR, 8.66%, 10-year)</c:v>
                </c:pt>
              </c:strCache>
            </c:strRef>
          </c:tx>
          <c:spPr>
            <a:ln w="38100" cap="rnd">
              <a:solidFill>
                <a:srgbClr val="575756"/>
              </a:solidFill>
              <a:round/>
            </a:ln>
            <a:effectLst/>
          </c:spPr>
          <c:marker>
            <c:symbol val="circle"/>
            <c:size val="5"/>
            <c:spPr>
              <a:solidFill>
                <a:schemeClr val="bg1"/>
              </a:solidFill>
              <a:ln w="38100">
                <a:solidFill>
                  <a:srgbClr val="575756"/>
                </a:solidFill>
              </a:ln>
              <a:effectLst/>
            </c:spPr>
          </c:marker>
          <c:cat>
            <c:numRef>
              <c:f>Sheet1!$A$2:$A$40</c:f>
              <c:numCache>
                <c:formatCode>mmm\-yy</c:formatCode>
                <c:ptCount val="28"/>
                <c:pt idx="0">
                  <c:v>43617</c:v>
                </c:pt>
                <c:pt idx="1">
                  <c:v>43647</c:v>
                </c:pt>
                <c:pt idx="2">
                  <c:v>43678</c:v>
                </c:pt>
                <c:pt idx="3">
                  <c:v>43709</c:v>
                </c:pt>
                <c:pt idx="4">
                  <c:v>43739</c:v>
                </c:pt>
                <c:pt idx="5">
                  <c:v>43770</c:v>
                </c:pt>
                <c:pt idx="6">
                  <c:v>43800</c:v>
                </c:pt>
                <c:pt idx="7">
                  <c:v>43831</c:v>
                </c:pt>
                <c:pt idx="8">
                  <c:v>43862</c:v>
                </c:pt>
                <c:pt idx="9">
                  <c:v>43891</c:v>
                </c:pt>
                <c:pt idx="10">
                  <c:v>43922</c:v>
                </c:pt>
                <c:pt idx="11">
                  <c:v>43952</c:v>
                </c:pt>
                <c:pt idx="12">
                  <c:v>43983</c:v>
                </c:pt>
                <c:pt idx="13">
                  <c:v>44013</c:v>
                </c:pt>
                <c:pt idx="14">
                  <c:v>44044</c:v>
                </c:pt>
                <c:pt idx="15">
                  <c:v>44075</c:v>
                </c:pt>
                <c:pt idx="16">
                  <c:v>44105</c:v>
                </c:pt>
                <c:pt idx="17">
                  <c:v>44136</c:v>
                </c:pt>
                <c:pt idx="18">
                  <c:v>44166</c:v>
                </c:pt>
                <c:pt idx="19">
                  <c:v>44197</c:v>
                </c:pt>
                <c:pt idx="20">
                  <c:v>44228</c:v>
                </c:pt>
                <c:pt idx="21">
                  <c:v>44256</c:v>
                </c:pt>
                <c:pt idx="22">
                  <c:v>44287</c:v>
                </c:pt>
                <c:pt idx="23">
                  <c:v>44317</c:v>
                </c:pt>
                <c:pt idx="24">
                  <c:v>44348</c:v>
                </c:pt>
                <c:pt idx="25">
                  <c:v>44378</c:v>
                </c:pt>
                <c:pt idx="26">
                  <c:v>44409</c:v>
                </c:pt>
                <c:pt idx="27">
                  <c:v>44440</c:v>
                </c:pt>
              </c:numCache>
            </c:numRef>
          </c:cat>
          <c:val>
            <c:numRef>
              <c:f>Sheet1!$G$2:$G$40</c:f>
              <c:numCache>
                <c:formatCode>0.00%</c:formatCode>
                <c:ptCount val="28"/>
                <c:pt idx="0">
                  <c:v>7.4334763948497848E-2</c:v>
                </c:pt>
                <c:pt idx="1">
                  <c:v>7.3884480846344164E-2</c:v>
                </c:pt>
                <c:pt idx="2">
                  <c:v>7.3327688399661306E-2</c:v>
                </c:pt>
                <c:pt idx="3">
                  <c:v>7.2226855713094243E-2</c:v>
                </c:pt>
                <c:pt idx="4">
                  <c:v>6.9839272897362067E-2</c:v>
                </c:pt>
                <c:pt idx="5">
                  <c:v>7.3195675876699923E-2</c:v>
                </c:pt>
                <c:pt idx="6">
                  <c:v>7.5198742635342541E-2</c:v>
                </c:pt>
                <c:pt idx="7">
                  <c:v>7.7314525488795638E-2</c:v>
                </c:pt>
                <c:pt idx="8">
                  <c:v>7.629955947136563E-2</c:v>
                </c:pt>
                <c:pt idx="9">
                  <c:v>7.9376718606782762E-2</c:v>
                </c:pt>
                <c:pt idx="10">
                  <c:v>7.2167268060567169E-2</c:v>
                </c:pt>
                <c:pt idx="11">
                  <c:v>7.5173611111111108E-2</c:v>
                </c:pt>
                <c:pt idx="12">
                  <c:v>7.2046589018302826E-2</c:v>
                </c:pt>
                <c:pt idx="13">
                  <c:v>7.2400000000000006E-2</c:v>
                </c:pt>
                <c:pt idx="14">
                  <c:v>7.2800000000000004E-2</c:v>
                </c:pt>
                <c:pt idx="15">
                  <c:v>7.2800000000000004E-2</c:v>
                </c:pt>
                <c:pt idx="16">
                  <c:v>7.0751633986928103E-2</c:v>
                </c:pt>
                <c:pt idx="17">
                  <c:v>7.5060889462872593E-2</c:v>
                </c:pt>
                <c:pt idx="18">
                  <c:v>7.5418459233971391E-2</c:v>
                </c:pt>
                <c:pt idx="19">
                  <c:v>7.5195151388852702E-2</c:v>
                </c:pt>
                <c:pt idx="20">
                  <c:v>7.545261156875234E-2</c:v>
                </c:pt>
                <c:pt idx="21">
                  <c:v>7.6867221084378309E-2</c:v>
                </c:pt>
                <c:pt idx="22">
                  <c:v>7.5964912280701749E-2</c:v>
                </c:pt>
                <c:pt idx="23">
                  <c:v>7.2776167065843098E-2</c:v>
                </c:pt>
                <c:pt idx="24">
                  <c:v>7.277922514497015E-2</c:v>
                </c:pt>
                <c:pt idx="25">
                  <c:v>7.5435540069686405E-2</c:v>
                </c:pt>
                <c:pt idx="26">
                  <c:v>7.3702127659574457E-2</c:v>
                </c:pt>
                <c:pt idx="27">
                  <c:v>7.3639455782312915E-2</c:v>
                </c:pt>
              </c:numCache>
            </c:numRef>
          </c:val>
          <c:smooth val="0"/>
          <c:extLst>
            <c:ext xmlns:c16="http://schemas.microsoft.com/office/drawing/2014/chart" uri="{C3380CC4-5D6E-409C-BE32-E72D297353CC}">
              <c16:uniqueId val="{00000003-2232-214E-BF54-48DABE83746A}"/>
            </c:ext>
          </c:extLst>
        </c:ser>
        <c:ser>
          <c:idx val="6"/>
          <c:order val="4"/>
          <c:tx>
            <c:strRef>
              <c:f>Sheet1!$H$1</c:f>
              <c:strCache>
                <c:ptCount val="1"/>
                <c:pt idx="0">
                  <c:v>ReNew Power bond yield (USD, 6.67%, 5-year)</c:v>
                </c:pt>
              </c:strCache>
            </c:strRef>
          </c:tx>
          <c:spPr>
            <a:ln w="38100" cap="rnd">
              <a:solidFill>
                <a:srgbClr val="87BD41"/>
              </a:solidFill>
              <a:round/>
            </a:ln>
            <a:effectLst/>
          </c:spPr>
          <c:marker>
            <c:symbol val="circle"/>
            <c:size val="5"/>
            <c:spPr>
              <a:solidFill>
                <a:schemeClr val="bg1"/>
              </a:solidFill>
              <a:ln w="25400">
                <a:solidFill>
                  <a:srgbClr val="87BD41"/>
                </a:solidFill>
              </a:ln>
              <a:effectLst/>
            </c:spPr>
          </c:marker>
          <c:cat>
            <c:numRef>
              <c:f>Sheet1!$A$2:$A$40</c:f>
              <c:numCache>
                <c:formatCode>mmm\-yy</c:formatCode>
                <c:ptCount val="28"/>
                <c:pt idx="0">
                  <c:v>43617</c:v>
                </c:pt>
                <c:pt idx="1">
                  <c:v>43647</c:v>
                </c:pt>
                <c:pt idx="2">
                  <c:v>43678</c:v>
                </c:pt>
                <c:pt idx="3">
                  <c:v>43709</c:v>
                </c:pt>
                <c:pt idx="4">
                  <c:v>43739</c:v>
                </c:pt>
                <c:pt idx="5">
                  <c:v>43770</c:v>
                </c:pt>
                <c:pt idx="6">
                  <c:v>43800</c:v>
                </c:pt>
                <c:pt idx="7">
                  <c:v>43831</c:v>
                </c:pt>
                <c:pt idx="8">
                  <c:v>43862</c:v>
                </c:pt>
                <c:pt idx="9">
                  <c:v>43891</c:v>
                </c:pt>
                <c:pt idx="10">
                  <c:v>43922</c:v>
                </c:pt>
                <c:pt idx="11">
                  <c:v>43952</c:v>
                </c:pt>
                <c:pt idx="12">
                  <c:v>43983</c:v>
                </c:pt>
                <c:pt idx="13">
                  <c:v>44013</c:v>
                </c:pt>
                <c:pt idx="14">
                  <c:v>44044</c:v>
                </c:pt>
                <c:pt idx="15">
                  <c:v>44075</c:v>
                </c:pt>
                <c:pt idx="16">
                  <c:v>44105</c:v>
                </c:pt>
                <c:pt idx="17">
                  <c:v>44136</c:v>
                </c:pt>
                <c:pt idx="18">
                  <c:v>44166</c:v>
                </c:pt>
                <c:pt idx="19">
                  <c:v>44197</c:v>
                </c:pt>
                <c:pt idx="20">
                  <c:v>44228</c:v>
                </c:pt>
                <c:pt idx="21">
                  <c:v>44256</c:v>
                </c:pt>
                <c:pt idx="22">
                  <c:v>44287</c:v>
                </c:pt>
                <c:pt idx="23">
                  <c:v>44317</c:v>
                </c:pt>
                <c:pt idx="24">
                  <c:v>44348</c:v>
                </c:pt>
                <c:pt idx="25">
                  <c:v>44378</c:v>
                </c:pt>
                <c:pt idx="26">
                  <c:v>44409</c:v>
                </c:pt>
                <c:pt idx="27">
                  <c:v>44440</c:v>
                </c:pt>
              </c:numCache>
            </c:numRef>
          </c:cat>
          <c:val>
            <c:numRef>
              <c:f>Sheet1!$H$2:$H$40</c:f>
              <c:numCache>
                <c:formatCode>0.00%</c:formatCode>
                <c:ptCount val="28"/>
                <c:pt idx="0">
                  <c:v>6.5308920003916582E-2</c:v>
                </c:pt>
                <c:pt idx="1">
                  <c:v>6.4876957494407153E-2</c:v>
                </c:pt>
                <c:pt idx="2">
                  <c:v>6.5168539325842698E-2</c:v>
                </c:pt>
                <c:pt idx="3">
                  <c:v>6.5733714398344342E-2</c:v>
                </c:pt>
                <c:pt idx="4">
                  <c:v>6.5844027640671279E-2</c:v>
                </c:pt>
                <c:pt idx="5">
                  <c:v>6.4959096221269955E-2</c:v>
                </c:pt>
                <c:pt idx="6">
                  <c:v>6.4313952367177712E-2</c:v>
                </c:pt>
                <c:pt idx="7">
                  <c:v>6.3372921615201902E-2</c:v>
                </c:pt>
                <c:pt idx="8">
                  <c:v>6.3560129597865445E-2</c:v>
                </c:pt>
                <c:pt idx="9">
                  <c:v>8.167013591281988E-2</c:v>
                </c:pt>
                <c:pt idx="10">
                  <c:v>7.6446991404011455E-2</c:v>
                </c:pt>
                <c:pt idx="11">
                  <c:v>6.7798332994511087E-2</c:v>
                </c:pt>
                <c:pt idx="12">
                  <c:v>6.5915604308726158E-2</c:v>
                </c:pt>
                <c:pt idx="13">
                  <c:v>6.4519249371251697E-2</c:v>
                </c:pt>
                <c:pt idx="14">
                  <c:v>6.3535911602209935E-2</c:v>
                </c:pt>
                <c:pt idx="15">
                  <c:v>6.4444444444444443E-2</c:v>
                </c:pt>
                <c:pt idx="16">
                  <c:v>6.3487530934703981E-2</c:v>
                </c:pt>
                <c:pt idx="17">
                  <c:v>6.2552752508674855E-2</c:v>
                </c:pt>
                <c:pt idx="18">
                  <c:v>6.2954223690420003E-2</c:v>
                </c:pt>
                <c:pt idx="19">
                  <c:v>6.3097152587267058E-2</c:v>
                </c:pt>
                <c:pt idx="20">
                  <c:v>6.3306757782839784E-2</c:v>
                </c:pt>
                <c:pt idx="21">
                  <c:v>6.3294742835452597E-2</c:v>
                </c:pt>
                <c:pt idx="22">
                  <c:v>6.3384966264373274E-2</c:v>
                </c:pt>
                <c:pt idx="23">
                  <c:v>6.3258725341426403E-2</c:v>
                </c:pt>
                <c:pt idx="24">
                  <c:v>6.3222748815165875E-2</c:v>
                </c:pt>
                <c:pt idx="25">
                  <c:v>6.3632894485785158E-2</c:v>
                </c:pt>
                <c:pt idx="26">
                  <c:v>6.3354863221884494E-2</c:v>
                </c:pt>
                <c:pt idx="27">
                  <c:v>6.388276984963126E-2</c:v>
                </c:pt>
              </c:numCache>
            </c:numRef>
          </c:val>
          <c:smooth val="0"/>
          <c:extLst>
            <c:ext xmlns:c16="http://schemas.microsoft.com/office/drawing/2014/chart" uri="{C3380CC4-5D6E-409C-BE32-E72D297353CC}">
              <c16:uniqueId val="{00000004-2232-214E-BF54-48DABE83746A}"/>
            </c:ext>
          </c:extLst>
        </c:ser>
        <c:ser>
          <c:idx val="7"/>
          <c:order val="5"/>
          <c:tx>
            <c:strRef>
              <c:f>Sheet1!$I$1</c:f>
              <c:strCache>
                <c:ptCount val="1"/>
                <c:pt idx="0">
                  <c:v>Adani Green Energy bond yield (USD, 6.25%, 5-year)</c:v>
                </c:pt>
              </c:strCache>
            </c:strRef>
          </c:tx>
          <c:spPr>
            <a:ln w="38100" cap="rnd">
              <a:solidFill>
                <a:srgbClr val="9D9D9C"/>
              </a:solidFill>
              <a:round/>
            </a:ln>
            <a:effectLst/>
          </c:spPr>
          <c:marker>
            <c:symbol val="circle"/>
            <c:size val="5"/>
            <c:spPr>
              <a:solidFill>
                <a:schemeClr val="bg1"/>
              </a:solidFill>
              <a:ln w="38100">
                <a:solidFill>
                  <a:srgbClr val="9D9D9C"/>
                </a:solidFill>
              </a:ln>
              <a:effectLst/>
            </c:spPr>
          </c:marker>
          <c:cat>
            <c:numRef>
              <c:f>Sheet1!$A$2:$A$40</c:f>
              <c:numCache>
                <c:formatCode>mmm\-yy</c:formatCode>
                <c:ptCount val="28"/>
                <c:pt idx="0">
                  <c:v>43617</c:v>
                </c:pt>
                <c:pt idx="1">
                  <c:v>43647</c:v>
                </c:pt>
                <c:pt idx="2">
                  <c:v>43678</c:v>
                </c:pt>
                <c:pt idx="3">
                  <c:v>43709</c:v>
                </c:pt>
                <c:pt idx="4">
                  <c:v>43739</c:v>
                </c:pt>
                <c:pt idx="5">
                  <c:v>43770</c:v>
                </c:pt>
                <c:pt idx="6">
                  <c:v>43800</c:v>
                </c:pt>
                <c:pt idx="7">
                  <c:v>43831</c:v>
                </c:pt>
                <c:pt idx="8">
                  <c:v>43862</c:v>
                </c:pt>
                <c:pt idx="9">
                  <c:v>43891</c:v>
                </c:pt>
                <c:pt idx="10">
                  <c:v>43922</c:v>
                </c:pt>
                <c:pt idx="11">
                  <c:v>43952</c:v>
                </c:pt>
                <c:pt idx="12">
                  <c:v>43983</c:v>
                </c:pt>
                <c:pt idx="13">
                  <c:v>44013</c:v>
                </c:pt>
                <c:pt idx="14">
                  <c:v>44044</c:v>
                </c:pt>
                <c:pt idx="15">
                  <c:v>44075</c:v>
                </c:pt>
                <c:pt idx="16">
                  <c:v>44105</c:v>
                </c:pt>
                <c:pt idx="17">
                  <c:v>44136</c:v>
                </c:pt>
                <c:pt idx="18">
                  <c:v>44166</c:v>
                </c:pt>
                <c:pt idx="19">
                  <c:v>44197</c:v>
                </c:pt>
                <c:pt idx="20">
                  <c:v>44228</c:v>
                </c:pt>
                <c:pt idx="21">
                  <c:v>44256</c:v>
                </c:pt>
                <c:pt idx="22">
                  <c:v>44287</c:v>
                </c:pt>
                <c:pt idx="23">
                  <c:v>44317</c:v>
                </c:pt>
                <c:pt idx="24">
                  <c:v>44348</c:v>
                </c:pt>
                <c:pt idx="25">
                  <c:v>44378</c:v>
                </c:pt>
                <c:pt idx="26">
                  <c:v>44409</c:v>
                </c:pt>
                <c:pt idx="27">
                  <c:v>44440</c:v>
                </c:pt>
              </c:numCache>
            </c:numRef>
          </c:cat>
          <c:val>
            <c:numRef>
              <c:f>Sheet1!$I$2:$I$40</c:f>
              <c:numCache>
                <c:formatCode>0.00%</c:formatCode>
                <c:ptCount val="28"/>
                <c:pt idx="0">
                  <c:v>6.1017280093722537E-2</c:v>
                </c:pt>
                <c:pt idx="1">
                  <c:v>6.067372099796136E-2</c:v>
                </c:pt>
                <c:pt idx="2">
                  <c:v>6.0720878266783247E-2</c:v>
                </c:pt>
                <c:pt idx="3">
                  <c:v>5.9711474156873987E-2</c:v>
                </c:pt>
                <c:pt idx="4">
                  <c:v>5.8757168374541695E-2</c:v>
                </c:pt>
                <c:pt idx="5">
                  <c:v>5.8548009367681501E-2</c:v>
                </c:pt>
                <c:pt idx="6">
                  <c:v>5.8080104079546509E-2</c:v>
                </c:pt>
                <c:pt idx="7">
                  <c:v>5.7662145954423837E-2</c:v>
                </c:pt>
                <c:pt idx="8">
                  <c:v>5.8015408892601872E-2</c:v>
                </c:pt>
                <c:pt idx="9">
                  <c:v>6.9957465860756657E-2</c:v>
                </c:pt>
                <c:pt idx="10">
                  <c:v>6.4267352185089971E-2</c:v>
                </c:pt>
                <c:pt idx="11">
                  <c:v>6.0898372795478904E-2</c:v>
                </c:pt>
                <c:pt idx="12">
                  <c:v>5.9665871121718374E-2</c:v>
                </c:pt>
                <c:pt idx="13">
                  <c:v>5.9068141007466213E-2</c:v>
                </c:pt>
                <c:pt idx="14">
                  <c:v>5.8107103012272218E-2</c:v>
                </c:pt>
                <c:pt idx="15">
                  <c:v>5.8036957934812887E-2</c:v>
                </c:pt>
                <c:pt idx="16">
                  <c:v>5.7571849668386146E-2</c:v>
                </c:pt>
                <c:pt idx="17">
                  <c:v>5.6658507841537482E-2</c:v>
                </c:pt>
                <c:pt idx="18">
                  <c:v>5.6210090835506793E-2</c:v>
                </c:pt>
                <c:pt idx="19">
                  <c:v>5.6028686687584046E-2</c:v>
                </c:pt>
                <c:pt idx="20">
                  <c:v>5.6134363211783722E-2</c:v>
                </c:pt>
                <c:pt idx="21">
                  <c:v>5.6504836814031283E-2</c:v>
                </c:pt>
                <c:pt idx="22">
                  <c:v>5.6316453415029735E-2</c:v>
                </c:pt>
                <c:pt idx="23">
                  <c:v>5.5163283318623128E-2</c:v>
                </c:pt>
                <c:pt idx="24">
                  <c:v>5.6275886907977669E-2</c:v>
                </c:pt>
                <c:pt idx="25">
                  <c:v>5.7208237986270026E-2</c:v>
                </c:pt>
                <c:pt idx="26">
                  <c:v>5.7208237986270026E-2</c:v>
                </c:pt>
                <c:pt idx="27">
                  <c:v>5.7534750989597719E-2</c:v>
                </c:pt>
              </c:numCache>
            </c:numRef>
          </c:val>
          <c:smooth val="0"/>
          <c:extLst>
            <c:ext xmlns:c16="http://schemas.microsoft.com/office/drawing/2014/chart" uri="{C3380CC4-5D6E-409C-BE32-E72D297353CC}">
              <c16:uniqueId val="{00000005-2232-214E-BF54-48DABE83746A}"/>
            </c:ext>
          </c:extLst>
        </c:ser>
        <c:dLbls>
          <c:showLegendKey val="0"/>
          <c:showVal val="0"/>
          <c:showCatName val="0"/>
          <c:showSerName val="0"/>
          <c:showPercent val="0"/>
          <c:showBubbleSize val="0"/>
        </c:dLbls>
        <c:smooth val="0"/>
        <c:axId val="173970032"/>
        <c:axId val="321977168"/>
      </c:lineChart>
      <c:dateAx>
        <c:axId val="173970032"/>
        <c:scaling>
          <c:orientation val="minMax"/>
        </c:scaling>
        <c:delete val="0"/>
        <c:axPos val="b"/>
        <c:numFmt formatCode="mmm\-yy"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ctr">
              <a:defRPr lang="en-US" sz="7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321977168"/>
        <c:crosses val="autoZero"/>
        <c:auto val="1"/>
        <c:lblOffset val="100"/>
        <c:baseTimeUnit val="months"/>
      </c:dateAx>
      <c:valAx>
        <c:axId val="321977168"/>
        <c:scaling>
          <c:orientation val="minMax"/>
          <c:max val="0.1"/>
          <c:min val="3.0000000000000006E-2"/>
        </c:scaling>
        <c:delete val="0"/>
        <c:axPos val="l"/>
        <c:majorGridlines>
          <c:spPr>
            <a:ln w="9525" cap="flat" cmpd="sng" algn="ctr">
              <a:solidFill>
                <a:schemeClr val="tx1">
                  <a:lumMod val="15000"/>
                  <a:lumOff val="85000"/>
                </a:schemeClr>
              </a:solidFill>
              <a:round/>
            </a:ln>
            <a:effectLst/>
          </c:spPr>
        </c:majorGridlines>
        <c:numFmt formatCode="0.0%" sourceLinked="0"/>
        <c:majorTickMark val="out"/>
        <c:minorTickMark val="none"/>
        <c:tickLblPos val="nextTo"/>
        <c:spPr>
          <a:noFill/>
          <a:ln>
            <a:noFill/>
          </a:ln>
          <a:effectLst/>
        </c:spPr>
        <c:txPr>
          <a:bodyPr rot="-60000000" spcFirstLastPara="1" vertOverflow="ellipsis" vert="horz" wrap="square" anchor="ctr" anchorCtr="1"/>
          <a:lstStyle/>
          <a:p>
            <a:pPr>
              <a:defRPr lang="en-US" sz="7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173970032"/>
        <c:crosses val="autoZero"/>
        <c:crossBetween val="between"/>
        <c:majorUnit val="5.000000000000001E-3"/>
        <c:minorUnit val="1.0000000000000002E-3"/>
      </c:valAx>
      <c:spPr>
        <a:noFill/>
        <a:ln>
          <a:noFill/>
        </a:ln>
        <a:effectLst/>
      </c:spPr>
    </c:plotArea>
    <c:legend>
      <c:legendPos val="b"/>
      <c:layout>
        <c:manualLayout>
          <c:xMode val="edge"/>
          <c:yMode val="edge"/>
          <c:x val="0"/>
          <c:y val="0.91255740123997686"/>
          <c:w val="0.99960574274452507"/>
          <c:h val="8.744259876002311E-2"/>
        </c:manualLayout>
      </c:layout>
      <c:overlay val="0"/>
      <c:spPr>
        <a:noFill/>
        <a:ln>
          <a:noFill/>
        </a:ln>
        <a:effectLst/>
      </c:spPr>
      <c:txPr>
        <a:bodyPr rot="0" spcFirstLastPara="1" vertOverflow="ellipsis" vert="horz" wrap="square" anchor="ctr" anchorCtr="1"/>
        <a:lstStyle/>
        <a:p>
          <a:pPr>
            <a:defRPr lang="en-US" sz="7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lgn="ctr">
        <a:defRPr lang="en-US" sz="7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externalData r:id="rId3">
    <c:autoUpdate val="0"/>
  </c:externalData>
  <c:userShapes r:id="rId4"/>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solidFill>
                <a:latin typeface="Calibri" panose="020F0502020204030204" pitchFamily="34" charset="0"/>
                <a:ea typeface="+mn-ea"/>
                <a:cs typeface="Calibri" panose="020F0502020204030204" pitchFamily="34" charset="0"/>
              </a:defRPr>
            </a:pPr>
            <a:r>
              <a:rPr lang="en-US" sz="1000" b="1" dirty="0">
                <a:solidFill>
                  <a:srgbClr val="575756"/>
                </a:solidFill>
                <a:latin typeface="Open Sans" panose="020B0606030504020204" pitchFamily="34" charset="0"/>
                <a:ea typeface="Open Sans" panose="020B0606030504020204" pitchFamily="34" charset="0"/>
                <a:cs typeface="Open Sans" panose="020B0606030504020204" pitchFamily="34" charset="0"/>
              </a:rPr>
              <a:t>Electric</a:t>
            </a:r>
            <a:r>
              <a:rPr lang="en-US" sz="1000" b="1" baseline="0" dirty="0">
                <a:solidFill>
                  <a:srgbClr val="575756"/>
                </a:solidFill>
                <a:latin typeface="Open Sans" panose="020B0606030504020204" pitchFamily="34" charset="0"/>
                <a:ea typeface="Open Sans" panose="020B0606030504020204" pitchFamily="34" charset="0"/>
                <a:cs typeface="Open Sans" panose="020B0606030504020204" pitchFamily="34" charset="0"/>
              </a:rPr>
              <a:t> vehicle</a:t>
            </a:r>
            <a:r>
              <a:rPr lang="en-US" sz="1000" b="1" dirty="0">
                <a:solidFill>
                  <a:srgbClr val="575756"/>
                </a:solidFill>
                <a:latin typeface="Open Sans" panose="020B0606030504020204" pitchFamily="34" charset="0"/>
                <a:ea typeface="Open Sans" panose="020B0606030504020204" pitchFamily="34" charset="0"/>
                <a:cs typeface="Open Sans" panose="020B0606030504020204" pitchFamily="34" charset="0"/>
              </a:rPr>
              <a:t> sales in India</a:t>
            </a:r>
          </a:p>
        </c:rich>
      </c:tx>
      <c:layout>
        <c:manualLayout>
          <c:xMode val="edge"/>
          <c:yMode val="edge"/>
          <c:x val="4.8607099207765268E-4"/>
          <c:y val="1.9853459134644633E-2"/>
        </c:manualLayout>
      </c:layout>
      <c:overlay val="0"/>
      <c:spPr>
        <a:noFill/>
        <a:ln>
          <a:noFill/>
        </a:ln>
        <a:effectLst/>
      </c:spPr>
      <c:txPr>
        <a:bodyPr rot="0" spcFirstLastPara="1" vertOverflow="ellipsis" vert="horz" wrap="square" anchor="ctr" anchorCtr="1"/>
        <a:lstStyle/>
        <a:p>
          <a:pPr>
            <a:defRPr sz="1400" b="1" i="0" u="none" strike="noStrike" kern="1200" spc="0" baseline="0">
              <a:solidFill>
                <a:schemeClr val="tx1"/>
              </a:solidFill>
              <a:latin typeface="Calibri" panose="020F0502020204030204" pitchFamily="34" charset="0"/>
              <a:ea typeface="+mn-ea"/>
              <a:cs typeface="Calibri" panose="020F0502020204030204" pitchFamily="34" charset="0"/>
            </a:defRPr>
          </a:pPr>
          <a:endParaRPr lang="en-US"/>
        </a:p>
      </c:txPr>
    </c:title>
    <c:autoTitleDeleted val="0"/>
    <c:plotArea>
      <c:layout>
        <c:manualLayout>
          <c:layoutTarget val="inner"/>
          <c:xMode val="edge"/>
          <c:yMode val="edge"/>
          <c:x val="6.4511131091648855E-2"/>
          <c:y val="9.9612679020183961E-2"/>
          <c:w val="0.86701820952002784"/>
          <c:h val="0.72549944641828035"/>
        </c:manualLayout>
      </c:layout>
      <c:barChart>
        <c:barDir val="col"/>
        <c:grouping val="clustered"/>
        <c:varyColors val="0"/>
        <c:ser>
          <c:idx val="0"/>
          <c:order val="0"/>
          <c:tx>
            <c:strRef>
              <c:f>Sheet1!$B$1</c:f>
              <c:strCache>
                <c:ptCount val="1"/>
                <c:pt idx="0">
                  <c:v>Electric vehicles (EV)</c:v>
                </c:pt>
              </c:strCache>
            </c:strRef>
          </c:tx>
          <c:spPr>
            <a:solidFill>
              <a:srgbClr val="9D9D9C"/>
            </a:solidFill>
            <a:ln>
              <a:solidFill>
                <a:srgbClr val="9D9D9C"/>
              </a:solidFill>
            </a:ln>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0-8A43-E245-8066-93611D24B8AD}"/>
                </c:ext>
              </c:extLst>
            </c:dLbl>
            <c:dLbl>
              <c:idx val="1"/>
              <c:delete val="1"/>
              <c:extLst>
                <c:ext xmlns:c15="http://schemas.microsoft.com/office/drawing/2012/chart" uri="{CE6537A1-D6FC-4f65-9D91-7224C49458BB}"/>
                <c:ext xmlns:c16="http://schemas.microsoft.com/office/drawing/2014/chart" uri="{C3380CC4-5D6E-409C-BE32-E72D297353CC}">
                  <c16:uniqueId val="{00000001-8A43-E245-8066-93611D24B8AD}"/>
                </c:ext>
              </c:extLst>
            </c:dLbl>
            <c:dLbl>
              <c:idx val="2"/>
              <c:delete val="1"/>
              <c:extLst>
                <c:ext xmlns:c15="http://schemas.microsoft.com/office/drawing/2012/chart" uri="{CE6537A1-D6FC-4f65-9D91-7224C49458BB}"/>
                <c:ext xmlns:c16="http://schemas.microsoft.com/office/drawing/2014/chart" uri="{C3380CC4-5D6E-409C-BE32-E72D297353CC}">
                  <c16:uniqueId val="{00000002-8A43-E245-8066-93611D24B8AD}"/>
                </c:ext>
              </c:extLst>
            </c:dLbl>
            <c:dLbl>
              <c:idx val="3"/>
              <c:delete val="1"/>
              <c:extLst>
                <c:ext xmlns:c15="http://schemas.microsoft.com/office/drawing/2012/chart" uri="{CE6537A1-D6FC-4f65-9D91-7224C49458BB}"/>
                <c:ext xmlns:c16="http://schemas.microsoft.com/office/drawing/2014/chart" uri="{C3380CC4-5D6E-409C-BE32-E72D297353CC}">
                  <c16:uniqueId val="{00000003-8A43-E245-8066-93611D24B8AD}"/>
                </c:ext>
              </c:extLst>
            </c:dLbl>
            <c:dLbl>
              <c:idx val="4"/>
              <c:delete val="1"/>
              <c:extLst>
                <c:ext xmlns:c15="http://schemas.microsoft.com/office/drawing/2012/chart" uri="{CE6537A1-D6FC-4f65-9D91-7224C49458BB}"/>
                <c:ext xmlns:c16="http://schemas.microsoft.com/office/drawing/2014/chart" uri="{C3380CC4-5D6E-409C-BE32-E72D297353CC}">
                  <c16:uniqueId val="{00000004-8A43-E245-8066-93611D24B8AD}"/>
                </c:ext>
              </c:extLst>
            </c:dLbl>
            <c:dLbl>
              <c:idx val="5"/>
              <c:delete val="1"/>
              <c:extLst>
                <c:ext xmlns:c15="http://schemas.microsoft.com/office/drawing/2012/chart" uri="{CE6537A1-D6FC-4f65-9D91-7224C49458BB}"/>
                <c:ext xmlns:c16="http://schemas.microsoft.com/office/drawing/2014/chart" uri="{C3380CC4-5D6E-409C-BE32-E72D297353CC}">
                  <c16:uniqueId val="{00000005-8A43-E245-8066-93611D24B8AD}"/>
                </c:ext>
              </c:extLst>
            </c:dLbl>
            <c:dLbl>
              <c:idx val="6"/>
              <c:delete val="1"/>
              <c:extLst>
                <c:ext xmlns:c15="http://schemas.microsoft.com/office/drawing/2012/chart" uri="{CE6537A1-D6FC-4f65-9D91-7224C49458BB}"/>
                <c:ext xmlns:c16="http://schemas.microsoft.com/office/drawing/2014/chart" uri="{C3380CC4-5D6E-409C-BE32-E72D297353CC}">
                  <c16:uniqueId val="{00000006-8A43-E245-8066-93611D24B8AD}"/>
                </c:ext>
              </c:extLst>
            </c:dLbl>
            <c:dLbl>
              <c:idx val="7"/>
              <c:delete val="1"/>
              <c:extLst>
                <c:ext xmlns:c15="http://schemas.microsoft.com/office/drawing/2012/chart" uri="{CE6537A1-D6FC-4f65-9D91-7224C49458BB}"/>
                <c:ext xmlns:c16="http://schemas.microsoft.com/office/drawing/2014/chart" uri="{C3380CC4-5D6E-409C-BE32-E72D297353CC}">
                  <c16:uniqueId val="{00000007-8A43-E245-8066-93611D24B8AD}"/>
                </c:ext>
              </c:extLst>
            </c:dLbl>
            <c:dLbl>
              <c:idx val="8"/>
              <c:delete val="1"/>
              <c:extLst>
                <c:ext xmlns:c15="http://schemas.microsoft.com/office/drawing/2012/chart" uri="{CE6537A1-D6FC-4f65-9D91-7224C49458BB}"/>
                <c:ext xmlns:c16="http://schemas.microsoft.com/office/drawing/2014/chart" uri="{C3380CC4-5D6E-409C-BE32-E72D297353CC}">
                  <c16:uniqueId val="{00000008-8A43-E245-8066-93611D24B8AD}"/>
                </c:ext>
              </c:extLst>
            </c:dLbl>
            <c:dLbl>
              <c:idx val="9"/>
              <c:delete val="1"/>
              <c:extLst>
                <c:ext xmlns:c15="http://schemas.microsoft.com/office/drawing/2012/chart" uri="{CE6537A1-D6FC-4f65-9D91-7224C49458BB}"/>
                <c:ext xmlns:c16="http://schemas.microsoft.com/office/drawing/2014/chart" uri="{C3380CC4-5D6E-409C-BE32-E72D297353CC}">
                  <c16:uniqueId val="{00000009-8A43-E245-8066-93611D24B8AD}"/>
                </c:ext>
              </c:extLst>
            </c:dLbl>
            <c:dLbl>
              <c:idx val="10"/>
              <c:layout>
                <c:manualLayout>
                  <c:x val="-6.3922227033268294E-4"/>
                  <c:y val="3.970613280834505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8A43-E245-8066-93611D24B8AD}"/>
                </c:ext>
              </c:extLst>
            </c:dLbl>
            <c:dLbl>
              <c:idx val="11"/>
              <c:layout>
                <c:manualLayout>
                  <c:x val="-2.7541736842748425E-3"/>
                  <c:y val="1.5008155804454981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8A43-E245-8066-93611D24B8AD}"/>
                </c:ext>
              </c:extLst>
            </c:dLbl>
            <c:dLbl>
              <c:idx val="14"/>
              <c:layout>
                <c:manualLayout>
                  <c:x val="-3.8683403691036188E-3"/>
                  <c:y val="2.868826504858129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8A43-E245-8066-93611D24B8AD}"/>
                </c:ext>
              </c:extLst>
            </c:dLbl>
            <c:dLbl>
              <c:idx val="15"/>
              <c:layout>
                <c:manualLayout>
                  <c:x val="8.8181652070885175E-3"/>
                  <c:y val="-4.3063440300440153E-2"/>
                </c:manualLayout>
              </c:layout>
              <c:spPr>
                <a:solidFill>
                  <a:srgbClr val="C3E5F5"/>
                </a:solidFill>
                <a:ln>
                  <a:noFill/>
                </a:ln>
                <a:effectLst/>
              </c:spPr>
              <c:txPr>
                <a:bodyPr rot="0" spcFirstLastPara="1" vertOverflow="ellipsis" vert="horz" wrap="square" lIns="38100" tIns="19050" rIns="38100" bIns="19050" anchor="ctr" anchorCtr="0">
                  <a:spAutoFit/>
                </a:bodyPr>
                <a:lstStyle/>
                <a:p>
                  <a:pPr algn="ctr" rtl="0">
                    <a:defRPr lang="en-US" sz="800" b="1" i="0" u="none" strike="noStrike" kern="1200" baseline="0">
                      <a:solidFill>
                        <a:srgbClr val="45AFDC"/>
                      </a:solidFill>
                      <a:latin typeface="Calibri" panose="020F0502020204030204" pitchFamily="34" charset="0"/>
                      <a:ea typeface="+mn-ea"/>
                      <a:cs typeface="Calibri" panose="020F0502020204030204" pitchFamily="34" charset="0"/>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7.6526100561808391E-2"/>
                      <c:h val="5.0686185584826376E-2"/>
                    </c:manualLayout>
                  </c15:layout>
                </c:ext>
                <c:ext xmlns:c16="http://schemas.microsoft.com/office/drawing/2014/chart" uri="{C3380CC4-5D6E-409C-BE32-E72D297353CC}">
                  <c16:uniqueId val="{0000000D-8A43-E245-8066-93611D24B8AD}"/>
                </c:ext>
              </c:extLst>
            </c:dLbl>
            <c:dLbl>
              <c:idx val="16"/>
              <c:layout>
                <c:manualLayout>
                  <c:x val="-7.3314471778955547E-4"/>
                  <c:y val="-0.11637457233670581"/>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8A43-E245-8066-93611D24B8AD}"/>
                </c:ext>
              </c:extLst>
            </c:dLbl>
            <c:dLbl>
              <c:idx val="17"/>
              <c:layout>
                <c:manualLayout>
                  <c:x val="-4.718630166564766E-3"/>
                  <c:y val="-0.10251032363487295"/>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8A43-E245-8066-93611D24B8AD}"/>
                </c:ext>
              </c:extLst>
            </c:dLbl>
            <c:dLbl>
              <c:idx val="18"/>
              <c:layout>
                <c:manualLayout>
                  <c:x val="0"/>
                  <c:y val="-0.13559586324607209"/>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8A43-E245-8066-93611D24B8AD}"/>
                </c:ext>
              </c:extLst>
            </c:dLbl>
            <c:dLbl>
              <c:idx val="19"/>
              <c:layout>
                <c:manualLayout>
                  <c:x val="0"/>
                  <c:y val="-0.1765899614367450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8A43-E245-8066-93611D24B8AD}"/>
                </c:ext>
              </c:extLst>
            </c:dLbl>
            <c:dLbl>
              <c:idx val="20"/>
              <c:layout>
                <c:manualLayout>
                  <c:x val="8.3731456078483413E-3"/>
                  <c:y val="-0.2175840596274181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8A43-E245-8066-93611D24B8AD}"/>
                </c:ext>
              </c:extLst>
            </c:dLbl>
            <c:dLbl>
              <c:idx val="21"/>
              <c:layout>
                <c:manualLayout>
                  <c:x val="0"/>
                  <c:y val="-3.46873138536464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8A43-E245-8066-93611D24B8AD}"/>
                </c:ext>
              </c:extLst>
            </c:dLbl>
            <c:dLbl>
              <c:idx val="22"/>
              <c:layout>
                <c:manualLayout>
                  <c:x val="-1.5350589616400793E-16"/>
                  <c:y val="-0.14820943192012531"/>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8A43-E245-8066-93611D24B8AD}"/>
                </c:ext>
              </c:extLst>
            </c:dLbl>
            <c:dLbl>
              <c:idx val="23"/>
              <c:layout>
                <c:manualLayout>
                  <c:x val="4.1865728039241707E-3"/>
                  <c:y val="-0.27119172649214418"/>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8A43-E245-8066-93611D24B8AD}"/>
                </c:ext>
              </c:extLst>
            </c:dLbl>
            <c:dLbl>
              <c:idx val="24"/>
              <c:layout>
                <c:manualLayout>
                  <c:x val="-2.0932864019620853E-3"/>
                  <c:y val="-0.13874925541458541"/>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8A43-E245-8066-93611D24B8AD}"/>
                </c:ext>
              </c:extLst>
            </c:dLbl>
            <c:dLbl>
              <c:idx val="25"/>
              <c:layout>
                <c:manualLayout>
                  <c:x val="-1.5350589616400793E-16"/>
                  <c:y val="-0.2522713734810644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7-8A43-E245-8066-93611D24B8AD}"/>
                </c:ext>
              </c:extLst>
            </c:dLbl>
            <c:dLbl>
              <c:idx val="26"/>
              <c:layout>
                <c:manualLayout>
                  <c:x val="8.3731456078483413E-3"/>
                  <c:y val="-0.3247993933568703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8-8A43-E245-8066-93611D24B8AD}"/>
                </c:ext>
              </c:extLst>
            </c:dLbl>
            <c:dLbl>
              <c:idx val="27"/>
              <c:layout>
                <c:manualLayout>
                  <c:x val="-2.0932864019620853E-3"/>
                  <c:y val="-0.10406194156093918"/>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9-8A43-E245-8066-93611D24B8AD}"/>
                </c:ext>
              </c:extLst>
            </c:dLbl>
            <c:dLbl>
              <c:idx val="28"/>
              <c:layout>
                <c:manualLayout>
                  <c:x val="6.2798592058861021E-3"/>
                  <c:y val="-0.198663706616338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A-8A43-E245-8066-93611D24B8AD}"/>
                </c:ext>
              </c:extLst>
            </c:dLbl>
            <c:dLbl>
              <c:idx val="29"/>
              <c:layout>
                <c:manualLayout>
                  <c:x val="2.0932864019620853E-3"/>
                  <c:y val="-0.10406194156093905"/>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B-8A43-E245-8066-93611D24B8AD}"/>
                </c:ext>
              </c:extLst>
            </c:dLbl>
            <c:spPr>
              <a:solidFill>
                <a:srgbClr val="C3E5F5"/>
              </a:solid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accent1"/>
                    </a:solidFill>
                    <a:latin typeface="Calibri" panose="020F0502020204030204" pitchFamily="34" charset="0"/>
                    <a:ea typeface="+mn-ea"/>
                    <a:cs typeface="Calibri" panose="020F050202020403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FY06</c:v>
                </c:pt>
                <c:pt idx="1">
                  <c:v>FY07</c:v>
                </c:pt>
                <c:pt idx="2">
                  <c:v>FY08</c:v>
                </c:pt>
                <c:pt idx="3">
                  <c:v>FY09</c:v>
                </c:pt>
                <c:pt idx="4">
                  <c:v>FY10</c:v>
                </c:pt>
                <c:pt idx="5">
                  <c:v>FY11</c:v>
                </c:pt>
                <c:pt idx="6">
                  <c:v>FY12</c:v>
                </c:pt>
                <c:pt idx="7">
                  <c:v>FY13</c:v>
                </c:pt>
                <c:pt idx="8">
                  <c:v>FY14</c:v>
                </c:pt>
                <c:pt idx="9">
                  <c:v>FY15</c:v>
                </c:pt>
                <c:pt idx="10">
                  <c:v>FY16</c:v>
                </c:pt>
                <c:pt idx="11">
                  <c:v>FY17</c:v>
                </c:pt>
                <c:pt idx="12">
                  <c:v>FY18</c:v>
                </c:pt>
                <c:pt idx="13">
                  <c:v>FY19</c:v>
                </c:pt>
                <c:pt idx="14">
                  <c:v>FY20</c:v>
                </c:pt>
                <c:pt idx="15">
                  <c:v>FY21</c:v>
                </c:pt>
                <c:pt idx="16">
                  <c:v>Apr-21</c:v>
                </c:pt>
                <c:pt idx="17">
                  <c:v>May-21</c:v>
                </c:pt>
                <c:pt idx="18">
                  <c:v>Jun-21</c:v>
                </c:pt>
                <c:pt idx="19">
                  <c:v>Jul-21</c:v>
                </c:pt>
                <c:pt idx="20">
                  <c:v>Aug-21</c:v>
                </c:pt>
                <c:pt idx="21">
                  <c:v>Sep-21</c:v>
                </c:pt>
              </c:strCache>
            </c:strRef>
          </c:cat>
          <c:val>
            <c:numRef>
              <c:f>Sheet1!$B$2:$B$23</c:f>
              <c:numCache>
                <c:formatCode>#,##0</c:formatCode>
                <c:ptCount val="22"/>
                <c:pt idx="0">
                  <c:v>1317</c:v>
                </c:pt>
                <c:pt idx="1">
                  <c:v>2064</c:v>
                </c:pt>
                <c:pt idx="2">
                  <c:v>4130</c:v>
                </c:pt>
                <c:pt idx="3">
                  <c:v>11201</c:v>
                </c:pt>
                <c:pt idx="4">
                  <c:v>5608</c:v>
                </c:pt>
                <c:pt idx="5">
                  <c:v>4697</c:v>
                </c:pt>
                <c:pt idx="6">
                  <c:v>7561</c:v>
                </c:pt>
                <c:pt idx="7">
                  <c:v>4133</c:v>
                </c:pt>
                <c:pt idx="8">
                  <c:v>3055</c:v>
                </c:pt>
                <c:pt idx="9">
                  <c:v>2433</c:v>
                </c:pt>
                <c:pt idx="10">
                  <c:v>18062</c:v>
                </c:pt>
                <c:pt idx="11">
                  <c:v>56648</c:v>
                </c:pt>
                <c:pt idx="12">
                  <c:v>96788</c:v>
                </c:pt>
                <c:pt idx="13">
                  <c:v>146574</c:v>
                </c:pt>
                <c:pt idx="14">
                  <c:v>166289</c:v>
                </c:pt>
                <c:pt idx="15">
                  <c:v>133177</c:v>
                </c:pt>
                <c:pt idx="16">
                  <c:v>14176</c:v>
                </c:pt>
                <c:pt idx="17">
                  <c:v>3310</c:v>
                </c:pt>
                <c:pt idx="18">
                  <c:v>11171</c:v>
                </c:pt>
                <c:pt idx="19">
                  <c:v>26181</c:v>
                </c:pt>
                <c:pt idx="20">
                  <c:v>28965</c:v>
                </c:pt>
                <c:pt idx="21">
                  <c:v>34354</c:v>
                </c:pt>
              </c:numCache>
            </c:numRef>
          </c:val>
          <c:extLst>
            <c:ext xmlns:c16="http://schemas.microsoft.com/office/drawing/2014/chart" uri="{C3380CC4-5D6E-409C-BE32-E72D297353CC}">
              <c16:uniqueId val="{0000001C-8A43-E245-8066-93611D24B8AD}"/>
            </c:ext>
          </c:extLst>
        </c:ser>
        <c:ser>
          <c:idx val="1"/>
          <c:order val="1"/>
          <c:tx>
            <c:strRef>
              <c:f>Sheet1!$C$1</c:f>
              <c:strCache>
                <c:ptCount val="1"/>
                <c:pt idx="0">
                  <c:v>Hybrid vehicles</c:v>
                </c:pt>
              </c:strCache>
            </c:strRef>
          </c:tx>
          <c:spPr>
            <a:solidFill>
              <a:srgbClr val="009CD8"/>
            </a:solidFill>
            <a:ln>
              <a:noFill/>
            </a:ln>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1D-8A43-E245-8066-93611D24B8AD}"/>
                </c:ext>
              </c:extLst>
            </c:dLbl>
            <c:dLbl>
              <c:idx val="1"/>
              <c:delete val="1"/>
              <c:extLst>
                <c:ext xmlns:c15="http://schemas.microsoft.com/office/drawing/2012/chart" uri="{CE6537A1-D6FC-4f65-9D91-7224C49458BB}"/>
                <c:ext xmlns:c16="http://schemas.microsoft.com/office/drawing/2014/chart" uri="{C3380CC4-5D6E-409C-BE32-E72D297353CC}">
                  <c16:uniqueId val="{0000001E-8A43-E245-8066-93611D24B8AD}"/>
                </c:ext>
              </c:extLst>
            </c:dLbl>
            <c:dLbl>
              <c:idx val="2"/>
              <c:delete val="1"/>
              <c:extLst>
                <c:ext xmlns:c15="http://schemas.microsoft.com/office/drawing/2012/chart" uri="{CE6537A1-D6FC-4f65-9D91-7224C49458BB}"/>
                <c:ext xmlns:c16="http://schemas.microsoft.com/office/drawing/2014/chart" uri="{C3380CC4-5D6E-409C-BE32-E72D297353CC}">
                  <c16:uniqueId val="{0000001F-8A43-E245-8066-93611D24B8AD}"/>
                </c:ext>
              </c:extLst>
            </c:dLbl>
            <c:dLbl>
              <c:idx val="3"/>
              <c:delete val="1"/>
              <c:extLst>
                <c:ext xmlns:c15="http://schemas.microsoft.com/office/drawing/2012/chart" uri="{CE6537A1-D6FC-4f65-9D91-7224C49458BB}"/>
                <c:ext xmlns:c16="http://schemas.microsoft.com/office/drawing/2014/chart" uri="{C3380CC4-5D6E-409C-BE32-E72D297353CC}">
                  <c16:uniqueId val="{00000020-8A43-E245-8066-93611D24B8AD}"/>
                </c:ext>
              </c:extLst>
            </c:dLbl>
            <c:dLbl>
              <c:idx val="4"/>
              <c:delete val="1"/>
              <c:extLst>
                <c:ext xmlns:c15="http://schemas.microsoft.com/office/drawing/2012/chart" uri="{CE6537A1-D6FC-4f65-9D91-7224C49458BB}"/>
                <c:ext xmlns:c16="http://schemas.microsoft.com/office/drawing/2014/chart" uri="{C3380CC4-5D6E-409C-BE32-E72D297353CC}">
                  <c16:uniqueId val="{00000021-8A43-E245-8066-93611D24B8AD}"/>
                </c:ext>
              </c:extLst>
            </c:dLbl>
            <c:dLbl>
              <c:idx val="5"/>
              <c:delete val="1"/>
              <c:extLst>
                <c:ext xmlns:c15="http://schemas.microsoft.com/office/drawing/2012/chart" uri="{CE6537A1-D6FC-4f65-9D91-7224C49458BB}"/>
                <c:ext xmlns:c16="http://schemas.microsoft.com/office/drawing/2014/chart" uri="{C3380CC4-5D6E-409C-BE32-E72D297353CC}">
                  <c16:uniqueId val="{00000022-8A43-E245-8066-93611D24B8AD}"/>
                </c:ext>
              </c:extLst>
            </c:dLbl>
            <c:dLbl>
              <c:idx val="6"/>
              <c:delete val="1"/>
              <c:extLst>
                <c:ext xmlns:c15="http://schemas.microsoft.com/office/drawing/2012/chart" uri="{CE6537A1-D6FC-4f65-9D91-7224C49458BB}"/>
                <c:ext xmlns:c16="http://schemas.microsoft.com/office/drawing/2014/chart" uri="{C3380CC4-5D6E-409C-BE32-E72D297353CC}">
                  <c16:uniqueId val="{00000023-8A43-E245-8066-93611D24B8AD}"/>
                </c:ext>
              </c:extLst>
            </c:dLbl>
            <c:dLbl>
              <c:idx val="7"/>
              <c:delete val="1"/>
              <c:extLst>
                <c:ext xmlns:c15="http://schemas.microsoft.com/office/drawing/2012/chart" uri="{CE6537A1-D6FC-4f65-9D91-7224C49458BB}"/>
                <c:ext xmlns:c16="http://schemas.microsoft.com/office/drawing/2014/chart" uri="{C3380CC4-5D6E-409C-BE32-E72D297353CC}">
                  <c16:uniqueId val="{00000024-8A43-E245-8066-93611D24B8AD}"/>
                </c:ext>
              </c:extLst>
            </c:dLbl>
            <c:dLbl>
              <c:idx val="8"/>
              <c:delete val="1"/>
              <c:extLst>
                <c:ext xmlns:c15="http://schemas.microsoft.com/office/drawing/2012/chart" uri="{CE6537A1-D6FC-4f65-9D91-7224C49458BB}"/>
                <c:ext xmlns:c16="http://schemas.microsoft.com/office/drawing/2014/chart" uri="{C3380CC4-5D6E-409C-BE32-E72D297353CC}">
                  <c16:uniqueId val="{00000025-8A43-E245-8066-93611D24B8AD}"/>
                </c:ext>
              </c:extLst>
            </c:dLbl>
            <c:dLbl>
              <c:idx val="9"/>
              <c:delete val="1"/>
              <c:extLst>
                <c:ext xmlns:c15="http://schemas.microsoft.com/office/drawing/2012/chart" uri="{CE6537A1-D6FC-4f65-9D91-7224C49458BB}"/>
                <c:ext xmlns:c16="http://schemas.microsoft.com/office/drawing/2014/chart" uri="{C3380CC4-5D6E-409C-BE32-E72D297353CC}">
                  <c16:uniqueId val="{00000026-8A43-E245-8066-93611D24B8AD}"/>
                </c:ext>
              </c:extLst>
            </c:dLbl>
            <c:dLbl>
              <c:idx val="10"/>
              <c:layout>
                <c:manualLayout>
                  <c:x val="3.199890750186671E-3"/>
                  <c:y val="5.2435295132729851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7-8A43-E245-8066-93611D24B8AD}"/>
                </c:ext>
              </c:extLst>
            </c:dLbl>
            <c:dLbl>
              <c:idx val="11"/>
              <c:layout>
                <c:manualLayout>
                  <c:x val="9.4610943046857863E-4"/>
                  <c:y val="-1.557995362904093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8-8A43-E245-8066-93611D24B8AD}"/>
                </c:ext>
              </c:extLst>
            </c:dLbl>
            <c:dLbl>
              <c:idx val="12"/>
              <c:layout>
                <c:manualLayout>
                  <c:x val="8.2920003613103817E-3"/>
                  <c:y val="-9.8804204742970725E-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9-8A43-E245-8066-93611D24B8AD}"/>
                </c:ext>
              </c:extLst>
            </c:dLbl>
            <c:dLbl>
              <c:idx val="13"/>
              <c:layout>
                <c:manualLayout>
                  <c:x val="3.6308681618555131E-3"/>
                  <c:y val="-3.0208960338340357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A-8A43-E245-8066-93611D24B8AD}"/>
                </c:ext>
              </c:extLst>
            </c:dLbl>
            <c:dLbl>
              <c:idx val="14"/>
              <c:layout>
                <c:manualLayout>
                  <c:x val="-8.4061107480367197E-5"/>
                  <c:y val="-2.32705444120525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B-8A43-E245-8066-93611D24B8AD}"/>
                </c:ext>
              </c:extLst>
            </c:dLbl>
            <c:dLbl>
              <c:idx val="15"/>
              <c:layout>
                <c:manualLayout>
                  <c:x val="3.1691531997201261E-2"/>
                  <c:y val="-6.2497998092570187E-2"/>
                </c:manualLayout>
              </c:layout>
              <c:spPr>
                <a:solidFill>
                  <a:srgbClr val="C3E5F5"/>
                </a:solidFill>
                <a:ln>
                  <a:noFill/>
                </a:ln>
                <a:effectLst/>
              </c:spPr>
              <c:txPr>
                <a:bodyPr rot="0" spcFirstLastPara="1" vertOverflow="ellipsis" vert="horz" wrap="square" lIns="38100" tIns="19050" rIns="38100" bIns="19050" anchor="ctr" anchorCtr="0">
                  <a:spAutoFit/>
                </a:bodyPr>
                <a:lstStyle/>
                <a:p>
                  <a:pPr algn="ctr" rtl="0">
                    <a:defRPr lang="en-US" sz="800" b="1" i="0" u="none" strike="noStrike" kern="1200" baseline="0">
                      <a:solidFill>
                        <a:srgbClr val="1D98C7"/>
                      </a:solidFill>
                      <a:latin typeface="Calibri" panose="020F0502020204030204" pitchFamily="34" charset="0"/>
                      <a:ea typeface="+mn-ea"/>
                      <a:cs typeface="Calibri" panose="020F0502020204030204" pitchFamily="34" charset="0"/>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C-8A43-E245-8066-93611D24B8AD}"/>
                </c:ext>
              </c:extLst>
            </c:dLbl>
            <c:dLbl>
              <c:idx val="16"/>
              <c:layout>
                <c:manualLayout>
                  <c:x val="1.1354842537887248E-3"/>
                  <c:y val="-8.551155345781866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D-8A43-E245-8066-93611D24B8AD}"/>
                </c:ext>
              </c:extLst>
            </c:dLbl>
            <c:dLbl>
              <c:idx val="17"/>
              <c:layout>
                <c:manualLayout>
                  <c:x val="7.7074533896228552E-3"/>
                  <c:y val="-5.224613047606575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E-8A43-E245-8066-93611D24B8AD}"/>
                </c:ext>
              </c:extLst>
            </c:dLbl>
            <c:dLbl>
              <c:idx val="18"/>
              <c:layout>
                <c:manualLayout>
                  <c:x val="1.0466432009810426E-2"/>
                  <c:y val="-8.514158854985923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F-8A43-E245-8066-93611D24B8AD}"/>
                </c:ext>
              </c:extLst>
            </c:dLbl>
            <c:dLbl>
              <c:idx val="19"/>
              <c:layout>
                <c:manualLayout>
                  <c:x val="1.2559718411772357E-2"/>
                  <c:y val="-0.1009085493924257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30-8A43-E245-8066-93611D24B8AD}"/>
                </c:ext>
              </c:extLst>
            </c:dLbl>
            <c:dLbl>
              <c:idx val="20"/>
              <c:layout>
                <c:manualLayout>
                  <c:x val="2.511943682354487E-2"/>
                  <c:y val="-0.2207374517959313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31-8A43-E245-8066-93611D24B8AD}"/>
                </c:ext>
              </c:extLst>
            </c:dLbl>
            <c:dLbl>
              <c:idx val="21"/>
              <c:layout>
                <c:manualLayout>
                  <c:x val="4.1865728039241707E-3"/>
                  <c:y val="-5.991445120175278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32-8A43-E245-8066-93611D24B8AD}"/>
                </c:ext>
              </c:extLst>
            </c:dLbl>
            <c:dLbl>
              <c:idx val="22"/>
              <c:layout>
                <c:manualLayout>
                  <c:x val="6.2798592058862556E-3"/>
                  <c:y val="-0.1955103144478250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33-8A43-E245-8066-93611D24B8AD}"/>
                </c:ext>
              </c:extLst>
            </c:dLbl>
            <c:dLbl>
              <c:idx val="23"/>
              <c:layout>
                <c:manualLayout>
                  <c:x val="1.2559718411772357E-2"/>
                  <c:y val="-0.3437197463679502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34-8A43-E245-8066-93611D24B8AD}"/>
                </c:ext>
              </c:extLst>
            </c:dLbl>
            <c:dLbl>
              <c:idx val="24"/>
              <c:layout>
                <c:manualLayout>
                  <c:x val="0"/>
                  <c:y val="-9.460176505539914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35-8A43-E245-8066-93611D24B8AD}"/>
                </c:ext>
              </c:extLst>
            </c:dLbl>
            <c:dLbl>
              <c:idx val="25"/>
              <c:layout>
                <c:manualLayout>
                  <c:x val="2.0932864019620853E-3"/>
                  <c:y val="-0.223890843964444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36-8A43-E245-8066-93611D24B8AD}"/>
                </c:ext>
              </c:extLst>
            </c:dLbl>
            <c:dLbl>
              <c:idx val="26"/>
              <c:layout>
                <c:manualLayout>
                  <c:x val="1.6746291215696683E-2"/>
                  <c:y val="-0.3342595698624103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37-8A43-E245-8066-93611D24B8AD}"/>
                </c:ext>
              </c:extLst>
            </c:dLbl>
            <c:dLbl>
              <c:idx val="27"/>
              <c:layout>
                <c:manualLayout>
                  <c:x val="-1.5350589616400793E-16"/>
                  <c:y val="-7.25280198758060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38-8A43-E245-8066-93611D24B8AD}"/>
                </c:ext>
              </c:extLst>
            </c:dLbl>
            <c:dLbl>
              <c:idx val="28"/>
              <c:layout>
                <c:manualLayout>
                  <c:x val="2.0932864019620852E-2"/>
                  <c:y val="-0.2459645891440378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39-8A43-E245-8066-93611D24B8AD}"/>
                </c:ext>
              </c:extLst>
            </c:dLbl>
            <c:dLbl>
              <c:idx val="29"/>
              <c:layout>
                <c:manualLayout>
                  <c:x val="6.2798592058862556E-3"/>
                  <c:y val="-6.306784337026609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3A-8A43-E245-8066-93611D24B8AD}"/>
                </c:ext>
              </c:extLst>
            </c:dLbl>
            <c:spPr>
              <a:solidFill>
                <a:srgbClr val="C3E5F5"/>
              </a:solid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accent2"/>
                    </a:solidFill>
                    <a:latin typeface="Calibri" panose="020F0502020204030204" pitchFamily="34" charset="0"/>
                    <a:ea typeface="+mn-ea"/>
                    <a:cs typeface="Calibri" panose="020F050202020403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FY06</c:v>
                </c:pt>
                <c:pt idx="1">
                  <c:v>FY07</c:v>
                </c:pt>
                <c:pt idx="2">
                  <c:v>FY08</c:v>
                </c:pt>
                <c:pt idx="3">
                  <c:v>FY09</c:v>
                </c:pt>
                <c:pt idx="4">
                  <c:v>FY10</c:v>
                </c:pt>
                <c:pt idx="5">
                  <c:v>FY11</c:v>
                </c:pt>
                <c:pt idx="6">
                  <c:v>FY12</c:v>
                </c:pt>
                <c:pt idx="7">
                  <c:v>FY13</c:v>
                </c:pt>
                <c:pt idx="8">
                  <c:v>FY14</c:v>
                </c:pt>
                <c:pt idx="9">
                  <c:v>FY15</c:v>
                </c:pt>
                <c:pt idx="10">
                  <c:v>FY16</c:v>
                </c:pt>
                <c:pt idx="11">
                  <c:v>FY17</c:v>
                </c:pt>
                <c:pt idx="12">
                  <c:v>FY18</c:v>
                </c:pt>
                <c:pt idx="13">
                  <c:v>FY19</c:v>
                </c:pt>
                <c:pt idx="14">
                  <c:v>FY20</c:v>
                </c:pt>
                <c:pt idx="15">
                  <c:v>FY21</c:v>
                </c:pt>
                <c:pt idx="16">
                  <c:v>Apr-21</c:v>
                </c:pt>
                <c:pt idx="17">
                  <c:v>May-21</c:v>
                </c:pt>
                <c:pt idx="18">
                  <c:v>Jun-21</c:v>
                </c:pt>
                <c:pt idx="19">
                  <c:v>Jul-21</c:v>
                </c:pt>
                <c:pt idx="20">
                  <c:v>Aug-21</c:v>
                </c:pt>
                <c:pt idx="21">
                  <c:v>Sep-21</c:v>
                </c:pt>
              </c:strCache>
            </c:strRef>
          </c:cat>
          <c:val>
            <c:numRef>
              <c:f>Sheet1!$C$2:$C$23</c:f>
              <c:numCache>
                <c:formatCode>#,##0</c:formatCode>
                <c:ptCount val="22"/>
                <c:pt idx="0">
                  <c:v>8</c:v>
                </c:pt>
                <c:pt idx="1">
                  <c:v>5</c:v>
                </c:pt>
                <c:pt idx="2">
                  <c:v>5</c:v>
                </c:pt>
                <c:pt idx="3">
                  <c:v>26</c:v>
                </c:pt>
                <c:pt idx="4">
                  <c:v>43</c:v>
                </c:pt>
                <c:pt idx="5">
                  <c:v>38</c:v>
                </c:pt>
                <c:pt idx="6">
                  <c:v>38</c:v>
                </c:pt>
                <c:pt idx="7">
                  <c:v>47</c:v>
                </c:pt>
                <c:pt idx="8">
                  <c:v>34</c:v>
                </c:pt>
                <c:pt idx="9">
                  <c:v>31</c:v>
                </c:pt>
                <c:pt idx="10">
                  <c:v>1981</c:v>
                </c:pt>
                <c:pt idx="11">
                  <c:v>19730</c:v>
                </c:pt>
                <c:pt idx="12">
                  <c:v>52840</c:v>
                </c:pt>
                <c:pt idx="13">
                  <c:v>90034</c:v>
                </c:pt>
                <c:pt idx="14">
                  <c:v>96993</c:v>
                </c:pt>
                <c:pt idx="15">
                  <c:v>100006</c:v>
                </c:pt>
                <c:pt idx="16">
                  <c:v>8036</c:v>
                </c:pt>
                <c:pt idx="17">
                  <c:v>2973</c:v>
                </c:pt>
                <c:pt idx="18">
                  <c:v>7139</c:v>
                </c:pt>
                <c:pt idx="19">
                  <c:v>12403</c:v>
                </c:pt>
                <c:pt idx="20">
                  <c:v>11884</c:v>
                </c:pt>
                <c:pt idx="21">
                  <c:v>10406</c:v>
                </c:pt>
              </c:numCache>
            </c:numRef>
          </c:val>
          <c:extLst>
            <c:ext xmlns:c16="http://schemas.microsoft.com/office/drawing/2014/chart" uri="{C3380CC4-5D6E-409C-BE32-E72D297353CC}">
              <c16:uniqueId val="{0000003B-8A43-E245-8066-93611D24B8AD}"/>
            </c:ext>
          </c:extLst>
        </c:ser>
        <c:dLbls>
          <c:showLegendKey val="0"/>
          <c:showVal val="0"/>
          <c:showCatName val="0"/>
          <c:showSerName val="0"/>
          <c:showPercent val="0"/>
          <c:showBubbleSize val="0"/>
        </c:dLbls>
        <c:gapWidth val="150"/>
        <c:axId val="979424864"/>
        <c:axId val="978063184"/>
      </c:barChart>
      <c:lineChart>
        <c:grouping val="stacked"/>
        <c:varyColors val="0"/>
        <c:ser>
          <c:idx val="2"/>
          <c:order val="2"/>
          <c:tx>
            <c:strRef>
              <c:f>Sheet1!$D$1</c:f>
              <c:strCache>
                <c:ptCount val="1"/>
                <c:pt idx="0">
                  <c:v>Electric and hybrid vehicles as % of overall vehicle sales</c:v>
                </c:pt>
              </c:strCache>
            </c:strRef>
          </c:tx>
          <c:spPr>
            <a:ln w="28575" cap="rnd">
              <a:solidFill>
                <a:srgbClr val="87BD41"/>
              </a:solidFill>
              <a:round/>
            </a:ln>
            <a:effectLst/>
          </c:spPr>
          <c:marker>
            <c:symbol val="circle"/>
            <c:size val="5"/>
            <c:spPr>
              <a:solidFill>
                <a:srgbClr val="87BD41"/>
              </a:solidFill>
              <a:ln w="9525">
                <a:solidFill>
                  <a:srgbClr val="87BD41"/>
                </a:solidFill>
              </a:ln>
              <a:effectLst/>
            </c:spPr>
          </c:marker>
          <c:cat>
            <c:strRef>
              <c:f>Sheet1!$A$2:$A$23</c:f>
              <c:strCache>
                <c:ptCount val="22"/>
                <c:pt idx="0">
                  <c:v>FY06</c:v>
                </c:pt>
                <c:pt idx="1">
                  <c:v>FY07</c:v>
                </c:pt>
                <c:pt idx="2">
                  <c:v>FY08</c:v>
                </c:pt>
                <c:pt idx="3">
                  <c:v>FY09</c:v>
                </c:pt>
                <c:pt idx="4">
                  <c:v>FY10</c:v>
                </c:pt>
                <c:pt idx="5">
                  <c:v>FY11</c:v>
                </c:pt>
                <c:pt idx="6">
                  <c:v>FY12</c:v>
                </c:pt>
                <c:pt idx="7">
                  <c:v>FY13</c:v>
                </c:pt>
                <c:pt idx="8">
                  <c:v>FY14</c:v>
                </c:pt>
                <c:pt idx="9">
                  <c:v>FY15</c:v>
                </c:pt>
                <c:pt idx="10">
                  <c:v>FY16</c:v>
                </c:pt>
                <c:pt idx="11">
                  <c:v>FY17</c:v>
                </c:pt>
                <c:pt idx="12">
                  <c:v>FY18</c:v>
                </c:pt>
                <c:pt idx="13">
                  <c:v>FY19</c:v>
                </c:pt>
                <c:pt idx="14">
                  <c:v>FY20</c:v>
                </c:pt>
                <c:pt idx="15">
                  <c:v>FY21</c:v>
                </c:pt>
                <c:pt idx="16">
                  <c:v>Apr-21</c:v>
                </c:pt>
                <c:pt idx="17">
                  <c:v>May-21</c:v>
                </c:pt>
                <c:pt idx="18">
                  <c:v>Jun-21</c:v>
                </c:pt>
                <c:pt idx="19">
                  <c:v>Jul-21</c:v>
                </c:pt>
                <c:pt idx="20">
                  <c:v>Aug-21</c:v>
                </c:pt>
                <c:pt idx="21">
                  <c:v>Sep-21</c:v>
                </c:pt>
              </c:strCache>
            </c:strRef>
          </c:cat>
          <c:val>
            <c:numRef>
              <c:f>Sheet1!$D$2:$D$23</c:f>
              <c:numCache>
                <c:formatCode>0.00%</c:formatCode>
                <c:ptCount val="22"/>
                <c:pt idx="0">
                  <c:v>2.4628879954749776E-4</c:v>
                </c:pt>
                <c:pt idx="1">
                  <c:v>3.152821478074405E-4</c:v>
                </c:pt>
                <c:pt idx="2">
                  <c:v>5.5884865553987957E-4</c:v>
                </c:pt>
                <c:pt idx="3">
                  <c:v>1.4601710924621123E-3</c:v>
                </c:pt>
                <c:pt idx="4">
                  <c:v>5.8763785078241317E-4</c:v>
                </c:pt>
                <c:pt idx="5">
                  <c:v>3.6233231512978841E-4</c:v>
                </c:pt>
                <c:pt idx="6">
                  <c:v>4.9773236696794136E-4</c:v>
                </c:pt>
                <c:pt idx="7">
                  <c:v>2.6300511532365326E-4</c:v>
                </c:pt>
                <c:pt idx="8">
                  <c:v>1.8915557436701314E-4</c:v>
                </c:pt>
                <c:pt idx="9">
                  <c:v>1.4062127437801625E-4</c:v>
                </c:pt>
                <c:pt idx="10">
                  <c:v>1.098253736558611E-3</c:v>
                </c:pt>
                <c:pt idx="11">
                  <c:v>3.9258628823331853E-3</c:v>
                </c:pt>
                <c:pt idx="12">
                  <c:v>6.9902473930345413E-3</c:v>
                </c:pt>
                <c:pt idx="13">
                  <c:v>1.0490791028557574E-2</c:v>
                </c:pt>
                <c:pt idx="14">
                  <c:v>1.2065325303042301E-2</c:v>
                </c:pt>
                <c:pt idx="15">
                  <c:v>1.5299999999999999E-2</c:v>
                </c:pt>
                <c:pt idx="16">
                  <c:v>1.8624306682262386E-2</c:v>
                </c:pt>
                <c:pt idx="17">
                  <c:v>1.169008528943334E-2</c:v>
                </c:pt>
                <c:pt idx="18">
                  <c:v>1.4993682345205175E-2</c:v>
                </c:pt>
                <c:pt idx="19">
                  <c:v>2.47E-2</c:v>
                </c:pt>
                <c:pt idx="20">
                  <c:v>2.93E-2</c:v>
                </c:pt>
                <c:pt idx="21">
                  <c:v>3.4299999999999997E-2</c:v>
                </c:pt>
              </c:numCache>
            </c:numRef>
          </c:val>
          <c:smooth val="0"/>
          <c:extLst>
            <c:ext xmlns:c16="http://schemas.microsoft.com/office/drawing/2014/chart" uri="{C3380CC4-5D6E-409C-BE32-E72D297353CC}">
              <c16:uniqueId val="{0000003C-8A43-E245-8066-93611D24B8AD}"/>
            </c:ext>
          </c:extLst>
        </c:ser>
        <c:dLbls>
          <c:showLegendKey val="0"/>
          <c:showVal val="0"/>
          <c:showCatName val="0"/>
          <c:showSerName val="0"/>
          <c:showPercent val="0"/>
          <c:showBubbleSize val="0"/>
        </c:dLbls>
        <c:marker val="1"/>
        <c:smooth val="0"/>
        <c:axId val="978604608"/>
        <c:axId val="978347920"/>
      </c:lineChart>
      <c:catAx>
        <c:axId val="9794248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6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978063184"/>
        <c:crosses val="autoZero"/>
        <c:auto val="1"/>
        <c:lblAlgn val="ctr"/>
        <c:lblOffset val="100"/>
        <c:noMultiLvlLbl val="0"/>
      </c:catAx>
      <c:valAx>
        <c:axId val="97806318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6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979424864"/>
        <c:crosses val="autoZero"/>
        <c:crossBetween val="between"/>
      </c:valAx>
      <c:valAx>
        <c:axId val="978347920"/>
        <c:scaling>
          <c:orientation val="minMax"/>
        </c:scaling>
        <c:delete val="0"/>
        <c:axPos val="r"/>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6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978604608"/>
        <c:crosses val="max"/>
        <c:crossBetween val="between"/>
      </c:valAx>
      <c:catAx>
        <c:axId val="978604608"/>
        <c:scaling>
          <c:orientation val="minMax"/>
        </c:scaling>
        <c:delete val="1"/>
        <c:axPos val="b"/>
        <c:numFmt formatCode="General" sourceLinked="1"/>
        <c:majorTickMark val="none"/>
        <c:minorTickMark val="none"/>
        <c:tickLblPos val="nextTo"/>
        <c:crossAx val="978347920"/>
        <c:crosses val="autoZero"/>
        <c:auto val="1"/>
        <c:lblAlgn val="ctr"/>
        <c:lblOffset val="100"/>
        <c:noMultiLvlLbl val="0"/>
      </c:catAx>
      <c:spPr>
        <a:noFill/>
        <a:ln>
          <a:noFill/>
        </a:ln>
        <a:effectLst/>
      </c:spPr>
    </c:plotArea>
    <c:legend>
      <c:legendPos val="b"/>
      <c:layout>
        <c:manualLayout>
          <c:xMode val="edge"/>
          <c:yMode val="edge"/>
          <c:x val="0"/>
          <c:y val="0.94591468899424447"/>
          <c:w val="0.99185560608768286"/>
          <c:h val="5.408531100575547E-2"/>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800">
          <a:latin typeface="Calibri" panose="020F0502020204030204" pitchFamily="34" charset="0"/>
          <a:cs typeface="Calibri" panose="020F0502020204030204" pitchFamily="34" charset="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lumMod val="65000"/>
                    <a:lumOff val="35000"/>
                  </a:schemeClr>
                </a:solidFill>
                <a:latin typeface="Calibri" panose="020F0502020204030204" pitchFamily="34" charset="0"/>
                <a:ea typeface="+mn-ea"/>
                <a:cs typeface="Calibri" panose="020F0502020204030204" pitchFamily="34" charset="0"/>
              </a:defRPr>
            </a:pPr>
            <a:r>
              <a:rPr lang="en-US" sz="1000" b="1" dirty="0">
                <a:latin typeface="Open Sans" panose="020B0606030504020204" pitchFamily="34" charset="0"/>
                <a:ea typeface="Open Sans" panose="020B0606030504020204" pitchFamily="34" charset="0"/>
                <a:cs typeface="Open Sans" panose="020B0606030504020204" pitchFamily="34" charset="0"/>
              </a:rPr>
              <a:t>RE</a:t>
            </a:r>
            <a:r>
              <a:rPr lang="en-US" sz="1000" b="1" baseline="0" dirty="0">
                <a:latin typeface="Open Sans" panose="020B0606030504020204" pitchFamily="34" charset="0"/>
                <a:ea typeface="Open Sans" panose="020B0606030504020204" pitchFamily="34" charset="0"/>
                <a:cs typeface="Open Sans" panose="020B0606030504020204" pitchFamily="34" charset="0"/>
              </a:rPr>
              <a:t> capacity addition </a:t>
            </a:r>
            <a:r>
              <a:rPr lang="en-US" sz="1000" b="1" dirty="0">
                <a:solidFill>
                  <a:srgbClr val="9D9D9C"/>
                </a:solidFill>
                <a:latin typeface="Open Sans" panose="020B0606030504020204" pitchFamily="34" charset="0"/>
                <a:ea typeface="Open Sans" panose="020B0606030504020204" pitchFamily="34" charset="0"/>
                <a:cs typeface="Open Sans" panose="020B0606030504020204" pitchFamily="34" charset="0"/>
              </a:rPr>
              <a:t>(MW)</a:t>
            </a:r>
          </a:p>
        </c:rich>
      </c:tx>
      <c:layout>
        <c:manualLayout>
          <c:xMode val="edge"/>
          <c:yMode val="edge"/>
          <c:x val="2.6792749156558178E-3"/>
          <c:y val="0"/>
        </c:manualLayout>
      </c:layout>
      <c:overlay val="0"/>
      <c:spPr>
        <a:noFill/>
        <a:ln>
          <a:noFill/>
        </a:ln>
        <a:effectLst/>
      </c:spPr>
      <c:txPr>
        <a:bodyPr rot="0" spcFirstLastPara="1" vertOverflow="ellipsis" vert="horz" wrap="square" anchor="ctr" anchorCtr="1"/>
        <a:lstStyle/>
        <a:p>
          <a:pPr>
            <a:defRPr sz="1200" b="1" i="0" u="none" strike="noStrike" kern="1200" spc="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title>
    <c:autoTitleDeleted val="0"/>
    <c:plotArea>
      <c:layout>
        <c:manualLayout>
          <c:layoutTarget val="inner"/>
          <c:xMode val="edge"/>
          <c:yMode val="edge"/>
          <c:x val="5.2498703603273224E-2"/>
          <c:y val="0.16939155881284582"/>
          <c:w val="0.94461095748055346"/>
          <c:h val="0.63322560701598096"/>
        </c:manualLayout>
      </c:layout>
      <c:barChart>
        <c:barDir val="col"/>
        <c:grouping val="stacked"/>
        <c:varyColors val="0"/>
        <c:ser>
          <c:idx val="0"/>
          <c:order val="0"/>
          <c:tx>
            <c:strRef>
              <c:f>Sheet1!$B$1</c:f>
              <c:strCache>
                <c:ptCount val="1"/>
                <c:pt idx="0">
                  <c:v>Solar (grid-scale)</c:v>
                </c:pt>
              </c:strCache>
            </c:strRef>
          </c:tx>
          <c:spPr>
            <a:solidFill>
              <a:srgbClr val="009CD8"/>
            </a:solidFill>
            <a:ln>
              <a:noFill/>
            </a:ln>
            <a:effectLst/>
          </c:spPr>
          <c:invertIfNegative val="0"/>
          <c:dLbls>
            <c:spPr>
              <a:solidFill>
                <a:srgbClr val="009CD8">
                  <a:alpha val="50000"/>
                </a:srgbClr>
              </a:solidFill>
              <a:ln>
                <a:noFill/>
              </a:ln>
              <a:effectLst/>
            </c:spPr>
            <c:txPr>
              <a:bodyPr rot="0" spcFirstLastPara="1" vertOverflow="ellipsis" vert="horz" wrap="square" lIns="38100" tIns="19050" rIns="38100" bIns="19050" anchor="ctr" anchorCtr="1">
                <a:spAutoFit/>
              </a:bodyPr>
              <a:lstStyle/>
              <a:p>
                <a:pPr>
                  <a:defRPr sz="600" b="1" i="0" u="none" strike="noStrike" kern="1200" baseline="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Sheet1!$A$2:$A$15</c:f>
              <c:strCache>
                <c:ptCount val="14"/>
                <c:pt idx="0">
                  <c:v>Q1 FY19</c:v>
                </c:pt>
                <c:pt idx="1">
                  <c:v>Q2 FY19</c:v>
                </c:pt>
                <c:pt idx="2">
                  <c:v>Q3 FY19</c:v>
                </c:pt>
                <c:pt idx="3">
                  <c:v>Q4 FY19</c:v>
                </c:pt>
                <c:pt idx="4">
                  <c:v>Q1 FY20</c:v>
                </c:pt>
                <c:pt idx="5">
                  <c:v>Q2 FY20</c:v>
                </c:pt>
                <c:pt idx="6">
                  <c:v>Q3 FY20</c:v>
                </c:pt>
                <c:pt idx="7">
                  <c:v>Q4 FY20</c:v>
                </c:pt>
                <c:pt idx="8">
                  <c:v>Q1 FY21</c:v>
                </c:pt>
                <c:pt idx="9">
                  <c:v>Q2 FY21</c:v>
                </c:pt>
                <c:pt idx="10">
                  <c:v>Q3 FY21</c:v>
                </c:pt>
                <c:pt idx="11">
                  <c:v>Q4 FY21</c:v>
                </c:pt>
                <c:pt idx="12">
                  <c:v>Q1 FY22</c:v>
                </c:pt>
                <c:pt idx="13">
                  <c:v>Q2 FY22</c:v>
                </c:pt>
              </c:strCache>
            </c:strRef>
          </c:cat>
          <c:val>
            <c:numRef>
              <c:f>Sheet1!$B$2:$B$15</c:f>
              <c:numCache>
                <c:formatCode>#,##0</c:formatCode>
                <c:ptCount val="14"/>
                <c:pt idx="0">
                  <c:v>1371.3500000000022</c:v>
                </c:pt>
                <c:pt idx="1">
                  <c:v>998.82999999999811</c:v>
                </c:pt>
                <c:pt idx="2">
                  <c:v>2189.4299999999967</c:v>
                </c:pt>
                <c:pt idx="3">
                  <c:v>2968.4500000000007</c:v>
                </c:pt>
                <c:pt idx="4">
                  <c:v>1228.5400000000009</c:v>
                </c:pt>
                <c:pt idx="5">
                  <c:v>1692.4599999999991</c:v>
                </c:pt>
                <c:pt idx="6">
                  <c:v>1425.8400000000001</c:v>
                </c:pt>
                <c:pt idx="7">
                  <c:v>1878.119999999999</c:v>
                </c:pt>
                <c:pt idx="8">
                  <c:v>716.66000000000349</c:v>
                </c:pt>
                <c:pt idx="9">
                  <c:v>529.27000000000044</c:v>
                </c:pt>
                <c:pt idx="10">
                  <c:v>1124.5699999999924</c:v>
                </c:pt>
                <c:pt idx="11">
                  <c:v>1402.4400000000214</c:v>
                </c:pt>
                <c:pt idx="12">
                  <c:v>1653.4599999999846</c:v>
                </c:pt>
                <c:pt idx="13">
                  <c:v>3401.9300000000003</c:v>
                </c:pt>
              </c:numCache>
            </c:numRef>
          </c:val>
          <c:extLst>
            <c:ext xmlns:c16="http://schemas.microsoft.com/office/drawing/2014/chart" uri="{C3380CC4-5D6E-409C-BE32-E72D297353CC}">
              <c16:uniqueId val="{00000000-4183-8441-8674-AE80563A8D91}"/>
            </c:ext>
          </c:extLst>
        </c:ser>
        <c:ser>
          <c:idx val="1"/>
          <c:order val="1"/>
          <c:tx>
            <c:strRef>
              <c:f>Sheet1!$C$1</c:f>
              <c:strCache>
                <c:ptCount val="1"/>
                <c:pt idx="0">
                  <c:v>Wind</c:v>
                </c:pt>
              </c:strCache>
            </c:strRef>
          </c:tx>
          <c:spPr>
            <a:solidFill>
              <a:srgbClr val="C3E5F5"/>
            </a:solidFill>
            <a:ln>
              <a:noFill/>
            </a:ln>
            <a:effectLst/>
          </c:spPr>
          <c:invertIfNegative val="0"/>
          <c:dLbls>
            <c:dLbl>
              <c:idx val="5"/>
              <c:layout>
                <c:manualLayout>
                  <c:x val="0"/>
                  <c:y val="2.1644090204728381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183-8441-8674-AE80563A8D91}"/>
                </c:ext>
              </c:extLst>
            </c:dLbl>
            <c:dLbl>
              <c:idx val="9"/>
              <c:layout>
                <c:manualLayout>
                  <c:x val="0"/>
                  <c:y val="-2.159059805956625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4183-8441-8674-AE80563A8D91}"/>
                </c:ext>
              </c:extLst>
            </c:dLbl>
            <c:spPr>
              <a:solidFill>
                <a:schemeClr val="accent1">
                  <a:lumMod val="20000"/>
                  <a:lumOff val="80000"/>
                </a:schemeClr>
              </a:solidFill>
              <a:ln>
                <a:noFill/>
              </a:ln>
              <a:effectLst/>
            </c:spPr>
            <c:txPr>
              <a:bodyPr rot="0" spcFirstLastPara="1" vertOverflow="ellipsis" vert="horz" wrap="square" lIns="38100" tIns="19050" rIns="38100" bIns="19050" anchor="ctr" anchorCtr="1">
                <a:spAutoFit/>
              </a:bodyPr>
              <a:lstStyle/>
              <a:p>
                <a:pPr>
                  <a:defRPr sz="600" b="1" i="0" u="none" strike="noStrike" kern="1200" baseline="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Sheet1!$A$2:$A$15</c:f>
              <c:strCache>
                <c:ptCount val="14"/>
                <c:pt idx="0">
                  <c:v>Q1 FY19</c:v>
                </c:pt>
                <c:pt idx="1">
                  <c:v>Q2 FY19</c:v>
                </c:pt>
                <c:pt idx="2">
                  <c:v>Q3 FY19</c:v>
                </c:pt>
                <c:pt idx="3">
                  <c:v>Q4 FY19</c:v>
                </c:pt>
                <c:pt idx="4">
                  <c:v>Q1 FY20</c:v>
                </c:pt>
                <c:pt idx="5">
                  <c:v>Q2 FY20</c:v>
                </c:pt>
                <c:pt idx="6">
                  <c:v>Q3 FY20</c:v>
                </c:pt>
                <c:pt idx="7">
                  <c:v>Q4 FY20</c:v>
                </c:pt>
                <c:pt idx="8">
                  <c:v>Q1 FY21</c:v>
                </c:pt>
                <c:pt idx="9">
                  <c:v>Q2 FY21</c:v>
                </c:pt>
                <c:pt idx="10">
                  <c:v>Q3 FY21</c:v>
                </c:pt>
                <c:pt idx="11">
                  <c:v>Q4 FY21</c:v>
                </c:pt>
                <c:pt idx="12">
                  <c:v>Q1 FY22</c:v>
                </c:pt>
                <c:pt idx="13">
                  <c:v>Q2 FY22</c:v>
                </c:pt>
              </c:strCache>
            </c:strRef>
          </c:cat>
          <c:val>
            <c:numRef>
              <c:f>Sheet1!$C$2:$C$15</c:f>
              <c:numCache>
                <c:formatCode>#,##0</c:formatCode>
                <c:ptCount val="14"/>
                <c:pt idx="0">
                  <c:v>247.4800000000032</c:v>
                </c:pt>
                <c:pt idx="1">
                  <c:v>321.61999999999534</c:v>
                </c:pt>
                <c:pt idx="2">
                  <c:v>844.66999999999825</c:v>
                </c:pt>
                <c:pt idx="3">
                  <c:v>487.81999999999971</c:v>
                </c:pt>
                <c:pt idx="4">
                  <c:v>463.15000000000146</c:v>
                </c:pt>
                <c:pt idx="5">
                  <c:v>841.19999999999709</c:v>
                </c:pt>
                <c:pt idx="6">
                  <c:v>348.36000000000058</c:v>
                </c:pt>
                <c:pt idx="7">
                  <c:v>390.56999999999971</c:v>
                </c:pt>
                <c:pt idx="8">
                  <c:v>160.30000000000291</c:v>
                </c:pt>
                <c:pt idx="9">
                  <c:v>294.59999999999854</c:v>
                </c:pt>
                <c:pt idx="10">
                  <c:v>500</c:v>
                </c:pt>
                <c:pt idx="11">
                  <c:v>623</c:v>
                </c:pt>
                <c:pt idx="12">
                  <c:v>239.59999999999854</c:v>
                </c:pt>
                <c:pt idx="13">
                  <c:v>383.80000000000291</c:v>
                </c:pt>
              </c:numCache>
            </c:numRef>
          </c:val>
          <c:extLst>
            <c:ext xmlns:c16="http://schemas.microsoft.com/office/drawing/2014/chart" uri="{C3380CC4-5D6E-409C-BE32-E72D297353CC}">
              <c16:uniqueId val="{00000003-4183-8441-8674-AE80563A8D91}"/>
            </c:ext>
          </c:extLst>
        </c:ser>
        <c:ser>
          <c:idx val="2"/>
          <c:order val="2"/>
          <c:tx>
            <c:strRef>
              <c:f>Sheet1!$D$1</c:f>
              <c:strCache>
                <c:ptCount val="1"/>
                <c:pt idx="0">
                  <c:v>Small hydro</c:v>
                </c:pt>
              </c:strCache>
            </c:strRef>
          </c:tx>
          <c:spPr>
            <a:solidFill>
              <a:srgbClr val="87BD41"/>
            </a:solidFill>
            <a:ln>
              <a:noFill/>
            </a:ln>
            <a:effectLst/>
          </c:spPr>
          <c:invertIfNegative val="0"/>
          <c:cat>
            <c:strRef>
              <c:f>Sheet1!$A$2:$A$15</c:f>
              <c:strCache>
                <c:ptCount val="14"/>
                <c:pt idx="0">
                  <c:v>Q1 FY19</c:v>
                </c:pt>
                <c:pt idx="1">
                  <c:v>Q2 FY19</c:v>
                </c:pt>
                <c:pt idx="2">
                  <c:v>Q3 FY19</c:v>
                </c:pt>
                <c:pt idx="3">
                  <c:v>Q4 FY19</c:v>
                </c:pt>
                <c:pt idx="4">
                  <c:v>Q1 FY20</c:v>
                </c:pt>
                <c:pt idx="5">
                  <c:v>Q2 FY20</c:v>
                </c:pt>
                <c:pt idx="6">
                  <c:v>Q3 FY20</c:v>
                </c:pt>
                <c:pt idx="7">
                  <c:v>Q4 FY20</c:v>
                </c:pt>
                <c:pt idx="8">
                  <c:v>Q1 FY21</c:v>
                </c:pt>
                <c:pt idx="9">
                  <c:v>Q2 FY21</c:v>
                </c:pt>
                <c:pt idx="10">
                  <c:v>Q3 FY21</c:v>
                </c:pt>
                <c:pt idx="11">
                  <c:v>Q4 FY21</c:v>
                </c:pt>
                <c:pt idx="12">
                  <c:v>Q1 FY22</c:v>
                </c:pt>
                <c:pt idx="13">
                  <c:v>Q2 FY22</c:v>
                </c:pt>
              </c:strCache>
            </c:strRef>
          </c:cat>
          <c:val>
            <c:numRef>
              <c:f>Sheet1!$D$2:$D$15</c:f>
              <c:numCache>
                <c:formatCode>#,##0</c:formatCode>
                <c:ptCount val="14"/>
                <c:pt idx="0">
                  <c:v>7.3899999999994179</c:v>
                </c:pt>
                <c:pt idx="1">
                  <c:v>13.75</c:v>
                </c:pt>
                <c:pt idx="2">
                  <c:v>24.25</c:v>
                </c:pt>
                <c:pt idx="3">
                  <c:v>75.699999999999818</c:v>
                </c:pt>
                <c:pt idx="4">
                  <c:v>10.600000000000364</c:v>
                </c:pt>
                <c:pt idx="5">
                  <c:v>7.0600000000004002</c:v>
                </c:pt>
                <c:pt idx="6">
                  <c:v>36.75</c:v>
                </c:pt>
                <c:pt idx="7">
                  <c:v>35.599999999999454</c:v>
                </c:pt>
                <c:pt idx="8">
                  <c:v>5</c:v>
                </c:pt>
                <c:pt idx="9">
                  <c:v>51.8100000000004</c:v>
                </c:pt>
                <c:pt idx="10">
                  <c:v>10.484999999999673</c:v>
                </c:pt>
                <c:pt idx="11">
                  <c:v>36.350000000000364</c:v>
                </c:pt>
                <c:pt idx="12">
                  <c:v>7</c:v>
                </c:pt>
                <c:pt idx="13">
                  <c:v>16</c:v>
                </c:pt>
              </c:numCache>
            </c:numRef>
          </c:val>
          <c:extLst>
            <c:ext xmlns:c16="http://schemas.microsoft.com/office/drawing/2014/chart" uri="{C3380CC4-5D6E-409C-BE32-E72D297353CC}">
              <c16:uniqueId val="{00000004-4183-8441-8674-AE80563A8D91}"/>
            </c:ext>
          </c:extLst>
        </c:ser>
        <c:ser>
          <c:idx val="3"/>
          <c:order val="3"/>
          <c:tx>
            <c:strRef>
              <c:f>Sheet1!$E$1</c:f>
              <c:strCache>
                <c:ptCount val="1"/>
                <c:pt idx="0">
                  <c:v>Biomass/Other RES</c:v>
                </c:pt>
              </c:strCache>
            </c:strRef>
          </c:tx>
          <c:spPr>
            <a:solidFill>
              <a:srgbClr val="9D9D9C"/>
            </a:solidFill>
            <a:ln>
              <a:noFill/>
            </a:ln>
            <a:effectLst/>
          </c:spPr>
          <c:invertIfNegative val="0"/>
          <c:dLbls>
            <c:dLbl>
              <c:idx val="0"/>
              <c:layout>
                <c:manualLayout>
                  <c:x val="3.8412190274935726E-2"/>
                  <c:y val="5.4110225511820953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4183-8441-8674-AE80563A8D91}"/>
                </c:ext>
              </c:extLst>
            </c:dLbl>
            <c:dLbl>
              <c:idx val="1"/>
              <c:layout>
                <c:manualLayout>
                  <c:x val="3.6834521197251821E-2"/>
                  <c:y val="-1.0575755167782605E-16"/>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4183-8441-8674-AE80563A8D91}"/>
                </c:ext>
              </c:extLst>
            </c:dLbl>
            <c:dLbl>
              <c:idx val="2"/>
              <c:layout>
                <c:manualLayout>
                  <c:x val="4.0012698203058021E-2"/>
                  <c:y val="5.4110225511820953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4183-8441-8674-AE80563A8D91}"/>
                </c:ext>
              </c:extLst>
            </c:dLbl>
            <c:dLbl>
              <c:idx val="3"/>
              <c:layout>
                <c:manualLayout>
                  <c:x val="4.0012698203058021E-2"/>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4183-8441-8674-AE80563A8D91}"/>
                </c:ext>
              </c:extLst>
            </c:dLbl>
            <c:dLbl>
              <c:idx val="4"/>
              <c:layout>
                <c:manualLayout>
                  <c:x val="3.5632342878532168E-2"/>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4183-8441-8674-AE80563A8D91}"/>
                </c:ext>
              </c:extLst>
            </c:dLbl>
            <c:dLbl>
              <c:idx val="5"/>
              <c:layout>
                <c:manualLayout>
                  <c:x val="4.0012698203058077E-2"/>
                  <c:y val="-9.9200934127348897E-17"/>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4183-8441-8674-AE80563A8D91}"/>
                </c:ext>
              </c:extLst>
            </c:dLbl>
            <c:dLbl>
              <c:idx val="6"/>
              <c:layout>
                <c:manualLayout>
                  <c:x val="3.37246344425296E-2"/>
                  <c:y val="-5.4112498916219975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4183-8441-8674-AE80563A8D91}"/>
                </c:ext>
              </c:extLst>
            </c:dLbl>
            <c:dLbl>
              <c:idx val="7"/>
              <c:layout>
                <c:manualLayout>
                  <c:x val="4.0508147907066097E-2"/>
                  <c:y val="1.8128168816942236E-3"/>
                </c:manualLayout>
              </c:layout>
              <c:spPr>
                <a:solidFill>
                  <a:srgbClr val="9D9D9C">
                    <a:alpha val="50000"/>
                  </a:srgbClr>
                </a:solidFill>
                <a:ln>
                  <a:noFill/>
                </a:ln>
                <a:effectLst/>
              </c:spPr>
              <c:txPr>
                <a:bodyPr rot="0" spcFirstLastPara="1" vertOverflow="ellipsis" vert="horz" wrap="square" lIns="38100" tIns="19050" rIns="38100" bIns="19050" anchor="ctr" anchorCtr="1">
                  <a:noAutofit/>
                </a:bodyPr>
                <a:lstStyle/>
                <a:p>
                  <a:pPr>
                    <a:defRPr sz="600" b="1" i="0" u="none" strike="noStrike" kern="1200" baseline="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ctr"/>
              <c:showLegendKey val="0"/>
              <c:showVal val="1"/>
              <c:showCatName val="0"/>
              <c:showSerName val="0"/>
              <c:showPercent val="0"/>
              <c:showBubbleSize val="0"/>
              <c:extLst>
                <c:ext xmlns:c15="http://schemas.microsoft.com/office/drawing/2012/chart" uri="{CE6537A1-D6FC-4f65-9D91-7224C49458BB}">
                  <c15:layout>
                    <c:manualLayout>
                      <c:w val="3.3536322709206742E-2"/>
                      <c:h val="7.1968660198554163E-2"/>
                    </c:manualLayout>
                  </c15:layout>
                </c:ext>
                <c:ext xmlns:c16="http://schemas.microsoft.com/office/drawing/2014/chart" uri="{C3380CC4-5D6E-409C-BE32-E72D297353CC}">
                  <c16:uniqueId val="{0000000C-4183-8441-8674-AE80563A8D91}"/>
                </c:ext>
              </c:extLst>
            </c:dLbl>
            <c:dLbl>
              <c:idx val="8"/>
              <c:layout>
                <c:manualLayout>
                  <c:x val="3.8436022118871468E-2"/>
                  <c:y val="-1.0575755167782605E-16"/>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4183-8441-8674-AE80563A8D91}"/>
                </c:ext>
              </c:extLst>
            </c:dLbl>
            <c:dLbl>
              <c:idx val="9"/>
              <c:layout>
                <c:manualLayout>
                  <c:x val="3.3536322709206742E-2"/>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4183-8441-8674-AE80563A8D91}"/>
                </c:ext>
              </c:extLst>
            </c:dLbl>
            <c:dLbl>
              <c:idx val="10"/>
              <c:layout>
                <c:manualLayout>
                  <c:x val="2.7248262201230479E-2"/>
                  <c:y val="7.1968660198554165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4183-8441-8674-AE80563A8D91}"/>
                </c:ext>
              </c:extLst>
            </c:dLbl>
            <c:dLbl>
              <c:idx val="11"/>
              <c:layout>
                <c:manualLayout>
                  <c:x val="3.1440302539881171E-2"/>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4183-8441-8674-AE80563A8D91}"/>
                </c:ext>
              </c:extLst>
            </c:dLbl>
            <c:dLbl>
              <c:idx val="12"/>
              <c:layout>
                <c:manualLayout>
                  <c:x val="2.5152242031905057E-2"/>
                  <c:y val="-1.4393732039710899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0-4183-8441-8674-AE80563A8D91}"/>
                </c:ext>
              </c:extLst>
            </c:dLbl>
            <c:dLbl>
              <c:idx val="13"/>
              <c:layout>
                <c:manualLayout>
                  <c:x val="1.6768161354603218E-2"/>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1-4183-8441-8674-AE80563A8D91}"/>
                </c:ext>
              </c:extLst>
            </c:dLbl>
            <c:spPr>
              <a:solidFill>
                <a:srgbClr val="9D9D9C">
                  <a:alpha val="50000"/>
                </a:srgbClr>
              </a:solidFill>
              <a:ln>
                <a:noFill/>
              </a:ln>
              <a:effectLst/>
            </c:spPr>
            <c:txPr>
              <a:bodyPr rot="0" spcFirstLastPara="1" vertOverflow="ellipsis" vert="horz" wrap="square" lIns="38100" tIns="19050" rIns="38100" bIns="19050" anchor="ctr" anchorCtr="1">
                <a:spAutoFit/>
              </a:bodyPr>
              <a:lstStyle/>
              <a:p>
                <a:pPr>
                  <a:defRPr sz="600" b="1" i="0" u="none" strike="noStrike" kern="1200" baseline="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Sheet1!$A$2:$A$15</c:f>
              <c:strCache>
                <c:ptCount val="14"/>
                <c:pt idx="0">
                  <c:v>Q1 FY19</c:v>
                </c:pt>
                <c:pt idx="1">
                  <c:v>Q2 FY19</c:v>
                </c:pt>
                <c:pt idx="2">
                  <c:v>Q3 FY19</c:v>
                </c:pt>
                <c:pt idx="3">
                  <c:v>Q4 FY19</c:v>
                </c:pt>
                <c:pt idx="4">
                  <c:v>Q1 FY20</c:v>
                </c:pt>
                <c:pt idx="5">
                  <c:v>Q2 FY20</c:v>
                </c:pt>
                <c:pt idx="6">
                  <c:v>Q3 FY20</c:v>
                </c:pt>
                <c:pt idx="7">
                  <c:v>Q4 FY20</c:v>
                </c:pt>
                <c:pt idx="8">
                  <c:v>Q1 FY21</c:v>
                </c:pt>
                <c:pt idx="9">
                  <c:v>Q2 FY21</c:v>
                </c:pt>
                <c:pt idx="10">
                  <c:v>Q3 FY21</c:v>
                </c:pt>
                <c:pt idx="11">
                  <c:v>Q4 FY21</c:v>
                </c:pt>
                <c:pt idx="12">
                  <c:v>Q1 FY22</c:v>
                </c:pt>
                <c:pt idx="13">
                  <c:v>Q2 FY22</c:v>
                </c:pt>
              </c:strCache>
            </c:strRef>
          </c:cat>
          <c:val>
            <c:numRef>
              <c:f>Sheet1!$E$2:$E$15</c:f>
              <c:numCache>
                <c:formatCode>#,##0</c:formatCode>
                <c:ptCount val="14"/>
                <c:pt idx="0">
                  <c:v>0</c:v>
                </c:pt>
                <c:pt idx="1">
                  <c:v>30</c:v>
                </c:pt>
                <c:pt idx="2">
                  <c:v>375.20000000000073</c:v>
                </c:pt>
                <c:pt idx="3">
                  <c:v>27.5</c:v>
                </c:pt>
                <c:pt idx="4">
                  <c:v>28</c:v>
                </c:pt>
                <c:pt idx="5">
                  <c:v>676.30999999999949</c:v>
                </c:pt>
                <c:pt idx="6">
                  <c:v>0</c:v>
                </c:pt>
                <c:pt idx="7">
                  <c:v>55</c:v>
                </c:pt>
                <c:pt idx="8">
                  <c:v>28.040000000000873</c:v>
                </c:pt>
                <c:pt idx="9">
                  <c:v>285.40999999999985</c:v>
                </c:pt>
                <c:pt idx="10">
                  <c:v>0</c:v>
                </c:pt>
                <c:pt idx="11">
                  <c:v>0</c:v>
                </c:pt>
                <c:pt idx="12">
                  <c:v>25</c:v>
                </c:pt>
                <c:pt idx="13">
                  <c:v>237.89000000000124</c:v>
                </c:pt>
              </c:numCache>
            </c:numRef>
          </c:val>
          <c:extLst>
            <c:ext xmlns:c16="http://schemas.microsoft.com/office/drawing/2014/chart" uri="{C3380CC4-5D6E-409C-BE32-E72D297353CC}">
              <c16:uniqueId val="{00000011-4183-8441-8674-AE80563A8D91}"/>
            </c:ext>
          </c:extLst>
        </c:ser>
        <c:ser>
          <c:idx val="4"/>
          <c:order val="4"/>
          <c:tx>
            <c:strRef>
              <c:f>Sheet1!$F$1</c:f>
              <c:strCache>
                <c:ptCount val="1"/>
                <c:pt idx="0">
                  <c:v>Solar (rooftop)</c:v>
                </c:pt>
              </c:strCache>
            </c:strRef>
          </c:tx>
          <c:spPr>
            <a:solidFill>
              <a:schemeClr val="bg1">
                <a:lumMod val="75000"/>
              </a:schemeClr>
            </a:solidFill>
            <a:ln>
              <a:noFill/>
            </a:ln>
            <a:effectLst/>
          </c:spPr>
          <c:invertIfNegative val="0"/>
          <c:dLbls>
            <c:dLbl>
              <c:idx val="0"/>
              <c:layout>
                <c:manualLayout>
                  <c:x val="0"/>
                  <c:y val="-5.4110225511821056E-2"/>
                </c:manualLayout>
              </c:layout>
              <c:tx>
                <c:rich>
                  <a:bodyPr/>
                  <a:lstStyle/>
                  <a:p>
                    <a:r>
                      <a:rPr lang="en-US" dirty="0"/>
                      <a:t>NA</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2-4183-8441-8674-AE80563A8D91}"/>
                </c:ext>
              </c:extLst>
            </c:dLbl>
            <c:dLbl>
              <c:idx val="1"/>
              <c:layout>
                <c:manualLayout>
                  <c:x val="-3.2010158562446461E-3"/>
                  <c:y val="-5.9521248063003046E-2"/>
                </c:manualLayout>
              </c:layout>
              <c:tx>
                <c:rich>
                  <a:bodyPr/>
                  <a:lstStyle/>
                  <a:p>
                    <a:r>
                      <a:rPr lang="en-US" dirty="0"/>
                      <a:t>NA</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3-4183-8441-8674-AE80563A8D91}"/>
                </c:ext>
              </c:extLst>
            </c:dLbl>
            <c:dLbl>
              <c:idx val="2"/>
              <c:layout>
                <c:manualLayout>
                  <c:x val="-3.8426592530356748E-17"/>
                  <c:y val="-4.5127750038676105E-2"/>
                </c:manualLayout>
              </c:layout>
              <c:tx>
                <c:rich>
                  <a:bodyPr/>
                  <a:lstStyle/>
                  <a:p>
                    <a:r>
                      <a:rPr lang="en-US" dirty="0"/>
                      <a:t>NA</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4-4183-8441-8674-AE80563A8D91}"/>
                </c:ext>
              </c:extLst>
            </c:dLbl>
            <c:dLbl>
              <c:idx val="3"/>
              <c:layout>
                <c:manualLayout>
                  <c:x val="0"/>
                  <c:y val="-7.92726291851618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4183-8441-8674-AE80563A8D91}"/>
                </c:ext>
              </c:extLst>
            </c:dLbl>
            <c:dLbl>
              <c:idx val="4"/>
              <c:layout>
                <c:manualLayout>
                  <c:x val="0"/>
                  <c:y val="-5.9467647253828998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4183-8441-8674-AE80563A8D91}"/>
                </c:ext>
              </c:extLst>
            </c:dLbl>
            <c:dLbl>
              <c:idx val="5"/>
              <c:layout>
                <c:manualLayout>
                  <c:x val="-3.2009693845721694E-3"/>
                  <c:y val="-5.0431330281182123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7-4183-8441-8674-AE80563A8D91}"/>
                </c:ext>
              </c:extLst>
            </c:dLbl>
            <c:dLbl>
              <c:idx val="6"/>
              <c:layout>
                <c:manualLayout>
                  <c:x val="0"/>
                  <c:y val="-4.3288180409456763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8-4183-8441-8674-AE80563A8D91}"/>
                </c:ext>
              </c:extLst>
            </c:dLbl>
            <c:dLbl>
              <c:idx val="7"/>
              <c:layout>
                <c:manualLayout>
                  <c:x val="-1.6005079281223231E-3"/>
                  <c:y val="-4.3288180409456763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9-4183-8441-8674-AE80563A8D91}"/>
                </c:ext>
              </c:extLst>
            </c:dLbl>
            <c:dLbl>
              <c:idx val="8"/>
              <c:layout>
                <c:manualLayout>
                  <c:x val="-1.174420442182574E-16"/>
                  <c:y val="-6.3455264038852613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A-4183-8441-8674-AE80563A8D91}"/>
                </c:ext>
              </c:extLst>
            </c:dLbl>
            <c:dLbl>
              <c:idx val="9"/>
              <c:layout>
                <c:manualLayout>
                  <c:x val="0"/>
                  <c:y val="-8.636239223826507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B-4183-8441-8674-AE80563A8D91}"/>
                </c:ext>
              </c:extLst>
            </c:dLbl>
            <c:dLbl>
              <c:idx val="10"/>
              <c:layout>
                <c:manualLayout>
                  <c:x val="0"/>
                  <c:y val="-7.9165526218409651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C-4183-8441-8674-AE80563A8D91}"/>
                </c:ext>
              </c:extLst>
            </c:dLbl>
            <c:dLbl>
              <c:idx val="11"/>
              <c:layout>
                <c:manualLayout>
                  <c:x val="2.0960201693254214E-3"/>
                  <c:y val="-7.1968660198554232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D-4183-8441-8674-AE80563A8D91}"/>
                </c:ext>
              </c:extLst>
            </c:dLbl>
            <c:spPr>
              <a:solidFill>
                <a:srgbClr val="D5D7DC">
                  <a:alpha val="50000"/>
                </a:srgbClr>
              </a:solidFill>
              <a:ln>
                <a:noFill/>
              </a:ln>
              <a:effectLst/>
            </c:spPr>
            <c:txPr>
              <a:bodyPr rot="0" spcFirstLastPara="1" vertOverflow="ellipsis" vert="horz" wrap="square" lIns="38100" tIns="19050" rIns="38100" bIns="19050" anchor="ctr" anchorCtr="1">
                <a:spAutoFit/>
              </a:bodyPr>
              <a:lstStyle/>
              <a:p>
                <a:pPr>
                  <a:defRPr sz="600" b="1" i="0" u="none" strike="noStrike" kern="1200" baseline="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Sheet1!$A$2:$A$15</c:f>
              <c:strCache>
                <c:ptCount val="14"/>
                <c:pt idx="0">
                  <c:v>Q1 FY19</c:v>
                </c:pt>
                <c:pt idx="1">
                  <c:v>Q2 FY19</c:v>
                </c:pt>
                <c:pt idx="2">
                  <c:v>Q3 FY19</c:v>
                </c:pt>
                <c:pt idx="3">
                  <c:v>Q4 FY19</c:v>
                </c:pt>
                <c:pt idx="4">
                  <c:v>Q1 FY20</c:v>
                </c:pt>
                <c:pt idx="5">
                  <c:v>Q2 FY20</c:v>
                </c:pt>
                <c:pt idx="6">
                  <c:v>Q3 FY20</c:v>
                </c:pt>
                <c:pt idx="7">
                  <c:v>Q4 FY20</c:v>
                </c:pt>
                <c:pt idx="8">
                  <c:v>Q1 FY21</c:v>
                </c:pt>
                <c:pt idx="9">
                  <c:v>Q2 FY21</c:v>
                </c:pt>
                <c:pt idx="10">
                  <c:v>Q3 FY21</c:v>
                </c:pt>
                <c:pt idx="11">
                  <c:v>Q4 FY21</c:v>
                </c:pt>
                <c:pt idx="12">
                  <c:v>Q1 FY22</c:v>
                </c:pt>
                <c:pt idx="13">
                  <c:v>Q2 FY22</c:v>
                </c:pt>
              </c:strCache>
            </c:strRef>
          </c:cat>
          <c:val>
            <c:numRef>
              <c:f>Sheet1!$F$2:$F$15</c:f>
              <c:numCache>
                <c:formatCode>#,##0</c:formatCode>
                <c:ptCount val="14"/>
                <c:pt idx="0">
                  <c:v>0</c:v>
                </c:pt>
                <c:pt idx="1">
                  <c:v>0</c:v>
                </c:pt>
                <c:pt idx="2">
                  <c:v>0</c:v>
                </c:pt>
                <c:pt idx="3">
                  <c:v>442.87</c:v>
                </c:pt>
                <c:pt idx="4">
                  <c:v>253.85</c:v>
                </c:pt>
                <c:pt idx="5">
                  <c:v>188.089</c:v>
                </c:pt>
                <c:pt idx="6">
                  <c:v>77.63</c:v>
                </c:pt>
                <c:pt idx="7">
                  <c:v>276.99</c:v>
                </c:pt>
                <c:pt idx="8">
                  <c:v>301.55</c:v>
                </c:pt>
                <c:pt idx="9">
                  <c:v>399.13999999999896</c:v>
                </c:pt>
                <c:pt idx="10">
                  <c:v>289.33000000000129</c:v>
                </c:pt>
                <c:pt idx="11">
                  <c:v>818.94999999999982</c:v>
                </c:pt>
                <c:pt idx="12">
                  <c:v>596.65999999999985</c:v>
                </c:pt>
                <c:pt idx="13">
                  <c:v>537.72000000000025</c:v>
                </c:pt>
              </c:numCache>
            </c:numRef>
          </c:val>
          <c:extLst>
            <c:ext xmlns:c16="http://schemas.microsoft.com/office/drawing/2014/chart" uri="{C3380CC4-5D6E-409C-BE32-E72D297353CC}">
              <c16:uniqueId val="{0000001E-4183-8441-8674-AE80563A8D91}"/>
            </c:ext>
          </c:extLst>
        </c:ser>
        <c:dLbls>
          <c:showLegendKey val="0"/>
          <c:showVal val="0"/>
          <c:showCatName val="0"/>
          <c:showSerName val="0"/>
          <c:showPercent val="0"/>
          <c:showBubbleSize val="0"/>
        </c:dLbls>
        <c:gapWidth val="150"/>
        <c:overlap val="100"/>
        <c:axId val="1088633967"/>
        <c:axId val="1336058815"/>
      </c:barChart>
      <c:catAx>
        <c:axId val="108863396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6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1336058815"/>
        <c:crosses val="autoZero"/>
        <c:auto val="1"/>
        <c:lblAlgn val="ctr"/>
        <c:lblOffset val="100"/>
        <c:noMultiLvlLbl val="0"/>
      </c:catAx>
      <c:valAx>
        <c:axId val="1336058815"/>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1088633967"/>
        <c:crosses val="autoZero"/>
        <c:crossBetween val="between"/>
      </c:valAx>
      <c:spPr>
        <a:noFill/>
        <a:ln>
          <a:noFill/>
        </a:ln>
        <a:effectLst/>
      </c:spPr>
    </c:plotArea>
    <c:legend>
      <c:legendPos val="b"/>
      <c:layout>
        <c:manualLayout>
          <c:xMode val="edge"/>
          <c:yMode val="edge"/>
          <c:x val="0.26907109166360954"/>
          <c:y val="0.91797486303082876"/>
          <c:w val="0.5662750024673624"/>
          <c:h val="8.2025005425983635E-2"/>
        </c:manualLayout>
      </c:layout>
      <c:overlay val="0"/>
      <c:spPr>
        <a:noFill/>
        <a:ln>
          <a:noFill/>
        </a:ln>
        <a:effectLst/>
      </c:spPr>
      <c:txPr>
        <a:bodyPr rot="0" spcFirstLastPara="1" vertOverflow="ellipsis" vert="horz" wrap="square" anchor="ctr" anchorCtr="1"/>
        <a:lstStyle/>
        <a:p>
          <a:pPr>
            <a:defRPr sz="6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bg1"/>
      </a:solidFill>
    </a:ln>
    <a:effectLst/>
  </c:spPr>
  <c:txPr>
    <a:bodyPr/>
    <a:lstStyle/>
    <a:p>
      <a:pPr>
        <a:defRPr sz="800">
          <a:latin typeface="Calibri" panose="020F0502020204030204" pitchFamily="34" charset="0"/>
          <a:cs typeface="Calibri" panose="020F0502020204030204" pitchFamily="34" charset="0"/>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000" b="1" i="0" u="none" strike="noStrike" kern="1200" spc="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r>
              <a:rPr lang="en-US" sz="1000" b="1" dirty="0">
                <a:solidFill>
                  <a:srgbClr val="575756"/>
                </a:solidFill>
                <a:latin typeface="Open Sans" panose="020B0606030504020204" pitchFamily="34" charset="0"/>
                <a:ea typeface="Open Sans" panose="020B0606030504020204" pitchFamily="34" charset="0"/>
                <a:cs typeface="Open Sans" panose="020B0606030504020204" pitchFamily="34" charset="0"/>
              </a:rPr>
              <a:t>Source-wise daily generation</a:t>
            </a:r>
            <a:r>
              <a:rPr lang="en-US" sz="1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1000" b="1" dirty="0">
                <a:solidFill>
                  <a:srgbClr val="9D9D9C"/>
                </a:solidFill>
                <a:latin typeface="Open Sans" panose="020B0606030504020204" pitchFamily="34" charset="0"/>
                <a:ea typeface="Open Sans" panose="020B0606030504020204" pitchFamily="34" charset="0"/>
                <a:cs typeface="Open Sans" panose="020B0606030504020204" pitchFamily="34" charset="0"/>
              </a:rPr>
              <a:t>(FY22)</a:t>
            </a:r>
          </a:p>
        </c:rich>
      </c:tx>
      <c:layout>
        <c:manualLayout>
          <c:xMode val="edge"/>
          <c:yMode val="edge"/>
          <c:x val="6.0740073859195595E-3"/>
          <c:y val="1.2081039996803756E-2"/>
        </c:manualLayout>
      </c:layout>
      <c:overlay val="0"/>
      <c:spPr>
        <a:noFill/>
        <a:ln>
          <a:noFill/>
        </a:ln>
        <a:effectLst/>
      </c:spPr>
      <c:txPr>
        <a:bodyPr rot="0" spcFirstLastPara="1" vertOverflow="ellipsis" vert="horz" wrap="square" anchor="ctr" anchorCtr="1"/>
        <a:lstStyle/>
        <a:p>
          <a:pPr>
            <a:defRPr sz="1000" b="1" i="0" u="none" strike="noStrike" kern="1200" spc="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title>
    <c:autoTitleDeleted val="0"/>
    <c:plotArea>
      <c:layout>
        <c:manualLayout>
          <c:layoutTarget val="inner"/>
          <c:xMode val="edge"/>
          <c:yMode val="edge"/>
          <c:x val="7.0028935185185187E-2"/>
          <c:y val="0.12739569790745936"/>
          <c:w val="0.86319606914857339"/>
          <c:h val="0.63057910278277418"/>
        </c:manualLayout>
      </c:layout>
      <c:areaChart>
        <c:grouping val="stacked"/>
        <c:varyColors val="0"/>
        <c:ser>
          <c:idx val="0"/>
          <c:order val="0"/>
          <c:tx>
            <c:strRef>
              <c:f>Sheet1!$B$1</c:f>
              <c:strCache>
                <c:ptCount val="1"/>
                <c:pt idx="0">
                  <c:v>Coal</c:v>
                </c:pt>
              </c:strCache>
            </c:strRef>
          </c:tx>
          <c:spPr>
            <a:solidFill>
              <a:srgbClr val="009CD8"/>
            </a:solidFill>
            <a:ln>
              <a:solidFill>
                <a:srgbClr val="009CD8"/>
              </a:solidFill>
            </a:ln>
            <a:effectLst/>
          </c:spPr>
          <c:cat>
            <c:numRef>
              <c:f>Sheet1!$A$2:$A$84</c:f>
              <c:numCache>
                <c:formatCode>m/d/yyyy</c:formatCode>
                <c:ptCount val="83"/>
                <c:pt idx="0">
                  <c:v>44378</c:v>
                </c:pt>
                <c:pt idx="1">
                  <c:v>44379</c:v>
                </c:pt>
                <c:pt idx="2">
                  <c:v>44380</c:v>
                </c:pt>
                <c:pt idx="3">
                  <c:v>44381</c:v>
                </c:pt>
                <c:pt idx="4">
                  <c:v>44382</c:v>
                </c:pt>
                <c:pt idx="5">
                  <c:v>44383</c:v>
                </c:pt>
                <c:pt idx="6">
                  <c:v>44384</c:v>
                </c:pt>
                <c:pt idx="7">
                  <c:v>44385</c:v>
                </c:pt>
                <c:pt idx="8">
                  <c:v>44386</c:v>
                </c:pt>
                <c:pt idx="9">
                  <c:v>44387</c:v>
                </c:pt>
                <c:pt idx="10">
                  <c:v>44388</c:v>
                </c:pt>
                <c:pt idx="11">
                  <c:v>44389</c:v>
                </c:pt>
                <c:pt idx="12">
                  <c:v>44390</c:v>
                </c:pt>
                <c:pt idx="13">
                  <c:v>44391</c:v>
                </c:pt>
                <c:pt idx="14">
                  <c:v>44392</c:v>
                </c:pt>
                <c:pt idx="15">
                  <c:v>44393</c:v>
                </c:pt>
                <c:pt idx="16">
                  <c:v>44394</c:v>
                </c:pt>
                <c:pt idx="17">
                  <c:v>44395</c:v>
                </c:pt>
                <c:pt idx="18">
                  <c:v>44396</c:v>
                </c:pt>
                <c:pt idx="19">
                  <c:v>44397</c:v>
                </c:pt>
                <c:pt idx="20">
                  <c:v>44398</c:v>
                </c:pt>
                <c:pt idx="21">
                  <c:v>44399</c:v>
                </c:pt>
                <c:pt idx="22">
                  <c:v>44400</c:v>
                </c:pt>
                <c:pt idx="23">
                  <c:v>44401</c:v>
                </c:pt>
                <c:pt idx="24">
                  <c:v>44402</c:v>
                </c:pt>
                <c:pt idx="25">
                  <c:v>44403</c:v>
                </c:pt>
                <c:pt idx="26">
                  <c:v>44404</c:v>
                </c:pt>
                <c:pt idx="27">
                  <c:v>44405</c:v>
                </c:pt>
                <c:pt idx="28">
                  <c:v>44406</c:v>
                </c:pt>
                <c:pt idx="29">
                  <c:v>44407</c:v>
                </c:pt>
                <c:pt idx="30">
                  <c:v>44408</c:v>
                </c:pt>
                <c:pt idx="31">
                  <c:v>44409</c:v>
                </c:pt>
                <c:pt idx="32">
                  <c:v>44410</c:v>
                </c:pt>
                <c:pt idx="33">
                  <c:v>44411</c:v>
                </c:pt>
                <c:pt idx="34">
                  <c:v>44412</c:v>
                </c:pt>
                <c:pt idx="35">
                  <c:v>44413</c:v>
                </c:pt>
                <c:pt idx="36">
                  <c:v>44414</c:v>
                </c:pt>
                <c:pt idx="37">
                  <c:v>44415</c:v>
                </c:pt>
                <c:pt idx="38">
                  <c:v>44416</c:v>
                </c:pt>
                <c:pt idx="39">
                  <c:v>44417</c:v>
                </c:pt>
                <c:pt idx="40">
                  <c:v>44418</c:v>
                </c:pt>
                <c:pt idx="41">
                  <c:v>44419</c:v>
                </c:pt>
                <c:pt idx="42">
                  <c:v>44420</c:v>
                </c:pt>
                <c:pt idx="43">
                  <c:v>44421</c:v>
                </c:pt>
                <c:pt idx="44">
                  <c:v>44422</c:v>
                </c:pt>
                <c:pt idx="45">
                  <c:v>44423</c:v>
                </c:pt>
                <c:pt idx="46">
                  <c:v>44424</c:v>
                </c:pt>
                <c:pt idx="47">
                  <c:v>44425</c:v>
                </c:pt>
                <c:pt idx="48">
                  <c:v>44426</c:v>
                </c:pt>
                <c:pt idx="49">
                  <c:v>44427</c:v>
                </c:pt>
                <c:pt idx="50">
                  <c:v>44428</c:v>
                </c:pt>
                <c:pt idx="51">
                  <c:v>44429</c:v>
                </c:pt>
                <c:pt idx="52">
                  <c:v>44430</c:v>
                </c:pt>
                <c:pt idx="53">
                  <c:v>44431</c:v>
                </c:pt>
                <c:pt idx="54">
                  <c:v>44432</c:v>
                </c:pt>
                <c:pt idx="55">
                  <c:v>44433</c:v>
                </c:pt>
                <c:pt idx="56">
                  <c:v>44434</c:v>
                </c:pt>
                <c:pt idx="57">
                  <c:v>44435</c:v>
                </c:pt>
                <c:pt idx="58">
                  <c:v>44436</c:v>
                </c:pt>
                <c:pt idx="59">
                  <c:v>44437</c:v>
                </c:pt>
                <c:pt idx="60">
                  <c:v>44438</c:v>
                </c:pt>
                <c:pt idx="61">
                  <c:v>44439</c:v>
                </c:pt>
                <c:pt idx="62">
                  <c:v>44440</c:v>
                </c:pt>
                <c:pt idx="63">
                  <c:v>44441</c:v>
                </c:pt>
                <c:pt idx="64">
                  <c:v>44442</c:v>
                </c:pt>
                <c:pt idx="65">
                  <c:v>44443</c:v>
                </c:pt>
                <c:pt idx="66">
                  <c:v>44444</c:v>
                </c:pt>
                <c:pt idx="67">
                  <c:v>44445</c:v>
                </c:pt>
                <c:pt idx="68">
                  <c:v>44446</c:v>
                </c:pt>
                <c:pt idx="69">
                  <c:v>44447</c:v>
                </c:pt>
                <c:pt idx="70">
                  <c:v>44448</c:v>
                </c:pt>
                <c:pt idx="71">
                  <c:v>44449</c:v>
                </c:pt>
                <c:pt idx="72">
                  <c:v>44450</c:v>
                </c:pt>
                <c:pt idx="73">
                  <c:v>44451</c:v>
                </c:pt>
                <c:pt idx="74">
                  <c:v>44452</c:v>
                </c:pt>
                <c:pt idx="75">
                  <c:v>44453</c:v>
                </c:pt>
                <c:pt idx="76">
                  <c:v>44454</c:v>
                </c:pt>
                <c:pt idx="77">
                  <c:v>44455</c:v>
                </c:pt>
                <c:pt idx="78">
                  <c:v>44456</c:v>
                </c:pt>
                <c:pt idx="79">
                  <c:v>44457</c:v>
                </c:pt>
                <c:pt idx="80">
                  <c:v>44458</c:v>
                </c:pt>
                <c:pt idx="81">
                  <c:v>44459</c:v>
                </c:pt>
                <c:pt idx="82">
                  <c:v>44460</c:v>
                </c:pt>
              </c:numCache>
            </c:numRef>
          </c:cat>
          <c:val>
            <c:numRef>
              <c:f>Sheet1!$B$2:$B$84</c:f>
              <c:numCache>
                <c:formatCode>General</c:formatCode>
                <c:ptCount val="83"/>
                <c:pt idx="0">
                  <c:v>2859</c:v>
                </c:pt>
                <c:pt idx="1">
                  <c:v>2725</c:v>
                </c:pt>
                <c:pt idx="2">
                  <c:v>2796</c:v>
                </c:pt>
                <c:pt idx="3">
                  <c:v>2874</c:v>
                </c:pt>
                <c:pt idx="4">
                  <c:v>3059</c:v>
                </c:pt>
                <c:pt idx="5">
                  <c:v>3175</c:v>
                </c:pt>
                <c:pt idx="6">
                  <c:v>3129</c:v>
                </c:pt>
                <c:pt idx="7">
                  <c:v>3051</c:v>
                </c:pt>
                <c:pt idx="8">
                  <c:v>3017</c:v>
                </c:pt>
                <c:pt idx="9">
                  <c:v>3017</c:v>
                </c:pt>
                <c:pt idx="10">
                  <c:v>2836</c:v>
                </c:pt>
                <c:pt idx="11">
                  <c:v>2786</c:v>
                </c:pt>
                <c:pt idx="12">
                  <c:v>2757</c:v>
                </c:pt>
                <c:pt idx="13">
                  <c:v>2702</c:v>
                </c:pt>
                <c:pt idx="14">
                  <c:v>2763</c:v>
                </c:pt>
                <c:pt idx="15">
                  <c:v>2925</c:v>
                </c:pt>
                <c:pt idx="16">
                  <c:v>2958</c:v>
                </c:pt>
                <c:pt idx="17">
                  <c:v>2585</c:v>
                </c:pt>
                <c:pt idx="18">
                  <c:v>2370</c:v>
                </c:pt>
                <c:pt idx="19">
                  <c:v>2292</c:v>
                </c:pt>
                <c:pt idx="20">
                  <c:v>2268</c:v>
                </c:pt>
                <c:pt idx="21">
                  <c:v>2331</c:v>
                </c:pt>
                <c:pt idx="22">
                  <c:v>2467</c:v>
                </c:pt>
                <c:pt idx="23">
                  <c:v>2448</c:v>
                </c:pt>
                <c:pt idx="24">
                  <c:v>2397</c:v>
                </c:pt>
                <c:pt idx="25">
                  <c:v>2473</c:v>
                </c:pt>
                <c:pt idx="26">
                  <c:v>2416</c:v>
                </c:pt>
                <c:pt idx="27">
                  <c:v>2184</c:v>
                </c:pt>
                <c:pt idx="28">
                  <c:v>2186</c:v>
                </c:pt>
                <c:pt idx="29">
                  <c:v>2139</c:v>
                </c:pt>
                <c:pt idx="30">
                  <c:v>2145</c:v>
                </c:pt>
                <c:pt idx="31">
                  <c:v>2029</c:v>
                </c:pt>
                <c:pt idx="32">
                  <c:v>2244</c:v>
                </c:pt>
                <c:pt idx="33">
                  <c:v>2329</c:v>
                </c:pt>
                <c:pt idx="34">
                  <c:v>2410</c:v>
                </c:pt>
                <c:pt idx="35">
                  <c:v>2561</c:v>
                </c:pt>
                <c:pt idx="36">
                  <c:v>2673</c:v>
                </c:pt>
                <c:pt idx="37">
                  <c:v>2792</c:v>
                </c:pt>
                <c:pt idx="38">
                  <c:v>2745</c:v>
                </c:pt>
                <c:pt idx="39">
                  <c:v>2848</c:v>
                </c:pt>
                <c:pt idx="40">
                  <c:v>2897</c:v>
                </c:pt>
                <c:pt idx="41">
                  <c:v>2928</c:v>
                </c:pt>
                <c:pt idx="42">
                  <c:v>2988</c:v>
                </c:pt>
                <c:pt idx="43">
                  <c:v>3020</c:v>
                </c:pt>
                <c:pt idx="44">
                  <c:v>2973</c:v>
                </c:pt>
                <c:pt idx="45">
                  <c:v>2831</c:v>
                </c:pt>
                <c:pt idx="46">
                  <c:v>3029</c:v>
                </c:pt>
                <c:pt idx="47">
                  <c:v>3101</c:v>
                </c:pt>
                <c:pt idx="48">
                  <c:v>3003</c:v>
                </c:pt>
                <c:pt idx="49">
                  <c:v>2926</c:v>
                </c:pt>
                <c:pt idx="50">
                  <c:v>2893</c:v>
                </c:pt>
                <c:pt idx="51">
                  <c:v>2803</c:v>
                </c:pt>
                <c:pt idx="52">
                  <c:v>2657</c:v>
                </c:pt>
                <c:pt idx="53">
                  <c:v>2728</c:v>
                </c:pt>
                <c:pt idx="54">
                  <c:v>2830</c:v>
                </c:pt>
                <c:pt idx="55">
                  <c:v>2830</c:v>
                </c:pt>
                <c:pt idx="56">
                  <c:v>2789</c:v>
                </c:pt>
                <c:pt idx="57">
                  <c:v>2835</c:v>
                </c:pt>
                <c:pt idx="58">
                  <c:v>2844</c:v>
                </c:pt>
                <c:pt idx="59">
                  <c:v>2731</c:v>
                </c:pt>
                <c:pt idx="60">
                  <c:v>2753</c:v>
                </c:pt>
                <c:pt idx="61">
                  <c:v>2720</c:v>
                </c:pt>
                <c:pt idx="62">
                  <c:v>2709</c:v>
                </c:pt>
                <c:pt idx="63">
                  <c:v>2744</c:v>
                </c:pt>
                <c:pt idx="64">
                  <c:v>2740</c:v>
                </c:pt>
                <c:pt idx="65">
                  <c:v>2626</c:v>
                </c:pt>
                <c:pt idx="66">
                  <c:v>2626</c:v>
                </c:pt>
                <c:pt idx="67">
                  <c:v>2688</c:v>
                </c:pt>
                <c:pt idx="68">
                  <c:v>2567</c:v>
                </c:pt>
                <c:pt idx="69">
                  <c:v>2504</c:v>
                </c:pt>
                <c:pt idx="70">
                  <c:v>2603</c:v>
                </c:pt>
                <c:pt idx="71">
                  <c:v>2511</c:v>
                </c:pt>
                <c:pt idx="72">
                  <c:v>2335</c:v>
                </c:pt>
                <c:pt idx="73">
                  <c:v>2132</c:v>
                </c:pt>
                <c:pt idx="74">
                  <c:v>2215</c:v>
                </c:pt>
                <c:pt idx="75">
                  <c:v>2230</c:v>
                </c:pt>
                <c:pt idx="76">
                  <c:v>2366</c:v>
                </c:pt>
                <c:pt idx="77">
                  <c:v>2407</c:v>
                </c:pt>
                <c:pt idx="78">
                  <c:v>2481</c:v>
                </c:pt>
                <c:pt idx="79">
                  <c:v>2631</c:v>
                </c:pt>
                <c:pt idx="80">
                  <c:v>2692</c:v>
                </c:pt>
                <c:pt idx="81">
                  <c:v>2738</c:v>
                </c:pt>
                <c:pt idx="82">
                  <c:v>2643</c:v>
                </c:pt>
              </c:numCache>
            </c:numRef>
          </c:val>
          <c:extLst>
            <c:ext xmlns:c16="http://schemas.microsoft.com/office/drawing/2014/chart" uri="{C3380CC4-5D6E-409C-BE32-E72D297353CC}">
              <c16:uniqueId val="{00000000-DED8-9540-A805-037670957FFD}"/>
            </c:ext>
          </c:extLst>
        </c:ser>
        <c:ser>
          <c:idx val="1"/>
          <c:order val="1"/>
          <c:tx>
            <c:strRef>
              <c:f>Sheet1!$C$1</c:f>
              <c:strCache>
                <c:ptCount val="1"/>
                <c:pt idx="0">
                  <c:v>Hydro</c:v>
                </c:pt>
              </c:strCache>
            </c:strRef>
          </c:tx>
          <c:spPr>
            <a:solidFill>
              <a:srgbClr val="71C9EB"/>
            </a:solidFill>
            <a:ln>
              <a:solidFill>
                <a:srgbClr val="71C9EB"/>
              </a:solidFill>
            </a:ln>
            <a:effectLst/>
          </c:spPr>
          <c:cat>
            <c:numRef>
              <c:f>Sheet1!$A$2:$A$84</c:f>
              <c:numCache>
                <c:formatCode>m/d/yyyy</c:formatCode>
                <c:ptCount val="83"/>
                <c:pt idx="0">
                  <c:v>44378</c:v>
                </c:pt>
                <c:pt idx="1">
                  <c:v>44379</c:v>
                </c:pt>
                <c:pt idx="2">
                  <c:v>44380</c:v>
                </c:pt>
                <c:pt idx="3">
                  <c:v>44381</c:v>
                </c:pt>
                <c:pt idx="4">
                  <c:v>44382</c:v>
                </c:pt>
                <c:pt idx="5">
                  <c:v>44383</c:v>
                </c:pt>
                <c:pt idx="6">
                  <c:v>44384</c:v>
                </c:pt>
                <c:pt idx="7">
                  <c:v>44385</c:v>
                </c:pt>
                <c:pt idx="8">
                  <c:v>44386</c:v>
                </c:pt>
                <c:pt idx="9">
                  <c:v>44387</c:v>
                </c:pt>
                <c:pt idx="10">
                  <c:v>44388</c:v>
                </c:pt>
                <c:pt idx="11">
                  <c:v>44389</c:v>
                </c:pt>
                <c:pt idx="12">
                  <c:v>44390</c:v>
                </c:pt>
                <c:pt idx="13">
                  <c:v>44391</c:v>
                </c:pt>
                <c:pt idx="14">
                  <c:v>44392</c:v>
                </c:pt>
                <c:pt idx="15">
                  <c:v>44393</c:v>
                </c:pt>
                <c:pt idx="16">
                  <c:v>44394</c:v>
                </c:pt>
                <c:pt idx="17">
                  <c:v>44395</c:v>
                </c:pt>
                <c:pt idx="18">
                  <c:v>44396</c:v>
                </c:pt>
                <c:pt idx="19">
                  <c:v>44397</c:v>
                </c:pt>
                <c:pt idx="20">
                  <c:v>44398</c:v>
                </c:pt>
                <c:pt idx="21">
                  <c:v>44399</c:v>
                </c:pt>
                <c:pt idx="22">
                  <c:v>44400</c:v>
                </c:pt>
                <c:pt idx="23">
                  <c:v>44401</c:v>
                </c:pt>
                <c:pt idx="24">
                  <c:v>44402</c:v>
                </c:pt>
                <c:pt idx="25">
                  <c:v>44403</c:v>
                </c:pt>
                <c:pt idx="26">
                  <c:v>44404</c:v>
                </c:pt>
                <c:pt idx="27">
                  <c:v>44405</c:v>
                </c:pt>
                <c:pt idx="28">
                  <c:v>44406</c:v>
                </c:pt>
                <c:pt idx="29">
                  <c:v>44407</c:v>
                </c:pt>
                <c:pt idx="30">
                  <c:v>44408</c:v>
                </c:pt>
                <c:pt idx="31">
                  <c:v>44409</c:v>
                </c:pt>
                <c:pt idx="32">
                  <c:v>44410</c:v>
                </c:pt>
                <c:pt idx="33">
                  <c:v>44411</c:v>
                </c:pt>
                <c:pt idx="34">
                  <c:v>44412</c:v>
                </c:pt>
                <c:pt idx="35">
                  <c:v>44413</c:v>
                </c:pt>
                <c:pt idx="36">
                  <c:v>44414</c:v>
                </c:pt>
                <c:pt idx="37">
                  <c:v>44415</c:v>
                </c:pt>
                <c:pt idx="38">
                  <c:v>44416</c:v>
                </c:pt>
                <c:pt idx="39">
                  <c:v>44417</c:v>
                </c:pt>
                <c:pt idx="40">
                  <c:v>44418</c:v>
                </c:pt>
                <c:pt idx="41">
                  <c:v>44419</c:v>
                </c:pt>
                <c:pt idx="42">
                  <c:v>44420</c:v>
                </c:pt>
                <c:pt idx="43">
                  <c:v>44421</c:v>
                </c:pt>
                <c:pt idx="44">
                  <c:v>44422</c:v>
                </c:pt>
                <c:pt idx="45">
                  <c:v>44423</c:v>
                </c:pt>
                <c:pt idx="46">
                  <c:v>44424</c:v>
                </c:pt>
                <c:pt idx="47">
                  <c:v>44425</c:v>
                </c:pt>
                <c:pt idx="48">
                  <c:v>44426</c:v>
                </c:pt>
                <c:pt idx="49">
                  <c:v>44427</c:v>
                </c:pt>
                <c:pt idx="50">
                  <c:v>44428</c:v>
                </c:pt>
                <c:pt idx="51">
                  <c:v>44429</c:v>
                </c:pt>
                <c:pt idx="52">
                  <c:v>44430</c:v>
                </c:pt>
                <c:pt idx="53">
                  <c:v>44431</c:v>
                </c:pt>
                <c:pt idx="54">
                  <c:v>44432</c:v>
                </c:pt>
                <c:pt idx="55">
                  <c:v>44433</c:v>
                </c:pt>
                <c:pt idx="56">
                  <c:v>44434</c:v>
                </c:pt>
                <c:pt idx="57">
                  <c:v>44435</c:v>
                </c:pt>
                <c:pt idx="58">
                  <c:v>44436</c:v>
                </c:pt>
                <c:pt idx="59">
                  <c:v>44437</c:v>
                </c:pt>
                <c:pt idx="60">
                  <c:v>44438</c:v>
                </c:pt>
                <c:pt idx="61">
                  <c:v>44439</c:v>
                </c:pt>
                <c:pt idx="62">
                  <c:v>44440</c:v>
                </c:pt>
                <c:pt idx="63">
                  <c:v>44441</c:v>
                </c:pt>
                <c:pt idx="64">
                  <c:v>44442</c:v>
                </c:pt>
                <c:pt idx="65">
                  <c:v>44443</c:v>
                </c:pt>
                <c:pt idx="66">
                  <c:v>44444</c:v>
                </c:pt>
                <c:pt idx="67">
                  <c:v>44445</c:v>
                </c:pt>
                <c:pt idx="68">
                  <c:v>44446</c:v>
                </c:pt>
                <c:pt idx="69">
                  <c:v>44447</c:v>
                </c:pt>
                <c:pt idx="70">
                  <c:v>44448</c:v>
                </c:pt>
                <c:pt idx="71">
                  <c:v>44449</c:v>
                </c:pt>
                <c:pt idx="72">
                  <c:v>44450</c:v>
                </c:pt>
                <c:pt idx="73">
                  <c:v>44451</c:v>
                </c:pt>
                <c:pt idx="74">
                  <c:v>44452</c:v>
                </c:pt>
                <c:pt idx="75">
                  <c:v>44453</c:v>
                </c:pt>
                <c:pt idx="76">
                  <c:v>44454</c:v>
                </c:pt>
                <c:pt idx="77">
                  <c:v>44455</c:v>
                </c:pt>
                <c:pt idx="78">
                  <c:v>44456</c:v>
                </c:pt>
                <c:pt idx="79">
                  <c:v>44457</c:v>
                </c:pt>
                <c:pt idx="80">
                  <c:v>44458</c:v>
                </c:pt>
                <c:pt idx="81">
                  <c:v>44459</c:v>
                </c:pt>
                <c:pt idx="82">
                  <c:v>44460</c:v>
                </c:pt>
              </c:numCache>
            </c:numRef>
          </c:cat>
          <c:val>
            <c:numRef>
              <c:f>Sheet1!$C$2:$C$84</c:f>
              <c:numCache>
                <c:formatCode>General</c:formatCode>
                <c:ptCount val="83"/>
                <c:pt idx="0">
                  <c:v>668</c:v>
                </c:pt>
                <c:pt idx="1">
                  <c:v>668</c:v>
                </c:pt>
                <c:pt idx="2">
                  <c:v>668</c:v>
                </c:pt>
                <c:pt idx="3">
                  <c:v>658</c:v>
                </c:pt>
                <c:pt idx="4">
                  <c:v>693</c:v>
                </c:pt>
                <c:pt idx="5">
                  <c:v>692</c:v>
                </c:pt>
                <c:pt idx="6">
                  <c:v>680</c:v>
                </c:pt>
                <c:pt idx="7">
                  <c:v>648</c:v>
                </c:pt>
                <c:pt idx="8">
                  <c:v>653</c:v>
                </c:pt>
                <c:pt idx="9">
                  <c:v>653</c:v>
                </c:pt>
                <c:pt idx="10">
                  <c:v>612</c:v>
                </c:pt>
                <c:pt idx="11">
                  <c:v>615</c:v>
                </c:pt>
                <c:pt idx="12">
                  <c:v>613</c:v>
                </c:pt>
                <c:pt idx="13">
                  <c:v>645</c:v>
                </c:pt>
                <c:pt idx="14">
                  <c:v>667</c:v>
                </c:pt>
                <c:pt idx="15">
                  <c:v>695</c:v>
                </c:pt>
                <c:pt idx="16">
                  <c:v>680</c:v>
                </c:pt>
                <c:pt idx="17">
                  <c:v>647</c:v>
                </c:pt>
                <c:pt idx="18">
                  <c:v>630</c:v>
                </c:pt>
                <c:pt idx="19">
                  <c:v>627</c:v>
                </c:pt>
                <c:pt idx="20">
                  <c:v>635</c:v>
                </c:pt>
                <c:pt idx="21">
                  <c:v>664</c:v>
                </c:pt>
                <c:pt idx="22">
                  <c:v>678</c:v>
                </c:pt>
                <c:pt idx="23">
                  <c:v>690</c:v>
                </c:pt>
                <c:pt idx="24">
                  <c:v>667</c:v>
                </c:pt>
                <c:pt idx="25">
                  <c:v>684</c:v>
                </c:pt>
                <c:pt idx="26">
                  <c:v>660</c:v>
                </c:pt>
                <c:pt idx="27">
                  <c:v>664</c:v>
                </c:pt>
                <c:pt idx="28">
                  <c:v>683</c:v>
                </c:pt>
                <c:pt idx="29">
                  <c:v>705</c:v>
                </c:pt>
                <c:pt idx="30">
                  <c:v>710</c:v>
                </c:pt>
                <c:pt idx="31">
                  <c:v>719</c:v>
                </c:pt>
                <c:pt idx="32">
                  <c:v>744</c:v>
                </c:pt>
                <c:pt idx="33">
                  <c:v>752</c:v>
                </c:pt>
                <c:pt idx="34">
                  <c:v>751</c:v>
                </c:pt>
                <c:pt idx="35">
                  <c:v>759</c:v>
                </c:pt>
                <c:pt idx="36">
                  <c:v>767</c:v>
                </c:pt>
                <c:pt idx="37">
                  <c:v>778</c:v>
                </c:pt>
                <c:pt idx="38">
                  <c:v>746</c:v>
                </c:pt>
                <c:pt idx="39">
                  <c:v>730</c:v>
                </c:pt>
                <c:pt idx="40">
                  <c:v>735</c:v>
                </c:pt>
                <c:pt idx="41">
                  <c:v>748</c:v>
                </c:pt>
                <c:pt idx="42">
                  <c:v>736</c:v>
                </c:pt>
                <c:pt idx="43">
                  <c:v>740</c:v>
                </c:pt>
                <c:pt idx="44">
                  <c:v>690</c:v>
                </c:pt>
                <c:pt idx="45">
                  <c:v>728</c:v>
                </c:pt>
                <c:pt idx="46">
                  <c:v>740</c:v>
                </c:pt>
                <c:pt idx="47">
                  <c:v>713</c:v>
                </c:pt>
                <c:pt idx="48">
                  <c:v>692</c:v>
                </c:pt>
                <c:pt idx="49">
                  <c:v>693</c:v>
                </c:pt>
                <c:pt idx="50">
                  <c:v>707</c:v>
                </c:pt>
                <c:pt idx="51">
                  <c:v>695</c:v>
                </c:pt>
                <c:pt idx="52">
                  <c:v>623</c:v>
                </c:pt>
                <c:pt idx="53">
                  <c:v>687</c:v>
                </c:pt>
                <c:pt idx="54">
                  <c:v>712</c:v>
                </c:pt>
                <c:pt idx="55">
                  <c:v>719</c:v>
                </c:pt>
                <c:pt idx="56">
                  <c:v>725</c:v>
                </c:pt>
                <c:pt idx="57">
                  <c:v>730</c:v>
                </c:pt>
                <c:pt idx="58">
                  <c:v>720</c:v>
                </c:pt>
                <c:pt idx="59">
                  <c:v>659</c:v>
                </c:pt>
                <c:pt idx="60">
                  <c:v>650</c:v>
                </c:pt>
                <c:pt idx="61">
                  <c:v>648</c:v>
                </c:pt>
                <c:pt idx="62">
                  <c:v>650</c:v>
                </c:pt>
                <c:pt idx="63">
                  <c:v>675</c:v>
                </c:pt>
                <c:pt idx="64">
                  <c:v>652</c:v>
                </c:pt>
                <c:pt idx="65">
                  <c:v>609</c:v>
                </c:pt>
                <c:pt idx="66">
                  <c:v>609</c:v>
                </c:pt>
                <c:pt idx="67">
                  <c:v>605</c:v>
                </c:pt>
                <c:pt idx="68">
                  <c:v>611</c:v>
                </c:pt>
                <c:pt idx="69">
                  <c:v>639</c:v>
                </c:pt>
                <c:pt idx="70">
                  <c:v>643</c:v>
                </c:pt>
                <c:pt idx="71">
                  <c:v>631</c:v>
                </c:pt>
                <c:pt idx="72">
                  <c:v>652</c:v>
                </c:pt>
                <c:pt idx="73">
                  <c:v>670</c:v>
                </c:pt>
                <c:pt idx="74">
                  <c:v>720</c:v>
                </c:pt>
                <c:pt idx="75">
                  <c:v>729</c:v>
                </c:pt>
                <c:pt idx="76">
                  <c:v>747</c:v>
                </c:pt>
                <c:pt idx="77">
                  <c:v>695</c:v>
                </c:pt>
                <c:pt idx="78">
                  <c:v>662</c:v>
                </c:pt>
                <c:pt idx="79">
                  <c:v>695</c:v>
                </c:pt>
                <c:pt idx="80">
                  <c:v>678</c:v>
                </c:pt>
                <c:pt idx="81">
                  <c:v>696</c:v>
                </c:pt>
                <c:pt idx="82">
                  <c:v>659</c:v>
                </c:pt>
              </c:numCache>
            </c:numRef>
          </c:val>
          <c:extLst>
            <c:ext xmlns:c16="http://schemas.microsoft.com/office/drawing/2014/chart" uri="{C3380CC4-5D6E-409C-BE32-E72D297353CC}">
              <c16:uniqueId val="{00000001-DED8-9540-A805-037670957FFD}"/>
            </c:ext>
          </c:extLst>
        </c:ser>
        <c:ser>
          <c:idx val="2"/>
          <c:order val="2"/>
          <c:tx>
            <c:strRef>
              <c:f>Sheet1!$D$1</c:f>
              <c:strCache>
                <c:ptCount val="1"/>
                <c:pt idx="0">
                  <c:v>Solar</c:v>
                </c:pt>
              </c:strCache>
            </c:strRef>
          </c:tx>
          <c:spPr>
            <a:solidFill>
              <a:srgbClr val="87BD41"/>
            </a:solidFill>
            <a:ln>
              <a:solidFill>
                <a:srgbClr val="87BD41"/>
              </a:solidFill>
            </a:ln>
            <a:effectLst/>
          </c:spPr>
          <c:cat>
            <c:numRef>
              <c:f>Sheet1!$A$2:$A$84</c:f>
              <c:numCache>
                <c:formatCode>m/d/yyyy</c:formatCode>
                <c:ptCount val="83"/>
                <c:pt idx="0">
                  <c:v>44378</c:v>
                </c:pt>
                <c:pt idx="1">
                  <c:v>44379</c:v>
                </c:pt>
                <c:pt idx="2">
                  <c:v>44380</c:v>
                </c:pt>
                <c:pt idx="3">
                  <c:v>44381</c:v>
                </c:pt>
                <c:pt idx="4">
                  <c:v>44382</c:v>
                </c:pt>
                <c:pt idx="5">
                  <c:v>44383</c:v>
                </c:pt>
                <c:pt idx="6">
                  <c:v>44384</c:v>
                </c:pt>
                <c:pt idx="7">
                  <c:v>44385</c:v>
                </c:pt>
                <c:pt idx="8">
                  <c:v>44386</c:v>
                </c:pt>
                <c:pt idx="9">
                  <c:v>44387</c:v>
                </c:pt>
                <c:pt idx="10">
                  <c:v>44388</c:v>
                </c:pt>
                <c:pt idx="11">
                  <c:v>44389</c:v>
                </c:pt>
                <c:pt idx="12">
                  <c:v>44390</c:v>
                </c:pt>
                <c:pt idx="13">
                  <c:v>44391</c:v>
                </c:pt>
                <c:pt idx="14">
                  <c:v>44392</c:v>
                </c:pt>
                <c:pt idx="15">
                  <c:v>44393</c:v>
                </c:pt>
                <c:pt idx="16">
                  <c:v>44394</c:v>
                </c:pt>
                <c:pt idx="17">
                  <c:v>44395</c:v>
                </c:pt>
                <c:pt idx="18">
                  <c:v>44396</c:v>
                </c:pt>
                <c:pt idx="19">
                  <c:v>44397</c:v>
                </c:pt>
                <c:pt idx="20">
                  <c:v>44398</c:v>
                </c:pt>
                <c:pt idx="21">
                  <c:v>44399</c:v>
                </c:pt>
                <c:pt idx="22">
                  <c:v>44400</c:v>
                </c:pt>
                <c:pt idx="23">
                  <c:v>44401</c:v>
                </c:pt>
                <c:pt idx="24">
                  <c:v>44402</c:v>
                </c:pt>
                <c:pt idx="25">
                  <c:v>44403</c:v>
                </c:pt>
                <c:pt idx="26">
                  <c:v>44404</c:v>
                </c:pt>
                <c:pt idx="27">
                  <c:v>44405</c:v>
                </c:pt>
                <c:pt idx="28">
                  <c:v>44406</c:v>
                </c:pt>
                <c:pt idx="29">
                  <c:v>44407</c:v>
                </c:pt>
                <c:pt idx="30">
                  <c:v>44408</c:v>
                </c:pt>
                <c:pt idx="31">
                  <c:v>44409</c:v>
                </c:pt>
                <c:pt idx="32">
                  <c:v>44410</c:v>
                </c:pt>
                <c:pt idx="33">
                  <c:v>44411</c:v>
                </c:pt>
                <c:pt idx="34">
                  <c:v>44412</c:v>
                </c:pt>
                <c:pt idx="35">
                  <c:v>44413</c:v>
                </c:pt>
                <c:pt idx="36">
                  <c:v>44414</c:v>
                </c:pt>
                <c:pt idx="37">
                  <c:v>44415</c:v>
                </c:pt>
                <c:pt idx="38">
                  <c:v>44416</c:v>
                </c:pt>
                <c:pt idx="39">
                  <c:v>44417</c:v>
                </c:pt>
                <c:pt idx="40">
                  <c:v>44418</c:v>
                </c:pt>
                <c:pt idx="41">
                  <c:v>44419</c:v>
                </c:pt>
                <c:pt idx="42">
                  <c:v>44420</c:v>
                </c:pt>
                <c:pt idx="43">
                  <c:v>44421</c:v>
                </c:pt>
                <c:pt idx="44">
                  <c:v>44422</c:v>
                </c:pt>
                <c:pt idx="45">
                  <c:v>44423</c:v>
                </c:pt>
                <c:pt idx="46">
                  <c:v>44424</c:v>
                </c:pt>
                <c:pt idx="47">
                  <c:v>44425</c:v>
                </c:pt>
                <c:pt idx="48">
                  <c:v>44426</c:v>
                </c:pt>
                <c:pt idx="49">
                  <c:v>44427</c:v>
                </c:pt>
                <c:pt idx="50">
                  <c:v>44428</c:v>
                </c:pt>
                <c:pt idx="51">
                  <c:v>44429</c:v>
                </c:pt>
                <c:pt idx="52">
                  <c:v>44430</c:v>
                </c:pt>
                <c:pt idx="53">
                  <c:v>44431</c:v>
                </c:pt>
                <c:pt idx="54">
                  <c:v>44432</c:v>
                </c:pt>
                <c:pt idx="55">
                  <c:v>44433</c:v>
                </c:pt>
                <c:pt idx="56">
                  <c:v>44434</c:v>
                </c:pt>
                <c:pt idx="57">
                  <c:v>44435</c:v>
                </c:pt>
                <c:pt idx="58">
                  <c:v>44436</c:v>
                </c:pt>
                <c:pt idx="59">
                  <c:v>44437</c:v>
                </c:pt>
                <c:pt idx="60">
                  <c:v>44438</c:v>
                </c:pt>
                <c:pt idx="61">
                  <c:v>44439</c:v>
                </c:pt>
                <c:pt idx="62">
                  <c:v>44440</c:v>
                </c:pt>
                <c:pt idx="63">
                  <c:v>44441</c:v>
                </c:pt>
                <c:pt idx="64">
                  <c:v>44442</c:v>
                </c:pt>
                <c:pt idx="65">
                  <c:v>44443</c:v>
                </c:pt>
                <c:pt idx="66">
                  <c:v>44444</c:v>
                </c:pt>
                <c:pt idx="67">
                  <c:v>44445</c:v>
                </c:pt>
                <c:pt idx="68">
                  <c:v>44446</c:v>
                </c:pt>
                <c:pt idx="69">
                  <c:v>44447</c:v>
                </c:pt>
                <c:pt idx="70">
                  <c:v>44448</c:v>
                </c:pt>
                <c:pt idx="71">
                  <c:v>44449</c:v>
                </c:pt>
                <c:pt idx="72">
                  <c:v>44450</c:v>
                </c:pt>
                <c:pt idx="73">
                  <c:v>44451</c:v>
                </c:pt>
                <c:pt idx="74">
                  <c:v>44452</c:v>
                </c:pt>
                <c:pt idx="75">
                  <c:v>44453</c:v>
                </c:pt>
                <c:pt idx="76">
                  <c:v>44454</c:v>
                </c:pt>
                <c:pt idx="77">
                  <c:v>44455</c:v>
                </c:pt>
                <c:pt idx="78">
                  <c:v>44456</c:v>
                </c:pt>
                <c:pt idx="79">
                  <c:v>44457</c:v>
                </c:pt>
                <c:pt idx="80">
                  <c:v>44458</c:v>
                </c:pt>
                <c:pt idx="81">
                  <c:v>44459</c:v>
                </c:pt>
                <c:pt idx="82">
                  <c:v>44460</c:v>
                </c:pt>
              </c:numCache>
            </c:numRef>
          </c:cat>
          <c:val>
            <c:numRef>
              <c:f>Sheet1!$D$2:$D$84</c:f>
              <c:numCache>
                <c:formatCode>General</c:formatCode>
                <c:ptCount val="83"/>
                <c:pt idx="0">
                  <c:v>167.76</c:v>
                </c:pt>
                <c:pt idx="1">
                  <c:v>167.26</c:v>
                </c:pt>
                <c:pt idx="2">
                  <c:v>188.85</c:v>
                </c:pt>
                <c:pt idx="3">
                  <c:v>185.79</c:v>
                </c:pt>
                <c:pt idx="4">
                  <c:v>182.53</c:v>
                </c:pt>
                <c:pt idx="5">
                  <c:v>195.07999999999899</c:v>
                </c:pt>
                <c:pt idx="6">
                  <c:v>193.11</c:v>
                </c:pt>
                <c:pt idx="7">
                  <c:v>167.99</c:v>
                </c:pt>
                <c:pt idx="8">
                  <c:v>162.51</c:v>
                </c:pt>
                <c:pt idx="9">
                  <c:v>162.51</c:v>
                </c:pt>
                <c:pt idx="10">
                  <c:v>122.07</c:v>
                </c:pt>
                <c:pt idx="11">
                  <c:v>144.97</c:v>
                </c:pt>
                <c:pt idx="12">
                  <c:v>148.5</c:v>
                </c:pt>
                <c:pt idx="13">
                  <c:v>151.46</c:v>
                </c:pt>
                <c:pt idx="14">
                  <c:v>159.69</c:v>
                </c:pt>
                <c:pt idx="15">
                  <c:v>173.1</c:v>
                </c:pt>
                <c:pt idx="16">
                  <c:v>170.91</c:v>
                </c:pt>
                <c:pt idx="17">
                  <c:v>132.66</c:v>
                </c:pt>
                <c:pt idx="18">
                  <c:v>165.61</c:v>
                </c:pt>
                <c:pt idx="19">
                  <c:v>143.36000000000001</c:v>
                </c:pt>
                <c:pt idx="20">
                  <c:v>118.05</c:v>
                </c:pt>
                <c:pt idx="21">
                  <c:v>119.229999999999</c:v>
                </c:pt>
                <c:pt idx="22">
                  <c:v>142.64999999999901</c:v>
                </c:pt>
                <c:pt idx="23">
                  <c:v>169.35</c:v>
                </c:pt>
                <c:pt idx="24">
                  <c:v>161.44</c:v>
                </c:pt>
                <c:pt idx="25">
                  <c:v>165.77</c:v>
                </c:pt>
                <c:pt idx="26">
                  <c:v>148.03</c:v>
                </c:pt>
                <c:pt idx="27">
                  <c:v>145.22</c:v>
                </c:pt>
                <c:pt idx="28">
                  <c:v>133.08000000000001</c:v>
                </c:pt>
                <c:pt idx="29">
                  <c:v>155.22999999999999</c:v>
                </c:pt>
                <c:pt idx="30">
                  <c:v>142.03</c:v>
                </c:pt>
                <c:pt idx="31">
                  <c:v>146.52000000000001</c:v>
                </c:pt>
                <c:pt idx="32">
                  <c:v>160.34</c:v>
                </c:pt>
                <c:pt idx="33">
                  <c:v>170.39</c:v>
                </c:pt>
                <c:pt idx="34">
                  <c:v>169.47</c:v>
                </c:pt>
                <c:pt idx="35">
                  <c:v>169.35</c:v>
                </c:pt>
                <c:pt idx="36">
                  <c:v>171.54</c:v>
                </c:pt>
                <c:pt idx="37">
                  <c:v>183.43</c:v>
                </c:pt>
                <c:pt idx="38">
                  <c:v>186.09</c:v>
                </c:pt>
                <c:pt idx="39">
                  <c:v>184.23999999999899</c:v>
                </c:pt>
                <c:pt idx="40">
                  <c:v>174.33999999999901</c:v>
                </c:pt>
                <c:pt idx="41">
                  <c:v>190.3</c:v>
                </c:pt>
                <c:pt idx="42">
                  <c:v>176.18</c:v>
                </c:pt>
                <c:pt idx="43">
                  <c:v>175.13</c:v>
                </c:pt>
                <c:pt idx="44">
                  <c:v>185.58999999999901</c:v>
                </c:pt>
                <c:pt idx="45">
                  <c:v>173.82</c:v>
                </c:pt>
                <c:pt idx="46">
                  <c:v>165.33999999999901</c:v>
                </c:pt>
                <c:pt idx="47">
                  <c:v>156.66999999999999</c:v>
                </c:pt>
                <c:pt idx="48">
                  <c:v>170.5</c:v>
                </c:pt>
                <c:pt idx="49">
                  <c:v>176.94</c:v>
                </c:pt>
                <c:pt idx="50">
                  <c:v>160.54999999999899</c:v>
                </c:pt>
                <c:pt idx="51">
                  <c:v>140.03</c:v>
                </c:pt>
                <c:pt idx="52">
                  <c:v>166.66</c:v>
                </c:pt>
                <c:pt idx="53">
                  <c:v>192.42999999999901</c:v>
                </c:pt>
                <c:pt idx="54">
                  <c:v>198.49</c:v>
                </c:pt>
                <c:pt idx="55">
                  <c:v>185.8</c:v>
                </c:pt>
                <c:pt idx="56">
                  <c:v>182.95</c:v>
                </c:pt>
                <c:pt idx="57">
                  <c:v>176.34</c:v>
                </c:pt>
                <c:pt idx="58">
                  <c:v>152.61000000000001</c:v>
                </c:pt>
                <c:pt idx="59">
                  <c:v>154.26</c:v>
                </c:pt>
                <c:pt idx="60">
                  <c:v>131.97</c:v>
                </c:pt>
                <c:pt idx="61">
                  <c:v>168.68</c:v>
                </c:pt>
                <c:pt idx="62">
                  <c:v>183.89</c:v>
                </c:pt>
                <c:pt idx="63">
                  <c:v>161.88999999999999</c:v>
                </c:pt>
                <c:pt idx="64">
                  <c:v>138.31</c:v>
                </c:pt>
                <c:pt idx="65">
                  <c:v>170.33999999999901</c:v>
                </c:pt>
                <c:pt idx="66">
                  <c:v>170.33999999999901</c:v>
                </c:pt>
                <c:pt idx="67">
                  <c:v>154.16999999999999</c:v>
                </c:pt>
                <c:pt idx="68">
                  <c:v>166.16</c:v>
                </c:pt>
                <c:pt idx="69">
                  <c:v>180.55</c:v>
                </c:pt>
                <c:pt idx="70">
                  <c:v>185.49</c:v>
                </c:pt>
                <c:pt idx="71">
                  <c:v>179.4</c:v>
                </c:pt>
                <c:pt idx="72">
                  <c:v>165.8</c:v>
                </c:pt>
                <c:pt idx="73">
                  <c:v>170.04</c:v>
                </c:pt>
                <c:pt idx="74">
                  <c:v>165.63</c:v>
                </c:pt>
                <c:pt idx="75">
                  <c:v>171.4</c:v>
                </c:pt>
                <c:pt idx="76">
                  <c:v>181.59</c:v>
                </c:pt>
                <c:pt idx="77">
                  <c:v>196.69</c:v>
                </c:pt>
                <c:pt idx="78">
                  <c:v>193.42999999999901</c:v>
                </c:pt>
                <c:pt idx="79">
                  <c:v>188.18</c:v>
                </c:pt>
                <c:pt idx="80">
                  <c:v>179.72</c:v>
                </c:pt>
                <c:pt idx="81">
                  <c:v>181.64</c:v>
                </c:pt>
                <c:pt idx="82">
                  <c:v>158.5</c:v>
                </c:pt>
              </c:numCache>
            </c:numRef>
          </c:val>
          <c:extLst>
            <c:ext xmlns:c16="http://schemas.microsoft.com/office/drawing/2014/chart" uri="{C3380CC4-5D6E-409C-BE32-E72D297353CC}">
              <c16:uniqueId val="{00000002-DED8-9540-A805-037670957FFD}"/>
            </c:ext>
          </c:extLst>
        </c:ser>
        <c:ser>
          <c:idx val="3"/>
          <c:order val="3"/>
          <c:tx>
            <c:strRef>
              <c:f>Sheet1!$E$1</c:f>
              <c:strCache>
                <c:ptCount val="1"/>
                <c:pt idx="0">
                  <c:v>Gas/naptha/diesel</c:v>
                </c:pt>
              </c:strCache>
            </c:strRef>
          </c:tx>
          <c:spPr>
            <a:solidFill>
              <a:srgbClr val="B4D48C"/>
            </a:solidFill>
            <a:ln>
              <a:solidFill>
                <a:srgbClr val="B4D48C"/>
              </a:solidFill>
            </a:ln>
            <a:effectLst/>
          </c:spPr>
          <c:cat>
            <c:numRef>
              <c:f>Sheet1!$A$2:$A$84</c:f>
              <c:numCache>
                <c:formatCode>m/d/yyyy</c:formatCode>
                <c:ptCount val="83"/>
                <c:pt idx="0">
                  <c:v>44378</c:v>
                </c:pt>
                <c:pt idx="1">
                  <c:v>44379</c:v>
                </c:pt>
                <c:pt idx="2">
                  <c:v>44380</c:v>
                </c:pt>
                <c:pt idx="3">
                  <c:v>44381</c:v>
                </c:pt>
                <c:pt idx="4">
                  <c:v>44382</c:v>
                </c:pt>
                <c:pt idx="5">
                  <c:v>44383</c:v>
                </c:pt>
                <c:pt idx="6">
                  <c:v>44384</c:v>
                </c:pt>
                <c:pt idx="7">
                  <c:v>44385</c:v>
                </c:pt>
                <c:pt idx="8">
                  <c:v>44386</c:v>
                </c:pt>
                <c:pt idx="9">
                  <c:v>44387</c:v>
                </c:pt>
                <c:pt idx="10">
                  <c:v>44388</c:v>
                </c:pt>
                <c:pt idx="11">
                  <c:v>44389</c:v>
                </c:pt>
                <c:pt idx="12">
                  <c:v>44390</c:v>
                </c:pt>
                <c:pt idx="13">
                  <c:v>44391</c:v>
                </c:pt>
                <c:pt idx="14">
                  <c:v>44392</c:v>
                </c:pt>
                <c:pt idx="15">
                  <c:v>44393</c:v>
                </c:pt>
                <c:pt idx="16">
                  <c:v>44394</c:v>
                </c:pt>
                <c:pt idx="17">
                  <c:v>44395</c:v>
                </c:pt>
                <c:pt idx="18">
                  <c:v>44396</c:v>
                </c:pt>
                <c:pt idx="19">
                  <c:v>44397</c:v>
                </c:pt>
                <c:pt idx="20">
                  <c:v>44398</c:v>
                </c:pt>
                <c:pt idx="21">
                  <c:v>44399</c:v>
                </c:pt>
                <c:pt idx="22">
                  <c:v>44400</c:v>
                </c:pt>
                <c:pt idx="23">
                  <c:v>44401</c:v>
                </c:pt>
                <c:pt idx="24">
                  <c:v>44402</c:v>
                </c:pt>
                <c:pt idx="25">
                  <c:v>44403</c:v>
                </c:pt>
                <c:pt idx="26">
                  <c:v>44404</c:v>
                </c:pt>
                <c:pt idx="27">
                  <c:v>44405</c:v>
                </c:pt>
                <c:pt idx="28">
                  <c:v>44406</c:v>
                </c:pt>
                <c:pt idx="29">
                  <c:v>44407</c:v>
                </c:pt>
                <c:pt idx="30">
                  <c:v>44408</c:v>
                </c:pt>
                <c:pt idx="31">
                  <c:v>44409</c:v>
                </c:pt>
                <c:pt idx="32">
                  <c:v>44410</c:v>
                </c:pt>
                <c:pt idx="33">
                  <c:v>44411</c:v>
                </c:pt>
                <c:pt idx="34">
                  <c:v>44412</c:v>
                </c:pt>
                <c:pt idx="35">
                  <c:v>44413</c:v>
                </c:pt>
                <c:pt idx="36">
                  <c:v>44414</c:v>
                </c:pt>
                <c:pt idx="37">
                  <c:v>44415</c:v>
                </c:pt>
                <c:pt idx="38">
                  <c:v>44416</c:v>
                </c:pt>
                <c:pt idx="39">
                  <c:v>44417</c:v>
                </c:pt>
                <c:pt idx="40">
                  <c:v>44418</c:v>
                </c:pt>
                <c:pt idx="41">
                  <c:v>44419</c:v>
                </c:pt>
                <c:pt idx="42">
                  <c:v>44420</c:v>
                </c:pt>
                <c:pt idx="43">
                  <c:v>44421</c:v>
                </c:pt>
                <c:pt idx="44">
                  <c:v>44422</c:v>
                </c:pt>
                <c:pt idx="45">
                  <c:v>44423</c:v>
                </c:pt>
                <c:pt idx="46">
                  <c:v>44424</c:v>
                </c:pt>
                <c:pt idx="47">
                  <c:v>44425</c:v>
                </c:pt>
                <c:pt idx="48">
                  <c:v>44426</c:v>
                </c:pt>
                <c:pt idx="49">
                  <c:v>44427</c:v>
                </c:pt>
                <c:pt idx="50">
                  <c:v>44428</c:v>
                </c:pt>
                <c:pt idx="51">
                  <c:v>44429</c:v>
                </c:pt>
                <c:pt idx="52">
                  <c:v>44430</c:v>
                </c:pt>
                <c:pt idx="53">
                  <c:v>44431</c:v>
                </c:pt>
                <c:pt idx="54">
                  <c:v>44432</c:v>
                </c:pt>
                <c:pt idx="55">
                  <c:v>44433</c:v>
                </c:pt>
                <c:pt idx="56">
                  <c:v>44434</c:v>
                </c:pt>
                <c:pt idx="57">
                  <c:v>44435</c:v>
                </c:pt>
                <c:pt idx="58">
                  <c:v>44436</c:v>
                </c:pt>
                <c:pt idx="59">
                  <c:v>44437</c:v>
                </c:pt>
                <c:pt idx="60">
                  <c:v>44438</c:v>
                </c:pt>
                <c:pt idx="61">
                  <c:v>44439</c:v>
                </c:pt>
                <c:pt idx="62">
                  <c:v>44440</c:v>
                </c:pt>
                <c:pt idx="63">
                  <c:v>44441</c:v>
                </c:pt>
                <c:pt idx="64">
                  <c:v>44442</c:v>
                </c:pt>
                <c:pt idx="65">
                  <c:v>44443</c:v>
                </c:pt>
                <c:pt idx="66">
                  <c:v>44444</c:v>
                </c:pt>
                <c:pt idx="67">
                  <c:v>44445</c:v>
                </c:pt>
                <c:pt idx="68">
                  <c:v>44446</c:v>
                </c:pt>
                <c:pt idx="69">
                  <c:v>44447</c:v>
                </c:pt>
                <c:pt idx="70">
                  <c:v>44448</c:v>
                </c:pt>
                <c:pt idx="71">
                  <c:v>44449</c:v>
                </c:pt>
                <c:pt idx="72">
                  <c:v>44450</c:v>
                </c:pt>
                <c:pt idx="73">
                  <c:v>44451</c:v>
                </c:pt>
                <c:pt idx="74">
                  <c:v>44452</c:v>
                </c:pt>
                <c:pt idx="75">
                  <c:v>44453</c:v>
                </c:pt>
                <c:pt idx="76">
                  <c:v>44454</c:v>
                </c:pt>
                <c:pt idx="77">
                  <c:v>44455</c:v>
                </c:pt>
                <c:pt idx="78">
                  <c:v>44456</c:v>
                </c:pt>
                <c:pt idx="79">
                  <c:v>44457</c:v>
                </c:pt>
                <c:pt idx="80">
                  <c:v>44458</c:v>
                </c:pt>
                <c:pt idx="81">
                  <c:v>44459</c:v>
                </c:pt>
                <c:pt idx="82">
                  <c:v>44460</c:v>
                </c:pt>
              </c:numCache>
            </c:numRef>
          </c:cat>
          <c:val>
            <c:numRef>
              <c:f>Sheet1!$E$2:$E$84</c:f>
              <c:numCache>
                <c:formatCode>General</c:formatCode>
                <c:ptCount val="83"/>
                <c:pt idx="0">
                  <c:v>115</c:v>
                </c:pt>
                <c:pt idx="1">
                  <c:v>120</c:v>
                </c:pt>
                <c:pt idx="2">
                  <c:v>111</c:v>
                </c:pt>
                <c:pt idx="3">
                  <c:v>105</c:v>
                </c:pt>
                <c:pt idx="4">
                  <c:v>113</c:v>
                </c:pt>
                <c:pt idx="5">
                  <c:v>122</c:v>
                </c:pt>
                <c:pt idx="6">
                  <c:v>119</c:v>
                </c:pt>
                <c:pt idx="7">
                  <c:v>105</c:v>
                </c:pt>
                <c:pt idx="8">
                  <c:v>103</c:v>
                </c:pt>
                <c:pt idx="9">
                  <c:v>103</c:v>
                </c:pt>
                <c:pt idx="10">
                  <c:v>96</c:v>
                </c:pt>
                <c:pt idx="11">
                  <c:v>95</c:v>
                </c:pt>
                <c:pt idx="12">
                  <c:v>91</c:v>
                </c:pt>
                <c:pt idx="13">
                  <c:v>92</c:v>
                </c:pt>
                <c:pt idx="14">
                  <c:v>89</c:v>
                </c:pt>
                <c:pt idx="15">
                  <c:v>93</c:v>
                </c:pt>
                <c:pt idx="16">
                  <c:v>99</c:v>
                </c:pt>
                <c:pt idx="17">
                  <c:v>88</c:v>
                </c:pt>
                <c:pt idx="18">
                  <c:v>81</c:v>
                </c:pt>
                <c:pt idx="19">
                  <c:v>81</c:v>
                </c:pt>
                <c:pt idx="20">
                  <c:v>80</c:v>
                </c:pt>
                <c:pt idx="21">
                  <c:v>90</c:v>
                </c:pt>
                <c:pt idx="22">
                  <c:v>95</c:v>
                </c:pt>
                <c:pt idx="23">
                  <c:v>91</c:v>
                </c:pt>
                <c:pt idx="24">
                  <c:v>84</c:v>
                </c:pt>
                <c:pt idx="25">
                  <c:v>86</c:v>
                </c:pt>
                <c:pt idx="26">
                  <c:v>85</c:v>
                </c:pt>
                <c:pt idx="27">
                  <c:v>93</c:v>
                </c:pt>
                <c:pt idx="28">
                  <c:v>93</c:v>
                </c:pt>
                <c:pt idx="29">
                  <c:v>93</c:v>
                </c:pt>
                <c:pt idx="30">
                  <c:v>94</c:v>
                </c:pt>
                <c:pt idx="31">
                  <c:v>89</c:v>
                </c:pt>
                <c:pt idx="32">
                  <c:v>91</c:v>
                </c:pt>
                <c:pt idx="33">
                  <c:v>95</c:v>
                </c:pt>
                <c:pt idx="34">
                  <c:v>93</c:v>
                </c:pt>
                <c:pt idx="35">
                  <c:v>95</c:v>
                </c:pt>
                <c:pt idx="36">
                  <c:v>98</c:v>
                </c:pt>
                <c:pt idx="37">
                  <c:v>115</c:v>
                </c:pt>
                <c:pt idx="38">
                  <c:v>87</c:v>
                </c:pt>
                <c:pt idx="39">
                  <c:v>89</c:v>
                </c:pt>
                <c:pt idx="40">
                  <c:v>87</c:v>
                </c:pt>
                <c:pt idx="41">
                  <c:v>86</c:v>
                </c:pt>
                <c:pt idx="42">
                  <c:v>94</c:v>
                </c:pt>
                <c:pt idx="43">
                  <c:v>93</c:v>
                </c:pt>
                <c:pt idx="44">
                  <c:v>89</c:v>
                </c:pt>
                <c:pt idx="45">
                  <c:v>88</c:v>
                </c:pt>
                <c:pt idx="46">
                  <c:v>124</c:v>
                </c:pt>
                <c:pt idx="47">
                  <c:v>152</c:v>
                </c:pt>
                <c:pt idx="48">
                  <c:v>127</c:v>
                </c:pt>
                <c:pt idx="49">
                  <c:v>121</c:v>
                </c:pt>
                <c:pt idx="50">
                  <c:v>115</c:v>
                </c:pt>
                <c:pt idx="51">
                  <c:v>103</c:v>
                </c:pt>
                <c:pt idx="52">
                  <c:v>85</c:v>
                </c:pt>
                <c:pt idx="53">
                  <c:v>97</c:v>
                </c:pt>
                <c:pt idx="54">
                  <c:v>96</c:v>
                </c:pt>
                <c:pt idx="55">
                  <c:v>101</c:v>
                </c:pt>
                <c:pt idx="56">
                  <c:v>135</c:v>
                </c:pt>
                <c:pt idx="57">
                  <c:v>159</c:v>
                </c:pt>
                <c:pt idx="58">
                  <c:v>167</c:v>
                </c:pt>
                <c:pt idx="59">
                  <c:v>164</c:v>
                </c:pt>
                <c:pt idx="60">
                  <c:v>141</c:v>
                </c:pt>
                <c:pt idx="61">
                  <c:v>129</c:v>
                </c:pt>
                <c:pt idx="62">
                  <c:v>109</c:v>
                </c:pt>
                <c:pt idx="63">
                  <c:v>105</c:v>
                </c:pt>
                <c:pt idx="64">
                  <c:v>114</c:v>
                </c:pt>
                <c:pt idx="65">
                  <c:v>112</c:v>
                </c:pt>
                <c:pt idx="66">
                  <c:v>112</c:v>
                </c:pt>
                <c:pt idx="67">
                  <c:v>109</c:v>
                </c:pt>
                <c:pt idx="68">
                  <c:v>112</c:v>
                </c:pt>
                <c:pt idx="69">
                  <c:v>101</c:v>
                </c:pt>
                <c:pt idx="70">
                  <c:v>94</c:v>
                </c:pt>
                <c:pt idx="71">
                  <c:v>96</c:v>
                </c:pt>
                <c:pt idx="72">
                  <c:v>95</c:v>
                </c:pt>
                <c:pt idx="73">
                  <c:v>87</c:v>
                </c:pt>
                <c:pt idx="74">
                  <c:v>90</c:v>
                </c:pt>
                <c:pt idx="75">
                  <c:v>82</c:v>
                </c:pt>
                <c:pt idx="76">
                  <c:v>77</c:v>
                </c:pt>
                <c:pt idx="77">
                  <c:v>79</c:v>
                </c:pt>
                <c:pt idx="78">
                  <c:v>74</c:v>
                </c:pt>
                <c:pt idx="79">
                  <c:v>74</c:v>
                </c:pt>
                <c:pt idx="80">
                  <c:v>77</c:v>
                </c:pt>
                <c:pt idx="81">
                  <c:v>111</c:v>
                </c:pt>
                <c:pt idx="82">
                  <c:v>115</c:v>
                </c:pt>
              </c:numCache>
            </c:numRef>
          </c:val>
          <c:extLst>
            <c:ext xmlns:c16="http://schemas.microsoft.com/office/drawing/2014/chart" uri="{C3380CC4-5D6E-409C-BE32-E72D297353CC}">
              <c16:uniqueId val="{00000003-DED8-9540-A805-037670957FFD}"/>
            </c:ext>
          </c:extLst>
        </c:ser>
        <c:ser>
          <c:idx val="4"/>
          <c:order val="4"/>
          <c:tx>
            <c:strRef>
              <c:f>Sheet1!$F$1</c:f>
              <c:strCache>
                <c:ptCount val="1"/>
                <c:pt idx="0">
                  <c:v>Nuclear</c:v>
                </c:pt>
              </c:strCache>
            </c:strRef>
          </c:tx>
          <c:spPr>
            <a:solidFill>
              <a:srgbClr val="9D9D9C"/>
            </a:solidFill>
            <a:ln>
              <a:solidFill>
                <a:srgbClr val="9D9D9C"/>
              </a:solidFill>
            </a:ln>
            <a:effectLst/>
          </c:spPr>
          <c:cat>
            <c:numRef>
              <c:f>Sheet1!$A$2:$A$84</c:f>
              <c:numCache>
                <c:formatCode>m/d/yyyy</c:formatCode>
                <c:ptCount val="83"/>
                <c:pt idx="0">
                  <c:v>44378</c:v>
                </c:pt>
                <c:pt idx="1">
                  <c:v>44379</c:v>
                </c:pt>
                <c:pt idx="2">
                  <c:v>44380</c:v>
                </c:pt>
                <c:pt idx="3">
                  <c:v>44381</c:v>
                </c:pt>
                <c:pt idx="4">
                  <c:v>44382</c:v>
                </c:pt>
                <c:pt idx="5">
                  <c:v>44383</c:v>
                </c:pt>
                <c:pt idx="6">
                  <c:v>44384</c:v>
                </c:pt>
                <c:pt idx="7">
                  <c:v>44385</c:v>
                </c:pt>
                <c:pt idx="8">
                  <c:v>44386</c:v>
                </c:pt>
                <c:pt idx="9">
                  <c:v>44387</c:v>
                </c:pt>
                <c:pt idx="10">
                  <c:v>44388</c:v>
                </c:pt>
                <c:pt idx="11">
                  <c:v>44389</c:v>
                </c:pt>
                <c:pt idx="12">
                  <c:v>44390</c:v>
                </c:pt>
                <c:pt idx="13">
                  <c:v>44391</c:v>
                </c:pt>
                <c:pt idx="14">
                  <c:v>44392</c:v>
                </c:pt>
                <c:pt idx="15">
                  <c:v>44393</c:v>
                </c:pt>
                <c:pt idx="16">
                  <c:v>44394</c:v>
                </c:pt>
                <c:pt idx="17">
                  <c:v>44395</c:v>
                </c:pt>
                <c:pt idx="18">
                  <c:v>44396</c:v>
                </c:pt>
                <c:pt idx="19">
                  <c:v>44397</c:v>
                </c:pt>
                <c:pt idx="20">
                  <c:v>44398</c:v>
                </c:pt>
                <c:pt idx="21">
                  <c:v>44399</c:v>
                </c:pt>
                <c:pt idx="22">
                  <c:v>44400</c:v>
                </c:pt>
                <c:pt idx="23">
                  <c:v>44401</c:v>
                </c:pt>
                <c:pt idx="24">
                  <c:v>44402</c:v>
                </c:pt>
                <c:pt idx="25">
                  <c:v>44403</c:v>
                </c:pt>
                <c:pt idx="26">
                  <c:v>44404</c:v>
                </c:pt>
                <c:pt idx="27">
                  <c:v>44405</c:v>
                </c:pt>
                <c:pt idx="28">
                  <c:v>44406</c:v>
                </c:pt>
                <c:pt idx="29">
                  <c:v>44407</c:v>
                </c:pt>
                <c:pt idx="30">
                  <c:v>44408</c:v>
                </c:pt>
                <c:pt idx="31">
                  <c:v>44409</c:v>
                </c:pt>
                <c:pt idx="32">
                  <c:v>44410</c:v>
                </c:pt>
                <c:pt idx="33">
                  <c:v>44411</c:v>
                </c:pt>
                <c:pt idx="34">
                  <c:v>44412</c:v>
                </c:pt>
                <c:pt idx="35">
                  <c:v>44413</c:v>
                </c:pt>
                <c:pt idx="36">
                  <c:v>44414</c:v>
                </c:pt>
                <c:pt idx="37">
                  <c:v>44415</c:v>
                </c:pt>
                <c:pt idx="38">
                  <c:v>44416</c:v>
                </c:pt>
                <c:pt idx="39">
                  <c:v>44417</c:v>
                </c:pt>
                <c:pt idx="40">
                  <c:v>44418</c:v>
                </c:pt>
                <c:pt idx="41">
                  <c:v>44419</c:v>
                </c:pt>
                <c:pt idx="42">
                  <c:v>44420</c:v>
                </c:pt>
                <c:pt idx="43">
                  <c:v>44421</c:v>
                </c:pt>
                <c:pt idx="44">
                  <c:v>44422</c:v>
                </c:pt>
                <c:pt idx="45">
                  <c:v>44423</c:v>
                </c:pt>
                <c:pt idx="46">
                  <c:v>44424</c:v>
                </c:pt>
                <c:pt idx="47">
                  <c:v>44425</c:v>
                </c:pt>
                <c:pt idx="48">
                  <c:v>44426</c:v>
                </c:pt>
                <c:pt idx="49">
                  <c:v>44427</c:v>
                </c:pt>
                <c:pt idx="50">
                  <c:v>44428</c:v>
                </c:pt>
                <c:pt idx="51">
                  <c:v>44429</c:v>
                </c:pt>
                <c:pt idx="52">
                  <c:v>44430</c:v>
                </c:pt>
                <c:pt idx="53">
                  <c:v>44431</c:v>
                </c:pt>
                <c:pt idx="54">
                  <c:v>44432</c:v>
                </c:pt>
                <c:pt idx="55">
                  <c:v>44433</c:v>
                </c:pt>
                <c:pt idx="56">
                  <c:v>44434</c:v>
                </c:pt>
                <c:pt idx="57">
                  <c:v>44435</c:v>
                </c:pt>
                <c:pt idx="58">
                  <c:v>44436</c:v>
                </c:pt>
                <c:pt idx="59">
                  <c:v>44437</c:v>
                </c:pt>
                <c:pt idx="60">
                  <c:v>44438</c:v>
                </c:pt>
                <c:pt idx="61">
                  <c:v>44439</c:v>
                </c:pt>
                <c:pt idx="62">
                  <c:v>44440</c:v>
                </c:pt>
                <c:pt idx="63">
                  <c:v>44441</c:v>
                </c:pt>
                <c:pt idx="64">
                  <c:v>44442</c:v>
                </c:pt>
                <c:pt idx="65">
                  <c:v>44443</c:v>
                </c:pt>
                <c:pt idx="66">
                  <c:v>44444</c:v>
                </c:pt>
                <c:pt idx="67">
                  <c:v>44445</c:v>
                </c:pt>
                <c:pt idx="68">
                  <c:v>44446</c:v>
                </c:pt>
                <c:pt idx="69">
                  <c:v>44447</c:v>
                </c:pt>
                <c:pt idx="70">
                  <c:v>44448</c:v>
                </c:pt>
                <c:pt idx="71">
                  <c:v>44449</c:v>
                </c:pt>
                <c:pt idx="72">
                  <c:v>44450</c:v>
                </c:pt>
                <c:pt idx="73">
                  <c:v>44451</c:v>
                </c:pt>
                <c:pt idx="74">
                  <c:v>44452</c:v>
                </c:pt>
                <c:pt idx="75">
                  <c:v>44453</c:v>
                </c:pt>
                <c:pt idx="76">
                  <c:v>44454</c:v>
                </c:pt>
                <c:pt idx="77">
                  <c:v>44455</c:v>
                </c:pt>
                <c:pt idx="78">
                  <c:v>44456</c:v>
                </c:pt>
                <c:pt idx="79">
                  <c:v>44457</c:v>
                </c:pt>
                <c:pt idx="80">
                  <c:v>44458</c:v>
                </c:pt>
                <c:pt idx="81">
                  <c:v>44459</c:v>
                </c:pt>
                <c:pt idx="82">
                  <c:v>44460</c:v>
                </c:pt>
              </c:numCache>
            </c:numRef>
          </c:cat>
          <c:val>
            <c:numRef>
              <c:f>Sheet1!$F$2:$F$84</c:f>
              <c:numCache>
                <c:formatCode>General</c:formatCode>
                <c:ptCount val="83"/>
                <c:pt idx="0">
                  <c:v>108</c:v>
                </c:pt>
                <c:pt idx="1">
                  <c:v>109</c:v>
                </c:pt>
                <c:pt idx="2">
                  <c:v>109</c:v>
                </c:pt>
                <c:pt idx="3">
                  <c:v>106</c:v>
                </c:pt>
                <c:pt idx="4">
                  <c:v>104</c:v>
                </c:pt>
                <c:pt idx="5">
                  <c:v>104</c:v>
                </c:pt>
                <c:pt idx="6">
                  <c:v>107</c:v>
                </c:pt>
                <c:pt idx="7">
                  <c:v>107</c:v>
                </c:pt>
                <c:pt idx="8">
                  <c:v>109</c:v>
                </c:pt>
                <c:pt idx="9">
                  <c:v>109</c:v>
                </c:pt>
                <c:pt idx="10">
                  <c:v>110</c:v>
                </c:pt>
                <c:pt idx="11">
                  <c:v>102</c:v>
                </c:pt>
                <c:pt idx="12">
                  <c:v>99</c:v>
                </c:pt>
                <c:pt idx="13">
                  <c:v>99</c:v>
                </c:pt>
                <c:pt idx="14">
                  <c:v>100</c:v>
                </c:pt>
                <c:pt idx="15">
                  <c:v>103</c:v>
                </c:pt>
                <c:pt idx="16">
                  <c:v>104</c:v>
                </c:pt>
                <c:pt idx="17">
                  <c:v>104</c:v>
                </c:pt>
                <c:pt idx="18">
                  <c:v>104</c:v>
                </c:pt>
                <c:pt idx="19">
                  <c:v>105</c:v>
                </c:pt>
                <c:pt idx="20">
                  <c:v>106</c:v>
                </c:pt>
                <c:pt idx="21">
                  <c:v>105</c:v>
                </c:pt>
                <c:pt idx="22">
                  <c:v>105</c:v>
                </c:pt>
                <c:pt idx="23">
                  <c:v>105</c:v>
                </c:pt>
                <c:pt idx="24">
                  <c:v>105</c:v>
                </c:pt>
                <c:pt idx="25">
                  <c:v>101</c:v>
                </c:pt>
                <c:pt idx="26">
                  <c:v>101</c:v>
                </c:pt>
                <c:pt idx="27">
                  <c:v>102</c:v>
                </c:pt>
                <c:pt idx="28">
                  <c:v>102</c:v>
                </c:pt>
                <c:pt idx="29">
                  <c:v>101</c:v>
                </c:pt>
                <c:pt idx="30">
                  <c:v>101</c:v>
                </c:pt>
                <c:pt idx="31">
                  <c:v>101</c:v>
                </c:pt>
                <c:pt idx="32">
                  <c:v>96</c:v>
                </c:pt>
                <c:pt idx="33">
                  <c:v>96</c:v>
                </c:pt>
                <c:pt idx="34">
                  <c:v>98</c:v>
                </c:pt>
                <c:pt idx="35">
                  <c:v>99</c:v>
                </c:pt>
                <c:pt idx="36">
                  <c:v>100</c:v>
                </c:pt>
                <c:pt idx="37">
                  <c:v>95</c:v>
                </c:pt>
                <c:pt idx="38">
                  <c:v>97</c:v>
                </c:pt>
                <c:pt idx="39">
                  <c:v>97</c:v>
                </c:pt>
                <c:pt idx="40">
                  <c:v>96</c:v>
                </c:pt>
                <c:pt idx="41">
                  <c:v>87</c:v>
                </c:pt>
                <c:pt idx="42">
                  <c:v>67</c:v>
                </c:pt>
                <c:pt idx="43">
                  <c:v>65</c:v>
                </c:pt>
                <c:pt idx="44">
                  <c:v>65</c:v>
                </c:pt>
                <c:pt idx="45">
                  <c:v>70</c:v>
                </c:pt>
                <c:pt idx="46">
                  <c:v>86</c:v>
                </c:pt>
                <c:pt idx="47">
                  <c:v>95</c:v>
                </c:pt>
                <c:pt idx="48">
                  <c:v>95</c:v>
                </c:pt>
                <c:pt idx="49">
                  <c:v>96</c:v>
                </c:pt>
                <c:pt idx="50">
                  <c:v>96</c:v>
                </c:pt>
                <c:pt idx="51">
                  <c:v>95</c:v>
                </c:pt>
                <c:pt idx="52">
                  <c:v>95</c:v>
                </c:pt>
                <c:pt idx="53">
                  <c:v>99</c:v>
                </c:pt>
                <c:pt idx="54">
                  <c:v>92</c:v>
                </c:pt>
                <c:pt idx="55">
                  <c:v>90</c:v>
                </c:pt>
                <c:pt idx="56">
                  <c:v>89</c:v>
                </c:pt>
                <c:pt idx="57">
                  <c:v>92</c:v>
                </c:pt>
                <c:pt idx="58">
                  <c:v>91</c:v>
                </c:pt>
                <c:pt idx="59">
                  <c:v>87</c:v>
                </c:pt>
                <c:pt idx="60">
                  <c:v>85</c:v>
                </c:pt>
                <c:pt idx="61">
                  <c:v>88</c:v>
                </c:pt>
                <c:pt idx="62">
                  <c:v>87</c:v>
                </c:pt>
                <c:pt idx="63">
                  <c:v>94</c:v>
                </c:pt>
                <c:pt idx="64">
                  <c:v>109</c:v>
                </c:pt>
                <c:pt idx="65">
                  <c:v>119</c:v>
                </c:pt>
                <c:pt idx="66">
                  <c:v>119</c:v>
                </c:pt>
                <c:pt idx="67">
                  <c:v>123</c:v>
                </c:pt>
                <c:pt idx="68">
                  <c:v>123</c:v>
                </c:pt>
                <c:pt idx="69">
                  <c:v>121</c:v>
                </c:pt>
                <c:pt idx="70">
                  <c:v>119</c:v>
                </c:pt>
                <c:pt idx="71">
                  <c:v>119</c:v>
                </c:pt>
                <c:pt idx="72">
                  <c:v>121</c:v>
                </c:pt>
                <c:pt idx="73">
                  <c:v>120</c:v>
                </c:pt>
                <c:pt idx="74">
                  <c:v>119</c:v>
                </c:pt>
                <c:pt idx="75">
                  <c:v>120</c:v>
                </c:pt>
                <c:pt idx="76">
                  <c:v>121</c:v>
                </c:pt>
                <c:pt idx="77">
                  <c:v>124</c:v>
                </c:pt>
                <c:pt idx="78">
                  <c:v>123</c:v>
                </c:pt>
                <c:pt idx="79">
                  <c:v>114</c:v>
                </c:pt>
                <c:pt idx="80">
                  <c:v>114</c:v>
                </c:pt>
                <c:pt idx="81">
                  <c:v>114</c:v>
                </c:pt>
                <c:pt idx="82">
                  <c:v>114</c:v>
                </c:pt>
              </c:numCache>
            </c:numRef>
          </c:val>
          <c:extLst>
            <c:ext xmlns:c16="http://schemas.microsoft.com/office/drawing/2014/chart" uri="{C3380CC4-5D6E-409C-BE32-E72D297353CC}">
              <c16:uniqueId val="{00000004-DED8-9540-A805-037670957FFD}"/>
            </c:ext>
          </c:extLst>
        </c:ser>
        <c:ser>
          <c:idx val="5"/>
          <c:order val="5"/>
          <c:tx>
            <c:strRef>
              <c:f>Sheet1!$G$1</c:f>
              <c:strCache>
                <c:ptCount val="1"/>
                <c:pt idx="0">
                  <c:v>Wind</c:v>
                </c:pt>
              </c:strCache>
            </c:strRef>
          </c:tx>
          <c:spPr>
            <a:solidFill>
              <a:srgbClr val="D5D7DC"/>
            </a:solidFill>
            <a:ln>
              <a:solidFill>
                <a:srgbClr val="D5D7DC"/>
              </a:solidFill>
            </a:ln>
            <a:effectLst/>
          </c:spPr>
          <c:cat>
            <c:numRef>
              <c:f>Sheet1!$A$2:$A$84</c:f>
              <c:numCache>
                <c:formatCode>m/d/yyyy</c:formatCode>
                <c:ptCount val="83"/>
                <c:pt idx="0">
                  <c:v>44378</c:v>
                </c:pt>
                <c:pt idx="1">
                  <c:v>44379</c:v>
                </c:pt>
                <c:pt idx="2">
                  <c:v>44380</c:v>
                </c:pt>
                <c:pt idx="3">
                  <c:v>44381</c:v>
                </c:pt>
                <c:pt idx="4">
                  <c:v>44382</c:v>
                </c:pt>
                <c:pt idx="5">
                  <c:v>44383</c:v>
                </c:pt>
                <c:pt idx="6">
                  <c:v>44384</c:v>
                </c:pt>
                <c:pt idx="7">
                  <c:v>44385</c:v>
                </c:pt>
                <c:pt idx="8">
                  <c:v>44386</c:v>
                </c:pt>
                <c:pt idx="9">
                  <c:v>44387</c:v>
                </c:pt>
                <c:pt idx="10">
                  <c:v>44388</c:v>
                </c:pt>
                <c:pt idx="11">
                  <c:v>44389</c:v>
                </c:pt>
                <c:pt idx="12">
                  <c:v>44390</c:v>
                </c:pt>
                <c:pt idx="13">
                  <c:v>44391</c:v>
                </c:pt>
                <c:pt idx="14">
                  <c:v>44392</c:v>
                </c:pt>
                <c:pt idx="15">
                  <c:v>44393</c:v>
                </c:pt>
                <c:pt idx="16">
                  <c:v>44394</c:v>
                </c:pt>
                <c:pt idx="17">
                  <c:v>44395</c:v>
                </c:pt>
                <c:pt idx="18">
                  <c:v>44396</c:v>
                </c:pt>
                <c:pt idx="19">
                  <c:v>44397</c:v>
                </c:pt>
                <c:pt idx="20">
                  <c:v>44398</c:v>
                </c:pt>
                <c:pt idx="21">
                  <c:v>44399</c:v>
                </c:pt>
                <c:pt idx="22">
                  <c:v>44400</c:v>
                </c:pt>
                <c:pt idx="23">
                  <c:v>44401</c:v>
                </c:pt>
                <c:pt idx="24">
                  <c:v>44402</c:v>
                </c:pt>
                <c:pt idx="25">
                  <c:v>44403</c:v>
                </c:pt>
                <c:pt idx="26">
                  <c:v>44404</c:v>
                </c:pt>
                <c:pt idx="27">
                  <c:v>44405</c:v>
                </c:pt>
                <c:pt idx="28">
                  <c:v>44406</c:v>
                </c:pt>
                <c:pt idx="29">
                  <c:v>44407</c:v>
                </c:pt>
                <c:pt idx="30">
                  <c:v>44408</c:v>
                </c:pt>
                <c:pt idx="31">
                  <c:v>44409</c:v>
                </c:pt>
                <c:pt idx="32">
                  <c:v>44410</c:v>
                </c:pt>
                <c:pt idx="33">
                  <c:v>44411</c:v>
                </c:pt>
                <c:pt idx="34">
                  <c:v>44412</c:v>
                </c:pt>
                <c:pt idx="35">
                  <c:v>44413</c:v>
                </c:pt>
                <c:pt idx="36">
                  <c:v>44414</c:v>
                </c:pt>
                <c:pt idx="37">
                  <c:v>44415</c:v>
                </c:pt>
                <c:pt idx="38">
                  <c:v>44416</c:v>
                </c:pt>
                <c:pt idx="39">
                  <c:v>44417</c:v>
                </c:pt>
                <c:pt idx="40">
                  <c:v>44418</c:v>
                </c:pt>
                <c:pt idx="41">
                  <c:v>44419</c:v>
                </c:pt>
                <c:pt idx="42">
                  <c:v>44420</c:v>
                </c:pt>
                <c:pt idx="43">
                  <c:v>44421</c:v>
                </c:pt>
                <c:pt idx="44">
                  <c:v>44422</c:v>
                </c:pt>
                <c:pt idx="45">
                  <c:v>44423</c:v>
                </c:pt>
                <c:pt idx="46">
                  <c:v>44424</c:v>
                </c:pt>
                <c:pt idx="47">
                  <c:v>44425</c:v>
                </c:pt>
                <c:pt idx="48">
                  <c:v>44426</c:v>
                </c:pt>
                <c:pt idx="49">
                  <c:v>44427</c:v>
                </c:pt>
                <c:pt idx="50">
                  <c:v>44428</c:v>
                </c:pt>
                <c:pt idx="51">
                  <c:v>44429</c:v>
                </c:pt>
                <c:pt idx="52">
                  <c:v>44430</c:v>
                </c:pt>
                <c:pt idx="53">
                  <c:v>44431</c:v>
                </c:pt>
                <c:pt idx="54">
                  <c:v>44432</c:v>
                </c:pt>
                <c:pt idx="55">
                  <c:v>44433</c:v>
                </c:pt>
                <c:pt idx="56">
                  <c:v>44434</c:v>
                </c:pt>
                <c:pt idx="57">
                  <c:v>44435</c:v>
                </c:pt>
                <c:pt idx="58">
                  <c:v>44436</c:v>
                </c:pt>
                <c:pt idx="59">
                  <c:v>44437</c:v>
                </c:pt>
                <c:pt idx="60">
                  <c:v>44438</c:v>
                </c:pt>
                <c:pt idx="61">
                  <c:v>44439</c:v>
                </c:pt>
                <c:pt idx="62">
                  <c:v>44440</c:v>
                </c:pt>
                <c:pt idx="63">
                  <c:v>44441</c:v>
                </c:pt>
                <c:pt idx="64">
                  <c:v>44442</c:v>
                </c:pt>
                <c:pt idx="65">
                  <c:v>44443</c:v>
                </c:pt>
                <c:pt idx="66">
                  <c:v>44444</c:v>
                </c:pt>
                <c:pt idx="67">
                  <c:v>44445</c:v>
                </c:pt>
                <c:pt idx="68">
                  <c:v>44446</c:v>
                </c:pt>
                <c:pt idx="69">
                  <c:v>44447</c:v>
                </c:pt>
                <c:pt idx="70">
                  <c:v>44448</c:v>
                </c:pt>
                <c:pt idx="71">
                  <c:v>44449</c:v>
                </c:pt>
                <c:pt idx="72">
                  <c:v>44450</c:v>
                </c:pt>
                <c:pt idx="73">
                  <c:v>44451</c:v>
                </c:pt>
                <c:pt idx="74">
                  <c:v>44452</c:v>
                </c:pt>
                <c:pt idx="75">
                  <c:v>44453</c:v>
                </c:pt>
                <c:pt idx="76">
                  <c:v>44454</c:v>
                </c:pt>
                <c:pt idx="77">
                  <c:v>44455</c:v>
                </c:pt>
                <c:pt idx="78">
                  <c:v>44456</c:v>
                </c:pt>
                <c:pt idx="79">
                  <c:v>44457</c:v>
                </c:pt>
                <c:pt idx="80">
                  <c:v>44458</c:v>
                </c:pt>
                <c:pt idx="81">
                  <c:v>44459</c:v>
                </c:pt>
                <c:pt idx="82">
                  <c:v>44460</c:v>
                </c:pt>
              </c:numCache>
            </c:numRef>
          </c:cat>
          <c:val>
            <c:numRef>
              <c:f>Sheet1!$G$2:$G$84</c:f>
              <c:numCache>
                <c:formatCode>General</c:formatCode>
                <c:ptCount val="83"/>
                <c:pt idx="0">
                  <c:v>366</c:v>
                </c:pt>
                <c:pt idx="1">
                  <c:v>408</c:v>
                </c:pt>
                <c:pt idx="2">
                  <c:v>310</c:v>
                </c:pt>
                <c:pt idx="3">
                  <c:v>221</c:v>
                </c:pt>
                <c:pt idx="4">
                  <c:v>163</c:v>
                </c:pt>
                <c:pt idx="5">
                  <c:v>141</c:v>
                </c:pt>
                <c:pt idx="6">
                  <c:v>213</c:v>
                </c:pt>
                <c:pt idx="7">
                  <c:v>273</c:v>
                </c:pt>
                <c:pt idx="8">
                  <c:v>244</c:v>
                </c:pt>
                <c:pt idx="9">
                  <c:v>244</c:v>
                </c:pt>
                <c:pt idx="10">
                  <c:v>254</c:v>
                </c:pt>
                <c:pt idx="11">
                  <c:v>275</c:v>
                </c:pt>
                <c:pt idx="12">
                  <c:v>293</c:v>
                </c:pt>
                <c:pt idx="13">
                  <c:v>246</c:v>
                </c:pt>
                <c:pt idx="14">
                  <c:v>213</c:v>
                </c:pt>
                <c:pt idx="15">
                  <c:v>183</c:v>
                </c:pt>
                <c:pt idx="16">
                  <c:v>192</c:v>
                </c:pt>
                <c:pt idx="17">
                  <c:v>338</c:v>
                </c:pt>
                <c:pt idx="18">
                  <c:v>456</c:v>
                </c:pt>
                <c:pt idx="19">
                  <c:v>500</c:v>
                </c:pt>
                <c:pt idx="20">
                  <c:v>509</c:v>
                </c:pt>
                <c:pt idx="21">
                  <c:v>458</c:v>
                </c:pt>
                <c:pt idx="22">
                  <c:v>369</c:v>
                </c:pt>
                <c:pt idx="23">
                  <c:v>387</c:v>
                </c:pt>
                <c:pt idx="24">
                  <c:v>426</c:v>
                </c:pt>
                <c:pt idx="25">
                  <c:v>492</c:v>
                </c:pt>
                <c:pt idx="26">
                  <c:v>541</c:v>
                </c:pt>
                <c:pt idx="27">
                  <c:v>538</c:v>
                </c:pt>
                <c:pt idx="28">
                  <c:v>520</c:v>
                </c:pt>
                <c:pt idx="29">
                  <c:v>514</c:v>
                </c:pt>
                <c:pt idx="30">
                  <c:v>521</c:v>
                </c:pt>
                <c:pt idx="31">
                  <c:v>515</c:v>
                </c:pt>
                <c:pt idx="32">
                  <c:v>504</c:v>
                </c:pt>
                <c:pt idx="33">
                  <c:v>491</c:v>
                </c:pt>
                <c:pt idx="34">
                  <c:v>479</c:v>
                </c:pt>
                <c:pt idx="35">
                  <c:v>434</c:v>
                </c:pt>
                <c:pt idx="36">
                  <c:v>372</c:v>
                </c:pt>
                <c:pt idx="37">
                  <c:v>232</c:v>
                </c:pt>
                <c:pt idx="38">
                  <c:v>175</c:v>
                </c:pt>
                <c:pt idx="39">
                  <c:v>243</c:v>
                </c:pt>
                <c:pt idx="40">
                  <c:v>299</c:v>
                </c:pt>
                <c:pt idx="41">
                  <c:v>297</c:v>
                </c:pt>
                <c:pt idx="42">
                  <c:v>318</c:v>
                </c:pt>
                <c:pt idx="43">
                  <c:v>311</c:v>
                </c:pt>
                <c:pt idx="44">
                  <c:v>401</c:v>
                </c:pt>
                <c:pt idx="45">
                  <c:v>325</c:v>
                </c:pt>
                <c:pt idx="46">
                  <c:v>187</c:v>
                </c:pt>
                <c:pt idx="47">
                  <c:v>194</c:v>
                </c:pt>
                <c:pt idx="48">
                  <c:v>274</c:v>
                </c:pt>
                <c:pt idx="49">
                  <c:v>322</c:v>
                </c:pt>
                <c:pt idx="50">
                  <c:v>200</c:v>
                </c:pt>
                <c:pt idx="51">
                  <c:v>127</c:v>
                </c:pt>
                <c:pt idx="52">
                  <c:v>73</c:v>
                </c:pt>
                <c:pt idx="53">
                  <c:v>121</c:v>
                </c:pt>
                <c:pt idx="54">
                  <c:v>218</c:v>
                </c:pt>
                <c:pt idx="55">
                  <c:v>295</c:v>
                </c:pt>
                <c:pt idx="56">
                  <c:v>315</c:v>
                </c:pt>
                <c:pt idx="57">
                  <c:v>253</c:v>
                </c:pt>
                <c:pt idx="58">
                  <c:v>203</c:v>
                </c:pt>
                <c:pt idx="59">
                  <c:v>208</c:v>
                </c:pt>
                <c:pt idx="60">
                  <c:v>239</c:v>
                </c:pt>
                <c:pt idx="61">
                  <c:v>207</c:v>
                </c:pt>
                <c:pt idx="62">
                  <c:v>165</c:v>
                </c:pt>
                <c:pt idx="63">
                  <c:v>161</c:v>
                </c:pt>
                <c:pt idx="64">
                  <c:v>156</c:v>
                </c:pt>
                <c:pt idx="65">
                  <c:v>232</c:v>
                </c:pt>
                <c:pt idx="66">
                  <c:v>232</c:v>
                </c:pt>
                <c:pt idx="67">
                  <c:v>238</c:v>
                </c:pt>
                <c:pt idx="68">
                  <c:v>282</c:v>
                </c:pt>
                <c:pt idx="69">
                  <c:v>324</c:v>
                </c:pt>
                <c:pt idx="70">
                  <c:v>288</c:v>
                </c:pt>
                <c:pt idx="71">
                  <c:v>291</c:v>
                </c:pt>
                <c:pt idx="72">
                  <c:v>283</c:v>
                </c:pt>
                <c:pt idx="73">
                  <c:v>339</c:v>
                </c:pt>
                <c:pt idx="74">
                  <c:v>359</c:v>
                </c:pt>
                <c:pt idx="75">
                  <c:v>303</c:v>
                </c:pt>
                <c:pt idx="76">
                  <c:v>217</c:v>
                </c:pt>
                <c:pt idx="77">
                  <c:v>212</c:v>
                </c:pt>
                <c:pt idx="78">
                  <c:v>178</c:v>
                </c:pt>
                <c:pt idx="79">
                  <c:v>122</c:v>
                </c:pt>
                <c:pt idx="80">
                  <c:v>91</c:v>
                </c:pt>
                <c:pt idx="81">
                  <c:v>125</c:v>
                </c:pt>
                <c:pt idx="82">
                  <c:v>212</c:v>
                </c:pt>
              </c:numCache>
            </c:numRef>
          </c:val>
          <c:extLst>
            <c:ext xmlns:c16="http://schemas.microsoft.com/office/drawing/2014/chart" uri="{C3380CC4-5D6E-409C-BE32-E72D297353CC}">
              <c16:uniqueId val="{00000005-DED8-9540-A805-037670957FFD}"/>
            </c:ext>
          </c:extLst>
        </c:ser>
        <c:ser>
          <c:idx val="6"/>
          <c:order val="6"/>
          <c:tx>
            <c:strRef>
              <c:f>Sheet1!$H$1</c:f>
              <c:strCache>
                <c:ptCount val="1"/>
                <c:pt idx="0">
                  <c:v>Lignite</c:v>
                </c:pt>
              </c:strCache>
            </c:strRef>
          </c:tx>
          <c:spPr>
            <a:solidFill>
              <a:srgbClr val="575756"/>
            </a:solidFill>
            <a:ln>
              <a:solidFill>
                <a:srgbClr val="575756"/>
              </a:solidFill>
            </a:ln>
            <a:effectLst/>
          </c:spPr>
          <c:cat>
            <c:numRef>
              <c:f>Sheet1!$A$2:$A$84</c:f>
              <c:numCache>
                <c:formatCode>m/d/yyyy</c:formatCode>
                <c:ptCount val="83"/>
                <c:pt idx="0">
                  <c:v>44378</c:v>
                </c:pt>
                <c:pt idx="1">
                  <c:v>44379</c:v>
                </c:pt>
                <c:pt idx="2">
                  <c:v>44380</c:v>
                </c:pt>
                <c:pt idx="3">
                  <c:v>44381</c:v>
                </c:pt>
                <c:pt idx="4">
                  <c:v>44382</c:v>
                </c:pt>
                <c:pt idx="5">
                  <c:v>44383</c:v>
                </c:pt>
                <c:pt idx="6">
                  <c:v>44384</c:v>
                </c:pt>
                <c:pt idx="7">
                  <c:v>44385</c:v>
                </c:pt>
                <c:pt idx="8">
                  <c:v>44386</c:v>
                </c:pt>
                <c:pt idx="9">
                  <c:v>44387</c:v>
                </c:pt>
                <c:pt idx="10">
                  <c:v>44388</c:v>
                </c:pt>
                <c:pt idx="11">
                  <c:v>44389</c:v>
                </c:pt>
                <c:pt idx="12">
                  <c:v>44390</c:v>
                </c:pt>
                <c:pt idx="13">
                  <c:v>44391</c:v>
                </c:pt>
                <c:pt idx="14">
                  <c:v>44392</c:v>
                </c:pt>
                <c:pt idx="15">
                  <c:v>44393</c:v>
                </c:pt>
                <c:pt idx="16">
                  <c:v>44394</c:v>
                </c:pt>
                <c:pt idx="17">
                  <c:v>44395</c:v>
                </c:pt>
                <c:pt idx="18">
                  <c:v>44396</c:v>
                </c:pt>
                <c:pt idx="19">
                  <c:v>44397</c:v>
                </c:pt>
                <c:pt idx="20">
                  <c:v>44398</c:v>
                </c:pt>
                <c:pt idx="21">
                  <c:v>44399</c:v>
                </c:pt>
                <c:pt idx="22">
                  <c:v>44400</c:v>
                </c:pt>
                <c:pt idx="23">
                  <c:v>44401</c:v>
                </c:pt>
                <c:pt idx="24">
                  <c:v>44402</c:v>
                </c:pt>
                <c:pt idx="25">
                  <c:v>44403</c:v>
                </c:pt>
                <c:pt idx="26">
                  <c:v>44404</c:v>
                </c:pt>
                <c:pt idx="27">
                  <c:v>44405</c:v>
                </c:pt>
                <c:pt idx="28">
                  <c:v>44406</c:v>
                </c:pt>
                <c:pt idx="29">
                  <c:v>44407</c:v>
                </c:pt>
                <c:pt idx="30">
                  <c:v>44408</c:v>
                </c:pt>
                <c:pt idx="31">
                  <c:v>44409</c:v>
                </c:pt>
                <c:pt idx="32">
                  <c:v>44410</c:v>
                </c:pt>
                <c:pt idx="33">
                  <c:v>44411</c:v>
                </c:pt>
                <c:pt idx="34">
                  <c:v>44412</c:v>
                </c:pt>
                <c:pt idx="35">
                  <c:v>44413</c:v>
                </c:pt>
                <c:pt idx="36">
                  <c:v>44414</c:v>
                </c:pt>
                <c:pt idx="37">
                  <c:v>44415</c:v>
                </c:pt>
                <c:pt idx="38">
                  <c:v>44416</c:v>
                </c:pt>
                <c:pt idx="39">
                  <c:v>44417</c:v>
                </c:pt>
                <c:pt idx="40">
                  <c:v>44418</c:v>
                </c:pt>
                <c:pt idx="41">
                  <c:v>44419</c:v>
                </c:pt>
                <c:pt idx="42">
                  <c:v>44420</c:v>
                </c:pt>
                <c:pt idx="43">
                  <c:v>44421</c:v>
                </c:pt>
                <c:pt idx="44">
                  <c:v>44422</c:v>
                </c:pt>
                <c:pt idx="45">
                  <c:v>44423</c:v>
                </c:pt>
                <c:pt idx="46">
                  <c:v>44424</c:v>
                </c:pt>
                <c:pt idx="47">
                  <c:v>44425</c:v>
                </c:pt>
                <c:pt idx="48">
                  <c:v>44426</c:v>
                </c:pt>
                <c:pt idx="49">
                  <c:v>44427</c:v>
                </c:pt>
                <c:pt idx="50">
                  <c:v>44428</c:v>
                </c:pt>
                <c:pt idx="51">
                  <c:v>44429</c:v>
                </c:pt>
                <c:pt idx="52">
                  <c:v>44430</c:v>
                </c:pt>
                <c:pt idx="53">
                  <c:v>44431</c:v>
                </c:pt>
                <c:pt idx="54">
                  <c:v>44432</c:v>
                </c:pt>
                <c:pt idx="55">
                  <c:v>44433</c:v>
                </c:pt>
                <c:pt idx="56">
                  <c:v>44434</c:v>
                </c:pt>
                <c:pt idx="57">
                  <c:v>44435</c:v>
                </c:pt>
                <c:pt idx="58">
                  <c:v>44436</c:v>
                </c:pt>
                <c:pt idx="59">
                  <c:v>44437</c:v>
                </c:pt>
                <c:pt idx="60">
                  <c:v>44438</c:v>
                </c:pt>
                <c:pt idx="61">
                  <c:v>44439</c:v>
                </c:pt>
                <c:pt idx="62">
                  <c:v>44440</c:v>
                </c:pt>
                <c:pt idx="63">
                  <c:v>44441</c:v>
                </c:pt>
                <c:pt idx="64">
                  <c:v>44442</c:v>
                </c:pt>
                <c:pt idx="65">
                  <c:v>44443</c:v>
                </c:pt>
                <c:pt idx="66">
                  <c:v>44444</c:v>
                </c:pt>
                <c:pt idx="67">
                  <c:v>44445</c:v>
                </c:pt>
                <c:pt idx="68">
                  <c:v>44446</c:v>
                </c:pt>
                <c:pt idx="69">
                  <c:v>44447</c:v>
                </c:pt>
                <c:pt idx="70">
                  <c:v>44448</c:v>
                </c:pt>
                <c:pt idx="71">
                  <c:v>44449</c:v>
                </c:pt>
                <c:pt idx="72">
                  <c:v>44450</c:v>
                </c:pt>
                <c:pt idx="73">
                  <c:v>44451</c:v>
                </c:pt>
                <c:pt idx="74">
                  <c:v>44452</c:v>
                </c:pt>
                <c:pt idx="75">
                  <c:v>44453</c:v>
                </c:pt>
                <c:pt idx="76">
                  <c:v>44454</c:v>
                </c:pt>
                <c:pt idx="77">
                  <c:v>44455</c:v>
                </c:pt>
                <c:pt idx="78">
                  <c:v>44456</c:v>
                </c:pt>
                <c:pt idx="79">
                  <c:v>44457</c:v>
                </c:pt>
                <c:pt idx="80">
                  <c:v>44458</c:v>
                </c:pt>
                <c:pt idx="81">
                  <c:v>44459</c:v>
                </c:pt>
                <c:pt idx="82">
                  <c:v>44460</c:v>
                </c:pt>
              </c:numCache>
            </c:numRef>
          </c:cat>
          <c:val>
            <c:numRef>
              <c:f>Sheet1!$H$2:$H$84</c:f>
              <c:numCache>
                <c:formatCode>General</c:formatCode>
                <c:ptCount val="83"/>
                <c:pt idx="0">
                  <c:v>92</c:v>
                </c:pt>
                <c:pt idx="1">
                  <c:v>83</c:v>
                </c:pt>
                <c:pt idx="2">
                  <c:v>82</c:v>
                </c:pt>
                <c:pt idx="3">
                  <c:v>82</c:v>
                </c:pt>
                <c:pt idx="4">
                  <c:v>80</c:v>
                </c:pt>
                <c:pt idx="5">
                  <c:v>78</c:v>
                </c:pt>
                <c:pt idx="6">
                  <c:v>83</c:v>
                </c:pt>
                <c:pt idx="7">
                  <c:v>77</c:v>
                </c:pt>
                <c:pt idx="8">
                  <c:v>71</c:v>
                </c:pt>
                <c:pt idx="9">
                  <c:v>71</c:v>
                </c:pt>
                <c:pt idx="10">
                  <c:v>77</c:v>
                </c:pt>
                <c:pt idx="11">
                  <c:v>78</c:v>
                </c:pt>
                <c:pt idx="12">
                  <c:v>81</c:v>
                </c:pt>
                <c:pt idx="13">
                  <c:v>79</c:v>
                </c:pt>
                <c:pt idx="14">
                  <c:v>77</c:v>
                </c:pt>
                <c:pt idx="15">
                  <c:v>79</c:v>
                </c:pt>
                <c:pt idx="16">
                  <c:v>79</c:v>
                </c:pt>
                <c:pt idx="17">
                  <c:v>70</c:v>
                </c:pt>
                <c:pt idx="18">
                  <c:v>63</c:v>
                </c:pt>
                <c:pt idx="19">
                  <c:v>68</c:v>
                </c:pt>
                <c:pt idx="20">
                  <c:v>66</c:v>
                </c:pt>
                <c:pt idx="21">
                  <c:v>71</c:v>
                </c:pt>
                <c:pt idx="22">
                  <c:v>79</c:v>
                </c:pt>
                <c:pt idx="23">
                  <c:v>82</c:v>
                </c:pt>
                <c:pt idx="24">
                  <c:v>75</c:v>
                </c:pt>
                <c:pt idx="25">
                  <c:v>66</c:v>
                </c:pt>
                <c:pt idx="26">
                  <c:v>69</c:v>
                </c:pt>
                <c:pt idx="27">
                  <c:v>73</c:v>
                </c:pt>
                <c:pt idx="28">
                  <c:v>71</c:v>
                </c:pt>
                <c:pt idx="29">
                  <c:v>71</c:v>
                </c:pt>
                <c:pt idx="30">
                  <c:v>68</c:v>
                </c:pt>
                <c:pt idx="31">
                  <c:v>59</c:v>
                </c:pt>
                <c:pt idx="32">
                  <c:v>67</c:v>
                </c:pt>
                <c:pt idx="33">
                  <c:v>64</c:v>
                </c:pt>
                <c:pt idx="34">
                  <c:v>68</c:v>
                </c:pt>
                <c:pt idx="35">
                  <c:v>73</c:v>
                </c:pt>
                <c:pt idx="36">
                  <c:v>72</c:v>
                </c:pt>
                <c:pt idx="37">
                  <c:v>81</c:v>
                </c:pt>
                <c:pt idx="38">
                  <c:v>81</c:v>
                </c:pt>
                <c:pt idx="39">
                  <c:v>80</c:v>
                </c:pt>
                <c:pt idx="40">
                  <c:v>82</c:v>
                </c:pt>
                <c:pt idx="41">
                  <c:v>82</c:v>
                </c:pt>
                <c:pt idx="42">
                  <c:v>80</c:v>
                </c:pt>
                <c:pt idx="43">
                  <c:v>77</c:v>
                </c:pt>
                <c:pt idx="44">
                  <c:v>70</c:v>
                </c:pt>
                <c:pt idx="45">
                  <c:v>69</c:v>
                </c:pt>
                <c:pt idx="46">
                  <c:v>64</c:v>
                </c:pt>
                <c:pt idx="47">
                  <c:v>62</c:v>
                </c:pt>
                <c:pt idx="48">
                  <c:v>62</c:v>
                </c:pt>
                <c:pt idx="49">
                  <c:v>67</c:v>
                </c:pt>
                <c:pt idx="50">
                  <c:v>68</c:v>
                </c:pt>
                <c:pt idx="51">
                  <c:v>70</c:v>
                </c:pt>
                <c:pt idx="52">
                  <c:v>69</c:v>
                </c:pt>
                <c:pt idx="53">
                  <c:v>71</c:v>
                </c:pt>
                <c:pt idx="54">
                  <c:v>70</c:v>
                </c:pt>
                <c:pt idx="55">
                  <c:v>69</c:v>
                </c:pt>
                <c:pt idx="56">
                  <c:v>68</c:v>
                </c:pt>
                <c:pt idx="57">
                  <c:v>69</c:v>
                </c:pt>
                <c:pt idx="58">
                  <c:v>72</c:v>
                </c:pt>
                <c:pt idx="59">
                  <c:v>77</c:v>
                </c:pt>
                <c:pt idx="60">
                  <c:v>73</c:v>
                </c:pt>
                <c:pt idx="61">
                  <c:v>70</c:v>
                </c:pt>
                <c:pt idx="62">
                  <c:v>73</c:v>
                </c:pt>
                <c:pt idx="63">
                  <c:v>75</c:v>
                </c:pt>
                <c:pt idx="64">
                  <c:v>78</c:v>
                </c:pt>
                <c:pt idx="65">
                  <c:v>76</c:v>
                </c:pt>
                <c:pt idx="66">
                  <c:v>76</c:v>
                </c:pt>
                <c:pt idx="67">
                  <c:v>79</c:v>
                </c:pt>
                <c:pt idx="68">
                  <c:v>78</c:v>
                </c:pt>
                <c:pt idx="69">
                  <c:v>80</c:v>
                </c:pt>
                <c:pt idx="70">
                  <c:v>83</c:v>
                </c:pt>
                <c:pt idx="71">
                  <c:v>79</c:v>
                </c:pt>
                <c:pt idx="72">
                  <c:v>78</c:v>
                </c:pt>
                <c:pt idx="73">
                  <c:v>76</c:v>
                </c:pt>
                <c:pt idx="74">
                  <c:v>79</c:v>
                </c:pt>
                <c:pt idx="75">
                  <c:v>80</c:v>
                </c:pt>
                <c:pt idx="76">
                  <c:v>82</c:v>
                </c:pt>
                <c:pt idx="77">
                  <c:v>84</c:v>
                </c:pt>
                <c:pt idx="78">
                  <c:v>88</c:v>
                </c:pt>
                <c:pt idx="79">
                  <c:v>88</c:v>
                </c:pt>
                <c:pt idx="80">
                  <c:v>80</c:v>
                </c:pt>
                <c:pt idx="81">
                  <c:v>75</c:v>
                </c:pt>
                <c:pt idx="82">
                  <c:v>69</c:v>
                </c:pt>
              </c:numCache>
            </c:numRef>
          </c:val>
          <c:extLst>
            <c:ext xmlns:c16="http://schemas.microsoft.com/office/drawing/2014/chart" uri="{C3380CC4-5D6E-409C-BE32-E72D297353CC}">
              <c16:uniqueId val="{00000006-DED8-9540-A805-037670957FFD}"/>
            </c:ext>
          </c:extLst>
        </c:ser>
        <c:ser>
          <c:idx val="7"/>
          <c:order val="7"/>
          <c:tx>
            <c:strRef>
              <c:f>Sheet1!$I$1</c:f>
              <c:strCache>
                <c:ptCount val="1"/>
                <c:pt idx="0">
                  <c:v>Biomass/other RES</c:v>
                </c:pt>
              </c:strCache>
            </c:strRef>
          </c:tx>
          <c:spPr>
            <a:solidFill>
              <a:srgbClr val="F49A70"/>
            </a:solidFill>
            <a:ln>
              <a:solidFill>
                <a:srgbClr val="F49A70"/>
              </a:solidFill>
            </a:ln>
            <a:effectLst/>
          </c:spPr>
          <c:cat>
            <c:numRef>
              <c:f>Sheet1!$A$2:$A$84</c:f>
              <c:numCache>
                <c:formatCode>m/d/yyyy</c:formatCode>
                <c:ptCount val="83"/>
                <c:pt idx="0">
                  <c:v>44378</c:v>
                </c:pt>
                <c:pt idx="1">
                  <c:v>44379</c:v>
                </c:pt>
                <c:pt idx="2">
                  <c:v>44380</c:v>
                </c:pt>
                <c:pt idx="3">
                  <c:v>44381</c:v>
                </c:pt>
                <c:pt idx="4">
                  <c:v>44382</c:v>
                </c:pt>
                <c:pt idx="5">
                  <c:v>44383</c:v>
                </c:pt>
                <c:pt idx="6">
                  <c:v>44384</c:v>
                </c:pt>
                <c:pt idx="7">
                  <c:v>44385</c:v>
                </c:pt>
                <c:pt idx="8">
                  <c:v>44386</c:v>
                </c:pt>
                <c:pt idx="9">
                  <c:v>44387</c:v>
                </c:pt>
                <c:pt idx="10">
                  <c:v>44388</c:v>
                </c:pt>
                <c:pt idx="11">
                  <c:v>44389</c:v>
                </c:pt>
                <c:pt idx="12">
                  <c:v>44390</c:v>
                </c:pt>
                <c:pt idx="13">
                  <c:v>44391</c:v>
                </c:pt>
                <c:pt idx="14">
                  <c:v>44392</c:v>
                </c:pt>
                <c:pt idx="15">
                  <c:v>44393</c:v>
                </c:pt>
                <c:pt idx="16">
                  <c:v>44394</c:v>
                </c:pt>
                <c:pt idx="17">
                  <c:v>44395</c:v>
                </c:pt>
                <c:pt idx="18">
                  <c:v>44396</c:v>
                </c:pt>
                <c:pt idx="19">
                  <c:v>44397</c:v>
                </c:pt>
                <c:pt idx="20">
                  <c:v>44398</c:v>
                </c:pt>
                <c:pt idx="21">
                  <c:v>44399</c:v>
                </c:pt>
                <c:pt idx="22">
                  <c:v>44400</c:v>
                </c:pt>
                <c:pt idx="23">
                  <c:v>44401</c:v>
                </c:pt>
                <c:pt idx="24">
                  <c:v>44402</c:v>
                </c:pt>
                <c:pt idx="25">
                  <c:v>44403</c:v>
                </c:pt>
                <c:pt idx="26">
                  <c:v>44404</c:v>
                </c:pt>
                <c:pt idx="27">
                  <c:v>44405</c:v>
                </c:pt>
                <c:pt idx="28">
                  <c:v>44406</c:v>
                </c:pt>
                <c:pt idx="29">
                  <c:v>44407</c:v>
                </c:pt>
                <c:pt idx="30">
                  <c:v>44408</c:v>
                </c:pt>
                <c:pt idx="31">
                  <c:v>44409</c:v>
                </c:pt>
                <c:pt idx="32">
                  <c:v>44410</c:v>
                </c:pt>
                <c:pt idx="33">
                  <c:v>44411</c:v>
                </c:pt>
                <c:pt idx="34">
                  <c:v>44412</c:v>
                </c:pt>
                <c:pt idx="35">
                  <c:v>44413</c:v>
                </c:pt>
                <c:pt idx="36">
                  <c:v>44414</c:v>
                </c:pt>
                <c:pt idx="37">
                  <c:v>44415</c:v>
                </c:pt>
                <c:pt idx="38">
                  <c:v>44416</c:v>
                </c:pt>
                <c:pt idx="39">
                  <c:v>44417</c:v>
                </c:pt>
                <c:pt idx="40">
                  <c:v>44418</c:v>
                </c:pt>
                <c:pt idx="41">
                  <c:v>44419</c:v>
                </c:pt>
                <c:pt idx="42">
                  <c:v>44420</c:v>
                </c:pt>
                <c:pt idx="43">
                  <c:v>44421</c:v>
                </c:pt>
                <c:pt idx="44">
                  <c:v>44422</c:v>
                </c:pt>
                <c:pt idx="45">
                  <c:v>44423</c:v>
                </c:pt>
                <c:pt idx="46">
                  <c:v>44424</c:v>
                </c:pt>
                <c:pt idx="47">
                  <c:v>44425</c:v>
                </c:pt>
                <c:pt idx="48">
                  <c:v>44426</c:v>
                </c:pt>
                <c:pt idx="49">
                  <c:v>44427</c:v>
                </c:pt>
                <c:pt idx="50">
                  <c:v>44428</c:v>
                </c:pt>
                <c:pt idx="51">
                  <c:v>44429</c:v>
                </c:pt>
                <c:pt idx="52">
                  <c:v>44430</c:v>
                </c:pt>
                <c:pt idx="53">
                  <c:v>44431</c:v>
                </c:pt>
                <c:pt idx="54">
                  <c:v>44432</c:v>
                </c:pt>
                <c:pt idx="55">
                  <c:v>44433</c:v>
                </c:pt>
                <c:pt idx="56">
                  <c:v>44434</c:v>
                </c:pt>
                <c:pt idx="57">
                  <c:v>44435</c:v>
                </c:pt>
                <c:pt idx="58">
                  <c:v>44436</c:v>
                </c:pt>
                <c:pt idx="59">
                  <c:v>44437</c:v>
                </c:pt>
                <c:pt idx="60">
                  <c:v>44438</c:v>
                </c:pt>
                <c:pt idx="61">
                  <c:v>44439</c:v>
                </c:pt>
                <c:pt idx="62">
                  <c:v>44440</c:v>
                </c:pt>
                <c:pt idx="63">
                  <c:v>44441</c:v>
                </c:pt>
                <c:pt idx="64">
                  <c:v>44442</c:v>
                </c:pt>
                <c:pt idx="65">
                  <c:v>44443</c:v>
                </c:pt>
                <c:pt idx="66">
                  <c:v>44444</c:v>
                </c:pt>
                <c:pt idx="67">
                  <c:v>44445</c:v>
                </c:pt>
                <c:pt idx="68">
                  <c:v>44446</c:v>
                </c:pt>
                <c:pt idx="69">
                  <c:v>44447</c:v>
                </c:pt>
                <c:pt idx="70">
                  <c:v>44448</c:v>
                </c:pt>
                <c:pt idx="71">
                  <c:v>44449</c:v>
                </c:pt>
                <c:pt idx="72">
                  <c:v>44450</c:v>
                </c:pt>
                <c:pt idx="73">
                  <c:v>44451</c:v>
                </c:pt>
                <c:pt idx="74">
                  <c:v>44452</c:v>
                </c:pt>
                <c:pt idx="75">
                  <c:v>44453</c:v>
                </c:pt>
                <c:pt idx="76">
                  <c:v>44454</c:v>
                </c:pt>
                <c:pt idx="77">
                  <c:v>44455</c:v>
                </c:pt>
                <c:pt idx="78">
                  <c:v>44456</c:v>
                </c:pt>
                <c:pt idx="79">
                  <c:v>44457</c:v>
                </c:pt>
                <c:pt idx="80">
                  <c:v>44458</c:v>
                </c:pt>
                <c:pt idx="81">
                  <c:v>44459</c:v>
                </c:pt>
                <c:pt idx="82">
                  <c:v>44460</c:v>
                </c:pt>
              </c:numCache>
            </c:numRef>
          </c:cat>
          <c:val>
            <c:numRef>
              <c:f>Sheet1!$I$2:$I$84</c:f>
              <c:numCache>
                <c:formatCode>General</c:formatCode>
                <c:ptCount val="83"/>
                <c:pt idx="0">
                  <c:v>42.6</c:v>
                </c:pt>
                <c:pt idx="1">
                  <c:v>40.74</c:v>
                </c:pt>
                <c:pt idx="2">
                  <c:v>41.28</c:v>
                </c:pt>
                <c:pt idx="3">
                  <c:v>43.27</c:v>
                </c:pt>
                <c:pt idx="4">
                  <c:v>43.649999999999899</c:v>
                </c:pt>
                <c:pt idx="5">
                  <c:v>45.7</c:v>
                </c:pt>
                <c:pt idx="6">
                  <c:v>44.42</c:v>
                </c:pt>
                <c:pt idx="7">
                  <c:v>45.199999999999903</c:v>
                </c:pt>
                <c:pt idx="8">
                  <c:v>49.719999999999899</c:v>
                </c:pt>
                <c:pt idx="9">
                  <c:v>49.719999999999899</c:v>
                </c:pt>
                <c:pt idx="10">
                  <c:v>48.1099999999999</c:v>
                </c:pt>
                <c:pt idx="11">
                  <c:v>45.29</c:v>
                </c:pt>
                <c:pt idx="12">
                  <c:v>49.65</c:v>
                </c:pt>
                <c:pt idx="13">
                  <c:v>51.71</c:v>
                </c:pt>
                <c:pt idx="14">
                  <c:v>49.93</c:v>
                </c:pt>
                <c:pt idx="15">
                  <c:v>52.77</c:v>
                </c:pt>
                <c:pt idx="16">
                  <c:v>54.6</c:v>
                </c:pt>
                <c:pt idx="17">
                  <c:v>52.5</c:v>
                </c:pt>
                <c:pt idx="18">
                  <c:v>50.629999999999903</c:v>
                </c:pt>
                <c:pt idx="19">
                  <c:v>50.899999999999899</c:v>
                </c:pt>
                <c:pt idx="20">
                  <c:v>50.5399999999999</c:v>
                </c:pt>
                <c:pt idx="21">
                  <c:v>51.35</c:v>
                </c:pt>
                <c:pt idx="22">
                  <c:v>50.02</c:v>
                </c:pt>
                <c:pt idx="23">
                  <c:v>51.04</c:v>
                </c:pt>
                <c:pt idx="24">
                  <c:v>48.759999999999899</c:v>
                </c:pt>
                <c:pt idx="25">
                  <c:v>45.67</c:v>
                </c:pt>
                <c:pt idx="26">
                  <c:v>44.149999999999899</c:v>
                </c:pt>
                <c:pt idx="27">
                  <c:v>52.0399999999999</c:v>
                </c:pt>
                <c:pt idx="28">
                  <c:v>53.149999999999899</c:v>
                </c:pt>
                <c:pt idx="29">
                  <c:v>49.12</c:v>
                </c:pt>
                <c:pt idx="30">
                  <c:v>51.25</c:v>
                </c:pt>
                <c:pt idx="31">
                  <c:v>51.98</c:v>
                </c:pt>
                <c:pt idx="32">
                  <c:v>46.99</c:v>
                </c:pt>
                <c:pt idx="33">
                  <c:v>51.809999999999903</c:v>
                </c:pt>
                <c:pt idx="34">
                  <c:v>56.19</c:v>
                </c:pt>
                <c:pt idx="35">
                  <c:v>56.269999999999897</c:v>
                </c:pt>
                <c:pt idx="36">
                  <c:v>56.879999999999903</c:v>
                </c:pt>
                <c:pt idx="37">
                  <c:v>49.75</c:v>
                </c:pt>
                <c:pt idx="38">
                  <c:v>51.43</c:v>
                </c:pt>
                <c:pt idx="39">
                  <c:v>56.95</c:v>
                </c:pt>
                <c:pt idx="40">
                  <c:v>58.839999999999897</c:v>
                </c:pt>
                <c:pt idx="41">
                  <c:v>54.34</c:v>
                </c:pt>
                <c:pt idx="42">
                  <c:v>55.15</c:v>
                </c:pt>
                <c:pt idx="43">
                  <c:v>54.52</c:v>
                </c:pt>
                <c:pt idx="44">
                  <c:v>55.8</c:v>
                </c:pt>
                <c:pt idx="45">
                  <c:v>48.659999999999897</c:v>
                </c:pt>
                <c:pt idx="46">
                  <c:v>50.99</c:v>
                </c:pt>
                <c:pt idx="47">
                  <c:v>56.529999999999902</c:v>
                </c:pt>
                <c:pt idx="48">
                  <c:v>54.08</c:v>
                </c:pt>
                <c:pt idx="49">
                  <c:v>54.65</c:v>
                </c:pt>
                <c:pt idx="50">
                  <c:v>54.839999999999897</c:v>
                </c:pt>
                <c:pt idx="51">
                  <c:v>55.56</c:v>
                </c:pt>
                <c:pt idx="52">
                  <c:v>52.92</c:v>
                </c:pt>
                <c:pt idx="53">
                  <c:v>51.71</c:v>
                </c:pt>
                <c:pt idx="54">
                  <c:v>49.69</c:v>
                </c:pt>
                <c:pt idx="55">
                  <c:v>50.379999999999903</c:v>
                </c:pt>
                <c:pt idx="56">
                  <c:v>53.129999999999903</c:v>
                </c:pt>
                <c:pt idx="57">
                  <c:v>47.2899999999999</c:v>
                </c:pt>
                <c:pt idx="58">
                  <c:v>51.909999999999897</c:v>
                </c:pt>
                <c:pt idx="59">
                  <c:v>51.22</c:v>
                </c:pt>
                <c:pt idx="60">
                  <c:v>52.23</c:v>
                </c:pt>
                <c:pt idx="61">
                  <c:v>49.599999999999902</c:v>
                </c:pt>
                <c:pt idx="62">
                  <c:v>51.27</c:v>
                </c:pt>
                <c:pt idx="63">
                  <c:v>49.29</c:v>
                </c:pt>
                <c:pt idx="64">
                  <c:v>51.48</c:v>
                </c:pt>
                <c:pt idx="65">
                  <c:v>50.319999999999901</c:v>
                </c:pt>
                <c:pt idx="66">
                  <c:v>50.319999999999901</c:v>
                </c:pt>
                <c:pt idx="67">
                  <c:v>47.299999999999898</c:v>
                </c:pt>
                <c:pt idx="68">
                  <c:v>47.28</c:v>
                </c:pt>
                <c:pt idx="69">
                  <c:v>48.69</c:v>
                </c:pt>
                <c:pt idx="70">
                  <c:v>49.37</c:v>
                </c:pt>
                <c:pt idx="71">
                  <c:v>50.239999999999903</c:v>
                </c:pt>
                <c:pt idx="72">
                  <c:v>50.569999999999901</c:v>
                </c:pt>
                <c:pt idx="73">
                  <c:v>51.37</c:v>
                </c:pt>
                <c:pt idx="74">
                  <c:v>53.629999999999903</c:v>
                </c:pt>
                <c:pt idx="75">
                  <c:v>51.87</c:v>
                </c:pt>
                <c:pt idx="76">
                  <c:v>50.72</c:v>
                </c:pt>
                <c:pt idx="77">
                  <c:v>47.779999999999902</c:v>
                </c:pt>
                <c:pt idx="78">
                  <c:v>49.189999999999898</c:v>
                </c:pt>
                <c:pt idx="79">
                  <c:v>49.97</c:v>
                </c:pt>
                <c:pt idx="80">
                  <c:v>57.52</c:v>
                </c:pt>
                <c:pt idx="81">
                  <c:v>45.62</c:v>
                </c:pt>
                <c:pt idx="82">
                  <c:v>46.739999999999903</c:v>
                </c:pt>
              </c:numCache>
            </c:numRef>
          </c:val>
          <c:extLst>
            <c:ext xmlns:c16="http://schemas.microsoft.com/office/drawing/2014/chart" uri="{C3380CC4-5D6E-409C-BE32-E72D297353CC}">
              <c16:uniqueId val="{00000007-DED8-9540-A805-037670957FFD}"/>
            </c:ext>
          </c:extLst>
        </c:ser>
        <c:dLbls>
          <c:showLegendKey val="0"/>
          <c:showVal val="0"/>
          <c:showCatName val="0"/>
          <c:showSerName val="0"/>
          <c:showPercent val="0"/>
          <c:showBubbleSize val="0"/>
        </c:dLbls>
        <c:axId val="1611582176"/>
        <c:axId val="1601906384"/>
      </c:areaChart>
      <c:lineChart>
        <c:grouping val="standard"/>
        <c:varyColors val="0"/>
        <c:ser>
          <c:idx val="8"/>
          <c:order val="8"/>
          <c:tx>
            <c:strRef>
              <c:f>Sheet1!$J$1</c:f>
              <c:strCache>
                <c:ptCount val="1"/>
                <c:pt idx="0">
                  <c:v>RE share %</c:v>
                </c:pt>
              </c:strCache>
            </c:strRef>
          </c:tx>
          <c:spPr>
            <a:ln w="19050" cap="rnd">
              <a:solidFill>
                <a:srgbClr val="EA5813"/>
              </a:solidFill>
              <a:round/>
            </a:ln>
            <a:effectLst/>
          </c:spPr>
          <c:marker>
            <c:symbol val="none"/>
          </c:marker>
          <c:cat>
            <c:numRef>
              <c:f>Sheet1!$A$2:$A$84</c:f>
              <c:numCache>
                <c:formatCode>m/d/yyyy</c:formatCode>
                <c:ptCount val="83"/>
                <c:pt idx="0">
                  <c:v>44378</c:v>
                </c:pt>
                <c:pt idx="1">
                  <c:v>44379</c:v>
                </c:pt>
                <c:pt idx="2">
                  <c:v>44380</c:v>
                </c:pt>
                <c:pt idx="3">
                  <c:v>44381</c:v>
                </c:pt>
                <c:pt idx="4">
                  <c:v>44382</c:v>
                </c:pt>
                <c:pt idx="5">
                  <c:v>44383</c:v>
                </c:pt>
                <c:pt idx="6">
                  <c:v>44384</c:v>
                </c:pt>
                <c:pt idx="7">
                  <c:v>44385</c:v>
                </c:pt>
                <c:pt idx="8">
                  <c:v>44386</c:v>
                </c:pt>
                <c:pt idx="9">
                  <c:v>44387</c:v>
                </c:pt>
                <c:pt idx="10">
                  <c:v>44388</c:v>
                </c:pt>
                <c:pt idx="11">
                  <c:v>44389</c:v>
                </c:pt>
                <c:pt idx="12">
                  <c:v>44390</c:v>
                </c:pt>
                <c:pt idx="13">
                  <c:v>44391</c:v>
                </c:pt>
                <c:pt idx="14">
                  <c:v>44392</c:v>
                </c:pt>
                <c:pt idx="15">
                  <c:v>44393</c:v>
                </c:pt>
                <c:pt idx="16">
                  <c:v>44394</c:v>
                </c:pt>
                <c:pt idx="17">
                  <c:v>44395</c:v>
                </c:pt>
                <c:pt idx="18">
                  <c:v>44396</c:v>
                </c:pt>
                <c:pt idx="19">
                  <c:v>44397</c:v>
                </c:pt>
                <c:pt idx="20">
                  <c:v>44398</c:v>
                </c:pt>
                <c:pt idx="21">
                  <c:v>44399</c:v>
                </c:pt>
                <c:pt idx="22">
                  <c:v>44400</c:v>
                </c:pt>
                <c:pt idx="23">
                  <c:v>44401</c:v>
                </c:pt>
                <c:pt idx="24">
                  <c:v>44402</c:v>
                </c:pt>
                <c:pt idx="25">
                  <c:v>44403</c:v>
                </c:pt>
                <c:pt idx="26">
                  <c:v>44404</c:v>
                </c:pt>
                <c:pt idx="27">
                  <c:v>44405</c:v>
                </c:pt>
                <c:pt idx="28">
                  <c:v>44406</c:v>
                </c:pt>
                <c:pt idx="29">
                  <c:v>44407</c:v>
                </c:pt>
                <c:pt idx="30">
                  <c:v>44408</c:v>
                </c:pt>
                <c:pt idx="31">
                  <c:v>44409</c:v>
                </c:pt>
                <c:pt idx="32">
                  <c:v>44410</c:v>
                </c:pt>
                <c:pt idx="33">
                  <c:v>44411</c:v>
                </c:pt>
                <c:pt idx="34">
                  <c:v>44412</c:v>
                </c:pt>
                <c:pt idx="35">
                  <c:v>44413</c:v>
                </c:pt>
                <c:pt idx="36">
                  <c:v>44414</c:v>
                </c:pt>
                <c:pt idx="37">
                  <c:v>44415</c:v>
                </c:pt>
                <c:pt idx="38">
                  <c:v>44416</c:v>
                </c:pt>
                <c:pt idx="39">
                  <c:v>44417</c:v>
                </c:pt>
                <c:pt idx="40">
                  <c:v>44418</c:v>
                </c:pt>
                <c:pt idx="41">
                  <c:v>44419</c:v>
                </c:pt>
                <c:pt idx="42">
                  <c:v>44420</c:v>
                </c:pt>
                <c:pt idx="43">
                  <c:v>44421</c:v>
                </c:pt>
                <c:pt idx="44">
                  <c:v>44422</c:v>
                </c:pt>
                <c:pt idx="45">
                  <c:v>44423</c:v>
                </c:pt>
                <c:pt idx="46">
                  <c:v>44424</c:v>
                </c:pt>
                <c:pt idx="47">
                  <c:v>44425</c:v>
                </c:pt>
                <c:pt idx="48">
                  <c:v>44426</c:v>
                </c:pt>
                <c:pt idx="49">
                  <c:v>44427</c:v>
                </c:pt>
                <c:pt idx="50">
                  <c:v>44428</c:v>
                </c:pt>
                <c:pt idx="51">
                  <c:v>44429</c:v>
                </c:pt>
                <c:pt idx="52">
                  <c:v>44430</c:v>
                </c:pt>
                <c:pt idx="53">
                  <c:v>44431</c:v>
                </c:pt>
                <c:pt idx="54">
                  <c:v>44432</c:v>
                </c:pt>
                <c:pt idx="55">
                  <c:v>44433</c:v>
                </c:pt>
                <c:pt idx="56">
                  <c:v>44434</c:v>
                </c:pt>
                <c:pt idx="57">
                  <c:v>44435</c:v>
                </c:pt>
                <c:pt idx="58">
                  <c:v>44436</c:v>
                </c:pt>
                <c:pt idx="59">
                  <c:v>44437</c:v>
                </c:pt>
                <c:pt idx="60">
                  <c:v>44438</c:v>
                </c:pt>
                <c:pt idx="61">
                  <c:v>44439</c:v>
                </c:pt>
                <c:pt idx="62">
                  <c:v>44440</c:v>
                </c:pt>
                <c:pt idx="63">
                  <c:v>44441</c:v>
                </c:pt>
                <c:pt idx="64">
                  <c:v>44442</c:v>
                </c:pt>
                <c:pt idx="65">
                  <c:v>44443</c:v>
                </c:pt>
                <c:pt idx="66">
                  <c:v>44444</c:v>
                </c:pt>
                <c:pt idx="67">
                  <c:v>44445</c:v>
                </c:pt>
                <c:pt idx="68">
                  <c:v>44446</c:v>
                </c:pt>
                <c:pt idx="69">
                  <c:v>44447</c:v>
                </c:pt>
                <c:pt idx="70">
                  <c:v>44448</c:v>
                </c:pt>
                <c:pt idx="71">
                  <c:v>44449</c:v>
                </c:pt>
                <c:pt idx="72">
                  <c:v>44450</c:v>
                </c:pt>
                <c:pt idx="73">
                  <c:v>44451</c:v>
                </c:pt>
                <c:pt idx="74">
                  <c:v>44452</c:v>
                </c:pt>
                <c:pt idx="75">
                  <c:v>44453</c:v>
                </c:pt>
                <c:pt idx="76">
                  <c:v>44454</c:v>
                </c:pt>
                <c:pt idx="77">
                  <c:v>44455</c:v>
                </c:pt>
                <c:pt idx="78">
                  <c:v>44456</c:v>
                </c:pt>
                <c:pt idx="79">
                  <c:v>44457</c:v>
                </c:pt>
                <c:pt idx="80">
                  <c:v>44458</c:v>
                </c:pt>
                <c:pt idx="81">
                  <c:v>44459</c:v>
                </c:pt>
                <c:pt idx="82">
                  <c:v>44460</c:v>
                </c:pt>
              </c:numCache>
            </c:numRef>
          </c:cat>
          <c:val>
            <c:numRef>
              <c:f>Sheet1!$J$2:$J$84</c:f>
              <c:numCache>
                <c:formatCode>0.0%</c:formatCode>
                <c:ptCount val="83"/>
                <c:pt idx="0">
                  <c:v>0.13044659104283035</c:v>
                </c:pt>
                <c:pt idx="1">
                  <c:v>0.14255959268687804</c:v>
                </c:pt>
                <c:pt idx="2">
                  <c:v>0.12543281322208108</c:v>
                </c:pt>
                <c:pt idx="3">
                  <c:v>0.10527571542855536</c:v>
                </c:pt>
                <c:pt idx="4">
                  <c:v>8.7689097783325565E-2</c:v>
                </c:pt>
                <c:pt idx="5">
                  <c:v>8.3856456934004966E-2</c:v>
                </c:pt>
                <c:pt idx="6">
                  <c:v>9.8615966186059847E-2</c:v>
                </c:pt>
                <c:pt idx="7">
                  <c:v>0.10866547911465539</c:v>
                </c:pt>
                <c:pt idx="8">
                  <c:v>0.10347158120578873</c:v>
                </c:pt>
                <c:pt idx="9">
                  <c:v>0.10347158120578873</c:v>
                </c:pt>
                <c:pt idx="10">
                  <c:v>0.10208462689943636</c:v>
                </c:pt>
                <c:pt idx="11">
                  <c:v>0.11234744980996123</c:v>
                </c:pt>
                <c:pt idx="12">
                  <c:v>0.11886064155463863</c:v>
                </c:pt>
                <c:pt idx="13">
                  <c:v>0.11046513057742298</c:v>
                </c:pt>
                <c:pt idx="14">
                  <c:v>0.1026120399551306</c:v>
                </c:pt>
                <c:pt idx="15">
                  <c:v>9.50005460202097E-2</c:v>
                </c:pt>
                <c:pt idx="16">
                  <c:v>9.625568586585391E-2</c:v>
                </c:pt>
                <c:pt idx="17">
                  <c:v>0.13023130769000985</c:v>
                </c:pt>
                <c:pt idx="18">
                  <c:v>0.17147929718588653</c:v>
                </c:pt>
                <c:pt idx="19">
                  <c:v>0.17952245258917163</c:v>
                </c:pt>
                <c:pt idx="20">
                  <c:v>0.17679689191904163</c:v>
                </c:pt>
                <c:pt idx="21">
                  <c:v>0.16160613742357766</c:v>
                </c:pt>
                <c:pt idx="22">
                  <c:v>0.14092235433440278</c:v>
                </c:pt>
                <c:pt idx="23">
                  <c:v>0.15096473371957478</c:v>
                </c:pt>
                <c:pt idx="24">
                  <c:v>0.1604863528580798</c:v>
                </c:pt>
                <c:pt idx="25">
                  <c:v>0.17101015208681786</c:v>
                </c:pt>
                <c:pt idx="26">
                  <c:v>0.18040047438843745</c:v>
                </c:pt>
                <c:pt idx="27">
                  <c:v>0.19091414238457022</c:v>
                </c:pt>
                <c:pt idx="28">
                  <c:v>0.18385517139041399</c:v>
                </c:pt>
                <c:pt idx="29">
                  <c:v>0.187688609612395</c:v>
                </c:pt>
                <c:pt idx="30">
                  <c:v>0.18638512843529176</c:v>
                </c:pt>
                <c:pt idx="31">
                  <c:v>0.19229214391591429</c:v>
                </c:pt>
                <c:pt idx="32">
                  <c:v>0.179931854917247</c:v>
                </c:pt>
                <c:pt idx="33">
                  <c:v>0.17613355724587573</c:v>
                </c:pt>
                <c:pt idx="34">
                  <c:v>0.17084074808590285</c:v>
                </c:pt>
                <c:pt idx="35">
                  <c:v>0.15532823751595384</c:v>
                </c:pt>
                <c:pt idx="36">
                  <c:v>0.13929501069501343</c:v>
                </c:pt>
                <c:pt idx="37">
                  <c:v>0.10752673259087693</c:v>
                </c:pt>
                <c:pt idx="38">
                  <c:v>9.8960782244057841E-2</c:v>
                </c:pt>
                <c:pt idx="39">
                  <c:v>0.11186893366511154</c:v>
                </c:pt>
                <c:pt idx="40">
                  <c:v>0.12015316604879436</c:v>
                </c:pt>
                <c:pt idx="41">
                  <c:v>0.12110073692494812</c:v>
                </c:pt>
                <c:pt idx="42">
                  <c:v>0.1216858315630448</c:v>
                </c:pt>
                <c:pt idx="43">
                  <c:v>0.1192001146472942</c:v>
                </c:pt>
                <c:pt idx="44">
                  <c:v>0.14182704514294397</c:v>
                </c:pt>
                <c:pt idx="45">
                  <c:v>0.1263372624311177</c:v>
                </c:pt>
                <c:pt idx="46">
                  <c:v>9.0710765957542308E-2</c:v>
                </c:pt>
                <c:pt idx="47">
                  <c:v>8.9885656262416652E-2</c:v>
                </c:pt>
                <c:pt idx="48">
                  <c:v>0.11135032763233711</c:v>
                </c:pt>
                <c:pt idx="49">
                  <c:v>0.12421829246127646</c:v>
                </c:pt>
                <c:pt idx="50">
                  <c:v>9.6728522560829117E-2</c:v>
                </c:pt>
                <c:pt idx="51">
                  <c:v>7.8900060901190866E-2</c:v>
                </c:pt>
                <c:pt idx="52">
                  <c:v>7.6559956876475169E-2</c:v>
                </c:pt>
                <c:pt idx="53">
                  <c:v>9.0221736831441246E-2</c:v>
                </c:pt>
                <c:pt idx="54">
                  <c:v>0.10927340149735831</c:v>
                </c:pt>
                <c:pt idx="55">
                  <c:v>0.12238662912598093</c:v>
                </c:pt>
                <c:pt idx="56">
                  <c:v>0.12647920166717158</c:v>
                </c:pt>
                <c:pt idx="57">
                  <c:v>0.10927795342566883</c:v>
                </c:pt>
                <c:pt idx="58">
                  <c:v>9.4738604028343443E-2</c:v>
                </c:pt>
                <c:pt idx="59">
                  <c:v>0.10008035861241008</c:v>
                </c:pt>
                <c:pt idx="60">
                  <c:v>0.10258896538349657</c:v>
                </c:pt>
                <c:pt idx="61">
                  <c:v>0.10422814120599565</c:v>
                </c:pt>
                <c:pt idx="62">
                  <c:v>9.9340641881156655E-2</c:v>
                </c:pt>
                <c:pt idx="63">
                  <c:v>9.1553141558307391E-2</c:v>
                </c:pt>
                <c:pt idx="64">
                  <c:v>8.5617226941732558E-2</c:v>
                </c:pt>
                <c:pt idx="65">
                  <c:v>0.11331627723010194</c:v>
                </c:pt>
                <c:pt idx="66">
                  <c:v>0.11331627723010194</c:v>
                </c:pt>
                <c:pt idx="67">
                  <c:v>0.10868635107964196</c:v>
                </c:pt>
                <c:pt idx="68">
                  <c:v>0.12428131365328463</c:v>
                </c:pt>
                <c:pt idx="69">
                  <c:v>0.13837088318860297</c:v>
                </c:pt>
                <c:pt idx="70">
                  <c:v>0.12862927628503812</c:v>
                </c:pt>
                <c:pt idx="71">
                  <c:v>0.13158639653847706</c:v>
                </c:pt>
                <c:pt idx="72">
                  <c:v>0.13209553562217452</c:v>
                </c:pt>
                <c:pt idx="73">
                  <c:v>0.15373030742769675</c:v>
                </c:pt>
                <c:pt idx="74">
                  <c:v>0.15212324334562746</c:v>
                </c:pt>
                <c:pt idx="75">
                  <c:v>0.13969532313850613</c:v>
                </c:pt>
                <c:pt idx="76">
                  <c:v>0.11693746730482446</c:v>
                </c:pt>
                <c:pt idx="77">
                  <c:v>0.11870330544770859</c:v>
                </c:pt>
                <c:pt idx="78">
                  <c:v>0.10929112253223208</c:v>
                </c:pt>
                <c:pt idx="79">
                  <c:v>9.0897618717110662E-2</c:v>
                </c:pt>
                <c:pt idx="80">
                  <c:v>8.2695931714887497E-2</c:v>
                </c:pt>
                <c:pt idx="81">
                  <c:v>8.6205968293745383E-2</c:v>
                </c:pt>
                <c:pt idx="82">
                  <c:v>0.10386235325746032</c:v>
                </c:pt>
              </c:numCache>
            </c:numRef>
          </c:val>
          <c:smooth val="0"/>
          <c:extLst>
            <c:ext xmlns:c16="http://schemas.microsoft.com/office/drawing/2014/chart" uri="{C3380CC4-5D6E-409C-BE32-E72D297353CC}">
              <c16:uniqueId val="{00000008-DED8-9540-A805-037670957FFD}"/>
            </c:ext>
          </c:extLst>
        </c:ser>
        <c:dLbls>
          <c:showLegendKey val="0"/>
          <c:showVal val="0"/>
          <c:showCatName val="0"/>
          <c:showSerName val="0"/>
          <c:showPercent val="0"/>
          <c:showBubbleSize val="0"/>
        </c:dLbls>
        <c:marker val="1"/>
        <c:smooth val="0"/>
        <c:axId val="1679718336"/>
        <c:axId val="1679717520"/>
      </c:lineChart>
      <c:dateAx>
        <c:axId val="1611582176"/>
        <c:scaling>
          <c:orientation val="minMax"/>
        </c:scaling>
        <c:delete val="0"/>
        <c:axPos val="b"/>
        <c:numFmt formatCode="[$-409]d\-mmm;@" sourceLinked="0"/>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6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1601906384"/>
        <c:crosses val="autoZero"/>
        <c:auto val="1"/>
        <c:lblOffset val="100"/>
        <c:baseTimeUnit val="days"/>
      </c:dateAx>
      <c:valAx>
        <c:axId val="160190638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7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r>
                  <a:rPr lang="en-US" sz="700" dirty="0">
                    <a:latin typeface="Open Sans" panose="020B0606030504020204" pitchFamily="34" charset="0"/>
                    <a:ea typeface="Open Sans" panose="020B0606030504020204" pitchFamily="34" charset="0"/>
                    <a:cs typeface="Open Sans" panose="020B0606030504020204" pitchFamily="34" charset="0"/>
                  </a:rPr>
                  <a:t>Energy generation (million kWh)</a:t>
                </a:r>
              </a:p>
            </c:rich>
          </c:tx>
          <c:overlay val="0"/>
          <c:spPr>
            <a:noFill/>
            <a:ln>
              <a:noFill/>
            </a:ln>
            <a:effectLst/>
          </c:spPr>
          <c:txPr>
            <a:bodyPr rot="-5400000" spcFirstLastPara="1" vertOverflow="ellipsis" vert="horz" wrap="square" anchor="ctr" anchorCtr="1"/>
            <a:lstStyle/>
            <a:p>
              <a:pPr>
                <a:defRPr sz="7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6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1611582176"/>
        <c:crosses val="autoZero"/>
        <c:crossBetween val="between"/>
      </c:valAx>
      <c:valAx>
        <c:axId val="1679717520"/>
        <c:scaling>
          <c:orientation val="minMax"/>
        </c:scaling>
        <c:delete val="0"/>
        <c:axPos val="r"/>
        <c:title>
          <c:tx>
            <c:rich>
              <a:bodyPr rot="-5400000" spcFirstLastPara="1" vertOverflow="ellipsis" vert="horz" wrap="square" anchor="ctr" anchorCtr="1"/>
              <a:lstStyle/>
              <a:p>
                <a:pPr>
                  <a:defRPr sz="800"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r>
                  <a:rPr lang="en-US" sz="800" dirty="0"/>
                  <a:t>RE share %</a:t>
                </a:r>
              </a:p>
            </c:rich>
          </c:tx>
          <c:layout>
            <c:manualLayout>
              <c:xMode val="edge"/>
              <c:yMode val="edge"/>
              <c:x val="0.97134284200531917"/>
              <c:y val="0.35626577117580049"/>
            </c:manualLayout>
          </c:layout>
          <c:overlay val="0"/>
          <c:spPr>
            <a:noFill/>
            <a:ln>
              <a:noFill/>
            </a:ln>
            <a:effectLst/>
          </c:spPr>
          <c:txPr>
            <a:bodyPr rot="-5400000" spcFirstLastPara="1" vertOverflow="ellipsis" vert="horz" wrap="square" anchor="ctr" anchorCtr="1"/>
            <a:lstStyle/>
            <a:p>
              <a:pPr>
                <a:defRPr sz="800"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title>
        <c:numFmt formatCode="0%" sourceLinked="0"/>
        <c:majorTickMark val="out"/>
        <c:minorTickMark val="none"/>
        <c:tickLblPos val="nextTo"/>
        <c:spPr>
          <a:noFill/>
          <a:ln>
            <a:noFill/>
          </a:ln>
          <a:effectLst/>
        </c:spPr>
        <c:txPr>
          <a:bodyPr rot="-60000000" spcFirstLastPara="1" vertOverflow="ellipsis" vert="horz" wrap="square" anchor="ctr" anchorCtr="1"/>
          <a:lstStyle/>
          <a:p>
            <a:pPr>
              <a:defRPr sz="6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1679718336"/>
        <c:crosses val="max"/>
        <c:crossBetween val="between"/>
      </c:valAx>
      <c:dateAx>
        <c:axId val="1679718336"/>
        <c:scaling>
          <c:orientation val="minMax"/>
        </c:scaling>
        <c:delete val="1"/>
        <c:axPos val="b"/>
        <c:numFmt formatCode="m/d/yyyy" sourceLinked="1"/>
        <c:majorTickMark val="out"/>
        <c:minorTickMark val="none"/>
        <c:tickLblPos val="nextTo"/>
        <c:crossAx val="1679717520"/>
        <c:crosses val="autoZero"/>
        <c:auto val="1"/>
        <c:lblOffset val="100"/>
        <c:baseTimeUnit val="days"/>
      </c:dateAx>
      <c:spPr>
        <a:noFill/>
        <a:ln>
          <a:noFill/>
        </a:ln>
        <a:effectLst/>
      </c:spPr>
    </c:plotArea>
    <c:legend>
      <c:legendPos val="b"/>
      <c:layout>
        <c:manualLayout>
          <c:xMode val="edge"/>
          <c:yMode val="edge"/>
          <c:x val="0"/>
          <c:y val="0.86138318634345401"/>
          <c:w val="0.998971682499882"/>
          <c:h val="0.13861681365654596"/>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legend>
    <c:plotVisOnly val="1"/>
    <c:dispBlanksAs val="zero"/>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900">
          <a:latin typeface="Calibri" panose="020F0502020204030204" pitchFamily="34" charset="0"/>
          <a:cs typeface="Calibri" panose="020F0502020204030204" pitchFamily="34" charset="0"/>
        </a:defRPr>
      </a:pPr>
      <a:endParaRPr lang="en-US"/>
    </a:p>
  </c:txPr>
  <c:externalData r:id="rId3">
    <c:autoUpdate val="0"/>
  </c:externalData>
  <c:userShapes r:id="rId4"/>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l">
              <a:defRPr sz="1200" b="1" i="0" u="none" strike="noStrike" kern="1200" spc="0" baseline="0">
                <a:solidFill>
                  <a:schemeClr val="tx1">
                    <a:lumMod val="65000"/>
                    <a:lumOff val="35000"/>
                  </a:schemeClr>
                </a:solidFill>
                <a:latin typeface="Calibri" panose="020F0502020204030204" pitchFamily="34" charset="0"/>
                <a:ea typeface="+mn-ea"/>
                <a:cs typeface="Calibri" panose="020F0502020204030204" pitchFamily="34" charset="0"/>
              </a:defRPr>
            </a:pPr>
            <a:r>
              <a:rPr lang="en-US" sz="1000" b="1" dirty="0">
                <a:latin typeface="Open Sans" panose="020B0606030504020204" pitchFamily="34" charset="0"/>
                <a:ea typeface="Open Sans" panose="020B0606030504020204" pitchFamily="34" charset="0"/>
                <a:cs typeface="Open Sans" panose="020B0606030504020204" pitchFamily="34" charset="0"/>
              </a:rPr>
              <a:t>Coal financing by Power Finance Corporation </a:t>
            </a:r>
            <a:r>
              <a:rPr lang="en-US" sz="1000" b="1" dirty="0">
                <a:solidFill>
                  <a:srgbClr val="9D9D9C"/>
                </a:solidFill>
                <a:latin typeface="Open Sans" panose="020B0606030504020204" pitchFamily="34" charset="0"/>
                <a:ea typeface="Open Sans" panose="020B0606030504020204" pitchFamily="34" charset="0"/>
                <a:cs typeface="Open Sans" panose="020B0606030504020204" pitchFamily="34" charset="0"/>
              </a:rPr>
              <a:t>(PFC)</a:t>
            </a:r>
            <a:r>
              <a:rPr lang="en-US" sz="1000" b="1" dirty="0">
                <a:latin typeface="Open Sans" panose="020B0606030504020204" pitchFamily="34" charset="0"/>
                <a:ea typeface="Open Sans" panose="020B0606030504020204" pitchFamily="34" charset="0"/>
                <a:cs typeface="Open Sans" panose="020B0606030504020204" pitchFamily="34" charset="0"/>
              </a:rPr>
              <a:t>/ </a:t>
            </a:r>
            <a:br>
              <a:rPr lang="en-US" sz="1000" b="1" dirty="0">
                <a:latin typeface="Open Sans" panose="020B0606030504020204" pitchFamily="34" charset="0"/>
                <a:ea typeface="Open Sans" panose="020B0606030504020204" pitchFamily="34" charset="0"/>
                <a:cs typeface="Open Sans" panose="020B0606030504020204" pitchFamily="34" charset="0"/>
              </a:rPr>
            </a:br>
            <a:r>
              <a:rPr lang="en-US" sz="1000" b="1" dirty="0">
                <a:latin typeface="Open Sans" panose="020B0606030504020204" pitchFamily="34" charset="0"/>
                <a:ea typeface="Open Sans" panose="020B0606030504020204" pitchFamily="34" charset="0"/>
                <a:cs typeface="Open Sans" panose="020B0606030504020204" pitchFamily="34" charset="0"/>
              </a:rPr>
              <a:t>Rural Electrification</a:t>
            </a:r>
            <a:r>
              <a:rPr lang="en-US" sz="1000" b="1" baseline="0" dirty="0">
                <a:latin typeface="Open Sans" panose="020B0606030504020204" pitchFamily="34" charset="0"/>
                <a:ea typeface="Open Sans" panose="020B0606030504020204" pitchFamily="34" charset="0"/>
                <a:cs typeface="Open Sans" panose="020B0606030504020204" pitchFamily="34" charset="0"/>
              </a:rPr>
              <a:t> Corporation </a:t>
            </a:r>
            <a:r>
              <a:rPr lang="en-US" sz="1000" b="1" baseline="0" dirty="0">
                <a:solidFill>
                  <a:srgbClr val="9D9D9C"/>
                </a:solidFill>
                <a:latin typeface="Open Sans" panose="020B0606030504020204" pitchFamily="34" charset="0"/>
                <a:ea typeface="Open Sans" panose="020B0606030504020204" pitchFamily="34" charset="0"/>
                <a:cs typeface="Open Sans" panose="020B0606030504020204" pitchFamily="34" charset="0"/>
              </a:rPr>
              <a:t>(</a:t>
            </a:r>
            <a:r>
              <a:rPr lang="en-US" sz="1000" b="1" dirty="0">
                <a:solidFill>
                  <a:srgbClr val="9D9D9C"/>
                </a:solidFill>
                <a:latin typeface="Open Sans" panose="020B0606030504020204" pitchFamily="34" charset="0"/>
                <a:ea typeface="Open Sans" panose="020B0606030504020204" pitchFamily="34" charset="0"/>
                <a:cs typeface="Open Sans" panose="020B0606030504020204" pitchFamily="34" charset="0"/>
              </a:rPr>
              <a:t>REC)</a:t>
            </a:r>
            <a:r>
              <a:rPr lang="en-US" sz="1000" b="1" baseline="0" dirty="0">
                <a:solidFill>
                  <a:srgbClr val="9D9D9C"/>
                </a:solidFill>
                <a:latin typeface="Open Sans" panose="020B0606030504020204" pitchFamily="34" charset="0"/>
                <a:ea typeface="Open Sans" panose="020B0606030504020204" pitchFamily="34" charset="0"/>
                <a:cs typeface="Open Sans" panose="020B0606030504020204" pitchFamily="34" charset="0"/>
              </a:rPr>
              <a:t> (INR crore)</a:t>
            </a:r>
          </a:p>
        </c:rich>
      </c:tx>
      <c:layout>
        <c:manualLayout>
          <c:xMode val="edge"/>
          <c:yMode val="edge"/>
          <c:x val="1.6726541330831875E-3"/>
          <c:y val="9.8935595299203937E-3"/>
        </c:manualLayout>
      </c:layout>
      <c:overlay val="0"/>
      <c:spPr>
        <a:noFill/>
        <a:ln>
          <a:noFill/>
        </a:ln>
        <a:effectLst/>
      </c:spPr>
      <c:txPr>
        <a:bodyPr rot="0" spcFirstLastPara="1" vertOverflow="ellipsis" vert="horz" wrap="square" anchor="ctr" anchorCtr="1"/>
        <a:lstStyle/>
        <a:p>
          <a:pPr algn="l">
            <a:defRPr sz="1200" b="1" i="0" u="none" strike="noStrike" kern="1200" spc="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title>
    <c:autoTitleDeleted val="0"/>
    <c:plotArea>
      <c:layout>
        <c:manualLayout>
          <c:layoutTarget val="inner"/>
          <c:xMode val="edge"/>
          <c:yMode val="edge"/>
          <c:x val="5.5455861924580192E-2"/>
          <c:y val="0.27956307963016608"/>
          <c:w val="0.89052114189114329"/>
          <c:h val="0.52949235084414314"/>
        </c:manualLayout>
      </c:layout>
      <c:barChart>
        <c:barDir val="col"/>
        <c:grouping val="clustered"/>
        <c:varyColors val="0"/>
        <c:ser>
          <c:idx val="0"/>
          <c:order val="0"/>
          <c:tx>
            <c:strRef>
              <c:f>Sheet1!$B$1</c:f>
              <c:strCache>
                <c:ptCount val="1"/>
                <c:pt idx="0">
                  <c:v>Change in gross loan assets for conventional generation (excludes large hydro and renewables)</c:v>
                </c:pt>
              </c:strCache>
            </c:strRef>
          </c:tx>
          <c:spPr>
            <a:solidFill>
              <a:schemeClr val="accent1">
                <a:lumMod val="20000"/>
                <a:lumOff val="80000"/>
              </a:schemeClr>
            </a:solidFill>
            <a:ln>
              <a:noFill/>
            </a:ln>
            <a:effectLst/>
          </c:spPr>
          <c:invertIfNegative val="0"/>
          <c:dLbls>
            <c:dLbl>
              <c:idx val="0"/>
              <c:layout>
                <c:manualLayout>
                  <c:x val="-4.1882309720339943E-3"/>
                  <c:y val="0.23765600073604745"/>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0512-470E-835B-27CC009DD41A}"/>
                </c:ext>
              </c:extLst>
            </c:dLbl>
            <c:dLbl>
              <c:idx val="1"/>
              <c:layout>
                <c:manualLayout>
                  <c:x val="-8.0038083221468728E-3"/>
                  <c:y val="0.32456106153013664"/>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E0C4-4A09-ABC5-F201088F8318}"/>
                </c:ext>
              </c:extLst>
            </c:dLbl>
            <c:dLbl>
              <c:idx val="2"/>
              <c:layout>
                <c:manualLayout>
                  <c:x val="2.0941154860169972E-3"/>
                  <c:y val="-1.9804666728003954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0512-470E-835B-27CC009DD41A}"/>
                </c:ext>
              </c:extLst>
            </c:dLbl>
            <c:dLbl>
              <c:idx val="3"/>
              <c:layout>
                <c:manualLayout>
                  <c:x val="3.8391673739753819E-17"/>
                  <c:y val="0.23789615181290671"/>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E0C4-4A09-ABC5-F201088F8318}"/>
                </c:ext>
              </c:extLst>
            </c:dLbl>
            <c:dLbl>
              <c:idx val="4"/>
              <c:layout>
                <c:manualLayout>
                  <c:x val="7.3897543008927362E-3"/>
                  <c:y val="0.25913288827412984"/>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E0C4-4A09-ABC5-F201088F8318}"/>
                </c:ext>
              </c:extLst>
            </c:dLbl>
            <c:dLbl>
              <c:idx val="5"/>
              <c:layout>
                <c:manualLayout>
                  <c:x val="-4.1882309720339943E-3"/>
                  <c:y val="0.2632518431075341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BA2-B54C-8628-5C01FCA7838B}"/>
                </c:ext>
              </c:extLst>
            </c:dLbl>
            <c:dLbl>
              <c:idx val="6"/>
              <c:layout>
                <c:manualLayout>
                  <c:x val="-4.1882309720339943E-3"/>
                  <c:y val="0.3149238300042260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BA2-B54C-8628-5C01FCA7838B}"/>
                </c:ext>
              </c:extLst>
            </c:dLbl>
            <c:dLbl>
              <c:idx val="7"/>
              <c:layout>
                <c:manualLayout>
                  <c:x val="-2.0941154860170739E-3"/>
                  <c:y val="-7.4114157009941145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4336-4238-9BEE-546CDB2D2620}"/>
                </c:ext>
              </c:extLst>
            </c:dLbl>
            <c:dLbl>
              <c:idx val="8"/>
              <c:layout>
                <c:manualLayout>
                  <c:x val="2.0941154860169972E-3"/>
                  <c:y val="-2.151510377225839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8BA2-B54C-8628-5C01FCA7838B}"/>
                </c:ext>
              </c:extLst>
            </c:dLbl>
            <c:dLbl>
              <c:idx val="9"/>
              <c:layout>
                <c:manualLayout>
                  <c:x val="4.1882309720338408E-3"/>
                  <c:y val="-4.6210889032009109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0512-470E-835B-27CC009DD41A}"/>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rgbClr val="9D9D9C"/>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Sheet1!$A$2:$A$11</c:f>
              <c:strCache>
                <c:ptCount val="10"/>
                <c:pt idx="0">
                  <c:v>Q4 FY19</c:v>
                </c:pt>
                <c:pt idx="1">
                  <c:v>Q1 FY20</c:v>
                </c:pt>
                <c:pt idx="2">
                  <c:v>Q2 FY20</c:v>
                </c:pt>
                <c:pt idx="3">
                  <c:v>Q3 FY20</c:v>
                </c:pt>
                <c:pt idx="4">
                  <c:v>Q4 FY20</c:v>
                </c:pt>
                <c:pt idx="5">
                  <c:v>Q1 FY21</c:v>
                </c:pt>
                <c:pt idx="6">
                  <c:v>Q2 FY21</c:v>
                </c:pt>
                <c:pt idx="7">
                  <c:v>Q3 FY21</c:v>
                </c:pt>
                <c:pt idx="8">
                  <c:v>Q4 FY21</c:v>
                </c:pt>
                <c:pt idx="9">
                  <c:v>Q1 FY22</c:v>
                </c:pt>
              </c:strCache>
            </c:strRef>
          </c:cat>
          <c:val>
            <c:numRef>
              <c:f>Sheet1!$B$2:$B$11</c:f>
              <c:numCache>
                <c:formatCode>0</c:formatCode>
                <c:ptCount val="10"/>
                <c:pt idx="0">
                  <c:v>2478.6875</c:v>
                </c:pt>
                <c:pt idx="1">
                  <c:v>5992</c:v>
                </c:pt>
                <c:pt idx="2">
                  <c:v>-1538</c:v>
                </c:pt>
                <c:pt idx="3">
                  <c:v>1488</c:v>
                </c:pt>
                <c:pt idx="4">
                  <c:v>3498</c:v>
                </c:pt>
                <c:pt idx="5">
                  <c:v>2740</c:v>
                </c:pt>
                <c:pt idx="6">
                  <c:v>5919</c:v>
                </c:pt>
                <c:pt idx="7">
                  <c:v>-10638</c:v>
                </c:pt>
                <c:pt idx="8">
                  <c:v>-5876</c:v>
                </c:pt>
                <c:pt idx="9">
                  <c:v>-1683</c:v>
                </c:pt>
              </c:numCache>
            </c:numRef>
          </c:val>
          <c:extLst>
            <c:ext xmlns:c16="http://schemas.microsoft.com/office/drawing/2014/chart" uri="{C3380CC4-5D6E-409C-BE32-E72D297353CC}">
              <c16:uniqueId val="{00000002-E0C4-4A09-ABC5-F201088F8318}"/>
            </c:ext>
          </c:extLst>
        </c:ser>
        <c:dLbls>
          <c:dLblPos val="ctr"/>
          <c:showLegendKey val="0"/>
          <c:showVal val="1"/>
          <c:showCatName val="0"/>
          <c:showSerName val="0"/>
          <c:showPercent val="0"/>
          <c:showBubbleSize val="0"/>
        </c:dLbls>
        <c:gapWidth val="73"/>
        <c:axId val="1088633967"/>
        <c:axId val="1336058815"/>
      </c:barChart>
      <c:lineChart>
        <c:grouping val="standard"/>
        <c:varyColors val="0"/>
        <c:ser>
          <c:idx val="1"/>
          <c:order val="1"/>
          <c:tx>
            <c:strRef>
              <c:f>Sheet1!$C$1</c:f>
              <c:strCache>
                <c:ptCount val="1"/>
                <c:pt idx="0">
                  <c:v>% share of conventional generation in total gross assets</c:v>
                </c:pt>
              </c:strCache>
            </c:strRef>
          </c:tx>
          <c:spPr>
            <a:ln w="38100" cap="rnd">
              <a:solidFill>
                <a:srgbClr val="009CD8"/>
              </a:solidFill>
              <a:round/>
            </a:ln>
            <a:effectLst/>
          </c:spPr>
          <c:marker>
            <c:symbol val="circle"/>
            <c:size val="5"/>
            <c:spPr>
              <a:solidFill>
                <a:srgbClr val="009CD8"/>
              </a:solidFill>
              <a:ln w="38100">
                <a:solidFill>
                  <a:srgbClr val="009CD8"/>
                </a:solidFill>
              </a:ln>
              <a:effectLst/>
            </c:spPr>
          </c:marker>
          <c:dLbls>
            <c:dLbl>
              <c:idx val="0"/>
              <c:layout>
                <c:manualLayout>
                  <c:x val="-3.1046004089626163E-2"/>
                  <c:y val="-5.664006360790784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E0C4-4A09-ABC5-F201088F8318}"/>
                </c:ext>
              </c:extLst>
            </c:dLbl>
            <c:dLbl>
              <c:idx val="1"/>
              <c:layout>
                <c:manualLayout>
                  <c:x val="-2.9214559939768642E-2"/>
                  <c:y val="-8.03800888726255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E0C4-4A09-ABC5-F201088F8318}"/>
                </c:ext>
              </c:extLst>
            </c:dLbl>
            <c:dLbl>
              <c:idx val="2"/>
              <c:layout>
                <c:manualLayout>
                  <c:x val="-3.3140119575643161E-2"/>
                  <c:y val="-9.027364840254592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E0C4-4A09-ABC5-F201088F8318}"/>
                </c:ext>
              </c:extLst>
            </c:dLbl>
            <c:dLbl>
              <c:idx val="3"/>
              <c:layout>
                <c:manualLayout>
                  <c:x val="-2.8951888603609168E-2"/>
                  <c:y val="-9.621486642847583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E0C4-4A09-ABC5-F201088F8318}"/>
                </c:ext>
              </c:extLst>
            </c:dLbl>
            <c:dLbl>
              <c:idx val="4"/>
              <c:layout>
                <c:manualLayout>
                  <c:x val="-2.4763696264226091E-2"/>
                  <c:y val="-6.430910750955871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E0C4-4A09-ABC5-F201088F8318}"/>
                </c:ext>
              </c:extLst>
            </c:dLbl>
            <c:dLbl>
              <c:idx val="5"/>
              <c:layout>
                <c:manualLayout>
                  <c:x val="-3.7328350547677157E-2"/>
                  <c:y val="-0.10155791513518374"/>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E0C4-4A09-ABC5-F201088F8318}"/>
                </c:ext>
              </c:extLst>
            </c:dLbl>
            <c:dLbl>
              <c:idx val="6"/>
              <c:layout>
                <c:manualLayout>
                  <c:x val="-4.36107794512198E-2"/>
                  <c:y val="-0.13823787328028178"/>
                </c:manualLayout>
              </c:layout>
              <c:dLblPos val="r"/>
              <c:showLegendKey val="0"/>
              <c:showVal val="1"/>
              <c:showCatName val="0"/>
              <c:showSerName val="0"/>
              <c:showPercent val="0"/>
              <c:showBubbleSize val="0"/>
              <c:extLst>
                <c:ext xmlns:c15="http://schemas.microsoft.com/office/drawing/2012/chart" uri="{CE6537A1-D6FC-4f65-9D91-7224C49458BB}">
                  <c15:layout>
                    <c:manualLayout>
                      <c:w val="7.6089603738936015E-2"/>
                      <c:h val="9.172887463230113E-2"/>
                    </c:manualLayout>
                  </c15:layout>
                </c:ext>
                <c:ext xmlns:c16="http://schemas.microsoft.com/office/drawing/2014/chart" uri="{C3380CC4-5D6E-409C-BE32-E72D297353CC}">
                  <c16:uniqueId val="{00000009-E0C4-4A09-ABC5-F201088F8318}"/>
                </c:ext>
              </c:extLst>
            </c:dLbl>
            <c:dLbl>
              <c:idx val="7"/>
              <c:layout>
                <c:manualLayout>
                  <c:x val="-2.4763657631575172E-2"/>
                  <c:y val="-0.15692417411680806"/>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E0C4-4A09-ABC5-F201088F8318}"/>
                </c:ext>
              </c:extLst>
            </c:dLbl>
            <c:dLbl>
              <c:idx val="8"/>
              <c:layout>
                <c:manualLayout>
                  <c:x val="-3.0715397668408521E-2"/>
                  <c:y val="-0.1083252893118736"/>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578-D242-A6D5-C8095740815A}"/>
                </c:ext>
              </c:extLst>
            </c:dLbl>
            <c:dLbl>
              <c:idx val="9"/>
              <c:layout>
                <c:manualLayout>
                  <c:x val="-3.2809513154425672E-2"/>
                  <c:y val="-7.726782926817857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8BA2-B54C-8628-5C01FCA7838B}"/>
                </c:ext>
              </c:extLst>
            </c:dLbl>
            <c:dLbl>
              <c:idx val="10"/>
              <c:layout>
                <c:manualLayout>
                  <c:x val="-3.4903628640442518E-2"/>
                  <c:y val="-8.582022248801719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3DD7-49FA-BAA7-049EE65393E7}"/>
                </c:ext>
              </c:extLst>
            </c:dLbl>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rgbClr val="009CD8"/>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Sheet1!$A$2:$A$11</c:f>
              <c:strCache>
                <c:ptCount val="10"/>
                <c:pt idx="0">
                  <c:v>Q4 FY19</c:v>
                </c:pt>
                <c:pt idx="1">
                  <c:v>Q1 FY20</c:v>
                </c:pt>
                <c:pt idx="2">
                  <c:v>Q2 FY20</c:v>
                </c:pt>
                <c:pt idx="3">
                  <c:v>Q3 FY20</c:v>
                </c:pt>
                <c:pt idx="4">
                  <c:v>Q4 FY20</c:v>
                </c:pt>
                <c:pt idx="5">
                  <c:v>Q1 FY21</c:v>
                </c:pt>
                <c:pt idx="6">
                  <c:v>Q2 FY21</c:v>
                </c:pt>
                <c:pt idx="7">
                  <c:v>Q3 FY21</c:v>
                </c:pt>
                <c:pt idx="8">
                  <c:v>Q4 FY21</c:v>
                </c:pt>
                <c:pt idx="9">
                  <c:v>Q1 FY22</c:v>
                </c:pt>
              </c:strCache>
            </c:strRef>
          </c:cat>
          <c:val>
            <c:numRef>
              <c:f>Sheet1!$C$2:$C$11</c:f>
              <c:numCache>
                <c:formatCode>0%</c:formatCode>
                <c:ptCount val="10"/>
                <c:pt idx="0">
                  <c:v>0.62962355147699112</c:v>
                </c:pt>
                <c:pt idx="1">
                  <c:v>0.61647710118951149</c:v>
                </c:pt>
                <c:pt idx="2">
                  <c:v>0.60730672860271517</c:v>
                </c:pt>
                <c:pt idx="3">
                  <c:v>0.59592728479507362</c:v>
                </c:pt>
                <c:pt idx="4">
                  <c:v>0.59295955694643832</c:v>
                </c:pt>
                <c:pt idx="5">
                  <c:v>0.58037140661921394</c:v>
                </c:pt>
                <c:pt idx="6">
                  <c:v>0.57999999999999996</c:v>
                </c:pt>
                <c:pt idx="7">
                  <c:v>0.54</c:v>
                </c:pt>
                <c:pt idx="8">
                  <c:v>0.51130751865706869</c:v>
                </c:pt>
                <c:pt idx="9">
                  <c:v>0.51</c:v>
                </c:pt>
              </c:numCache>
            </c:numRef>
          </c:val>
          <c:smooth val="0"/>
          <c:extLst>
            <c:ext xmlns:c16="http://schemas.microsoft.com/office/drawing/2014/chart" uri="{C3380CC4-5D6E-409C-BE32-E72D297353CC}">
              <c16:uniqueId val="{0000000B-E0C4-4A09-ABC5-F201088F8318}"/>
            </c:ext>
          </c:extLst>
        </c:ser>
        <c:dLbls>
          <c:showLegendKey val="0"/>
          <c:showVal val="0"/>
          <c:showCatName val="0"/>
          <c:showSerName val="0"/>
          <c:showPercent val="0"/>
          <c:showBubbleSize val="0"/>
        </c:dLbls>
        <c:marker val="1"/>
        <c:smooth val="0"/>
        <c:axId val="1095489855"/>
        <c:axId val="1095673935"/>
      </c:lineChart>
      <c:catAx>
        <c:axId val="108863396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6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1336058815"/>
        <c:crosses val="autoZero"/>
        <c:auto val="1"/>
        <c:lblAlgn val="ctr"/>
        <c:lblOffset val="100"/>
        <c:noMultiLvlLbl val="0"/>
      </c:catAx>
      <c:valAx>
        <c:axId val="1336058815"/>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6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1088633967"/>
        <c:crosses val="autoZero"/>
        <c:crossBetween val="between"/>
      </c:valAx>
      <c:valAx>
        <c:axId val="1095673935"/>
        <c:scaling>
          <c:orientation val="minMax"/>
        </c:scaling>
        <c:delete val="0"/>
        <c:axPos val="r"/>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6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1095489855"/>
        <c:crosses val="max"/>
        <c:crossBetween val="between"/>
      </c:valAx>
      <c:catAx>
        <c:axId val="1095489855"/>
        <c:scaling>
          <c:orientation val="minMax"/>
        </c:scaling>
        <c:delete val="1"/>
        <c:axPos val="b"/>
        <c:numFmt formatCode="General" sourceLinked="1"/>
        <c:majorTickMark val="out"/>
        <c:minorTickMark val="none"/>
        <c:tickLblPos val="nextTo"/>
        <c:crossAx val="1095673935"/>
        <c:crosses val="autoZero"/>
        <c:auto val="1"/>
        <c:lblAlgn val="ctr"/>
        <c:lblOffset val="100"/>
        <c:noMultiLvlLbl val="0"/>
      </c:catAx>
      <c:spPr>
        <a:noFill/>
        <a:ln>
          <a:noFill/>
        </a:ln>
        <a:effectLst/>
      </c:spPr>
    </c:plotArea>
    <c:legend>
      <c:legendPos val="b"/>
      <c:layout>
        <c:manualLayout>
          <c:xMode val="edge"/>
          <c:yMode val="edge"/>
          <c:x val="4.2723801137696409E-2"/>
          <c:y val="0.86010439060586186"/>
          <c:w val="0.92586451930238578"/>
          <c:h val="0.13989560939413806"/>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800">
          <a:latin typeface="Calibri" panose="020F0502020204030204" pitchFamily="34" charset="0"/>
          <a:cs typeface="Calibri" panose="020F0502020204030204" pitchFamily="34" charset="0"/>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lumMod val="65000"/>
                    <a:lumOff val="35000"/>
                  </a:schemeClr>
                </a:solidFill>
                <a:latin typeface="Calibri" panose="020F0502020204030204" pitchFamily="34" charset="0"/>
                <a:ea typeface="+mn-ea"/>
                <a:cs typeface="Calibri" panose="020F0502020204030204" pitchFamily="34" charset="0"/>
              </a:defRPr>
            </a:pPr>
            <a:r>
              <a:rPr lang="en-US" sz="1000" b="1" dirty="0">
                <a:solidFill>
                  <a:srgbClr val="575756"/>
                </a:solidFill>
                <a:latin typeface="Open Sans" panose="020B0606030504020204" pitchFamily="34" charset="0"/>
                <a:ea typeface="Open Sans" panose="020B0606030504020204" pitchFamily="34" charset="0"/>
                <a:cs typeface="Open Sans" panose="020B0606030504020204" pitchFamily="34" charset="0"/>
              </a:rPr>
              <a:t>Coal capacity added</a:t>
            </a:r>
            <a:r>
              <a:rPr lang="en-US" sz="1000" b="1" baseline="0" dirty="0">
                <a:solidFill>
                  <a:srgbClr val="575756"/>
                </a:solidFill>
                <a:latin typeface="Open Sans" panose="020B0606030504020204" pitchFamily="34" charset="0"/>
                <a:ea typeface="Open Sans" panose="020B0606030504020204" pitchFamily="34" charset="0"/>
                <a:cs typeface="Open Sans" panose="020B0606030504020204" pitchFamily="34" charset="0"/>
              </a:rPr>
              <a:t> versus retired </a:t>
            </a:r>
            <a:r>
              <a:rPr lang="en-US" sz="1000" b="1" baseline="0" dirty="0">
                <a:solidFill>
                  <a:srgbClr val="9D9D9C"/>
                </a:solidFill>
                <a:latin typeface="Open Sans" panose="020B0606030504020204" pitchFamily="34" charset="0"/>
                <a:ea typeface="Open Sans" panose="020B0606030504020204" pitchFamily="34" charset="0"/>
                <a:cs typeface="Open Sans" panose="020B0606030504020204" pitchFamily="34" charset="0"/>
              </a:rPr>
              <a:t>(MW)</a:t>
            </a:r>
          </a:p>
        </c:rich>
      </c:tx>
      <c:layout>
        <c:manualLayout>
          <c:xMode val="edge"/>
          <c:yMode val="edge"/>
          <c:x val="0"/>
          <c:y val="0"/>
        </c:manualLayout>
      </c:layout>
      <c:overlay val="0"/>
      <c:spPr>
        <a:noFill/>
        <a:ln>
          <a:noFill/>
        </a:ln>
        <a:effectLst/>
      </c:spPr>
      <c:txPr>
        <a:bodyPr rot="0" spcFirstLastPara="1" vertOverflow="ellipsis" vert="horz" wrap="square" anchor="ctr" anchorCtr="1"/>
        <a:lstStyle/>
        <a:p>
          <a:pPr>
            <a:defRPr sz="1200" b="1" i="0" u="none" strike="noStrike" kern="1200" spc="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title>
    <c:autoTitleDeleted val="0"/>
    <c:plotArea>
      <c:layout>
        <c:manualLayout>
          <c:layoutTarget val="inner"/>
          <c:xMode val="edge"/>
          <c:yMode val="edge"/>
          <c:x val="1.2557307950705865E-2"/>
          <c:y val="0.13340726977270723"/>
          <c:w val="0.97822162397112233"/>
          <c:h val="0.66921013130890084"/>
        </c:manualLayout>
      </c:layout>
      <c:barChart>
        <c:barDir val="col"/>
        <c:grouping val="clustered"/>
        <c:varyColors val="0"/>
        <c:ser>
          <c:idx val="0"/>
          <c:order val="0"/>
          <c:tx>
            <c:strRef>
              <c:f>Sheet1!$B$1</c:f>
              <c:strCache>
                <c:ptCount val="1"/>
                <c:pt idx="0">
                  <c:v>Capacity added</c:v>
                </c:pt>
              </c:strCache>
            </c:strRef>
          </c:tx>
          <c:spPr>
            <a:solidFill>
              <a:srgbClr val="009CD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rgbClr val="009CD8"/>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Sheet1!$A$2:$A$15</c:f>
              <c:strCache>
                <c:ptCount val="14"/>
                <c:pt idx="0">
                  <c:v>Q1 FY19</c:v>
                </c:pt>
                <c:pt idx="1">
                  <c:v>Q2 FY19</c:v>
                </c:pt>
                <c:pt idx="2">
                  <c:v>Q3 FY19</c:v>
                </c:pt>
                <c:pt idx="3">
                  <c:v>Q4 FY19</c:v>
                </c:pt>
                <c:pt idx="4">
                  <c:v>Q1 FY20</c:v>
                </c:pt>
                <c:pt idx="5">
                  <c:v>Q2 FY20</c:v>
                </c:pt>
                <c:pt idx="6">
                  <c:v>Q3 FY20</c:v>
                </c:pt>
                <c:pt idx="7">
                  <c:v>Q4 FY20</c:v>
                </c:pt>
                <c:pt idx="8">
                  <c:v>Q1 FY21</c:v>
                </c:pt>
                <c:pt idx="9">
                  <c:v>Q2 FY21</c:v>
                </c:pt>
                <c:pt idx="10">
                  <c:v>Q3 FY21</c:v>
                </c:pt>
                <c:pt idx="11">
                  <c:v>Q4 FY21</c:v>
                </c:pt>
                <c:pt idx="12">
                  <c:v>Q1 FY22</c:v>
                </c:pt>
                <c:pt idx="13">
                  <c:v>Q2 FY22</c:v>
                </c:pt>
              </c:strCache>
            </c:strRef>
          </c:cat>
          <c:val>
            <c:numRef>
              <c:f>Sheet1!$B$2:$B$15</c:f>
              <c:numCache>
                <c:formatCode>#,##0</c:formatCode>
                <c:ptCount val="14"/>
                <c:pt idx="0" formatCode="General">
                  <c:v>110</c:v>
                </c:pt>
                <c:pt idx="1">
                  <c:v>30</c:v>
                </c:pt>
                <c:pt idx="2">
                  <c:v>2129.7550000000001</c:v>
                </c:pt>
                <c:pt idx="3">
                  <c:v>3652</c:v>
                </c:pt>
                <c:pt idx="4">
                  <c:v>45</c:v>
                </c:pt>
                <c:pt idx="5">
                  <c:v>3300</c:v>
                </c:pt>
                <c:pt idx="6">
                  <c:v>2100</c:v>
                </c:pt>
                <c:pt idx="7">
                  <c:v>1320</c:v>
                </c:pt>
                <c:pt idx="8">
                  <c:v>270</c:v>
                </c:pt>
                <c:pt idx="9">
                  <c:v>800</c:v>
                </c:pt>
                <c:pt idx="10">
                  <c:v>369</c:v>
                </c:pt>
                <c:pt idx="11">
                  <c:v>3550</c:v>
                </c:pt>
                <c:pt idx="12">
                  <c:v>0</c:v>
                </c:pt>
                <c:pt idx="13">
                  <c:v>800</c:v>
                </c:pt>
              </c:numCache>
            </c:numRef>
          </c:val>
          <c:extLst>
            <c:ext xmlns:c16="http://schemas.microsoft.com/office/drawing/2014/chart" uri="{C3380CC4-5D6E-409C-BE32-E72D297353CC}">
              <c16:uniqueId val="{00000000-2BE3-4685-865F-435465BC7BAD}"/>
            </c:ext>
          </c:extLst>
        </c:ser>
        <c:ser>
          <c:idx val="1"/>
          <c:order val="1"/>
          <c:tx>
            <c:strRef>
              <c:f>Sheet1!$C$1</c:f>
              <c:strCache>
                <c:ptCount val="1"/>
                <c:pt idx="0">
                  <c:v>Capacity retired</c:v>
                </c:pt>
              </c:strCache>
            </c:strRef>
          </c:tx>
          <c:spPr>
            <a:solidFill>
              <a:srgbClr val="575756"/>
            </a:solidFill>
            <a:ln>
              <a:noFill/>
            </a:ln>
            <a:effectLst/>
          </c:spPr>
          <c:invertIfNegative val="0"/>
          <c:dLbls>
            <c:dLbl>
              <c:idx val="0"/>
              <c:layout>
                <c:manualLayout>
                  <c:x val="6.2823464580509915E-3"/>
                  <c:y val="0"/>
                </c:manualLayout>
              </c:layout>
              <c:tx>
                <c:rich>
                  <a:bodyPr rot="0" spcFirstLastPara="1" vertOverflow="ellipsis" vert="horz" wrap="square" lIns="38100" tIns="19050" rIns="38100" bIns="19050" anchor="ctr" anchorCtr="1">
                    <a:spAutoFit/>
                  </a:bodyPr>
                  <a:lstStyle/>
                  <a:p>
                    <a:pPr>
                      <a:defRPr sz="800" b="1" i="0" u="none" strike="noStrike" kern="1200" baseline="0">
                        <a:solidFill>
                          <a:schemeClr val="accent3"/>
                        </a:solidFill>
                        <a:latin typeface="Open Sans" panose="020B0606030504020204" pitchFamily="34" charset="0"/>
                        <a:ea typeface="Open Sans" panose="020B0606030504020204" pitchFamily="34" charset="0"/>
                        <a:cs typeface="Open Sans" panose="020B0606030504020204" pitchFamily="34" charset="0"/>
                      </a:defRPr>
                    </a:pPr>
                    <a:fld id="{D9CD43D3-ABE9-4DDD-B5C5-F56D6920C503}" type="VALUE">
                      <a:rPr lang="en-US">
                        <a:solidFill>
                          <a:srgbClr val="575756"/>
                        </a:solidFill>
                        <a:latin typeface="Open Sans" panose="020B0606030504020204" pitchFamily="34" charset="0"/>
                        <a:ea typeface="Open Sans" panose="020B0606030504020204" pitchFamily="34" charset="0"/>
                        <a:cs typeface="Open Sans" panose="020B0606030504020204" pitchFamily="34" charset="0"/>
                      </a:rPr>
                      <a:pPr>
                        <a:defRPr b="1">
                          <a:solidFill>
                            <a:schemeClr val="accent3"/>
                          </a:solidFill>
                          <a:latin typeface="Open Sans" panose="020B0606030504020204" pitchFamily="34" charset="0"/>
                          <a:ea typeface="Open Sans" panose="020B0606030504020204" pitchFamily="34" charset="0"/>
                          <a:cs typeface="Open Sans" panose="020B0606030504020204" pitchFamily="34" charset="0"/>
                        </a:defRPr>
                      </a:pPr>
                      <a:t>[VALUE]</a:t>
                    </a:fld>
                    <a:endParaRPr lang="en-GB"/>
                  </a:p>
                </c:rich>
              </c:tx>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accent3"/>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2BE3-4685-865F-435465BC7BAD}"/>
                </c:ext>
              </c:extLst>
            </c:dLbl>
            <c:dLbl>
              <c:idx val="1"/>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rgbClr val="575756"/>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4-2BE3-4685-865F-435465BC7BAD}"/>
                </c:ext>
              </c:extLst>
            </c:dLbl>
            <c:dLbl>
              <c:idx val="2"/>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rgbClr val="575756"/>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5-2BE3-4685-865F-435465BC7BAD}"/>
                </c:ext>
              </c:extLst>
            </c:dLbl>
            <c:dLbl>
              <c:idx val="3"/>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rgbClr val="575756"/>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6-2BE3-4685-865F-435465BC7BAD}"/>
                </c:ext>
              </c:extLst>
            </c:dLbl>
            <c:dLbl>
              <c:idx val="4"/>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rgbClr val="575756"/>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7-2BE3-4685-865F-435465BC7BAD}"/>
                </c:ext>
              </c:extLst>
            </c:dLbl>
            <c:dLbl>
              <c:idx val="5"/>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rgbClr val="575756"/>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8-2BE3-4685-865F-435465BC7BAD}"/>
                </c:ext>
              </c:extLst>
            </c:dLbl>
            <c:dLbl>
              <c:idx val="6"/>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rgbClr val="575756"/>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9-2BE3-4685-865F-435465BC7BAD}"/>
                </c:ext>
              </c:extLst>
            </c:dLbl>
            <c:dLbl>
              <c:idx val="7"/>
              <c:layout>
                <c:manualLayout>
                  <c:x val="2.5129385832203966E-2"/>
                  <c:y val="-1.1926316026714947E-2"/>
                </c:manualLayout>
              </c:layout>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rgbClr val="575756"/>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2BE3-4685-865F-435465BC7BAD}"/>
                </c:ext>
              </c:extLst>
            </c:dLbl>
            <c:dLbl>
              <c:idx val="8"/>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rgbClr val="575756"/>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3-2BE3-4685-865F-435465BC7BAD}"/>
                </c:ext>
              </c:extLst>
            </c:dLbl>
            <c:dLbl>
              <c:idx val="9"/>
              <c:tx>
                <c:rich>
                  <a:bodyPr/>
                  <a:lstStyle/>
                  <a:p>
                    <a:fld id="{D86E7D93-2A68-8B45-858D-8228A09E1C70}" type="VALUE">
                      <a:rPr lang="en-US">
                        <a:solidFill>
                          <a:srgbClr val="575756"/>
                        </a:solidFill>
                      </a:rPr>
                      <a:pPr/>
                      <a:t>[VALUE]</a:t>
                    </a:fld>
                    <a:endParaRPr lang="en-GB"/>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782B-4D49-8844-E9E0D8435B27}"/>
                </c:ext>
              </c:extLst>
            </c:dLbl>
            <c:dLbl>
              <c:idx val="10"/>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1-6160-BB41-994F-8F01859EF19E}"/>
                </c:ext>
              </c:extLst>
            </c:dLbl>
            <c:dLbl>
              <c:idx val="11"/>
              <c:spPr>
                <a:noFill/>
                <a:ln>
                  <a:noFill/>
                </a:ln>
                <a:effectLst/>
              </c:spPr>
              <c:txPr>
                <a:bodyPr rot="0" spcFirstLastPara="1" vertOverflow="ellipsis" vert="horz" wrap="square" lIns="38100" tIns="19050" rIns="38100" bIns="19050" anchor="ctr" anchorCtr="0">
                  <a:spAutoFit/>
                </a:bodyPr>
                <a:lstStyle/>
                <a:p>
                  <a:pPr algn="ctr" rtl="0">
                    <a:defRPr lang="en-US" sz="800" b="1" i="0" u="none" strike="noStrike" kern="1200" baseline="0">
                      <a:solidFill>
                        <a:srgbClr val="000000">
                          <a:lumMod val="65000"/>
                          <a:lumOff val="35000"/>
                        </a:srgbClr>
                      </a:solidFill>
                      <a:latin typeface="Calibri" panose="020F0502020204030204" pitchFamily="34" charset="0"/>
                      <a:ea typeface="+mn-ea"/>
                      <a:cs typeface="Calibri" panose="020F0502020204030204" pitchFamily="34" charset="0"/>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1-9C22-4BE7-A0EF-B60505FD4A0D}"/>
                </c:ext>
              </c:extLst>
            </c:dLbl>
            <c:dLbl>
              <c:idx val="12"/>
              <c:spPr>
                <a:noFill/>
                <a:ln>
                  <a:noFill/>
                </a:ln>
                <a:effectLst/>
              </c:spPr>
              <c:txPr>
                <a:bodyPr rot="0" spcFirstLastPara="1" vertOverflow="ellipsis" vert="horz" wrap="square" lIns="38100" tIns="19050" rIns="38100" bIns="19050" anchor="ctr" anchorCtr="0">
                  <a:spAutoFit/>
                </a:bodyPr>
                <a:lstStyle/>
                <a:p>
                  <a:pPr algn="ctr" rtl="0">
                    <a:defRPr lang="en-US" sz="800" b="1" i="0" u="none" strike="noStrike" kern="1200" baseline="0">
                      <a:solidFill>
                        <a:srgbClr val="000000">
                          <a:lumMod val="65000"/>
                          <a:lumOff val="35000"/>
                        </a:srgbClr>
                      </a:solidFill>
                      <a:latin typeface="Calibri" panose="020F0502020204030204" pitchFamily="34" charset="0"/>
                      <a:ea typeface="+mn-ea"/>
                      <a:cs typeface="Calibri" panose="020F0502020204030204" pitchFamily="34" charset="0"/>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1-A611-4C24-AFAF-D301C2581C40}"/>
                </c:ext>
              </c:extLst>
            </c:dLbl>
            <c:dLbl>
              <c:idx val="13"/>
              <c:spPr>
                <a:noFill/>
                <a:ln>
                  <a:noFill/>
                </a:ln>
                <a:effectLst/>
              </c:spPr>
              <c:txPr>
                <a:bodyPr rot="0" spcFirstLastPara="1" vertOverflow="ellipsis" vert="horz" wrap="square" lIns="38100" tIns="19050" rIns="38100" bIns="19050" anchor="ctr" anchorCtr="0">
                  <a:spAutoFit/>
                </a:bodyPr>
                <a:lstStyle/>
                <a:p>
                  <a:pPr algn="ctr" rtl="0">
                    <a:defRPr lang="en-US" sz="800" b="1" i="0" u="none" strike="noStrike" kern="1200" baseline="0">
                      <a:solidFill>
                        <a:srgbClr val="000000">
                          <a:lumMod val="65000"/>
                          <a:lumOff val="35000"/>
                        </a:srgbClr>
                      </a:solidFill>
                      <a:latin typeface="Calibri" panose="020F0502020204030204" pitchFamily="34" charset="0"/>
                      <a:ea typeface="+mn-ea"/>
                      <a:cs typeface="Calibri" panose="020F0502020204030204" pitchFamily="34" charset="0"/>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1-83F7-40F6-85E5-5EB63DF886E5}"/>
                </c:ext>
              </c:extLst>
            </c:dLbl>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accent3"/>
                    </a:solidFill>
                    <a:latin typeface="Calibri" panose="020F0502020204030204" pitchFamily="34" charset="0"/>
                    <a:ea typeface="+mn-ea"/>
                    <a:cs typeface="Calibri" panose="020F050202020403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Sheet1!$A$2:$A$15</c:f>
              <c:strCache>
                <c:ptCount val="14"/>
                <c:pt idx="0">
                  <c:v>Q1 FY19</c:v>
                </c:pt>
                <c:pt idx="1">
                  <c:v>Q2 FY19</c:v>
                </c:pt>
                <c:pt idx="2">
                  <c:v>Q3 FY19</c:v>
                </c:pt>
                <c:pt idx="3">
                  <c:v>Q4 FY19</c:v>
                </c:pt>
                <c:pt idx="4">
                  <c:v>Q1 FY20</c:v>
                </c:pt>
                <c:pt idx="5">
                  <c:v>Q2 FY20</c:v>
                </c:pt>
                <c:pt idx="6">
                  <c:v>Q3 FY20</c:v>
                </c:pt>
                <c:pt idx="7">
                  <c:v>Q4 FY20</c:v>
                </c:pt>
                <c:pt idx="8">
                  <c:v>Q1 FY21</c:v>
                </c:pt>
                <c:pt idx="9">
                  <c:v>Q2 FY21</c:v>
                </c:pt>
                <c:pt idx="10">
                  <c:v>Q3 FY21</c:v>
                </c:pt>
                <c:pt idx="11">
                  <c:v>Q4 FY21</c:v>
                </c:pt>
                <c:pt idx="12">
                  <c:v>Q1 FY22</c:v>
                </c:pt>
                <c:pt idx="13">
                  <c:v>Q2 FY22</c:v>
                </c:pt>
              </c:strCache>
            </c:strRef>
          </c:cat>
          <c:val>
            <c:numRef>
              <c:f>Sheet1!$C$2:$C$15</c:f>
              <c:numCache>
                <c:formatCode>#,##0</c:formatCode>
                <c:ptCount val="14"/>
                <c:pt idx="0" formatCode="General">
                  <c:v>214</c:v>
                </c:pt>
                <c:pt idx="1">
                  <c:v>860</c:v>
                </c:pt>
                <c:pt idx="2">
                  <c:v>705</c:v>
                </c:pt>
                <c:pt idx="3">
                  <c:v>100</c:v>
                </c:pt>
                <c:pt idx="4">
                  <c:v>0</c:v>
                </c:pt>
                <c:pt idx="5">
                  <c:v>895</c:v>
                </c:pt>
                <c:pt idx="6">
                  <c:v>0</c:v>
                </c:pt>
                <c:pt idx="7">
                  <c:v>1230</c:v>
                </c:pt>
                <c:pt idx="8">
                  <c:v>0</c:v>
                </c:pt>
                <c:pt idx="9">
                  <c:v>250</c:v>
                </c:pt>
                <c:pt idx="10">
                  <c:v>0</c:v>
                </c:pt>
                <c:pt idx="11">
                  <c:v>380</c:v>
                </c:pt>
                <c:pt idx="12">
                  <c:v>670</c:v>
                </c:pt>
                <c:pt idx="13">
                  <c:v>210</c:v>
                </c:pt>
              </c:numCache>
            </c:numRef>
          </c:val>
          <c:extLst>
            <c:ext xmlns:c16="http://schemas.microsoft.com/office/drawing/2014/chart" uri="{C3380CC4-5D6E-409C-BE32-E72D297353CC}">
              <c16:uniqueId val="{00000001-2BE3-4685-865F-435465BC7BAD}"/>
            </c:ext>
          </c:extLst>
        </c:ser>
        <c:dLbls>
          <c:dLblPos val="ctr"/>
          <c:showLegendKey val="0"/>
          <c:showVal val="1"/>
          <c:showCatName val="0"/>
          <c:showSerName val="0"/>
          <c:showPercent val="0"/>
          <c:showBubbleSize val="0"/>
        </c:dLbls>
        <c:gapWidth val="73"/>
        <c:axId val="1088633967"/>
        <c:axId val="1336058815"/>
      </c:barChart>
      <c:catAx>
        <c:axId val="108863396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6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1336058815"/>
        <c:crosses val="autoZero"/>
        <c:auto val="1"/>
        <c:lblAlgn val="ctr"/>
        <c:lblOffset val="100"/>
        <c:noMultiLvlLbl val="0"/>
      </c:catAx>
      <c:valAx>
        <c:axId val="1336058815"/>
        <c:scaling>
          <c:orientation val="minMax"/>
        </c:scaling>
        <c:delete val="1"/>
        <c:axPos val="l"/>
        <c:numFmt formatCode="General" sourceLinked="1"/>
        <c:majorTickMark val="none"/>
        <c:minorTickMark val="none"/>
        <c:tickLblPos val="nextTo"/>
        <c:crossAx val="1088633967"/>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800" b="1"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legendEntry>
      <c:legendEntry>
        <c:idx val="1"/>
        <c:txPr>
          <a:bodyPr rot="0" spcFirstLastPara="1" vertOverflow="ellipsis" vert="horz" wrap="square" anchor="ctr" anchorCtr="1"/>
          <a:lstStyle/>
          <a:p>
            <a:pPr>
              <a:defRPr sz="800" b="1"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legendEntry>
      <c:layout>
        <c:manualLayout>
          <c:xMode val="edge"/>
          <c:yMode val="edge"/>
          <c:x val="1.0570171583908165E-2"/>
          <c:y val="0.91797486303082876"/>
          <c:w val="0.96814405140113635"/>
          <c:h val="8.2025136969171228E-2"/>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800">
          <a:latin typeface="Calibri" panose="020F0502020204030204" pitchFamily="34" charset="0"/>
          <a:cs typeface="Calibri" panose="020F0502020204030204" pitchFamily="34" charset="0"/>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l">
              <a:defRPr sz="1200" b="1" i="0" u="none" strike="noStrike" kern="1200" spc="0" baseline="0">
                <a:solidFill>
                  <a:schemeClr val="tx1"/>
                </a:solidFill>
                <a:latin typeface="Calibri" panose="020F0502020204030204" pitchFamily="34" charset="0"/>
                <a:ea typeface="+mn-ea"/>
                <a:cs typeface="Calibri" panose="020F0502020204030204" pitchFamily="34" charset="0"/>
              </a:defRPr>
            </a:pPr>
            <a:r>
              <a:rPr lang="en-US" sz="800" b="1" dirty="0">
                <a:solidFill>
                  <a:schemeClr val="tx1"/>
                </a:solidFill>
                <a:latin typeface="Open Sans" panose="020B0606030504020204" pitchFamily="34" charset="0"/>
                <a:ea typeface="Open Sans" panose="020B0606030504020204" pitchFamily="34" charset="0"/>
                <a:cs typeface="Open Sans" panose="020B0606030504020204" pitchFamily="34" charset="0"/>
              </a:rPr>
              <a:t>Amount</a:t>
            </a:r>
            <a:r>
              <a:rPr lang="en-US" sz="800" b="1" baseline="0" dirty="0">
                <a:solidFill>
                  <a:schemeClr val="tx1"/>
                </a:solidFill>
                <a:latin typeface="Open Sans" panose="020B0606030504020204" pitchFamily="34" charset="0"/>
                <a:ea typeface="Open Sans" panose="020B0606030504020204" pitchFamily="34" charset="0"/>
                <a:cs typeface="Open Sans" panose="020B0606030504020204" pitchFamily="34" charset="0"/>
              </a:rPr>
              <a:t> overdue by discoms to power producers (INR crore)</a:t>
            </a:r>
            <a:endParaRPr lang="en-US" sz="800"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c:rich>
      </c:tx>
      <c:layout>
        <c:manualLayout>
          <c:xMode val="edge"/>
          <c:yMode val="edge"/>
          <c:x val="0"/>
          <c:y val="3.6328685051542266E-3"/>
        </c:manualLayout>
      </c:layout>
      <c:overlay val="0"/>
      <c:spPr>
        <a:noFill/>
        <a:ln>
          <a:noFill/>
        </a:ln>
        <a:effectLst/>
      </c:spPr>
      <c:txPr>
        <a:bodyPr rot="0" spcFirstLastPara="1" vertOverflow="ellipsis" vert="horz" wrap="square" anchor="ctr" anchorCtr="1"/>
        <a:lstStyle/>
        <a:p>
          <a:pPr algn="l">
            <a:defRPr sz="1200" b="1" i="0" u="none" strike="noStrike" kern="1200" spc="0" baseline="0">
              <a:solidFill>
                <a:schemeClr val="tx1"/>
              </a:solidFill>
              <a:latin typeface="Calibri" panose="020F0502020204030204" pitchFamily="34" charset="0"/>
              <a:ea typeface="+mn-ea"/>
              <a:cs typeface="Calibri" panose="020F0502020204030204" pitchFamily="34" charset="0"/>
            </a:defRPr>
          </a:pPr>
          <a:endParaRPr lang="en-US"/>
        </a:p>
      </c:txPr>
    </c:title>
    <c:autoTitleDeleted val="0"/>
    <c:plotArea>
      <c:layout>
        <c:manualLayout>
          <c:layoutTarget val="inner"/>
          <c:xMode val="edge"/>
          <c:yMode val="edge"/>
          <c:x val="0.26731965658805135"/>
          <c:y val="0.13651912182781381"/>
          <c:w val="0.29120371701701991"/>
          <c:h val="0.83623677864377877"/>
        </c:manualLayout>
      </c:layout>
      <c:barChart>
        <c:barDir val="bar"/>
        <c:grouping val="clustered"/>
        <c:varyColors val="0"/>
        <c:ser>
          <c:idx val="0"/>
          <c:order val="0"/>
          <c:tx>
            <c:strRef>
              <c:f>Sheet1!$B$1</c:f>
              <c:strCache>
                <c:ptCount val="1"/>
                <c:pt idx="0">
                  <c:v>Amount overdue (INR crore)</c:v>
                </c:pt>
              </c:strCache>
            </c:strRef>
          </c:tx>
          <c:spPr>
            <a:solidFill>
              <a:schemeClr val="accent2">
                <a:lumMod val="40000"/>
                <a:lumOff val="60000"/>
              </a:schemeClr>
            </a:solidFill>
            <a:ln>
              <a:noFill/>
            </a:ln>
            <a:effectLst/>
          </c:spPr>
          <c:invertIfNegative val="0"/>
          <c:dLbls>
            <c:dLbl>
              <c:idx val="0"/>
              <c:tx>
                <c:rich>
                  <a:bodyPr/>
                  <a:lstStyle/>
                  <a:p>
                    <a:r>
                      <a:rPr lang="en-US" sz="700" b="1" i="0" u="none" strike="noStrike" kern="1200" baseline="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1,35,021</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B-0A5F-402C-B379-5953704A0F79}"/>
                </c:ext>
              </c:extLst>
            </c:dLbl>
            <c:dLbl>
              <c:idx val="1"/>
              <c:tx>
                <c:rich>
                  <a:bodyPr/>
                  <a:lstStyle/>
                  <a:p>
                    <a:r>
                      <a:rPr lang="en-US" dirty="0"/>
                      <a:t>1,37,235</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D-0A5F-402C-B379-5953704A0F79}"/>
                </c:ext>
              </c:extLst>
            </c:dLbl>
            <c:dLbl>
              <c:idx val="2"/>
              <c:tx>
                <c:rich>
                  <a:bodyPr/>
                  <a:lstStyle/>
                  <a:p>
                    <a:r>
                      <a:rPr lang="en-US" dirty="0"/>
                      <a:t>1,41,830</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C-0A5F-402C-B379-5953704A0F79}"/>
                </c:ext>
              </c:extLst>
            </c:dLbl>
            <c:spPr>
              <a:noFill/>
              <a:ln>
                <a:noFill/>
              </a:ln>
              <a:effectLst/>
            </c:spPr>
            <c:txPr>
              <a:bodyPr rot="0" spcFirstLastPara="1" vertOverflow="ellipsis" vert="horz" wrap="square" lIns="38100" tIns="19050" rIns="38100" bIns="19050" anchor="ctr" anchorCtr="0">
                <a:spAutoFit/>
              </a:bodyPr>
              <a:lstStyle/>
              <a:p>
                <a:pPr algn="ctr">
                  <a:defRPr lang="en-US" sz="700" b="1" i="0" u="none" strike="noStrike" kern="1200" baseline="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Sheet1!$A$2:$A$16</c:f>
              <c:numCache>
                <c:formatCode>mmm\-yy</c:formatCode>
                <c:ptCount val="15"/>
                <c:pt idx="0">
                  <c:v>44440</c:v>
                </c:pt>
                <c:pt idx="1">
                  <c:v>44409</c:v>
                </c:pt>
                <c:pt idx="2">
                  <c:v>44378</c:v>
                </c:pt>
                <c:pt idx="3">
                  <c:v>44348</c:v>
                </c:pt>
                <c:pt idx="4" formatCode="mmmm\ yyyy">
                  <c:v>44317</c:v>
                </c:pt>
                <c:pt idx="5" formatCode="mmmm\ yyyy">
                  <c:v>44287</c:v>
                </c:pt>
                <c:pt idx="6" formatCode="mmmm\ yyyy">
                  <c:v>44256</c:v>
                </c:pt>
                <c:pt idx="7" formatCode="mmmm\ yyyy">
                  <c:v>44228</c:v>
                </c:pt>
                <c:pt idx="8" formatCode="mmmm\ yyyy">
                  <c:v>44197</c:v>
                </c:pt>
                <c:pt idx="9" formatCode="mmmm\ yyyy">
                  <c:v>44166</c:v>
                </c:pt>
                <c:pt idx="10" formatCode="mmmm\ yyyy">
                  <c:v>44136</c:v>
                </c:pt>
                <c:pt idx="11" formatCode="mmmm\ yyyy">
                  <c:v>44105</c:v>
                </c:pt>
                <c:pt idx="12" formatCode="mmmm\ yyyy">
                  <c:v>44075</c:v>
                </c:pt>
                <c:pt idx="13" formatCode="mmmm\ yyyy">
                  <c:v>44044</c:v>
                </c:pt>
                <c:pt idx="14" formatCode="mmmm\ yyyy">
                  <c:v>44013</c:v>
                </c:pt>
              </c:numCache>
            </c:numRef>
          </c:cat>
          <c:val>
            <c:numRef>
              <c:f>Sheet1!$B$2:$B$16</c:f>
              <c:numCache>
                <c:formatCode>#,##0</c:formatCode>
                <c:ptCount val="15"/>
                <c:pt idx="0">
                  <c:v>115384.13</c:v>
                </c:pt>
                <c:pt idx="1">
                  <c:v>121598.97</c:v>
                </c:pt>
                <c:pt idx="2">
                  <c:v>122019.34</c:v>
                </c:pt>
                <c:pt idx="3">
                  <c:v>89154.03</c:v>
                </c:pt>
                <c:pt idx="4">
                  <c:v>96225.59</c:v>
                </c:pt>
                <c:pt idx="5">
                  <c:v>90283.14</c:v>
                </c:pt>
                <c:pt idx="6">
                  <c:v>97020.21</c:v>
                </c:pt>
                <c:pt idx="7">
                  <c:v>105377.60000000001</c:v>
                </c:pt>
                <c:pt idx="8">
                  <c:v>106267.25</c:v>
                </c:pt>
                <c:pt idx="9">
                  <c:v>143116</c:v>
                </c:pt>
                <c:pt idx="10">
                  <c:v>142473</c:v>
                </c:pt>
                <c:pt idx="11">
                  <c:v>142170</c:v>
                </c:pt>
                <c:pt idx="12">
                  <c:v>141829.67000000001</c:v>
                </c:pt>
                <c:pt idx="13">
                  <c:v>137234.9</c:v>
                </c:pt>
                <c:pt idx="14">
                  <c:v>135021.44</c:v>
                </c:pt>
              </c:numCache>
            </c:numRef>
          </c:val>
          <c:extLst>
            <c:ext xmlns:c16="http://schemas.microsoft.com/office/drawing/2014/chart" uri="{C3380CC4-5D6E-409C-BE32-E72D297353CC}">
              <c16:uniqueId val="{00000002-D5EB-5449-93F6-F5F026DE3BC0}"/>
            </c:ext>
          </c:extLst>
        </c:ser>
        <c:dLbls>
          <c:showLegendKey val="0"/>
          <c:showVal val="0"/>
          <c:showCatName val="0"/>
          <c:showSerName val="0"/>
          <c:showPercent val="0"/>
          <c:showBubbleSize val="0"/>
        </c:dLbls>
        <c:gapWidth val="89"/>
        <c:overlap val="-2"/>
        <c:axId val="169914752"/>
        <c:axId val="169916288"/>
      </c:barChart>
      <c:dateAx>
        <c:axId val="169914752"/>
        <c:scaling>
          <c:orientation val="minMax"/>
        </c:scaling>
        <c:delete val="0"/>
        <c:axPos val="l"/>
        <c:numFmt formatCode="mmm\-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6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169916288"/>
        <c:crosses val="autoZero"/>
        <c:auto val="1"/>
        <c:lblOffset val="100"/>
        <c:baseTimeUnit val="months"/>
        <c:majorUnit val="1"/>
        <c:majorTimeUnit val="months"/>
      </c:dateAx>
      <c:valAx>
        <c:axId val="169916288"/>
        <c:scaling>
          <c:orientation val="minMax"/>
        </c:scaling>
        <c:delete val="1"/>
        <c:axPos val="b"/>
        <c:numFmt formatCode="#,##0" sourceLinked="1"/>
        <c:majorTickMark val="out"/>
        <c:minorTickMark val="none"/>
        <c:tickLblPos val="none"/>
        <c:crossAx val="16991475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latin typeface="Calibri" panose="020F0502020204030204" pitchFamily="34" charset="0"/>
          <a:cs typeface="Calibri" panose="020F0502020204030204" pitchFamily="34" charset="0"/>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lgn="l">
              <a:defRPr sz="800" b="1" i="0" u="none" strike="noStrike" kern="1200" spc="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r>
              <a:rPr lang="en-US" sz="800" b="1" dirty="0">
                <a:solidFill>
                  <a:schemeClr val="tx1"/>
                </a:solidFill>
                <a:latin typeface="Open Sans" panose="020B0606030504020204" pitchFamily="34" charset="0"/>
                <a:ea typeface="Open Sans" panose="020B0606030504020204" pitchFamily="34" charset="0"/>
                <a:cs typeface="Open Sans" panose="020B0606030504020204" pitchFamily="34" charset="0"/>
              </a:rPr>
              <a:t>Discom payable</a:t>
            </a:r>
            <a:r>
              <a:rPr lang="en-US" sz="800" b="1" baseline="0" dirty="0">
                <a:solidFill>
                  <a:schemeClr val="tx1"/>
                </a:solidFill>
                <a:latin typeface="Open Sans" panose="020B0606030504020204" pitchFamily="34" charset="0"/>
                <a:ea typeface="Open Sans" panose="020B0606030504020204" pitchFamily="34" charset="0"/>
                <a:cs typeface="Open Sans" panose="020B0606030504020204" pitchFamily="34" charset="0"/>
              </a:rPr>
              <a:t> and receivable days for RE-rich states</a:t>
            </a:r>
            <a:endParaRPr lang="en-US" sz="800"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c:rich>
      </c:tx>
      <c:layout>
        <c:manualLayout>
          <c:xMode val="edge"/>
          <c:yMode val="edge"/>
          <c:x val="4.7943093110533568E-3"/>
          <c:y val="1.3472472048753318E-2"/>
        </c:manualLayout>
      </c:layout>
      <c:overlay val="0"/>
      <c:spPr>
        <a:noFill/>
        <a:ln>
          <a:noFill/>
        </a:ln>
        <a:effectLst/>
      </c:spPr>
      <c:txPr>
        <a:bodyPr rot="0" spcFirstLastPara="1" vertOverflow="ellipsis" vert="horz" wrap="square" anchor="ctr" anchorCtr="1"/>
        <a:lstStyle/>
        <a:p>
          <a:pPr algn="l">
            <a:defRPr sz="800" b="1" i="0" u="none" strike="noStrike" kern="1200" spc="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title>
    <c:autoTitleDeleted val="0"/>
    <c:plotArea>
      <c:layout>
        <c:manualLayout>
          <c:layoutTarget val="inner"/>
          <c:xMode val="edge"/>
          <c:yMode val="edge"/>
          <c:x val="9.7551644737489701E-2"/>
          <c:y val="0.10499567019847543"/>
          <c:w val="0.86888406070043434"/>
          <c:h val="0.78514476113487819"/>
        </c:manualLayout>
      </c:layout>
      <c:scatterChart>
        <c:scatterStyle val="lineMarker"/>
        <c:varyColors val="0"/>
        <c:ser>
          <c:idx val="0"/>
          <c:order val="0"/>
          <c:tx>
            <c:strRef>
              <c:f>Sheet1!$B$1</c:f>
              <c:strCache>
                <c:ptCount val="1"/>
                <c:pt idx="0">
                  <c:v>Y-Values</c:v>
                </c:pt>
              </c:strCache>
            </c:strRef>
          </c:tx>
          <c:spPr>
            <a:ln w="25400" cap="rnd">
              <a:noFill/>
              <a:round/>
            </a:ln>
            <a:effectLst/>
          </c:spPr>
          <c:marker>
            <c:symbol val="circle"/>
            <c:size val="5"/>
            <c:spPr>
              <a:solidFill>
                <a:schemeClr val="accent1"/>
              </a:solidFill>
              <a:ln w="9525">
                <a:solidFill>
                  <a:schemeClr val="accent1"/>
                </a:solidFill>
              </a:ln>
              <a:effectLst/>
            </c:spPr>
          </c:marker>
          <c:dLbls>
            <c:dLbl>
              <c:idx val="0"/>
              <c:layout>
                <c:manualLayout>
                  <c:x val="-6.8892472141267536E-2"/>
                  <c:y val="-5.6964813494701672E-2"/>
                </c:manualLayout>
              </c:layout>
              <c:tx>
                <c:rich>
                  <a:bodyPr/>
                  <a:lstStyle/>
                  <a:p>
                    <a:r>
                      <a:rPr lang="en-US" b="1" dirty="0"/>
                      <a:t>TN</a:t>
                    </a:r>
                  </a:p>
                </c:rich>
              </c:tx>
              <c:showLegendKey val="0"/>
              <c:showVal val="1"/>
              <c:showCatName val="1"/>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B8B3-470A-A68A-00B40A443728}"/>
                </c:ext>
              </c:extLst>
            </c:dLbl>
            <c:dLbl>
              <c:idx val="1"/>
              <c:tx>
                <c:rich>
                  <a:bodyPr/>
                  <a:lstStyle/>
                  <a:p>
                    <a:r>
                      <a:rPr lang="en-US" b="1" dirty="0"/>
                      <a:t>AP</a:t>
                    </a:r>
                  </a:p>
                </c:rich>
              </c:tx>
              <c:showLegendKey val="0"/>
              <c:showVal val="1"/>
              <c:showCatName val="1"/>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B8B3-470A-A68A-00B40A443728}"/>
                </c:ext>
              </c:extLst>
            </c:dLbl>
            <c:dLbl>
              <c:idx val="2"/>
              <c:layout>
                <c:manualLayout>
                  <c:x val="-6.8892472141267539E-3"/>
                  <c:y val="-4.8826982995458512E-2"/>
                </c:manualLayout>
              </c:layout>
              <c:tx>
                <c:rich>
                  <a:bodyPr/>
                  <a:lstStyle/>
                  <a:p>
                    <a:r>
                      <a:rPr lang="en-US" b="1" dirty="0"/>
                      <a:t>TS*</a:t>
                    </a:r>
                  </a:p>
                </c:rich>
              </c:tx>
              <c:showLegendKey val="0"/>
              <c:showVal val="1"/>
              <c:showCatName val="1"/>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B8B3-470A-A68A-00B40A443728}"/>
                </c:ext>
              </c:extLst>
            </c:dLbl>
            <c:dLbl>
              <c:idx val="3"/>
              <c:layout>
                <c:manualLayout>
                  <c:x val="-2.9339784995816274E-2"/>
                  <c:y val="9.7175948545843382E-2"/>
                </c:manualLayout>
              </c:layout>
              <c:tx>
                <c:rich>
                  <a:bodyPr/>
                  <a:lstStyle/>
                  <a:p>
                    <a:r>
                      <a:rPr lang="en-US" b="1" dirty="0"/>
                      <a:t>MH</a:t>
                    </a:r>
                  </a:p>
                </c:rich>
              </c:tx>
              <c:dLblPos val="r"/>
              <c:showLegendKey val="0"/>
              <c:showVal val="1"/>
              <c:showCatName val="1"/>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B8B3-470A-A68A-00B40A443728}"/>
                </c:ext>
              </c:extLst>
            </c:dLbl>
            <c:dLbl>
              <c:idx val="4"/>
              <c:layout>
                <c:manualLayout>
                  <c:x val="-7.9226342962457674E-2"/>
                  <c:y val="0"/>
                </c:manualLayout>
              </c:layout>
              <c:tx>
                <c:rich>
                  <a:bodyPr/>
                  <a:lstStyle/>
                  <a:p>
                    <a:r>
                      <a:rPr lang="en-US" b="1" dirty="0"/>
                      <a:t>RJ</a:t>
                    </a:r>
                  </a:p>
                </c:rich>
              </c:tx>
              <c:showLegendKey val="0"/>
              <c:showVal val="1"/>
              <c:showCatName val="1"/>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B8B3-470A-A68A-00B40A443728}"/>
                </c:ext>
              </c:extLst>
            </c:dLbl>
            <c:dLbl>
              <c:idx val="5"/>
              <c:layout>
                <c:manualLayout>
                  <c:x val="3.444623607063377E-3"/>
                  <c:y val="-8.544722024205248E-2"/>
                </c:manualLayout>
              </c:layout>
              <c:tx>
                <c:rich>
                  <a:bodyPr/>
                  <a:lstStyle/>
                  <a:p>
                    <a:r>
                      <a:rPr lang="en-US" b="1" dirty="0"/>
                      <a:t>MP</a:t>
                    </a:r>
                  </a:p>
                </c:rich>
              </c:tx>
              <c:showLegendKey val="0"/>
              <c:showVal val="1"/>
              <c:showCatName val="1"/>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B8B3-470A-A68A-00B40A443728}"/>
                </c:ext>
              </c:extLst>
            </c:dLbl>
            <c:dLbl>
              <c:idx val="6"/>
              <c:layout>
                <c:manualLayout>
                  <c:x val="-4.4780106891823962E-2"/>
                  <c:y val="4.4758067745836974E-2"/>
                </c:manualLayout>
              </c:layout>
              <c:tx>
                <c:rich>
                  <a:bodyPr/>
                  <a:lstStyle/>
                  <a:p>
                    <a:r>
                      <a:rPr lang="en-US" b="1" dirty="0"/>
                      <a:t>KA</a:t>
                    </a:r>
                  </a:p>
                </c:rich>
              </c:tx>
              <c:showLegendKey val="0"/>
              <c:showVal val="1"/>
              <c:showCatName val="1"/>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6-B8B3-470A-A68A-00B40A443728}"/>
                </c:ext>
              </c:extLst>
            </c:dLbl>
            <c:dLbl>
              <c:idx val="7"/>
              <c:layout>
                <c:manualLayout>
                  <c:x val="0"/>
                  <c:y val="2.8482406747350801E-2"/>
                </c:manualLayout>
              </c:layout>
              <c:tx>
                <c:rich>
                  <a:bodyPr/>
                  <a:lstStyle/>
                  <a:p>
                    <a:r>
                      <a:rPr lang="en-US" b="1" dirty="0"/>
                      <a:t>UP</a:t>
                    </a:r>
                  </a:p>
                </c:rich>
              </c:tx>
              <c:showLegendKey val="0"/>
              <c:showVal val="1"/>
              <c:showCatName val="1"/>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7-B8B3-470A-A68A-00B40A443728}"/>
                </c:ext>
              </c:extLst>
            </c:dLbl>
            <c:dLbl>
              <c:idx val="8"/>
              <c:layout>
                <c:manualLayout>
                  <c:x val="-1.3778494428253508E-2"/>
                  <c:y val="0"/>
                </c:manualLayout>
              </c:layout>
              <c:tx>
                <c:rich>
                  <a:bodyPr/>
                  <a:lstStyle/>
                  <a:p>
                    <a:r>
                      <a:rPr lang="en-US" b="1" dirty="0"/>
                      <a:t>HR*</a:t>
                    </a:r>
                  </a:p>
                </c:rich>
              </c:tx>
              <c:showLegendKey val="0"/>
              <c:showVal val="1"/>
              <c:showCatName val="1"/>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8-B8B3-470A-A68A-00B40A443728}"/>
                </c:ext>
              </c:extLst>
            </c:dLbl>
            <c:dLbl>
              <c:idx val="9"/>
              <c:layout>
                <c:manualLayout>
                  <c:x val="-5.8558601320077411E-2"/>
                  <c:y val="-4.4758067745836974E-2"/>
                </c:manualLayout>
              </c:layout>
              <c:tx>
                <c:rich>
                  <a:bodyPr/>
                  <a:lstStyle/>
                  <a:p>
                    <a:r>
                      <a:rPr lang="en-US" b="1" dirty="0"/>
                      <a:t>AS</a:t>
                    </a:r>
                  </a:p>
                </c:rich>
              </c:tx>
              <c:showLegendKey val="0"/>
              <c:showVal val="1"/>
              <c:showCatName val="1"/>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9-B8B3-470A-A68A-00B40A443728}"/>
                </c:ext>
              </c:extLst>
            </c:dLbl>
            <c:dLbl>
              <c:idx val="10"/>
              <c:layout>
                <c:manualLayout>
                  <c:x val="-8.1553498123765056E-3"/>
                  <c:y val="-2.0822593693181363E-2"/>
                </c:manualLayout>
              </c:layout>
              <c:tx>
                <c:rich>
                  <a:bodyPr/>
                  <a:lstStyle/>
                  <a:p>
                    <a:r>
                      <a:rPr lang="en-US" b="1" dirty="0"/>
                      <a:t>GJ*</a:t>
                    </a:r>
                  </a:p>
                </c:rich>
              </c:tx>
              <c:dLblPos val="r"/>
              <c:showLegendKey val="0"/>
              <c:showVal val="1"/>
              <c:showCatName val="1"/>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A-B8B3-470A-A68A-00B40A443728}"/>
                </c:ext>
              </c:extLst>
            </c:dLbl>
            <c:dLbl>
              <c:idx val="11"/>
              <c:layout>
                <c:manualLayout>
                  <c:x val="-3.1001612463570458E-2"/>
                  <c:y val="-5.6964813494701602E-2"/>
                </c:manualLayout>
              </c:layout>
              <c:tx>
                <c:rich>
                  <a:bodyPr/>
                  <a:lstStyle/>
                  <a:p>
                    <a:r>
                      <a:rPr lang="en-US" b="1" dirty="0"/>
                      <a:t>CG</a:t>
                    </a:r>
                  </a:p>
                </c:rich>
              </c:tx>
              <c:showLegendKey val="0"/>
              <c:showVal val="1"/>
              <c:showCatName val="1"/>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B-B8B3-470A-A68A-00B40A443728}"/>
                </c:ext>
              </c:extLst>
            </c:dLbl>
            <c:dLbl>
              <c:idx val="12"/>
              <c:tx>
                <c:rich>
                  <a:bodyPr/>
                  <a:lstStyle/>
                  <a:p>
                    <a:r>
                      <a:rPr lang="en-US" b="1" dirty="0"/>
                      <a:t>UK</a:t>
                    </a:r>
                  </a:p>
                </c:rich>
              </c:tx>
              <c:showLegendKey val="0"/>
              <c:showVal val="1"/>
              <c:showCatName val="1"/>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C-B8B3-470A-A68A-00B40A443728}"/>
                </c:ext>
              </c:extLst>
            </c:dLbl>
            <c:spPr>
              <a:noFill/>
              <a:ln>
                <a:noFill/>
              </a:ln>
              <a:effectLst/>
            </c:spPr>
            <c:txPr>
              <a:bodyPr rot="0" spcFirstLastPara="1" vertOverflow="clip" horzOverflow="clip" vert="horz" wrap="square" lIns="38100" tIns="19050" rIns="38100" bIns="19050" anchor="ctr" anchorCtr="1">
                <a:spAutoFit/>
              </a:bodyPr>
              <a:lstStyle/>
              <a:p>
                <a:pPr>
                  <a:defRPr sz="800" b="0" i="0" u="none" strike="noStrike" kern="1200" baseline="0">
                    <a:solidFill>
                      <a:schemeClr val="dk1">
                        <a:lumMod val="65000"/>
                        <a:lumOff val="35000"/>
                      </a:schemeClr>
                    </a:solidFill>
                    <a:latin typeface="Calibri" panose="020F0502020204030204" pitchFamily="34" charset="0"/>
                    <a:ea typeface="+mn-ea"/>
                    <a:cs typeface="Calibri" panose="020F0502020204030204" pitchFamily="34" charset="0"/>
                  </a:defRPr>
                </a:pPr>
                <a:endParaRPr lang="en-US"/>
              </a:p>
            </c:txPr>
            <c:showLegendKey val="0"/>
            <c:showVal val="1"/>
            <c:showCatName val="1"/>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0"/>
              </c:ext>
            </c:extLst>
          </c:dLbls>
          <c:xVal>
            <c:numRef>
              <c:f>Sheet1!$A$2:$A$17</c:f>
              <c:numCache>
                <c:formatCode>General</c:formatCode>
                <c:ptCount val="13"/>
                <c:pt idx="0" formatCode="0">
                  <c:v>74</c:v>
                </c:pt>
                <c:pt idx="1">
                  <c:v>173</c:v>
                </c:pt>
                <c:pt idx="2">
                  <c:v>274</c:v>
                </c:pt>
                <c:pt idx="3" formatCode="0">
                  <c:v>150</c:v>
                </c:pt>
                <c:pt idx="4">
                  <c:v>71</c:v>
                </c:pt>
                <c:pt idx="5">
                  <c:v>136</c:v>
                </c:pt>
                <c:pt idx="6">
                  <c:v>110</c:v>
                </c:pt>
                <c:pt idx="7">
                  <c:v>328</c:v>
                </c:pt>
                <c:pt idx="8">
                  <c:v>21</c:v>
                </c:pt>
                <c:pt idx="9" formatCode="0">
                  <c:v>18</c:v>
                </c:pt>
                <c:pt idx="10">
                  <c:v>2</c:v>
                </c:pt>
                <c:pt idx="11" formatCode="0">
                  <c:v>149</c:v>
                </c:pt>
                <c:pt idx="12" formatCode="0">
                  <c:v>153</c:v>
                </c:pt>
              </c:numCache>
            </c:numRef>
          </c:xVal>
          <c:yVal>
            <c:numRef>
              <c:f>Sheet1!$B$2:$B$17</c:f>
              <c:numCache>
                <c:formatCode>General</c:formatCode>
                <c:ptCount val="13"/>
                <c:pt idx="0" formatCode="0">
                  <c:v>108</c:v>
                </c:pt>
                <c:pt idx="1">
                  <c:v>189</c:v>
                </c:pt>
                <c:pt idx="2" formatCode="0">
                  <c:v>211</c:v>
                </c:pt>
                <c:pt idx="3" formatCode="0">
                  <c:v>92</c:v>
                </c:pt>
                <c:pt idx="4">
                  <c:v>101</c:v>
                </c:pt>
                <c:pt idx="5">
                  <c:v>72</c:v>
                </c:pt>
                <c:pt idx="6">
                  <c:v>132</c:v>
                </c:pt>
                <c:pt idx="7">
                  <c:v>138</c:v>
                </c:pt>
                <c:pt idx="8">
                  <c:v>18</c:v>
                </c:pt>
                <c:pt idx="9" formatCode="0">
                  <c:v>31</c:v>
                </c:pt>
                <c:pt idx="10">
                  <c:v>2</c:v>
                </c:pt>
                <c:pt idx="11" formatCode="0">
                  <c:v>120</c:v>
                </c:pt>
                <c:pt idx="12" formatCode="0">
                  <c:v>114</c:v>
                </c:pt>
              </c:numCache>
            </c:numRef>
          </c:yVal>
          <c:smooth val="0"/>
          <c:extLst>
            <c:ext xmlns:c16="http://schemas.microsoft.com/office/drawing/2014/chart" uri="{C3380CC4-5D6E-409C-BE32-E72D297353CC}">
              <c16:uniqueId val="{0000000D-B8B3-470A-A68A-00B40A443728}"/>
            </c:ext>
          </c:extLst>
        </c:ser>
        <c:dLbls>
          <c:showLegendKey val="0"/>
          <c:showVal val="0"/>
          <c:showCatName val="0"/>
          <c:showSerName val="0"/>
          <c:showPercent val="0"/>
          <c:showBubbleSize val="0"/>
        </c:dLbls>
        <c:axId val="168859904"/>
        <c:axId val="169353600"/>
      </c:scatterChart>
      <c:valAx>
        <c:axId val="168859904"/>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6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r>
                  <a:rPr lang="en-US" sz="600" dirty="0">
                    <a:latin typeface="Open Sans" panose="020B0606030504020204" pitchFamily="34" charset="0"/>
                    <a:ea typeface="Open Sans" panose="020B0606030504020204" pitchFamily="34" charset="0"/>
                    <a:cs typeface="Open Sans" panose="020B0606030504020204" pitchFamily="34" charset="0"/>
                  </a:rPr>
                  <a:t>Power</a:t>
                </a:r>
                <a:r>
                  <a:rPr lang="en-US" sz="600" baseline="0" dirty="0">
                    <a:latin typeface="Open Sans" panose="020B0606030504020204" pitchFamily="34" charset="0"/>
                    <a:ea typeface="Open Sans" panose="020B0606030504020204" pitchFamily="34" charset="0"/>
                    <a:cs typeface="Open Sans" panose="020B0606030504020204" pitchFamily="34" charset="0"/>
                  </a:rPr>
                  <a:t> sale r</a:t>
                </a:r>
                <a:r>
                  <a:rPr lang="en-US" sz="600" dirty="0">
                    <a:latin typeface="Open Sans" panose="020B0606030504020204" pitchFamily="34" charset="0"/>
                    <a:ea typeface="Open Sans" panose="020B0606030504020204" pitchFamily="34" charset="0"/>
                    <a:cs typeface="Open Sans" panose="020B0606030504020204" pitchFamily="34" charset="0"/>
                  </a:rPr>
                  <a:t>eceivable</a:t>
                </a:r>
                <a:r>
                  <a:rPr lang="en-US" sz="600" baseline="0" dirty="0">
                    <a:latin typeface="Open Sans" panose="020B0606030504020204" pitchFamily="34" charset="0"/>
                    <a:ea typeface="Open Sans" panose="020B0606030504020204" pitchFamily="34" charset="0"/>
                    <a:cs typeface="Open Sans" panose="020B0606030504020204" pitchFamily="34" charset="0"/>
                  </a:rPr>
                  <a:t> days</a:t>
                </a:r>
                <a:endParaRPr lang="en-US" sz="600" dirty="0">
                  <a:latin typeface="Open Sans" panose="020B0606030504020204" pitchFamily="34" charset="0"/>
                  <a:ea typeface="Open Sans" panose="020B0606030504020204" pitchFamily="34" charset="0"/>
                  <a:cs typeface="Open Sans" panose="020B0606030504020204" pitchFamily="34" charset="0"/>
                </a:endParaRPr>
              </a:p>
            </c:rich>
          </c:tx>
          <c:overlay val="0"/>
          <c:spPr>
            <a:noFill/>
            <a:ln>
              <a:noFill/>
            </a:ln>
            <a:effectLst/>
          </c:spPr>
          <c:txPr>
            <a:bodyPr rot="0" spcFirstLastPara="1" vertOverflow="ellipsis" vert="horz" wrap="square" anchor="ctr" anchorCtr="1"/>
            <a:lstStyle/>
            <a:p>
              <a:pPr>
                <a:defRPr sz="6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title>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lgn="ctr">
              <a:defRPr lang="en-US" sz="6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169353600"/>
        <c:crosses val="autoZero"/>
        <c:crossBetween val="midCat"/>
      </c:valAx>
      <c:valAx>
        <c:axId val="16935360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600" b="0" i="0" u="none" strike="noStrike" kern="1200" baseline="0">
                    <a:solidFill>
                      <a:schemeClr val="tx1">
                        <a:lumMod val="65000"/>
                        <a:lumOff val="35000"/>
                      </a:schemeClr>
                    </a:solidFill>
                    <a:latin typeface="Open Sans" panose="020B0604020202020204" charset="0"/>
                    <a:ea typeface="Open Sans" panose="020B0604020202020204" charset="0"/>
                    <a:cs typeface="Open Sans" panose="020B0604020202020204" charset="0"/>
                  </a:defRPr>
                </a:pPr>
                <a:r>
                  <a:rPr lang="en-US" sz="600" dirty="0">
                    <a:latin typeface="Open Sans" panose="020B0604020202020204" charset="0"/>
                    <a:ea typeface="Open Sans" panose="020B0604020202020204" charset="0"/>
                    <a:cs typeface="Open Sans" panose="020B0604020202020204" charset="0"/>
                  </a:rPr>
                  <a:t>Power purchase payable</a:t>
                </a:r>
                <a:r>
                  <a:rPr lang="en-US" sz="600" baseline="0" dirty="0">
                    <a:latin typeface="Open Sans" panose="020B0604020202020204" charset="0"/>
                    <a:ea typeface="Open Sans" panose="020B0604020202020204" charset="0"/>
                    <a:cs typeface="Open Sans" panose="020B0604020202020204" charset="0"/>
                  </a:rPr>
                  <a:t> days</a:t>
                </a:r>
                <a:endParaRPr lang="en-US" sz="600" dirty="0">
                  <a:latin typeface="Open Sans" panose="020B0604020202020204" charset="0"/>
                  <a:ea typeface="Open Sans" panose="020B0604020202020204" charset="0"/>
                  <a:cs typeface="Open Sans" panose="020B0604020202020204" charset="0"/>
                </a:endParaRPr>
              </a:p>
            </c:rich>
          </c:tx>
          <c:overlay val="0"/>
          <c:spPr>
            <a:noFill/>
            <a:ln>
              <a:noFill/>
            </a:ln>
            <a:effectLst/>
          </c:spPr>
          <c:txPr>
            <a:bodyPr rot="-5400000" spcFirstLastPara="1" vertOverflow="ellipsis" vert="horz" wrap="square" anchor="ctr" anchorCtr="1"/>
            <a:lstStyle/>
            <a:p>
              <a:pPr>
                <a:defRPr sz="600" b="0" i="0" u="none" strike="noStrike" kern="1200" baseline="0">
                  <a:solidFill>
                    <a:schemeClr val="tx1">
                      <a:lumMod val="65000"/>
                      <a:lumOff val="35000"/>
                    </a:schemeClr>
                  </a:solidFill>
                  <a:latin typeface="Open Sans" panose="020B0604020202020204" charset="0"/>
                  <a:ea typeface="Open Sans" panose="020B0604020202020204" charset="0"/>
                  <a:cs typeface="Open Sans" panose="020B0604020202020204" charset="0"/>
                </a:defRPr>
              </a:pPr>
              <a:endParaRPr lang="en-US"/>
            </a:p>
          </c:txPr>
        </c:title>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6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168859904"/>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800">
          <a:latin typeface="Calibri" panose="020F0502020204030204" pitchFamily="34" charset="0"/>
          <a:cs typeface="Calibri" panose="020F0502020204030204" pitchFamily="34" charset="0"/>
        </a:defRPr>
      </a:pPr>
      <a:endParaRPr lang="en-US"/>
    </a:p>
  </c:txPr>
  <c:externalData r:id="rId3">
    <c:autoUpdate val="0"/>
  </c:externalData>
  <c:userShapes r:id="rId4"/>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solidFill>
                <a:latin typeface="Calibri" panose="020F0502020204030204" pitchFamily="34" charset="0"/>
                <a:ea typeface="+mn-ea"/>
                <a:cs typeface="Calibri" panose="020F0502020204030204" pitchFamily="34" charset="0"/>
              </a:defRPr>
            </a:pPr>
            <a:r>
              <a:rPr lang="en-US" sz="800" b="1" dirty="0">
                <a:solidFill>
                  <a:schemeClr val="tx1"/>
                </a:solidFill>
                <a:latin typeface="Open Sans" panose="020B0606030504020204" pitchFamily="34" charset="0"/>
                <a:ea typeface="Open Sans" panose="020B0606030504020204" pitchFamily="34" charset="0"/>
                <a:cs typeface="Open Sans" panose="020B0606030504020204" pitchFamily="34" charset="0"/>
              </a:rPr>
              <a:t>Day-ahead spot market</a:t>
            </a:r>
            <a:r>
              <a:rPr lang="en-US" sz="800" b="1" baseline="0" dirty="0">
                <a:solidFill>
                  <a:schemeClr val="tx1"/>
                </a:solidFill>
                <a:latin typeface="Open Sans" panose="020B0606030504020204" pitchFamily="34" charset="0"/>
                <a:ea typeface="Open Sans" panose="020B0606030504020204" pitchFamily="34" charset="0"/>
                <a:cs typeface="Open Sans" panose="020B0606030504020204" pitchFamily="34" charset="0"/>
              </a:rPr>
              <a:t> snapshot </a:t>
            </a:r>
            <a:r>
              <a:rPr lang="en-US" sz="800" b="1" baseline="0" dirty="0">
                <a:solidFill>
                  <a:srgbClr val="9D9D9C"/>
                </a:solidFill>
                <a:latin typeface="Open Sans" panose="020B0606030504020204" pitchFamily="34" charset="0"/>
                <a:ea typeface="Open Sans" panose="020B0606030504020204" pitchFamily="34" charset="0"/>
                <a:cs typeface="Open Sans" panose="020B0606030504020204" pitchFamily="34" charset="0"/>
              </a:rPr>
              <a:t>(IEX)</a:t>
            </a:r>
            <a:endParaRPr lang="en-US" sz="800" b="1" dirty="0">
              <a:solidFill>
                <a:srgbClr val="9D9D9C"/>
              </a:solidFill>
              <a:latin typeface="Open Sans" panose="020B0606030504020204" pitchFamily="34" charset="0"/>
              <a:ea typeface="Open Sans" panose="020B0606030504020204" pitchFamily="34" charset="0"/>
              <a:cs typeface="Open Sans" panose="020B0606030504020204" pitchFamily="34" charset="0"/>
            </a:endParaRPr>
          </a:p>
        </c:rich>
      </c:tx>
      <c:layout>
        <c:manualLayout>
          <c:xMode val="edge"/>
          <c:yMode val="edge"/>
          <c:x val="1.0268654300441538E-3"/>
          <c:y val="0"/>
        </c:manualLayout>
      </c:layout>
      <c:overlay val="0"/>
      <c:spPr>
        <a:noFill/>
        <a:ln>
          <a:noFill/>
        </a:ln>
        <a:effectLst/>
      </c:spPr>
      <c:txPr>
        <a:bodyPr rot="0" spcFirstLastPara="1" vertOverflow="ellipsis" vert="horz" wrap="square" anchor="ctr" anchorCtr="1"/>
        <a:lstStyle/>
        <a:p>
          <a:pPr>
            <a:defRPr sz="1200" b="1" i="0" u="none" strike="noStrike" kern="1200" spc="0" baseline="0">
              <a:solidFill>
                <a:schemeClr val="tx1"/>
              </a:solidFill>
              <a:latin typeface="Calibri" panose="020F0502020204030204" pitchFamily="34" charset="0"/>
              <a:ea typeface="+mn-ea"/>
              <a:cs typeface="Calibri" panose="020F0502020204030204" pitchFamily="34" charset="0"/>
            </a:defRPr>
          </a:pPr>
          <a:endParaRPr lang="en-US"/>
        </a:p>
      </c:txPr>
    </c:title>
    <c:autoTitleDeleted val="0"/>
    <c:plotArea>
      <c:layout>
        <c:manualLayout>
          <c:layoutTarget val="inner"/>
          <c:xMode val="edge"/>
          <c:yMode val="edge"/>
          <c:x val="9.2500182446580592E-2"/>
          <c:y val="0.18906612950154603"/>
          <c:w val="0.82280530797918427"/>
          <c:h val="0.49209025998574873"/>
        </c:manualLayout>
      </c:layout>
      <c:barChart>
        <c:barDir val="col"/>
        <c:grouping val="clustered"/>
        <c:varyColors val="0"/>
        <c:ser>
          <c:idx val="0"/>
          <c:order val="0"/>
          <c:tx>
            <c:strRef>
              <c:f>Sheet1!$B$1</c:f>
              <c:strCache>
                <c:ptCount val="1"/>
                <c:pt idx="0">
                  <c:v>Volume (2021), Million units</c:v>
                </c:pt>
              </c:strCache>
            </c:strRef>
          </c:tx>
          <c:spPr>
            <a:solidFill>
              <a:srgbClr val="009CD8"/>
            </a:solidFill>
            <a:ln>
              <a:noFill/>
            </a:ln>
            <a:effectLst/>
          </c:spPr>
          <c:invertIfNegative val="0"/>
          <c:dLbls>
            <c:dLbl>
              <c:idx val="0"/>
              <c:layout>
                <c:manualLayout>
                  <c:x val="-2.7198446873788102E-2"/>
                  <c:y val="1.4376262365878365E-2"/>
                </c:manualLayout>
              </c:layout>
              <c:dLblPos val="outEnd"/>
              <c:showLegendKey val="0"/>
              <c:showVal val="1"/>
              <c:showCatName val="0"/>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0-9919-794C-92E4-D28907E2A5C6}"/>
                </c:ext>
              </c:extLst>
            </c:dLbl>
            <c:dLbl>
              <c:idx val="1"/>
              <c:layout>
                <c:manualLayout>
                  <c:x val="-7.0396944608310447E-2"/>
                  <c:y val="1.2528734935009007E-2"/>
                </c:manualLayout>
              </c:layout>
              <c:dLblPos val="outEnd"/>
              <c:showLegendKey val="0"/>
              <c:showVal val="1"/>
              <c:showCatName val="0"/>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1-9919-794C-92E4-D28907E2A5C6}"/>
                </c:ext>
              </c:extLst>
            </c:dLbl>
            <c:dLbl>
              <c:idx val="2"/>
              <c:layout>
                <c:manualLayout>
                  <c:x val="-6.5444380608274386E-2"/>
                  <c:y val="1.3593822974604042E-2"/>
                </c:manualLayout>
              </c:layout>
              <c:numFmt formatCode="#,##0" sourceLinked="0"/>
              <c:spPr>
                <a:noFill/>
                <a:ln>
                  <a:noFill/>
                </a:ln>
                <a:effectLst/>
              </c:spPr>
              <c:txPr>
                <a:bodyPr rot="0" spcFirstLastPara="1" vertOverflow="ellipsis" vert="horz" wrap="square" lIns="38100" tIns="19050" rIns="38100" bIns="19050" anchor="ctr" anchorCtr="1">
                  <a:noAutofit/>
                </a:bodyPr>
                <a:lstStyle/>
                <a:p>
                  <a:pPr>
                    <a:defRPr sz="600" b="0" i="0" u="none" strike="noStrike" kern="1200" baseline="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outEnd"/>
              <c:showLegendKey val="0"/>
              <c:showVal val="1"/>
              <c:showCatName val="0"/>
              <c:showSerName val="0"/>
              <c:showPercent val="0"/>
              <c:showBubbleSize val="0"/>
              <c:separator>, </c:separator>
              <c:extLst>
                <c:ext xmlns:c15="http://schemas.microsoft.com/office/drawing/2012/chart" uri="{CE6537A1-D6FC-4f65-9D91-7224C49458BB}">
                  <c15:layout>
                    <c:manualLayout>
                      <c:w val="9.0047926203751447E-2"/>
                      <c:h val="7.8302167175151177E-2"/>
                    </c:manualLayout>
                  </c15:layout>
                </c:ext>
                <c:ext xmlns:c16="http://schemas.microsoft.com/office/drawing/2014/chart" uri="{C3380CC4-5D6E-409C-BE32-E72D297353CC}">
                  <c16:uniqueId val="{00000002-9919-794C-92E4-D28907E2A5C6}"/>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600" b="0" i="0" u="none" strike="noStrike" kern="1200" baseline="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inBase"/>
            <c:showLegendKey val="0"/>
            <c:showVal val="1"/>
            <c:showCatName val="0"/>
            <c:showSerName val="0"/>
            <c:showPercent val="0"/>
            <c:showBubbleSize val="0"/>
            <c:separator>, </c:separator>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July</c:v>
                </c:pt>
                <c:pt idx="1">
                  <c:v>August</c:v>
                </c:pt>
                <c:pt idx="2">
                  <c:v>September</c:v>
                </c:pt>
              </c:strCache>
            </c:strRef>
          </c:cat>
          <c:val>
            <c:numRef>
              <c:f>Sheet1!$B$2:$B$4</c:f>
              <c:numCache>
                <c:formatCode>0</c:formatCode>
                <c:ptCount val="3"/>
                <c:pt idx="0">
                  <c:v>4238.2537400000001</c:v>
                </c:pt>
                <c:pt idx="1">
                  <c:v>6648.76217</c:v>
                </c:pt>
                <c:pt idx="2">
                  <c:v>6418.2663300000004</c:v>
                </c:pt>
              </c:numCache>
            </c:numRef>
          </c:val>
          <c:extLst>
            <c:ext xmlns:c16="http://schemas.microsoft.com/office/drawing/2014/chart" uri="{C3380CC4-5D6E-409C-BE32-E72D297353CC}">
              <c16:uniqueId val="{00000003-9919-794C-92E4-D28907E2A5C6}"/>
            </c:ext>
          </c:extLst>
        </c:ser>
        <c:ser>
          <c:idx val="1"/>
          <c:order val="1"/>
          <c:tx>
            <c:strRef>
              <c:f>Sheet1!$C$1</c:f>
              <c:strCache>
                <c:ptCount val="1"/>
                <c:pt idx="0">
                  <c:v>Volume (2020), Million units</c:v>
                </c:pt>
              </c:strCache>
            </c:strRef>
          </c:tx>
          <c:spPr>
            <a:solidFill>
              <a:srgbClr val="C3E5F5"/>
            </a:solidFill>
            <a:ln>
              <a:noFill/>
            </a:ln>
            <a:effectLst/>
          </c:spPr>
          <c:invertIfNegative val="0"/>
          <c:dLbls>
            <c:dLbl>
              <c:idx val="0"/>
              <c:layout>
                <c:manualLayout>
                  <c:x val="2.201132119791752E-2"/>
                  <c:y val="1.9901254935736856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9919-794C-92E4-D28907E2A5C6}"/>
                </c:ext>
              </c:extLst>
            </c:dLbl>
            <c:dLbl>
              <c:idx val="1"/>
              <c:layout>
                <c:manualLayout>
                  <c:x val="4.3493289227261485E-2"/>
                  <c:y val="-4.471428831375213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9919-794C-92E4-D28907E2A5C6}"/>
                </c:ext>
              </c:extLst>
            </c:dLbl>
            <c:dLbl>
              <c:idx val="2"/>
              <c:layout>
                <c:manualLayout>
                  <c:x val="5.1289035195293355E-2"/>
                  <c:y val="2.6174113993534261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9919-794C-92E4-D28907E2A5C6}"/>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600" b="0" i="0" u="none" strike="noStrike" kern="1200" baseline="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July</c:v>
                </c:pt>
                <c:pt idx="1">
                  <c:v>August</c:v>
                </c:pt>
                <c:pt idx="2">
                  <c:v>September</c:v>
                </c:pt>
              </c:strCache>
            </c:strRef>
          </c:cat>
          <c:val>
            <c:numRef>
              <c:f>Sheet1!$C$2:$C$4</c:f>
              <c:numCache>
                <c:formatCode>0</c:formatCode>
                <c:ptCount val="3"/>
                <c:pt idx="0">
                  <c:v>4486.7049999999999</c:v>
                </c:pt>
                <c:pt idx="1">
                  <c:v>4484.3609999999999</c:v>
                </c:pt>
                <c:pt idx="2">
                  <c:v>4780.9939999999997</c:v>
                </c:pt>
              </c:numCache>
            </c:numRef>
          </c:val>
          <c:extLst>
            <c:ext xmlns:c16="http://schemas.microsoft.com/office/drawing/2014/chart" uri="{C3380CC4-5D6E-409C-BE32-E72D297353CC}">
              <c16:uniqueId val="{00000007-9919-794C-92E4-D28907E2A5C6}"/>
            </c:ext>
          </c:extLst>
        </c:ser>
        <c:dLbls>
          <c:showLegendKey val="0"/>
          <c:showVal val="0"/>
          <c:showCatName val="0"/>
          <c:showSerName val="0"/>
          <c:showPercent val="0"/>
          <c:showBubbleSize val="0"/>
        </c:dLbls>
        <c:gapWidth val="274"/>
        <c:axId val="173970032"/>
        <c:axId val="321977168"/>
      </c:barChart>
      <c:lineChart>
        <c:grouping val="standard"/>
        <c:varyColors val="0"/>
        <c:ser>
          <c:idx val="2"/>
          <c:order val="2"/>
          <c:tx>
            <c:strRef>
              <c:f>Sheet1!$D$1</c:f>
              <c:strCache>
                <c:ptCount val="1"/>
                <c:pt idx="0">
                  <c:v>Price (2021), INR/kWh</c:v>
                </c:pt>
              </c:strCache>
            </c:strRef>
          </c:tx>
          <c:spPr>
            <a:ln w="28575" cap="rnd">
              <a:solidFill>
                <a:srgbClr val="575756"/>
              </a:solidFill>
              <a:round/>
            </a:ln>
            <a:effectLst/>
          </c:spPr>
          <c:marker>
            <c:symbol val="none"/>
          </c:marker>
          <c:dLbls>
            <c:dLbl>
              <c:idx val="0"/>
              <c:layout>
                <c:manualLayout>
                  <c:x val="-5.949367469808968E-2"/>
                  <c:y val="-0.17717096603970431"/>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9919-794C-92E4-D28907E2A5C6}"/>
                </c:ext>
              </c:extLst>
            </c:dLbl>
            <c:dLbl>
              <c:idx val="1"/>
              <c:layout>
                <c:manualLayout>
                  <c:x val="-5.5244126505368987E-2"/>
                  <c:y val="-0.16176479507972999"/>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9919-794C-92E4-D28907E2A5C6}"/>
                </c:ext>
              </c:extLst>
            </c:dLbl>
            <c:dLbl>
              <c:idx val="2"/>
              <c:layout>
                <c:manualLayout>
                  <c:x val="-5.5244126505368987E-2"/>
                  <c:y val="-0.1540617095997428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9919-794C-92E4-D28907E2A5C6}"/>
                </c:ext>
              </c:extLst>
            </c:dLbl>
            <c:spPr>
              <a:noFill/>
              <a:ln>
                <a:noFill/>
              </a:ln>
              <a:effectLst/>
            </c:spPr>
            <c:txPr>
              <a:bodyPr rot="0" spcFirstLastPara="1" vertOverflow="ellipsis" vert="horz" wrap="square" lIns="38100" tIns="19050" rIns="38100" bIns="19050" anchor="ctr" anchorCtr="0">
                <a:spAutoFit/>
              </a:bodyPr>
              <a:lstStyle/>
              <a:p>
                <a:pPr algn="ctr">
                  <a:defRPr lang="en-US" sz="600" b="1" i="0" u="none" strike="noStrike" kern="1200" baseline="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July</c:v>
                </c:pt>
                <c:pt idx="1">
                  <c:v>August</c:v>
                </c:pt>
                <c:pt idx="2">
                  <c:v>September</c:v>
                </c:pt>
              </c:strCache>
            </c:strRef>
          </c:cat>
          <c:val>
            <c:numRef>
              <c:f>Sheet1!$D$2:$D$4</c:f>
              <c:numCache>
                <c:formatCode>0.00</c:formatCode>
                <c:ptCount val="3"/>
                <c:pt idx="0">
                  <c:v>2.9457800000000001</c:v>
                </c:pt>
                <c:pt idx="1">
                  <c:v>5.0638699999999996</c:v>
                </c:pt>
                <c:pt idx="2">
                  <c:v>4.3975400000000002</c:v>
                </c:pt>
              </c:numCache>
            </c:numRef>
          </c:val>
          <c:smooth val="0"/>
          <c:extLst>
            <c:ext xmlns:c16="http://schemas.microsoft.com/office/drawing/2014/chart" uri="{C3380CC4-5D6E-409C-BE32-E72D297353CC}">
              <c16:uniqueId val="{0000000B-9919-794C-92E4-D28907E2A5C6}"/>
            </c:ext>
          </c:extLst>
        </c:ser>
        <c:ser>
          <c:idx val="3"/>
          <c:order val="3"/>
          <c:tx>
            <c:strRef>
              <c:f>Sheet1!$E$1</c:f>
              <c:strCache>
                <c:ptCount val="1"/>
                <c:pt idx="0">
                  <c:v>Price (2020), INR/kWh</c:v>
                </c:pt>
              </c:strCache>
            </c:strRef>
          </c:tx>
          <c:spPr>
            <a:ln w="28575" cap="rnd">
              <a:solidFill>
                <a:srgbClr val="9D9D9C"/>
              </a:solidFill>
              <a:round/>
            </a:ln>
            <a:effectLst/>
          </c:spPr>
          <c:marker>
            <c:symbol val="none"/>
          </c:marker>
          <c:dLbls>
            <c:dLbl>
              <c:idx val="0"/>
              <c:layout>
                <c:manualLayout>
                  <c:x val="-6.1374183425892063E-2"/>
                  <c:y val="6.226034002753701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9919-794C-92E4-D28907E2A5C6}"/>
                </c:ext>
              </c:extLst>
            </c:dLbl>
            <c:dLbl>
              <c:idx val="1"/>
              <c:layout>
                <c:manualLayout>
                  <c:x val="-5.7124635233171371E-2"/>
                  <c:y val="6.226034002753701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9919-794C-92E4-D28907E2A5C6}"/>
                </c:ext>
              </c:extLst>
            </c:dLbl>
            <c:dLbl>
              <c:idx val="2"/>
              <c:layout>
                <c:manualLayout>
                  <c:x val="-2.3128249691405842E-2"/>
                  <c:y val="-3.017668573230875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9919-794C-92E4-D28907E2A5C6}"/>
                </c:ext>
              </c:extLst>
            </c:dLbl>
            <c:spPr>
              <a:noFill/>
              <a:ln>
                <a:noFill/>
              </a:ln>
              <a:effectLst/>
            </c:spPr>
            <c:txPr>
              <a:bodyPr rot="0" spcFirstLastPara="1" vertOverflow="ellipsis" vert="horz" wrap="square" lIns="38100" tIns="19050" rIns="38100" bIns="19050" anchor="ctr" anchorCtr="1">
                <a:spAutoFit/>
              </a:bodyPr>
              <a:lstStyle/>
              <a:p>
                <a:pPr>
                  <a:defRPr sz="600" b="1" i="0" u="none" strike="noStrike" kern="1200" baseline="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July</c:v>
                </c:pt>
                <c:pt idx="1">
                  <c:v>August</c:v>
                </c:pt>
                <c:pt idx="2">
                  <c:v>September</c:v>
                </c:pt>
              </c:strCache>
            </c:strRef>
          </c:cat>
          <c:val>
            <c:numRef>
              <c:f>Sheet1!$E$2:$E$4</c:f>
              <c:numCache>
                <c:formatCode>0.00</c:formatCode>
                <c:ptCount val="3"/>
                <c:pt idx="0">
                  <c:v>2.4649999999999999</c:v>
                </c:pt>
                <c:pt idx="1">
                  <c:v>2.4279999999999999</c:v>
                </c:pt>
                <c:pt idx="2">
                  <c:v>2.6859999999999999</c:v>
                </c:pt>
              </c:numCache>
            </c:numRef>
          </c:val>
          <c:smooth val="0"/>
          <c:extLst>
            <c:ext xmlns:c16="http://schemas.microsoft.com/office/drawing/2014/chart" uri="{C3380CC4-5D6E-409C-BE32-E72D297353CC}">
              <c16:uniqueId val="{0000000F-9919-794C-92E4-D28907E2A5C6}"/>
            </c:ext>
          </c:extLst>
        </c:ser>
        <c:dLbls>
          <c:showLegendKey val="0"/>
          <c:showVal val="0"/>
          <c:showCatName val="0"/>
          <c:showSerName val="0"/>
          <c:showPercent val="0"/>
          <c:showBubbleSize val="0"/>
        </c:dLbls>
        <c:marker val="1"/>
        <c:smooth val="0"/>
        <c:axId val="314230592"/>
        <c:axId val="314249392"/>
      </c:lineChart>
      <c:catAx>
        <c:axId val="1739700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321977168"/>
        <c:crosses val="autoZero"/>
        <c:auto val="1"/>
        <c:lblAlgn val="ctr"/>
        <c:lblOffset val="100"/>
        <c:noMultiLvlLbl val="0"/>
      </c:catAx>
      <c:valAx>
        <c:axId val="32197716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nextTo"/>
        <c:spPr>
          <a:noFill/>
          <a:ln>
            <a:noFill/>
          </a:ln>
          <a:effectLst/>
        </c:spPr>
        <c:txPr>
          <a:bodyPr rot="-60000000" spcFirstLastPara="1" vertOverflow="ellipsis" vert="horz" wrap="square" anchor="ctr" anchorCtr="1"/>
          <a:lstStyle/>
          <a:p>
            <a:pPr>
              <a:defRPr sz="5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173970032"/>
        <c:crosses val="autoZero"/>
        <c:crossBetween val="between"/>
      </c:valAx>
      <c:valAx>
        <c:axId val="314249392"/>
        <c:scaling>
          <c:orientation val="minMax"/>
        </c:scaling>
        <c:delete val="0"/>
        <c:axPos val="r"/>
        <c:numFmt formatCode="0.00" sourceLinked="1"/>
        <c:majorTickMark val="out"/>
        <c:minorTickMark val="none"/>
        <c:tickLblPos val="nextTo"/>
        <c:spPr>
          <a:noFill/>
          <a:ln>
            <a:noFill/>
          </a:ln>
          <a:effectLst/>
        </c:spPr>
        <c:txPr>
          <a:bodyPr rot="-60000000" spcFirstLastPara="1" vertOverflow="ellipsis" vert="horz" wrap="square" anchor="ctr" anchorCtr="1"/>
          <a:lstStyle/>
          <a:p>
            <a:pPr>
              <a:defRPr sz="6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314230592"/>
        <c:crosses val="max"/>
        <c:crossBetween val="between"/>
      </c:valAx>
      <c:catAx>
        <c:axId val="314230592"/>
        <c:scaling>
          <c:orientation val="minMax"/>
        </c:scaling>
        <c:delete val="1"/>
        <c:axPos val="b"/>
        <c:numFmt formatCode="General" sourceLinked="1"/>
        <c:majorTickMark val="out"/>
        <c:minorTickMark val="none"/>
        <c:tickLblPos val="nextTo"/>
        <c:crossAx val="314249392"/>
        <c:crosses val="autoZero"/>
        <c:auto val="1"/>
        <c:lblAlgn val="ctr"/>
        <c:lblOffset val="100"/>
        <c:noMultiLvlLbl val="0"/>
      </c:catAx>
      <c:spPr>
        <a:noFill/>
        <a:ln>
          <a:noFill/>
        </a:ln>
        <a:effectLst/>
      </c:spPr>
    </c:plotArea>
    <c:legend>
      <c:legendPos val="b"/>
      <c:layout>
        <c:manualLayout>
          <c:xMode val="edge"/>
          <c:yMode val="edge"/>
          <c:x val="0"/>
          <c:y val="0.86607716092559917"/>
          <c:w val="0.99708740407520169"/>
          <c:h val="0.13392283907440081"/>
        </c:manualLayout>
      </c:layout>
      <c:overlay val="0"/>
      <c:spPr>
        <a:noFill/>
        <a:ln>
          <a:noFill/>
        </a:ln>
        <a:effectLst/>
      </c:spPr>
      <c:txPr>
        <a:bodyPr rot="0" spcFirstLastPara="1" vertOverflow="ellipsis" vert="horz" wrap="square" anchor="ctr" anchorCtr="1"/>
        <a:lstStyle/>
        <a:p>
          <a:pPr>
            <a:defRPr sz="7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latin typeface="Calibri" panose="020F0502020204030204" pitchFamily="34" charset="0"/>
          <a:cs typeface="Calibri" panose="020F0502020204030204" pitchFamily="34" charset="0"/>
        </a:defRPr>
      </a:pPr>
      <a:endParaRPr lang="en-US"/>
    </a:p>
  </c:txPr>
  <c:externalData r:id="rId3">
    <c:autoUpdate val="0"/>
  </c:externalData>
  <c:userShapes r:id="rId4"/>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solidFill>
                <a:latin typeface="Calibri" panose="020F0502020204030204" pitchFamily="34" charset="0"/>
                <a:ea typeface="+mn-ea"/>
                <a:cs typeface="Calibri" panose="020F0502020204030204" pitchFamily="34" charset="0"/>
              </a:defRPr>
            </a:pPr>
            <a:r>
              <a:rPr lang="en-US" sz="800" b="1" dirty="0">
                <a:solidFill>
                  <a:schemeClr val="tx1"/>
                </a:solidFill>
                <a:latin typeface="Open Sans" panose="020B0606030504020204" pitchFamily="34" charset="0"/>
                <a:ea typeface="Open Sans" panose="020B0606030504020204" pitchFamily="34" charset="0"/>
                <a:cs typeface="Open Sans" panose="020B0606030504020204" pitchFamily="34" charset="0"/>
              </a:rPr>
              <a:t>Green</a:t>
            </a:r>
            <a:r>
              <a:rPr lang="en-US" sz="800" b="1" baseline="0" dirty="0">
                <a:solidFill>
                  <a:schemeClr val="tx1"/>
                </a:solidFill>
                <a:latin typeface="Open Sans" panose="020B0606030504020204" pitchFamily="34" charset="0"/>
                <a:ea typeface="Open Sans" panose="020B0606030504020204" pitchFamily="34" charset="0"/>
                <a:cs typeface="Open Sans" panose="020B0606030504020204" pitchFamily="34" charset="0"/>
              </a:rPr>
              <a:t> term</a:t>
            </a:r>
            <a:r>
              <a:rPr lang="en-US" sz="800" b="1" dirty="0">
                <a:solidFill>
                  <a:schemeClr val="tx1"/>
                </a:solidFill>
                <a:latin typeface="Open Sans" panose="020B0606030504020204" pitchFamily="34" charset="0"/>
                <a:ea typeface="Open Sans" panose="020B0606030504020204" pitchFamily="34" charset="0"/>
                <a:cs typeface="Open Sans" panose="020B0606030504020204" pitchFamily="34" charset="0"/>
              </a:rPr>
              <a:t> ahead market*</a:t>
            </a:r>
            <a:r>
              <a:rPr lang="en-US" sz="800" b="1" baseline="0" dirty="0">
                <a:solidFill>
                  <a:schemeClr val="tx1"/>
                </a:solidFill>
                <a:latin typeface="Open Sans" panose="020B0606030504020204" pitchFamily="34" charset="0"/>
                <a:ea typeface="Open Sans" panose="020B0606030504020204" pitchFamily="34" charset="0"/>
                <a:cs typeface="Open Sans" panose="020B0606030504020204" pitchFamily="34" charset="0"/>
              </a:rPr>
              <a:t> snapshot </a:t>
            </a:r>
            <a:r>
              <a:rPr lang="en-US" sz="800" b="1" baseline="0" dirty="0">
                <a:solidFill>
                  <a:srgbClr val="9D9D9C"/>
                </a:solidFill>
                <a:latin typeface="Open Sans" panose="020B0606030504020204" pitchFamily="34" charset="0"/>
                <a:ea typeface="Open Sans" panose="020B0606030504020204" pitchFamily="34" charset="0"/>
                <a:cs typeface="Open Sans" panose="020B0606030504020204" pitchFamily="34" charset="0"/>
              </a:rPr>
              <a:t>(IEX)</a:t>
            </a:r>
            <a:endParaRPr lang="en-US" sz="800" b="1" dirty="0">
              <a:solidFill>
                <a:srgbClr val="9D9D9C"/>
              </a:solidFill>
              <a:latin typeface="Open Sans" panose="020B0606030504020204" pitchFamily="34" charset="0"/>
              <a:ea typeface="Open Sans" panose="020B0606030504020204" pitchFamily="34" charset="0"/>
              <a:cs typeface="Open Sans" panose="020B0606030504020204" pitchFamily="34" charset="0"/>
            </a:endParaRPr>
          </a:p>
        </c:rich>
      </c:tx>
      <c:layout>
        <c:manualLayout>
          <c:xMode val="edge"/>
          <c:yMode val="edge"/>
          <c:x val="1.0268654300441538E-3"/>
          <c:y val="0"/>
        </c:manualLayout>
      </c:layout>
      <c:overlay val="0"/>
      <c:spPr>
        <a:noFill/>
        <a:ln>
          <a:noFill/>
        </a:ln>
        <a:effectLst/>
      </c:spPr>
      <c:txPr>
        <a:bodyPr rot="0" spcFirstLastPara="1" vertOverflow="ellipsis" vert="horz" wrap="square" anchor="ctr" anchorCtr="1"/>
        <a:lstStyle/>
        <a:p>
          <a:pPr>
            <a:defRPr sz="1200" b="1" i="0" u="none" strike="noStrike" kern="1200" spc="0" baseline="0">
              <a:solidFill>
                <a:schemeClr val="tx1"/>
              </a:solidFill>
              <a:latin typeface="Calibri" panose="020F0502020204030204" pitchFamily="34" charset="0"/>
              <a:ea typeface="+mn-ea"/>
              <a:cs typeface="Calibri" panose="020F0502020204030204" pitchFamily="34" charset="0"/>
            </a:defRPr>
          </a:pPr>
          <a:endParaRPr lang="en-US"/>
        </a:p>
      </c:txPr>
    </c:title>
    <c:autoTitleDeleted val="0"/>
    <c:plotArea>
      <c:layout>
        <c:manualLayout>
          <c:layoutTarget val="inner"/>
          <c:xMode val="edge"/>
          <c:yMode val="edge"/>
          <c:x val="9.2500182446580592E-2"/>
          <c:y val="0.18906612950154603"/>
          <c:w val="0.82280530797918427"/>
          <c:h val="0.49209025998574873"/>
        </c:manualLayout>
      </c:layout>
      <c:barChart>
        <c:barDir val="col"/>
        <c:grouping val="clustered"/>
        <c:varyColors val="0"/>
        <c:ser>
          <c:idx val="0"/>
          <c:order val="0"/>
          <c:tx>
            <c:strRef>
              <c:f>Sheet1!$B$1</c:f>
              <c:strCache>
                <c:ptCount val="1"/>
                <c:pt idx="0">
                  <c:v>Volume (2021), Million units</c:v>
                </c:pt>
              </c:strCache>
            </c:strRef>
          </c:tx>
          <c:spPr>
            <a:solidFill>
              <a:srgbClr val="009CD8"/>
            </a:solidFill>
            <a:ln>
              <a:noFill/>
            </a:ln>
            <a:effectLst/>
          </c:spPr>
          <c:invertIfNegative val="0"/>
          <c:dLbls>
            <c:dLbl>
              <c:idx val="0"/>
              <c:layout>
                <c:manualLayout>
                  <c:x val="-5.9507059101846279E-3"/>
                  <c:y val="-1.6436079554070272E-2"/>
                </c:manualLayout>
              </c:layout>
              <c:dLblPos val="outEnd"/>
              <c:showLegendKey val="0"/>
              <c:showVal val="1"/>
              <c:showCatName val="0"/>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0-25D8-BB41-8989-6FFC55A28A8B}"/>
                </c:ext>
              </c:extLst>
            </c:dLbl>
            <c:dLbl>
              <c:idx val="1"/>
              <c:layout>
                <c:manualLayout>
                  <c:x val="-6.6537217175000746E-3"/>
                  <c:y val="-9.5314461784811011E-2"/>
                </c:manualLayout>
              </c:layout>
              <c:dLblPos val="outEnd"/>
              <c:showLegendKey val="0"/>
              <c:showVal val="1"/>
              <c:showCatName val="0"/>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1-25D8-BB41-8989-6FFC55A28A8B}"/>
                </c:ext>
              </c:extLst>
            </c:dLbl>
            <c:dLbl>
              <c:idx val="2"/>
              <c:layout>
                <c:manualLayout>
                  <c:x val="-1.0200254102905319E-2"/>
                  <c:y val="-2.877314716532527E-2"/>
                </c:manualLayout>
              </c:layout>
              <c:dLblPos val="outEnd"/>
              <c:showLegendKey val="0"/>
              <c:showVal val="1"/>
              <c:showCatName val="0"/>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2-25D8-BB41-8989-6FFC55A28A8B}"/>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600" b="0" i="0" u="none" strike="noStrike" kern="1200" baseline="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inBase"/>
            <c:showLegendKey val="0"/>
            <c:showVal val="1"/>
            <c:showCatName val="0"/>
            <c:showSerName val="0"/>
            <c:showPercent val="0"/>
            <c:showBubbleSize val="0"/>
            <c:separator>, </c:separator>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July</c:v>
                </c:pt>
                <c:pt idx="1">
                  <c:v>August</c:v>
                </c:pt>
                <c:pt idx="2">
                  <c:v>September</c:v>
                </c:pt>
              </c:strCache>
            </c:strRef>
          </c:cat>
          <c:val>
            <c:numRef>
              <c:f>Sheet1!$B$2:$B$4</c:f>
              <c:numCache>
                <c:formatCode>0</c:formatCode>
                <c:ptCount val="3"/>
                <c:pt idx="0">
                  <c:v>447.49</c:v>
                </c:pt>
                <c:pt idx="1">
                  <c:v>358.03899999999999</c:v>
                </c:pt>
                <c:pt idx="2">
                  <c:v>435.64100000000002</c:v>
                </c:pt>
              </c:numCache>
            </c:numRef>
          </c:val>
          <c:extLst>
            <c:ext xmlns:c16="http://schemas.microsoft.com/office/drawing/2014/chart" uri="{C3380CC4-5D6E-409C-BE32-E72D297353CC}">
              <c16:uniqueId val="{00000003-25D8-BB41-8989-6FFC55A28A8B}"/>
            </c:ext>
          </c:extLst>
        </c:ser>
        <c:ser>
          <c:idx val="1"/>
          <c:order val="1"/>
          <c:tx>
            <c:strRef>
              <c:f>Sheet1!$C$1</c:f>
              <c:strCache>
                <c:ptCount val="1"/>
                <c:pt idx="0">
                  <c:v>Volume (2020), Million units</c:v>
                </c:pt>
              </c:strCache>
            </c:strRef>
          </c:tx>
          <c:spPr>
            <a:solidFill>
              <a:srgbClr val="C3E5F5"/>
            </a:solidFill>
            <a:ln>
              <a:noFill/>
            </a:ln>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4-25D8-BB41-8989-6FFC55A28A8B}"/>
                </c:ext>
              </c:extLst>
            </c:dLbl>
            <c:dLbl>
              <c:idx val="1"/>
              <c:layout>
                <c:manualLayout>
                  <c:x val="6.8990578383585632E-2"/>
                  <c:y val="1.093474212859907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25D8-BB41-8989-6FFC55A28A8B}"/>
                </c:ext>
              </c:extLst>
            </c:dLbl>
            <c:dLbl>
              <c:idx val="2"/>
              <c:layout>
                <c:manualLayout>
                  <c:x val="7.6786328526119302E-2"/>
                  <c:y val="0.118611197695466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25D8-BB41-8989-6FFC55A28A8B}"/>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600" b="0" i="0" u="none" strike="noStrike" kern="1200" baseline="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July</c:v>
                </c:pt>
                <c:pt idx="1">
                  <c:v>August</c:v>
                </c:pt>
                <c:pt idx="2">
                  <c:v>September</c:v>
                </c:pt>
              </c:strCache>
            </c:strRef>
          </c:cat>
          <c:val>
            <c:numRef>
              <c:f>Sheet1!$C$2:$C$4</c:f>
              <c:numCache>
                <c:formatCode>0</c:formatCode>
                <c:ptCount val="3"/>
                <c:pt idx="1">
                  <c:v>3</c:v>
                </c:pt>
                <c:pt idx="2">
                  <c:v>82</c:v>
                </c:pt>
              </c:numCache>
            </c:numRef>
          </c:val>
          <c:extLst>
            <c:ext xmlns:c16="http://schemas.microsoft.com/office/drawing/2014/chart" uri="{C3380CC4-5D6E-409C-BE32-E72D297353CC}">
              <c16:uniqueId val="{00000007-25D8-BB41-8989-6FFC55A28A8B}"/>
            </c:ext>
          </c:extLst>
        </c:ser>
        <c:dLbls>
          <c:showLegendKey val="0"/>
          <c:showVal val="0"/>
          <c:showCatName val="0"/>
          <c:showSerName val="0"/>
          <c:showPercent val="0"/>
          <c:showBubbleSize val="0"/>
        </c:dLbls>
        <c:gapWidth val="274"/>
        <c:axId val="173970032"/>
        <c:axId val="321977168"/>
      </c:barChart>
      <c:lineChart>
        <c:grouping val="standard"/>
        <c:varyColors val="0"/>
        <c:ser>
          <c:idx val="2"/>
          <c:order val="2"/>
          <c:tx>
            <c:strRef>
              <c:f>Sheet1!$D$1</c:f>
              <c:strCache>
                <c:ptCount val="1"/>
                <c:pt idx="0">
                  <c:v>Price (2021), INR/kWh</c:v>
                </c:pt>
              </c:strCache>
            </c:strRef>
          </c:tx>
          <c:spPr>
            <a:ln w="28575" cap="rnd">
              <a:solidFill>
                <a:srgbClr val="575756"/>
              </a:solidFill>
              <a:round/>
            </a:ln>
            <a:effectLst/>
          </c:spPr>
          <c:marker>
            <c:symbol val="none"/>
          </c:marker>
          <c:dLbls>
            <c:dLbl>
              <c:idx val="0"/>
              <c:layout>
                <c:manualLayout>
                  <c:x val="-5.949367469808968E-2"/>
                  <c:y val="-5.392159835990999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25D8-BB41-8989-6FFC55A28A8B}"/>
                </c:ext>
              </c:extLst>
            </c:dLbl>
            <c:dLbl>
              <c:idx val="1"/>
              <c:layout>
                <c:manualLayout>
                  <c:x val="-4.6745030119927679E-2"/>
                  <c:y val="-7.703085479987141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25D8-BB41-8989-6FFC55A28A8B}"/>
                </c:ext>
              </c:extLst>
            </c:dLbl>
            <c:dLbl>
              <c:idx val="2"/>
              <c:layout>
                <c:manualLayout>
                  <c:x val="-2.1247740963603455E-2"/>
                  <c:y val="-6.932776931988431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25D8-BB41-8989-6FFC55A28A8B}"/>
                </c:ext>
              </c:extLst>
            </c:dLbl>
            <c:spPr>
              <a:noFill/>
              <a:ln>
                <a:noFill/>
              </a:ln>
              <a:effectLst/>
            </c:spPr>
            <c:txPr>
              <a:bodyPr rot="0" spcFirstLastPara="1" vertOverflow="ellipsis" vert="horz" wrap="square" lIns="38100" tIns="19050" rIns="38100" bIns="19050" anchor="ctr" anchorCtr="0">
                <a:spAutoFit/>
              </a:bodyPr>
              <a:lstStyle/>
              <a:p>
                <a:pPr algn="ctr">
                  <a:defRPr lang="en-US" sz="600" b="1" i="0" u="none" strike="noStrike" kern="1200" baseline="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July</c:v>
                </c:pt>
                <c:pt idx="1">
                  <c:v>August</c:v>
                </c:pt>
                <c:pt idx="2">
                  <c:v>September</c:v>
                </c:pt>
              </c:strCache>
            </c:strRef>
          </c:cat>
          <c:val>
            <c:numRef>
              <c:f>Sheet1!$D$2:$D$4</c:f>
              <c:numCache>
                <c:formatCode>0.00</c:formatCode>
                <c:ptCount val="3"/>
                <c:pt idx="0">
                  <c:v>3.581</c:v>
                </c:pt>
                <c:pt idx="1">
                  <c:v>4.9660000000000002</c:v>
                </c:pt>
                <c:pt idx="2">
                  <c:v>4.407</c:v>
                </c:pt>
              </c:numCache>
            </c:numRef>
          </c:val>
          <c:smooth val="0"/>
          <c:extLst>
            <c:ext xmlns:c16="http://schemas.microsoft.com/office/drawing/2014/chart" uri="{C3380CC4-5D6E-409C-BE32-E72D297353CC}">
              <c16:uniqueId val="{0000000B-25D8-BB41-8989-6FFC55A28A8B}"/>
            </c:ext>
          </c:extLst>
        </c:ser>
        <c:ser>
          <c:idx val="3"/>
          <c:order val="3"/>
          <c:tx>
            <c:strRef>
              <c:f>Sheet1!$E$1</c:f>
              <c:strCache>
                <c:ptCount val="1"/>
                <c:pt idx="0">
                  <c:v>Price (2020), INR/kWh</c:v>
                </c:pt>
              </c:strCache>
            </c:strRef>
          </c:tx>
          <c:spPr>
            <a:ln w="28575" cap="rnd">
              <a:solidFill>
                <a:srgbClr val="9D9D9C"/>
              </a:solidFill>
              <a:round/>
            </a:ln>
            <a:effectLst/>
          </c:spPr>
          <c:marker>
            <c:symbol val="none"/>
          </c:marker>
          <c:dLbls>
            <c:dLbl>
              <c:idx val="0"/>
              <c:layout>
                <c:manualLayout>
                  <c:x val="-6.5623731618612749E-2"/>
                  <c:y val="-6.098902765225724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25D8-BB41-8989-6FFC55A28A8B}"/>
                </c:ext>
              </c:extLst>
            </c:dLbl>
            <c:dLbl>
              <c:idx val="1"/>
              <c:layout>
                <c:manualLayout>
                  <c:x val="-5.7124635233171371E-2"/>
                  <c:y val="6.226034002753701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25D8-BB41-8989-6FFC55A28A8B}"/>
                </c:ext>
              </c:extLst>
            </c:dLbl>
            <c:dLbl>
              <c:idx val="2"/>
              <c:layout>
                <c:manualLayout>
                  <c:x val="-2.3128249691405842E-2"/>
                  <c:y val="-3.017668573230875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25D8-BB41-8989-6FFC55A28A8B}"/>
                </c:ext>
              </c:extLst>
            </c:dLbl>
            <c:spPr>
              <a:noFill/>
              <a:ln>
                <a:noFill/>
              </a:ln>
              <a:effectLst/>
            </c:spPr>
            <c:txPr>
              <a:bodyPr rot="0" spcFirstLastPara="1" vertOverflow="ellipsis" vert="horz" wrap="square" lIns="38100" tIns="19050" rIns="38100" bIns="19050" anchor="ctr" anchorCtr="1">
                <a:spAutoFit/>
              </a:bodyPr>
              <a:lstStyle/>
              <a:p>
                <a:pPr>
                  <a:defRPr sz="600" b="1" i="0" u="none" strike="noStrike" kern="1200" baseline="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July</c:v>
                </c:pt>
                <c:pt idx="1">
                  <c:v>August</c:v>
                </c:pt>
                <c:pt idx="2">
                  <c:v>September</c:v>
                </c:pt>
              </c:strCache>
            </c:strRef>
          </c:cat>
          <c:val>
            <c:numRef>
              <c:f>Sheet1!$E$2:$E$4</c:f>
              <c:numCache>
                <c:formatCode>0.00</c:formatCode>
                <c:ptCount val="3"/>
                <c:pt idx="1">
                  <c:v>3.07</c:v>
                </c:pt>
                <c:pt idx="2">
                  <c:v>3.61</c:v>
                </c:pt>
              </c:numCache>
            </c:numRef>
          </c:val>
          <c:smooth val="0"/>
          <c:extLst>
            <c:ext xmlns:c16="http://schemas.microsoft.com/office/drawing/2014/chart" uri="{C3380CC4-5D6E-409C-BE32-E72D297353CC}">
              <c16:uniqueId val="{0000000F-25D8-BB41-8989-6FFC55A28A8B}"/>
            </c:ext>
          </c:extLst>
        </c:ser>
        <c:dLbls>
          <c:showLegendKey val="0"/>
          <c:showVal val="0"/>
          <c:showCatName val="0"/>
          <c:showSerName val="0"/>
          <c:showPercent val="0"/>
          <c:showBubbleSize val="0"/>
        </c:dLbls>
        <c:marker val="1"/>
        <c:smooth val="0"/>
        <c:axId val="314230592"/>
        <c:axId val="314249392"/>
      </c:lineChart>
      <c:catAx>
        <c:axId val="1739700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321977168"/>
        <c:crosses val="autoZero"/>
        <c:auto val="1"/>
        <c:lblAlgn val="ctr"/>
        <c:lblOffset val="100"/>
        <c:noMultiLvlLbl val="0"/>
      </c:catAx>
      <c:valAx>
        <c:axId val="321977168"/>
        <c:scaling>
          <c:orientation val="minMax"/>
          <c:max val="1000"/>
        </c:scaling>
        <c:delete val="0"/>
        <c:axPos val="l"/>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nextTo"/>
        <c:spPr>
          <a:noFill/>
          <a:ln>
            <a:noFill/>
          </a:ln>
          <a:effectLst/>
        </c:spPr>
        <c:txPr>
          <a:bodyPr rot="-60000000" spcFirstLastPara="1" vertOverflow="ellipsis" vert="horz" wrap="square" anchor="ctr" anchorCtr="1"/>
          <a:lstStyle/>
          <a:p>
            <a:pPr>
              <a:defRPr sz="5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173970032"/>
        <c:crosses val="autoZero"/>
        <c:crossBetween val="between"/>
      </c:valAx>
      <c:valAx>
        <c:axId val="314249392"/>
        <c:scaling>
          <c:orientation val="minMax"/>
        </c:scaling>
        <c:delete val="0"/>
        <c:axPos val="r"/>
        <c:numFmt formatCode="0.00" sourceLinked="1"/>
        <c:majorTickMark val="out"/>
        <c:minorTickMark val="none"/>
        <c:tickLblPos val="nextTo"/>
        <c:spPr>
          <a:noFill/>
          <a:ln>
            <a:noFill/>
          </a:ln>
          <a:effectLst/>
        </c:spPr>
        <c:txPr>
          <a:bodyPr rot="-60000000" spcFirstLastPara="1" vertOverflow="ellipsis" vert="horz" wrap="square" anchor="ctr" anchorCtr="1"/>
          <a:lstStyle/>
          <a:p>
            <a:pPr>
              <a:defRPr sz="6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314230592"/>
        <c:crosses val="max"/>
        <c:crossBetween val="between"/>
      </c:valAx>
      <c:catAx>
        <c:axId val="314230592"/>
        <c:scaling>
          <c:orientation val="minMax"/>
        </c:scaling>
        <c:delete val="1"/>
        <c:axPos val="b"/>
        <c:numFmt formatCode="General" sourceLinked="1"/>
        <c:majorTickMark val="out"/>
        <c:minorTickMark val="none"/>
        <c:tickLblPos val="nextTo"/>
        <c:crossAx val="314249392"/>
        <c:crosses val="autoZero"/>
        <c:auto val="1"/>
        <c:lblAlgn val="ctr"/>
        <c:lblOffset val="100"/>
        <c:noMultiLvlLbl val="0"/>
      </c:catAx>
      <c:spPr>
        <a:noFill/>
        <a:ln>
          <a:noFill/>
        </a:ln>
        <a:effectLst/>
      </c:spPr>
    </c:plotArea>
    <c:legend>
      <c:legendPos val="b"/>
      <c:layout>
        <c:manualLayout>
          <c:xMode val="edge"/>
          <c:yMode val="edge"/>
          <c:x val="0"/>
          <c:y val="0.86607716092559917"/>
          <c:w val="0.99708740407520169"/>
          <c:h val="0.13392283907440081"/>
        </c:manualLayout>
      </c:layout>
      <c:overlay val="0"/>
      <c:spPr>
        <a:noFill/>
        <a:ln>
          <a:noFill/>
        </a:ln>
        <a:effectLst/>
      </c:spPr>
      <c:txPr>
        <a:bodyPr rot="0" spcFirstLastPara="1" vertOverflow="ellipsis" vert="horz" wrap="square" anchor="ctr" anchorCtr="1"/>
        <a:lstStyle/>
        <a:p>
          <a:pPr>
            <a:defRPr sz="7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latin typeface="Calibri" panose="020F0502020204030204" pitchFamily="34" charset="0"/>
          <a:cs typeface="Calibri" panose="020F0502020204030204" pitchFamily="34" charset="0"/>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withinLinear" id="14">
  <a:schemeClr val="accent1"/>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FAAE6C6-0B51-4726-8711-0890C89552EE}"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63E36C0B-F399-468B-8F9B-E70E22522465}">
      <dgm:prSet phldrT="[Text]" custT="1"/>
      <dgm:spPr/>
      <dgm:t>
        <a:bodyPr/>
        <a:lstStyle/>
        <a:p>
          <a:r>
            <a:rPr lang="en-US" sz="800" b="1" dirty="0">
              <a:latin typeface="Open Sans" panose="020B0606030504020204" pitchFamily="34" charset="0"/>
              <a:ea typeface="Open Sans" panose="020B0606030504020204" pitchFamily="34" charset="0"/>
              <a:cs typeface="Open Sans" panose="020B0606030504020204" pitchFamily="34" charset="0"/>
            </a:rPr>
            <a:t>Tariff and winner</a:t>
          </a:r>
        </a:p>
      </dgm:t>
    </dgm:pt>
    <dgm:pt modelId="{692F62A7-CA63-4F3B-A599-CDCCF7BC06D5}" type="parTrans" cxnId="{AD79374C-0160-42EE-88BE-84DABB52CA2C}">
      <dgm:prSet/>
      <dgm:spPr/>
      <dgm:t>
        <a:bodyPr/>
        <a:lstStyle/>
        <a:p>
          <a:endParaRPr lang="en-US"/>
        </a:p>
      </dgm:t>
    </dgm:pt>
    <dgm:pt modelId="{B8AB48E8-B000-4C7B-BF5B-CCC4FEFF3A9B}" type="sibTrans" cxnId="{AD79374C-0160-42EE-88BE-84DABB52CA2C}">
      <dgm:prSet/>
      <dgm:spPr/>
      <dgm:t>
        <a:bodyPr/>
        <a:lstStyle/>
        <a:p>
          <a:endParaRPr lang="en-US"/>
        </a:p>
      </dgm:t>
    </dgm:pt>
    <dgm:pt modelId="{70CBC6B4-C18F-476A-97B4-E419364F3931}">
      <dgm:prSet phldrT="[Text]" custT="1"/>
      <dgm:spPr/>
      <dgm:t>
        <a:bodyPr/>
        <a:lstStyle/>
        <a:p>
          <a:pPr>
            <a:spcAft>
              <a:spcPts val="600"/>
            </a:spcAft>
          </a:pPr>
          <a:r>
            <a:rPr lang="en-US" sz="750" b="1" kern="12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Tariff discovered: </a:t>
          </a:r>
          <a:r>
            <a:rPr lang="en-US" sz="750" kern="12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INR </a:t>
          </a:r>
          <a:r>
            <a:rPr lang="en-US" sz="750" b="0" kern="12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2.34</a:t>
          </a:r>
          <a:r>
            <a:rPr lang="en-US" sz="750" kern="12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/kWh</a:t>
          </a:r>
          <a:endParaRPr lang="en-US" sz="750" b="1" kern="12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endParaRPr>
        </a:p>
      </dgm:t>
    </dgm:pt>
    <dgm:pt modelId="{ED3C5896-C29B-4693-ACCB-C3B0BB82448C}" type="parTrans" cxnId="{939B363F-5037-42E2-8934-99E34D92F9EC}">
      <dgm:prSet/>
      <dgm:spPr/>
      <dgm:t>
        <a:bodyPr/>
        <a:lstStyle/>
        <a:p>
          <a:endParaRPr lang="en-US"/>
        </a:p>
      </dgm:t>
    </dgm:pt>
    <dgm:pt modelId="{6848E869-EFB7-4A57-A11C-950212FE6EDC}" type="sibTrans" cxnId="{939B363F-5037-42E2-8934-99E34D92F9EC}">
      <dgm:prSet/>
      <dgm:spPr/>
      <dgm:t>
        <a:bodyPr/>
        <a:lstStyle/>
        <a:p>
          <a:endParaRPr lang="en-US"/>
        </a:p>
      </dgm:t>
    </dgm:pt>
    <dgm:pt modelId="{0517AF8D-C80D-4011-A8AD-C52FAE49C0E9}">
      <dgm:prSet phldrT="[Text]" custT="1"/>
      <dgm:spPr/>
      <dgm:t>
        <a:bodyPr/>
        <a:lstStyle/>
        <a:p>
          <a:r>
            <a:rPr lang="en-US" sz="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Key provisions</a:t>
          </a:r>
          <a:endParaRPr lang="en-US" sz="800" dirty="0">
            <a:latin typeface="Open Sans" panose="020B0606030504020204" pitchFamily="34" charset="0"/>
            <a:ea typeface="Open Sans" panose="020B0606030504020204" pitchFamily="34" charset="0"/>
            <a:cs typeface="Open Sans" panose="020B0606030504020204" pitchFamily="34" charset="0"/>
          </a:endParaRPr>
        </a:p>
      </dgm:t>
    </dgm:pt>
    <dgm:pt modelId="{3DAC7F18-9C41-4396-8798-BF4687861486}" type="parTrans" cxnId="{C82A53BD-F222-45A4-99FC-BD9CAB66A92A}">
      <dgm:prSet/>
      <dgm:spPr/>
      <dgm:t>
        <a:bodyPr/>
        <a:lstStyle/>
        <a:p>
          <a:endParaRPr lang="en-US"/>
        </a:p>
      </dgm:t>
    </dgm:pt>
    <dgm:pt modelId="{E98518DD-9D48-43C5-937C-6DAA7C8096C0}" type="sibTrans" cxnId="{C82A53BD-F222-45A4-99FC-BD9CAB66A92A}">
      <dgm:prSet/>
      <dgm:spPr/>
      <dgm:t>
        <a:bodyPr/>
        <a:lstStyle/>
        <a:p>
          <a:endParaRPr lang="en-US"/>
        </a:p>
      </dgm:t>
    </dgm:pt>
    <dgm:pt modelId="{98BEB6DE-5E66-47AE-AF6D-46D35A237A82}">
      <dgm:prSet phldrT="[Text]" custT="1"/>
      <dgm:spPr/>
      <dgm:t>
        <a:bodyPr/>
        <a:lstStyle/>
        <a:p>
          <a:pPr>
            <a:spcAft>
              <a:spcPct val="20000"/>
            </a:spcAft>
            <a:buNone/>
          </a:pPr>
          <a:endParaRPr lang="en-US" sz="750" kern="12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dgm:t>
    </dgm:pt>
    <dgm:pt modelId="{59058870-0E9C-4A1E-B895-A6690E3C4E95}" type="parTrans" cxnId="{AAC5A89C-AD51-42CD-AE83-2112944B7CEA}">
      <dgm:prSet/>
      <dgm:spPr/>
      <dgm:t>
        <a:bodyPr/>
        <a:lstStyle/>
        <a:p>
          <a:endParaRPr lang="en-US"/>
        </a:p>
      </dgm:t>
    </dgm:pt>
    <dgm:pt modelId="{A83B63DC-B704-417F-9A01-F5545D0ECA05}" type="sibTrans" cxnId="{AAC5A89C-AD51-42CD-AE83-2112944B7CEA}">
      <dgm:prSet/>
      <dgm:spPr/>
      <dgm:t>
        <a:bodyPr/>
        <a:lstStyle/>
        <a:p>
          <a:endParaRPr lang="en-US"/>
        </a:p>
      </dgm:t>
    </dgm:pt>
    <dgm:pt modelId="{22EF3793-1D8E-4CFF-A639-1C1E357F813C}">
      <dgm:prSet custT="1"/>
      <dgm:spPr/>
      <dgm:t>
        <a:bodyPr/>
        <a:lstStyle/>
        <a:p>
          <a:r>
            <a:rPr lang="en-US" sz="800" b="1" dirty="0">
              <a:latin typeface="Open Sans" panose="020B0606030504020204" pitchFamily="34" charset="0"/>
              <a:ea typeface="Open Sans" panose="020B0606030504020204" pitchFamily="34" charset="0"/>
              <a:cs typeface="Open Sans" panose="020B0606030504020204" pitchFamily="34" charset="0"/>
            </a:rPr>
            <a:t>Comments</a:t>
          </a:r>
        </a:p>
      </dgm:t>
    </dgm:pt>
    <dgm:pt modelId="{3A7BCF0B-60E2-435E-8313-1A0289DD31EF}" type="parTrans" cxnId="{DE18DD8E-8F5E-4907-8B66-4B4832F9DE9C}">
      <dgm:prSet/>
      <dgm:spPr/>
      <dgm:t>
        <a:bodyPr/>
        <a:lstStyle/>
        <a:p>
          <a:endParaRPr lang="en-US"/>
        </a:p>
      </dgm:t>
    </dgm:pt>
    <dgm:pt modelId="{002611BB-EA03-442F-B28F-82B99E696218}" type="sibTrans" cxnId="{DE18DD8E-8F5E-4907-8B66-4B4832F9DE9C}">
      <dgm:prSet/>
      <dgm:spPr/>
      <dgm:t>
        <a:bodyPr/>
        <a:lstStyle/>
        <a:p>
          <a:endParaRPr lang="en-US"/>
        </a:p>
      </dgm:t>
    </dgm:pt>
    <dgm:pt modelId="{79391C91-61AB-4B8D-A034-322954C34F77}">
      <dgm:prSet custT="1"/>
      <dgm:spPr/>
      <dgm:t>
        <a:bodyPr/>
        <a:lstStyle/>
        <a:p>
          <a:pPr>
            <a:spcAft>
              <a:spcPts val="600"/>
            </a:spcAft>
          </a:pPr>
          <a:r>
            <a:rPr lang="en-GB" sz="750" kern="1200" noProof="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Minimum </a:t>
          </a:r>
          <a:r>
            <a:rPr lang="en-GB" sz="750" b="1" kern="1200" noProof="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capacity utilisation factor (CUF)</a:t>
          </a:r>
          <a:r>
            <a:rPr lang="en-GB" sz="750" kern="1200" noProof="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 requirement of </a:t>
          </a:r>
          <a:r>
            <a:rPr lang="en-GB" sz="750" b="1" kern="1200" noProof="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30%</a:t>
          </a:r>
          <a:r>
            <a:rPr lang="en-GB" sz="750" kern="1200" noProof="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 </a:t>
          </a:r>
          <a:r>
            <a:rPr lang="en-GB" sz="750" b="1" kern="1200" noProof="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on an annual basis.</a:t>
          </a:r>
          <a:endParaRPr lang="en-GB" sz="750" kern="1200" noProof="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endParaRPr>
        </a:p>
      </dgm:t>
    </dgm:pt>
    <dgm:pt modelId="{ED45C39B-79FB-4F68-8E49-7C64ECAD3A64}" type="parTrans" cxnId="{CDC3B99A-F37C-4667-AD6F-8569D1754DA2}">
      <dgm:prSet/>
      <dgm:spPr/>
      <dgm:t>
        <a:bodyPr/>
        <a:lstStyle/>
        <a:p>
          <a:endParaRPr lang="en-US"/>
        </a:p>
      </dgm:t>
    </dgm:pt>
    <dgm:pt modelId="{A4582CE9-281E-45BD-950A-96ACC5C211BD}" type="sibTrans" cxnId="{CDC3B99A-F37C-4667-AD6F-8569D1754DA2}">
      <dgm:prSet/>
      <dgm:spPr/>
      <dgm:t>
        <a:bodyPr/>
        <a:lstStyle/>
        <a:p>
          <a:endParaRPr lang="en-US"/>
        </a:p>
      </dgm:t>
    </dgm:pt>
    <dgm:pt modelId="{A2A509B4-A30B-48FD-A30A-0F61CED115C1}">
      <dgm:prSet custT="1"/>
      <dgm:spPr/>
      <dgm:t>
        <a:bodyPr/>
        <a:lstStyle/>
        <a:p>
          <a:pPr>
            <a:spcAft>
              <a:spcPts val="600"/>
            </a:spcAft>
          </a:pPr>
          <a:r>
            <a:rPr lang="en-GB" sz="750" b="0" kern="1200" noProof="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Provision to sell excess generation beyond declared CUF to SECI at 75% of the PPA tariff. </a:t>
          </a:r>
          <a:r>
            <a:rPr lang="en-GB" sz="750" b="1" kern="1200" noProof="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Developer may sell the excess generation to any other entity, if SECI refuses to purchase it.</a:t>
          </a:r>
        </a:p>
      </dgm:t>
    </dgm:pt>
    <dgm:pt modelId="{75453124-B8A7-49A1-9590-25AE99AE0B53}" type="parTrans" cxnId="{F8A592DA-9CE6-4F1D-AEA1-B4BB4C539ED9}">
      <dgm:prSet/>
      <dgm:spPr/>
      <dgm:t>
        <a:bodyPr/>
        <a:lstStyle/>
        <a:p>
          <a:endParaRPr lang="en-US"/>
        </a:p>
      </dgm:t>
    </dgm:pt>
    <dgm:pt modelId="{5FF177D6-25BB-4327-88A6-D7386B07A5FE}" type="sibTrans" cxnId="{F8A592DA-9CE6-4F1D-AEA1-B4BB4C539ED9}">
      <dgm:prSet/>
      <dgm:spPr/>
      <dgm:t>
        <a:bodyPr/>
        <a:lstStyle/>
        <a:p>
          <a:endParaRPr lang="en-US"/>
        </a:p>
      </dgm:t>
    </dgm:pt>
    <dgm:pt modelId="{FF1D954C-742B-4F43-8F0F-335A0BAD1F5C}">
      <dgm:prSet phldrT="[Text]" custT="1"/>
      <dgm:spPr/>
      <dgm:t>
        <a:bodyPr/>
        <a:lstStyle/>
        <a:p>
          <a:pPr>
            <a:spcAft>
              <a:spcPts val="600"/>
            </a:spcAft>
          </a:pPr>
          <a:r>
            <a:rPr lang="en-US" sz="750" b="1" kern="12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Winners: </a:t>
          </a:r>
          <a:r>
            <a:rPr lang="en-GB" sz="750" b="0" kern="1200" noProof="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NTPC, NLC</a:t>
          </a:r>
          <a:r>
            <a:rPr lang="pt-BR" sz="750" b="0" kern="12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 </a:t>
          </a:r>
          <a:r>
            <a:rPr lang="en-GB" sz="750" b="0" kern="12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Ayana Renewables, </a:t>
          </a:r>
          <a:r>
            <a:rPr lang="en-GB" sz="750" b="0" kern="1200" noProof="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Azure Power</a:t>
          </a:r>
          <a:endParaRPr lang="en-GB" sz="750" b="0" kern="1200" noProof="0" dirty="0">
            <a:solidFill>
              <a:srgbClr val="000000">
                <a:lumMod val="65000"/>
                <a:lumOff val="35000"/>
              </a:srgbClr>
            </a:solidFill>
            <a:latin typeface="Open Sans" panose="020B0606030504020204" pitchFamily="34" charset="0"/>
            <a:ea typeface="Open Sans" panose="020B0606030504020204" pitchFamily="34" charset="0"/>
            <a:cs typeface="Open Sans" panose="020B0606030504020204" pitchFamily="34" charset="0"/>
          </a:endParaRPr>
        </a:p>
      </dgm:t>
    </dgm:pt>
    <dgm:pt modelId="{943E8ECC-D9F3-E740-826F-E5114D155C63}" type="parTrans" cxnId="{EC43E0B5-CF6E-F84B-9AAA-A9D014F3CB0F}">
      <dgm:prSet/>
      <dgm:spPr/>
      <dgm:t>
        <a:bodyPr/>
        <a:lstStyle/>
        <a:p>
          <a:endParaRPr lang="en-US"/>
        </a:p>
      </dgm:t>
    </dgm:pt>
    <dgm:pt modelId="{FF406CEF-4858-8D4B-8C09-9938C59C69B8}" type="sibTrans" cxnId="{EC43E0B5-CF6E-F84B-9AAA-A9D014F3CB0F}">
      <dgm:prSet/>
      <dgm:spPr/>
      <dgm:t>
        <a:bodyPr/>
        <a:lstStyle/>
        <a:p>
          <a:endParaRPr lang="en-US"/>
        </a:p>
      </dgm:t>
    </dgm:pt>
    <dgm:pt modelId="{453469D2-8BEA-9141-A774-63569E0CD109}">
      <dgm:prSet custT="1"/>
      <dgm:spPr/>
      <dgm:t>
        <a:bodyPr/>
        <a:lstStyle/>
        <a:p>
          <a:pPr algn="l">
            <a:spcAft>
              <a:spcPct val="20000"/>
            </a:spcAft>
            <a:buFont typeface="Arial" panose="020B0604020202020204" pitchFamily="34" charset="0"/>
            <a:buChar char="•"/>
          </a:pPr>
          <a:r>
            <a:rPr lang="en-GB" sz="750" b="0" kern="1200" noProof="0" dirty="0">
              <a:solidFill>
                <a:srgbClr val="000000">
                  <a:lumMod val="65000"/>
                  <a:lumOff val="35000"/>
                </a:srgbClr>
              </a:solidFill>
              <a:latin typeface="Open Sans" panose="020B0606030504020204" pitchFamily="34" charset="0"/>
              <a:ea typeface="Open Sans" panose="020B0606030504020204" pitchFamily="34" charset="0"/>
              <a:cs typeface="Open Sans" panose="020B0606030504020204" pitchFamily="34" charset="0"/>
            </a:rPr>
            <a:t>Oversizing of solar/wind capacities is allowed to utilise the optimisation potential offered by wind-solar hybridisation. </a:t>
          </a:r>
        </a:p>
      </dgm:t>
    </dgm:pt>
    <dgm:pt modelId="{877B97C1-EBF9-8544-A84F-533105C9DD26}" type="parTrans" cxnId="{26820568-A7B3-9B4D-87C8-F3BE5551E42F}">
      <dgm:prSet/>
      <dgm:spPr/>
      <dgm:t>
        <a:bodyPr/>
        <a:lstStyle/>
        <a:p>
          <a:endParaRPr lang="en-US"/>
        </a:p>
      </dgm:t>
    </dgm:pt>
    <dgm:pt modelId="{7932A4AE-8C92-9441-A80E-05BC3952D163}" type="sibTrans" cxnId="{26820568-A7B3-9B4D-87C8-F3BE5551E42F}">
      <dgm:prSet/>
      <dgm:spPr/>
      <dgm:t>
        <a:bodyPr/>
        <a:lstStyle/>
        <a:p>
          <a:endParaRPr lang="en-US"/>
        </a:p>
      </dgm:t>
    </dgm:pt>
    <dgm:pt modelId="{72A95D9C-B14C-4388-8FFE-61616FE30453}">
      <dgm:prSet custT="1"/>
      <dgm:spPr/>
      <dgm:t>
        <a:bodyPr/>
        <a:lstStyle/>
        <a:p>
          <a:pPr>
            <a:spcAft>
              <a:spcPts val="600"/>
            </a:spcAft>
          </a:pPr>
          <a:r>
            <a:rPr lang="en-GB" sz="750" b="1" kern="1200" noProof="0" dirty="0">
              <a:solidFill>
                <a:srgbClr val="000000">
                  <a:lumMod val="65000"/>
                  <a:lumOff val="35000"/>
                </a:srgbClr>
              </a:solidFill>
              <a:latin typeface="Open Sans" panose="020B0606030504020204" pitchFamily="34" charset="0"/>
              <a:ea typeface="Open Sans" panose="020B0606030504020204" pitchFamily="34" charset="0"/>
              <a:cs typeface="Open Sans" panose="020B0606030504020204" pitchFamily="34" charset="0"/>
            </a:rPr>
            <a:t>Power purchase assurance</a:t>
          </a:r>
          <a:r>
            <a:rPr lang="en-GB" sz="750" b="0" kern="1200" noProof="0" dirty="0">
              <a:solidFill>
                <a:srgbClr val="000000">
                  <a:lumMod val="65000"/>
                  <a:lumOff val="35000"/>
                </a:srgbClr>
              </a:solidFill>
              <a:latin typeface="Open Sans" panose="020B0606030504020204" pitchFamily="34" charset="0"/>
              <a:ea typeface="Open Sans" panose="020B0606030504020204" pitchFamily="34" charset="0"/>
              <a:cs typeface="Open Sans" panose="020B0606030504020204" pitchFamily="34" charset="0"/>
            </a:rPr>
            <a:t>, PPA to be signed within 90 days from the date of issue of Letter of Award.</a:t>
          </a:r>
        </a:p>
      </dgm:t>
    </dgm:pt>
    <dgm:pt modelId="{6416627E-14BE-4AD8-A6AF-A988C652D9CB}" type="parTrans" cxnId="{A2DA96C7-AFDB-42D2-A9C7-66159E947841}">
      <dgm:prSet/>
      <dgm:spPr/>
      <dgm:t>
        <a:bodyPr/>
        <a:lstStyle/>
        <a:p>
          <a:endParaRPr lang="en-GB"/>
        </a:p>
      </dgm:t>
    </dgm:pt>
    <dgm:pt modelId="{A245B96C-7DAA-4B4B-8B03-2553BA6539DF}" type="sibTrans" cxnId="{A2DA96C7-AFDB-42D2-A9C7-66159E947841}">
      <dgm:prSet/>
      <dgm:spPr/>
      <dgm:t>
        <a:bodyPr/>
        <a:lstStyle/>
        <a:p>
          <a:endParaRPr lang="en-GB"/>
        </a:p>
      </dgm:t>
    </dgm:pt>
    <dgm:pt modelId="{339E6697-BDB7-481A-9B4C-478A7E210F9C}">
      <dgm:prSet custT="1"/>
      <dgm:spPr/>
      <dgm:t>
        <a:bodyPr/>
        <a:lstStyle/>
        <a:p>
          <a:pPr algn="l">
            <a:spcAft>
              <a:spcPct val="20000"/>
            </a:spcAft>
            <a:buFont typeface="Arial" panose="020B0604020202020204" pitchFamily="34" charset="0"/>
            <a:buChar char="•"/>
          </a:pPr>
          <a:r>
            <a:rPr lang="en-GB" sz="750" b="0" kern="1200" noProof="0" dirty="0">
              <a:solidFill>
                <a:srgbClr val="000000">
                  <a:lumMod val="65000"/>
                  <a:lumOff val="35000"/>
                </a:srgbClr>
              </a:solidFill>
              <a:latin typeface="Open Sans" panose="020B0606030504020204" pitchFamily="34" charset="0"/>
              <a:ea typeface="Open Sans" panose="020B0606030504020204" pitchFamily="34" charset="0"/>
              <a:cs typeface="Open Sans" panose="020B0606030504020204" pitchFamily="34" charset="0"/>
            </a:rPr>
            <a:t>Hybrid power developers to factor imposition of basic customs duty (BCD) on imported solar modules cells with effect from April 2022.</a:t>
          </a:r>
        </a:p>
      </dgm:t>
    </dgm:pt>
    <dgm:pt modelId="{626DA5C0-355D-4230-8C58-3D3C44C30CE4}" type="parTrans" cxnId="{FE8C989C-5128-4E91-B149-CD95825FD61D}">
      <dgm:prSet/>
      <dgm:spPr/>
      <dgm:t>
        <a:bodyPr/>
        <a:lstStyle/>
        <a:p>
          <a:endParaRPr lang="en-GB"/>
        </a:p>
      </dgm:t>
    </dgm:pt>
    <dgm:pt modelId="{DCA86476-50A1-44FA-9015-E782E6EC74C4}" type="sibTrans" cxnId="{FE8C989C-5128-4E91-B149-CD95825FD61D}">
      <dgm:prSet/>
      <dgm:spPr/>
      <dgm:t>
        <a:bodyPr/>
        <a:lstStyle/>
        <a:p>
          <a:endParaRPr lang="en-GB"/>
        </a:p>
      </dgm:t>
    </dgm:pt>
    <dgm:pt modelId="{D2B234E5-FA00-4319-A4E6-01DFA3CBA91C}" type="pres">
      <dgm:prSet presAssocID="{5FAAE6C6-0B51-4726-8711-0890C89552EE}" presName="linear" presStyleCnt="0">
        <dgm:presLayoutVars>
          <dgm:animLvl val="lvl"/>
          <dgm:resizeHandles val="exact"/>
        </dgm:presLayoutVars>
      </dgm:prSet>
      <dgm:spPr/>
    </dgm:pt>
    <dgm:pt modelId="{325CE26D-8C07-4322-BB08-40C83C8F507E}" type="pres">
      <dgm:prSet presAssocID="{63E36C0B-F399-468B-8F9B-E70E22522465}" presName="parentText" presStyleLbl="node1" presStyleIdx="0" presStyleCnt="3" custScaleY="42838" custLinFactNeighborX="-4166" custLinFactNeighborY="-424">
        <dgm:presLayoutVars>
          <dgm:chMax val="0"/>
          <dgm:bulletEnabled val="1"/>
        </dgm:presLayoutVars>
      </dgm:prSet>
      <dgm:spPr/>
    </dgm:pt>
    <dgm:pt modelId="{C36CAE53-5318-4239-9476-4EB68B1F5A60}" type="pres">
      <dgm:prSet presAssocID="{63E36C0B-F399-468B-8F9B-E70E22522465}" presName="childText" presStyleLbl="revTx" presStyleIdx="0" presStyleCnt="3" custScaleY="103428" custLinFactNeighborY="10955">
        <dgm:presLayoutVars>
          <dgm:bulletEnabled val="1"/>
        </dgm:presLayoutVars>
      </dgm:prSet>
      <dgm:spPr/>
    </dgm:pt>
    <dgm:pt modelId="{59935BC0-3288-4FB0-B893-CA0305DC7B51}" type="pres">
      <dgm:prSet presAssocID="{0517AF8D-C80D-4011-A8AD-C52FAE49C0E9}" presName="parentText" presStyleLbl="node1" presStyleIdx="1" presStyleCnt="3" custScaleY="40448" custLinFactNeighborY="1193">
        <dgm:presLayoutVars>
          <dgm:chMax val="0"/>
          <dgm:bulletEnabled val="1"/>
        </dgm:presLayoutVars>
      </dgm:prSet>
      <dgm:spPr/>
    </dgm:pt>
    <dgm:pt modelId="{8B19CA0D-7A55-4AA5-B671-C53C098AD8F3}" type="pres">
      <dgm:prSet presAssocID="{0517AF8D-C80D-4011-A8AD-C52FAE49C0E9}" presName="childText" presStyleLbl="revTx" presStyleIdx="1" presStyleCnt="3" custScaleY="97475" custLinFactNeighborY="-15236">
        <dgm:presLayoutVars>
          <dgm:bulletEnabled val="1"/>
        </dgm:presLayoutVars>
      </dgm:prSet>
      <dgm:spPr/>
    </dgm:pt>
    <dgm:pt modelId="{380BE7A0-0512-461A-BFE5-57B1F8BFFCBE}" type="pres">
      <dgm:prSet presAssocID="{22EF3793-1D8E-4CFF-A639-1C1E357F813C}" presName="parentText" presStyleLbl="node1" presStyleIdx="2" presStyleCnt="3" custScaleY="49659" custLinFactNeighborY="-2388">
        <dgm:presLayoutVars>
          <dgm:chMax val="0"/>
          <dgm:bulletEnabled val="1"/>
        </dgm:presLayoutVars>
      </dgm:prSet>
      <dgm:spPr/>
    </dgm:pt>
    <dgm:pt modelId="{D86723D5-F4F9-4659-B258-0B5A0E55F125}" type="pres">
      <dgm:prSet presAssocID="{22EF3793-1D8E-4CFF-A639-1C1E357F813C}" presName="childText" presStyleLbl="revTx" presStyleIdx="2" presStyleCnt="3" custScaleY="76755" custLinFactNeighborY="2571">
        <dgm:presLayoutVars>
          <dgm:bulletEnabled val="1"/>
        </dgm:presLayoutVars>
      </dgm:prSet>
      <dgm:spPr/>
    </dgm:pt>
  </dgm:ptLst>
  <dgm:cxnLst>
    <dgm:cxn modelId="{0D6C8102-E697-4A42-AE4D-FED9C349D0A1}" type="presOf" srcId="{70CBC6B4-C18F-476A-97B4-E419364F3931}" destId="{C36CAE53-5318-4239-9476-4EB68B1F5A60}" srcOrd="0" destOrd="0" presId="urn:microsoft.com/office/officeart/2005/8/layout/vList2"/>
    <dgm:cxn modelId="{F43F1C27-A799-4365-B1A5-2DB6F644A215}" type="presOf" srcId="{98BEB6DE-5E66-47AE-AF6D-46D35A237A82}" destId="{8B19CA0D-7A55-4AA5-B671-C53C098AD8F3}" srcOrd="0" destOrd="0" presId="urn:microsoft.com/office/officeart/2005/8/layout/vList2"/>
    <dgm:cxn modelId="{939B363F-5037-42E2-8934-99E34D92F9EC}" srcId="{63E36C0B-F399-468B-8F9B-E70E22522465}" destId="{70CBC6B4-C18F-476A-97B4-E419364F3931}" srcOrd="0" destOrd="0" parTransId="{ED3C5896-C29B-4693-ACCB-C3B0BB82448C}" sibTransId="{6848E869-EFB7-4A57-A11C-950212FE6EDC}"/>
    <dgm:cxn modelId="{26820568-A7B3-9B4D-87C8-F3BE5551E42F}" srcId="{22EF3793-1D8E-4CFF-A639-1C1E357F813C}" destId="{453469D2-8BEA-9141-A774-63569E0CD109}" srcOrd="0" destOrd="0" parTransId="{877B97C1-EBF9-8544-A84F-533105C9DD26}" sibTransId="{7932A4AE-8C92-9441-A80E-05BC3952D163}"/>
    <dgm:cxn modelId="{AD79374C-0160-42EE-88BE-84DABB52CA2C}" srcId="{5FAAE6C6-0B51-4726-8711-0890C89552EE}" destId="{63E36C0B-F399-468B-8F9B-E70E22522465}" srcOrd="0" destOrd="0" parTransId="{692F62A7-CA63-4F3B-A599-CDCCF7BC06D5}" sibTransId="{B8AB48E8-B000-4C7B-BF5B-CCC4FEFF3A9B}"/>
    <dgm:cxn modelId="{294F2576-FDD2-4399-9966-7643EF5A5BAF}" type="presOf" srcId="{63E36C0B-F399-468B-8F9B-E70E22522465}" destId="{325CE26D-8C07-4322-BB08-40C83C8F507E}" srcOrd="0" destOrd="0" presId="urn:microsoft.com/office/officeart/2005/8/layout/vList2"/>
    <dgm:cxn modelId="{C7608478-6A92-4AE2-A9FA-5CF61919439E}" type="presOf" srcId="{22EF3793-1D8E-4CFF-A639-1C1E357F813C}" destId="{380BE7A0-0512-461A-BFE5-57B1F8BFFCBE}" srcOrd="0" destOrd="0" presId="urn:microsoft.com/office/officeart/2005/8/layout/vList2"/>
    <dgm:cxn modelId="{71DCB27E-49BA-4B75-BAA0-9C7C0A250DAF}" type="presOf" srcId="{79391C91-61AB-4B8D-A034-322954C34F77}" destId="{8B19CA0D-7A55-4AA5-B671-C53C098AD8F3}" srcOrd="0" destOrd="1" presId="urn:microsoft.com/office/officeart/2005/8/layout/vList2"/>
    <dgm:cxn modelId="{3A28B089-F377-694C-852F-BB62D221F143}" type="presOf" srcId="{FF1D954C-742B-4F43-8F0F-335A0BAD1F5C}" destId="{C36CAE53-5318-4239-9476-4EB68B1F5A60}" srcOrd="0" destOrd="1" presId="urn:microsoft.com/office/officeart/2005/8/layout/vList2"/>
    <dgm:cxn modelId="{DE18DD8E-8F5E-4907-8B66-4B4832F9DE9C}" srcId="{5FAAE6C6-0B51-4726-8711-0890C89552EE}" destId="{22EF3793-1D8E-4CFF-A639-1C1E357F813C}" srcOrd="2" destOrd="0" parTransId="{3A7BCF0B-60E2-435E-8313-1A0289DD31EF}" sibTransId="{002611BB-EA03-442F-B28F-82B99E696218}"/>
    <dgm:cxn modelId="{CDC3B99A-F37C-4667-AD6F-8569D1754DA2}" srcId="{0517AF8D-C80D-4011-A8AD-C52FAE49C0E9}" destId="{79391C91-61AB-4B8D-A034-322954C34F77}" srcOrd="1" destOrd="0" parTransId="{ED45C39B-79FB-4F68-8E49-7C64ECAD3A64}" sibTransId="{A4582CE9-281E-45BD-950A-96ACC5C211BD}"/>
    <dgm:cxn modelId="{FE8C989C-5128-4E91-B149-CD95825FD61D}" srcId="{22EF3793-1D8E-4CFF-A639-1C1E357F813C}" destId="{339E6697-BDB7-481A-9B4C-478A7E210F9C}" srcOrd="1" destOrd="0" parTransId="{626DA5C0-355D-4230-8C58-3D3C44C30CE4}" sibTransId="{DCA86476-50A1-44FA-9015-E782E6EC74C4}"/>
    <dgm:cxn modelId="{AAC5A89C-AD51-42CD-AE83-2112944B7CEA}" srcId="{0517AF8D-C80D-4011-A8AD-C52FAE49C0E9}" destId="{98BEB6DE-5E66-47AE-AF6D-46D35A237A82}" srcOrd="0" destOrd="0" parTransId="{59058870-0E9C-4A1E-B895-A6690E3C4E95}" sibTransId="{A83B63DC-B704-417F-9A01-F5545D0ECA05}"/>
    <dgm:cxn modelId="{EC43E0B5-CF6E-F84B-9AAA-A9D014F3CB0F}" srcId="{63E36C0B-F399-468B-8F9B-E70E22522465}" destId="{FF1D954C-742B-4F43-8F0F-335A0BAD1F5C}" srcOrd="1" destOrd="0" parTransId="{943E8ECC-D9F3-E740-826F-E5114D155C63}" sibTransId="{FF406CEF-4858-8D4B-8C09-9938C59C69B8}"/>
    <dgm:cxn modelId="{C82A53BD-F222-45A4-99FC-BD9CAB66A92A}" srcId="{5FAAE6C6-0B51-4726-8711-0890C89552EE}" destId="{0517AF8D-C80D-4011-A8AD-C52FAE49C0E9}" srcOrd="1" destOrd="0" parTransId="{3DAC7F18-9C41-4396-8798-BF4687861486}" sibTransId="{E98518DD-9D48-43C5-937C-6DAA7C8096C0}"/>
    <dgm:cxn modelId="{A2DA96C7-AFDB-42D2-A9C7-66159E947841}" srcId="{0517AF8D-C80D-4011-A8AD-C52FAE49C0E9}" destId="{72A95D9C-B14C-4388-8FFE-61616FE30453}" srcOrd="3" destOrd="0" parTransId="{6416627E-14BE-4AD8-A6AF-A988C652D9CB}" sibTransId="{A245B96C-7DAA-4B4B-8B03-2553BA6539DF}"/>
    <dgm:cxn modelId="{57E0F1C8-7A5B-CD4E-9A0E-8806B658C27F}" type="presOf" srcId="{453469D2-8BEA-9141-A774-63569E0CD109}" destId="{D86723D5-F4F9-4659-B258-0B5A0E55F125}" srcOrd="0" destOrd="0" presId="urn:microsoft.com/office/officeart/2005/8/layout/vList2"/>
    <dgm:cxn modelId="{590F64D1-B81A-43B4-90F1-787D393BD7DD}" type="presOf" srcId="{72A95D9C-B14C-4388-8FFE-61616FE30453}" destId="{8B19CA0D-7A55-4AA5-B671-C53C098AD8F3}" srcOrd="0" destOrd="3" presId="urn:microsoft.com/office/officeart/2005/8/layout/vList2"/>
    <dgm:cxn modelId="{F8A592DA-9CE6-4F1D-AEA1-B4BB4C539ED9}" srcId="{0517AF8D-C80D-4011-A8AD-C52FAE49C0E9}" destId="{A2A509B4-A30B-48FD-A30A-0F61CED115C1}" srcOrd="2" destOrd="0" parTransId="{75453124-B8A7-49A1-9590-25AE99AE0B53}" sibTransId="{5FF177D6-25BB-4327-88A6-D7386B07A5FE}"/>
    <dgm:cxn modelId="{601A67E0-F580-4CA0-8685-29C29CFA1374}" type="presOf" srcId="{A2A509B4-A30B-48FD-A30A-0F61CED115C1}" destId="{8B19CA0D-7A55-4AA5-B671-C53C098AD8F3}" srcOrd="0" destOrd="2" presId="urn:microsoft.com/office/officeart/2005/8/layout/vList2"/>
    <dgm:cxn modelId="{65B04EF2-A948-43F9-98E4-B462C52BCFA7}" type="presOf" srcId="{5FAAE6C6-0B51-4726-8711-0890C89552EE}" destId="{D2B234E5-FA00-4319-A4E6-01DFA3CBA91C}" srcOrd="0" destOrd="0" presId="urn:microsoft.com/office/officeart/2005/8/layout/vList2"/>
    <dgm:cxn modelId="{934771F5-D324-4C18-B9A7-E0B74B9E8ECB}" type="presOf" srcId="{0517AF8D-C80D-4011-A8AD-C52FAE49C0E9}" destId="{59935BC0-3288-4FB0-B893-CA0305DC7B51}" srcOrd="0" destOrd="0" presId="urn:microsoft.com/office/officeart/2005/8/layout/vList2"/>
    <dgm:cxn modelId="{27769BFE-8B14-43CD-A886-5531D0A73713}" type="presOf" srcId="{339E6697-BDB7-481A-9B4C-478A7E210F9C}" destId="{D86723D5-F4F9-4659-B258-0B5A0E55F125}" srcOrd="0" destOrd="1" presId="urn:microsoft.com/office/officeart/2005/8/layout/vList2"/>
    <dgm:cxn modelId="{705FFC72-BAC9-4B12-8425-92B5AFAF6C60}" type="presParOf" srcId="{D2B234E5-FA00-4319-A4E6-01DFA3CBA91C}" destId="{325CE26D-8C07-4322-BB08-40C83C8F507E}" srcOrd="0" destOrd="0" presId="urn:microsoft.com/office/officeart/2005/8/layout/vList2"/>
    <dgm:cxn modelId="{F55F7FCF-FA4F-4150-98BC-263BD0EB0310}" type="presParOf" srcId="{D2B234E5-FA00-4319-A4E6-01DFA3CBA91C}" destId="{C36CAE53-5318-4239-9476-4EB68B1F5A60}" srcOrd="1" destOrd="0" presId="urn:microsoft.com/office/officeart/2005/8/layout/vList2"/>
    <dgm:cxn modelId="{95562F0E-0E11-4CD5-B2D4-5D6B1938AFC2}" type="presParOf" srcId="{D2B234E5-FA00-4319-A4E6-01DFA3CBA91C}" destId="{59935BC0-3288-4FB0-B893-CA0305DC7B51}" srcOrd="2" destOrd="0" presId="urn:microsoft.com/office/officeart/2005/8/layout/vList2"/>
    <dgm:cxn modelId="{60864B50-7B8E-4F7D-A02E-F20CAC65444A}" type="presParOf" srcId="{D2B234E5-FA00-4319-A4E6-01DFA3CBA91C}" destId="{8B19CA0D-7A55-4AA5-B671-C53C098AD8F3}" srcOrd="3" destOrd="0" presId="urn:microsoft.com/office/officeart/2005/8/layout/vList2"/>
    <dgm:cxn modelId="{329761CF-61DC-49A0-8E72-4282F70E322C}" type="presParOf" srcId="{D2B234E5-FA00-4319-A4E6-01DFA3CBA91C}" destId="{380BE7A0-0512-461A-BFE5-57B1F8BFFCBE}" srcOrd="4" destOrd="0" presId="urn:microsoft.com/office/officeart/2005/8/layout/vList2"/>
    <dgm:cxn modelId="{DBE4CB67-A4E8-4A90-AF1E-4B867E04E77F}" type="presParOf" srcId="{D2B234E5-FA00-4319-A4E6-01DFA3CBA91C}" destId="{D86723D5-F4F9-4659-B258-0B5A0E55F125}" srcOrd="5"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5CE26D-8C07-4322-BB08-40C83C8F507E}">
      <dsp:nvSpPr>
        <dsp:cNvPr id="0" name=""/>
        <dsp:cNvSpPr/>
      </dsp:nvSpPr>
      <dsp:spPr>
        <a:xfrm>
          <a:off x="0" y="8134"/>
          <a:ext cx="2321123" cy="304434"/>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l" defTabSz="355600">
            <a:lnSpc>
              <a:spcPct val="90000"/>
            </a:lnSpc>
            <a:spcBef>
              <a:spcPct val="0"/>
            </a:spcBef>
            <a:spcAft>
              <a:spcPct val="35000"/>
            </a:spcAft>
            <a:buNone/>
          </a:pPr>
          <a:r>
            <a:rPr lang="en-US" sz="800" b="1" kern="1200" dirty="0">
              <a:latin typeface="Open Sans" panose="020B0606030504020204" pitchFamily="34" charset="0"/>
              <a:ea typeface="Open Sans" panose="020B0606030504020204" pitchFamily="34" charset="0"/>
              <a:cs typeface="Open Sans" panose="020B0606030504020204" pitchFamily="34" charset="0"/>
            </a:rPr>
            <a:t>Tariff and winner</a:t>
          </a:r>
        </a:p>
      </dsp:txBody>
      <dsp:txXfrm>
        <a:off x="14861" y="22995"/>
        <a:ext cx="2291401" cy="274712"/>
      </dsp:txXfrm>
    </dsp:sp>
    <dsp:sp modelId="{C36CAE53-5318-4239-9476-4EB68B1F5A60}">
      <dsp:nvSpPr>
        <dsp:cNvPr id="0" name=""/>
        <dsp:cNvSpPr/>
      </dsp:nvSpPr>
      <dsp:spPr>
        <a:xfrm>
          <a:off x="0" y="393088"/>
          <a:ext cx="2321123" cy="6502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3696" tIns="10160" rIns="56896" bIns="10160" numCol="1" spcCol="1270" anchor="t" anchorCtr="0">
          <a:noAutofit/>
        </a:bodyPr>
        <a:lstStyle/>
        <a:p>
          <a:pPr marL="57150" lvl="1" indent="-57150" algn="l" defTabSz="333375">
            <a:lnSpc>
              <a:spcPct val="90000"/>
            </a:lnSpc>
            <a:spcBef>
              <a:spcPct val="0"/>
            </a:spcBef>
            <a:spcAft>
              <a:spcPts val="600"/>
            </a:spcAft>
            <a:buChar char="•"/>
          </a:pPr>
          <a:r>
            <a:rPr lang="en-US" sz="750" b="1" kern="12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Tariff discovered: </a:t>
          </a:r>
          <a:r>
            <a:rPr lang="en-US" sz="750" kern="12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INR </a:t>
          </a:r>
          <a:r>
            <a:rPr lang="en-US" sz="750" b="0" kern="12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2.34</a:t>
          </a:r>
          <a:r>
            <a:rPr lang="en-US" sz="750" kern="12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/kWh</a:t>
          </a:r>
          <a:endParaRPr lang="en-US" sz="750" b="1" kern="12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endParaRPr>
        </a:p>
        <a:p>
          <a:pPr marL="57150" lvl="1" indent="-57150" algn="l" defTabSz="333375">
            <a:lnSpc>
              <a:spcPct val="90000"/>
            </a:lnSpc>
            <a:spcBef>
              <a:spcPct val="0"/>
            </a:spcBef>
            <a:spcAft>
              <a:spcPts val="600"/>
            </a:spcAft>
            <a:buChar char="•"/>
          </a:pPr>
          <a:r>
            <a:rPr lang="en-US" sz="750" b="1" kern="12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Winners: </a:t>
          </a:r>
          <a:r>
            <a:rPr lang="en-GB" sz="750" b="0" kern="1200" noProof="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NTPC, NLC</a:t>
          </a:r>
          <a:r>
            <a:rPr lang="pt-BR" sz="750" b="0" kern="12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 </a:t>
          </a:r>
          <a:r>
            <a:rPr lang="en-GB" sz="750" b="0" kern="12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Ayana Renewables, </a:t>
          </a:r>
          <a:r>
            <a:rPr lang="en-GB" sz="750" b="0" kern="1200" noProof="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Azure Power</a:t>
          </a:r>
          <a:endParaRPr lang="en-GB" sz="750" b="0" kern="1200" noProof="0" dirty="0">
            <a:solidFill>
              <a:srgbClr val="000000">
                <a:lumMod val="65000"/>
                <a:lumOff val="35000"/>
              </a:srgbClr>
            </a:solidFill>
            <a:latin typeface="Open Sans" panose="020B0606030504020204" pitchFamily="34" charset="0"/>
            <a:ea typeface="Open Sans" panose="020B0606030504020204" pitchFamily="34" charset="0"/>
            <a:cs typeface="Open Sans" panose="020B0606030504020204" pitchFamily="34" charset="0"/>
          </a:endParaRPr>
        </a:p>
      </dsp:txBody>
      <dsp:txXfrm>
        <a:off x="0" y="393088"/>
        <a:ext cx="2321123" cy="650216"/>
      </dsp:txXfrm>
    </dsp:sp>
    <dsp:sp modelId="{59935BC0-3288-4FB0-B893-CA0305DC7B51}">
      <dsp:nvSpPr>
        <dsp:cNvPr id="0" name=""/>
        <dsp:cNvSpPr/>
      </dsp:nvSpPr>
      <dsp:spPr>
        <a:xfrm>
          <a:off x="0" y="983263"/>
          <a:ext cx="2321123" cy="28744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l" defTabSz="355600">
            <a:lnSpc>
              <a:spcPct val="90000"/>
            </a:lnSpc>
            <a:spcBef>
              <a:spcPct val="0"/>
            </a:spcBef>
            <a:spcAft>
              <a:spcPct val="35000"/>
            </a:spcAft>
            <a:buNone/>
          </a:pPr>
          <a:r>
            <a:rPr lang="en-US" sz="800" b="1"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Key provisions</a:t>
          </a:r>
          <a:endParaRPr lang="en-US" sz="800" kern="1200" dirty="0">
            <a:latin typeface="Open Sans" panose="020B0606030504020204" pitchFamily="34" charset="0"/>
            <a:ea typeface="Open Sans" panose="020B0606030504020204" pitchFamily="34" charset="0"/>
            <a:cs typeface="Open Sans" panose="020B0606030504020204" pitchFamily="34" charset="0"/>
          </a:endParaRPr>
        </a:p>
      </dsp:txBody>
      <dsp:txXfrm>
        <a:off x="14032" y="997295"/>
        <a:ext cx="2293059" cy="259385"/>
      </dsp:txXfrm>
    </dsp:sp>
    <dsp:sp modelId="{8B19CA0D-7A55-4AA5-B671-C53C098AD8F3}">
      <dsp:nvSpPr>
        <dsp:cNvPr id="0" name=""/>
        <dsp:cNvSpPr/>
      </dsp:nvSpPr>
      <dsp:spPr>
        <a:xfrm>
          <a:off x="0" y="1144624"/>
          <a:ext cx="2321123" cy="14553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3696" tIns="10160" rIns="56896" bIns="10160" numCol="1" spcCol="1270" anchor="t" anchorCtr="0">
          <a:noAutofit/>
        </a:bodyPr>
        <a:lstStyle/>
        <a:p>
          <a:pPr marL="57150" lvl="1" indent="-57150" algn="l" defTabSz="333375">
            <a:lnSpc>
              <a:spcPct val="90000"/>
            </a:lnSpc>
            <a:spcBef>
              <a:spcPct val="0"/>
            </a:spcBef>
            <a:spcAft>
              <a:spcPct val="20000"/>
            </a:spcAft>
            <a:buNone/>
          </a:pPr>
          <a:endParaRPr lang="en-US" sz="750" kern="12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L="57150" lvl="1" indent="-57150" algn="l" defTabSz="333375">
            <a:lnSpc>
              <a:spcPct val="90000"/>
            </a:lnSpc>
            <a:spcBef>
              <a:spcPct val="0"/>
            </a:spcBef>
            <a:spcAft>
              <a:spcPts val="600"/>
            </a:spcAft>
            <a:buChar char="•"/>
          </a:pPr>
          <a:r>
            <a:rPr lang="en-GB" sz="750" kern="1200" noProof="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Minimum </a:t>
          </a:r>
          <a:r>
            <a:rPr lang="en-GB" sz="750" b="1" kern="1200" noProof="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capacity utilisation factor (CUF)</a:t>
          </a:r>
          <a:r>
            <a:rPr lang="en-GB" sz="750" kern="1200" noProof="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 requirement of </a:t>
          </a:r>
          <a:r>
            <a:rPr lang="en-GB" sz="750" b="1" kern="1200" noProof="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30%</a:t>
          </a:r>
          <a:r>
            <a:rPr lang="en-GB" sz="750" kern="1200" noProof="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 </a:t>
          </a:r>
          <a:r>
            <a:rPr lang="en-GB" sz="750" b="1" kern="1200" noProof="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on an annual basis.</a:t>
          </a:r>
          <a:endParaRPr lang="en-GB" sz="750" kern="1200" noProof="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endParaRPr>
        </a:p>
        <a:p>
          <a:pPr marL="57150" lvl="1" indent="-57150" algn="l" defTabSz="333375">
            <a:lnSpc>
              <a:spcPct val="90000"/>
            </a:lnSpc>
            <a:spcBef>
              <a:spcPct val="0"/>
            </a:spcBef>
            <a:spcAft>
              <a:spcPts val="600"/>
            </a:spcAft>
            <a:buChar char="•"/>
          </a:pPr>
          <a:r>
            <a:rPr lang="en-GB" sz="750" b="0" kern="1200" noProof="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Provision to sell excess generation beyond declared CUF to SECI at 75% of the PPA tariff. </a:t>
          </a:r>
          <a:r>
            <a:rPr lang="en-GB" sz="750" b="1" kern="1200" noProof="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Developer may sell the excess generation to any other entity, if SECI refuses to purchase it.</a:t>
          </a:r>
        </a:p>
        <a:p>
          <a:pPr marL="57150" lvl="1" indent="-57150" algn="l" defTabSz="333375">
            <a:lnSpc>
              <a:spcPct val="90000"/>
            </a:lnSpc>
            <a:spcBef>
              <a:spcPct val="0"/>
            </a:spcBef>
            <a:spcAft>
              <a:spcPts val="600"/>
            </a:spcAft>
            <a:buChar char="•"/>
          </a:pPr>
          <a:r>
            <a:rPr lang="en-GB" sz="750" b="1" kern="1200" noProof="0" dirty="0">
              <a:solidFill>
                <a:srgbClr val="000000">
                  <a:lumMod val="65000"/>
                  <a:lumOff val="35000"/>
                </a:srgbClr>
              </a:solidFill>
              <a:latin typeface="Open Sans" panose="020B0606030504020204" pitchFamily="34" charset="0"/>
              <a:ea typeface="Open Sans" panose="020B0606030504020204" pitchFamily="34" charset="0"/>
              <a:cs typeface="Open Sans" panose="020B0606030504020204" pitchFamily="34" charset="0"/>
            </a:rPr>
            <a:t>Power purchase assurance</a:t>
          </a:r>
          <a:r>
            <a:rPr lang="en-GB" sz="750" b="0" kern="1200" noProof="0" dirty="0">
              <a:solidFill>
                <a:srgbClr val="000000">
                  <a:lumMod val="65000"/>
                  <a:lumOff val="35000"/>
                </a:srgbClr>
              </a:solidFill>
              <a:latin typeface="Open Sans" panose="020B0606030504020204" pitchFamily="34" charset="0"/>
              <a:ea typeface="Open Sans" panose="020B0606030504020204" pitchFamily="34" charset="0"/>
              <a:cs typeface="Open Sans" panose="020B0606030504020204" pitchFamily="34" charset="0"/>
            </a:rPr>
            <a:t>, PPA to be signed within 90 days from the date of issue of Letter of Award.</a:t>
          </a:r>
        </a:p>
      </dsp:txBody>
      <dsp:txXfrm>
        <a:off x="0" y="1144624"/>
        <a:ext cx="2321123" cy="1455380"/>
      </dsp:txXfrm>
    </dsp:sp>
    <dsp:sp modelId="{380BE7A0-0512-461A-BFE5-57B1F8BFFCBE}">
      <dsp:nvSpPr>
        <dsp:cNvPr id="0" name=""/>
        <dsp:cNvSpPr/>
      </dsp:nvSpPr>
      <dsp:spPr>
        <a:xfrm>
          <a:off x="0" y="2690454"/>
          <a:ext cx="2321123" cy="35290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l" defTabSz="355600">
            <a:lnSpc>
              <a:spcPct val="90000"/>
            </a:lnSpc>
            <a:spcBef>
              <a:spcPct val="0"/>
            </a:spcBef>
            <a:spcAft>
              <a:spcPct val="35000"/>
            </a:spcAft>
            <a:buNone/>
          </a:pPr>
          <a:r>
            <a:rPr lang="en-US" sz="800" b="1" kern="1200" dirty="0">
              <a:latin typeface="Open Sans" panose="020B0606030504020204" pitchFamily="34" charset="0"/>
              <a:ea typeface="Open Sans" panose="020B0606030504020204" pitchFamily="34" charset="0"/>
              <a:cs typeface="Open Sans" panose="020B0606030504020204" pitchFamily="34" charset="0"/>
            </a:rPr>
            <a:t>Comments</a:t>
          </a:r>
        </a:p>
      </dsp:txBody>
      <dsp:txXfrm>
        <a:off x="17228" y="2707682"/>
        <a:ext cx="2286667" cy="318453"/>
      </dsp:txXfrm>
    </dsp:sp>
    <dsp:sp modelId="{D86723D5-F4F9-4659-B258-0B5A0E55F125}">
      <dsp:nvSpPr>
        <dsp:cNvPr id="0" name=""/>
        <dsp:cNvSpPr/>
      </dsp:nvSpPr>
      <dsp:spPr>
        <a:xfrm>
          <a:off x="0" y="3071991"/>
          <a:ext cx="2321123" cy="5730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3696" tIns="10160" rIns="56896" bIns="10160" numCol="1" spcCol="1270" anchor="t" anchorCtr="0">
          <a:noAutofit/>
        </a:bodyPr>
        <a:lstStyle/>
        <a:p>
          <a:pPr marL="57150" lvl="1" indent="-57150" algn="l" defTabSz="333375">
            <a:lnSpc>
              <a:spcPct val="90000"/>
            </a:lnSpc>
            <a:spcBef>
              <a:spcPct val="0"/>
            </a:spcBef>
            <a:spcAft>
              <a:spcPct val="20000"/>
            </a:spcAft>
            <a:buFont typeface="Arial" panose="020B0604020202020204" pitchFamily="34" charset="0"/>
            <a:buChar char="•"/>
          </a:pPr>
          <a:r>
            <a:rPr lang="en-GB" sz="750" b="0" kern="1200" noProof="0" dirty="0">
              <a:solidFill>
                <a:srgbClr val="000000">
                  <a:lumMod val="65000"/>
                  <a:lumOff val="35000"/>
                </a:srgbClr>
              </a:solidFill>
              <a:latin typeface="Open Sans" panose="020B0606030504020204" pitchFamily="34" charset="0"/>
              <a:ea typeface="Open Sans" panose="020B0606030504020204" pitchFamily="34" charset="0"/>
              <a:cs typeface="Open Sans" panose="020B0606030504020204" pitchFamily="34" charset="0"/>
            </a:rPr>
            <a:t>Oversizing of solar/wind capacities is allowed to utilise the optimisation potential offered by wind-solar hybridisation. </a:t>
          </a:r>
        </a:p>
        <a:p>
          <a:pPr marL="57150" lvl="1" indent="-57150" algn="l" defTabSz="333375">
            <a:lnSpc>
              <a:spcPct val="90000"/>
            </a:lnSpc>
            <a:spcBef>
              <a:spcPct val="0"/>
            </a:spcBef>
            <a:spcAft>
              <a:spcPct val="20000"/>
            </a:spcAft>
            <a:buFont typeface="Arial" panose="020B0604020202020204" pitchFamily="34" charset="0"/>
            <a:buChar char="•"/>
          </a:pPr>
          <a:r>
            <a:rPr lang="en-GB" sz="750" b="0" kern="1200" noProof="0" dirty="0">
              <a:solidFill>
                <a:srgbClr val="000000">
                  <a:lumMod val="65000"/>
                  <a:lumOff val="35000"/>
                </a:srgbClr>
              </a:solidFill>
              <a:latin typeface="Open Sans" panose="020B0606030504020204" pitchFamily="34" charset="0"/>
              <a:ea typeface="Open Sans" panose="020B0606030504020204" pitchFamily="34" charset="0"/>
              <a:cs typeface="Open Sans" panose="020B0606030504020204" pitchFamily="34" charset="0"/>
            </a:rPr>
            <a:t>Hybrid power developers to factor imposition of basic customs duty (BCD) on imported solar modules cells with effect from April 2022.</a:t>
          </a:r>
        </a:p>
      </dsp:txBody>
      <dsp:txXfrm>
        <a:off x="0" y="3071991"/>
        <a:ext cx="2321123" cy="573006"/>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0.36761</cdr:x>
      <cdr:y>0.24219</cdr:y>
    </cdr:from>
    <cdr:to>
      <cdr:x>0.41149</cdr:x>
      <cdr:y>0.30523</cdr:y>
    </cdr:to>
    <cdr:sp macro="" textlink="">
      <cdr:nvSpPr>
        <cdr:cNvPr id="4" name="Oval 3">
          <a:extLst xmlns:a="http://schemas.openxmlformats.org/drawingml/2006/main">
            <a:ext uri="{FF2B5EF4-FFF2-40B4-BE49-F238E27FC236}">
              <a16:creationId xmlns:a16="http://schemas.microsoft.com/office/drawing/2014/main" id="{EDB1BB6C-5FB5-A84B-9D73-2A671E9D0455}"/>
            </a:ext>
          </a:extLst>
        </cdr:cNvPr>
        <cdr:cNvSpPr/>
      </cdr:nvSpPr>
      <cdr:spPr>
        <a:xfrm xmlns:a="http://schemas.openxmlformats.org/drawingml/2006/main">
          <a:off x="2242515" y="728579"/>
          <a:ext cx="267690" cy="189628"/>
        </a:xfrm>
        <a:prstGeom xmlns:a="http://schemas.openxmlformats.org/drawingml/2006/main" prst="ellipse">
          <a:avLst/>
        </a:prstGeom>
        <a:noFill xmlns:a="http://schemas.openxmlformats.org/drawingml/2006/main"/>
        <a:ln xmlns:a="http://schemas.openxmlformats.org/drawingml/2006/main" w="28575">
          <a:solidFill>
            <a:srgbClr val="575756"/>
          </a:solidFill>
          <a:prstDash val="sysDash"/>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dirty="0"/>
        </a:p>
      </cdr:txBody>
    </cdr:sp>
  </cdr:relSizeAnchor>
  <cdr:relSizeAnchor xmlns:cdr="http://schemas.openxmlformats.org/drawingml/2006/chartDrawing">
    <cdr:from>
      <cdr:x>0.30303</cdr:x>
      <cdr:y>0.21367</cdr:y>
    </cdr:from>
    <cdr:to>
      <cdr:x>0.38955</cdr:x>
      <cdr:y>0.24219</cdr:y>
    </cdr:to>
    <cdr:cxnSp macro="">
      <cdr:nvCxnSpPr>
        <cdr:cNvPr id="6" name="Straight Arrow Connector 5">
          <a:extLst xmlns:a="http://schemas.openxmlformats.org/drawingml/2006/main">
            <a:ext uri="{FF2B5EF4-FFF2-40B4-BE49-F238E27FC236}">
              <a16:creationId xmlns:a16="http://schemas.microsoft.com/office/drawing/2014/main" id="{574626EF-B015-474E-986C-C4D5D0DAB4CE}"/>
            </a:ext>
          </a:extLst>
        </cdr:cNvPr>
        <cdr:cNvCxnSpPr>
          <a:stCxn xmlns:a="http://schemas.openxmlformats.org/drawingml/2006/main" id="12" idx="2"/>
          <a:endCxn xmlns:a="http://schemas.openxmlformats.org/drawingml/2006/main" id="4" idx="0"/>
        </cdr:cNvCxnSpPr>
      </cdr:nvCxnSpPr>
      <cdr:spPr>
        <a:xfrm xmlns:a="http://schemas.openxmlformats.org/drawingml/2006/main">
          <a:off x="1848548" y="642767"/>
          <a:ext cx="527807" cy="85803"/>
        </a:xfrm>
        <a:prstGeom xmlns:a="http://schemas.openxmlformats.org/drawingml/2006/main" prst="straightConnector1">
          <a:avLst/>
        </a:prstGeom>
        <a:ln xmlns:a="http://schemas.openxmlformats.org/drawingml/2006/main" w="19050">
          <a:solidFill>
            <a:srgbClr val="575756"/>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0.17937</cdr:x>
      <cdr:y>0.07652</cdr:y>
    </cdr:from>
    <cdr:to>
      <cdr:x>0.42668</cdr:x>
      <cdr:y>0.21367</cdr:y>
    </cdr:to>
    <cdr:sp macro="" textlink="">
      <cdr:nvSpPr>
        <cdr:cNvPr id="12" name="TextBox 11">
          <a:extLst xmlns:a="http://schemas.openxmlformats.org/drawingml/2006/main">
            <a:ext uri="{FF2B5EF4-FFF2-40B4-BE49-F238E27FC236}">
              <a16:creationId xmlns:a16="http://schemas.microsoft.com/office/drawing/2014/main" id="{19FF6438-24D9-4D48-A77B-867BB707EB73}"/>
            </a:ext>
          </a:extLst>
        </cdr:cNvPr>
        <cdr:cNvSpPr txBox="1"/>
      </cdr:nvSpPr>
      <cdr:spPr>
        <a:xfrm xmlns:a="http://schemas.openxmlformats.org/drawingml/2006/main">
          <a:off x="1094221" y="230185"/>
          <a:ext cx="1508654" cy="412582"/>
        </a:xfrm>
        <a:prstGeom xmlns:a="http://schemas.openxmlformats.org/drawingml/2006/main" prst="rect">
          <a:avLst/>
        </a:prstGeom>
        <a:solidFill xmlns:a="http://schemas.openxmlformats.org/drawingml/2006/main">
          <a:srgbClr val="F49A70"/>
        </a:solidFill>
        <a:ln xmlns:a="http://schemas.openxmlformats.org/drawingml/2006/main">
          <a:solidFill>
            <a:schemeClr val="bg1">
              <a:lumMod val="65000"/>
            </a:schemeClr>
          </a:solidFill>
        </a:ln>
      </cdr:spPr>
      <cdr:txBody>
        <a:bodyPr xmlns:a="http://schemas.openxmlformats.org/drawingml/2006/main" vertOverflow="clip" wrap="square" rtlCol="0"/>
        <a:lstStyle xmlns:a="http://schemas.openxmlformats.org/drawingml/2006/main"/>
        <a:p xmlns:a="http://schemas.openxmlformats.org/drawingml/2006/main">
          <a:pPr algn="ctr">
            <a:spcAft>
              <a:spcPts val="300"/>
            </a:spcAft>
          </a:pPr>
          <a:r>
            <a:rPr lang="en-US" sz="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Highest RE share</a:t>
          </a:r>
        </a:p>
        <a:p xmlns:a="http://schemas.openxmlformats.org/drawingml/2006/main">
          <a:pPr algn="ctr"/>
          <a:r>
            <a:rPr lang="en-US" sz="800" dirty="0">
              <a:solidFill>
                <a:schemeClr val="bg1"/>
              </a:solidFill>
              <a:latin typeface="Open Sans" panose="020B0606030504020204" pitchFamily="34" charset="0"/>
              <a:ea typeface="Open Sans" panose="020B0606030504020204" pitchFamily="34" charset="0"/>
              <a:cs typeface="Open Sans" panose="020B0606030504020204" pitchFamily="34" charset="0"/>
            </a:rPr>
            <a:t>19.2% on 1</a:t>
          </a:r>
          <a:r>
            <a:rPr lang="en-US" sz="800" baseline="30000" dirty="0">
              <a:solidFill>
                <a:schemeClr val="bg1"/>
              </a:solidFill>
              <a:latin typeface="Open Sans" panose="020B0606030504020204" pitchFamily="34" charset="0"/>
              <a:ea typeface="Open Sans" panose="020B0606030504020204" pitchFamily="34" charset="0"/>
              <a:cs typeface="Open Sans" panose="020B0606030504020204" pitchFamily="34" charset="0"/>
            </a:rPr>
            <a:t>st</a:t>
          </a:r>
          <a:r>
            <a:rPr lang="en-US" sz="800" dirty="0">
              <a:solidFill>
                <a:schemeClr val="bg1"/>
              </a:solidFill>
              <a:latin typeface="Open Sans" panose="020B0606030504020204" pitchFamily="34" charset="0"/>
              <a:ea typeface="Open Sans" panose="020B0606030504020204" pitchFamily="34" charset="0"/>
              <a:cs typeface="Open Sans" panose="020B0606030504020204" pitchFamily="34" charset="0"/>
            </a:rPr>
            <a:t> August 2021</a:t>
          </a:r>
        </a:p>
      </cdr:txBody>
    </cdr:sp>
  </cdr:relSizeAnchor>
  <cdr:relSizeAnchor xmlns:cdr="http://schemas.openxmlformats.org/drawingml/2006/chartDrawing">
    <cdr:from>
      <cdr:x>0.59776</cdr:x>
      <cdr:y>0.53855</cdr:y>
    </cdr:from>
    <cdr:to>
      <cdr:x>0.63419</cdr:x>
      <cdr:y>0.58666</cdr:y>
    </cdr:to>
    <cdr:sp macro="" textlink="">
      <cdr:nvSpPr>
        <cdr:cNvPr id="15" name="Oval 14">
          <a:extLst xmlns:a="http://schemas.openxmlformats.org/drawingml/2006/main">
            <a:ext uri="{FF2B5EF4-FFF2-40B4-BE49-F238E27FC236}">
              <a16:creationId xmlns:a16="http://schemas.microsoft.com/office/drawing/2014/main" id="{A84F4E2D-A4D4-F541-9908-75FCABD6EF71}"/>
            </a:ext>
          </a:extLst>
        </cdr:cNvPr>
        <cdr:cNvSpPr/>
      </cdr:nvSpPr>
      <cdr:spPr>
        <a:xfrm xmlns:a="http://schemas.openxmlformats.org/drawingml/2006/main">
          <a:off x="3646480" y="1620097"/>
          <a:ext cx="222232" cy="144727"/>
        </a:xfrm>
        <a:prstGeom xmlns:a="http://schemas.openxmlformats.org/drawingml/2006/main" prst="ellipse">
          <a:avLst/>
        </a:prstGeom>
        <a:noFill xmlns:a="http://schemas.openxmlformats.org/drawingml/2006/main"/>
        <a:ln xmlns:a="http://schemas.openxmlformats.org/drawingml/2006/main" w="28575">
          <a:solidFill>
            <a:srgbClr val="575756"/>
          </a:solidFill>
          <a:prstDash val="sysDash"/>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dirty="0"/>
        </a:p>
      </cdr:txBody>
    </cdr:sp>
  </cdr:relSizeAnchor>
  <cdr:relSizeAnchor xmlns:cdr="http://schemas.openxmlformats.org/drawingml/2006/chartDrawing">
    <cdr:from>
      <cdr:x>0.68113</cdr:x>
      <cdr:y>0.07027</cdr:y>
    </cdr:from>
    <cdr:to>
      <cdr:x>0.92005</cdr:x>
      <cdr:y>0.20396</cdr:y>
    </cdr:to>
    <cdr:sp macro="" textlink="">
      <cdr:nvSpPr>
        <cdr:cNvPr id="16" name="TextBox 1">
          <a:extLst xmlns:a="http://schemas.openxmlformats.org/drawingml/2006/main">
            <a:ext uri="{FF2B5EF4-FFF2-40B4-BE49-F238E27FC236}">
              <a16:creationId xmlns:a16="http://schemas.microsoft.com/office/drawing/2014/main" id="{A14855E3-5E25-E841-AA50-A626A863F539}"/>
            </a:ext>
          </a:extLst>
        </cdr:cNvPr>
        <cdr:cNvSpPr txBox="1"/>
      </cdr:nvSpPr>
      <cdr:spPr>
        <a:xfrm xmlns:a="http://schemas.openxmlformats.org/drawingml/2006/main">
          <a:off x="4155060" y="211388"/>
          <a:ext cx="1457474" cy="402173"/>
        </a:xfrm>
        <a:prstGeom xmlns:a="http://schemas.openxmlformats.org/drawingml/2006/main" prst="rect">
          <a:avLst/>
        </a:prstGeom>
        <a:solidFill xmlns:a="http://schemas.openxmlformats.org/drawingml/2006/main">
          <a:srgbClr val="F49A70"/>
        </a:solidFill>
        <a:ln xmlns:a="http://schemas.openxmlformats.org/drawingml/2006/main">
          <a:solidFill>
            <a:schemeClr val="bg1">
              <a:lumMod val="65000"/>
            </a:schemeClr>
          </a:solidFill>
        </a:ln>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spcAft>
              <a:spcPts val="300"/>
            </a:spcAft>
          </a:pPr>
          <a:r>
            <a:rPr lang="en-US" sz="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Lowest RE share</a:t>
          </a:r>
        </a:p>
        <a:p xmlns:a="http://schemas.openxmlformats.org/drawingml/2006/main">
          <a:pPr algn="ctr">
            <a:spcAft>
              <a:spcPts val="600"/>
            </a:spcAft>
          </a:pPr>
          <a:r>
            <a:rPr lang="en-US" sz="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800" dirty="0">
              <a:solidFill>
                <a:schemeClr val="bg1"/>
              </a:solidFill>
              <a:latin typeface="Open Sans" panose="020B0606030504020204" pitchFamily="34" charset="0"/>
              <a:ea typeface="Open Sans" panose="020B0606030504020204" pitchFamily="34" charset="0"/>
              <a:cs typeface="Open Sans" panose="020B0606030504020204" pitchFamily="34" charset="0"/>
            </a:rPr>
            <a:t>7.7% on 22</a:t>
          </a:r>
          <a:r>
            <a:rPr lang="en-US" sz="800" baseline="30000" dirty="0">
              <a:solidFill>
                <a:schemeClr val="bg1"/>
              </a:solidFill>
              <a:latin typeface="Open Sans" panose="020B0606030504020204" pitchFamily="34" charset="0"/>
              <a:ea typeface="Open Sans" panose="020B0606030504020204" pitchFamily="34" charset="0"/>
              <a:cs typeface="Open Sans" panose="020B0606030504020204" pitchFamily="34" charset="0"/>
            </a:rPr>
            <a:t>nd</a:t>
          </a:r>
          <a:r>
            <a:rPr lang="en-US" sz="800" dirty="0">
              <a:solidFill>
                <a:schemeClr val="bg1"/>
              </a:solidFill>
              <a:latin typeface="Open Sans" panose="020B0606030504020204" pitchFamily="34" charset="0"/>
              <a:ea typeface="Open Sans" panose="020B0606030504020204" pitchFamily="34" charset="0"/>
              <a:cs typeface="Open Sans" panose="020B0606030504020204" pitchFamily="34" charset="0"/>
            </a:rPr>
            <a:t> August 2021</a:t>
          </a:r>
        </a:p>
      </cdr:txBody>
    </cdr:sp>
  </cdr:relSizeAnchor>
  <cdr:relSizeAnchor xmlns:cdr="http://schemas.openxmlformats.org/drawingml/2006/chartDrawing">
    <cdr:from>
      <cdr:x>0.61597</cdr:x>
      <cdr:y>0.13711</cdr:y>
    </cdr:from>
    <cdr:to>
      <cdr:x>0.68113</cdr:x>
      <cdr:y>0.53855</cdr:y>
    </cdr:to>
    <cdr:cxnSp macro="">
      <cdr:nvCxnSpPr>
        <cdr:cNvPr id="19" name="Straight Arrow Connector 18">
          <a:extLst xmlns:a="http://schemas.openxmlformats.org/drawingml/2006/main">
            <a:ext uri="{FF2B5EF4-FFF2-40B4-BE49-F238E27FC236}">
              <a16:creationId xmlns:a16="http://schemas.microsoft.com/office/drawing/2014/main" id="{7CF545FF-D549-DA4E-B1D3-631E72D47F93}"/>
            </a:ext>
          </a:extLst>
        </cdr:cNvPr>
        <cdr:cNvCxnSpPr>
          <a:stCxn xmlns:a="http://schemas.openxmlformats.org/drawingml/2006/main" id="16" idx="1"/>
          <a:endCxn xmlns:a="http://schemas.openxmlformats.org/drawingml/2006/main" id="15" idx="0"/>
        </cdr:cNvCxnSpPr>
      </cdr:nvCxnSpPr>
      <cdr:spPr>
        <a:xfrm xmlns:a="http://schemas.openxmlformats.org/drawingml/2006/main" flipH="1">
          <a:off x="3757605" y="412475"/>
          <a:ext cx="397455" cy="1207622"/>
        </a:xfrm>
        <a:prstGeom xmlns:a="http://schemas.openxmlformats.org/drawingml/2006/main" prst="straightConnector1">
          <a:avLst/>
        </a:prstGeom>
        <a:ln xmlns:a="http://schemas.openxmlformats.org/drawingml/2006/main" w="19050">
          <a:solidFill>
            <a:srgbClr val="575756"/>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2.xml><?xml version="1.0" encoding="utf-8"?>
<c:userShapes xmlns:c="http://schemas.openxmlformats.org/drawingml/2006/chart">
  <cdr:relSizeAnchor xmlns:cdr="http://schemas.openxmlformats.org/drawingml/2006/chartDrawing">
    <cdr:from>
      <cdr:x>0.10262</cdr:x>
      <cdr:y>0.60483</cdr:y>
    </cdr:from>
    <cdr:to>
      <cdr:x>0.96571</cdr:x>
      <cdr:y>0.60483</cdr:y>
    </cdr:to>
    <cdr:cxnSp macro="">
      <cdr:nvCxnSpPr>
        <cdr:cNvPr id="3" name="Google Shape;112;p30">
          <a:extLst xmlns:a="http://schemas.openxmlformats.org/drawingml/2006/main">
            <a:ext uri="{FF2B5EF4-FFF2-40B4-BE49-F238E27FC236}">
              <a16:creationId xmlns:a16="http://schemas.microsoft.com/office/drawing/2014/main" id="{E44EF21A-E62E-9249-9EF9-5D78EA60C784}"/>
            </a:ext>
          </a:extLst>
        </cdr:cNvPr>
        <cdr:cNvCxnSpPr/>
      </cdr:nvCxnSpPr>
      <cdr:spPr>
        <a:xfrm xmlns:a="http://schemas.openxmlformats.org/drawingml/2006/main">
          <a:off x="378350" y="1887811"/>
          <a:ext cx="3182131" cy="0"/>
        </a:xfrm>
        <a:prstGeom xmlns:a="http://schemas.openxmlformats.org/drawingml/2006/main" prst="straightConnector1">
          <a:avLst/>
        </a:prstGeom>
        <a:noFill xmlns:a="http://schemas.openxmlformats.org/drawingml/2006/main"/>
        <a:ln xmlns:a="http://schemas.openxmlformats.org/drawingml/2006/main" w="12700" cap="flat" cmpd="sng">
          <a:solidFill>
            <a:schemeClr val="accent1"/>
          </a:solidFill>
          <a:prstDash val="dash"/>
          <a:round/>
          <a:headEnd type="none" w="sm" len="sm"/>
          <a:tailEnd type="none" w="sm" len="sm"/>
        </a:ln>
      </cdr:spPr>
    </cdr:cxnSp>
  </cdr:relSizeAnchor>
  <cdr:relSizeAnchor xmlns:cdr="http://schemas.openxmlformats.org/drawingml/2006/chartDrawing">
    <cdr:from>
      <cdr:x>0.31734</cdr:x>
      <cdr:y>0.10297</cdr:y>
    </cdr:from>
    <cdr:to>
      <cdr:x>0.31758</cdr:x>
      <cdr:y>0.89149</cdr:y>
    </cdr:to>
    <cdr:cxnSp macro="">
      <cdr:nvCxnSpPr>
        <cdr:cNvPr id="2" name="Google Shape;112;p30">
          <a:extLst xmlns:a="http://schemas.openxmlformats.org/drawingml/2006/main">
            <a:ext uri="{FF2B5EF4-FFF2-40B4-BE49-F238E27FC236}">
              <a16:creationId xmlns:a16="http://schemas.microsoft.com/office/drawing/2014/main" id="{1672DD20-45A4-DE46-80A1-7FCDC24B0D5D}"/>
            </a:ext>
          </a:extLst>
        </cdr:cNvPr>
        <cdr:cNvCxnSpPr/>
      </cdr:nvCxnSpPr>
      <cdr:spPr>
        <a:xfrm xmlns:a="http://schemas.openxmlformats.org/drawingml/2006/main" rot="10800000" flipH="1">
          <a:off x="1169993" y="321398"/>
          <a:ext cx="885" cy="2461148"/>
        </a:xfrm>
        <a:prstGeom xmlns:a="http://schemas.openxmlformats.org/drawingml/2006/main" prst="straightConnector1">
          <a:avLst/>
        </a:prstGeom>
        <a:noFill xmlns:a="http://schemas.openxmlformats.org/drawingml/2006/main"/>
        <a:ln xmlns:a="http://schemas.openxmlformats.org/drawingml/2006/main" w="12700" cap="flat" cmpd="sng">
          <a:solidFill>
            <a:schemeClr val="accent1"/>
          </a:solidFill>
          <a:prstDash val="dash"/>
          <a:round/>
          <a:headEnd type="none" w="sm" len="sm"/>
          <a:tailEnd type="none" w="sm" len="sm"/>
        </a:ln>
      </cdr:spPr>
    </cdr:cxnSp>
  </cdr:relSizeAnchor>
  <cdr:relSizeAnchor xmlns:cdr="http://schemas.openxmlformats.org/drawingml/2006/chartDrawing">
    <cdr:from>
      <cdr:x>0.7668</cdr:x>
      <cdr:y>0.60444</cdr:y>
    </cdr:from>
    <cdr:to>
      <cdr:x>0.96392</cdr:x>
      <cdr:y>0.66471</cdr:y>
    </cdr:to>
    <cdr:sp macro="" textlink="">
      <cdr:nvSpPr>
        <cdr:cNvPr id="4" name="TextBox 1">
          <a:extLst xmlns:a="http://schemas.openxmlformats.org/drawingml/2006/main">
            <a:ext uri="{FF2B5EF4-FFF2-40B4-BE49-F238E27FC236}">
              <a16:creationId xmlns:a16="http://schemas.microsoft.com/office/drawing/2014/main" id="{DCBEB5BE-228B-CC47-8FC9-40BA23ACF03A}"/>
            </a:ext>
          </a:extLst>
        </cdr:cNvPr>
        <cdr:cNvSpPr txBox="1"/>
      </cdr:nvSpPr>
      <cdr:spPr>
        <a:xfrm xmlns:a="http://schemas.openxmlformats.org/drawingml/2006/main">
          <a:off x="2827113" y="1886596"/>
          <a:ext cx="726762" cy="188116"/>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r"/>
          <a:r>
            <a:rPr lang="en-US" sz="1000" b="1" i="0" dirty="0">
              <a:solidFill>
                <a:schemeClr val="accent1"/>
              </a:solidFill>
              <a:latin typeface="Calibri" panose="020F0502020204030204" pitchFamily="34" charset="0"/>
              <a:cs typeface="Calibri" panose="020F0502020204030204" pitchFamily="34" charset="0"/>
            </a:rPr>
            <a:t> 90 </a:t>
          </a:r>
          <a:r>
            <a:rPr lang="en-US" sz="800" b="1" i="0" dirty="0">
              <a:solidFill>
                <a:schemeClr val="accent1"/>
              </a:solidFill>
              <a:latin typeface="Open Sans" panose="020B0606030504020204" pitchFamily="34" charset="0"/>
              <a:ea typeface="Open Sans" panose="020B0606030504020204" pitchFamily="34" charset="0"/>
              <a:cs typeface="Open Sans" panose="020B0606030504020204" pitchFamily="34" charset="0"/>
            </a:rPr>
            <a:t>days</a:t>
          </a:r>
        </a:p>
      </cdr:txBody>
    </cdr:sp>
  </cdr:relSizeAnchor>
  <cdr:relSizeAnchor xmlns:cdr="http://schemas.openxmlformats.org/drawingml/2006/chartDrawing">
    <cdr:from>
      <cdr:x>0.26536</cdr:x>
      <cdr:y>0.09703</cdr:y>
    </cdr:from>
    <cdr:to>
      <cdr:x>0.31643</cdr:x>
      <cdr:y>0.34885</cdr:y>
    </cdr:to>
    <cdr:sp macro="" textlink="">
      <cdr:nvSpPr>
        <cdr:cNvPr id="5" name="TextBox 1">
          <a:extLst xmlns:a="http://schemas.openxmlformats.org/drawingml/2006/main">
            <a:ext uri="{FF2B5EF4-FFF2-40B4-BE49-F238E27FC236}">
              <a16:creationId xmlns:a16="http://schemas.microsoft.com/office/drawing/2014/main" id="{BA336F7B-10E9-4E4E-9F15-B8B80BE91C64}"/>
            </a:ext>
          </a:extLst>
        </cdr:cNvPr>
        <cdr:cNvSpPr txBox="1"/>
      </cdr:nvSpPr>
      <cdr:spPr>
        <a:xfrm xmlns:a="http://schemas.openxmlformats.org/drawingml/2006/main" rot="16200000">
          <a:off x="679522" y="601708"/>
          <a:ext cx="785987" cy="18829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r"/>
          <a:r>
            <a:rPr lang="en-US" sz="1000" b="1" i="0" dirty="0">
              <a:solidFill>
                <a:schemeClr val="accent1"/>
              </a:solidFill>
              <a:latin typeface="Calibri" panose="020F0502020204030204" pitchFamily="34" charset="0"/>
              <a:cs typeface="Calibri" panose="020F0502020204030204" pitchFamily="34" charset="0"/>
            </a:rPr>
            <a:t> 90 days</a:t>
          </a:r>
        </a:p>
      </cdr:txBody>
    </cdr:sp>
  </cdr:relSizeAnchor>
</c:userShapes>
</file>

<file path=ppt/drawings/drawing3.xml><?xml version="1.0" encoding="utf-8"?>
<c:userShapes xmlns:c="http://schemas.openxmlformats.org/drawingml/2006/chart">
  <cdr:relSizeAnchor xmlns:cdr="http://schemas.openxmlformats.org/drawingml/2006/chartDrawing">
    <cdr:from>
      <cdr:x>0.62943</cdr:x>
      <cdr:y>0.37307</cdr:y>
    </cdr:from>
    <cdr:to>
      <cdr:x>0.85824</cdr:x>
      <cdr:y>0.5</cdr:y>
    </cdr:to>
    <cdr:sp macro="" textlink="">
      <cdr:nvSpPr>
        <cdr:cNvPr id="2" name="TextBox 1">
          <a:extLst xmlns:a="http://schemas.openxmlformats.org/drawingml/2006/main">
            <a:ext uri="{FF2B5EF4-FFF2-40B4-BE49-F238E27FC236}">
              <a16:creationId xmlns:a16="http://schemas.microsoft.com/office/drawing/2014/main" id="{C6EE77B7-2333-5249-9B1E-96BC7E8719B0}"/>
            </a:ext>
          </a:extLst>
        </cdr:cNvPr>
        <cdr:cNvSpPr txBox="1"/>
      </cdr:nvSpPr>
      <cdr:spPr>
        <a:xfrm xmlns:a="http://schemas.openxmlformats.org/drawingml/2006/main">
          <a:off x="1881085" y="615077"/>
          <a:ext cx="683811" cy="20926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userShapes>
</file>

<file path=ppt/drawings/drawing4.xml><?xml version="1.0" encoding="utf-8"?>
<c:userShapes xmlns:c="http://schemas.openxmlformats.org/drawingml/2006/chart">
  <cdr:relSizeAnchor xmlns:cdr="http://schemas.openxmlformats.org/drawingml/2006/chartDrawing">
    <cdr:from>
      <cdr:x>0.62943</cdr:x>
      <cdr:y>0.37307</cdr:y>
    </cdr:from>
    <cdr:to>
      <cdr:x>0.85824</cdr:x>
      <cdr:y>0.5</cdr:y>
    </cdr:to>
    <cdr:sp macro="" textlink="">
      <cdr:nvSpPr>
        <cdr:cNvPr id="2" name="TextBox 1">
          <a:extLst xmlns:a="http://schemas.openxmlformats.org/drawingml/2006/main">
            <a:ext uri="{FF2B5EF4-FFF2-40B4-BE49-F238E27FC236}">
              <a16:creationId xmlns:a16="http://schemas.microsoft.com/office/drawing/2014/main" id="{C6EE77B7-2333-5249-9B1E-96BC7E8719B0}"/>
            </a:ext>
          </a:extLst>
        </cdr:cNvPr>
        <cdr:cNvSpPr txBox="1"/>
      </cdr:nvSpPr>
      <cdr:spPr>
        <a:xfrm xmlns:a="http://schemas.openxmlformats.org/drawingml/2006/main">
          <a:off x="1881085" y="615077"/>
          <a:ext cx="683811" cy="20926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userShapes>
</file>

<file path=ppt/drawings/drawing5.xml><?xml version="1.0" encoding="utf-8"?>
<c:userShapes xmlns:c="http://schemas.openxmlformats.org/drawingml/2006/chart">
  <cdr:relSizeAnchor xmlns:cdr="http://schemas.openxmlformats.org/drawingml/2006/chartDrawing">
    <cdr:from>
      <cdr:x>0.62943</cdr:x>
      <cdr:y>0.37307</cdr:y>
    </cdr:from>
    <cdr:to>
      <cdr:x>0.85824</cdr:x>
      <cdr:y>0.5</cdr:y>
    </cdr:to>
    <cdr:sp macro="" textlink="">
      <cdr:nvSpPr>
        <cdr:cNvPr id="2" name="TextBox 1">
          <a:extLst xmlns:a="http://schemas.openxmlformats.org/drawingml/2006/main">
            <a:ext uri="{FF2B5EF4-FFF2-40B4-BE49-F238E27FC236}">
              <a16:creationId xmlns:a16="http://schemas.microsoft.com/office/drawing/2014/main" id="{C6EE77B7-2333-5249-9B1E-96BC7E8719B0}"/>
            </a:ext>
          </a:extLst>
        </cdr:cNvPr>
        <cdr:cNvSpPr txBox="1"/>
      </cdr:nvSpPr>
      <cdr:spPr>
        <a:xfrm xmlns:a="http://schemas.openxmlformats.org/drawingml/2006/main">
          <a:off x="1881085" y="615077"/>
          <a:ext cx="683811" cy="20926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userShapes>
</file>

<file path=ppt/drawings/drawing6.xml><?xml version="1.0" encoding="utf-8"?>
<c:userShapes xmlns:c="http://schemas.openxmlformats.org/drawingml/2006/chart">
  <cdr:relSizeAnchor xmlns:cdr="http://schemas.openxmlformats.org/drawingml/2006/chartDrawing">
    <cdr:from>
      <cdr:x>0.02224</cdr:x>
      <cdr:y>0.67274</cdr:y>
    </cdr:from>
    <cdr:to>
      <cdr:x>0.14611</cdr:x>
      <cdr:y>0.77594</cdr:y>
    </cdr:to>
    <cdr:sp macro="" textlink="">
      <cdr:nvSpPr>
        <cdr:cNvPr id="2" name="Rectangle 1">
          <a:extLst xmlns:a="http://schemas.openxmlformats.org/drawingml/2006/main">
            <a:ext uri="{FF2B5EF4-FFF2-40B4-BE49-F238E27FC236}">
              <a16:creationId xmlns:a16="http://schemas.microsoft.com/office/drawing/2014/main" id="{17496CDE-0D0D-4ECD-A7E7-202F23745626}"/>
            </a:ext>
          </a:extLst>
        </cdr:cNvPr>
        <cdr:cNvSpPr/>
      </cdr:nvSpPr>
      <cdr:spPr>
        <a:xfrm xmlns:a="http://schemas.openxmlformats.org/drawingml/2006/main">
          <a:off x="76732" y="1087541"/>
          <a:ext cx="427413" cy="166830"/>
        </a:xfrm>
        <a:prstGeom xmlns:a="http://schemas.openxmlformats.org/drawingml/2006/main" prst="rect">
          <a:avLst/>
        </a:prstGeom>
        <a:solidFill xmlns:a="http://schemas.openxmlformats.org/drawingml/2006/main">
          <a:schemeClr val="tx1">
            <a:lumMod val="50000"/>
            <a:lumOff val="50000"/>
          </a:schemeClr>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pPr algn="ctr"/>
          <a:r>
            <a:rPr lang="en-US" sz="700" b="1" dirty="0">
              <a:latin typeface="Open Sans" panose="020B0606030504020204" pitchFamily="34" charset="0"/>
              <a:ea typeface="Open Sans" panose="020B0606030504020204" pitchFamily="34" charset="0"/>
              <a:cs typeface="Open Sans" panose="020B0606030504020204" pitchFamily="34" charset="0"/>
            </a:rPr>
            <a:t>2021</a:t>
          </a:r>
        </a:p>
      </cdr:txBody>
    </cdr:sp>
  </cdr:relSizeAnchor>
  <cdr:relSizeAnchor xmlns:cdr="http://schemas.openxmlformats.org/drawingml/2006/chartDrawing">
    <cdr:from>
      <cdr:x>0.16397</cdr:x>
      <cdr:y>0.67274</cdr:y>
    </cdr:from>
    <cdr:to>
      <cdr:x>0.28145</cdr:x>
      <cdr:y>0.77843</cdr:y>
    </cdr:to>
    <cdr:sp macro="" textlink="">
      <cdr:nvSpPr>
        <cdr:cNvPr id="8" name="Rectangle 7">
          <a:extLst xmlns:a="http://schemas.openxmlformats.org/drawingml/2006/main">
            <a:ext uri="{FF2B5EF4-FFF2-40B4-BE49-F238E27FC236}">
              <a16:creationId xmlns:a16="http://schemas.microsoft.com/office/drawing/2014/main" id="{AAF32A7E-F486-4B20-8B8A-52DF5CAACD5D}"/>
            </a:ext>
          </a:extLst>
        </cdr:cNvPr>
        <cdr:cNvSpPr/>
      </cdr:nvSpPr>
      <cdr:spPr>
        <a:xfrm xmlns:a="http://schemas.openxmlformats.org/drawingml/2006/main">
          <a:off x="565774" y="1087541"/>
          <a:ext cx="405365" cy="170854"/>
        </a:xfrm>
        <a:prstGeom xmlns:a="http://schemas.openxmlformats.org/drawingml/2006/main" prst="rect">
          <a:avLst/>
        </a:prstGeom>
        <a:solidFill xmlns:a="http://schemas.openxmlformats.org/drawingml/2006/main">
          <a:schemeClr val="tx1">
            <a:lumMod val="50000"/>
            <a:lumOff val="50000"/>
          </a:schemeClr>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r>
            <a:rPr lang="en-US" sz="700" b="1" dirty="0">
              <a:latin typeface="Open Sans" panose="020B0606030504020204" pitchFamily="34" charset="0"/>
              <a:ea typeface="Open Sans" panose="020B0606030504020204" pitchFamily="34" charset="0"/>
              <a:cs typeface="Open Sans" panose="020B0606030504020204" pitchFamily="34" charset="0"/>
            </a:rPr>
            <a:t>2020</a:t>
          </a:r>
        </a:p>
      </cdr:txBody>
    </cdr:sp>
  </cdr:relSizeAnchor>
</c:userShapes>
</file>

<file path=ppt/drawings/drawing7.xml><?xml version="1.0" encoding="utf-8"?>
<c:userShapes xmlns:c="http://schemas.openxmlformats.org/drawingml/2006/chart">
  <cdr:relSizeAnchor xmlns:cdr="http://schemas.openxmlformats.org/drawingml/2006/chartDrawing">
    <cdr:from>
      <cdr:x>0.81217</cdr:x>
      <cdr:y>0.31907</cdr:y>
    </cdr:from>
    <cdr:to>
      <cdr:x>0.99395</cdr:x>
      <cdr:y>0.36968</cdr:y>
    </cdr:to>
    <cdr:sp macro="" textlink="">
      <cdr:nvSpPr>
        <cdr:cNvPr id="15" name="Rounded Rectangle 14">
          <a:extLst xmlns:a="http://schemas.openxmlformats.org/drawingml/2006/main">
            <a:ext uri="{FF2B5EF4-FFF2-40B4-BE49-F238E27FC236}">
              <a16:creationId xmlns:a16="http://schemas.microsoft.com/office/drawing/2014/main" id="{84E565C6-C609-234F-BF90-81A1B25DFFBB}"/>
            </a:ext>
          </a:extLst>
        </cdr:cNvPr>
        <cdr:cNvSpPr/>
      </cdr:nvSpPr>
      <cdr:spPr>
        <a:xfrm xmlns:a="http://schemas.openxmlformats.org/drawingml/2006/main">
          <a:off x="2135496" y="890554"/>
          <a:ext cx="477967" cy="141257"/>
        </a:xfrm>
        <a:prstGeom xmlns:a="http://schemas.openxmlformats.org/drawingml/2006/main" prst="roundRect">
          <a:avLst/>
        </a:prstGeom>
        <a:solidFill xmlns:a="http://schemas.openxmlformats.org/drawingml/2006/main">
          <a:srgbClr val="45AFDC">
            <a:lumMod val="20000"/>
            <a:lumOff val="80000"/>
          </a:srgbClr>
        </a:solidFill>
        <a:ln xmlns:a="http://schemas.openxmlformats.org/drawingml/2006/main" w="25400" cap="flat" cmpd="sng" algn="ctr">
          <a:noFill/>
          <a:prstDash val="solid"/>
        </a:ln>
        <a:effectLst xmlns:a="http://schemas.openxmlformats.org/drawingml/2006/mai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lIns="0" tIns="0" rIns="0" bIns="0"/>
        <a:lstStyle xmlns:a="http://schemas.openxmlformats.org/drawingml/2006/main">
          <a:lvl1pPr marL="0" indent="0">
            <a:defRPr sz="1100">
              <a:solidFill>
                <a:srgbClr val="FFFFFF"/>
              </a:solidFill>
              <a:latin typeface="Arial"/>
            </a:defRPr>
          </a:lvl1pPr>
          <a:lvl2pPr marL="457200" indent="0">
            <a:defRPr sz="1100">
              <a:solidFill>
                <a:srgbClr val="FFFFFF"/>
              </a:solidFill>
              <a:latin typeface="Arial"/>
            </a:defRPr>
          </a:lvl2pPr>
          <a:lvl3pPr marL="914400" indent="0">
            <a:defRPr sz="1100">
              <a:solidFill>
                <a:srgbClr val="FFFFFF"/>
              </a:solidFill>
              <a:latin typeface="Arial"/>
            </a:defRPr>
          </a:lvl3pPr>
          <a:lvl4pPr marL="1371600" indent="0">
            <a:defRPr sz="1100">
              <a:solidFill>
                <a:srgbClr val="FFFFFF"/>
              </a:solidFill>
              <a:latin typeface="Arial"/>
            </a:defRPr>
          </a:lvl4pPr>
          <a:lvl5pPr marL="1828800" indent="0">
            <a:defRPr sz="1100">
              <a:solidFill>
                <a:srgbClr val="FFFFFF"/>
              </a:solidFill>
              <a:latin typeface="Arial"/>
            </a:defRPr>
          </a:lvl5pPr>
          <a:lvl6pPr marL="2286000" indent="0">
            <a:defRPr sz="1100">
              <a:solidFill>
                <a:srgbClr val="FFFFFF"/>
              </a:solidFill>
              <a:latin typeface="Arial"/>
            </a:defRPr>
          </a:lvl6pPr>
          <a:lvl7pPr marL="2743200" indent="0">
            <a:defRPr sz="1100">
              <a:solidFill>
                <a:srgbClr val="FFFFFF"/>
              </a:solidFill>
              <a:latin typeface="Arial"/>
            </a:defRPr>
          </a:lvl7pPr>
          <a:lvl8pPr marL="3200400" indent="0">
            <a:defRPr sz="1100">
              <a:solidFill>
                <a:srgbClr val="FFFFFF"/>
              </a:solidFill>
              <a:latin typeface="Arial"/>
            </a:defRPr>
          </a:lvl8pPr>
          <a:lvl9pPr marL="3657600" indent="0">
            <a:defRPr sz="1100">
              <a:solidFill>
                <a:srgbClr val="FFFFFF"/>
              </a:solidFill>
              <a:latin typeface="Arial"/>
            </a:defRPr>
          </a:lvl9pPr>
        </a:lstStyle>
        <a:p xmlns:a="http://schemas.openxmlformats.org/drawingml/2006/main">
          <a:pPr algn="ctr"/>
          <a:r>
            <a:rPr lang="en-US" sz="800" b="1" dirty="0">
              <a:solidFill>
                <a:srgbClr val="45AFDC">
                  <a:lumMod val="75000"/>
                </a:srgbClr>
              </a:solidFill>
              <a:latin typeface="Calibri" panose="020F0502020204030204" pitchFamily="34" charset="0"/>
              <a:cs typeface="Calibri" panose="020F0502020204030204" pitchFamily="34" charset="0"/>
            </a:rPr>
            <a:t>106 </a:t>
          </a:r>
        </a:p>
      </cdr:txBody>
    </cdr:sp>
  </cdr:relSizeAnchor>
  <cdr:relSizeAnchor xmlns:cdr="http://schemas.openxmlformats.org/drawingml/2006/chartDrawing">
    <cdr:from>
      <cdr:x>0.81217</cdr:x>
      <cdr:y>0.24719</cdr:y>
    </cdr:from>
    <cdr:to>
      <cdr:x>0.99395</cdr:x>
      <cdr:y>0.2978</cdr:y>
    </cdr:to>
    <cdr:sp macro="" textlink="">
      <cdr:nvSpPr>
        <cdr:cNvPr id="3" name="Rounded Rectangle 2">
          <a:extLst xmlns:a="http://schemas.openxmlformats.org/drawingml/2006/main">
            <a:ext uri="{FF2B5EF4-FFF2-40B4-BE49-F238E27FC236}">
              <a16:creationId xmlns:a16="http://schemas.microsoft.com/office/drawing/2014/main" id="{84E565C6-C609-234F-BF90-81A1B25DFFBB}"/>
            </a:ext>
          </a:extLst>
        </cdr:cNvPr>
        <cdr:cNvSpPr/>
      </cdr:nvSpPr>
      <cdr:spPr>
        <a:xfrm xmlns:a="http://schemas.openxmlformats.org/drawingml/2006/main">
          <a:off x="2135501" y="689921"/>
          <a:ext cx="477967" cy="141258"/>
        </a:xfrm>
        <a:prstGeom xmlns:a="http://schemas.openxmlformats.org/drawingml/2006/main" prst="roundRect">
          <a:avLst/>
        </a:prstGeom>
        <a:solidFill xmlns:a="http://schemas.openxmlformats.org/drawingml/2006/main">
          <a:schemeClr val="accent1">
            <a:lumMod val="20000"/>
            <a:lumOff val="80000"/>
          </a:schemeClr>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lIns="0" tIns="0" rIns="0" bIns="0"/>
        <a:lstStyle xmlns:a="http://schemas.openxmlformats.org/drawingml/2006/main"/>
        <a:p xmlns:a="http://schemas.openxmlformats.org/drawingml/2006/main">
          <a:pPr algn="ctr"/>
          <a:r>
            <a:rPr lang="en-US" sz="800" b="1" dirty="0">
              <a:solidFill>
                <a:schemeClr val="accent1">
                  <a:lumMod val="75000"/>
                </a:schemeClr>
              </a:solidFill>
              <a:latin typeface="Calibri" panose="020F0502020204030204" pitchFamily="34" charset="0"/>
              <a:cs typeface="Calibri" panose="020F0502020204030204" pitchFamily="34" charset="0"/>
            </a:rPr>
            <a:t>1,140 </a:t>
          </a:r>
        </a:p>
      </cdr:txBody>
    </cdr:sp>
  </cdr:relSizeAnchor>
  <cdr:relSizeAnchor xmlns:cdr="http://schemas.openxmlformats.org/drawingml/2006/chartDrawing">
    <cdr:from>
      <cdr:x>0.62943</cdr:x>
      <cdr:y>0.37307</cdr:y>
    </cdr:from>
    <cdr:to>
      <cdr:x>0.85824</cdr:x>
      <cdr:y>0.5</cdr:y>
    </cdr:to>
    <cdr:sp macro="" textlink="">
      <cdr:nvSpPr>
        <cdr:cNvPr id="2" name="TextBox 1">
          <a:extLst xmlns:a="http://schemas.openxmlformats.org/drawingml/2006/main">
            <a:ext uri="{FF2B5EF4-FFF2-40B4-BE49-F238E27FC236}">
              <a16:creationId xmlns:a16="http://schemas.microsoft.com/office/drawing/2014/main" id="{C6EE77B7-2333-5249-9B1E-96BC7E8719B0}"/>
            </a:ext>
          </a:extLst>
        </cdr:cNvPr>
        <cdr:cNvSpPr txBox="1"/>
      </cdr:nvSpPr>
      <cdr:spPr>
        <a:xfrm xmlns:a="http://schemas.openxmlformats.org/drawingml/2006/main">
          <a:off x="2690974" y="1036478"/>
          <a:ext cx="978195" cy="35266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0.63109</cdr:x>
      <cdr:y>0.13112</cdr:y>
    </cdr:from>
    <cdr:to>
      <cdr:x>0.97886</cdr:x>
      <cdr:y>0.22335</cdr:y>
    </cdr:to>
    <cdr:sp macro="" textlink="">
      <cdr:nvSpPr>
        <cdr:cNvPr id="5" name="TextBox 1">
          <a:extLst xmlns:a="http://schemas.openxmlformats.org/drawingml/2006/main">
            <a:ext uri="{FF2B5EF4-FFF2-40B4-BE49-F238E27FC236}">
              <a16:creationId xmlns:a16="http://schemas.microsoft.com/office/drawing/2014/main" id="{59E47C6E-9B97-8B49-ABB0-3FEFD74409ED}"/>
            </a:ext>
          </a:extLst>
        </cdr:cNvPr>
        <cdr:cNvSpPr txBox="1"/>
      </cdr:nvSpPr>
      <cdr:spPr>
        <a:xfrm xmlns:a="http://schemas.openxmlformats.org/drawingml/2006/main">
          <a:off x="1643475" y="362928"/>
          <a:ext cx="905658" cy="255284"/>
        </a:xfrm>
        <a:prstGeom xmlns:a="http://schemas.openxmlformats.org/drawingml/2006/main" prst="rect">
          <a:avLst/>
        </a:prstGeom>
        <a:noFill xmlns:a="http://schemas.openxmlformats.org/drawingml/2006/main"/>
        <a:ln xmlns:a="http://schemas.openxmlformats.org/drawingml/2006/main">
          <a:noFill/>
          <a:prstDash val="dash"/>
        </a:ln>
      </cdr:spPr>
      <cdr:txBody>
        <a:bodyPr xmlns:a="http://schemas.openxmlformats.org/drawingml/2006/main" wrap="square" lIns="0" rIns="0"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spcAft>
              <a:spcPts val="300"/>
            </a:spcAft>
          </a:pPr>
          <a:r>
            <a:rPr lang="en-US" sz="600" b="1" dirty="0">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rPr>
            <a:t>Operational RE capacity in India (MW)</a:t>
          </a:r>
        </a:p>
      </cdr:txBody>
    </cdr:sp>
  </cdr:relSizeAnchor>
  <cdr:relSizeAnchor xmlns:cdr="http://schemas.openxmlformats.org/drawingml/2006/chartDrawing">
    <cdr:from>
      <cdr:x>0.80194</cdr:x>
      <cdr:y>0.75326</cdr:y>
    </cdr:from>
    <cdr:to>
      <cdr:x>0.98372</cdr:x>
      <cdr:y>0.80387</cdr:y>
    </cdr:to>
    <cdr:sp macro="" textlink="">
      <cdr:nvSpPr>
        <cdr:cNvPr id="7" name="Rounded Rectangle 6">
          <a:extLst xmlns:a="http://schemas.openxmlformats.org/drawingml/2006/main">
            <a:ext uri="{FF2B5EF4-FFF2-40B4-BE49-F238E27FC236}">
              <a16:creationId xmlns:a16="http://schemas.microsoft.com/office/drawing/2014/main" id="{BDA6AF48-33F4-B54E-B1D4-D6079E84AE78}"/>
            </a:ext>
          </a:extLst>
        </cdr:cNvPr>
        <cdr:cNvSpPr/>
      </cdr:nvSpPr>
      <cdr:spPr>
        <a:xfrm xmlns:a="http://schemas.openxmlformats.org/drawingml/2006/main">
          <a:off x="2108608" y="2102426"/>
          <a:ext cx="477967" cy="141257"/>
        </a:xfrm>
        <a:prstGeom xmlns:a="http://schemas.openxmlformats.org/drawingml/2006/main" prst="roundRect">
          <a:avLst/>
        </a:prstGeom>
        <a:solidFill xmlns:a="http://schemas.openxmlformats.org/drawingml/2006/main">
          <a:schemeClr val="accent1">
            <a:lumMod val="20000"/>
            <a:lumOff val="80000"/>
          </a:schemeClr>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lIns="0" tIns="0" rIns="0" bIns="0"/>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r>
            <a:rPr lang="en-US" sz="800" b="1" dirty="0">
              <a:solidFill>
                <a:schemeClr val="accent1">
                  <a:lumMod val="75000"/>
                </a:schemeClr>
              </a:solidFill>
              <a:latin typeface="Calibri" panose="020F0502020204030204" pitchFamily="34" charset="0"/>
              <a:cs typeface="Calibri" panose="020F0502020204030204" pitchFamily="34" charset="0"/>
            </a:rPr>
            <a:t> 2,102</a:t>
          </a:r>
        </a:p>
      </cdr:txBody>
    </cdr:sp>
  </cdr:relSizeAnchor>
  <cdr:relSizeAnchor xmlns:cdr="http://schemas.openxmlformats.org/drawingml/2006/chartDrawing">
    <cdr:from>
      <cdr:x>0.80915</cdr:x>
      <cdr:y>0.46092</cdr:y>
    </cdr:from>
    <cdr:to>
      <cdr:x>0.99093</cdr:x>
      <cdr:y>0.51153</cdr:y>
    </cdr:to>
    <cdr:sp macro="" textlink="">
      <cdr:nvSpPr>
        <cdr:cNvPr id="8" name="Rounded Rectangle 7">
          <a:extLst xmlns:a="http://schemas.openxmlformats.org/drawingml/2006/main">
            <a:ext uri="{FF2B5EF4-FFF2-40B4-BE49-F238E27FC236}">
              <a16:creationId xmlns:a16="http://schemas.microsoft.com/office/drawing/2014/main" id="{E0183D87-B37B-3A42-996F-B986C2D7C748}"/>
            </a:ext>
          </a:extLst>
        </cdr:cNvPr>
        <cdr:cNvSpPr/>
      </cdr:nvSpPr>
      <cdr:spPr>
        <a:xfrm xmlns:a="http://schemas.openxmlformats.org/drawingml/2006/main">
          <a:off x="2127550" y="1286460"/>
          <a:ext cx="477967" cy="141257"/>
        </a:xfrm>
        <a:prstGeom xmlns:a="http://schemas.openxmlformats.org/drawingml/2006/main" prst="roundRect">
          <a:avLst/>
        </a:prstGeom>
        <a:solidFill xmlns:a="http://schemas.openxmlformats.org/drawingml/2006/main">
          <a:schemeClr val="accent1">
            <a:lumMod val="20000"/>
            <a:lumOff val="80000"/>
          </a:schemeClr>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lIns="0" tIns="0" rIns="0" bIns="0"/>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r>
            <a:rPr lang="en-US" sz="800" b="1" dirty="0">
              <a:solidFill>
                <a:schemeClr val="accent1">
                  <a:lumMod val="75000"/>
                </a:schemeClr>
              </a:solidFill>
              <a:latin typeface="Calibri" panose="020F0502020204030204" pitchFamily="34" charset="0"/>
              <a:cs typeface="Calibri" panose="020F0502020204030204" pitchFamily="34" charset="0"/>
            </a:rPr>
            <a:t>1,500 </a:t>
          </a:r>
        </a:p>
      </cdr:txBody>
    </cdr:sp>
  </cdr:relSizeAnchor>
  <cdr:relSizeAnchor xmlns:cdr="http://schemas.openxmlformats.org/drawingml/2006/chartDrawing">
    <cdr:from>
      <cdr:x>0.81096</cdr:x>
      <cdr:y>0.39483</cdr:y>
    </cdr:from>
    <cdr:to>
      <cdr:x>0.99274</cdr:x>
      <cdr:y>0.44544</cdr:y>
    </cdr:to>
    <cdr:sp macro="" textlink="">
      <cdr:nvSpPr>
        <cdr:cNvPr id="10" name="Rounded Rectangle 9">
          <a:extLst xmlns:a="http://schemas.openxmlformats.org/drawingml/2006/main">
            <a:ext uri="{FF2B5EF4-FFF2-40B4-BE49-F238E27FC236}">
              <a16:creationId xmlns:a16="http://schemas.microsoft.com/office/drawing/2014/main" id="{CB0F9FB4-52AA-D549-A420-B038E3143E1D}"/>
            </a:ext>
          </a:extLst>
        </cdr:cNvPr>
        <cdr:cNvSpPr/>
      </cdr:nvSpPr>
      <cdr:spPr>
        <a:xfrm xmlns:a="http://schemas.openxmlformats.org/drawingml/2006/main">
          <a:off x="2132316" y="1102010"/>
          <a:ext cx="477967" cy="141257"/>
        </a:xfrm>
        <a:prstGeom xmlns:a="http://schemas.openxmlformats.org/drawingml/2006/main" prst="roundRect">
          <a:avLst/>
        </a:prstGeom>
        <a:solidFill xmlns:a="http://schemas.openxmlformats.org/drawingml/2006/main">
          <a:schemeClr val="accent1">
            <a:lumMod val="20000"/>
            <a:lumOff val="80000"/>
          </a:schemeClr>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lIns="0" tIns="0" rIns="0" bIns="0"/>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r>
            <a:rPr lang="en-US" sz="800" b="1" dirty="0">
              <a:solidFill>
                <a:schemeClr val="accent1">
                  <a:lumMod val="75000"/>
                </a:schemeClr>
              </a:solidFill>
              <a:latin typeface="Calibri" panose="020F0502020204030204" pitchFamily="34" charset="0"/>
              <a:cs typeface="Calibri" panose="020F0502020204030204" pitchFamily="34" charset="0"/>
            </a:rPr>
            <a:t> 110</a:t>
          </a:r>
        </a:p>
      </cdr:txBody>
    </cdr:sp>
  </cdr:relSizeAnchor>
  <cdr:relSizeAnchor xmlns:cdr="http://schemas.openxmlformats.org/drawingml/2006/chartDrawing">
    <cdr:from>
      <cdr:x>0.80846</cdr:x>
      <cdr:y>0.53321</cdr:y>
    </cdr:from>
    <cdr:to>
      <cdr:x>0.99024</cdr:x>
      <cdr:y>0.58382</cdr:y>
    </cdr:to>
    <cdr:sp macro="" textlink="">
      <cdr:nvSpPr>
        <cdr:cNvPr id="11" name="Rounded Rectangle 10">
          <a:extLst xmlns:a="http://schemas.openxmlformats.org/drawingml/2006/main">
            <a:ext uri="{FF2B5EF4-FFF2-40B4-BE49-F238E27FC236}">
              <a16:creationId xmlns:a16="http://schemas.microsoft.com/office/drawing/2014/main" id="{71403F8B-EC7F-774C-A2C4-B2D3EC65542D}"/>
            </a:ext>
          </a:extLst>
        </cdr:cNvPr>
        <cdr:cNvSpPr/>
      </cdr:nvSpPr>
      <cdr:spPr>
        <a:xfrm xmlns:a="http://schemas.openxmlformats.org/drawingml/2006/main">
          <a:off x="2125731" y="1488239"/>
          <a:ext cx="477967" cy="141257"/>
        </a:xfrm>
        <a:prstGeom xmlns:a="http://schemas.openxmlformats.org/drawingml/2006/main" prst="roundRect">
          <a:avLst/>
        </a:prstGeom>
        <a:solidFill xmlns:a="http://schemas.openxmlformats.org/drawingml/2006/main">
          <a:schemeClr val="accent1">
            <a:lumMod val="20000"/>
            <a:lumOff val="80000"/>
          </a:schemeClr>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lIns="0" tIns="0" rIns="0" bIns="0"/>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r>
            <a:rPr lang="en-US" sz="800" b="1" dirty="0">
              <a:solidFill>
                <a:schemeClr val="accent1">
                  <a:lumMod val="75000"/>
                </a:schemeClr>
              </a:solidFill>
              <a:latin typeface="Calibri" panose="020F0502020204030204" pitchFamily="34" charset="0"/>
              <a:cs typeface="Calibri" panose="020F0502020204030204" pitchFamily="34" charset="0"/>
            </a:rPr>
            <a:t>1,765</a:t>
          </a:r>
        </a:p>
      </cdr:txBody>
    </cdr:sp>
  </cdr:relSizeAnchor>
  <cdr:relSizeAnchor xmlns:cdr="http://schemas.openxmlformats.org/drawingml/2006/chartDrawing">
    <cdr:from>
      <cdr:x>0.80467</cdr:x>
      <cdr:y>0.60953</cdr:y>
    </cdr:from>
    <cdr:to>
      <cdr:x>0.98645</cdr:x>
      <cdr:y>0.66013</cdr:y>
    </cdr:to>
    <cdr:sp macro="" textlink="">
      <cdr:nvSpPr>
        <cdr:cNvPr id="12" name="Rounded Rectangle 11">
          <a:extLst xmlns:a="http://schemas.openxmlformats.org/drawingml/2006/main">
            <a:ext uri="{FF2B5EF4-FFF2-40B4-BE49-F238E27FC236}">
              <a16:creationId xmlns:a16="http://schemas.microsoft.com/office/drawing/2014/main" id="{E2A942F6-2762-A147-B61B-4BB9954C6801}"/>
            </a:ext>
          </a:extLst>
        </cdr:cNvPr>
        <cdr:cNvSpPr/>
      </cdr:nvSpPr>
      <cdr:spPr>
        <a:xfrm xmlns:a="http://schemas.openxmlformats.org/drawingml/2006/main">
          <a:off x="2115781" y="1701262"/>
          <a:ext cx="477967" cy="141230"/>
        </a:xfrm>
        <a:prstGeom xmlns:a="http://schemas.openxmlformats.org/drawingml/2006/main" prst="roundRect">
          <a:avLst/>
        </a:prstGeom>
        <a:solidFill xmlns:a="http://schemas.openxmlformats.org/drawingml/2006/main">
          <a:schemeClr val="accent1">
            <a:lumMod val="20000"/>
            <a:lumOff val="80000"/>
          </a:schemeClr>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lIns="0" tIns="0" rIns="0" bIns="0"/>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r>
            <a:rPr lang="en-US" sz="800" b="1" dirty="0">
              <a:solidFill>
                <a:schemeClr val="accent1">
                  <a:lumMod val="75000"/>
                </a:schemeClr>
              </a:solidFill>
              <a:latin typeface="Calibri" panose="020F0502020204030204" pitchFamily="34" charset="0"/>
              <a:cs typeface="Calibri" panose="020F0502020204030204" pitchFamily="34" charset="0"/>
            </a:rPr>
            <a:t>2,688</a:t>
          </a:r>
        </a:p>
      </cdr:txBody>
    </cdr:sp>
  </cdr:relSizeAnchor>
  <cdr:relSizeAnchor xmlns:cdr="http://schemas.openxmlformats.org/drawingml/2006/chartDrawing">
    <cdr:from>
      <cdr:x>0.80467</cdr:x>
      <cdr:y>0.68016</cdr:y>
    </cdr:from>
    <cdr:to>
      <cdr:x>0.98645</cdr:x>
      <cdr:y>0.73077</cdr:y>
    </cdr:to>
    <cdr:sp macro="" textlink="">
      <cdr:nvSpPr>
        <cdr:cNvPr id="13" name="Rounded Rectangle 12">
          <a:extLst xmlns:a="http://schemas.openxmlformats.org/drawingml/2006/main">
            <a:ext uri="{FF2B5EF4-FFF2-40B4-BE49-F238E27FC236}">
              <a16:creationId xmlns:a16="http://schemas.microsoft.com/office/drawing/2014/main" id="{C474FC92-F309-634D-96FC-0BDA813EB7D4}"/>
            </a:ext>
          </a:extLst>
        </cdr:cNvPr>
        <cdr:cNvSpPr/>
      </cdr:nvSpPr>
      <cdr:spPr>
        <a:xfrm xmlns:a="http://schemas.openxmlformats.org/drawingml/2006/main">
          <a:off x="2115781" y="1898380"/>
          <a:ext cx="477967" cy="141257"/>
        </a:xfrm>
        <a:prstGeom xmlns:a="http://schemas.openxmlformats.org/drawingml/2006/main" prst="roundRect">
          <a:avLst/>
        </a:prstGeom>
        <a:solidFill xmlns:a="http://schemas.openxmlformats.org/drawingml/2006/main">
          <a:schemeClr val="accent1">
            <a:lumMod val="20000"/>
            <a:lumOff val="80000"/>
          </a:schemeClr>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lIns="0" tIns="0" rIns="0" bIns="0"/>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r>
            <a:rPr lang="en-US" sz="800" b="1" dirty="0">
              <a:solidFill>
                <a:schemeClr val="accent1">
                  <a:lumMod val="75000"/>
                </a:schemeClr>
              </a:solidFill>
              <a:latin typeface="Calibri" panose="020F0502020204030204" pitchFamily="34" charset="0"/>
              <a:cs typeface="Calibri" panose="020F0502020204030204" pitchFamily="34" charset="0"/>
            </a:rPr>
            <a:t>0</a:t>
          </a:r>
        </a:p>
      </cdr:txBody>
    </cdr:sp>
  </cdr:relSizeAnchor>
  <cdr:relSizeAnchor xmlns:cdr="http://schemas.openxmlformats.org/drawingml/2006/chartDrawing">
    <cdr:from>
      <cdr:x>0.80042</cdr:x>
      <cdr:y>0.90313</cdr:y>
    </cdr:from>
    <cdr:to>
      <cdr:x>0.9822</cdr:x>
      <cdr:y>0.95374</cdr:y>
    </cdr:to>
    <cdr:sp macro="" textlink="">
      <cdr:nvSpPr>
        <cdr:cNvPr id="14" name="Rounded Rectangle 13">
          <a:extLst xmlns:a="http://schemas.openxmlformats.org/drawingml/2006/main">
            <a:ext uri="{FF2B5EF4-FFF2-40B4-BE49-F238E27FC236}">
              <a16:creationId xmlns:a16="http://schemas.microsoft.com/office/drawing/2014/main" id="{6CB8E070-6910-8343-B668-DF35D9998E28}"/>
            </a:ext>
          </a:extLst>
        </cdr:cNvPr>
        <cdr:cNvSpPr/>
      </cdr:nvSpPr>
      <cdr:spPr>
        <a:xfrm xmlns:a="http://schemas.openxmlformats.org/drawingml/2006/main">
          <a:off x="2104609" y="2520733"/>
          <a:ext cx="477967" cy="141257"/>
        </a:xfrm>
        <a:prstGeom xmlns:a="http://schemas.openxmlformats.org/drawingml/2006/main" prst="roundRect">
          <a:avLst/>
        </a:prstGeom>
        <a:solidFill xmlns:a="http://schemas.openxmlformats.org/drawingml/2006/main">
          <a:schemeClr val="accent1">
            <a:lumMod val="20000"/>
            <a:lumOff val="80000"/>
          </a:schemeClr>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lIns="0" tIns="0" rIns="0" bIns="0"/>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r>
            <a:rPr lang="en-US" sz="800" b="1" dirty="0">
              <a:solidFill>
                <a:schemeClr val="accent1">
                  <a:lumMod val="75000"/>
                </a:schemeClr>
              </a:solidFill>
              <a:latin typeface="Calibri" panose="020F0502020204030204" pitchFamily="34" charset="0"/>
              <a:cs typeface="Calibri" panose="020F0502020204030204" pitchFamily="34" charset="0"/>
            </a:rPr>
            <a:t>5,370</a:t>
          </a:r>
        </a:p>
      </cdr:txBody>
    </cdr:sp>
  </cdr:relSizeAnchor>
</c:userShapes>
</file>

<file path=ppt/drawings/drawing8.xml><?xml version="1.0" encoding="utf-8"?>
<c:userShapes xmlns:c="http://schemas.openxmlformats.org/drawingml/2006/chart">
  <cdr:relSizeAnchor xmlns:cdr="http://schemas.openxmlformats.org/drawingml/2006/chartDrawing">
    <cdr:from>
      <cdr:x>0.23695</cdr:x>
      <cdr:y>0.56628</cdr:y>
    </cdr:from>
    <cdr:to>
      <cdr:x>0.28816</cdr:x>
      <cdr:y>0.62519</cdr:y>
    </cdr:to>
    <cdr:sp macro="" textlink="">
      <cdr:nvSpPr>
        <cdr:cNvPr id="2" name="Down Arrow 1">
          <a:extLst xmlns:a="http://schemas.openxmlformats.org/drawingml/2006/main">
            <a:ext uri="{FF2B5EF4-FFF2-40B4-BE49-F238E27FC236}">
              <a16:creationId xmlns:a16="http://schemas.microsoft.com/office/drawing/2014/main" id="{E14B9006-4B64-4E43-9B35-A810253DF502}"/>
            </a:ext>
          </a:extLst>
        </cdr:cNvPr>
        <cdr:cNvSpPr/>
      </cdr:nvSpPr>
      <cdr:spPr>
        <a:xfrm xmlns:a="http://schemas.openxmlformats.org/drawingml/2006/main">
          <a:off x="1421297" y="2105888"/>
          <a:ext cx="307167" cy="219076"/>
        </a:xfrm>
        <a:prstGeom xmlns:a="http://schemas.openxmlformats.org/drawingml/2006/main" prst="downArrow">
          <a:avLst/>
        </a:prstGeom>
        <a:solidFill xmlns:a="http://schemas.openxmlformats.org/drawingml/2006/main">
          <a:srgbClr val="009CD8"/>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dirty="0">
            <a:solidFill>
              <a:srgbClr val="71C9EB"/>
            </a:solidFill>
          </a:endParaRPr>
        </a:p>
      </cdr:txBody>
    </cdr:sp>
  </cdr:relSizeAnchor>
  <cdr:relSizeAnchor xmlns:cdr="http://schemas.openxmlformats.org/drawingml/2006/chartDrawing">
    <cdr:from>
      <cdr:x>0.1876</cdr:x>
      <cdr:y>0.39227</cdr:y>
    </cdr:from>
    <cdr:to>
      <cdr:x>0.34523</cdr:x>
      <cdr:y>0.55377</cdr:y>
    </cdr:to>
    <cdr:sp macro="" textlink="">
      <cdr:nvSpPr>
        <cdr:cNvPr id="3" name="TextBox 1">
          <a:extLst xmlns:a="http://schemas.openxmlformats.org/drawingml/2006/main">
            <a:ext uri="{FF2B5EF4-FFF2-40B4-BE49-F238E27FC236}">
              <a16:creationId xmlns:a16="http://schemas.microsoft.com/office/drawing/2014/main" id="{56ACC720-330B-684B-B13A-BF5C67422EEA}"/>
            </a:ext>
          </a:extLst>
        </cdr:cNvPr>
        <cdr:cNvSpPr txBox="1"/>
      </cdr:nvSpPr>
      <cdr:spPr>
        <a:xfrm xmlns:a="http://schemas.openxmlformats.org/drawingml/2006/main">
          <a:off x="1125274" y="1458795"/>
          <a:ext cx="945496" cy="600592"/>
        </a:xfrm>
        <a:prstGeom xmlns:a="http://schemas.openxmlformats.org/drawingml/2006/main" prst="rect">
          <a:avLst/>
        </a:prstGeom>
        <a:solidFill xmlns:a="http://schemas.openxmlformats.org/drawingml/2006/main">
          <a:schemeClr val="accent6"/>
        </a:solidFill>
        <a:ln xmlns:a="http://schemas.openxmlformats.org/drawingml/2006/main">
          <a:solidFill>
            <a:srgbClr val="009CD8"/>
          </a:solidFill>
          <a:prstDash val="dash"/>
        </a:ln>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spcAft>
              <a:spcPts val="300"/>
            </a:spcAft>
          </a:pPr>
          <a:r>
            <a:rPr lang="en-US" sz="700" b="1" dirty="0">
              <a:solidFill>
                <a:srgbClr val="009CD8"/>
              </a:solidFill>
              <a:latin typeface="Open Sans" panose="020B0606030504020204" pitchFamily="34" charset="0"/>
              <a:ea typeface="Open Sans" panose="020B0606030504020204" pitchFamily="34" charset="0"/>
              <a:cs typeface="Open Sans" panose="020B0606030504020204" pitchFamily="34" charset="0"/>
            </a:rPr>
            <a:t>Covid-19 nationwide lockdown announcement</a:t>
          </a:r>
          <a:endParaRPr lang="en-US" sz="700" dirty="0">
            <a:solidFill>
              <a:srgbClr val="009CD8"/>
            </a:solidFill>
            <a:latin typeface="Open Sans" panose="020B0606030504020204" pitchFamily="34" charset="0"/>
            <a:ea typeface="Open Sans" panose="020B0606030504020204" pitchFamily="34" charset="0"/>
            <a:cs typeface="Open Sans" panose="020B0606030504020204" pitchFamily="34" charset="0"/>
          </a:endParaRPr>
        </a:p>
      </cdr:txBody>
    </cdr:sp>
  </cdr:relSizeAnchor>
  <cdr:relSizeAnchor xmlns:cdr="http://schemas.openxmlformats.org/drawingml/2006/chartDrawing">
    <cdr:from>
      <cdr:x>0.70656</cdr:x>
      <cdr:y>0.24519</cdr:y>
    </cdr:from>
    <cdr:to>
      <cdr:x>0.75777</cdr:x>
      <cdr:y>0.3041</cdr:y>
    </cdr:to>
    <cdr:sp macro="" textlink="">
      <cdr:nvSpPr>
        <cdr:cNvPr id="4" name="Down Arrow 1">
          <a:extLst xmlns:a="http://schemas.openxmlformats.org/drawingml/2006/main">
            <a:ext uri="{FF2B5EF4-FFF2-40B4-BE49-F238E27FC236}">
              <a16:creationId xmlns:a16="http://schemas.microsoft.com/office/drawing/2014/main" id="{858A6B4C-8964-4D4B-99D3-5814C3CADAAE}"/>
            </a:ext>
          </a:extLst>
        </cdr:cNvPr>
        <cdr:cNvSpPr/>
      </cdr:nvSpPr>
      <cdr:spPr>
        <a:xfrm xmlns:a="http://schemas.openxmlformats.org/drawingml/2006/main">
          <a:off x="4238058" y="911828"/>
          <a:ext cx="307168" cy="219076"/>
        </a:xfrm>
        <a:prstGeom xmlns:a="http://schemas.openxmlformats.org/drawingml/2006/main" prst="downArrow">
          <a:avLst/>
        </a:prstGeom>
        <a:solidFill xmlns:a="http://schemas.openxmlformats.org/drawingml/2006/main">
          <a:srgbClr val="009CD8"/>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dirty="0">
            <a:solidFill>
              <a:srgbClr val="71C9EB"/>
            </a:solidFill>
          </a:endParaRPr>
        </a:p>
      </cdr:txBody>
    </cdr:sp>
  </cdr:relSizeAnchor>
  <cdr:relSizeAnchor xmlns:cdr="http://schemas.openxmlformats.org/drawingml/2006/chartDrawing">
    <cdr:from>
      <cdr:x>0.66391</cdr:x>
      <cdr:y>0.075</cdr:y>
    </cdr:from>
    <cdr:to>
      <cdr:x>0.82154</cdr:x>
      <cdr:y>0.2365</cdr:y>
    </cdr:to>
    <cdr:sp macro="" textlink="">
      <cdr:nvSpPr>
        <cdr:cNvPr id="5" name="TextBox 1">
          <a:extLst xmlns:a="http://schemas.openxmlformats.org/drawingml/2006/main">
            <a:ext uri="{FF2B5EF4-FFF2-40B4-BE49-F238E27FC236}">
              <a16:creationId xmlns:a16="http://schemas.microsoft.com/office/drawing/2014/main" id="{A9B147F5-AD19-454B-898D-26E8BAD421A5}"/>
            </a:ext>
          </a:extLst>
        </cdr:cNvPr>
        <cdr:cNvSpPr txBox="1"/>
      </cdr:nvSpPr>
      <cdr:spPr>
        <a:xfrm xmlns:a="http://schemas.openxmlformats.org/drawingml/2006/main">
          <a:off x="3982264" y="278905"/>
          <a:ext cx="945496" cy="600591"/>
        </a:xfrm>
        <a:prstGeom xmlns:a="http://schemas.openxmlformats.org/drawingml/2006/main" prst="rect">
          <a:avLst/>
        </a:prstGeom>
        <a:solidFill xmlns:a="http://schemas.openxmlformats.org/drawingml/2006/main">
          <a:schemeClr val="accent6"/>
        </a:solidFill>
        <a:ln xmlns:a="http://schemas.openxmlformats.org/drawingml/2006/main">
          <a:solidFill>
            <a:srgbClr val="009CD8"/>
          </a:solidFill>
          <a:prstDash val="dash"/>
        </a:ln>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spcAft>
              <a:spcPts val="300"/>
            </a:spcAft>
          </a:pPr>
          <a:r>
            <a:rPr lang="en-US" sz="700" b="1" dirty="0">
              <a:solidFill>
                <a:srgbClr val="009CD8"/>
              </a:solidFill>
              <a:latin typeface="Open Sans" panose="020B0606030504020204" pitchFamily="34" charset="0"/>
              <a:ea typeface="Open Sans" panose="020B0606030504020204" pitchFamily="34" charset="0"/>
              <a:cs typeface="Open Sans" panose="020B0606030504020204" pitchFamily="34" charset="0"/>
            </a:rPr>
            <a:t>Covid-19 lockdown (state-wise) announcements (2</a:t>
          </a:r>
          <a:r>
            <a:rPr lang="en-US" sz="700" b="1" baseline="30000" dirty="0">
              <a:solidFill>
                <a:srgbClr val="009CD8"/>
              </a:solidFill>
              <a:latin typeface="Open Sans" panose="020B0606030504020204" pitchFamily="34" charset="0"/>
              <a:ea typeface="Open Sans" panose="020B0606030504020204" pitchFamily="34" charset="0"/>
              <a:cs typeface="Open Sans" panose="020B0606030504020204" pitchFamily="34" charset="0"/>
            </a:rPr>
            <a:t>nd</a:t>
          </a:r>
          <a:r>
            <a:rPr lang="en-US" sz="700" b="1" dirty="0">
              <a:solidFill>
                <a:srgbClr val="009CD8"/>
              </a:solidFill>
              <a:latin typeface="Open Sans" panose="020B0606030504020204" pitchFamily="34" charset="0"/>
              <a:ea typeface="Open Sans" panose="020B0606030504020204" pitchFamily="34" charset="0"/>
              <a:cs typeface="Open Sans" panose="020B0606030504020204" pitchFamily="34" charset="0"/>
            </a:rPr>
            <a:t> wave)</a:t>
          </a:r>
        </a:p>
      </cdr:txBody>
    </cdr:sp>
  </cdr:relSizeAnchor>
</c:userShapes>
</file>

<file path=ppt/drawings/drawing9.xml><?xml version="1.0" encoding="utf-8"?>
<c:userShapes xmlns:c="http://schemas.openxmlformats.org/drawingml/2006/chart">
  <cdr:relSizeAnchor xmlns:cdr="http://schemas.openxmlformats.org/drawingml/2006/chartDrawing">
    <cdr:from>
      <cdr:x>0.62943</cdr:x>
      <cdr:y>0.37307</cdr:y>
    </cdr:from>
    <cdr:to>
      <cdr:x>0.85824</cdr:x>
      <cdr:y>0.5</cdr:y>
    </cdr:to>
    <cdr:sp macro="" textlink="">
      <cdr:nvSpPr>
        <cdr:cNvPr id="2" name="TextBox 1">
          <a:extLst xmlns:a="http://schemas.openxmlformats.org/drawingml/2006/main">
            <a:ext uri="{FF2B5EF4-FFF2-40B4-BE49-F238E27FC236}">
              <a16:creationId xmlns:a16="http://schemas.microsoft.com/office/drawing/2014/main" id="{C6EE77B7-2333-5249-9B1E-96BC7E8719B0}"/>
            </a:ext>
          </a:extLst>
        </cdr:cNvPr>
        <cdr:cNvSpPr txBox="1"/>
      </cdr:nvSpPr>
      <cdr:spPr>
        <a:xfrm xmlns:a="http://schemas.openxmlformats.org/drawingml/2006/main">
          <a:off x="2690974" y="1036478"/>
          <a:ext cx="978195" cy="35266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0.35014</cdr:x>
      <cdr:y>0.16929</cdr:y>
    </cdr:from>
    <cdr:to>
      <cdr:x>0.39894</cdr:x>
      <cdr:y>0.23153</cdr:y>
    </cdr:to>
    <cdr:sp macro="" textlink="">
      <cdr:nvSpPr>
        <cdr:cNvPr id="3" name="Down Arrow 2">
          <a:extLst xmlns:a="http://schemas.openxmlformats.org/drawingml/2006/main">
            <a:ext uri="{FF2B5EF4-FFF2-40B4-BE49-F238E27FC236}">
              <a16:creationId xmlns:a16="http://schemas.microsoft.com/office/drawing/2014/main" id="{A2C4E083-871D-724B-930B-252CD5E36F8A}"/>
            </a:ext>
          </a:extLst>
        </cdr:cNvPr>
        <cdr:cNvSpPr/>
      </cdr:nvSpPr>
      <cdr:spPr>
        <a:xfrm xmlns:a="http://schemas.openxmlformats.org/drawingml/2006/main">
          <a:off x="2121829" y="645673"/>
          <a:ext cx="295727" cy="237379"/>
        </a:xfrm>
        <a:prstGeom xmlns:a="http://schemas.openxmlformats.org/drawingml/2006/main" prst="downArrow">
          <a:avLst/>
        </a:prstGeom>
        <a:solidFill xmlns:a="http://schemas.openxmlformats.org/drawingml/2006/main">
          <a:srgbClr val="009CD8"/>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dirty="0"/>
        </a:p>
      </cdr:txBody>
    </cdr:sp>
  </cdr:relSizeAnchor>
  <cdr:relSizeAnchor xmlns:cdr="http://schemas.openxmlformats.org/drawingml/2006/chartDrawing">
    <cdr:from>
      <cdr:x>0.24963</cdr:x>
      <cdr:y>0.06588</cdr:y>
    </cdr:from>
    <cdr:to>
      <cdr:x>0.5</cdr:x>
      <cdr:y>0.15557</cdr:y>
    </cdr:to>
    <cdr:sp macro="" textlink="">
      <cdr:nvSpPr>
        <cdr:cNvPr id="4" name="TextBox 1">
          <a:extLst xmlns:a="http://schemas.openxmlformats.org/drawingml/2006/main">
            <a:ext uri="{FF2B5EF4-FFF2-40B4-BE49-F238E27FC236}">
              <a16:creationId xmlns:a16="http://schemas.microsoft.com/office/drawing/2014/main" id="{61DF6CDB-FB80-7241-8CB7-164790810C18}"/>
            </a:ext>
          </a:extLst>
        </cdr:cNvPr>
        <cdr:cNvSpPr txBox="1"/>
      </cdr:nvSpPr>
      <cdr:spPr>
        <a:xfrm xmlns:a="http://schemas.openxmlformats.org/drawingml/2006/main">
          <a:off x="1512753" y="251253"/>
          <a:ext cx="1517237" cy="342073"/>
        </a:xfrm>
        <a:prstGeom xmlns:a="http://schemas.openxmlformats.org/drawingml/2006/main" prst="rect">
          <a:avLst/>
        </a:prstGeom>
        <a:solidFill xmlns:a="http://schemas.openxmlformats.org/drawingml/2006/main">
          <a:schemeClr val="accent6"/>
        </a:solidFill>
        <a:ln xmlns:a="http://schemas.openxmlformats.org/drawingml/2006/main">
          <a:solidFill>
            <a:srgbClr val="009CD8"/>
          </a:solidFill>
          <a:prstDash val="dash"/>
        </a:ln>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spcAft>
              <a:spcPts val="300"/>
            </a:spcAft>
          </a:pPr>
          <a:r>
            <a:rPr lang="en-US" sz="800" b="1" dirty="0">
              <a:solidFill>
                <a:srgbClr val="009CD8"/>
              </a:solidFill>
              <a:latin typeface="Calibri" panose="020F0502020204030204" pitchFamily="34" charset="0"/>
              <a:cs typeface="Calibri" panose="020F0502020204030204" pitchFamily="34" charset="0"/>
            </a:rPr>
            <a:t>Covid-19 nation-wide lockdown announcement</a:t>
          </a:r>
          <a:endParaRPr lang="en-US" sz="800" dirty="0">
            <a:solidFill>
              <a:srgbClr val="009CD8"/>
            </a:solidFill>
            <a:latin typeface="Calibri" panose="020F0502020204030204" pitchFamily="34" charset="0"/>
            <a:cs typeface="Calibri" panose="020F0502020204030204" pitchFamily="34" charset="0"/>
          </a:endParaRPr>
        </a:p>
      </cdr:txBody>
    </cdr:sp>
  </cdr:relSizeAnchor>
  <cdr:relSizeAnchor xmlns:cdr="http://schemas.openxmlformats.org/drawingml/2006/chartDrawing">
    <cdr:from>
      <cdr:x>0.77876</cdr:x>
      <cdr:y>0.20587</cdr:y>
    </cdr:from>
    <cdr:to>
      <cdr:x>0.82756</cdr:x>
      <cdr:y>0.26811</cdr:y>
    </cdr:to>
    <cdr:sp macro="" textlink="">
      <cdr:nvSpPr>
        <cdr:cNvPr id="5" name="Down Arrow 2">
          <a:extLst xmlns:a="http://schemas.openxmlformats.org/drawingml/2006/main">
            <a:ext uri="{FF2B5EF4-FFF2-40B4-BE49-F238E27FC236}">
              <a16:creationId xmlns:a16="http://schemas.microsoft.com/office/drawing/2014/main" id="{C5A5E9BA-7C64-47EE-B6DB-DFC5063B9FB2}"/>
            </a:ext>
          </a:extLst>
        </cdr:cNvPr>
        <cdr:cNvSpPr/>
      </cdr:nvSpPr>
      <cdr:spPr>
        <a:xfrm xmlns:a="http://schemas.openxmlformats.org/drawingml/2006/main">
          <a:off x="4719273" y="785189"/>
          <a:ext cx="295727" cy="237380"/>
        </a:xfrm>
        <a:prstGeom xmlns:a="http://schemas.openxmlformats.org/drawingml/2006/main" prst="downArrow">
          <a:avLst/>
        </a:prstGeom>
        <a:solidFill xmlns:a="http://schemas.openxmlformats.org/drawingml/2006/main">
          <a:srgbClr val="009CD8"/>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dirty="0"/>
        </a:p>
      </cdr:txBody>
    </cdr:sp>
  </cdr:relSizeAnchor>
  <cdr:relSizeAnchor xmlns:cdr="http://schemas.openxmlformats.org/drawingml/2006/chartDrawing">
    <cdr:from>
      <cdr:x>0.6767</cdr:x>
      <cdr:y>0.10288</cdr:y>
    </cdr:from>
    <cdr:to>
      <cdr:x>0.93605</cdr:x>
      <cdr:y>0.19257</cdr:y>
    </cdr:to>
    <cdr:sp macro="" textlink="">
      <cdr:nvSpPr>
        <cdr:cNvPr id="6" name="TextBox 1">
          <a:extLst xmlns:a="http://schemas.openxmlformats.org/drawingml/2006/main">
            <a:ext uri="{FF2B5EF4-FFF2-40B4-BE49-F238E27FC236}">
              <a16:creationId xmlns:a16="http://schemas.microsoft.com/office/drawing/2014/main" id="{1E136F5B-5352-4FD3-B008-84CD4309EC2F}"/>
            </a:ext>
          </a:extLst>
        </cdr:cNvPr>
        <cdr:cNvSpPr txBox="1"/>
      </cdr:nvSpPr>
      <cdr:spPr>
        <a:xfrm xmlns:a="http://schemas.openxmlformats.org/drawingml/2006/main">
          <a:off x="4100763" y="392377"/>
          <a:ext cx="1571656" cy="342072"/>
        </a:xfrm>
        <a:prstGeom xmlns:a="http://schemas.openxmlformats.org/drawingml/2006/main" prst="rect">
          <a:avLst/>
        </a:prstGeom>
        <a:solidFill xmlns:a="http://schemas.openxmlformats.org/drawingml/2006/main">
          <a:schemeClr val="accent6"/>
        </a:solidFill>
        <a:ln xmlns:a="http://schemas.openxmlformats.org/drawingml/2006/main">
          <a:solidFill>
            <a:srgbClr val="009CD8"/>
          </a:solidFill>
          <a:prstDash val="dash"/>
        </a:ln>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spcAft>
              <a:spcPts val="300"/>
            </a:spcAft>
          </a:pPr>
          <a:r>
            <a:rPr lang="en-US" sz="800" b="1" dirty="0">
              <a:solidFill>
                <a:srgbClr val="009CD8"/>
              </a:solidFill>
              <a:latin typeface="Calibri" panose="020F0502020204030204" pitchFamily="34" charset="0"/>
              <a:cs typeface="Calibri" panose="020F0502020204030204" pitchFamily="34" charset="0"/>
            </a:rPr>
            <a:t>Covid-19 lockdown (state-wise) announcement (2</a:t>
          </a:r>
          <a:r>
            <a:rPr lang="en-US" sz="800" b="1" baseline="30000" dirty="0">
              <a:solidFill>
                <a:srgbClr val="009CD8"/>
              </a:solidFill>
              <a:latin typeface="Calibri" panose="020F0502020204030204" pitchFamily="34" charset="0"/>
              <a:cs typeface="Calibri" panose="020F0502020204030204" pitchFamily="34" charset="0"/>
            </a:rPr>
            <a:t>nd</a:t>
          </a:r>
          <a:r>
            <a:rPr lang="en-US" sz="800" b="1" dirty="0">
              <a:solidFill>
                <a:srgbClr val="009CD8"/>
              </a:solidFill>
              <a:latin typeface="Calibri" panose="020F0502020204030204" pitchFamily="34" charset="0"/>
              <a:cs typeface="Calibri" panose="020F0502020204030204" pitchFamily="34" charset="0"/>
            </a:rPr>
            <a:t> wave)</a:t>
          </a:r>
          <a:endParaRPr lang="en-US" sz="800" dirty="0">
            <a:solidFill>
              <a:srgbClr val="009CD8"/>
            </a:solidFill>
            <a:latin typeface="Calibri" panose="020F0502020204030204" pitchFamily="34" charset="0"/>
            <a:cs typeface="Calibri" panose="020F0502020204030204" pitchFamily="34" charset="0"/>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 name="Google Shape;92;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FontTx/>
              <a:buNone/>
            </a:pPr>
            <a:endParaRPr dirty="0"/>
          </a:p>
        </p:txBody>
      </p:sp>
    </p:spTree>
    <p:extLst>
      <p:ext uri="{BB962C8B-B14F-4D97-AF65-F5344CB8AC3E}">
        <p14:creationId xmlns:p14="http://schemas.microsoft.com/office/powerpoint/2010/main" val="7872518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GB" sz="1100" b="0" i="0" u="none" strike="noStrike" cap="none" dirty="0">
              <a:solidFill>
                <a:srgbClr val="000000"/>
              </a:solidFill>
              <a:effectLst/>
              <a:latin typeface="Arial"/>
              <a:cs typeface="Arial"/>
              <a:sym typeface="Arial"/>
            </a:endParaRPr>
          </a:p>
        </p:txBody>
      </p:sp>
    </p:spTree>
    <p:extLst>
      <p:ext uri="{BB962C8B-B14F-4D97-AF65-F5344CB8AC3E}">
        <p14:creationId xmlns:p14="http://schemas.microsoft.com/office/powerpoint/2010/main" val="9595072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9296336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IN" sz="1100" b="0" dirty="0">
              <a:solidFill>
                <a:srgbClr val="575756"/>
              </a:solidFill>
              <a:latin typeface="Open Sans"/>
              <a:ea typeface="Open Sans"/>
              <a:cs typeface="Open Sans"/>
              <a:sym typeface="Open Sans"/>
            </a:endParaRPr>
          </a:p>
        </p:txBody>
      </p:sp>
    </p:spTree>
    <p:extLst>
      <p:ext uri="{BB962C8B-B14F-4D97-AF65-F5344CB8AC3E}">
        <p14:creationId xmlns:p14="http://schemas.microsoft.com/office/powerpoint/2010/main" val="23134625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3558267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1384695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g35ed75ccf_0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5" name="Google Shape;375;g35ed75ccf_0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403025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800" dirty="0"/>
          </a:p>
        </p:txBody>
      </p:sp>
    </p:spTree>
    <p:extLst>
      <p:ext uri="{BB962C8B-B14F-4D97-AF65-F5344CB8AC3E}">
        <p14:creationId xmlns:p14="http://schemas.microsoft.com/office/powerpoint/2010/main" val="24293165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7023614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g35ed75ccf_0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5" name="Google Shape;275;g35ed75ccf_0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1146855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9802179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2875890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033642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3179458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FontTx/>
              <a:buNone/>
            </a:pPr>
            <a:endParaRPr lang="en-US" b="1" dirty="0"/>
          </a:p>
        </p:txBody>
      </p:sp>
    </p:spTree>
    <p:extLst>
      <p:ext uri="{BB962C8B-B14F-4D97-AF65-F5344CB8AC3E}">
        <p14:creationId xmlns:p14="http://schemas.microsoft.com/office/powerpoint/2010/main" val="37635276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FontTx/>
              <a:buNone/>
            </a:pPr>
            <a:endParaRPr lang="en-IN" sz="1100" b="0" dirty="0">
              <a:solidFill>
                <a:srgbClr val="575756"/>
              </a:solidFill>
              <a:latin typeface="Open Sans"/>
              <a:ea typeface="Open Sans"/>
              <a:cs typeface="Open Sans"/>
              <a:sym typeface="Open Sans"/>
            </a:endParaRPr>
          </a:p>
        </p:txBody>
      </p:sp>
    </p:spTree>
    <p:extLst>
      <p:ext uri="{BB962C8B-B14F-4D97-AF65-F5344CB8AC3E}">
        <p14:creationId xmlns:p14="http://schemas.microsoft.com/office/powerpoint/2010/main" val="21782189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FontTx/>
              <a:buNone/>
            </a:pPr>
            <a:endParaRPr dirty="0"/>
          </a:p>
        </p:txBody>
      </p:sp>
    </p:spTree>
    <p:extLst>
      <p:ext uri="{BB962C8B-B14F-4D97-AF65-F5344CB8AC3E}">
        <p14:creationId xmlns:p14="http://schemas.microsoft.com/office/powerpoint/2010/main" val="11049346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65322454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userDrawn="1">
  <p:cSld name="TITLE">
    <p:bg>
      <p:bgPr>
        <a:solidFill>
          <a:srgbClr val="FFFFFF"/>
        </a:solidFill>
        <a:effectLst/>
      </p:bgPr>
    </p:bg>
    <p:spTree>
      <p:nvGrpSpPr>
        <p:cNvPr id="1" name="Shape 9"/>
        <p:cNvGrpSpPr/>
        <p:nvPr/>
      </p:nvGrpSpPr>
      <p:grpSpPr>
        <a:xfrm>
          <a:off x="0" y="0"/>
          <a:ext cx="0" cy="0"/>
          <a:chOff x="0" y="0"/>
          <a:chExt cx="0" cy="0"/>
        </a:xfrm>
      </p:grpSpPr>
      <p:pic>
        <p:nvPicPr>
          <p:cNvPr id="2" name="Picture 1"/>
          <p:cNvPicPr>
            <a:picLocks noChangeAspect="1"/>
          </p:cNvPicPr>
          <p:nvPr userDrawn="1"/>
        </p:nvPicPr>
        <p:blipFill rotWithShape="1">
          <a:blip r:embed="rId2">
            <a:extLst>
              <a:ext uri="{28A0092B-C50C-407E-A947-70E740481C1C}">
                <a14:useLocalDpi xmlns:a14="http://schemas.microsoft.com/office/drawing/2010/main" val="0"/>
              </a:ext>
            </a:extLst>
          </a:blip>
          <a:srcRect l="22681" r="3928"/>
          <a:stretch/>
        </p:blipFill>
        <p:spPr>
          <a:xfrm>
            <a:off x="3488200" y="1"/>
            <a:ext cx="5662378" cy="5143500"/>
          </a:xfrm>
          <a:prstGeom prst="rect">
            <a:avLst/>
          </a:prstGeom>
        </p:spPr>
      </p:pic>
      <p:sp>
        <p:nvSpPr>
          <p:cNvPr id="10" name="Google Shape;10;p2"/>
          <p:cNvSpPr txBox="1">
            <a:spLocks noGrp="1"/>
          </p:cNvSpPr>
          <p:nvPr>
            <p:ph type="ctrTitle"/>
          </p:nvPr>
        </p:nvSpPr>
        <p:spPr>
          <a:xfrm>
            <a:off x="595850" y="2906213"/>
            <a:ext cx="5012899" cy="1188000"/>
          </a:xfrm>
          <a:prstGeom prst="rect">
            <a:avLst/>
          </a:prstGeom>
        </p:spPr>
        <p:txBody>
          <a:bodyPr spcFirstLastPara="1" wrap="square" lIns="91425" tIns="91425" rIns="91425" bIns="91425" anchor="b" anchorCtr="0">
            <a:noAutofit/>
          </a:bodyPr>
          <a:lstStyle>
            <a:lvl1pPr lvl="0">
              <a:spcBef>
                <a:spcPts val="0"/>
              </a:spcBef>
              <a:spcAft>
                <a:spcPts val="0"/>
              </a:spcAft>
              <a:buSzPts val="5800"/>
              <a:buNone/>
              <a:defRPr sz="3000"/>
            </a:lvl1pPr>
            <a:lvl2pPr lvl="1" algn="ctr">
              <a:spcBef>
                <a:spcPts val="0"/>
              </a:spcBef>
              <a:spcAft>
                <a:spcPts val="0"/>
              </a:spcAft>
              <a:buSzPts val="5800"/>
              <a:buNone/>
              <a:defRPr sz="5800"/>
            </a:lvl2pPr>
            <a:lvl3pPr lvl="2" algn="ctr">
              <a:spcBef>
                <a:spcPts val="0"/>
              </a:spcBef>
              <a:spcAft>
                <a:spcPts val="0"/>
              </a:spcAft>
              <a:buSzPts val="5800"/>
              <a:buNone/>
              <a:defRPr sz="5800"/>
            </a:lvl3pPr>
            <a:lvl4pPr lvl="3" algn="ctr">
              <a:spcBef>
                <a:spcPts val="0"/>
              </a:spcBef>
              <a:spcAft>
                <a:spcPts val="0"/>
              </a:spcAft>
              <a:buSzPts val="5800"/>
              <a:buNone/>
              <a:defRPr sz="5800"/>
            </a:lvl4pPr>
            <a:lvl5pPr lvl="4" algn="ctr">
              <a:spcBef>
                <a:spcPts val="0"/>
              </a:spcBef>
              <a:spcAft>
                <a:spcPts val="0"/>
              </a:spcAft>
              <a:buSzPts val="5800"/>
              <a:buNone/>
              <a:defRPr sz="5800"/>
            </a:lvl5pPr>
            <a:lvl6pPr lvl="5" algn="ctr">
              <a:spcBef>
                <a:spcPts val="0"/>
              </a:spcBef>
              <a:spcAft>
                <a:spcPts val="0"/>
              </a:spcAft>
              <a:buSzPts val="5800"/>
              <a:buNone/>
              <a:defRPr sz="5800"/>
            </a:lvl6pPr>
            <a:lvl7pPr lvl="6" algn="ctr">
              <a:spcBef>
                <a:spcPts val="0"/>
              </a:spcBef>
              <a:spcAft>
                <a:spcPts val="0"/>
              </a:spcAft>
              <a:buSzPts val="5800"/>
              <a:buNone/>
              <a:defRPr sz="5800"/>
            </a:lvl7pPr>
            <a:lvl8pPr lvl="7" algn="ctr">
              <a:spcBef>
                <a:spcPts val="0"/>
              </a:spcBef>
              <a:spcAft>
                <a:spcPts val="0"/>
              </a:spcAft>
              <a:buSzPts val="5800"/>
              <a:buNone/>
              <a:defRPr sz="5800"/>
            </a:lvl8pPr>
            <a:lvl9pPr lvl="8" algn="ctr">
              <a:spcBef>
                <a:spcPts val="0"/>
              </a:spcBef>
              <a:spcAft>
                <a:spcPts val="0"/>
              </a:spcAft>
              <a:buSzPts val="5800"/>
              <a:buNone/>
              <a:defRPr sz="5800"/>
            </a:lvl9pPr>
          </a:lstStyle>
          <a:p>
            <a:endParaRPr dirty="0"/>
          </a:p>
        </p:txBody>
      </p:sp>
      <p:sp>
        <p:nvSpPr>
          <p:cNvPr id="11" name="Google Shape;11;p2"/>
          <p:cNvSpPr/>
          <p:nvPr/>
        </p:nvSpPr>
        <p:spPr>
          <a:xfrm>
            <a:off x="595850" y="4392919"/>
            <a:ext cx="6016800" cy="126300"/>
          </a:xfrm>
          <a:prstGeom prst="rect">
            <a:avLst/>
          </a:prstGeom>
          <a:solidFill>
            <a:srgbClr val="5757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 name="Rectangle 3"/>
          <p:cNvSpPr/>
          <p:nvPr userDrawn="1"/>
        </p:nvSpPr>
        <p:spPr>
          <a:xfrm>
            <a:off x="443450" y="0"/>
            <a:ext cx="2763826" cy="96252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pic>
        <p:nvPicPr>
          <p:cNvPr id="5" name="Google Shape;21;p25"/>
          <p:cNvPicPr preferRelativeResize="0"/>
          <p:nvPr userDrawn="1"/>
        </p:nvPicPr>
        <p:blipFill>
          <a:blip r:embed="rId3">
            <a:alphaModFix/>
          </a:blip>
          <a:stretch>
            <a:fillRect/>
          </a:stretch>
        </p:blipFill>
        <p:spPr>
          <a:xfrm>
            <a:off x="567203" y="176646"/>
            <a:ext cx="2487132" cy="565874"/>
          </a:xfrm>
          <a:prstGeom prst="rect">
            <a:avLst/>
          </a:prstGeom>
          <a:noFill/>
          <a:ln>
            <a:noFill/>
          </a:ln>
        </p:spPr>
      </p:pic>
      <p:sp>
        <p:nvSpPr>
          <p:cNvPr id="8" name="Google Shape;11;p2"/>
          <p:cNvSpPr/>
          <p:nvPr userDrawn="1"/>
        </p:nvSpPr>
        <p:spPr>
          <a:xfrm>
            <a:off x="3488200" y="4392919"/>
            <a:ext cx="3124450" cy="126300"/>
          </a:xfrm>
          <a:prstGeom prst="rect">
            <a:avLst/>
          </a:prstGeom>
          <a:solidFill>
            <a:srgbClr val="009C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 1 column - Gold" preserve="1">
  <p:cSld name="1_Title + 1 column - Gold">
    <p:bg>
      <p:bgPr>
        <a:solidFill>
          <a:schemeClr val="bg1"/>
        </a:solidFill>
        <a:effectLst/>
      </p:bgPr>
    </p:bg>
    <p:spTree>
      <p:nvGrpSpPr>
        <p:cNvPr id="1" name="Shape 62"/>
        <p:cNvGrpSpPr/>
        <p:nvPr/>
      </p:nvGrpSpPr>
      <p:grpSpPr>
        <a:xfrm>
          <a:off x="0" y="0"/>
          <a:ext cx="0" cy="0"/>
          <a:chOff x="0" y="0"/>
          <a:chExt cx="0" cy="0"/>
        </a:xfrm>
      </p:grpSpPr>
      <p:sp>
        <p:nvSpPr>
          <p:cNvPr id="63" name="Google Shape;63;p13"/>
          <p:cNvSpPr/>
          <p:nvPr/>
        </p:nvSpPr>
        <p:spPr>
          <a:xfrm>
            <a:off x="0" y="189620"/>
            <a:ext cx="412800" cy="258000"/>
          </a:xfrm>
          <a:prstGeom prst="rect">
            <a:avLst/>
          </a:prstGeom>
          <a:solidFill>
            <a:srgbClr val="0A9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4" name="Google Shape;64;p13"/>
          <p:cNvSpPr txBox="1">
            <a:spLocks noGrp="1"/>
          </p:cNvSpPr>
          <p:nvPr>
            <p:ph type="title"/>
          </p:nvPr>
        </p:nvSpPr>
        <p:spPr>
          <a:xfrm>
            <a:off x="457200" y="447620"/>
            <a:ext cx="8229600" cy="1071900"/>
          </a:xfrm>
          <a:prstGeom prst="rect">
            <a:avLst/>
          </a:prstGeom>
        </p:spPr>
        <p:txBody>
          <a:bodyPr spcFirstLastPara="1" wrap="square" lIns="91425" tIns="91425" rIns="91425" bIns="91425" anchor="b"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dirty="0"/>
          </a:p>
        </p:txBody>
      </p:sp>
      <p:sp>
        <p:nvSpPr>
          <p:cNvPr id="65" name="Google Shape;65;p13"/>
          <p:cNvSpPr txBox="1">
            <a:spLocks noGrp="1"/>
          </p:cNvSpPr>
          <p:nvPr>
            <p:ph type="body" idx="1"/>
          </p:nvPr>
        </p:nvSpPr>
        <p:spPr>
          <a:xfrm>
            <a:off x="561950" y="1880794"/>
            <a:ext cx="8020200" cy="2815200"/>
          </a:xfrm>
          <a:prstGeom prst="rect">
            <a:avLst/>
          </a:prstGeom>
        </p:spPr>
        <p:txBody>
          <a:bodyPr spcFirstLastPara="1" wrap="square" lIns="91425" tIns="91425" rIns="91425" bIns="91425" anchor="t" anchorCtr="0">
            <a:noAutofit/>
          </a:bodyPr>
          <a:lstStyle>
            <a:lvl1pPr marL="457200" lvl="0" indent="-355600" rtl="0">
              <a:spcBef>
                <a:spcPts val="600"/>
              </a:spcBef>
              <a:spcAft>
                <a:spcPts val="0"/>
              </a:spcAft>
              <a:buSzPts val="2000"/>
              <a:buChar char="○"/>
              <a:defRPr/>
            </a:lvl1pPr>
            <a:lvl2pPr marL="914400" lvl="1" indent="-355600" rtl="0">
              <a:spcBef>
                <a:spcPts val="0"/>
              </a:spcBef>
              <a:spcAft>
                <a:spcPts val="0"/>
              </a:spcAft>
              <a:buSzPts val="2000"/>
              <a:buChar char="●"/>
              <a:defRPr/>
            </a:lvl2pPr>
            <a:lvl3pPr marL="1371600" lvl="2" indent="-355600" rtl="0">
              <a:spcBef>
                <a:spcPts val="0"/>
              </a:spcBef>
              <a:spcAft>
                <a:spcPts val="0"/>
              </a:spcAft>
              <a:buSzPts val="2000"/>
              <a:buChar char="■"/>
              <a:defRPr/>
            </a:lvl3pPr>
            <a:lvl4pPr marL="1828800" lvl="3" indent="-355600" rtl="0">
              <a:spcBef>
                <a:spcPts val="0"/>
              </a:spcBef>
              <a:spcAft>
                <a:spcPts val="0"/>
              </a:spcAft>
              <a:buSzPts val="2000"/>
              <a:buChar char="●"/>
              <a:defRPr/>
            </a:lvl4pPr>
            <a:lvl5pPr marL="2286000" lvl="4" indent="-355600" rtl="0">
              <a:spcBef>
                <a:spcPts val="0"/>
              </a:spcBef>
              <a:spcAft>
                <a:spcPts val="0"/>
              </a:spcAft>
              <a:buSzPts val="2000"/>
              <a:buChar char="○"/>
              <a:defRPr/>
            </a:lvl5pPr>
            <a:lvl6pPr marL="2743200" lvl="5" indent="-355600" rtl="0">
              <a:spcBef>
                <a:spcPts val="0"/>
              </a:spcBef>
              <a:spcAft>
                <a:spcPts val="0"/>
              </a:spcAft>
              <a:buSzPts val="2000"/>
              <a:buChar char="■"/>
              <a:defRPr/>
            </a:lvl6pPr>
            <a:lvl7pPr marL="3200400" lvl="6" indent="-355600" rtl="0">
              <a:spcBef>
                <a:spcPts val="0"/>
              </a:spcBef>
              <a:spcAft>
                <a:spcPts val="0"/>
              </a:spcAft>
              <a:buSzPts val="2000"/>
              <a:buChar char="●"/>
              <a:defRPr/>
            </a:lvl7pPr>
            <a:lvl8pPr marL="3657600" lvl="7" indent="-355600" rtl="0">
              <a:spcBef>
                <a:spcPts val="0"/>
              </a:spcBef>
              <a:spcAft>
                <a:spcPts val="0"/>
              </a:spcAft>
              <a:buSzPts val="2000"/>
              <a:buChar char="○"/>
              <a:defRPr/>
            </a:lvl8pPr>
            <a:lvl9pPr marL="4114800" lvl="8" indent="-355600" rtl="0">
              <a:spcBef>
                <a:spcPts val="0"/>
              </a:spcBef>
              <a:spcAft>
                <a:spcPts val="0"/>
              </a:spcAft>
              <a:buSzPts val="2000"/>
              <a:buChar char="■"/>
              <a:defRPr/>
            </a:lvl9pPr>
          </a:lstStyle>
          <a:p>
            <a:endParaRPr/>
          </a:p>
        </p:txBody>
      </p:sp>
      <p:sp>
        <p:nvSpPr>
          <p:cNvPr id="66" name="Google Shape;66;p13"/>
          <p:cNvSpPr txBox="1">
            <a:spLocks noGrp="1"/>
          </p:cNvSpPr>
          <p:nvPr>
            <p:ph type="sldNum" idx="12"/>
          </p:nvPr>
        </p:nvSpPr>
        <p:spPr>
          <a:xfrm>
            <a:off x="8556775" y="4777350"/>
            <a:ext cx="548700" cy="2901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extLst>
      <p:ext uri="{BB962C8B-B14F-4D97-AF65-F5344CB8AC3E}">
        <p14:creationId xmlns:p14="http://schemas.microsoft.com/office/powerpoint/2010/main" val="25993413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ubtitle - Gold">
  <p:cSld name="TITLE_1_3_1">
    <p:bg>
      <p:bgPr>
        <a:solidFill>
          <a:srgbClr val="0A9FD9"/>
        </a:solidFill>
        <a:effectLst/>
      </p:bgPr>
    </p:bg>
    <p:spTree>
      <p:nvGrpSpPr>
        <p:cNvPr id="1" name="Shape 17"/>
        <p:cNvGrpSpPr/>
        <p:nvPr/>
      </p:nvGrpSpPr>
      <p:grpSpPr>
        <a:xfrm>
          <a:off x="0" y="0"/>
          <a:ext cx="0" cy="0"/>
          <a:chOff x="0" y="0"/>
          <a:chExt cx="0" cy="0"/>
        </a:xfrm>
      </p:grpSpPr>
      <p:sp>
        <p:nvSpPr>
          <p:cNvPr id="18" name="Google Shape;18;p4"/>
          <p:cNvSpPr txBox="1">
            <a:spLocks noGrp="1"/>
          </p:cNvSpPr>
          <p:nvPr>
            <p:ph type="ctrTitle"/>
          </p:nvPr>
        </p:nvSpPr>
        <p:spPr>
          <a:xfrm>
            <a:off x="565775" y="1583344"/>
            <a:ext cx="6009300" cy="1159800"/>
          </a:xfrm>
          <a:prstGeom prst="rect">
            <a:avLst/>
          </a:prstGeom>
        </p:spPr>
        <p:txBody>
          <a:bodyPr spcFirstLastPara="1" wrap="square" lIns="91425" tIns="91425" rIns="91425" bIns="91425" anchor="b" anchorCtr="0">
            <a:noAutofit/>
          </a:bodyPr>
          <a:lstStyle>
            <a:lvl1pPr lvl="0" rtl="0">
              <a:spcBef>
                <a:spcPts val="0"/>
              </a:spcBef>
              <a:spcAft>
                <a:spcPts val="0"/>
              </a:spcAft>
              <a:buSzPts val="4800"/>
              <a:buNone/>
              <a:defRPr sz="4800"/>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endParaRPr/>
          </a:p>
        </p:txBody>
      </p:sp>
      <p:sp>
        <p:nvSpPr>
          <p:cNvPr id="19" name="Google Shape;19;p4"/>
          <p:cNvSpPr txBox="1">
            <a:spLocks noGrp="1"/>
          </p:cNvSpPr>
          <p:nvPr>
            <p:ph type="subTitle" idx="1"/>
          </p:nvPr>
        </p:nvSpPr>
        <p:spPr>
          <a:xfrm>
            <a:off x="481675" y="3494044"/>
            <a:ext cx="6093600" cy="819300"/>
          </a:xfrm>
          <a:prstGeom prst="rect">
            <a:avLst/>
          </a:prstGeom>
        </p:spPr>
        <p:txBody>
          <a:bodyPr spcFirstLastPara="1" wrap="square" lIns="91425" tIns="91425" rIns="91425" bIns="91425" anchor="t" anchorCtr="0">
            <a:noAutofit/>
          </a:bodyPr>
          <a:lstStyle>
            <a:lvl1pPr lvl="0" rtl="0">
              <a:spcBef>
                <a:spcPts val="0"/>
              </a:spcBef>
              <a:spcAft>
                <a:spcPts val="0"/>
              </a:spcAft>
              <a:buSzPts val="2000"/>
              <a:buFont typeface="Montserrat"/>
              <a:buNone/>
              <a:defRPr>
                <a:latin typeface="Montserrat"/>
                <a:ea typeface="Montserrat"/>
                <a:cs typeface="Montserrat"/>
                <a:sym typeface="Montserrat"/>
              </a:defRPr>
            </a:lvl1pPr>
            <a:lvl2pPr lvl="1" rtl="0">
              <a:spcBef>
                <a:spcPts val="0"/>
              </a:spcBef>
              <a:spcAft>
                <a:spcPts val="0"/>
              </a:spcAft>
              <a:buSzPts val="3000"/>
              <a:buFont typeface="Montserrat"/>
              <a:buNone/>
              <a:defRPr sz="3000">
                <a:latin typeface="Montserrat"/>
                <a:ea typeface="Montserrat"/>
                <a:cs typeface="Montserrat"/>
                <a:sym typeface="Montserrat"/>
              </a:defRPr>
            </a:lvl2pPr>
            <a:lvl3pPr lvl="2" rtl="0">
              <a:spcBef>
                <a:spcPts val="0"/>
              </a:spcBef>
              <a:spcAft>
                <a:spcPts val="0"/>
              </a:spcAft>
              <a:buSzPts val="3000"/>
              <a:buFont typeface="Montserrat"/>
              <a:buNone/>
              <a:defRPr sz="3000">
                <a:latin typeface="Montserrat"/>
                <a:ea typeface="Montserrat"/>
                <a:cs typeface="Montserrat"/>
                <a:sym typeface="Montserrat"/>
              </a:defRPr>
            </a:lvl3pPr>
            <a:lvl4pPr lvl="3" rtl="0">
              <a:spcBef>
                <a:spcPts val="0"/>
              </a:spcBef>
              <a:spcAft>
                <a:spcPts val="0"/>
              </a:spcAft>
              <a:buSzPts val="3000"/>
              <a:buFont typeface="Montserrat"/>
              <a:buNone/>
              <a:defRPr sz="3000">
                <a:latin typeface="Montserrat"/>
                <a:ea typeface="Montserrat"/>
                <a:cs typeface="Montserrat"/>
                <a:sym typeface="Montserrat"/>
              </a:defRPr>
            </a:lvl4pPr>
            <a:lvl5pPr lvl="4" rtl="0">
              <a:spcBef>
                <a:spcPts val="0"/>
              </a:spcBef>
              <a:spcAft>
                <a:spcPts val="0"/>
              </a:spcAft>
              <a:buSzPts val="3000"/>
              <a:buFont typeface="Montserrat"/>
              <a:buNone/>
              <a:defRPr sz="3000">
                <a:latin typeface="Montserrat"/>
                <a:ea typeface="Montserrat"/>
                <a:cs typeface="Montserrat"/>
                <a:sym typeface="Montserrat"/>
              </a:defRPr>
            </a:lvl5pPr>
            <a:lvl6pPr lvl="5" rtl="0">
              <a:spcBef>
                <a:spcPts val="0"/>
              </a:spcBef>
              <a:spcAft>
                <a:spcPts val="0"/>
              </a:spcAft>
              <a:buSzPts val="3000"/>
              <a:buFont typeface="Montserrat"/>
              <a:buNone/>
              <a:defRPr sz="3000">
                <a:latin typeface="Montserrat"/>
                <a:ea typeface="Montserrat"/>
                <a:cs typeface="Montserrat"/>
                <a:sym typeface="Montserrat"/>
              </a:defRPr>
            </a:lvl6pPr>
            <a:lvl7pPr lvl="6" rtl="0">
              <a:spcBef>
                <a:spcPts val="0"/>
              </a:spcBef>
              <a:spcAft>
                <a:spcPts val="0"/>
              </a:spcAft>
              <a:buSzPts val="3000"/>
              <a:buFont typeface="Montserrat"/>
              <a:buNone/>
              <a:defRPr sz="3000">
                <a:latin typeface="Montserrat"/>
                <a:ea typeface="Montserrat"/>
                <a:cs typeface="Montserrat"/>
                <a:sym typeface="Montserrat"/>
              </a:defRPr>
            </a:lvl7pPr>
            <a:lvl8pPr lvl="7" rtl="0">
              <a:spcBef>
                <a:spcPts val="0"/>
              </a:spcBef>
              <a:spcAft>
                <a:spcPts val="0"/>
              </a:spcAft>
              <a:buSzPts val="3000"/>
              <a:buFont typeface="Montserrat"/>
              <a:buNone/>
              <a:defRPr sz="3000">
                <a:latin typeface="Montserrat"/>
                <a:ea typeface="Montserrat"/>
                <a:cs typeface="Montserrat"/>
                <a:sym typeface="Montserrat"/>
              </a:defRPr>
            </a:lvl8pPr>
            <a:lvl9pPr lvl="8" rtl="0">
              <a:spcBef>
                <a:spcPts val="0"/>
              </a:spcBef>
              <a:spcAft>
                <a:spcPts val="0"/>
              </a:spcAft>
              <a:buSzPts val="3000"/>
              <a:buFont typeface="Montserrat"/>
              <a:buNone/>
              <a:defRPr sz="3000">
                <a:latin typeface="Montserrat"/>
                <a:ea typeface="Montserrat"/>
                <a:cs typeface="Montserrat"/>
                <a:sym typeface="Montserrat"/>
              </a:defRPr>
            </a:lvl9pPr>
          </a:lstStyle>
          <a:p>
            <a:endParaRPr/>
          </a:p>
        </p:txBody>
      </p:sp>
      <p:sp>
        <p:nvSpPr>
          <p:cNvPr id="20" name="Google Shape;20;p4"/>
          <p:cNvSpPr/>
          <p:nvPr/>
        </p:nvSpPr>
        <p:spPr>
          <a:xfrm>
            <a:off x="581050" y="3055519"/>
            <a:ext cx="6016800" cy="1263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 name="Google Shape;21;p4"/>
          <p:cNvSpPr txBox="1">
            <a:spLocks noGrp="1"/>
          </p:cNvSpPr>
          <p:nvPr>
            <p:ph type="sldNum" idx="12"/>
          </p:nvPr>
        </p:nvSpPr>
        <p:spPr>
          <a:xfrm>
            <a:off x="8556775" y="4777350"/>
            <a:ext cx="548700" cy="2901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Quote - Teal">
  <p:cSld name="TITLE_1_1">
    <p:spTree>
      <p:nvGrpSpPr>
        <p:cNvPr id="1" name="Shape 22"/>
        <p:cNvGrpSpPr/>
        <p:nvPr/>
      </p:nvGrpSpPr>
      <p:grpSpPr>
        <a:xfrm>
          <a:off x="0" y="0"/>
          <a:ext cx="0" cy="0"/>
          <a:chOff x="0" y="0"/>
          <a:chExt cx="0" cy="0"/>
        </a:xfrm>
      </p:grpSpPr>
      <p:sp>
        <p:nvSpPr>
          <p:cNvPr id="23" name="Google Shape;23;p5"/>
          <p:cNvSpPr txBox="1">
            <a:spLocks noGrp="1"/>
          </p:cNvSpPr>
          <p:nvPr>
            <p:ph type="body" idx="1"/>
          </p:nvPr>
        </p:nvSpPr>
        <p:spPr>
          <a:xfrm>
            <a:off x="1513800" y="2161800"/>
            <a:ext cx="6116400" cy="819900"/>
          </a:xfrm>
          <a:prstGeom prst="rect">
            <a:avLst/>
          </a:prstGeom>
        </p:spPr>
        <p:txBody>
          <a:bodyPr spcFirstLastPara="1" wrap="square" lIns="91425" tIns="91425" rIns="91425" bIns="91425" anchor="t" anchorCtr="0">
            <a:noAutofit/>
          </a:bodyPr>
          <a:lstStyle>
            <a:lvl1pPr marL="457200" lvl="0" indent="-355600" algn="ctr" rtl="0">
              <a:spcBef>
                <a:spcPts val="600"/>
              </a:spcBef>
              <a:spcAft>
                <a:spcPts val="0"/>
              </a:spcAft>
              <a:buSzPts val="2000"/>
              <a:buChar char="○"/>
              <a:defRPr i="1"/>
            </a:lvl1pPr>
            <a:lvl2pPr marL="914400" lvl="1" indent="-355600" algn="ctr" rtl="0">
              <a:spcBef>
                <a:spcPts val="0"/>
              </a:spcBef>
              <a:spcAft>
                <a:spcPts val="0"/>
              </a:spcAft>
              <a:buSzPts val="2000"/>
              <a:buChar char="●"/>
              <a:defRPr i="1"/>
            </a:lvl2pPr>
            <a:lvl3pPr marL="1371600" lvl="2" indent="-355600" algn="ctr" rtl="0">
              <a:spcBef>
                <a:spcPts val="0"/>
              </a:spcBef>
              <a:spcAft>
                <a:spcPts val="0"/>
              </a:spcAft>
              <a:buSzPts val="2000"/>
              <a:buChar char="■"/>
              <a:defRPr i="1"/>
            </a:lvl3pPr>
            <a:lvl4pPr marL="1828800" lvl="3" indent="-355600" algn="ctr" rtl="0">
              <a:spcBef>
                <a:spcPts val="0"/>
              </a:spcBef>
              <a:spcAft>
                <a:spcPts val="0"/>
              </a:spcAft>
              <a:buSzPts val="2000"/>
              <a:buChar char="●"/>
              <a:defRPr i="1"/>
            </a:lvl4pPr>
            <a:lvl5pPr marL="2286000" lvl="4" indent="-355600" algn="ctr" rtl="0">
              <a:spcBef>
                <a:spcPts val="0"/>
              </a:spcBef>
              <a:spcAft>
                <a:spcPts val="0"/>
              </a:spcAft>
              <a:buSzPts val="2000"/>
              <a:buChar char="○"/>
              <a:defRPr i="1"/>
            </a:lvl5pPr>
            <a:lvl6pPr marL="2743200" lvl="5" indent="-355600" algn="ctr" rtl="0">
              <a:spcBef>
                <a:spcPts val="0"/>
              </a:spcBef>
              <a:spcAft>
                <a:spcPts val="0"/>
              </a:spcAft>
              <a:buSzPts val="2000"/>
              <a:buChar char="■"/>
              <a:defRPr i="1"/>
            </a:lvl6pPr>
            <a:lvl7pPr marL="3200400" lvl="6" indent="-355600" algn="ctr" rtl="0">
              <a:spcBef>
                <a:spcPts val="0"/>
              </a:spcBef>
              <a:spcAft>
                <a:spcPts val="0"/>
              </a:spcAft>
              <a:buSzPts val="2000"/>
              <a:buChar char="●"/>
              <a:defRPr i="1"/>
            </a:lvl7pPr>
            <a:lvl8pPr marL="3657600" lvl="7" indent="-355600" algn="ctr" rtl="0">
              <a:spcBef>
                <a:spcPts val="0"/>
              </a:spcBef>
              <a:spcAft>
                <a:spcPts val="0"/>
              </a:spcAft>
              <a:buSzPts val="2000"/>
              <a:buChar char="○"/>
              <a:defRPr i="1"/>
            </a:lvl8pPr>
            <a:lvl9pPr marL="4114800" lvl="8" indent="-355600" algn="ctr">
              <a:spcBef>
                <a:spcPts val="0"/>
              </a:spcBef>
              <a:spcAft>
                <a:spcPts val="0"/>
              </a:spcAft>
              <a:buSzPts val="2000"/>
              <a:buChar char="■"/>
              <a:defRPr i="1"/>
            </a:lvl9pPr>
          </a:lstStyle>
          <a:p>
            <a:endParaRPr/>
          </a:p>
        </p:txBody>
      </p:sp>
      <p:sp>
        <p:nvSpPr>
          <p:cNvPr id="24" name="Google Shape;24;p5"/>
          <p:cNvSpPr txBox="1"/>
          <p:nvPr/>
        </p:nvSpPr>
        <p:spPr>
          <a:xfrm>
            <a:off x="3593400" y="1181419"/>
            <a:ext cx="1957200" cy="653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9600" b="1" dirty="0">
                <a:solidFill>
                  <a:srgbClr val="FFFFFF"/>
                </a:solidFill>
                <a:latin typeface="Times New Roman"/>
                <a:ea typeface="Times New Roman"/>
                <a:cs typeface="Times New Roman"/>
                <a:sym typeface="Times New Roman"/>
              </a:rPr>
              <a:t>“</a:t>
            </a:r>
            <a:endParaRPr sz="9600" b="1" dirty="0">
              <a:solidFill>
                <a:srgbClr val="FFFFFF"/>
              </a:solidFill>
              <a:latin typeface="Times New Roman"/>
              <a:ea typeface="Times New Roman"/>
              <a:cs typeface="Times New Roman"/>
              <a:sym typeface="Times New Roman"/>
            </a:endParaRPr>
          </a:p>
        </p:txBody>
      </p:sp>
      <p:sp>
        <p:nvSpPr>
          <p:cNvPr id="25" name="Google Shape;25;p5"/>
          <p:cNvSpPr/>
          <p:nvPr/>
        </p:nvSpPr>
        <p:spPr>
          <a:xfrm>
            <a:off x="2584275" y="4565606"/>
            <a:ext cx="3996000" cy="1263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 name="Google Shape;26;p5"/>
          <p:cNvSpPr/>
          <p:nvPr/>
        </p:nvSpPr>
        <p:spPr>
          <a:xfrm>
            <a:off x="2584275" y="451669"/>
            <a:ext cx="3996000" cy="1263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 name="Google Shape;27;p5"/>
          <p:cNvSpPr txBox="1">
            <a:spLocks noGrp="1"/>
          </p:cNvSpPr>
          <p:nvPr>
            <p:ph type="sldNum" idx="12"/>
          </p:nvPr>
        </p:nvSpPr>
        <p:spPr>
          <a:xfrm>
            <a:off x="8556775" y="4777350"/>
            <a:ext cx="548700" cy="2901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2"/>
        <p:cNvGrpSpPr/>
        <p:nvPr/>
      </p:nvGrpSpPr>
      <p:grpSpPr>
        <a:xfrm>
          <a:off x="0" y="0"/>
          <a:ext cx="0" cy="0"/>
          <a:chOff x="0" y="0"/>
          <a:chExt cx="0" cy="0"/>
        </a:xfrm>
      </p:grpSpPr>
      <p:sp>
        <p:nvSpPr>
          <p:cNvPr id="53" name="Google Shape;53;p10"/>
          <p:cNvSpPr txBox="1">
            <a:spLocks noGrp="1"/>
          </p:cNvSpPr>
          <p:nvPr>
            <p:ph type="title"/>
          </p:nvPr>
        </p:nvSpPr>
        <p:spPr>
          <a:xfrm>
            <a:off x="457200" y="428569"/>
            <a:ext cx="8229600" cy="573000"/>
          </a:xfrm>
          <a:prstGeom prst="rect">
            <a:avLst/>
          </a:prstGeom>
        </p:spPr>
        <p:txBody>
          <a:bodyPr spcFirstLastPara="1" wrap="square" lIns="91425" tIns="91425" rIns="91425" bIns="91425" anchor="b" anchorCtr="0">
            <a:noAutofit/>
          </a:bodyPr>
          <a:lstStyle>
            <a:lvl1pPr lvl="0" algn="ctr">
              <a:spcBef>
                <a:spcPts val="0"/>
              </a:spcBef>
              <a:spcAft>
                <a:spcPts val="0"/>
              </a:spcAft>
              <a:buSzPts val="3200"/>
              <a:buNone/>
              <a:defRPr/>
            </a:lvl1pPr>
            <a:lvl2pPr lvl="1" algn="ctr">
              <a:spcBef>
                <a:spcPts val="0"/>
              </a:spcBef>
              <a:spcAft>
                <a:spcPts val="0"/>
              </a:spcAft>
              <a:buSzPts val="3200"/>
              <a:buNone/>
              <a:defRPr/>
            </a:lvl2pPr>
            <a:lvl3pPr lvl="2" algn="ctr">
              <a:spcBef>
                <a:spcPts val="0"/>
              </a:spcBef>
              <a:spcAft>
                <a:spcPts val="0"/>
              </a:spcAft>
              <a:buSzPts val="3200"/>
              <a:buNone/>
              <a:defRPr/>
            </a:lvl3pPr>
            <a:lvl4pPr lvl="3" algn="ctr">
              <a:spcBef>
                <a:spcPts val="0"/>
              </a:spcBef>
              <a:spcAft>
                <a:spcPts val="0"/>
              </a:spcAft>
              <a:buSzPts val="3200"/>
              <a:buNone/>
              <a:defRPr/>
            </a:lvl4pPr>
            <a:lvl5pPr lvl="4" algn="ctr">
              <a:spcBef>
                <a:spcPts val="0"/>
              </a:spcBef>
              <a:spcAft>
                <a:spcPts val="0"/>
              </a:spcAft>
              <a:buSzPts val="3200"/>
              <a:buNone/>
              <a:defRPr/>
            </a:lvl5pPr>
            <a:lvl6pPr lvl="5" algn="ctr">
              <a:spcBef>
                <a:spcPts val="0"/>
              </a:spcBef>
              <a:spcAft>
                <a:spcPts val="0"/>
              </a:spcAft>
              <a:buSzPts val="3200"/>
              <a:buNone/>
              <a:defRPr/>
            </a:lvl6pPr>
            <a:lvl7pPr lvl="6" algn="ctr">
              <a:spcBef>
                <a:spcPts val="0"/>
              </a:spcBef>
              <a:spcAft>
                <a:spcPts val="0"/>
              </a:spcAft>
              <a:buSzPts val="3200"/>
              <a:buNone/>
              <a:defRPr/>
            </a:lvl7pPr>
            <a:lvl8pPr lvl="7" algn="ctr">
              <a:spcBef>
                <a:spcPts val="0"/>
              </a:spcBef>
              <a:spcAft>
                <a:spcPts val="0"/>
              </a:spcAft>
              <a:buSzPts val="3200"/>
              <a:buNone/>
              <a:defRPr/>
            </a:lvl8pPr>
            <a:lvl9pPr lvl="8" algn="ctr">
              <a:spcBef>
                <a:spcPts val="0"/>
              </a:spcBef>
              <a:spcAft>
                <a:spcPts val="0"/>
              </a:spcAft>
              <a:buSzPts val="3200"/>
              <a:buNone/>
              <a:defRPr/>
            </a:lvl9pPr>
          </a:lstStyle>
          <a:p>
            <a:endParaRPr/>
          </a:p>
        </p:txBody>
      </p:sp>
      <p:sp>
        <p:nvSpPr>
          <p:cNvPr id="54" name="Google Shape;54;p10"/>
          <p:cNvSpPr/>
          <p:nvPr/>
        </p:nvSpPr>
        <p:spPr>
          <a:xfrm>
            <a:off x="2584275" y="4565606"/>
            <a:ext cx="3996000" cy="1263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5" name="Google Shape;55;p10"/>
          <p:cNvSpPr txBox="1">
            <a:spLocks noGrp="1"/>
          </p:cNvSpPr>
          <p:nvPr>
            <p:ph type="sldNum" idx="12"/>
          </p:nvPr>
        </p:nvSpPr>
        <p:spPr>
          <a:xfrm>
            <a:off x="8556775" y="4777350"/>
            <a:ext cx="548700" cy="2901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 1 column - Gold" preserve="1">
  <p:cSld name="1_Title + 1 column - Gold">
    <p:bg>
      <p:bgPr>
        <a:solidFill>
          <a:srgbClr val="0A9FD9"/>
        </a:solidFill>
        <a:effectLst/>
      </p:bgPr>
    </p:bg>
    <p:spTree>
      <p:nvGrpSpPr>
        <p:cNvPr id="1" name="Shape 62"/>
        <p:cNvGrpSpPr/>
        <p:nvPr/>
      </p:nvGrpSpPr>
      <p:grpSpPr>
        <a:xfrm>
          <a:off x="0" y="0"/>
          <a:ext cx="0" cy="0"/>
          <a:chOff x="0" y="0"/>
          <a:chExt cx="0" cy="0"/>
        </a:xfrm>
      </p:grpSpPr>
      <p:sp>
        <p:nvSpPr>
          <p:cNvPr id="63" name="Google Shape;63;p13"/>
          <p:cNvSpPr/>
          <p:nvPr/>
        </p:nvSpPr>
        <p:spPr>
          <a:xfrm>
            <a:off x="0" y="318620"/>
            <a:ext cx="412800" cy="2580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4" name="Google Shape;64;p13"/>
          <p:cNvSpPr txBox="1">
            <a:spLocks noGrp="1"/>
          </p:cNvSpPr>
          <p:nvPr>
            <p:ph type="title"/>
          </p:nvPr>
        </p:nvSpPr>
        <p:spPr>
          <a:xfrm>
            <a:off x="457200" y="447620"/>
            <a:ext cx="8229600" cy="1071900"/>
          </a:xfrm>
          <a:prstGeom prst="rect">
            <a:avLst/>
          </a:prstGeom>
        </p:spPr>
        <p:txBody>
          <a:bodyPr spcFirstLastPara="1" wrap="square" lIns="91425" tIns="91425" rIns="91425" bIns="91425" anchor="b"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65" name="Google Shape;65;p13"/>
          <p:cNvSpPr txBox="1">
            <a:spLocks noGrp="1"/>
          </p:cNvSpPr>
          <p:nvPr>
            <p:ph type="body" idx="1"/>
          </p:nvPr>
        </p:nvSpPr>
        <p:spPr>
          <a:xfrm>
            <a:off x="561950" y="1880794"/>
            <a:ext cx="8020200" cy="2815200"/>
          </a:xfrm>
          <a:prstGeom prst="rect">
            <a:avLst/>
          </a:prstGeom>
        </p:spPr>
        <p:txBody>
          <a:bodyPr spcFirstLastPara="1" wrap="square" lIns="91425" tIns="91425" rIns="91425" bIns="91425" anchor="t" anchorCtr="0">
            <a:noAutofit/>
          </a:bodyPr>
          <a:lstStyle>
            <a:lvl1pPr marL="457200" lvl="0" indent="-355600" rtl="0">
              <a:spcBef>
                <a:spcPts val="600"/>
              </a:spcBef>
              <a:spcAft>
                <a:spcPts val="0"/>
              </a:spcAft>
              <a:buSzPts val="2000"/>
              <a:buChar char="○"/>
              <a:defRPr/>
            </a:lvl1pPr>
            <a:lvl2pPr marL="914400" lvl="1" indent="-355600" rtl="0">
              <a:spcBef>
                <a:spcPts val="0"/>
              </a:spcBef>
              <a:spcAft>
                <a:spcPts val="0"/>
              </a:spcAft>
              <a:buSzPts val="2000"/>
              <a:buChar char="●"/>
              <a:defRPr/>
            </a:lvl2pPr>
            <a:lvl3pPr marL="1371600" lvl="2" indent="-355600" rtl="0">
              <a:spcBef>
                <a:spcPts val="0"/>
              </a:spcBef>
              <a:spcAft>
                <a:spcPts val="0"/>
              </a:spcAft>
              <a:buSzPts val="2000"/>
              <a:buChar char="■"/>
              <a:defRPr/>
            </a:lvl3pPr>
            <a:lvl4pPr marL="1828800" lvl="3" indent="-355600" rtl="0">
              <a:spcBef>
                <a:spcPts val="0"/>
              </a:spcBef>
              <a:spcAft>
                <a:spcPts val="0"/>
              </a:spcAft>
              <a:buSzPts val="2000"/>
              <a:buChar char="●"/>
              <a:defRPr/>
            </a:lvl4pPr>
            <a:lvl5pPr marL="2286000" lvl="4" indent="-355600" rtl="0">
              <a:spcBef>
                <a:spcPts val="0"/>
              </a:spcBef>
              <a:spcAft>
                <a:spcPts val="0"/>
              </a:spcAft>
              <a:buSzPts val="2000"/>
              <a:buChar char="○"/>
              <a:defRPr/>
            </a:lvl5pPr>
            <a:lvl6pPr marL="2743200" lvl="5" indent="-355600" rtl="0">
              <a:spcBef>
                <a:spcPts val="0"/>
              </a:spcBef>
              <a:spcAft>
                <a:spcPts val="0"/>
              </a:spcAft>
              <a:buSzPts val="2000"/>
              <a:buChar char="■"/>
              <a:defRPr/>
            </a:lvl6pPr>
            <a:lvl7pPr marL="3200400" lvl="6" indent="-355600" rtl="0">
              <a:spcBef>
                <a:spcPts val="0"/>
              </a:spcBef>
              <a:spcAft>
                <a:spcPts val="0"/>
              </a:spcAft>
              <a:buSzPts val="2000"/>
              <a:buChar char="●"/>
              <a:defRPr/>
            </a:lvl7pPr>
            <a:lvl8pPr marL="3657600" lvl="7" indent="-355600" rtl="0">
              <a:spcBef>
                <a:spcPts val="0"/>
              </a:spcBef>
              <a:spcAft>
                <a:spcPts val="0"/>
              </a:spcAft>
              <a:buSzPts val="2000"/>
              <a:buChar char="○"/>
              <a:defRPr/>
            </a:lvl8pPr>
            <a:lvl9pPr marL="4114800" lvl="8" indent="-355600" rtl="0">
              <a:spcBef>
                <a:spcPts val="0"/>
              </a:spcBef>
              <a:spcAft>
                <a:spcPts val="0"/>
              </a:spcAft>
              <a:buSzPts val="2000"/>
              <a:buChar char="■"/>
              <a:defRPr/>
            </a:lvl9pPr>
          </a:lstStyle>
          <a:p>
            <a:endParaRPr/>
          </a:p>
        </p:txBody>
      </p:sp>
      <p:sp>
        <p:nvSpPr>
          <p:cNvPr id="66" name="Google Shape;66;p13"/>
          <p:cNvSpPr txBox="1">
            <a:spLocks noGrp="1"/>
          </p:cNvSpPr>
          <p:nvPr>
            <p:ph type="sldNum" idx="12"/>
          </p:nvPr>
        </p:nvSpPr>
        <p:spPr>
          <a:xfrm>
            <a:off x="8556775" y="4777350"/>
            <a:ext cx="548700" cy="2901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extLst>
      <p:ext uri="{BB962C8B-B14F-4D97-AF65-F5344CB8AC3E}">
        <p14:creationId xmlns:p14="http://schemas.microsoft.com/office/powerpoint/2010/main" val="22832782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 1 column - Gold" preserve="1">
  <p:cSld name="1_Title + 1 column - Gold">
    <p:bg>
      <p:bgPr>
        <a:solidFill>
          <a:schemeClr val="bg1"/>
        </a:solidFill>
        <a:effectLst/>
      </p:bgPr>
    </p:bg>
    <p:spTree>
      <p:nvGrpSpPr>
        <p:cNvPr id="1" name="Shape 62"/>
        <p:cNvGrpSpPr/>
        <p:nvPr/>
      </p:nvGrpSpPr>
      <p:grpSpPr>
        <a:xfrm>
          <a:off x="0" y="0"/>
          <a:ext cx="0" cy="0"/>
          <a:chOff x="0" y="0"/>
          <a:chExt cx="0" cy="0"/>
        </a:xfrm>
      </p:grpSpPr>
      <p:sp>
        <p:nvSpPr>
          <p:cNvPr id="63" name="Google Shape;63;p13"/>
          <p:cNvSpPr/>
          <p:nvPr/>
        </p:nvSpPr>
        <p:spPr>
          <a:xfrm>
            <a:off x="0" y="318620"/>
            <a:ext cx="412800" cy="258000"/>
          </a:xfrm>
          <a:prstGeom prst="rect">
            <a:avLst/>
          </a:prstGeom>
          <a:solidFill>
            <a:srgbClr val="009C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4" name="Google Shape;64;p13"/>
          <p:cNvSpPr txBox="1">
            <a:spLocks noGrp="1"/>
          </p:cNvSpPr>
          <p:nvPr>
            <p:ph type="title"/>
          </p:nvPr>
        </p:nvSpPr>
        <p:spPr>
          <a:xfrm>
            <a:off x="457200" y="447620"/>
            <a:ext cx="8229600" cy="1071900"/>
          </a:xfrm>
          <a:prstGeom prst="rect">
            <a:avLst/>
          </a:prstGeom>
        </p:spPr>
        <p:txBody>
          <a:bodyPr spcFirstLastPara="1" wrap="square" lIns="91425" tIns="91425" rIns="91425" bIns="91425" anchor="b"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65" name="Google Shape;65;p13"/>
          <p:cNvSpPr txBox="1">
            <a:spLocks noGrp="1"/>
          </p:cNvSpPr>
          <p:nvPr>
            <p:ph type="body" idx="1"/>
          </p:nvPr>
        </p:nvSpPr>
        <p:spPr>
          <a:xfrm>
            <a:off x="561950" y="1880794"/>
            <a:ext cx="8020200" cy="2815200"/>
          </a:xfrm>
          <a:prstGeom prst="rect">
            <a:avLst/>
          </a:prstGeom>
        </p:spPr>
        <p:txBody>
          <a:bodyPr spcFirstLastPara="1" wrap="square" lIns="91425" tIns="91425" rIns="91425" bIns="91425" anchor="t" anchorCtr="0">
            <a:noAutofit/>
          </a:bodyPr>
          <a:lstStyle>
            <a:lvl1pPr marL="457200" lvl="0" indent="-355600" rtl="0">
              <a:spcBef>
                <a:spcPts val="600"/>
              </a:spcBef>
              <a:spcAft>
                <a:spcPts val="0"/>
              </a:spcAft>
              <a:buSzPts val="2000"/>
              <a:buChar char="○"/>
              <a:defRPr/>
            </a:lvl1pPr>
            <a:lvl2pPr marL="914400" lvl="1" indent="-355600" rtl="0">
              <a:spcBef>
                <a:spcPts val="0"/>
              </a:spcBef>
              <a:spcAft>
                <a:spcPts val="0"/>
              </a:spcAft>
              <a:buSzPts val="2000"/>
              <a:buChar char="●"/>
              <a:defRPr/>
            </a:lvl2pPr>
            <a:lvl3pPr marL="1371600" lvl="2" indent="-355600" rtl="0">
              <a:spcBef>
                <a:spcPts val="0"/>
              </a:spcBef>
              <a:spcAft>
                <a:spcPts val="0"/>
              </a:spcAft>
              <a:buSzPts val="2000"/>
              <a:buChar char="■"/>
              <a:defRPr/>
            </a:lvl3pPr>
            <a:lvl4pPr marL="1828800" lvl="3" indent="-355600" rtl="0">
              <a:spcBef>
                <a:spcPts val="0"/>
              </a:spcBef>
              <a:spcAft>
                <a:spcPts val="0"/>
              </a:spcAft>
              <a:buSzPts val="2000"/>
              <a:buChar char="●"/>
              <a:defRPr/>
            </a:lvl4pPr>
            <a:lvl5pPr marL="2286000" lvl="4" indent="-355600" rtl="0">
              <a:spcBef>
                <a:spcPts val="0"/>
              </a:spcBef>
              <a:spcAft>
                <a:spcPts val="0"/>
              </a:spcAft>
              <a:buSzPts val="2000"/>
              <a:buChar char="○"/>
              <a:defRPr/>
            </a:lvl5pPr>
            <a:lvl6pPr marL="2743200" lvl="5" indent="-355600" rtl="0">
              <a:spcBef>
                <a:spcPts val="0"/>
              </a:spcBef>
              <a:spcAft>
                <a:spcPts val="0"/>
              </a:spcAft>
              <a:buSzPts val="2000"/>
              <a:buChar char="■"/>
              <a:defRPr/>
            </a:lvl6pPr>
            <a:lvl7pPr marL="3200400" lvl="6" indent="-355600" rtl="0">
              <a:spcBef>
                <a:spcPts val="0"/>
              </a:spcBef>
              <a:spcAft>
                <a:spcPts val="0"/>
              </a:spcAft>
              <a:buSzPts val="2000"/>
              <a:buChar char="●"/>
              <a:defRPr/>
            </a:lvl7pPr>
            <a:lvl8pPr marL="3657600" lvl="7" indent="-355600" rtl="0">
              <a:spcBef>
                <a:spcPts val="0"/>
              </a:spcBef>
              <a:spcAft>
                <a:spcPts val="0"/>
              </a:spcAft>
              <a:buSzPts val="2000"/>
              <a:buChar char="○"/>
              <a:defRPr/>
            </a:lvl8pPr>
            <a:lvl9pPr marL="4114800" lvl="8" indent="-355600" rtl="0">
              <a:spcBef>
                <a:spcPts val="0"/>
              </a:spcBef>
              <a:spcAft>
                <a:spcPts val="0"/>
              </a:spcAft>
              <a:buSzPts val="2000"/>
              <a:buChar char="■"/>
              <a:defRPr/>
            </a:lvl9pPr>
          </a:lstStyle>
          <a:p>
            <a:endParaRPr/>
          </a:p>
        </p:txBody>
      </p:sp>
      <p:sp>
        <p:nvSpPr>
          <p:cNvPr id="66" name="Google Shape;66;p13"/>
          <p:cNvSpPr txBox="1">
            <a:spLocks noGrp="1"/>
          </p:cNvSpPr>
          <p:nvPr>
            <p:ph type="sldNum" idx="12"/>
          </p:nvPr>
        </p:nvSpPr>
        <p:spPr>
          <a:xfrm>
            <a:off x="8556775" y="4777350"/>
            <a:ext cx="548700" cy="2901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extLst>
      <p:ext uri="{BB962C8B-B14F-4D97-AF65-F5344CB8AC3E}">
        <p14:creationId xmlns:p14="http://schemas.microsoft.com/office/powerpoint/2010/main" val="33677339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 2 columns - Gold">
  <p:cSld name="TITLE_AND_TWO_COLUMNS_2_1">
    <p:bg>
      <p:bgPr>
        <a:solidFill>
          <a:srgbClr val="0A9FD9"/>
        </a:solidFill>
        <a:effectLst/>
      </p:bgPr>
    </p:bg>
    <p:spTree>
      <p:nvGrpSpPr>
        <p:cNvPr id="1" name="Shape 67"/>
        <p:cNvGrpSpPr/>
        <p:nvPr/>
      </p:nvGrpSpPr>
      <p:grpSpPr>
        <a:xfrm>
          <a:off x="0" y="0"/>
          <a:ext cx="0" cy="0"/>
          <a:chOff x="0" y="0"/>
          <a:chExt cx="0" cy="0"/>
        </a:xfrm>
      </p:grpSpPr>
      <p:sp>
        <p:nvSpPr>
          <p:cNvPr id="68" name="Google Shape;68;p14"/>
          <p:cNvSpPr/>
          <p:nvPr/>
        </p:nvSpPr>
        <p:spPr>
          <a:xfrm>
            <a:off x="0" y="1069462"/>
            <a:ext cx="412800" cy="2580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9" name="Google Shape;69;p14"/>
          <p:cNvSpPr txBox="1">
            <a:spLocks noGrp="1"/>
          </p:cNvSpPr>
          <p:nvPr>
            <p:ph type="title"/>
          </p:nvPr>
        </p:nvSpPr>
        <p:spPr>
          <a:xfrm>
            <a:off x="457200" y="447620"/>
            <a:ext cx="8229600" cy="1071900"/>
          </a:xfrm>
          <a:prstGeom prst="rect">
            <a:avLst/>
          </a:prstGeom>
        </p:spPr>
        <p:txBody>
          <a:bodyPr spcFirstLastPara="1" wrap="square" lIns="91425" tIns="91425" rIns="91425" bIns="91425" anchor="b"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70" name="Google Shape;70;p14"/>
          <p:cNvSpPr txBox="1">
            <a:spLocks noGrp="1"/>
          </p:cNvSpPr>
          <p:nvPr>
            <p:ph type="body" idx="1"/>
          </p:nvPr>
        </p:nvSpPr>
        <p:spPr>
          <a:xfrm>
            <a:off x="457200" y="1852210"/>
            <a:ext cx="3561000" cy="3073800"/>
          </a:xfrm>
          <a:prstGeom prst="rect">
            <a:avLst/>
          </a:prstGeom>
        </p:spPr>
        <p:txBody>
          <a:bodyPr spcFirstLastPara="1" wrap="square" lIns="91425" tIns="91425" rIns="91425" bIns="91425" anchor="t" anchorCtr="0">
            <a:noAutofit/>
          </a:bodyPr>
          <a:lstStyle>
            <a:lvl1pPr marL="457200" lvl="0" indent="-342900" rtl="0">
              <a:lnSpc>
                <a:spcPct val="115000"/>
              </a:lnSpc>
              <a:spcBef>
                <a:spcPts val="600"/>
              </a:spcBef>
              <a:spcAft>
                <a:spcPts val="0"/>
              </a:spcAft>
              <a:buSzPts val="1800"/>
              <a:buChar char="○"/>
              <a:defRPr sz="1800"/>
            </a:lvl1pPr>
            <a:lvl2pPr marL="914400" lvl="1" indent="-342900" rtl="0">
              <a:lnSpc>
                <a:spcPct val="115000"/>
              </a:lnSpc>
              <a:spcBef>
                <a:spcPts val="0"/>
              </a:spcBef>
              <a:spcAft>
                <a:spcPts val="0"/>
              </a:spcAft>
              <a:buSzPts val="1800"/>
              <a:buChar char="●"/>
              <a:defRPr sz="1800"/>
            </a:lvl2pPr>
            <a:lvl3pPr marL="1371600" lvl="2" indent="-342900" rtl="0">
              <a:lnSpc>
                <a:spcPct val="115000"/>
              </a:lnSpc>
              <a:spcBef>
                <a:spcPts val="0"/>
              </a:spcBef>
              <a:spcAft>
                <a:spcPts val="0"/>
              </a:spcAft>
              <a:buSzPts val="1800"/>
              <a:buChar char="■"/>
              <a:defRPr sz="1800"/>
            </a:lvl3pPr>
            <a:lvl4pPr marL="1828800" lvl="3" indent="-342900" rtl="0">
              <a:lnSpc>
                <a:spcPct val="115000"/>
              </a:lnSpc>
              <a:spcBef>
                <a:spcPts val="0"/>
              </a:spcBef>
              <a:spcAft>
                <a:spcPts val="0"/>
              </a:spcAft>
              <a:buSzPts val="1800"/>
              <a:buChar char="●"/>
              <a:defRPr sz="1800"/>
            </a:lvl4pPr>
            <a:lvl5pPr marL="2286000" lvl="4" indent="-342900" rtl="0">
              <a:lnSpc>
                <a:spcPct val="115000"/>
              </a:lnSpc>
              <a:spcBef>
                <a:spcPts val="0"/>
              </a:spcBef>
              <a:spcAft>
                <a:spcPts val="0"/>
              </a:spcAft>
              <a:buSzPts val="1800"/>
              <a:buChar char="○"/>
              <a:defRPr sz="1800"/>
            </a:lvl5pPr>
            <a:lvl6pPr marL="2743200" lvl="5" indent="-342900" rtl="0">
              <a:lnSpc>
                <a:spcPct val="115000"/>
              </a:lnSpc>
              <a:spcBef>
                <a:spcPts val="0"/>
              </a:spcBef>
              <a:spcAft>
                <a:spcPts val="0"/>
              </a:spcAft>
              <a:buSzPts val="1800"/>
              <a:buChar char="■"/>
              <a:defRPr sz="1800"/>
            </a:lvl6pPr>
            <a:lvl7pPr marL="3200400" lvl="6" indent="-342900" rtl="0">
              <a:lnSpc>
                <a:spcPct val="115000"/>
              </a:lnSpc>
              <a:spcBef>
                <a:spcPts val="0"/>
              </a:spcBef>
              <a:spcAft>
                <a:spcPts val="0"/>
              </a:spcAft>
              <a:buSzPts val="1800"/>
              <a:buChar char="●"/>
              <a:defRPr sz="1800"/>
            </a:lvl7pPr>
            <a:lvl8pPr marL="3657600" lvl="7" indent="-342900" rtl="0">
              <a:lnSpc>
                <a:spcPct val="115000"/>
              </a:lnSpc>
              <a:spcBef>
                <a:spcPts val="0"/>
              </a:spcBef>
              <a:spcAft>
                <a:spcPts val="0"/>
              </a:spcAft>
              <a:buSzPts val="1800"/>
              <a:buChar char="○"/>
              <a:defRPr sz="1800"/>
            </a:lvl8pPr>
            <a:lvl9pPr marL="4114800" lvl="8" indent="-342900" rtl="0">
              <a:lnSpc>
                <a:spcPct val="115000"/>
              </a:lnSpc>
              <a:spcBef>
                <a:spcPts val="0"/>
              </a:spcBef>
              <a:spcAft>
                <a:spcPts val="0"/>
              </a:spcAft>
              <a:buSzPts val="1800"/>
              <a:buChar char="■"/>
              <a:defRPr sz="1800"/>
            </a:lvl9pPr>
          </a:lstStyle>
          <a:p>
            <a:endParaRPr/>
          </a:p>
        </p:txBody>
      </p:sp>
      <p:sp>
        <p:nvSpPr>
          <p:cNvPr id="71" name="Google Shape;71;p14"/>
          <p:cNvSpPr txBox="1">
            <a:spLocks noGrp="1"/>
          </p:cNvSpPr>
          <p:nvPr>
            <p:ph type="body" idx="2"/>
          </p:nvPr>
        </p:nvSpPr>
        <p:spPr>
          <a:xfrm>
            <a:off x="5131069" y="1852125"/>
            <a:ext cx="3600000" cy="3073800"/>
          </a:xfrm>
          <a:prstGeom prst="rect">
            <a:avLst/>
          </a:prstGeom>
        </p:spPr>
        <p:txBody>
          <a:bodyPr spcFirstLastPara="1" wrap="square" lIns="91425" tIns="91425" rIns="91425" bIns="91425" anchor="t" anchorCtr="0">
            <a:noAutofit/>
          </a:bodyPr>
          <a:lstStyle>
            <a:lvl1pPr marL="457200" lvl="0" indent="-342900" rtl="0">
              <a:lnSpc>
                <a:spcPct val="115000"/>
              </a:lnSpc>
              <a:spcBef>
                <a:spcPts val="600"/>
              </a:spcBef>
              <a:spcAft>
                <a:spcPts val="0"/>
              </a:spcAft>
              <a:buSzPts val="1800"/>
              <a:buChar char="○"/>
              <a:defRPr sz="1800"/>
            </a:lvl1pPr>
            <a:lvl2pPr marL="914400" lvl="1" indent="-342900" rtl="0">
              <a:lnSpc>
                <a:spcPct val="115000"/>
              </a:lnSpc>
              <a:spcBef>
                <a:spcPts val="0"/>
              </a:spcBef>
              <a:spcAft>
                <a:spcPts val="0"/>
              </a:spcAft>
              <a:buSzPts val="1800"/>
              <a:buChar char="●"/>
              <a:defRPr sz="1800"/>
            </a:lvl2pPr>
            <a:lvl3pPr marL="1371600" lvl="2" indent="-342900" rtl="0">
              <a:lnSpc>
                <a:spcPct val="115000"/>
              </a:lnSpc>
              <a:spcBef>
                <a:spcPts val="0"/>
              </a:spcBef>
              <a:spcAft>
                <a:spcPts val="0"/>
              </a:spcAft>
              <a:buSzPts val="1800"/>
              <a:buChar char="■"/>
              <a:defRPr sz="1800"/>
            </a:lvl3pPr>
            <a:lvl4pPr marL="1828800" lvl="3" indent="-342900" rtl="0">
              <a:lnSpc>
                <a:spcPct val="115000"/>
              </a:lnSpc>
              <a:spcBef>
                <a:spcPts val="0"/>
              </a:spcBef>
              <a:spcAft>
                <a:spcPts val="0"/>
              </a:spcAft>
              <a:buSzPts val="1800"/>
              <a:buChar char="●"/>
              <a:defRPr sz="1800"/>
            </a:lvl4pPr>
            <a:lvl5pPr marL="2286000" lvl="4" indent="-342900" rtl="0">
              <a:lnSpc>
                <a:spcPct val="115000"/>
              </a:lnSpc>
              <a:spcBef>
                <a:spcPts val="0"/>
              </a:spcBef>
              <a:spcAft>
                <a:spcPts val="0"/>
              </a:spcAft>
              <a:buSzPts val="1800"/>
              <a:buChar char="○"/>
              <a:defRPr sz="1800"/>
            </a:lvl5pPr>
            <a:lvl6pPr marL="2743200" lvl="5" indent="-342900" rtl="0">
              <a:lnSpc>
                <a:spcPct val="115000"/>
              </a:lnSpc>
              <a:spcBef>
                <a:spcPts val="0"/>
              </a:spcBef>
              <a:spcAft>
                <a:spcPts val="0"/>
              </a:spcAft>
              <a:buSzPts val="1800"/>
              <a:buChar char="■"/>
              <a:defRPr sz="1800"/>
            </a:lvl6pPr>
            <a:lvl7pPr marL="3200400" lvl="6" indent="-342900" rtl="0">
              <a:lnSpc>
                <a:spcPct val="115000"/>
              </a:lnSpc>
              <a:spcBef>
                <a:spcPts val="0"/>
              </a:spcBef>
              <a:spcAft>
                <a:spcPts val="0"/>
              </a:spcAft>
              <a:buSzPts val="1800"/>
              <a:buChar char="●"/>
              <a:defRPr sz="1800"/>
            </a:lvl7pPr>
            <a:lvl8pPr marL="3657600" lvl="7" indent="-342900" rtl="0">
              <a:lnSpc>
                <a:spcPct val="115000"/>
              </a:lnSpc>
              <a:spcBef>
                <a:spcPts val="0"/>
              </a:spcBef>
              <a:spcAft>
                <a:spcPts val="0"/>
              </a:spcAft>
              <a:buSzPts val="1800"/>
              <a:buChar char="○"/>
              <a:defRPr sz="1800"/>
            </a:lvl8pPr>
            <a:lvl9pPr marL="4114800" lvl="8" indent="-342900" rtl="0">
              <a:lnSpc>
                <a:spcPct val="115000"/>
              </a:lnSpc>
              <a:spcBef>
                <a:spcPts val="0"/>
              </a:spcBef>
              <a:spcAft>
                <a:spcPts val="0"/>
              </a:spcAft>
              <a:buSzPts val="1800"/>
              <a:buChar char="■"/>
              <a:defRPr sz="1800"/>
            </a:lvl9pPr>
          </a:lstStyle>
          <a:p>
            <a:endParaRPr/>
          </a:p>
        </p:txBody>
      </p:sp>
      <p:sp>
        <p:nvSpPr>
          <p:cNvPr id="72" name="Google Shape;72;p14"/>
          <p:cNvSpPr txBox="1">
            <a:spLocks noGrp="1"/>
          </p:cNvSpPr>
          <p:nvPr>
            <p:ph type="sldNum" idx="12"/>
          </p:nvPr>
        </p:nvSpPr>
        <p:spPr>
          <a:xfrm>
            <a:off x="8556775" y="4777350"/>
            <a:ext cx="548700" cy="2901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 Gold">
  <p:cSld name="CAPTION_ONLY_1_1">
    <p:bg>
      <p:bgPr>
        <a:solidFill>
          <a:srgbClr val="0A9FD9"/>
        </a:solidFill>
        <a:effectLst/>
      </p:bgPr>
    </p:bg>
    <p:spTree>
      <p:nvGrpSpPr>
        <p:cNvPr id="1" name="Shape 84"/>
        <p:cNvGrpSpPr/>
        <p:nvPr/>
      </p:nvGrpSpPr>
      <p:grpSpPr>
        <a:xfrm>
          <a:off x="0" y="0"/>
          <a:ext cx="0" cy="0"/>
          <a:chOff x="0" y="0"/>
          <a:chExt cx="0" cy="0"/>
        </a:xfrm>
      </p:grpSpPr>
      <p:sp>
        <p:nvSpPr>
          <p:cNvPr id="85" name="Google Shape;85;p17"/>
          <p:cNvSpPr txBox="1">
            <a:spLocks noGrp="1"/>
          </p:cNvSpPr>
          <p:nvPr>
            <p:ph type="body" idx="1"/>
          </p:nvPr>
        </p:nvSpPr>
        <p:spPr>
          <a:xfrm>
            <a:off x="588700" y="4406306"/>
            <a:ext cx="7966500" cy="278700"/>
          </a:xfrm>
          <a:prstGeom prst="rect">
            <a:avLst/>
          </a:prstGeom>
        </p:spPr>
        <p:txBody>
          <a:bodyPr spcFirstLastPara="1" wrap="square" lIns="91425" tIns="91425" rIns="91425" bIns="91425" anchor="t" anchorCtr="0">
            <a:noAutofit/>
          </a:bodyPr>
          <a:lstStyle>
            <a:lvl1pPr marL="457200" lvl="0" indent="-228600" algn="ctr" rtl="0">
              <a:spcBef>
                <a:spcPts val="360"/>
              </a:spcBef>
              <a:spcAft>
                <a:spcPts val="0"/>
              </a:spcAft>
              <a:buSzPts val="1800"/>
              <a:buNone/>
              <a:defRPr sz="1800"/>
            </a:lvl1pPr>
          </a:lstStyle>
          <a:p>
            <a:endParaRPr/>
          </a:p>
        </p:txBody>
      </p:sp>
      <p:sp>
        <p:nvSpPr>
          <p:cNvPr id="86" name="Google Shape;86;p17"/>
          <p:cNvSpPr/>
          <p:nvPr/>
        </p:nvSpPr>
        <p:spPr>
          <a:xfrm>
            <a:off x="2584275" y="451669"/>
            <a:ext cx="3996000" cy="1263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7" name="Google Shape;87;p17"/>
          <p:cNvSpPr txBox="1">
            <a:spLocks noGrp="1"/>
          </p:cNvSpPr>
          <p:nvPr>
            <p:ph type="sldNum" idx="12"/>
          </p:nvPr>
        </p:nvSpPr>
        <p:spPr>
          <a:xfrm>
            <a:off x="8556775" y="4777350"/>
            <a:ext cx="548700" cy="2901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 Gold">
  <p:cSld name="BLANK_1_1">
    <p:bg>
      <p:bgPr>
        <a:solidFill>
          <a:srgbClr val="0A9FD9"/>
        </a:solidFill>
        <a:effectLst/>
      </p:bgPr>
    </p:bg>
    <p:spTree>
      <p:nvGrpSpPr>
        <p:cNvPr id="1" name="Shape 88"/>
        <p:cNvGrpSpPr/>
        <p:nvPr/>
      </p:nvGrpSpPr>
      <p:grpSpPr>
        <a:xfrm>
          <a:off x="0" y="0"/>
          <a:ext cx="0" cy="0"/>
          <a:chOff x="0" y="0"/>
          <a:chExt cx="0" cy="0"/>
        </a:xfrm>
      </p:grpSpPr>
      <p:sp>
        <p:nvSpPr>
          <p:cNvPr id="89" name="Google Shape;89;p18"/>
          <p:cNvSpPr txBox="1">
            <a:spLocks noGrp="1"/>
          </p:cNvSpPr>
          <p:nvPr>
            <p:ph type="sldNum" idx="12"/>
          </p:nvPr>
        </p:nvSpPr>
        <p:spPr>
          <a:xfrm>
            <a:off x="8556775" y="4777350"/>
            <a:ext cx="548700" cy="2901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solidFill>
          <a:schemeClr val="accen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57200" y="447620"/>
            <a:ext cx="8229600" cy="1071900"/>
          </a:xfrm>
          <a:prstGeom prst="rect">
            <a:avLst/>
          </a:prstGeom>
          <a:noFill/>
          <a:ln>
            <a:noFill/>
          </a:ln>
        </p:spPr>
        <p:txBody>
          <a:bodyPr spcFirstLastPara="1" wrap="square" lIns="91425" tIns="91425" rIns="91425" bIns="91425" anchor="b" anchorCtr="0">
            <a:noAutofit/>
          </a:bodyPr>
          <a:lstStyle>
            <a:lvl1pPr lvl="0">
              <a:spcBef>
                <a:spcPts val="0"/>
              </a:spcBef>
              <a:spcAft>
                <a:spcPts val="0"/>
              </a:spcAft>
              <a:buClr>
                <a:schemeClr val="lt1"/>
              </a:buClr>
              <a:buSzPts val="3200"/>
              <a:buFont typeface="Montserrat"/>
              <a:buNone/>
              <a:defRPr sz="3200" b="1">
                <a:solidFill>
                  <a:schemeClr val="lt1"/>
                </a:solidFill>
                <a:latin typeface="Montserrat"/>
                <a:ea typeface="Montserrat"/>
                <a:cs typeface="Montserrat"/>
                <a:sym typeface="Montserrat"/>
              </a:defRPr>
            </a:lvl1pPr>
            <a:lvl2pPr lvl="1">
              <a:spcBef>
                <a:spcPts val="0"/>
              </a:spcBef>
              <a:spcAft>
                <a:spcPts val="0"/>
              </a:spcAft>
              <a:buClr>
                <a:schemeClr val="lt1"/>
              </a:buClr>
              <a:buSzPts val="3200"/>
              <a:buFont typeface="Montserrat"/>
              <a:buNone/>
              <a:defRPr sz="3200" b="1">
                <a:solidFill>
                  <a:schemeClr val="lt1"/>
                </a:solidFill>
                <a:latin typeface="Montserrat"/>
                <a:ea typeface="Montserrat"/>
                <a:cs typeface="Montserrat"/>
                <a:sym typeface="Montserrat"/>
              </a:defRPr>
            </a:lvl2pPr>
            <a:lvl3pPr lvl="2">
              <a:spcBef>
                <a:spcPts val="0"/>
              </a:spcBef>
              <a:spcAft>
                <a:spcPts val="0"/>
              </a:spcAft>
              <a:buClr>
                <a:schemeClr val="lt1"/>
              </a:buClr>
              <a:buSzPts val="3200"/>
              <a:buFont typeface="Montserrat"/>
              <a:buNone/>
              <a:defRPr sz="3200" b="1">
                <a:solidFill>
                  <a:schemeClr val="lt1"/>
                </a:solidFill>
                <a:latin typeface="Montserrat"/>
                <a:ea typeface="Montserrat"/>
                <a:cs typeface="Montserrat"/>
                <a:sym typeface="Montserrat"/>
              </a:defRPr>
            </a:lvl3pPr>
            <a:lvl4pPr lvl="3">
              <a:spcBef>
                <a:spcPts val="0"/>
              </a:spcBef>
              <a:spcAft>
                <a:spcPts val="0"/>
              </a:spcAft>
              <a:buClr>
                <a:schemeClr val="lt1"/>
              </a:buClr>
              <a:buSzPts val="3200"/>
              <a:buFont typeface="Montserrat"/>
              <a:buNone/>
              <a:defRPr sz="3200" b="1">
                <a:solidFill>
                  <a:schemeClr val="lt1"/>
                </a:solidFill>
                <a:latin typeface="Montserrat"/>
                <a:ea typeface="Montserrat"/>
                <a:cs typeface="Montserrat"/>
                <a:sym typeface="Montserrat"/>
              </a:defRPr>
            </a:lvl4pPr>
            <a:lvl5pPr lvl="4">
              <a:spcBef>
                <a:spcPts val="0"/>
              </a:spcBef>
              <a:spcAft>
                <a:spcPts val="0"/>
              </a:spcAft>
              <a:buClr>
                <a:schemeClr val="lt1"/>
              </a:buClr>
              <a:buSzPts val="3200"/>
              <a:buFont typeface="Montserrat"/>
              <a:buNone/>
              <a:defRPr sz="3200" b="1">
                <a:solidFill>
                  <a:schemeClr val="lt1"/>
                </a:solidFill>
                <a:latin typeface="Montserrat"/>
                <a:ea typeface="Montserrat"/>
                <a:cs typeface="Montserrat"/>
                <a:sym typeface="Montserrat"/>
              </a:defRPr>
            </a:lvl5pPr>
            <a:lvl6pPr lvl="5">
              <a:spcBef>
                <a:spcPts val="0"/>
              </a:spcBef>
              <a:spcAft>
                <a:spcPts val="0"/>
              </a:spcAft>
              <a:buClr>
                <a:schemeClr val="lt1"/>
              </a:buClr>
              <a:buSzPts val="3200"/>
              <a:buFont typeface="Montserrat"/>
              <a:buNone/>
              <a:defRPr sz="3200" b="1">
                <a:solidFill>
                  <a:schemeClr val="lt1"/>
                </a:solidFill>
                <a:latin typeface="Montserrat"/>
                <a:ea typeface="Montserrat"/>
                <a:cs typeface="Montserrat"/>
                <a:sym typeface="Montserrat"/>
              </a:defRPr>
            </a:lvl6pPr>
            <a:lvl7pPr lvl="6">
              <a:spcBef>
                <a:spcPts val="0"/>
              </a:spcBef>
              <a:spcAft>
                <a:spcPts val="0"/>
              </a:spcAft>
              <a:buClr>
                <a:schemeClr val="lt1"/>
              </a:buClr>
              <a:buSzPts val="3200"/>
              <a:buFont typeface="Montserrat"/>
              <a:buNone/>
              <a:defRPr sz="3200" b="1">
                <a:solidFill>
                  <a:schemeClr val="lt1"/>
                </a:solidFill>
                <a:latin typeface="Montserrat"/>
                <a:ea typeface="Montserrat"/>
                <a:cs typeface="Montserrat"/>
                <a:sym typeface="Montserrat"/>
              </a:defRPr>
            </a:lvl7pPr>
            <a:lvl8pPr lvl="7">
              <a:spcBef>
                <a:spcPts val="0"/>
              </a:spcBef>
              <a:spcAft>
                <a:spcPts val="0"/>
              </a:spcAft>
              <a:buClr>
                <a:schemeClr val="lt1"/>
              </a:buClr>
              <a:buSzPts val="3200"/>
              <a:buFont typeface="Montserrat"/>
              <a:buNone/>
              <a:defRPr sz="3200" b="1">
                <a:solidFill>
                  <a:schemeClr val="lt1"/>
                </a:solidFill>
                <a:latin typeface="Montserrat"/>
                <a:ea typeface="Montserrat"/>
                <a:cs typeface="Montserrat"/>
                <a:sym typeface="Montserrat"/>
              </a:defRPr>
            </a:lvl8pPr>
            <a:lvl9pPr lvl="8">
              <a:spcBef>
                <a:spcPts val="0"/>
              </a:spcBef>
              <a:spcAft>
                <a:spcPts val="0"/>
              </a:spcAft>
              <a:buClr>
                <a:schemeClr val="lt1"/>
              </a:buClr>
              <a:buSzPts val="3200"/>
              <a:buFont typeface="Montserrat"/>
              <a:buNone/>
              <a:defRPr sz="3200" b="1">
                <a:solidFill>
                  <a:schemeClr val="lt1"/>
                </a:solidFill>
                <a:latin typeface="Montserrat"/>
                <a:ea typeface="Montserrat"/>
                <a:cs typeface="Montserrat"/>
                <a:sym typeface="Montserrat"/>
              </a:defRPr>
            </a:lvl9pPr>
          </a:lstStyle>
          <a:p>
            <a:endParaRPr/>
          </a:p>
        </p:txBody>
      </p:sp>
      <p:sp>
        <p:nvSpPr>
          <p:cNvPr id="7" name="Google Shape;7;p1"/>
          <p:cNvSpPr txBox="1">
            <a:spLocks noGrp="1"/>
          </p:cNvSpPr>
          <p:nvPr>
            <p:ph type="body" idx="1"/>
          </p:nvPr>
        </p:nvSpPr>
        <p:spPr>
          <a:xfrm>
            <a:off x="561950" y="1880794"/>
            <a:ext cx="8020200" cy="2815200"/>
          </a:xfrm>
          <a:prstGeom prst="rect">
            <a:avLst/>
          </a:prstGeom>
          <a:noFill/>
          <a:ln>
            <a:noFill/>
          </a:ln>
        </p:spPr>
        <p:txBody>
          <a:bodyPr spcFirstLastPara="1" wrap="square" lIns="91425" tIns="91425" rIns="91425" bIns="91425" anchor="t" anchorCtr="0">
            <a:noAutofit/>
          </a:bodyPr>
          <a:lstStyle>
            <a:lvl1pPr marL="457200" lvl="0" indent="-355600">
              <a:spcBef>
                <a:spcPts val="600"/>
              </a:spcBef>
              <a:spcAft>
                <a:spcPts val="0"/>
              </a:spcAft>
              <a:buClr>
                <a:schemeClr val="lt1"/>
              </a:buClr>
              <a:buSzPts val="2000"/>
              <a:buFont typeface="Open Sans"/>
              <a:buChar char="○"/>
              <a:defRPr sz="2000">
                <a:solidFill>
                  <a:schemeClr val="lt1"/>
                </a:solidFill>
                <a:latin typeface="Open Sans"/>
                <a:ea typeface="Open Sans"/>
                <a:cs typeface="Open Sans"/>
                <a:sym typeface="Open Sans"/>
              </a:defRPr>
            </a:lvl1pPr>
            <a:lvl2pPr marL="914400" lvl="1" indent="-355600">
              <a:spcBef>
                <a:spcPts val="0"/>
              </a:spcBef>
              <a:spcAft>
                <a:spcPts val="0"/>
              </a:spcAft>
              <a:buClr>
                <a:schemeClr val="lt1"/>
              </a:buClr>
              <a:buSzPts val="2000"/>
              <a:buFont typeface="Open Sans"/>
              <a:buChar char="●"/>
              <a:defRPr sz="2000">
                <a:solidFill>
                  <a:schemeClr val="lt1"/>
                </a:solidFill>
                <a:latin typeface="Open Sans"/>
                <a:ea typeface="Open Sans"/>
                <a:cs typeface="Open Sans"/>
                <a:sym typeface="Open Sans"/>
              </a:defRPr>
            </a:lvl2pPr>
            <a:lvl3pPr marL="1371600" lvl="2" indent="-355600">
              <a:spcBef>
                <a:spcPts val="0"/>
              </a:spcBef>
              <a:spcAft>
                <a:spcPts val="0"/>
              </a:spcAft>
              <a:buClr>
                <a:schemeClr val="lt1"/>
              </a:buClr>
              <a:buSzPts val="2000"/>
              <a:buFont typeface="Open Sans"/>
              <a:buChar char="■"/>
              <a:defRPr sz="2000">
                <a:solidFill>
                  <a:schemeClr val="lt1"/>
                </a:solidFill>
                <a:latin typeface="Open Sans"/>
                <a:ea typeface="Open Sans"/>
                <a:cs typeface="Open Sans"/>
                <a:sym typeface="Open Sans"/>
              </a:defRPr>
            </a:lvl3pPr>
            <a:lvl4pPr marL="1828800" lvl="3" indent="-355600">
              <a:spcBef>
                <a:spcPts val="0"/>
              </a:spcBef>
              <a:spcAft>
                <a:spcPts val="0"/>
              </a:spcAft>
              <a:buClr>
                <a:schemeClr val="lt1"/>
              </a:buClr>
              <a:buSzPts val="2000"/>
              <a:buFont typeface="Open Sans"/>
              <a:buChar char="●"/>
              <a:defRPr sz="2000">
                <a:solidFill>
                  <a:schemeClr val="lt1"/>
                </a:solidFill>
                <a:latin typeface="Open Sans"/>
                <a:ea typeface="Open Sans"/>
                <a:cs typeface="Open Sans"/>
                <a:sym typeface="Open Sans"/>
              </a:defRPr>
            </a:lvl4pPr>
            <a:lvl5pPr marL="2286000" lvl="4" indent="-355600">
              <a:spcBef>
                <a:spcPts val="0"/>
              </a:spcBef>
              <a:spcAft>
                <a:spcPts val="0"/>
              </a:spcAft>
              <a:buClr>
                <a:schemeClr val="lt1"/>
              </a:buClr>
              <a:buSzPts val="2000"/>
              <a:buFont typeface="Open Sans"/>
              <a:buChar char="○"/>
              <a:defRPr sz="2000">
                <a:solidFill>
                  <a:schemeClr val="lt1"/>
                </a:solidFill>
                <a:latin typeface="Open Sans"/>
                <a:ea typeface="Open Sans"/>
                <a:cs typeface="Open Sans"/>
                <a:sym typeface="Open Sans"/>
              </a:defRPr>
            </a:lvl5pPr>
            <a:lvl6pPr marL="2743200" lvl="5" indent="-355600">
              <a:spcBef>
                <a:spcPts val="0"/>
              </a:spcBef>
              <a:spcAft>
                <a:spcPts val="0"/>
              </a:spcAft>
              <a:buClr>
                <a:schemeClr val="lt1"/>
              </a:buClr>
              <a:buSzPts val="2000"/>
              <a:buFont typeface="Open Sans"/>
              <a:buChar char="■"/>
              <a:defRPr sz="2000">
                <a:solidFill>
                  <a:schemeClr val="lt1"/>
                </a:solidFill>
                <a:latin typeface="Open Sans"/>
                <a:ea typeface="Open Sans"/>
                <a:cs typeface="Open Sans"/>
                <a:sym typeface="Open Sans"/>
              </a:defRPr>
            </a:lvl6pPr>
            <a:lvl7pPr marL="3200400" lvl="6" indent="-355600">
              <a:spcBef>
                <a:spcPts val="0"/>
              </a:spcBef>
              <a:spcAft>
                <a:spcPts val="0"/>
              </a:spcAft>
              <a:buClr>
                <a:schemeClr val="lt1"/>
              </a:buClr>
              <a:buSzPts val="2000"/>
              <a:buFont typeface="Open Sans"/>
              <a:buChar char="●"/>
              <a:defRPr sz="2000">
                <a:solidFill>
                  <a:schemeClr val="lt1"/>
                </a:solidFill>
                <a:latin typeface="Open Sans"/>
                <a:ea typeface="Open Sans"/>
                <a:cs typeface="Open Sans"/>
                <a:sym typeface="Open Sans"/>
              </a:defRPr>
            </a:lvl7pPr>
            <a:lvl8pPr marL="3657600" lvl="7" indent="-355600">
              <a:spcBef>
                <a:spcPts val="0"/>
              </a:spcBef>
              <a:spcAft>
                <a:spcPts val="0"/>
              </a:spcAft>
              <a:buClr>
                <a:schemeClr val="lt1"/>
              </a:buClr>
              <a:buSzPts val="2000"/>
              <a:buFont typeface="Open Sans"/>
              <a:buChar char="○"/>
              <a:defRPr sz="2000">
                <a:solidFill>
                  <a:schemeClr val="lt1"/>
                </a:solidFill>
                <a:latin typeface="Open Sans"/>
                <a:ea typeface="Open Sans"/>
                <a:cs typeface="Open Sans"/>
                <a:sym typeface="Open Sans"/>
              </a:defRPr>
            </a:lvl8pPr>
            <a:lvl9pPr marL="4114800" lvl="8" indent="-355600">
              <a:spcBef>
                <a:spcPts val="0"/>
              </a:spcBef>
              <a:spcAft>
                <a:spcPts val="0"/>
              </a:spcAft>
              <a:buClr>
                <a:schemeClr val="lt1"/>
              </a:buClr>
              <a:buSzPts val="2000"/>
              <a:buFont typeface="Open Sans"/>
              <a:buChar char="■"/>
              <a:defRPr sz="2000">
                <a:solidFill>
                  <a:schemeClr val="lt1"/>
                </a:solidFill>
                <a:latin typeface="Open Sans"/>
                <a:ea typeface="Open Sans"/>
                <a:cs typeface="Open Sans"/>
                <a:sym typeface="Open Sans"/>
              </a:defRPr>
            </a:lvl9pPr>
          </a:lstStyle>
          <a:p>
            <a:endParaRPr/>
          </a:p>
        </p:txBody>
      </p:sp>
      <p:sp>
        <p:nvSpPr>
          <p:cNvPr id="8" name="Google Shape;8;p1"/>
          <p:cNvSpPr txBox="1">
            <a:spLocks noGrp="1"/>
          </p:cNvSpPr>
          <p:nvPr>
            <p:ph type="sldNum" idx="12"/>
          </p:nvPr>
        </p:nvSpPr>
        <p:spPr>
          <a:xfrm>
            <a:off x="8556775" y="4777350"/>
            <a:ext cx="548700" cy="290100"/>
          </a:xfrm>
          <a:prstGeom prst="rect">
            <a:avLst/>
          </a:prstGeom>
          <a:noFill/>
          <a:ln>
            <a:noFill/>
          </a:ln>
        </p:spPr>
        <p:txBody>
          <a:bodyPr spcFirstLastPara="1" wrap="square" lIns="91425" tIns="91425" rIns="91425" bIns="91425" anchor="t" anchorCtr="0">
            <a:noAutofit/>
          </a:bodyPr>
          <a:lstStyle>
            <a:lvl1pPr lvl="0" algn="r">
              <a:buNone/>
              <a:defRPr sz="1100">
                <a:solidFill>
                  <a:schemeClr val="lt1"/>
                </a:solidFill>
                <a:latin typeface="Montserrat"/>
                <a:ea typeface="Montserrat"/>
                <a:cs typeface="Montserrat"/>
                <a:sym typeface="Montserrat"/>
              </a:defRPr>
            </a:lvl1pPr>
            <a:lvl2pPr lvl="1" algn="r">
              <a:buNone/>
              <a:defRPr sz="1100">
                <a:solidFill>
                  <a:schemeClr val="lt1"/>
                </a:solidFill>
                <a:latin typeface="Montserrat"/>
                <a:ea typeface="Montserrat"/>
                <a:cs typeface="Montserrat"/>
                <a:sym typeface="Montserrat"/>
              </a:defRPr>
            </a:lvl2pPr>
            <a:lvl3pPr lvl="2" algn="r">
              <a:buNone/>
              <a:defRPr sz="1100">
                <a:solidFill>
                  <a:schemeClr val="lt1"/>
                </a:solidFill>
                <a:latin typeface="Montserrat"/>
                <a:ea typeface="Montserrat"/>
                <a:cs typeface="Montserrat"/>
                <a:sym typeface="Montserrat"/>
              </a:defRPr>
            </a:lvl3pPr>
            <a:lvl4pPr lvl="3" algn="r">
              <a:buNone/>
              <a:defRPr sz="1100">
                <a:solidFill>
                  <a:schemeClr val="lt1"/>
                </a:solidFill>
                <a:latin typeface="Montserrat"/>
                <a:ea typeface="Montserrat"/>
                <a:cs typeface="Montserrat"/>
                <a:sym typeface="Montserrat"/>
              </a:defRPr>
            </a:lvl4pPr>
            <a:lvl5pPr lvl="4" algn="r">
              <a:buNone/>
              <a:defRPr sz="1100">
                <a:solidFill>
                  <a:schemeClr val="lt1"/>
                </a:solidFill>
                <a:latin typeface="Montserrat"/>
                <a:ea typeface="Montserrat"/>
                <a:cs typeface="Montserrat"/>
                <a:sym typeface="Montserrat"/>
              </a:defRPr>
            </a:lvl5pPr>
            <a:lvl6pPr lvl="5" algn="r">
              <a:buNone/>
              <a:defRPr sz="1100">
                <a:solidFill>
                  <a:schemeClr val="lt1"/>
                </a:solidFill>
                <a:latin typeface="Montserrat"/>
                <a:ea typeface="Montserrat"/>
                <a:cs typeface="Montserrat"/>
                <a:sym typeface="Montserrat"/>
              </a:defRPr>
            </a:lvl6pPr>
            <a:lvl7pPr lvl="6" algn="r">
              <a:buNone/>
              <a:defRPr sz="1100">
                <a:solidFill>
                  <a:schemeClr val="lt1"/>
                </a:solidFill>
                <a:latin typeface="Montserrat"/>
                <a:ea typeface="Montserrat"/>
                <a:cs typeface="Montserrat"/>
                <a:sym typeface="Montserrat"/>
              </a:defRPr>
            </a:lvl7pPr>
            <a:lvl8pPr lvl="7" algn="r">
              <a:buNone/>
              <a:defRPr sz="1100">
                <a:solidFill>
                  <a:schemeClr val="lt1"/>
                </a:solidFill>
                <a:latin typeface="Montserrat"/>
                <a:ea typeface="Montserrat"/>
                <a:cs typeface="Montserrat"/>
                <a:sym typeface="Montserrat"/>
              </a:defRPr>
            </a:lvl8pPr>
            <a:lvl9pPr lvl="8" algn="r">
              <a:buNone/>
              <a:defRPr sz="1100">
                <a:solidFill>
                  <a:schemeClr val="lt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
              <a:t>‹#›</a:t>
            </a:fld>
            <a:endParaRPr dirty="0"/>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1" r:id="rId3"/>
    <p:sldLayoutId id="2147483656" r:id="rId4"/>
    <p:sldLayoutId id="2147483667" r:id="rId5"/>
    <p:sldLayoutId id="2147483668" r:id="rId6"/>
    <p:sldLayoutId id="2147483660" r:id="rId7"/>
    <p:sldLayoutId id="2147483663" r:id="rId8"/>
    <p:sldLayoutId id="2147483664" r:id="rId9"/>
    <p:sldLayoutId id="2147483666" r:id="rId10"/>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hyperlink" Target="https://ct.odisha.gov.in/news/odisha-electric-vehicle-policy2021" TargetMode="External"/><Relationship Id="rId13" Type="http://schemas.openxmlformats.org/officeDocument/2006/relationships/hyperlink" Target="https://mnre.gov.in/img/documents/uploads/file_f-1632962479310.pdf" TargetMode="External"/><Relationship Id="rId3" Type="http://schemas.openxmlformats.org/officeDocument/2006/relationships/tags" Target="../tags/tag3.xml"/><Relationship Id="rId7" Type="http://schemas.openxmlformats.org/officeDocument/2006/relationships/notesSlide" Target="../notesSlides/notesSlide10.xml"/><Relationship Id="rId12" Type="http://schemas.openxmlformats.org/officeDocument/2006/relationships/hyperlink" Target="https://mnre.gov.in/img/documents/uploads/file_f-1629191042621.pdf" TargetMode="Externa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slideLayout" Target="../slideLayouts/slideLayout10.xml"/><Relationship Id="rId11" Type="http://schemas.openxmlformats.org/officeDocument/2006/relationships/hyperlink" Target="https://cercind.gov.in/2021/draft_reg/Draft%20DSM%20Regulations_070921.pdf" TargetMode="External"/><Relationship Id="rId5" Type="http://schemas.openxmlformats.org/officeDocument/2006/relationships/tags" Target="../tags/tag5.xml"/><Relationship Id="rId10" Type="http://schemas.openxmlformats.org/officeDocument/2006/relationships/hyperlink" Target="https://pib.gov.in/PressReleasePage.aspx?PRID=1759300" TargetMode="External"/><Relationship Id="rId4" Type="http://schemas.openxmlformats.org/officeDocument/2006/relationships/tags" Target="../tags/tag4.xml"/><Relationship Id="rId9" Type="http://schemas.openxmlformats.org/officeDocument/2006/relationships/hyperlink" Target="https://pib.gov.in/PressReleasePage.aspx?PRID=1746339" TargetMode="External"/></Relationships>
</file>

<file path=ppt/slides/_rels/slide11.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hyperlink" Target="https://oilprice.com/Energy/Energy-General/10-Energy-Stocks-Defying-The-COVID-19-Slump.html" TargetMode="External"/><Relationship Id="rId2" Type="http://schemas.openxmlformats.org/officeDocument/2006/relationships/notesSlide" Target="../notesSlides/notesSlide12.xml"/><Relationship Id="rId1" Type="http://schemas.openxmlformats.org/officeDocument/2006/relationships/slideLayout" Target="../slideLayouts/slideLayout10.xml"/><Relationship Id="rId4" Type="http://schemas.openxmlformats.org/officeDocument/2006/relationships/chart" Target="../charts/chart13.xml"/></Relationships>
</file>

<file path=ppt/slides/_rels/slide13.xml.rels><?xml version="1.0" encoding="UTF-8" standalone="yes"?>
<Relationships xmlns="http://schemas.openxmlformats.org/package/2006/relationships"><Relationship Id="rId3" Type="http://schemas.openxmlformats.org/officeDocument/2006/relationships/slide" Target="slide17.xml"/><Relationship Id="rId2" Type="http://schemas.openxmlformats.org/officeDocument/2006/relationships/notesSlide" Target="../notesSlides/notesSlide13.xml"/><Relationship Id="rId1" Type="http://schemas.openxmlformats.org/officeDocument/2006/relationships/slideLayout" Target="../slideLayouts/slideLayout10.xml"/><Relationship Id="rId4" Type="http://schemas.openxmlformats.org/officeDocument/2006/relationships/chart" Target="../charts/chart1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8" Type="http://schemas.openxmlformats.org/officeDocument/2006/relationships/hyperlink" Target="https://cef.ceew.in/solutions-factory/tool/electric-mobility" TargetMode="External"/><Relationship Id="rId3" Type="http://schemas.openxmlformats.org/officeDocument/2006/relationships/image" Target="../media/image8.jpeg"/><Relationship Id="rId7" Type="http://schemas.openxmlformats.org/officeDocument/2006/relationships/image" Target="../media/image12.png"/><Relationship Id="rId2" Type="http://schemas.openxmlformats.org/officeDocument/2006/relationships/image" Target="../media/image7.jpeg"/><Relationship Id="rId1" Type="http://schemas.openxmlformats.org/officeDocument/2006/relationships/slideLayout" Target="../slideLayouts/slideLayout10.xml"/><Relationship Id="rId6" Type="http://schemas.openxmlformats.org/officeDocument/2006/relationships/image" Target="../media/image11.png"/><Relationship Id="rId5" Type="http://schemas.openxmlformats.org/officeDocument/2006/relationships/image" Target="../media/image10.jpeg"/><Relationship Id="rId4" Type="http://schemas.openxmlformats.org/officeDocument/2006/relationships/image" Target="../media/image9.jpe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hyperlink" Target="https://cef.ceew.in/solutions-factory/publications/financing-india-energy-transition-through-international-bond-markets" TargetMode="External"/><Relationship Id="rId3" Type="http://schemas.openxmlformats.org/officeDocument/2006/relationships/hyperlink" Target="http://cef.ceew.in/solutions-factory/tool/open-access" TargetMode="External"/><Relationship Id="rId7" Type="http://schemas.openxmlformats.org/officeDocument/2006/relationships/hyperlink" Target="https://www.renewablesindia.in/" TargetMode="External"/><Relationship Id="rId12" Type="http://schemas.openxmlformats.org/officeDocument/2006/relationships/image" Target="../media/image18.png"/><Relationship Id="rId2" Type="http://schemas.openxmlformats.org/officeDocument/2006/relationships/notesSlide" Target="../notesSlides/notesSlide20.xml"/><Relationship Id="rId16" Type="http://schemas.openxmlformats.org/officeDocument/2006/relationships/image" Target="../media/image20.jpeg"/><Relationship Id="rId1" Type="http://schemas.openxmlformats.org/officeDocument/2006/relationships/slideLayout" Target="../slideLayouts/slideLayout5.xml"/><Relationship Id="rId6" Type="http://schemas.openxmlformats.org/officeDocument/2006/relationships/image" Target="../media/image15.png"/><Relationship Id="rId11" Type="http://schemas.openxmlformats.org/officeDocument/2006/relationships/hyperlink" Target="https://cef.ceew.in/solutions-factory/publications/laying-the-groundwork-for-electric-vehicle-roaming-in-india" TargetMode="External"/><Relationship Id="rId5" Type="http://schemas.openxmlformats.org/officeDocument/2006/relationships/hyperlink" Target="http://cef.ceew.in/solutions-factory/tool/electric-mobility" TargetMode="External"/><Relationship Id="rId15" Type="http://schemas.openxmlformats.org/officeDocument/2006/relationships/hyperlink" Target="https://cef.ceew.in/solutions-factory/publications/ceew_cef-advancing_article_6_negotiations" TargetMode="External"/><Relationship Id="rId10" Type="http://schemas.openxmlformats.org/officeDocument/2006/relationships/image" Target="../media/image17.png"/><Relationship Id="rId4" Type="http://schemas.openxmlformats.org/officeDocument/2006/relationships/image" Target="../media/image14.png"/><Relationship Id="rId9" Type="http://schemas.openxmlformats.org/officeDocument/2006/relationships/hyperlink" Target="https://cef.ceew.in/solutions-factory/publications/mapping-costs-for-early-coal-decommissioning-in-india" TargetMode="External"/><Relationship Id="rId14" Type="http://schemas.openxmlformats.org/officeDocument/2006/relationships/image" Target="../media/image19.jpeg"/></Relationships>
</file>

<file path=ppt/slides/_rels/slide3.xml.rels><?xml version="1.0" encoding="UTF-8" standalone="yes"?>
<Relationships xmlns="http://schemas.openxmlformats.org/package/2006/relationships"><Relationship Id="rId8" Type="http://schemas.openxmlformats.org/officeDocument/2006/relationships/slide" Target="slide9.xml"/><Relationship Id="rId13" Type="http://schemas.openxmlformats.org/officeDocument/2006/relationships/slide" Target="slide17.xml"/><Relationship Id="rId3" Type="http://schemas.openxmlformats.org/officeDocument/2006/relationships/image" Target="../media/image5.jpg"/><Relationship Id="rId7" Type="http://schemas.openxmlformats.org/officeDocument/2006/relationships/slide" Target="slide8.xml"/><Relationship Id="rId12" Type="http://schemas.openxmlformats.org/officeDocument/2006/relationships/slide" Target="slide15.xml"/><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slide" Target="slide7.xml"/><Relationship Id="rId11" Type="http://schemas.openxmlformats.org/officeDocument/2006/relationships/slide" Target="slide14.xml"/><Relationship Id="rId5" Type="http://schemas.openxmlformats.org/officeDocument/2006/relationships/slide" Target="slide6.xml"/><Relationship Id="rId15" Type="http://schemas.openxmlformats.org/officeDocument/2006/relationships/image" Target="../media/image6.png"/><Relationship Id="rId10" Type="http://schemas.openxmlformats.org/officeDocument/2006/relationships/slide" Target="slide11.xml"/><Relationship Id="rId4" Type="http://schemas.openxmlformats.org/officeDocument/2006/relationships/slide" Target="slide4.xml"/><Relationship Id="rId9" Type="http://schemas.openxmlformats.org/officeDocument/2006/relationships/slide" Target="slide10.xml"/><Relationship Id="rId14" Type="http://schemas.openxmlformats.org/officeDocument/2006/relationships/slide" Target="slide20.xml"/></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10.xml"/><Relationship Id="rId4" Type="http://schemas.openxmlformats.org/officeDocument/2006/relationships/chart" Target="../charts/chart2.xml"/></Relationships>
</file>

<file path=ppt/slides/_rels/slide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6.xml"/><Relationship Id="rId1" Type="http://schemas.openxmlformats.org/officeDocument/2006/relationships/slideLayout" Target="../slideLayouts/slideLayout10.xml"/><Relationship Id="rId4" Type="http://schemas.openxmlformats.org/officeDocument/2006/relationships/chart" Target="../charts/chart5.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1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8.xml"/><Relationship Id="rId1" Type="http://schemas.openxmlformats.org/officeDocument/2006/relationships/slideLayout" Target="../slideLayouts/slideLayout10.xml"/><Relationship Id="rId5" Type="http://schemas.openxmlformats.org/officeDocument/2006/relationships/chart" Target="../charts/chart7.xml"/><Relationship Id="rId4" Type="http://schemas.openxmlformats.org/officeDocument/2006/relationships/hyperlink" Target="https://cef.ceew.in/masterclass/analysis/debarring-discoms-from-power-exchanges-will-it-work" TargetMode="External"/></Relationships>
</file>

<file path=ppt/slides/_rels/slide9.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9.xml"/><Relationship Id="rId1" Type="http://schemas.openxmlformats.org/officeDocument/2006/relationships/slideLayout" Target="../slideLayouts/slideLayout10.xml"/><Relationship Id="rId6" Type="http://schemas.openxmlformats.org/officeDocument/2006/relationships/chart" Target="../charts/chart11.xml"/><Relationship Id="rId5" Type="http://schemas.openxmlformats.org/officeDocument/2006/relationships/chart" Target="../charts/chart10.xml"/><Relationship Id="rId4" Type="http://schemas.openxmlformats.org/officeDocument/2006/relationships/chart" Target="../charts/char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2" name="Rectangle 1"/>
          <p:cNvSpPr/>
          <p:nvPr/>
        </p:nvSpPr>
        <p:spPr>
          <a:xfrm>
            <a:off x="443450" y="0"/>
            <a:ext cx="2763826" cy="96252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94" name="Google Shape;94;p19"/>
          <p:cNvSpPr txBox="1">
            <a:spLocks noGrp="1"/>
          </p:cNvSpPr>
          <p:nvPr>
            <p:ph type="ctrTitle"/>
          </p:nvPr>
        </p:nvSpPr>
        <p:spPr>
          <a:xfrm>
            <a:off x="477825" y="2991376"/>
            <a:ext cx="6291000" cy="1188000"/>
          </a:xfrm>
          <a:prstGeom prst="rect">
            <a:avLst/>
          </a:prstGeom>
        </p:spPr>
        <p:txBody>
          <a:bodyPr spcFirstLastPara="1" wrap="square" lIns="91425" tIns="91425" rIns="91425" bIns="91425" anchor="b" anchorCtr="0">
            <a:noAutofit/>
          </a:bodyPr>
          <a:lstStyle/>
          <a:p>
            <a:pPr lvl="0"/>
            <a:r>
              <a:rPr lang="en-IN" sz="2350" dirty="0">
                <a:solidFill>
                  <a:srgbClr val="575756"/>
                </a:solidFill>
              </a:rPr>
              <a:t>CEEW-CEF</a:t>
            </a:r>
            <a:r>
              <a:rPr lang="en-GB" sz="2350" dirty="0">
                <a:solidFill>
                  <a:srgbClr val="575756"/>
                </a:solidFill>
              </a:rPr>
              <a:t> Market </a:t>
            </a:r>
            <a:r>
              <a:rPr lang="en-GB" sz="2350" dirty="0">
                <a:solidFill>
                  <a:schemeClr val="bg1"/>
                </a:solidFill>
              </a:rPr>
              <a:t>Handbook</a:t>
            </a:r>
            <a:br>
              <a:rPr lang="en-GB" sz="2350" dirty="0"/>
            </a:br>
            <a:r>
              <a:rPr lang="en-GB" sz="2350" dirty="0">
                <a:solidFill>
                  <a:srgbClr val="575756"/>
                </a:solidFill>
              </a:rPr>
              <a:t>Q2 2021-22</a:t>
            </a:r>
            <a:endParaRPr sz="2350" dirty="0">
              <a:solidFill>
                <a:srgbClr val="575756"/>
              </a:solidFill>
            </a:endParaRPr>
          </a:p>
        </p:txBody>
      </p:sp>
      <p:pic>
        <p:nvPicPr>
          <p:cNvPr id="3" name="Google Shape;21;p25"/>
          <p:cNvPicPr preferRelativeResize="0"/>
          <p:nvPr/>
        </p:nvPicPr>
        <p:blipFill>
          <a:blip r:embed="rId3">
            <a:extLst>
              <a:ext uri="{28A0092B-C50C-407E-A947-70E740481C1C}">
                <a14:useLocalDpi xmlns:a14="http://schemas.microsoft.com/office/drawing/2010/main" val="0"/>
              </a:ext>
            </a:extLst>
          </a:blip>
          <a:stretch>
            <a:fillRect/>
          </a:stretch>
        </p:blipFill>
        <p:spPr>
          <a:xfrm>
            <a:off x="567203" y="178101"/>
            <a:ext cx="2487132" cy="562964"/>
          </a:xfrm>
          <a:prstGeom prst="rect">
            <a:avLst/>
          </a:prstGeom>
          <a:noFill/>
          <a:ln>
            <a:noFill/>
          </a:ln>
        </p:spPr>
      </p:pic>
      <p:sp>
        <p:nvSpPr>
          <p:cNvPr id="5" name="Google Shape;100;p20"/>
          <p:cNvSpPr txBox="1"/>
          <p:nvPr/>
        </p:nvSpPr>
        <p:spPr>
          <a:xfrm>
            <a:off x="491575" y="4077289"/>
            <a:ext cx="3776700" cy="376724"/>
          </a:xfrm>
          <a:prstGeom prst="rect">
            <a:avLst/>
          </a:prstGeom>
          <a:noFill/>
          <a:ln>
            <a:noFill/>
          </a:ln>
        </p:spPr>
        <p:txBody>
          <a:bodyPr spcFirstLastPara="1" wrap="square" lIns="91425" tIns="91425" rIns="91425" bIns="91425" anchor="t" anchorCtr="0">
            <a:noAutofit/>
          </a:bodyPr>
          <a:lstStyle/>
          <a:p>
            <a:pPr>
              <a:buClr>
                <a:srgbClr val="6C6E71"/>
              </a:buClr>
              <a:buSzPts val="3200"/>
            </a:pPr>
            <a:r>
              <a:rPr lang="en-GB" sz="1200" dirty="0">
                <a:solidFill>
                  <a:srgbClr val="575756"/>
                </a:solidFill>
                <a:latin typeface="Open Sans" panose="020B0606030504020204" pitchFamily="34" charset="0"/>
                <a:ea typeface="Open Sans" panose="020B0606030504020204" pitchFamily="34" charset="0"/>
                <a:cs typeface="Open Sans" panose="020B0606030504020204" pitchFamily="34" charset="0"/>
              </a:rPr>
              <a:t> 01 November 2021</a:t>
            </a:r>
          </a:p>
        </p:txBody>
      </p:sp>
      <p:sp>
        <p:nvSpPr>
          <p:cNvPr id="6" name="Google Shape;47;p1"/>
          <p:cNvSpPr txBox="1">
            <a:spLocks/>
          </p:cNvSpPr>
          <p:nvPr/>
        </p:nvSpPr>
        <p:spPr>
          <a:xfrm>
            <a:off x="5476760" y="4770185"/>
            <a:ext cx="3582201" cy="280365"/>
          </a:xfrm>
          <a:prstGeom prst="rect">
            <a:avLst/>
          </a:prstGeom>
          <a:noFill/>
          <a:ln>
            <a:noFill/>
          </a:ln>
        </p:spPr>
        <p:txBody>
          <a:bodyPr spcFirstLastPara="1" wrap="square" lIns="91425" tIns="45700" rIns="91425" bIns="45700" anchor="t" anchorCtr="0">
            <a:normAutofit fontScale="85000" lnSpcReduction="1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SzPts val="1300"/>
            </a:pPr>
            <a:r>
              <a:rPr lang="en-GB" sz="1300"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 Council on Energy, Environment and Water 2021</a:t>
            </a:r>
            <a:endParaRPr lang="en-GB"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0" name="TextBox 19"/>
          <p:cNvSpPr txBox="1"/>
          <p:nvPr/>
        </p:nvSpPr>
        <p:spPr>
          <a:xfrm rot="16200000">
            <a:off x="8583621" y="3704036"/>
            <a:ext cx="750626" cy="200055"/>
          </a:xfrm>
          <a:prstGeom prst="rect">
            <a:avLst/>
          </a:prstGeom>
          <a:noFill/>
        </p:spPr>
        <p:txBody>
          <a:bodyPr wrap="square" rtlCol="0">
            <a:spAutoFit/>
          </a:bodyPr>
          <a:lstStyle/>
          <a:p>
            <a:r>
              <a:rPr lang="en-IN" sz="700" dirty="0">
                <a:solidFill>
                  <a:srgbClr val="9D9D9C"/>
                </a:solidFill>
                <a:latin typeface="Open Sans" panose="020B0606030504020204" pitchFamily="34" charset="0"/>
                <a:ea typeface="Open Sans" panose="020B0606030504020204" pitchFamily="34" charset="0"/>
                <a:cs typeface="Open Sans" panose="020B0606030504020204" pitchFamily="34" charset="0"/>
              </a:rPr>
              <a:t>Image: iStock</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31" name="Rounded Rectangle 30">
            <a:extLst>
              <a:ext uri="{FF2B5EF4-FFF2-40B4-BE49-F238E27FC236}">
                <a16:creationId xmlns:a16="http://schemas.microsoft.com/office/drawing/2014/main" id="{B85815DD-2FD6-AC45-8F9D-B2BE6D3C113A}"/>
              </a:ext>
            </a:extLst>
          </p:cNvPr>
          <p:cNvSpPr/>
          <p:nvPr/>
        </p:nvSpPr>
        <p:spPr>
          <a:xfrm>
            <a:off x="6485302" y="523625"/>
            <a:ext cx="3238213" cy="4211127"/>
          </a:xfrm>
          <a:prstGeom prst="roundRect">
            <a:avLst/>
          </a:prstGeom>
          <a:solidFill>
            <a:srgbClr val="C3E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99" name="Google Shape;99;p20"/>
          <p:cNvSpPr txBox="1">
            <a:spLocks noGrp="1"/>
          </p:cNvSpPr>
          <p:nvPr>
            <p:ph type="title"/>
          </p:nvPr>
        </p:nvSpPr>
        <p:spPr>
          <a:xfrm>
            <a:off x="457200" y="128763"/>
            <a:ext cx="8342396" cy="481580"/>
          </a:xfrm>
          <a:prstGeom prst="rect">
            <a:avLst/>
          </a:prstGeom>
        </p:spPr>
        <p:txBody>
          <a:bodyPr spcFirstLastPara="1" wrap="square" lIns="91425" tIns="91425" rIns="91425" bIns="91425" anchor="b" anchorCtr="0">
            <a:noAutofit/>
          </a:bodyPr>
          <a:lstStyle/>
          <a:p>
            <a:pPr lvl="0"/>
            <a:r>
              <a:rPr lang="en-US" sz="1200" dirty="0">
                <a:solidFill>
                  <a:srgbClr val="575756"/>
                </a:solidFill>
              </a:rPr>
              <a:t>Policy and regulatory developments: </a:t>
            </a:r>
            <a:r>
              <a:rPr lang="en-IN" sz="1200" dirty="0">
                <a:solidFill>
                  <a:srgbClr val="009CD8"/>
                </a:solidFill>
              </a:rPr>
              <a:t>MoP amended the REC mechanism; </a:t>
            </a:r>
            <a:r>
              <a:rPr lang="en-US" sz="1200" dirty="0">
                <a:solidFill>
                  <a:srgbClr val="009CD8"/>
                </a:solidFill>
              </a:rPr>
              <a:t>MNRE’s PLI Scheme for manufacturing of high-efficiency solar PV Modules received a remarkable response</a:t>
            </a:r>
            <a:endParaRPr sz="1200" dirty="0">
              <a:solidFill>
                <a:srgbClr val="009CD8"/>
              </a:solidFill>
            </a:endParaRPr>
          </a:p>
        </p:txBody>
      </p:sp>
      <p:sp>
        <p:nvSpPr>
          <p:cNvPr id="19" name="Google Shape;100;p20"/>
          <p:cNvSpPr txBox="1"/>
          <p:nvPr/>
        </p:nvSpPr>
        <p:spPr>
          <a:xfrm>
            <a:off x="6554363" y="520770"/>
            <a:ext cx="2333107" cy="3917223"/>
          </a:xfrm>
          <a:prstGeom prst="rect">
            <a:avLst/>
          </a:prstGeom>
          <a:noFill/>
          <a:ln>
            <a:noFill/>
          </a:ln>
        </p:spPr>
        <p:txBody>
          <a:bodyPr spcFirstLastPara="1" wrap="square" lIns="91425" tIns="91425" rIns="91425" bIns="91425" numCol="1" anchor="t" anchorCtr="0">
            <a:noAutofit/>
          </a:bodyPr>
          <a:lstStyle/>
          <a:p>
            <a:pPr lvl="0">
              <a:spcBef>
                <a:spcPts val="600"/>
              </a:spcBef>
              <a:buClr>
                <a:schemeClr val="dk1"/>
              </a:buClr>
              <a:buSzPts val="1100"/>
            </a:pPr>
            <a:r>
              <a:rPr lang="en-IN" sz="1200" b="1" dirty="0">
                <a:solidFill>
                  <a:srgbClr val="575756"/>
                </a:solidFill>
                <a:latin typeface="Open Sans"/>
                <a:ea typeface="Open Sans"/>
                <a:cs typeface="Open Sans"/>
                <a:sym typeface="Open Sans"/>
              </a:rPr>
              <a:t>Takeaways &amp; Outlook</a:t>
            </a:r>
          </a:p>
          <a:p>
            <a:pPr lvl="0">
              <a:spcBef>
                <a:spcPts val="700"/>
              </a:spcBef>
              <a:buClr>
                <a:schemeClr val="dk1"/>
              </a:buClr>
              <a:buSzPts val="1100"/>
            </a:pPr>
            <a:r>
              <a:rPr lang="en-US" sz="800" b="1" dirty="0">
                <a:solidFill>
                  <a:srgbClr val="575756"/>
                </a:solidFill>
                <a:latin typeface="Open Sans"/>
                <a:ea typeface="Open Sans"/>
                <a:cs typeface="Open Sans"/>
                <a:sym typeface="Open Sans"/>
              </a:rPr>
              <a:t>MoP issued the amendments in the existing REC mechanism </a:t>
            </a:r>
            <a:r>
              <a:rPr lang="en-US" sz="800" dirty="0">
                <a:solidFill>
                  <a:srgbClr val="575756"/>
                </a:solidFill>
                <a:latin typeface="Open Sans"/>
                <a:ea typeface="Open Sans"/>
                <a:cs typeface="Open Sans"/>
                <a:sym typeface="Open Sans"/>
              </a:rPr>
              <a:t>to align it with the emerging changes in the power sector and promote new renewable technologies. According to recent amendments, </a:t>
            </a:r>
            <a:r>
              <a:rPr lang="en-US" sz="800" b="1" dirty="0">
                <a:solidFill>
                  <a:srgbClr val="575756"/>
                </a:solidFill>
                <a:latin typeface="Open Sans"/>
                <a:ea typeface="Open Sans"/>
                <a:cs typeface="Open Sans"/>
                <a:sym typeface="Open Sans"/>
              </a:rPr>
              <a:t>RECs will now be traded without any floor or forbearance prices and will have perpetual validity. A liquid REC market is expected to particularly help corporates in meeting their green commitments.</a:t>
            </a:r>
          </a:p>
          <a:p>
            <a:pPr lvl="0">
              <a:spcBef>
                <a:spcPts val="700"/>
              </a:spcBef>
              <a:buClr>
                <a:schemeClr val="dk1"/>
              </a:buClr>
              <a:buSzPts val="1100"/>
            </a:pPr>
            <a:r>
              <a:rPr lang="en-US" sz="800" b="1" dirty="0">
                <a:solidFill>
                  <a:srgbClr val="575756"/>
                </a:solidFill>
                <a:latin typeface="Open Sans"/>
                <a:ea typeface="Open Sans"/>
                <a:cs typeface="Open Sans"/>
                <a:sym typeface="Open Sans"/>
              </a:rPr>
              <a:t>MNRE’s Production-Linked Incentive (PLI) </a:t>
            </a:r>
            <a:r>
              <a:rPr lang="en-US" sz="800" dirty="0">
                <a:solidFill>
                  <a:srgbClr val="575756"/>
                </a:solidFill>
                <a:latin typeface="Open Sans"/>
                <a:ea typeface="Open Sans"/>
                <a:cs typeface="Open Sans"/>
                <a:sym typeface="Open Sans"/>
              </a:rPr>
              <a:t>scheme for manufacturing of high-efficiency solar PV modules received a remarkable response.</a:t>
            </a:r>
            <a:r>
              <a:rPr lang="en-US" sz="800" b="1" dirty="0">
                <a:solidFill>
                  <a:srgbClr val="575756"/>
                </a:solidFill>
                <a:latin typeface="Open Sans"/>
                <a:ea typeface="Open Sans"/>
                <a:cs typeface="Open Sans"/>
                <a:sym typeface="Open Sans"/>
              </a:rPr>
              <a:t> Bids of 56.8 GW capacity were submitted in IREDA’s tender </a:t>
            </a:r>
            <a:r>
              <a:rPr lang="en-US" sz="800" dirty="0">
                <a:solidFill>
                  <a:srgbClr val="575756"/>
                </a:solidFill>
                <a:latin typeface="Open Sans"/>
                <a:ea typeface="Open Sans"/>
                <a:cs typeface="Open Sans"/>
                <a:sym typeface="Open Sans"/>
              </a:rPr>
              <a:t>to set up high-efficiency solar PV modules manufacturing capacities under it.</a:t>
            </a:r>
          </a:p>
          <a:p>
            <a:pPr lvl="0">
              <a:spcBef>
                <a:spcPts val="700"/>
              </a:spcBef>
              <a:buClr>
                <a:schemeClr val="dk1"/>
              </a:buClr>
              <a:buSzPts val="1100"/>
            </a:pPr>
            <a:r>
              <a:rPr lang="en-US" sz="800" b="1" dirty="0">
                <a:solidFill>
                  <a:srgbClr val="575756"/>
                </a:solidFill>
                <a:latin typeface="Open Sans"/>
                <a:ea typeface="Open Sans"/>
                <a:cs typeface="Open Sans"/>
                <a:sym typeface="Open Sans"/>
              </a:rPr>
              <a:t>In the draft Deviation Settlement Mechanism (DSM)</a:t>
            </a:r>
            <a:r>
              <a:rPr lang="en-US" sz="800" dirty="0">
                <a:solidFill>
                  <a:srgbClr val="575756"/>
                </a:solidFill>
                <a:latin typeface="Open Sans"/>
                <a:ea typeface="Open Sans"/>
                <a:cs typeface="Open Sans"/>
                <a:sym typeface="Open Sans"/>
              </a:rPr>
              <a:t> </a:t>
            </a:r>
            <a:r>
              <a:rPr lang="en-US" sz="800" b="1" dirty="0">
                <a:solidFill>
                  <a:srgbClr val="575756"/>
                </a:solidFill>
                <a:latin typeface="Open Sans"/>
                <a:ea typeface="Open Sans"/>
                <a:cs typeface="Open Sans"/>
                <a:sym typeface="Open Sans"/>
              </a:rPr>
              <a:t>and Related Matters Regulations, 2021, CERC proposed a commercial mechanism </a:t>
            </a:r>
            <a:r>
              <a:rPr lang="en-US" sz="800" dirty="0">
                <a:solidFill>
                  <a:srgbClr val="575756"/>
                </a:solidFill>
                <a:latin typeface="Open Sans"/>
                <a:ea typeface="Open Sans"/>
                <a:cs typeface="Open Sans"/>
                <a:sym typeface="Open Sans"/>
              </a:rPr>
              <a:t>to restrict the buyers and sellers from deviating from </a:t>
            </a:r>
            <a:r>
              <a:rPr lang="en-US" sz="800" b="1" dirty="0">
                <a:solidFill>
                  <a:srgbClr val="575756"/>
                </a:solidFill>
                <a:latin typeface="Open Sans"/>
                <a:ea typeface="Open Sans"/>
                <a:cs typeface="Open Sans"/>
                <a:sym typeface="Open Sans"/>
              </a:rPr>
              <a:t>their scheduled drawal and injection of electricity</a:t>
            </a:r>
            <a:r>
              <a:rPr lang="en-US" sz="800" dirty="0">
                <a:solidFill>
                  <a:srgbClr val="575756"/>
                </a:solidFill>
                <a:latin typeface="Open Sans"/>
                <a:ea typeface="Open Sans"/>
                <a:cs typeface="Open Sans"/>
                <a:sym typeface="Open Sans"/>
              </a:rPr>
              <a:t>. The deviation charges vary for generators (RE, run-of-river or general) and buyers (&gt;400 MW, &lt;400 MW or an RE-rich state). </a:t>
            </a:r>
          </a:p>
        </p:txBody>
      </p:sp>
      <p:sp>
        <p:nvSpPr>
          <p:cNvPr id="75" name="Text Placeholder 3">
            <a:extLst>
              <a:ext uri="{FF2B5EF4-FFF2-40B4-BE49-F238E27FC236}">
                <a16:creationId xmlns:a16="http://schemas.microsoft.com/office/drawing/2014/main" id="{5266969A-F123-9349-BBD7-41E664211EA9}"/>
              </a:ext>
            </a:extLst>
          </p:cNvPr>
          <p:cNvSpPr>
            <a:spLocks noGrp="1"/>
          </p:cNvSpPr>
          <p:nvPr>
            <p:ph type="body" sz="quarter" idx="4294967295"/>
          </p:nvPr>
        </p:nvSpPr>
        <p:spPr>
          <a:xfrm>
            <a:off x="102661" y="4627718"/>
            <a:ext cx="6348110" cy="313942"/>
          </a:xfrm>
          <a:prstGeom prst="rect">
            <a:avLst/>
          </a:prstGeom>
        </p:spPr>
        <p:txBody>
          <a:bodyPr>
            <a:noAutofit/>
          </a:bodyPr>
          <a:lstStyle/>
          <a:p>
            <a:pPr marL="101600" indent="0">
              <a:buNone/>
            </a:pPr>
            <a:r>
              <a:rPr lang="en-US" sz="700" i="1" dirty="0">
                <a:solidFill>
                  <a:srgbClr val="0A9FD9"/>
                </a:solidFill>
                <a:latin typeface="Open Sans" panose="020B0606030504020204" pitchFamily="34" charset="0"/>
                <a:ea typeface="Open Sans" panose="020B0606030504020204" pitchFamily="34" charset="0"/>
                <a:cs typeface="Open Sans" panose="020B0606030504020204" pitchFamily="34" charset="0"/>
              </a:rPr>
              <a:t>Source: </a:t>
            </a:r>
            <a:r>
              <a:rPr lang="en-US" sz="700" i="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CEEW-CEF Compilation. *ALMM = Approved List of Models and Manufacturers; MNRE = Ministry of New and Renewable Energy; PM-KUSUM = Pradhan Mantri Kisan Urja Suraksha evam Utthaan Mahabhiyan; CERC = Central Electricity Regulatory Commission.</a:t>
            </a:r>
          </a:p>
        </p:txBody>
      </p:sp>
      <p:grpSp>
        <p:nvGrpSpPr>
          <p:cNvPr id="3" name="Group 2">
            <a:extLst>
              <a:ext uri="{FF2B5EF4-FFF2-40B4-BE49-F238E27FC236}">
                <a16:creationId xmlns:a16="http://schemas.microsoft.com/office/drawing/2014/main" id="{EA4C12EB-C07B-054E-A9DE-3CD5EBE28203}"/>
              </a:ext>
            </a:extLst>
          </p:cNvPr>
          <p:cNvGrpSpPr/>
          <p:nvPr/>
        </p:nvGrpSpPr>
        <p:grpSpPr>
          <a:xfrm>
            <a:off x="271384" y="656028"/>
            <a:ext cx="2106736" cy="2483267"/>
            <a:chOff x="271384" y="656028"/>
            <a:chExt cx="2106736" cy="2682628"/>
          </a:xfrm>
        </p:grpSpPr>
        <p:sp>
          <p:nvSpPr>
            <p:cNvPr id="59" name="Text Placeholder 5">
              <a:extLst>
                <a:ext uri="{FF2B5EF4-FFF2-40B4-BE49-F238E27FC236}">
                  <a16:creationId xmlns:a16="http://schemas.microsoft.com/office/drawing/2014/main" id="{48A112BF-3D4C-E74B-AD27-E7F9A1373F62}"/>
                </a:ext>
              </a:extLst>
            </p:cNvPr>
            <p:cNvSpPr txBox="1">
              <a:spLocks/>
            </p:cNvSpPr>
            <p:nvPr/>
          </p:nvSpPr>
          <p:spPr>
            <a:xfrm>
              <a:off x="271384" y="1020641"/>
              <a:ext cx="2106736" cy="2318015"/>
            </a:xfrm>
            <a:prstGeom prst="rect">
              <a:avLst/>
            </a:prstGeom>
            <a:solidFill>
              <a:schemeClr val="bg1">
                <a:lumMod val="95000"/>
              </a:schemeClr>
            </a:solidFill>
            <a:ln w="12700">
              <a:noFill/>
            </a:ln>
          </p:spPr>
          <p:txBody>
            <a:bodyPr wrap="square" lIns="109728" tIns="146304" rIns="109728"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171450" indent="-171450">
                <a:buFont typeface="Arial" panose="020B0604020202020204" pitchFamily="34" charset="0"/>
                <a:buChar char="•"/>
              </a:pPr>
              <a:r>
                <a:rPr lang="en-US" sz="750" dirty="0">
                  <a:solidFill>
                    <a:schemeClr val="tx1"/>
                  </a:solidFill>
                  <a:latin typeface="Open Sans" panose="020B0606030504020204" pitchFamily="34" charset="0"/>
                  <a:ea typeface="Open Sans" panose="020B0606030504020204" pitchFamily="34" charset="0"/>
                  <a:cs typeface="Open Sans" panose="020B0606030504020204" pitchFamily="34" charset="0"/>
                </a:rPr>
                <a:t>In August 2021, Commerce &amp; Transport Department, Government of Odisha, approved the </a:t>
              </a:r>
              <a:r>
                <a:rPr lang="en-US" sz="750" dirty="0">
                  <a:solidFill>
                    <a:schemeClr val="tx1"/>
                  </a:solidFill>
                  <a:latin typeface="Open Sans" panose="020B0606030504020204" pitchFamily="34" charset="0"/>
                  <a:ea typeface="Open Sans" panose="020B0606030504020204" pitchFamily="34" charset="0"/>
                  <a:cs typeface="Open Sans" panose="020B0606030504020204" pitchFamily="34" charset="0"/>
                  <a:hlinkClick r:id="rId8"/>
                </a:rPr>
                <a:t>EV policy</a:t>
              </a:r>
              <a:r>
                <a:rPr lang="en-US" sz="750" dirty="0">
                  <a:solidFill>
                    <a:schemeClr val="tx1"/>
                  </a:solidFill>
                  <a:latin typeface="Open Sans" panose="020B0606030504020204" pitchFamily="34" charset="0"/>
                  <a:ea typeface="Open Sans" panose="020B0606030504020204" pitchFamily="34" charset="0"/>
                  <a:cs typeface="Open Sans" panose="020B0606030504020204" pitchFamily="34" charset="0"/>
                </a:rPr>
                <a:t>.</a:t>
              </a:r>
              <a:endParaRPr lang="en-US" sz="750" u="sng"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L="171450" indent="-171450">
                <a:buFont typeface="Arial" panose="020B0604020202020204" pitchFamily="34" charset="0"/>
                <a:buChar char="•"/>
              </a:pPr>
              <a:r>
                <a:rPr lang="en-US" sz="750" dirty="0">
                  <a:solidFill>
                    <a:schemeClr val="tx1"/>
                  </a:solidFill>
                  <a:latin typeface="Open Sans" panose="020B0606030504020204" pitchFamily="34" charset="0"/>
                  <a:ea typeface="Open Sans" panose="020B0606030504020204" pitchFamily="34" charset="0"/>
                  <a:cs typeface="Open Sans" panose="020B0606030504020204" pitchFamily="34" charset="0"/>
                </a:rPr>
                <a:t>The policy is applicable for a period of five years and targets to achieve 20% EV adoption across all vehicle registrations by 2025. </a:t>
              </a:r>
            </a:p>
            <a:p>
              <a:pPr marL="171450" lvl="0" indent="-171450">
                <a:buFont typeface="Arial" panose="020B0604020202020204" pitchFamily="34" charset="0"/>
                <a:buChar char="•"/>
              </a:pPr>
              <a:r>
                <a:rPr lang="en-US" sz="750" dirty="0">
                  <a:solidFill>
                    <a:schemeClr val="tx1"/>
                  </a:solidFill>
                  <a:latin typeface="Open Sans" panose="020B0606030504020204" pitchFamily="34" charset="0"/>
                  <a:ea typeface="Open Sans" panose="020B0606030504020204" pitchFamily="34" charset="0"/>
                  <a:cs typeface="Open Sans" panose="020B0606030504020204" pitchFamily="34" charset="0"/>
                </a:rPr>
                <a:t>It includes both fiscal (interest free loans, reimbursement of GST, etc.) and financial (subsidies) incentives on purchase of EVs.</a:t>
              </a:r>
            </a:p>
            <a:p>
              <a:pPr marL="171450" lvl="0" indent="-171450">
                <a:buFont typeface="Arial" panose="020B0604020202020204" pitchFamily="34" charset="0"/>
                <a:buChar char="•"/>
              </a:pPr>
              <a:r>
                <a:rPr lang="en-US" sz="750" dirty="0">
                  <a:solidFill>
                    <a:schemeClr val="tx1"/>
                  </a:solidFill>
                  <a:latin typeface="Open Sans" panose="020B0606030504020204" pitchFamily="34" charset="0"/>
                  <a:ea typeface="Open Sans" panose="020B0606030504020204" pitchFamily="34" charset="0"/>
                  <a:cs typeface="Open Sans" panose="020B0606030504020204" pitchFamily="34" charset="0"/>
                </a:rPr>
                <a:t>It also provide financial incentives to small and micro EV battery manufacturers and on installation of EV charging infrastructure. </a:t>
              </a:r>
            </a:p>
          </p:txBody>
        </p:sp>
        <p:sp>
          <p:nvSpPr>
            <p:cNvPr id="58" name="Text Box 10">
              <a:extLst>
                <a:ext uri="{FF2B5EF4-FFF2-40B4-BE49-F238E27FC236}">
                  <a16:creationId xmlns:a16="http://schemas.microsoft.com/office/drawing/2014/main" id="{840A8F34-226E-094D-AD5D-78BAE931C582}"/>
                </a:ext>
              </a:extLst>
            </p:cNvPr>
            <p:cNvSpPr txBox="1">
              <a:spLocks noChangeArrowheads="1"/>
            </p:cNvSpPr>
            <p:nvPr>
              <p:custDataLst>
                <p:tags r:id="rId5"/>
              </p:custDataLst>
            </p:nvPr>
          </p:nvSpPr>
          <p:spPr bwMode="auto">
            <a:xfrm>
              <a:off x="271385" y="656028"/>
              <a:ext cx="2106734" cy="433907"/>
            </a:xfrm>
            <a:prstGeom prst="roundRect">
              <a:avLst/>
            </a:prstGeom>
            <a:solidFill>
              <a:srgbClr val="009CD8"/>
            </a:solidFill>
            <a:ln w="12700" algn="ctr">
              <a:noFill/>
              <a:miter lim="800000"/>
              <a:headEnd/>
              <a:tailEnd type="none" w="sm" len="med"/>
            </a:ln>
          </p:spPr>
          <p:txBody>
            <a:bodyPr lIns="36000" tIns="36000" rIns="36000" bIns="36000" anchor="ctr" anchorCtr="1"/>
            <a:lstStyle/>
            <a:p>
              <a:pPr algn="ctr" defTabSz="957263"/>
              <a:r>
                <a:rPr lang="en-US" sz="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Odisha announced electric vehicle (EV) policy</a:t>
              </a:r>
            </a:p>
          </p:txBody>
        </p:sp>
      </p:grpSp>
      <p:grpSp>
        <p:nvGrpSpPr>
          <p:cNvPr id="4" name="Group 3">
            <a:extLst>
              <a:ext uri="{FF2B5EF4-FFF2-40B4-BE49-F238E27FC236}">
                <a16:creationId xmlns:a16="http://schemas.microsoft.com/office/drawing/2014/main" id="{7558159B-AC71-484B-849A-43F4D73ADF82}"/>
              </a:ext>
            </a:extLst>
          </p:cNvPr>
          <p:cNvGrpSpPr/>
          <p:nvPr/>
        </p:nvGrpSpPr>
        <p:grpSpPr>
          <a:xfrm>
            <a:off x="2433047" y="660249"/>
            <a:ext cx="1992357" cy="2223349"/>
            <a:chOff x="2479056" y="647390"/>
            <a:chExt cx="1891258" cy="2223349"/>
          </a:xfrm>
        </p:grpSpPr>
        <p:sp>
          <p:nvSpPr>
            <p:cNvPr id="62" name="Text Placeholder 5">
              <a:extLst>
                <a:ext uri="{FF2B5EF4-FFF2-40B4-BE49-F238E27FC236}">
                  <a16:creationId xmlns:a16="http://schemas.microsoft.com/office/drawing/2014/main" id="{B49A8393-F8F7-DE4B-8172-D3E9873B647E}"/>
                </a:ext>
              </a:extLst>
            </p:cNvPr>
            <p:cNvSpPr txBox="1">
              <a:spLocks/>
            </p:cNvSpPr>
            <p:nvPr/>
          </p:nvSpPr>
          <p:spPr>
            <a:xfrm>
              <a:off x="2479056" y="988809"/>
              <a:ext cx="1891258" cy="1881930"/>
            </a:xfrm>
            <a:prstGeom prst="rect">
              <a:avLst/>
            </a:prstGeom>
            <a:solidFill>
              <a:schemeClr val="bg1">
                <a:lumMod val="95000"/>
              </a:schemeClr>
            </a:solidFill>
            <a:ln w="12700">
              <a:noFill/>
            </a:ln>
          </p:spPr>
          <p:txBody>
            <a:bodyPr wrap="square" lIns="109728" tIns="146304" rIns="109728"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171450" lvl="0" indent="-171450">
                <a:buFont typeface="Arial" panose="020B0604020202020204" pitchFamily="34" charset="0"/>
                <a:buChar char="•"/>
              </a:pPr>
              <a:r>
                <a:rPr lang="en-US" sz="750" dirty="0">
                  <a:solidFill>
                    <a:schemeClr val="tx1"/>
                  </a:solidFill>
                  <a:latin typeface="Open Sans" panose="020B0606030504020204" pitchFamily="34" charset="0"/>
                  <a:ea typeface="Open Sans" panose="020B0606030504020204" pitchFamily="34" charset="0"/>
                  <a:cs typeface="Open Sans" panose="020B0606030504020204" pitchFamily="34" charset="0"/>
                </a:rPr>
                <a:t>MoP </a:t>
              </a:r>
              <a:r>
                <a:rPr lang="en-US" sz="750" dirty="0">
                  <a:solidFill>
                    <a:schemeClr val="tx1"/>
                  </a:solidFill>
                  <a:latin typeface="Open Sans" panose="020B0606030504020204" pitchFamily="34" charset="0"/>
                  <a:ea typeface="Open Sans" panose="020B0606030504020204" pitchFamily="34" charset="0"/>
                  <a:cs typeface="Open Sans" panose="020B0606030504020204" pitchFamily="34" charset="0"/>
                  <a:hlinkClick r:id="rId9"/>
                </a:rPr>
                <a:t>circulated</a:t>
              </a:r>
              <a:r>
                <a:rPr lang="en-US" sz="750" dirty="0">
                  <a:solidFill>
                    <a:schemeClr val="tx1"/>
                  </a:solidFill>
                  <a:latin typeface="Open Sans" panose="020B0606030504020204" pitchFamily="34" charset="0"/>
                  <a:ea typeface="Open Sans" panose="020B0606030504020204" pitchFamily="34" charset="0"/>
                  <a:cs typeface="Open Sans" panose="020B0606030504020204" pitchFamily="34" charset="0"/>
                </a:rPr>
                <a:t> the draft Electricity (promoting renewable energy through Green Energy Open Access) Rules, 2021 for comments.</a:t>
              </a:r>
            </a:p>
            <a:p>
              <a:pPr marL="171450" lvl="0" indent="-171450">
                <a:buFont typeface="Arial" panose="020B0604020202020204" pitchFamily="34" charset="0"/>
                <a:buChar char="•"/>
              </a:pPr>
              <a:r>
                <a:rPr lang="en-US" sz="750" dirty="0">
                  <a:solidFill>
                    <a:schemeClr val="tx1"/>
                  </a:solidFill>
                  <a:latin typeface="Open Sans" panose="020B0606030504020204" pitchFamily="34" charset="0"/>
                  <a:ea typeface="Open Sans" panose="020B0606030504020204" pitchFamily="34" charset="0"/>
                  <a:cs typeface="Open Sans" panose="020B0606030504020204" pitchFamily="34" charset="0"/>
                </a:rPr>
                <a:t>Proposed waiver of additional surcharge for RE open access and capping the increase in cross subsidy surcharge by 50% for 12 years from RE project commissioning.</a:t>
              </a:r>
            </a:p>
            <a:p>
              <a:pPr marL="171450" lvl="0" indent="-171450">
                <a:buFont typeface="Arial" panose="020B0604020202020204" pitchFamily="34" charset="0"/>
                <a:buChar char="•"/>
              </a:pPr>
              <a:r>
                <a:rPr lang="en-US" sz="750" dirty="0">
                  <a:solidFill>
                    <a:schemeClr val="tx1"/>
                  </a:solidFill>
                  <a:latin typeface="Open Sans" panose="020B0606030504020204" pitchFamily="34" charset="0"/>
                  <a:ea typeface="Open Sans" panose="020B0606030504020204" pitchFamily="34" charset="0"/>
                  <a:cs typeface="Open Sans" panose="020B0606030504020204" pitchFamily="34" charset="0"/>
                </a:rPr>
                <a:t>Proposed monthly banking with a cap on annual energy banked of 10% of electricity consumption from the discom.</a:t>
              </a:r>
            </a:p>
          </p:txBody>
        </p:sp>
        <p:sp>
          <p:nvSpPr>
            <p:cNvPr id="61" name="Text Box 10">
              <a:extLst>
                <a:ext uri="{FF2B5EF4-FFF2-40B4-BE49-F238E27FC236}">
                  <a16:creationId xmlns:a16="http://schemas.microsoft.com/office/drawing/2014/main" id="{D9911718-1BDC-E84F-B223-8FE36C9AD735}"/>
                </a:ext>
              </a:extLst>
            </p:cNvPr>
            <p:cNvSpPr txBox="1">
              <a:spLocks noChangeArrowheads="1"/>
            </p:cNvSpPr>
            <p:nvPr>
              <p:custDataLst>
                <p:tags r:id="rId4"/>
              </p:custDataLst>
            </p:nvPr>
          </p:nvSpPr>
          <p:spPr bwMode="auto">
            <a:xfrm>
              <a:off x="2479057" y="647390"/>
              <a:ext cx="1891256" cy="401661"/>
            </a:xfrm>
            <a:prstGeom prst="roundRect">
              <a:avLst/>
            </a:prstGeom>
            <a:solidFill>
              <a:srgbClr val="009CD8"/>
            </a:solidFill>
            <a:ln w="12700" algn="ctr">
              <a:noFill/>
              <a:miter lim="800000"/>
              <a:headEnd/>
              <a:tailEnd type="none" w="sm" len="med"/>
            </a:ln>
          </p:spPr>
          <p:txBody>
            <a:bodyPr lIns="36000" tIns="36000" rIns="36000" bIns="36000" anchor="ctr" anchorCtr="1"/>
            <a:lstStyle/>
            <a:p>
              <a:pPr algn="ctr" defTabSz="957263"/>
              <a:r>
                <a:rPr lang="en-US" sz="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MoP’s draft Electricity (promoting renewable energy through Green Energy Open Access) Rules 2021</a:t>
              </a:r>
            </a:p>
          </p:txBody>
        </p:sp>
      </p:grpSp>
      <p:grpSp>
        <p:nvGrpSpPr>
          <p:cNvPr id="5" name="Group 4">
            <a:extLst>
              <a:ext uri="{FF2B5EF4-FFF2-40B4-BE49-F238E27FC236}">
                <a16:creationId xmlns:a16="http://schemas.microsoft.com/office/drawing/2014/main" id="{CE4CAAD3-77D9-F54F-9CC1-554EAD280217}"/>
              </a:ext>
            </a:extLst>
          </p:cNvPr>
          <p:cNvGrpSpPr/>
          <p:nvPr/>
        </p:nvGrpSpPr>
        <p:grpSpPr>
          <a:xfrm>
            <a:off x="4487370" y="656028"/>
            <a:ext cx="1963401" cy="4078724"/>
            <a:chOff x="2466851" y="2645824"/>
            <a:chExt cx="1875978" cy="4078724"/>
          </a:xfrm>
        </p:grpSpPr>
        <p:sp>
          <p:nvSpPr>
            <p:cNvPr id="65" name="Text Placeholder 5">
              <a:extLst>
                <a:ext uri="{FF2B5EF4-FFF2-40B4-BE49-F238E27FC236}">
                  <a16:creationId xmlns:a16="http://schemas.microsoft.com/office/drawing/2014/main" id="{CF0648C5-46BF-504F-886B-0CF3F7DD5D4C}"/>
                </a:ext>
              </a:extLst>
            </p:cNvPr>
            <p:cNvSpPr txBox="1">
              <a:spLocks/>
            </p:cNvSpPr>
            <p:nvPr/>
          </p:nvSpPr>
          <p:spPr>
            <a:xfrm>
              <a:off x="2466851" y="2956285"/>
              <a:ext cx="1875978" cy="3768263"/>
            </a:xfrm>
            <a:prstGeom prst="rect">
              <a:avLst/>
            </a:prstGeom>
            <a:solidFill>
              <a:schemeClr val="bg1">
                <a:lumMod val="95000"/>
              </a:schemeClr>
            </a:solidFill>
            <a:ln w="12700">
              <a:noFill/>
            </a:ln>
          </p:spPr>
          <p:txBody>
            <a:bodyPr wrap="square" lIns="109728" tIns="146304" rIns="109728"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171450" lvl="0" indent="-171450">
                <a:buFont typeface="Arial" panose="020B0604020202020204" pitchFamily="34" charset="0"/>
                <a:buChar char="•"/>
              </a:pPr>
              <a:r>
                <a:rPr lang="en-US" sz="750" dirty="0">
                  <a:solidFill>
                    <a:schemeClr val="tx1"/>
                  </a:solidFill>
                  <a:latin typeface="Open Sans" panose="020B0606030504020204" pitchFamily="34" charset="0"/>
                  <a:ea typeface="Open Sans" panose="020B0606030504020204" pitchFamily="34" charset="0"/>
                  <a:cs typeface="Open Sans" panose="020B0606030504020204" pitchFamily="34" charset="0"/>
                </a:rPr>
                <a:t>In September 2021, MoP announced the </a:t>
              </a:r>
              <a:r>
                <a:rPr lang="en-US" sz="75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hlinkClick r:id="rId10">
                    <a:extLst>
                      <a:ext uri="{A12FA001-AC4F-418D-AE19-62706E023703}">
                        <ahyp:hlinkClr xmlns:ahyp="http://schemas.microsoft.com/office/drawing/2018/hyperlinkcolor" val="tx"/>
                      </a:ext>
                    </a:extLst>
                  </a:hlinkClick>
                </a:rPr>
                <a:t>amendments</a:t>
              </a:r>
              <a:r>
                <a:rPr lang="en-US" sz="750" dirty="0">
                  <a:solidFill>
                    <a:schemeClr val="tx1"/>
                  </a:solidFill>
                  <a:latin typeface="Open Sans" panose="020B0606030504020204" pitchFamily="34" charset="0"/>
                  <a:ea typeface="Open Sans" panose="020B0606030504020204" pitchFamily="34" charset="0"/>
                  <a:cs typeface="Open Sans" panose="020B0606030504020204" pitchFamily="34" charset="0"/>
                </a:rPr>
                <a:t> to the existing REC mechanism after extensive stakeholder consultation.</a:t>
              </a:r>
            </a:p>
            <a:p>
              <a:pPr marL="171450" lvl="0" indent="-171450">
                <a:buFont typeface="Arial" panose="020B0604020202020204" pitchFamily="34" charset="0"/>
                <a:buChar char="•"/>
              </a:pPr>
              <a:r>
                <a:rPr lang="en-US" sz="750" dirty="0">
                  <a:solidFill>
                    <a:schemeClr val="tx1"/>
                  </a:solidFill>
                  <a:latin typeface="Open Sans" panose="020B0606030504020204" pitchFamily="34" charset="0"/>
                  <a:ea typeface="Open Sans" panose="020B0606030504020204" pitchFamily="34" charset="0"/>
                  <a:cs typeface="Open Sans" panose="020B0606030504020204" pitchFamily="34" charset="0"/>
                </a:rPr>
                <a:t>Salient features of revamped REC mechanism include perpetual validity of RECs instead of 1,095 days (extended time to time).</a:t>
              </a:r>
            </a:p>
            <a:p>
              <a:pPr marL="171450" lvl="0" indent="-171450">
                <a:buFont typeface="Arial" panose="020B0604020202020204" pitchFamily="34" charset="0"/>
                <a:buChar char="•"/>
              </a:pPr>
              <a:r>
                <a:rPr lang="en-US" sz="750" dirty="0">
                  <a:solidFill>
                    <a:schemeClr val="tx1"/>
                  </a:solidFill>
                  <a:latin typeface="Open Sans" panose="020B0606030504020204" pitchFamily="34" charset="0"/>
                  <a:ea typeface="Open Sans" panose="020B0606030504020204" pitchFamily="34" charset="0"/>
                  <a:cs typeface="Open Sans" panose="020B0606030504020204" pitchFamily="34" charset="0"/>
                </a:rPr>
                <a:t>The floor and forbearance prices are removed. </a:t>
              </a:r>
            </a:p>
            <a:p>
              <a:pPr marL="171450" lvl="0" indent="-171450">
                <a:buFont typeface="Arial" panose="020B0604020202020204" pitchFamily="34" charset="0"/>
                <a:buChar char="•"/>
              </a:pPr>
              <a:r>
                <a:rPr lang="en-US" sz="750" dirty="0">
                  <a:solidFill>
                    <a:schemeClr val="tx1"/>
                  </a:solidFill>
                  <a:latin typeface="Open Sans" panose="020B0606030504020204" pitchFamily="34" charset="0"/>
                  <a:ea typeface="Open Sans" panose="020B0606030504020204" pitchFamily="34" charset="0"/>
                  <a:cs typeface="Open Sans" panose="020B0606030504020204" pitchFamily="34" charset="0"/>
                </a:rPr>
                <a:t>The amended mechanism has a provision of technology multiplier to promote the new and high priced RE technologies.</a:t>
              </a:r>
            </a:p>
            <a:p>
              <a:pPr marL="171450" lvl="0" indent="-171450">
                <a:buFont typeface="Arial" panose="020B0604020202020204" pitchFamily="34" charset="0"/>
                <a:buChar char="•"/>
              </a:pPr>
              <a:r>
                <a:rPr lang="en-US" sz="750" dirty="0">
                  <a:solidFill>
                    <a:schemeClr val="tx1"/>
                  </a:solidFill>
                  <a:latin typeface="Open Sans" panose="020B0606030504020204" pitchFamily="34" charset="0"/>
                  <a:ea typeface="Open Sans" panose="020B0606030504020204" pitchFamily="34" charset="0"/>
                  <a:cs typeface="Open Sans" panose="020B0606030504020204" pitchFamily="34" charset="0"/>
                </a:rPr>
                <a:t>RECs can be issued to obligated entities that purchase RE power beyond their RPO compliance.</a:t>
              </a:r>
            </a:p>
            <a:p>
              <a:pPr marL="171450" lvl="0" indent="-171450">
                <a:buFont typeface="Arial" panose="020B0604020202020204" pitchFamily="34" charset="0"/>
                <a:buChar char="•"/>
              </a:pPr>
              <a:r>
                <a:rPr lang="en-US" sz="750" dirty="0">
                  <a:solidFill>
                    <a:schemeClr val="tx1"/>
                  </a:solidFill>
                  <a:latin typeface="Open Sans" panose="020B0606030504020204" pitchFamily="34" charset="0"/>
                  <a:ea typeface="Open Sans" panose="020B0606030504020204" pitchFamily="34" charset="0"/>
                  <a:cs typeface="Open Sans" panose="020B0606030504020204" pitchFamily="34" charset="0"/>
                </a:rPr>
                <a:t>Although no RECs can be issued to the beneficiary of subsidies/ concessions or waiver of any other charges.</a:t>
              </a:r>
            </a:p>
            <a:p>
              <a:pPr marL="171450" lvl="0" indent="-171450">
                <a:buFont typeface="Arial" panose="020B0604020202020204" pitchFamily="34" charset="0"/>
                <a:buChar char="•"/>
              </a:pPr>
              <a:r>
                <a:rPr lang="en-US" sz="750" dirty="0">
                  <a:solidFill>
                    <a:schemeClr val="tx1"/>
                  </a:solidFill>
                  <a:latin typeface="Open Sans" panose="020B0606030504020204" pitchFamily="34" charset="0"/>
                  <a:ea typeface="Open Sans" panose="020B0606030504020204" pitchFamily="34" charset="0"/>
                  <a:cs typeface="Open Sans" panose="020B0606030504020204" pitchFamily="34" charset="0"/>
                </a:rPr>
                <a:t>Additionally, traders and bilateral transactions are allowed in the REC mechanism.</a:t>
              </a:r>
            </a:p>
            <a:p>
              <a:pPr marL="171450" indent="-171450">
                <a:buFont typeface="Arial" panose="020B0604020202020204" pitchFamily="34" charset="0"/>
                <a:buChar char="•"/>
              </a:pPr>
              <a:endParaRPr lang="en-US" sz="75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4" name="Text Box 10">
              <a:extLst>
                <a:ext uri="{FF2B5EF4-FFF2-40B4-BE49-F238E27FC236}">
                  <a16:creationId xmlns:a16="http://schemas.microsoft.com/office/drawing/2014/main" id="{63F9B9C3-AC19-EB49-B9BE-CCCDC72799AA}"/>
                </a:ext>
              </a:extLst>
            </p:cNvPr>
            <p:cNvSpPr txBox="1">
              <a:spLocks noChangeArrowheads="1"/>
            </p:cNvSpPr>
            <p:nvPr>
              <p:custDataLst>
                <p:tags r:id="rId3"/>
              </p:custDataLst>
            </p:nvPr>
          </p:nvSpPr>
          <p:spPr bwMode="auto">
            <a:xfrm>
              <a:off x="2468227" y="2645824"/>
              <a:ext cx="1874602" cy="393023"/>
            </a:xfrm>
            <a:prstGeom prst="roundRect">
              <a:avLst/>
            </a:prstGeom>
            <a:solidFill>
              <a:srgbClr val="009CD8"/>
            </a:solidFill>
            <a:ln w="12700" algn="ctr">
              <a:noFill/>
              <a:miter lim="800000"/>
              <a:headEnd/>
              <a:tailEnd type="none" w="sm" len="med"/>
            </a:ln>
          </p:spPr>
          <p:txBody>
            <a:bodyPr lIns="36000" tIns="36000" rIns="36000" bIns="36000" anchor="ctr" anchorCtr="1"/>
            <a:lstStyle/>
            <a:p>
              <a:pPr algn="ctr" defTabSz="957263"/>
              <a:r>
                <a:rPr lang="en-US" sz="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MoP issued amendments to Renewable Energy Certificate (REC) mechanism</a:t>
              </a:r>
            </a:p>
          </p:txBody>
        </p:sp>
      </p:grpSp>
      <p:grpSp>
        <p:nvGrpSpPr>
          <p:cNvPr id="7" name="Group 6">
            <a:extLst>
              <a:ext uri="{FF2B5EF4-FFF2-40B4-BE49-F238E27FC236}">
                <a16:creationId xmlns:a16="http://schemas.microsoft.com/office/drawing/2014/main" id="{0369A053-DFE4-3240-9335-7901358C8B72}"/>
              </a:ext>
            </a:extLst>
          </p:cNvPr>
          <p:cNvGrpSpPr/>
          <p:nvPr/>
        </p:nvGrpSpPr>
        <p:grpSpPr>
          <a:xfrm>
            <a:off x="2433050" y="2931176"/>
            <a:ext cx="1999007" cy="1810502"/>
            <a:chOff x="4510263" y="2643156"/>
            <a:chExt cx="1787348" cy="1721722"/>
          </a:xfrm>
        </p:grpSpPr>
        <p:sp>
          <p:nvSpPr>
            <p:cNvPr id="71" name="Text Placeholder 5">
              <a:extLst>
                <a:ext uri="{FF2B5EF4-FFF2-40B4-BE49-F238E27FC236}">
                  <a16:creationId xmlns:a16="http://schemas.microsoft.com/office/drawing/2014/main" id="{81AA34BE-65C8-724A-8117-96BE2C19926E}"/>
                </a:ext>
              </a:extLst>
            </p:cNvPr>
            <p:cNvSpPr txBox="1">
              <a:spLocks/>
            </p:cNvSpPr>
            <p:nvPr/>
          </p:nvSpPr>
          <p:spPr>
            <a:xfrm>
              <a:off x="4510263" y="2965378"/>
              <a:ext cx="1781403" cy="1399500"/>
            </a:xfrm>
            <a:prstGeom prst="rect">
              <a:avLst/>
            </a:prstGeom>
            <a:solidFill>
              <a:schemeClr val="bg1">
                <a:lumMod val="95000"/>
              </a:schemeClr>
            </a:solidFill>
            <a:ln w="12700">
              <a:noFill/>
            </a:ln>
          </p:spPr>
          <p:txBody>
            <a:bodyPr wrap="square" lIns="109728" tIns="146304" rIns="109728"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171450" lvl="0" indent="-171450">
                <a:buFont typeface="Arial" panose="020B0604020202020204" pitchFamily="34" charset="0"/>
                <a:buChar char="•"/>
              </a:pPr>
              <a:r>
                <a:rPr lang="en-US" sz="750" dirty="0">
                  <a:solidFill>
                    <a:schemeClr val="tx1"/>
                  </a:solidFill>
                  <a:latin typeface="Open Sans" panose="020B0606030504020204" pitchFamily="34" charset="0"/>
                  <a:ea typeface="Open Sans" panose="020B0606030504020204" pitchFamily="34" charset="0"/>
                  <a:cs typeface="Open Sans" panose="020B0606030504020204" pitchFamily="34" charset="0"/>
                </a:rPr>
                <a:t>In September 2021, MoP </a:t>
              </a:r>
              <a:r>
                <a:rPr lang="en-US" sz="750" dirty="0">
                  <a:solidFill>
                    <a:schemeClr val="tx1"/>
                  </a:solidFill>
                  <a:latin typeface="Open Sans" panose="020B0606030504020204" pitchFamily="34" charset="0"/>
                  <a:ea typeface="Open Sans" panose="020B0606030504020204" pitchFamily="34" charset="0"/>
                  <a:cs typeface="Open Sans" panose="020B0606030504020204" pitchFamily="34" charset="0"/>
                  <a:hlinkClick r:id="rId11"/>
                </a:rPr>
                <a:t>announced</a:t>
              </a:r>
              <a:r>
                <a:rPr lang="en-US" sz="750" dirty="0">
                  <a:solidFill>
                    <a:schemeClr val="tx1"/>
                  </a:solidFill>
                  <a:latin typeface="Open Sans" panose="020B0606030504020204" pitchFamily="34" charset="0"/>
                  <a:ea typeface="Open Sans" panose="020B0606030504020204" pitchFamily="34" charset="0"/>
                  <a:cs typeface="Open Sans" panose="020B0606030504020204" pitchFamily="34" charset="0"/>
                </a:rPr>
                <a:t> the draft Deviation Settlement Mechanism (DSM) and Related Matters Regulations, 2021. </a:t>
              </a:r>
            </a:p>
            <a:p>
              <a:pPr marL="171450" lvl="0" indent="-171450">
                <a:buFont typeface="Arial" panose="020B0604020202020204" pitchFamily="34" charset="0"/>
                <a:buChar char="•"/>
              </a:pPr>
              <a:r>
                <a:rPr lang="en-US" sz="750" dirty="0">
                  <a:solidFill>
                    <a:schemeClr val="tx1"/>
                  </a:solidFill>
                  <a:latin typeface="Open Sans" panose="020B0606030504020204" pitchFamily="34" charset="0"/>
                  <a:ea typeface="Open Sans" panose="020B0606030504020204" pitchFamily="34" charset="0"/>
                  <a:cs typeface="Open Sans" panose="020B0606030504020204" pitchFamily="34" charset="0"/>
                </a:rPr>
                <a:t>It proposes a commercial mechanism to ensure the grid’s security and stability. For an RE generator and a buyer from an RE-rich state, zero deviation charges will be applied for over injection and under drawal, respectively.</a:t>
              </a:r>
            </a:p>
          </p:txBody>
        </p:sp>
        <p:sp>
          <p:nvSpPr>
            <p:cNvPr id="70" name="Text Box 10">
              <a:extLst>
                <a:ext uri="{FF2B5EF4-FFF2-40B4-BE49-F238E27FC236}">
                  <a16:creationId xmlns:a16="http://schemas.microsoft.com/office/drawing/2014/main" id="{ADF96EF8-C627-8842-B76C-EB99A908261E}"/>
                </a:ext>
              </a:extLst>
            </p:cNvPr>
            <p:cNvSpPr txBox="1">
              <a:spLocks noChangeArrowheads="1"/>
            </p:cNvSpPr>
            <p:nvPr>
              <p:custDataLst>
                <p:tags r:id="rId2"/>
              </p:custDataLst>
            </p:nvPr>
          </p:nvSpPr>
          <p:spPr bwMode="auto">
            <a:xfrm>
              <a:off x="4511551" y="2643156"/>
              <a:ext cx="1786060" cy="393023"/>
            </a:xfrm>
            <a:prstGeom prst="roundRect">
              <a:avLst/>
            </a:prstGeom>
            <a:solidFill>
              <a:srgbClr val="009CD8"/>
            </a:solidFill>
            <a:ln w="12700" algn="ctr">
              <a:noFill/>
              <a:miter lim="800000"/>
              <a:headEnd/>
              <a:tailEnd type="none" w="sm" len="med"/>
            </a:ln>
          </p:spPr>
          <p:txBody>
            <a:bodyPr lIns="36000" tIns="36000" rIns="36000" bIns="36000" anchor="ctr" anchorCtr="1"/>
            <a:lstStyle/>
            <a:p>
              <a:pPr algn="ctr" defTabSz="957263"/>
              <a:r>
                <a:rPr lang="en-US" sz="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CERC issued the draft Deviation Settlement Mechanism (DSM) and Related Matters Regulations, 2021</a:t>
              </a:r>
            </a:p>
          </p:txBody>
        </p:sp>
      </p:grpSp>
      <p:sp>
        <p:nvSpPr>
          <p:cNvPr id="36" name="Rectangle 35"/>
          <p:cNvSpPr/>
          <p:nvPr/>
        </p:nvSpPr>
        <p:spPr>
          <a:xfrm rot="16200000">
            <a:off x="9082410" y="-91649"/>
            <a:ext cx="249623" cy="815252"/>
          </a:xfrm>
          <a:prstGeom prst="rect">
            <a:avLst/>
          </a:prstGeom>
          <a:solidFill>
            <a:srgbClr val="009C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7" name="TextBox 36"/>
          <p:cNvSpPr txBox="1"/>
          <p:nvPr/>
        </p:nvSpPr>
        <p:spPr>
          <a:xfrm>
            <a:off x="8821030" y="208255"/>
            <a:ext cx="322970" cy="215444"/>
          </a:xfrm>
          <a:prstGeom prst="rect">
            <a:avLst/>
          </a:prstGeom>
          <a:noFill/>
        </p:spPr>
        <p:txBody>
          <a:bodyPr wrap="square" rtlCol="0">
            <a:spAutoFit/>
          </a:bodyPr>
          <a:lstStyle/>
          <a:p>
            <a:r>
              <a:rPr lang="en-IN" sz="800" dirty="0">
                <a:solidFill>
                  <a:schemeClr val="bg1"/>
                </a:solidFill>
                <a:latin typeface="Open Sans" panose="020B0606030504020204" pitchFamily="34" charset="0"/>
                <a:ea typeface="Open Sans" panose="020B0606030504020204" pitchFamily="34" charset="0"/>
                <a:cs typeface="Open Sans" panose="020B0606030504020204" pitchFamily="34" charset="0"/>
              </a:rPr>
              <a:t>10</a:t>
            </a:r>
          </a:p>
        </p:txBody>
      </p:sp>
      <p:grpSp>
        <p:nvGrpSpPr>
          <p:cNvPr id="24" name="Group 23"/>
          <p:cNvGrpSpPr/>
          <p:nvPr/>
        </p:nvGrpSpPr>
        <p:grpSpPr>
          <a:xfrm>
            <a:off x="8284057" y="4779402"/>
            <a:ext cx="715926" cy="418214"/>
            <a:chOff x="8284057" y="4779402"/>
            <a:chExt cx="715926" cy="418214"/>
          </a:xfrm>
        </p:grpSpPr>
        <p:sp>
          <p:nvSpPr>
            <p:cNvPr id="25" name="Rounded Rectangle 24"/>
            <p:cNvSpPr/>
            <p:nvPr/>
          </p:nvSpPr>
          <p:spPr>
            <a:xfrm>
              <a:off x="8331958" y="4779402"/>
              <a:ext cx="614149" cy="418214"/>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nvGrpSpPr>
            <p:cNvPr id="26" name="Group 25"/>
            <p:cNvGrpSpPr/>
            <p:nvPr/>
          </p:nvGrpSpPr>
          <p:grpSpPr>
            <a:xfrm>
              <a:off x="8284057" y="4879531"/>
              <a:ext cx="715926" cy="263969"/>
              <a:chOff x="1376812" y="1471708"/>
              <a:chExt cx="715926" cy="263969"/>
            </a:xfrm>
          </p:grpSpPr>
          <p:sp>
            <p:nvSpPr>
              <p:cNvPr id="27" name="TextBox 26"/>
              <p:cNvSpPr txBox="1"/>
              <p:nvPr/>
            </p:nvSpPr>
            <p:spPr>
              <a:xfrm>
                <a:off x="1376812" y="1535622"/>
                <a:ext cx="715926" cy="200055"/>
              </a:xfrm>
              <a:prstGeom prst="rect">
                <a:avLst/>
              </a:prstGeom>
              <a:noFill/>
            </p:spPr>
            <p:txBody>
              <a:bodyPr wrap="square" rtlCol="0">
                <a:spAutoFit/>
              </a:bodyPr>
              <a:lstStyle/>
              <a:p>
                <a:r>
                  <a:rPr lang="en-IN" sz="700" b="1" dirty="0">
                    <a:solidFill>
                      <a:srgbClr val="575756"/>
                    </a:solidFill>
                    <a:latin typeface="Open Sans"/>
                    <a:ea typeface="Open Sans"/>
                    <a:cs typeface="Open Sans"/>
                    <a:sym typeface="Open Sans"/>
                  </a:rPr>
                  <a:t>cef.ceew.in</a:t>
                </a:r>
              </a:p>
            </p:txBody>
          </p:sp>
          <p:grpSp>
            <p:nvGrpSpPr>
              <p:cNvPr id="28" name="Group 27"/>
              <p:cNvGrpSpPr/>
              <p:nvPr/>
            </p:nvGrpSpPr>
            <p:grpSpPr>
              <a:xfrm>
                <a:off x="1504037" y="1471708"/>
                <a:ext cx="436340" cy="63914"/>
                <a:chOff x="973747" y="978085"/>
                <a:chExt cx="436340" cy="63914"/>
              </a:xfrm>
            </p:grpSpPr>
            <p:sp>
              <p:nvSpPr>
                <p:cNvPr id="29" name="Oval 28"/>
                <p:cNvSpPr/>
                <p:nvPr/>
              </p:nvSpPr>
              <p:spPr>
                <a:xfrm>
                  <a:off x="1349029" y="978085"/>
                  <a:ext cx="61058" cy="61059"/>
                </a:xfrm>
                <a:prstGeom prst="ellipse">
                  <a:avLst/>
                </a:prstGeom>
                <a:solidFill>
                  <a:srgbClr val="0A9F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8" name="Oval 37"/>
                <p:cNvSpPr/>
                <p:nvPr/>
              </p:nvSpPr>
              <p:spPr>
                <a:xfrm>
                  <a:off x="1084312" y="980940"/>
                  <a:ext cx="61058" cy="61059"/>
                </a:xfrm>
                <a:prstGeom prst="ellipse">
                  <a:avLst/>
                </a:prstGeom>
                <a:solidFill>
                  <a:srgbClr val="87B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9" name="Oval 38"/>
                <p:cNvSpPr/>
                <p:nvPr/>
              </p:nvSpPr>
              <p:spPr>
                <a:xfrm>
                  <a:off x="973747" y="980940"/>
                  <a:ext cx="61058" cy="61059"/>
                </a:xfrm>
                <a:prstGeom prst="ellipse">
                  <a:avLst/>
                </a:prstGeom>
                <a:solidFill>
                  <a:srgbClr val="EA58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grpSp>
      </p:grpSp>
      <p:grpSp>
        <p:nvGrpSpPr>
          <p:cNvPr id="42" name="Group 41">
            <a:extLst>
              <a:ext uri="{FF2B5EF4-FFF2-40B4-BE49-F238E27FC236}">
                <a16:creationId xmlns:a16="http://schemas.microsoft.com/office/drawing/2014/main" id="{EE0DAB0C-B15F-4E98-B472-07B0B2DB9820}"/>
              </a:ext>
            </a:extLst>
          </p:cNvPr>
          <p:cNvGrpSpPr/>
          <p:nvPr/>
        </p:nvGrpSpPr>
        <p:grpSpPr>
          <a:xfrm>
            <a:off x="271383" y="3201262"/>
            <a:ext cx="2106736" cy="1533489"/>
            <a:chOff x="271384" y="685878"/>
            <a:chExt cx="2106736" cy="1101398"/>
          </a:xfrm>
        </p:grpSpPr>
        <p:sp>
          <p:nvSpPr>
            <p:cNvPr id="47" name="Text Placeholder 5">
              <a:extLst>
                <a:ext uri="{FF2B5EF4-FFF2-40B4-BE49-F238E27FC236}">
                  <a16:creationId xmlns:a16="http://schemas.microsoft.com/office/drawing/2014/main" id="{54DE6A81-2064-4B05-BEB7-1810043DDB0C}"/>
                </a:ext>
              </a:extLst>
            </p:cNvPr>
            <p:cNvSpPr txBox="1">
              <a:spLocks/>
            </p:cNvSpPr>
            <p:nvPr/>
          </p:nvSpPr>
          <p:spPr>
            <a:xfrm>
              <a:off x="271384" y="957518"/>
              <a:ext cx="2106736" cy="829758"/>
            </a:xfrm>
            <a:prstGeom prst="rect">
              <a:avLst/>
            </a:prstGeom>
            <a:solidFill>
              <a:schemeClr val="bg1">
                <a:lumMod val="95000"/>
              </a:schemeClr>
            </a:solidFill>
            <a:ln w="12700">
              <a:noFill/>
            </a:ln>
          </p:spPr>
          <p:txBody>
            <a:bodyPr wrap="square" lIns="109728" tIns="146304" rIns="109728"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171450" lvl="0" indent="-171450">
                <a:buFont typeface="Arial" panose="020B0604020202020204" pitchFamily="34" charset="0"/>
                <a:buChar char="•"/>
              </a:pPr>
              <a:r>
                <a:rPr lang="en-US" sz="750" dirty="0">
                  <a:solidFill>
                    <a:schemeClr val="tx1"/>
                  </a:solidFill>
                  <a:latin typeface="Open Sans" panose="020B0606030504020204" pitchFamily="34" charset="0"/>
                  <a:ea typeface="Open Sans" panose="020B0606030504020204" pitchFamily="34" charset="0"/>
                  <a:cs typeface="Open Sans" panose="020B0606030504020204" pitchFamily="34" charset="0"/>
                </a:rPr>
                <a:t>In Q2 FY22, MNRE updated the list-1 under ALMM twice. First, it increased the manufactures to </a:t>
              </a:r>
              <a:r>
                <a:rPr lang="en-US" sz="750" dirty="0">
                  <a:solidFill>
                    <a:schemeClr val="tx1"/>
                  </a:solidFill>
                  <a:latin typeface="Open Sans" panose="020B0606030504020204" pitchFamily="34" charset="0"/>
                  <a:ea typeface="Open Sans" panose="020B0606030504020204" pitchFamily="34" charset="0"/>
                  <a:cs typeface="Open Sans" panose="020B0606030504020204" pitchFamily="34" charset="0"/>
                  <a:hlinkClick r:id="rId12"/>
                </a:rPr>
                <a:t>26</a:t>
              </a:r>
              <a:r>
                <a:rPr lang="en-US" sz="750" dirty="0">
                  <a:solidFill>
                    <a:schemeClr val="tx1"/>
                  </a:solidFill>
                  <a:latin typeface="Open Sans" panose="020B0606030504020204" pitchFamily="34" charset="0"/>
                  <a:ea typeface="Open Sans" panose="020B0606030504020204" pitchFamily="34" charset="0"/>
                  <a:cs typeface="Open Sans" panose="020B0606030504020204" pitchFamily="34" charset="0"/>
                </a:rPr>
                <a:t> with a capacity of 8,367 MW.</a:t>
              </a:r>
            </a:p>
            <a:p>
              <a:pPr marL="171450" lvl="0" indent="-171450">
                <a:buFont typeface="Arial" panose="020B0604020202020204" pitchFamily="34" charset="0"/>
                <a:buChar char="•"/>
              </a:pPr>
              <a:r>
                <a:rPr lang="en-US" sz="750" dirty="0">
                  <a:solidFill>
                    <a:schemeClr val="tx1"/>
                  </a:solidFill>
                  <a:latin typeface="Open Sans" panose="020B0606030504020204" pitchFamily="34" charset="0"/>
                  <a:ea typeface="Open Sans" panose="020B0606030504020204" pitchFamily="34" charset="0"/>
                  <a:cs typeface="Open Sans" panose="020B0606030504020204" pitchFamily="34" charset="0"/>
                </a:rPr>
                <a:t>Further, in September 2021, increased it to </a:t>
              </a:r>
              <a:r>
                <a:rPr lang="en-US" sz="750" dirty="0">
                  <a:solidFill>
                    <a:schemeClr val="tx1"/>
                  </a:solidFill>
                  <a:latin typeface="Open Sans" panose="020B0606030504020204" pitchFamily="34" charset="0"/>
                  <a:ea typeface="Open Sans" panose="020B0606030504020204" pitchFamily="34" charset="0"/>
                  <a:cs typeface="Open Sans" panose="020B0606030504020204" pitchFamily="34" charset="0"/>
                  <a:hlinkClick r:id="rId13"/>
                </a:rPr>
                <a:t>34</a:t>
              </a:r>
              <a:r>
                <a:rPr lang="en-US" sz="750" dirty="0">
                  <a:solidFill>
                    <a:schemeClr val="tx1"/>
                  </a:solidFill>
                  <a:latin typeface="Open Sans" panose="020B0606030504020204" pitchFamily="34" charset="0"/>
                  <a:ea typeface="Open Sans" panose="020B0606030504020204" pitchFamily="34" charset="0"/>
                  <a:cs typeface="Open Sans" panose="020B0606030504020204" pitchFamily="34" charset="0"/>
                </a:rPr>
                <a:t> manufacturers (all domestic) with a capacity of 8,874 MW.</a:t>
              </a:r>
            </a:p>
          </p:txBody>
        </p:sp>
        <p:sp>
          <p:nvSpPr>
            <p:cNvPr id="48" name="Text Box 10">
              <a:extLst>
                <a:ext uri="{FF2B5EF4-FFF2-40B4-BE49-F238E27FC236}">
                  <a16:creationId xmlns:a16="http://schemas.microsoft.com/office/drawing/2014/main" id="{61D2B9FD-3973-48F4-A429-AC30A728A82F}"/>
                </a:ext>
              </a:extLst>
            </p:cNvPr>
            <p:cNvSpPr txBox="1">
              <a:spLocks noChangeArrowheads="1"/>
            </p:cNvSpPr>
            <p:nvPr>
              <p:custDataLst>
                <p:tags r:id="rId1"/>
              </p:custDataLst>
            </p:nvPr>
          </p:nvSpPr>
          <p:spPr bwMode="auto">
            <a:xfrm>
              <a:off x="271385" y="685878"/>
              <a:ext cx="2106734" cy="306466"/>
            </a:xfrm>
            <a:prstGeom prst="roundRect">
              <a:avLst/>
            </a:prstGeom>
            <a:solidFill>
              <a:srgbClr val="009CD8"/>
            </a:solidFill>
            <a:ln w="12700" algn="ctr">
              <a:noFill/>
              <a:miter lim="800000"/>
              <a:headEnd/>
              <a:tailEnd type="none" w="sm" len="med"/>
            </a:ln>
          </p:spPr>
          <p:txBody>
            <a:bodyPr lIns="36000" tIns="36000" rIns="36000" bIns="36000" anchor="ctr" anchorCtr="1"/>
            <a:lstStyle/>
            <a:p>
              <a:pPr algn="ctr" defTabSz="957263"/>
              <a:r>
                <a:rPr lang="en-US" sz="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MNRE updated List – I under ALMM* order for solar PV modules</a:t>
              </a:r>
            </a:p>
          </p:txBody>
        </p:sp>
      </p:grpSp>
    </p:spTree>
    <p:extLst>
      <p:ext uri="{BB962C8B-B14F-4D97-AF65-F5344CB8AC3E}">
        <p14:creationId xmlns:p14="http://schemas.microsoft.com/office/powerpoint/2010/main" val="9686539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70" name="Rounded Rectangle 69">
            <a:extLst>
              <a:ext uri="{FF2B5EF4-FFF2-40B4-BE49-F238E27FC236}">
                <a16:creationId xmlns:a16="http://schemas.microsoft.com/office/drawing/2014/main" id="{72EF6D10-C68B-544E-8D41-961C22262A6B}"/>
              </a:ext>
            </a:extLst>
          </p:cNvPr>
          <p:cNvSpPr/>
          <p:nvPr/>
        </p:nvSpPr>
        <p:spPr>
          <a:xfrm>
            <a:off x="6485302" y="523625"/>
            <a:ext cx="3238213" cy="4211127"/>
          </a:xfrm>
          <a:prstGeom prst="roundRect">
            <a:avLst/>
          </a:prstGeom>
          <a:solidFill>
            <a:srgbClr val="C3E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99" name="Google Shape;99;p20"/>
          <p:cNvSpPr txBox="1">
            <a:spLocks noGrp="1"/>
          </p:cNvSpPr>
          <p:nvPr>
            <p:ph type="title"/>
          </p:nvPr>
        </p:nvSpPr>
        <p:spPr>
          <a:xfrm>
            <a:off x="467166" y="128609"/>
            <a:ext cx="7816891" cy="481580"/>
          </a:xfrm>
          <a:prstGeom prst="rect">
            <a:avLst/>
          </a:prstGeom>
        </p:spPr>
        <p:txBody>
          <a:bodyPr spcFirstLastPara="1" wrap="square" lIns="91425" tIns="91425" rIns="91425" bIns="91425" anchor="b" anchorCtr="0">
            <a:noAutofit/>
          </a:bodyPr>
          <a:lstStyle/>
          <a:p>
            <a:pPr lvl="0"/>
            <a:r>
              <a:rPr lang="en-US" sz="1200" dirty="0">
                <a:solidFill>
                  <a:srgbClr val="575756"/>
                </a:solidFill>
              </a:rPr>
              <a:t>Renewable energy finance: </a:t>
            </a:r>
            <a:r>
              <a:rPr lang="en-US" sz="1200" dirty="0">
                <a:solidFill>
                  <a:srgbClr val="009CD8"/>
                </a:solidFill>
              </a:rPr>
              <a:t>Q2 FY22 auctions included diverse bidders; foreign equity flowing in the Indian RE market </a:t>
            </a:r>
          </a:p>
        </p:txBody>
      </p:sp>
      <p:sp>
        <p:nvSpPr>
          <p:cNvPr id="19" name="Google Shape;100;p20"/>
          <p:cNvSpPr txBox="1"/>
          <p:nvPr/>
        </p:nvSpPr>
        <p:spPr>
          <a:xfrm>
            <a:off x="6554363" y="520770"/>
            <a:ext cx="2333107" cy="4188720"/>
          </a:xfrm>
          <a:prstGeom prst="rect">
            <a:avLst/>
          </a:prstGeom>
          <a:noFill/>
          <a:ln>
            <a:noFill/>
          </a:ln>
        </p:spPr>
        <p:txBody>
          <a:bodyPr spcFirstLastPara="1" wrap="square" lIns="91425" tIns="91425" rIns="91425" bIns="91425" numCol="1" anchor="t" anchorCtr="0">
            <a:noAutofit/>
          </a:bodyPr>
          <a:lstStyle/>
          <a:p>
            <a:pPr lvl="0">
              <a:spcBef>
                <a:spcPts val="600"/>
              </a:spcBef>
              <a:buClr>
                <a:schemeClr val="dk1"/>
              </a:buClr>
              <a:buSzPts val="1100"/>
            </a:pPr>
            <a:r>
              <a:rPr lang="en-IN" sz="1200" b="1" dirty="0">
                <a:solidFill>
                  <a:srgbClr val="575756"/>
                </a:solidFill>
                <a:latin typeface="Open Sans"/>
                <a:ea typeface="Open Sans"/>
                <a:cs typeface="Open Sans"/>
                <a:sym typeface="Open Sans"/>
              </a:rPr>
              <a:t>Takeaways &amp; Outlook</a:t>
            </a:r>
          </a:p>
          <a:p>
            <a:pPr>
              <a:spcBef>
                <a:spcPts val="700"/>
              </a:spcBef>
              <a:buClr>
                <a:schemeClr val="dk1"/>
              </a:buClr>
              <a:buSzPts val="1100"/>
            </a:pPr>
            <a:r>
              <a:rPr lang="en-US" sz="800" dirty="0">
                <a:solidFill>
                  <a:srgbClr val="575756"/>
                </a:solidFill>
                <a:latin typeface="Open Sans"/>
                <a:ea typeface="Open Sans"/>
                <a:cs typeface="Open Sans"/>
              </a:rPr>
              <a:t>Q2 FY22 was a significant quarter for auctioned RE capacity, with 10.1 GW of RE capacity auctioned (versus 3.2 GW in Q2 FY21). </a:t>
            </a:r>
            <a:r>
              <a:rPr lang="en-US" sz="800" b="1" dirty="0">
                <a:solidFill>
                  <a:srgbClr val="575756"/>
                </a:solidFill>
                <a:latin typeface="Open Sans"/>
                <a:ea typeface="Open Sans"/>
                <a:cs typeface="Open Sans"/>
              </a:rPr>
              <a:t>The quarter saw a notable increase in participation from developers (both private as well as public sector) and resulted in a market concentration of 62% (versus 100% for Q1 FY22).</a:t>
            </a:r>
          </a:p>
          <a:p>
            <a:pPr>
              <a:spcBef>
                <a:spcPts val="700"/>
              </a:spcBef>
              <a:buClr>
                <a:schemeClr val="dk1"/>
              </a:buClr>
              <a:buSzPts val="1100"/>
            </a:pPr>
            <a:r>
              <a:rPr lang="en-US" sz="800" b="1" dirty="0">
                <a:solidFill>
                  <a:srgbClr val="575756"/>
                </a:solidFill>
                <a:latin typeface="Open Sans"/>
                <a:ea typeface="Open Sans"/>
                <a:cs typeface="Open Sans"/>
              </a:rPr>
              <a:t>PSUs including NTPC (2,765 MW), SJVN Ltd (1,200 MW), NHPC (1,000 MW) and NLC (1,500) </a:t>
            </a:r>
            <a:r>
              <a:rPr lang="en-US" sz="800" dirty="0">
                <a:solidFill>
                  <a:srgbClr val="575756"/>
                </a:solidFill>
                <a:latin typeface="Open Sans"/>
                <a:ea typeface="Open Sans"/>
                <a:cs typeface="Open Sans"/>
              </a:rPr>
              <a:t>dominated the market accounting for 5 GW of the capacity </a:t>
            </a:r>
            <a:r>
              <a:rPr lang="en-US" sz="800" b="1" dirty="0">
                <a:solidFill>
                  <a:srgbClr val="575756"/>
                </a:solidFill>
                <a:latin typeface="Open Sans"/>
                <a:ea typeface="Open Sans"/>
                <a:cs typeface="Open Sans"/>
              </a:rPr>
              <a:t>auctioned under IREDA’s CPSU scheme. </a:t>
            </a:r>
            <a:r>
              <a:rPr lang="en-US" sz="800" dirty="0">
                <a:solidFill>
                  <a:srgbClr val="575756"/>
                </a:solidFill>
                <a:latin typeface="Open Sans"/>
                <a:ea typeface="Open Sans"/>
                <a:cs typeface="Open Sans"/>
              </a:rPr>
              <a:t>Among private players, </a:t>
            </a:r>
            <a:r>
              <a:rPr lang="en-US" sz="800" b="1" dirty="0">
                <a:solidFill>
                  <a:srgbClr val="575756"/>
                </a:solidFill>
                <a:latin typeface="Open Sans"/>
                <a:ea typeface="Open Sans"/>
                <a:cs typeface="Open Sans"/>
              </a:rPr>
              <a:t>SolarArise and O2 Power continued to bid aggressively </a:t>
            </a:r>
            <a:r>
              <a:rPr lang="en-US" sz="800" dirty="0">
                <a:solidFill>
                  <a:srgbClr val="575756"/>
                </a:solidFill>
                <a:latin typeface="Open Sans"/>
                <a:ea typeface="Open Sans"/>
                <a:cs typeface="Open Sans"/>
              </a:rPr>
              <a:t>to establish themselves in the Indian renewable energy market but couldn’t win a sizeable capacity. </a:t>
            </a:r>
          </a:p>
          <a:p>
            <a:pPr>
              <a:spcBef>
                <a:spcPts val="700"/>
              </a:spcBef>
              <a:buClr>
                <a:schemeClr val="dk1"/>
              </a:buClr>
              <a:buSzPts val="1100"/>
            </a:pPr>
            <a:r>
              <a:rPr lang="en-US" sz="800" dirty="0">
                <a:solidFill>
                  <a:srgbClr val="575756"/>
                </a:solidFill>
                <a:latin typeface="Open Sans"/>
                <a:ea typeface="Open Sans"/>
                <a:cs typeface="Open Sans"/>
              </a:rPr>
              <a:t>In Q2 FY22, deal activity</a:t>
            </a:r>
            <a:r>
              <a:rPr lang="en-US" sz="800" dirty="0">
                <a:solidFill>
                  <a:srgbClr val="FF0000"/>
                </a:solidFill>
                <a:latin typeface="Open Sans"/>
                <a:ea typeface="Open Sans"/>
                <a:cs typeface="Open Sans"/>
              </a:rPr>
              <a:t> </a:t>
            </a:r>
            <a:r>
              <a:rPr lang="en-US" sz="800" dirty="0">
                <a:solidFill>
                  <a:srgbClr val="575756"/>
                </a:solidFill>
                <a:latin typeface="Open Sans"/>
                <a:ea typeface="Open Sans"/>
                <a:cs typeface="Open Sans"/>
              </a:rPr>
              <a:t>primarily consisted of equity investments and acquisitions in the clean energy sector. With </a:t>
            </a:r>
            <a:r>
              <a:rPr lang="en-US" sz="800" b="1" dirty="0">
                <a:solidFill>
                  <a:srgbClr val="575756"/>
                </a:solidFill>
                <a:latin typeface="Open Sans"/>
                <a:ea typeface="Open Sans"/>
                <a:cs typeface="Open Sans"/>
              </a:rPr>
              <a:t>the acquisition of L&amp;T Uttaranchal Hydropower Ltd (99 MW), ReNew Power entered the hydropower sector </a:t>
            </a:r>
            <a:r>
              <a:rPr lang="en-US" sz="800" dirty="0">
                <a:solidFill>
                  <a:srgbClr val="575756"/>
                </a:solidFill>
                <a:latin typeface="Open Sans"/>
                <a:ea typeface="Open Sans"/>
                <a:cs typeface="Open Sans"/>
              </a:rPr>
              <a:t>to provide storage solutions for innovative tenders (RTC, assured peak power, etc.). </a:t>
            </a:r>
            <a:r>
              <a:rPr lang="en-US" sz="800" b="1" dirty="0">
                <a:solidFill>
                  <a:srgbClr val="575756"/>
                </a:solidFill>
                <a:latin typeface="Open Sans"/>
                <a:ea typeface="Open Sans"/>
                <a:cs typeface="Open Sans"/>
              </a:rPr>
              <a:t>Acquisition of Fotowatio Renewable Ventures by IndiGrid is the first RE acquisition by any InvIT in India. </a:t>
            </a:r>
          </a:p>
        </p:txBody>
      </p:sp>
      <p:sp>
        <p:nvSpPr>
          <p:cNvPr id="75" name="Text Placeholder 3">
            <a:extLst>
              <a:ext uri="{FF2B5EF4-FFF2-40B4-BE49-F238E27FC236}">
                <a16:creationId xmlns:a16="http://schemas.microsoft.com/office/drawing/2014/main" id="{5266969A-F123-9349-BBD7-41E664211EA9}"/>
              </a:ext>
            </a:extLst>
          </p:cNvPr>
          <p:cNvSpPr>
            <a:spLocks noGrp="1"/>
          </p:cNvSpPr>
          <p:nvPr>
            <p:ph type="body" sz="quarter" idx="4294967295"/>
          </p:nvPr>
        </p:nvSpPr>
        <p:spPr>
          <a:xfrm>
            <a:off x="64561" y="4475600"/>
            <a:ext cx="3906029" cy="313942"/>
          </a:xfrm>
          <a:prstGeom prst="rect">
            <a:avLst/>
          </a:prstGeom>
        </p:spPr>
        <p:txBody>
          <a:bodyPr>
            <a:noAutofit/>
          </a:bodyPr>
          <a:lstStyle/>
          <a:p>
            <a:pPr marL="101600" indent="0">
              <a:buNone/>
            </a:pPr>
            <a:r>
              <a:rPr lang="en-US" sz="700" i="1" dirty="0">
                <a:solidFill>
                  <a:srgbClr val="0A9FD9"/>
                </a:solidFill>
                <a:latin typeface="Open Sans" panose="020B0606030504020204" pitchFamily="34" charset="0"/>
                <a:ea typeface="Open Sans" panose="020B0606030504020204" pitchFamily="34" charset="0"/>
                <a:cs typeface="Open Sans" panose="020B0606030504020204" pitchFamily="34" charset="0"/>
              </a:rPr>
              <a:t>Source: </a:t>
            </a:r>
            <a:r>
              <a:rPr lang="en-US" sz="700" i="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CEEW-CEF Compilation. </a:t>
            </a:r>
          </a:p>
        </p:txBody>
      </p:sp>
      <p:sp>
        <p:nvSpPr>
          <p:cNvPr id="79" name="Text Placeholder 3">
            <a:extLst>
              <a:ext uri="{FF2B5EF4-FFF2-40B4-BE49-F238E27FC236}">
                <a16:creationId xmlns:a16="http://schemas.microsoft.com/office/drawing/2014/main" id="{5266969A-F123-9349-BBD7-41E664211EA9}"/>
              </a:ext>
            </a:extLst>
          </p:cNvPr>
          <p:cNvSpPr>
            <a:spLocks noGrp="1"/>
          </p:cNvSpPr>
          <p:nvPr>
            <p:ph type="body" sz="quarter" idx="4294967295"/>
          </p:nvPr>
        </p:nvSpPr>
        <p:spPr>
          <a:xfrm>
            <a:off x="4048603" y="1562295"/>
            <a:ext cx="2254280" cy="484071"/>
          </a:xfrm>
          <a:prstGeom prst="rect">
            <a:avLst/>
          </a:prstGeom>
        </p:spPr>
        <p:txBody>
          <a:bodyPr>
            <a:noAutofit/>
          </a:bodyPr>
          <a:lstStyle/>
          <a:p>
            <a:pPr marL="101600" indent="0" algn="ctr">
              <a:buNone/>
            </a:pPr>
            <a:r>
              <a:rPr lang="en-US" sz="700" i="1" dirty="0">
                <a:solidFill>
                  <a:srgbClr val="0A9FD9"/>
                </a:solidFill>
                <a:latin typeface="Open Sans" panose="020B0606030504020204" pitchFamily="34" charset="0"/>
                <a:ea typeface="Open Sans" panose="020B0606030504020204" pitchFamily="34" charset="0"/>
                <a:cs typeface="Open Sans" panose="020B0606030504020204" pitchFamily="34" charset="0"/>
              </a:rPr>
              <a:t>Note:</a:t>
            </a:r>
            <a:r>
              <a:rPr lang="en-US" sz="700" b="1" i="1" dirty="0">
                <a:solidFill>
                  <a:srgbClr val="0A9FD9"/>
                </a:solidFill>
                <a:latin typeface="Open Sans" panose="020B0606030504020204" pitchFamily="34" charset="0"/>
                <a:ea typeface="Open Sans" panose="020B0606030504020204" pitchFamily="34" charset="0"/>
                <a:cs typeface="Open Sans" panose="020B0606030504020204" pitchFamily="34" charset="0"/>
              </a:rPr>
              <a:t> </a:t>
            </a:r>
            <a:r>
              <a:rPr lang="en-IN" sz="700" i="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Market concentration is calculated as the ratio of the top five RE capacities auctioned to the total RE capacity auctioned. </a:t>
            </a:r>
          </a:p>
          <a:p>
            <a:pPr marL="101600" indent="0" algn="ctr">
              <a:buNone/>
            </a:pPr>
            <a:r>
              <a:rPr lang="en-US" sz="700" i="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83" name="Rectangle 82"/>
          <p:cNvSpPr/>
          <p:nvPr/>
        </p:nvSpPr>
        <p:spPr>
          <a:xfrm rot="16200000">
            <a:off x="9082410" y="-91649"/>
            <a:ext cx="249623" cy="815252"/>
          </a:xfrm>
          <a:prstGeom prst="rect">
            <a:avLst/>
          </a:prstGeom>
          <a:solidFill>
            <a:srgbClr val="009C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84" name="TextBox 83"/>
          <p:cNvSpPr txBox="1"/>
          <p:nvPr/>
        </p:nvSpPr>
        <p:spPr>
          <a:xfrm>
            <a:off x="8821030" y="208255"/>
            <a:ext cx="322970" cy="215444"/>
          </a:xfrm>
          <a:prstGeom prst="rect">
            <a:avLst/>
          </a:prstGeom>
          <a:noFill/>
        </p:spPr>
        <p:txBody>
          <a:bodyPr wrap="square" rtlCol="0">
            <a:spAutoFit/>
          </a:bodyPr>
          <a:lstStyle/>
          <a:p>
            <a:r>
              <a:rPr lang="en-IN" sz="800" dirty="0">
                <a:solidFill>
                  <a:schemeClr val="bg1"/>
                </a:solidFill>
                <a:latin typeface="Open Sans" panose="020B0606030504020204" pitchFamily="34" charset="0"/>
                <a:ea typeface="Open Sans" panose="020B0606030504020204" pitchFamily="34" charset="0"/>
                <a:cs typeface="Open Sans" panose="020B0606030504020204" pitchFamily="34" charset="0"/>
              </a:rPr>
              <a:t>11</a:t>
            </a:r>
          </a:p>
        </p:txBody>
      </p:sp>
      <p:grpSp>
        <p:nvGrpSpPr>
          <p:cNvPr id="57" name="Group 56"/>
          <p:cNvGrpSpPr/>
          <p:nvPr/>
        </p:nvGrpSpPr>
        <p:grpSpPr>
          <a:xfrm>
            <a:off x="8284057" y="4779402"/>
            <a:ext cx="715926" cy="418214"/>
            <a:chOff x="8284057" y="4779402"/>
            <a:chExt cx="715926" cy="418214"/>
          </a:xfrm>
        </p:grpSpPr>
        <p:sp>
          <p:nvSpPr>
            <p:cNvPr id="58" name="Rounded Rectangle 57"/>
            <p:cNvSpPr/>
            <p:nvPr/>
          </p:nvSpPr>
          <p:spPr>
            <a:xfrm>
              <a:off x="8331958" y="4779402"/>
              <a:ext cx="614149" cy="418214"/>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nvGrpSpPr>
            <p:cNvPr id="59" name="Group 58"/>
            <p:cNvGrpSpPr/>
            <p:nvPr/>
          </p:nvGrpSpPr>
          <p:grpSpPr>
            <a:xfrm>
              <a:off x="8284057" y="4879531"/>
              <a:ext cx="715926" cy="263969"/>
              <a:chOff x="1376812" y="1471708"/>
              <a:chExt cx="715926" cy="263969"/>
            </a:xfrm>
          </p:grpSpPr>
          <p:sp>
            <p:nvSpPr>
              <p:cNvPr id="61" name="TextBox 60"/>
              <p:cNvSpPr txBox="1"/>
              <p:nvPr/>
            </p:nvSpPr>
            <p:spPr>
              <a:xfrm>
                <a:off x="1376812" y="1535622"/>
                <a:ext cx="715926" cy="200055"/>
              </a:xfrm>
              <a:prstGeom prst="rect">
                <a:avLst/>
              </a:prstGeom>
              <a:noFill/>
            </p:spPr>
            <p:txBody>
              <a:bodyPr wrap="square" rtlCol="0">
                <a:spAutoFit/>
              </a:bodyPr>
              <a:lstStyle/>
              <a:p>
                <a:r>
                  <a:rPr lang="en-IN" sz="700" b="1" dirty="0">
                    <a:solidFill>
                      <a:srgbClr val="575756"/>
                    </a:solidFill>
                    <a:latin typeface="Open Sans"/>
                    <a:ea typeface="Open Sans"/>
                    <a:cs typeface="Open Sans"/>
                    <a:sym typeface="Open Sans"/>
                  </a:rPr>
                  <a:t>cef.ceew.in</a:t>
                </a:r>
              </a:p>
            </p:txBody>
          </p:sp>
          <p:grpSp>
            <p:nvGrpSpPr>
              <p:cNvPr id="62" name="Group 61"/>
              <p:cNvGrpSpPr/>
              <p:nvPr/>
            </p:nvGrpSpPr>
            <p:grpSpPr>
              <a:xfrm>
                <a:off x="1504037" y="1471708"/>
                <a:ext cx="436340" cy="63914"/>
                <a:chOff x="973747" y="978085"/>
                <a:chExt cx="436340" cy="63914"/>
              </a:xfrm>
            </p:grpSpPr>
            <p:sp>
              <p:nvSpPr>
                <p:cNvPr id="64" name="Oval 63"/>
                <p:cNvSpPr/>
                <p:nvPr/>
              </p:nvSpPr>
              <p:spPr>
                <a:xfrm>
                  <a:off x="1349029" y="978085"/>
                  <a:ext cx="61058" cy="61059"/>
                </a:xfrm>
                <a:prstGeom prst="ellipse">
                  <a:avLst/>
                </a:prstGeom>
                <a:solidFill>
                  <a:srgbClr val="0A9F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85" name="Oval 84"/>
                <p:cNvSpPr/>
                <p:nvPr/>
              </p:nvSpPr>
              <p:spPr>
                <a:xfrm>
                  <a:off x="1084312" y="980940"/>
                  <a:ext cx="61058" cy="61059"/>
                </a:xfrm>
                <a:prstGeom prst="ellipse">
                  <a:avLst/>
                </a:prstGeom>
                <a:solidFill>
                  <a:srgbClr val="87B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86" name="Oval 85"/>
                <p:cNvSpPr/>
                <p:nvPr/>
              </p:nvSpPr>
              <p:spPr>
                <a:xfrm>
                  <a:off x="973747" y="980940"/>
                  <a:ext cx="61058" cy="61059"/>
                </a:xfrm>
                <a:prstGeom prst="ellipse">
                  <a:avLst/>
                </a:prstGeom>
                <a:solidFill>
                  <a:srgbClr val="EA58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grpSp>
      </p:grpSp>
      <p:grpSp>
        <p:nvGrpSpPr>
          <p:cNvPr id="46" name="Group 45">
            <a:extLst>
              <a:ext uri="{FF2B5EF4-FFF2-40B4-BE49-F238E27FC236}">
                <a16:creationId xmlns:a16="http://schemas.microsoft.com/office/drawing/2014/main" id="{AF9535A9-19F9-4010-82DB-7634FFF645F7}"/>
              </a:ext>
            </a:extLst>
          </p:cNvPr>
          <p:cNvGrpSpPr/>
          <p:nvPr/>
        </p:nvGrpSpPr>
        <p:grpSpPr>
          <a:xfrm>
            <a:off x="7620" y="546365"/>
            <a:ext cx="3869230" cy="4099369"/>
            <a:chOff x="0" y="546365"/>
            <a:chExt cx="3869230" cy="4099369"/>
          </a:xfrm>
        </p:grpSpPr>
        <p:grpSp>
          <p:nvGrpSpPr>
            <p:cNvPr id="47" name="Group 46">
              <a:extLst>
                <a:ext uri="{FF2B5EF4-FFF2-40B4-BE49-F238E27FC236}">
                  <a16:creationId xmlns:a16="http://schemas.microsoft.com/office/drawing/2014/main" id="{39CCD5A3-7F34-494F-93F2-5C6C41C62F3A}"/>
                </a:ext>
              </a:extLst>
            </p:cNvPr>
            <p:cNvGrpSpPr/>
            <p:nvPr/>
          </p:nvGrpSpPr>
          <p:grpSpPr>
            <a:xfrm>
              <a:off x="0" y="546365"/>
              <a:ext cx="3869230" cy="4099369"/>
              <a:chOff x="-268616" y="915090"/>
              <a:chExt cx="5717243" cy="5558550"/>
            </a:xfrm>
          </p:grpSpPr>
          <p:sp>
            <p:nvSpPr>
              <p:cNvPr id="96" name="Text Placeholder 5">
                <a:extLst>
                  <a:ext uri="{FF2B5EF4-FFF2-40B4-BE49-F238E27FC236}">
                    <a16:creationId xmlns:a16="http://schemas.microsoft.com/office/drawing/2014/main" id="{00ADB332-DA10-4C4F-9754-DDD5BE277FD7}"/>
                  </a:ext>
                </a:extLst>
              </p:cNvPr>
              <p:cNvSpPr txBox="1">
                <a:spLocks/>
              </p:cNvSpPr>
              <p:nvPr/>
            </p:nvSpPr>
            <p:spPr>
              <a:xfrm>
                <a:off x="-46551" y="5760786"/>
                <a:ext cx="983494" cy="286540"/>
              </a:xfrm>
              <a:prstGeom prst="rect">
                <a:avLst/>
              </a:prstGeom>
              <a:noFill/>
              <a:ln w="12700">
                <a:noFill/>
                <a:prstDash val="dash"/>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lvl="1" indent="0" algn="r">
                  <a:spcBef>
                    <a:spcPts val="0"/>
                  </a:spcBef>
                  <a:spcAft>
                    <a:spcPts val="300"/>
                  </a:spcAft>
                  <a:buNone/>
                </a:pPr>
                <a:r>
                  <a:rPr lang="en-US" sz="8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July</a:t>
                </a:r>
              </a:p>
              <a:p>
                <a:pPr marL="0" lvl="1" indent="0" algn="r">
                  <a:spcBef>
                    <a:spcPts val="0"/>
                  </a:spcBef>
                  <a:spcAft>
                    <a:spcPts val="300"/>
                  </a:spcAft>
                  <a:buNone/>
                </a:pPr>
                <a:r>
                  <a:rPr lang="en-US" sz="8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2021</a:t>
                </a:r>
              </a:p>
            </p:txBody>
          </p:sp>
          <p:cxnSp>
            <p:nvCxnSpPr>
              <p:cNvPr id="51" name="Straight Arrow Connector 50">
                <a:extLst>
                  <a:ext uri="{FF2B5EF4-FFF2-40B4-BE49-F238E27FC236}">
                    <a16:creationId xmlns:a16="http://schemas.microsoft.com/office/drawing/2014/main" id="{F55B772C-F2A6-4FE7-82A5-8B1726D2767A}"/>
                  </a:ext>
                </a:extLst>
              </p:cNvPr>
              <p:cNvCxnSpPr/>
              <p:nvPr/>
            </p:nvCxnSpPr>
            <p:spPr>
              <a:xfrm flipV="1">
                <a:off x="931483" y="1342492"/>
                <a:ext cx="0" cy="453422"/>
              </a:xfrm>
              <a:prstGeom prst="straightConnector1">
                <a:avLst/>
              </a:prstGeom>
              <a:ln w="28575">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52" name="Group 51">
                <a:extLst>
                  <a:ext uri="{FF2B5EF4-FFF2-40B4-BE49-F238E27FC236}">
                    <a16:creationId xmlns:a16="http://schemas.microsoft.com/office/drawing/2014/main" id="{B90F7856-D089-4C96-844A-11A892B8BEF5}"/>
                  </a:ext>
                </a:extLst>
              </p:cNvPr>
              <p:cNvGrpSpPr/>
              <p:nvPr/>
            </p:nvGrpSpPr>
            <p:grpSpPr>
              <a:xfrm>
                <a:off x="878618" y="1861597"/>
                <a:ext cx="87256" cy="631644"/>
                <a:chOff x="3643970" y="2680885"/>
                <a:chExt cx="87256" cy="631644"/>
              </a:xfrm>
            </p:grpSpPr>
            <p:sp>
              <p:nvSpPr>
                <p:cNvPr id="108" name="Oval 107">
                  <a:extLst>
                    <a:ext uri="{FF2B5EF4-FFF2-40B4-BE49-F238E27FC236}">
                      <a16:creationId xmlns:a16="http://schemas.microsoft.com/office/drawing/2014/main" id="{EB507294-CEBD-4342-9D23-3E71720A984B}"/>
                    </a:ext>
                  </a:extLst>
                </p:cNvPr>
                <p:cNvSpPr/>
                <p:nvPr/>
              </p:nvSpPr>
              <p:spPr>
                <a:xfrm flipV="1">
                  <a:off x="3643970" y="2680885"/>
                  <a:ext cx="87256" cy="45719"/>
                </a:xfrm>
                <a:prstGeom prst="ellipse">
                  <a:avLst/>
                </a:prstGeom>
                <a:solidFill>
                  <a:schemeClr val="tx1">
                    <a:lumMod val="50000"/>
                    <a:lumOff val="50000"/>
                  </a:schemeClr>
                </a:solidFill>
                <a:ln w="28575">
                  <a:solidFill>
                    <a:schemeClr val="tx1">
                      <a:lumMod val="50000"/>
                      <a:lumOff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p>
              </p:txBody>
            </p:sp>
            <p:cxnSp>
              <p:nvCxnSpPr>
                <p:cNvPr id="109" name="Straight Connector 108">
                  <a:extLst>
                    <a:ext uri="{FF2B5EF4-FFF2-40B4-BE49-F238E27FC236}">
                      <a16:creationId xmlns:a16="http://schemas.microsoft.com/office/drawing/2014/main" id="{40574037-6AE1-43AE-895B-C8099C818577}"/>
                    </a:ext>
                  </a:extLst>
                </p:cNvPr>
                <p:cNvCxnSpPr/>
                <p:nvPr/>
              </p:nvCxnSpPr>
              <p:spPr>
                <a:xfrm>
                  <a:off x="3691955" y="2809608"/>
                  <a:ext cx="0" cy="502921"/>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grpSp>
            <p:nvGrpSpPr>
              <p:cNvPr id="53" name="Group 52">
                <a:extLst>
                  <a:ext uri="{FF2B5EF4-FFF2-40B4-BE49-F238E27FC236}">
                    <a16:creationId xmlns:a16="http://schemas.microsoft.com/office/drawing/2014/main" id="{E12E3DBD-8512-406F-BF3D-10FFB6F5BDD7}"/>
                  </a:ext>
                </a:extLst>
              </p:cNvPr>
              <p:cNvGrpSpPr/>
              <p:nvPr/>
            </p:nvGrpSpPr>
            <p:grpSpPr>
              <a:xfrm>
                <a:off x="881690" y="2571620"/>
                <a:ext cx="87256" cy="823294"/>
                <a:chOff x="3643970" y="2802052"/>
                <a:chExt cx="87256" cy="823294"/>
              </a:xfrm>
            </p:grpSpPr>
            <p:sp>
              <p:nvSpPr>
                <p:cNvPr id="106" name="Oval 105">
                  <a:extLst>
                    <a:ext uri="{FF2B5EF4-FFF2-40B4-BE49-F238E27FC236}">
                      <a16:creationId xmlns:a16="http://schemas.microsoft.com/office/drawing/2014/main" id="{AABD16D7-D234-4AFC-8F84-AAA046257A93}"/>
                    </a:ext>
                  </a:extLst>
                </p:cNvPr>
                <p:cNvSpPr/>
                <p:nvPr/>
              </p:nvSpPr>
              <p:spPr>
                <a:xfrm flipV="1">
                  <a:off x="3643970" y="2802052"/>
                  <a:ext cx="87256" cy="45719"/>
                </a:xfrm>
                <a:prstGeom prst="ellipse">
                  <a:avLst/>
                </a:prstGeom>
                <a:solidFill>
                  <a:schemeClr val="tx1">
                    <a:lumMod val="50000"/>
                    <a:lumOff val="50000"/>
                  </a:schemeClr>
                </a:solidFill>
                <a:ln w="28575">
                  <a:solidFill>
                    <a:schemeClr val="tx1">
                      <a:lumMod val="50000"/>
                      <a:lumOff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107" name="Straight Connector 106">
                  <a:extLst>
                    <a:ext uri="{FF2B5EF4-FFF2-40B4-BE49-F238E27FC236}">
                      <a16:creationId xmlns:a16="http://schemas.microsoft.com/office/drawing/2014/main" id="{1C9536FD-A7BD-47AD-A1FF-6684AB7A0B47}"/>
                    </a:ext>
                  </a:extLst>
                </p:cNvPr>
                <p:cNvCxnSpPr/>
                <p:nvPr/>
              </p:nvCxnSpPr>
              <p:spPr>
                <a:xfrm>
                  <a:off x="3691955" y="2945213"/>
                  <a:ext cx="0" cy="680133"/>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grpSp>
            <p:nvGrpSpPr>
              <p:cNvPr id="54" name="Group 53">
                <a:extLst>
                  <a:ext uri="{FF2B5EF4-FFF2-40B4-BE49-F238E27FC236}">
                    <a16:creationId xmlns:a16="http://schemas.microsoft.com/office/drawing/2014/main" id="{EE4725DA-E73D-4F2E-827D-868464760BEB}"/>
                  </a:ext>
                </a:extLst>
              </p:cNvPr>
              <p:cNvGrpSpPr/>
              <p:nvPr/>
            </p:nvGrpSpPr>
            <p:grpSpPr>
              <a:xfrm>
                <a:off x="884595" y="3485046"/>
                <a:ext cx="87256" cy="745971"/>
                <a:chOff x="3643970" y="2672431"/>
                <a:chExt cx="87256" cy="745971"/>
              </a:xfrm>
            </p:grpSpPr>
            <p:sp>
              <p:nvSpPr>
                <p:cNvPr id="104" name="Oval 103">
                  <a:extLst>
                    <a:ext uri="{FF2B5EF4-FFF2-40B4-BE49-F238E27FC236}">
                      <a16:creationId xmlns:a16="http://schemas.microsoft.com/office/drawing/2014/main" id="{88B4CDA4-6696-4AE6-834E-F34BBD99DEF7}"/>
                    </a:ext>
                  </a:extLst>
                </p:cNvPr>
                <p:cNvSpPr/>
                <p:nvPr/>
              </p:nvSpPr>
              <p:spPr>
                <a:xfrm flipV="1">
                  <a:off x="3643970" y="2672431"/>
                  <a:ext cx="87256" cy="45719"/>
                </a:xfrm>
                <a:prstGeom prst="ellipse">
                  <a:avLst/>
                </a:prstGeom>
                <a:solidFill>
                  <a:schemeClr val="tx1">
                    <a:lumMod val="50000"/>
                    <a:lumOff val="50000"/>
                  </a:schemeClr>
                </a:solidFill>
                <a:ln w="28575">
                  <a:solidFill>
                    <a:schemeClr val="tx1">
                      <a:lumMod val="50000"/>
                      <a:lumOff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105" name="Straight Connector 104">
                  <a:extLst>
                    <a:ext uri="{FF2B5EF4-FFF2-40B4-BE49-F238E27FC236}">
                      <a16:creationId xmlns:a16="http://schemas.microsoft.com/office/drawing/2014/main" id="{707FDCB5-BD9A-4638-8136-1A52F29E010F}"/>
                    </a:ext>
                  </a:extLst>
                </p:cNvPr>
                <p:cNvCxnSpPr/>
                <p:nvPr/>
              </p:nvCxnSpPr>
              <p:spPr>
                <a:xfrm>
                  <a:off x="3680696" y="2824955"/>
                  <a:ext cx="0" cy="59344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grpSp>
            <p:nvGrpSpPr>
              <p:cNvPr id="55" name="Group 54">
                <a:extLst>
                  <a:ext uri="{FF2B5EF4-FFF2-40B4-BE49-F238E27FC236}">
                    <a16:creationId xmlns:a16="http://schemas.microsoft.com/office/drawing/2014/main" id="{17A22D96-37DE-4E41-ACD2-A431AD89094D}"/>
                  </a:ext>
                </a:extLst>
              </p:cNvPr>
              <p:cNvGrpSpPr/>
              <p:nvPr/>
            </p:nvGrpSpPr>
            <p:grpSpPr>
              <a:xfrm>
                <a:off x="877694" y="4318237"/>
                <a:ext cx="87256" cy="667336"/>
                <a:chOff x="3632711" y="2753209"/>
                <a:chExt cx="87256" cy="667336"/>
              </a:xfrm>
            </p:grpSpPr>
            <p:sp>
              <p:nvSpPr>
                <p:cNvPr id="102" name="Oval 101">
                  <a:extLst>
                    <a:ext uri="{FF2B5EF4-FFF2-40B4-BE49-F238E27FC236}">
                      <a16:creationId xmlns:a16="http://schemas.microsoft.com/office/drawing/2014/main" id="{9E16467B-0902-4FBB-B712-4CEC42368B48}"/>
                    </a:ext>
                  </a:extLst>
                </p:cNvPr>
                <p:cNvSpPr/>
                <p:nvPr/>
              </p:nvSpPr>
              <p:spPr>
                <a:xfrm flipV="1">
                  <a:off x="3632711" y="2753209"/>
                  <a:ext cx="87256" cy="45719"/>
                </a:xfrm>
                <a:prstGeom prst="ellipse">
                  <a:avLst/>
                </a:prstGeom>
                <a:solidFill>
                  <a:schemeClr val="tx1">
                    <a:lumMod val="50000"/>
                    <a:lumOff val="50000"/>
                  </a:schemeClr>
                </a:solidFill>
                <a:ln w="28575">
                  <a:solidFill>
                    <a:schemeClr val="tx1">
                      <a:lumMod val="50000"/>
                      <a:lumOff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103" name="Straight Connector 102">
                  <a:extLst>
                    <a:ext uri="{FF2B5EF4-FFF2-40B4-BE49-F238E27FC236}">
                      <a16:creationId xmlns:a16="http://schemas.microsoft.com/office/drawing/2014/main" id="{B47E55EA-8398-4314-A99E-412C952B3E32}"/>
                    </a:ext>
                  </a:extLst>
                </p:cNvPr>
                <p:cNvCxnSpPr/>
                <p:nvPr/>
              </p:nvCxnSpPr>
              <p:spPr>
                <a:xfrm>
                  <a:off x="3670461" y="2881048"/>
                  <a:ext cx="0" cy="5394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sp>
            <p:nvSpPr>
              <p:cNvPr id="56" name="TextBox 55">
                <a:extLst>
                  <a:ext uri="{FF2B5EF4-FFF2-40B4-BE49-F238E27FC236}">
                    <a16:creationId xmlns:a16="http://schemas.microsoft.com/office/drawing/2014/main" id="{383053D4-DA86-43AD-AD16-AADA2808E368}"/>
                  </a:ext>
                </a:extLst>
              </p:cNvPr>
              <p:cNvSpPr txBox="1"/>
              <p:nvPr/>
            </p:nvSpPr>
            <p:spPr>
              <a:xfrm>
                <a:off x="1201263" y="3949127"/>
                <a:ext cx="4236029" cy="813794"/>
              </a:xfrm>
              <a:prstGeom prst="rect">
                <a:avLst/>
              </a:prstGeom>
              <a:noFill/>
            </p:spPr>
            <p:txBody>
              <a:bodyPr wrap="square" lIns="45720" rIns="45720" rtlCol="0">
                <a:spAutoFit/>
              </a:bodyPr>
              <a:lstStyle/>
              <a:p>
                <a:pPr>
                  <a:spcAft>
                    <a:spcPts val="600"/>
                  </a:spcAft>
                </a:pPr>
                <a:r>
                  <a:rPr lang="en-GB" sz="700" b="1" dirty="0">
                    <a:solidFill>
                      <a:srgbClr val="009CD8"/>
                    </a:solidFill>
                    <a:latin typeface="Open Sans" panose="020B0606030504020204" pitchFamily="34" charset="0"/>
                    <a:ea typeface="Open Sans" panose="020B0606030504020204" pitchFamily="34" charset="0"/>
                    <a:cs typeface="Open Sans" panose="020B0606030504020204" pitchFamily="34" charset="0"/>
                  </a:rPr>
                  <a:t>Equity investment</a:t>
                </a:r>
              </a:p>
              <a:p>
                <a:r>
                  <a:rPr lang="en-GB" sz="700" b="1" dirty="0">
                    <a:solidFill>
                      <a:schemeClr val="tx1"/>
                    </a:solidFill>
                    <a:latin typeface="Open Sans" panose="020B0606030504020204" pitchFamily="34" charset="0"/>
                    <a:ea typeface="Open Sans" panose="020B0606030504020204" pitchFamily="34" charset="0"/>
                    <a:cs typeface="Open Sans" panose="020B0606030504020204" pitchFamily="34" charset="0"/>
                  </a:rPr>
                  <a:t>Target: </a:t>
                </a:r>
                <a:r>
                  <a:rPr lang="en-GB" sz="700" dirty="0">
                    <a:solidFill>
                      <a:schemeClr val="tx1"/>
                    </a:solidFill>
                    <a:latin typeface="Open Sans" panose="020B0606030504020204" pitchFamily="34" charset="0"/>
                    <a:ea typeface="Open Sans" panose="020B0606030504020204" pitchFamily="34" charset="0"/>
                    <a:cs typeface="Open Sans" panose="020B0606030504020204" pitchFamily="34" charset="0"/>
                  </a:rPr>
                  <a:t>AMP Energy</a:t>
                </a:r>
              </a:p>
              <a:p>
                <a:r>
                  <a:rPr lang="en-GB" sz="700" b="1" dirty="0">
                    <a:solidFill>
                      <a:schemeClr val="tx1"/>
                    </a:solidFill>
                    <a:latin typeface="Open Sans" panose="020B0606030504020204" pitchFamily="34" charset="0"/>
                    <a:ea typeface="Open Sans" panose="020B0606030504020204" pitchFamily="34" charset="0"/>
                    <a:cs typeface="Open Sans" panose="020B0606030504020204" pitchFamily="34" charset="0"/>
                  </a:rPr>
                  <a:t>Investor: </a:t>
                </a:r>
                <a:r>
                  <a:rPr lang="en-US" sz="700" dirty="0">
                    <a:solidFill>
                      <a:schemeClr val="tx1"/>
                    </a:solidFill>
                    <a:latin typeface="Open Sans" panose="020B0606030504020204" pitchFamily="34" charset="0"/>
                    <a:ea typeface="Open Sans" panose="020B0606030504020204" pitchFamily="34" charset="0"/>
                    <a:cs typeface="Open Sans" panose="020B0606030504020204" pitchFamily="34" charset="0"/>
                  </a:rPr>
                  <a:t>Copenhagen Infrastructure New Markets Fund</a:t>
                </a:r>
                <a:endParaRPr lang="en-GB" sz="7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r>
                  <a:rPr lang="en-GB" sz="700" b="1" dirty="0">
                    <a:solidFill>
                      <a:schemeClr val="tx1"/>
                    </a:solidFill>
                    <a:latin typeface="Open Sans" panose="020B0606030504020204" pitchFamily="34" charset="0"/>
                    <a:ea typeface="Open Sans" panose="020B0606030504020204" pitchFamily="34" charset="0"/>
                    <a:cs typeface="Open Sans" panose="020B0606030504020204" pitchFamily="34" charset="0"/>
                  </a:rPr>
                  <a:t>Amount:</a:t>
                </a:r>
                <a:r>
                  <a:rPr lang="en-GB" sz="700" dirty="0">
                    <a:solidFill>
                      <a:schemeClr val="tx1"/>
                    </a:solidFill>
                    <a:latin typeface="Open Sans" panose="020B0606030504020204" pitchFamily="34" charset="0"/>
                    <a:ea typeface="Open Sans" panose="020B0606030504020204" pitchFamily="34" charset="0"/>
                    <a:cs typeface="Open Sans" panose="020B0606030504020204" pitchFamily="34" charset="0"/>
                  </a:rPr>
                  <a:t> : INR 735.5 crore (USD 100 million)</a:t>
                </a:r>
                <a:endParaRPr lang="en-GB" sz="700"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0" name="TextBox 59">
                <a:extLst>
                  <a:ext uri="{FF2B5EF4-FFF2-40B4-BE49-F238E27FC236}">
                    <a16:creationId xmlns:a16="http://schemas.microsoft.com/office/drawing/2014/main" id="{CAFC0BC3-4932-428D-BCE9-9FFD3C806A8D}"/>
                  </a:ext>
                </a:extLst>
              </p:cNvPr>
              <p:cNvSpPr txBox="1"/>
              <p:nvPr/>
            </p:nvSpPr>
            <p:spPr>
              <a:xfrm>
                <a:off x="1213198" y="3028796"/>
                <a:ext cx="4235429" cy="900369"/>
              </a:xfrm>
              <a:prstGeom prst="roundRect">
                <a:avLst/>
              </a:prstGeom>
              <a:solidFill>
                <a:srgbClr val="575756"/>
              </a:solidFill>
            </p:spPr>
            <p:txBody>
              <a:bodyPr wrap="square" lIns="45720" rIns="45720" rtlCol="0">
                <a:spAutoFit/>
              </a:bodyPr>
              <a:lstStyle/>
              <a:p>
                <a:pPr>
                  <a:spcAft>
                    <a:spcPts val="600"/>
                  </a:spcAft>
                </a:pPr>
                <a:r>
                  <a:rPr lang="en-GB" sz="7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Equity investment</a:t>
                </a:r>
              </a:p>
              <a:p>
                <a:pPr>
                  <a:spcAft>
                    <a:spcPts val="600"/>
                  </a:spcAft>
                </a:pPr>
                <a:r>
                  <a:rPr lang="en-GB" sz="7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Company: </a:t>
                </a:r>
                <a:r>
                  <a:rPr lang="en-GB" sz="700" dirty="0">
                    <a:solidFill>
                      <a:schemeClr val="bg1"/>
                    </a:solidFill>
                    <a:latin typeface="Open Sans" panose="020B0606030504020204" pitchFamily="34" charset="0"/>
                    <a:ea typeface="Open Sans" panose="020B0606030504020204" pitchFamily="34" charset="0"/>
                    <a:cs typeface="Open Sans" panose="020B0606030504020204" pitchFamily="34" charset="0"/>
                  </a:rPr>
                  <a:t>CleanMax</a:t>
                </a:r>
                <a:br>
                  <a:rPr lang="en-GB" sz="700" dirty="0">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GB" sz="7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Investor: </a:t>
                </a:r>
                <a:r>
                  <a:rPr lang="en-GB" sz="700" dirty="0">
                    <a:solidFill>
                      <a:schemeClr val="bg1"/>
                    </a:solidFill>
                    <a:latin typeface="Open Sans" panose="020B0606030504020204" pitchFamily="34" charset="0"/>
                    <a:ea typeface="Open Sans" panose="020B0606030504020204" pitchFamily="34" charset="0"/>
                    <a:cs typeface="Open Sans" panose="020B0606030504020204" pitchFamily="34" charset="0"/>
                  </a:rPr>
                  <a:t>Augment Infrastructure</a:t>
                </a:r>
                <a:br>
                  <a:rPr lang="en-GB" sz="700" dirty="0">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GB" sz="700" b="1" dirty="0">
                    <a:solidFill>
                      <a:schemeClr val="bg1"/>
                    </a:solidFill>
                    <a:latin typeface="Open Sans" panose="020B0606030504020204" pitchFamily="34" charset="0"/>
                    <a:ea typeface="Open Sans" panose="020B0606030504020204" pitchFamily="34" charset="0"/>
                    <a:cs typeface="Open Sans" panose="020B0606030504020204" pitchFamily="34" charset="0"/>
                  </a:rPr>
                  <a:t>Amount: </a:t>
                </a:r>
                <a:r>
                  <a:rPr lang="en-GB" sz="700" dirty="0">
                    <a:solidFill>
                      <a:schemeClr val="bg1"/>
                    </a:solidFill>
                    <a:latin typeface="Open Sans" panose="020B0606030504020204" pitchFamily="34" charset="0"/>
                    <a:ea typeface="Open Sans" panose="020B0606030504020204" pitchFamily="34" charset="0"/>
                    <a:cs typeface="Open Sans" panose="020B0606030504020204" pitchFamily="34" charset="0"/>
                  </a:rPr>
                  <a:t>INR 1634.6 crore (USD 222.23 million)</a:t>
                </a:r>
                <a:r>
                  <a:rPr lang="en-GB" sz="7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p:txBody>
          </p:sp>
          <p:grpSp>
            <p:nvGrpSpPr>
              <p:cNvPr id="63" name="Group 62">
                <a:extLst>
                  <a:ext uri="{FF2B5EF4-FFF2-40B4-BE49-F238E27FC236}">
                    <a16:creationId xmlns:a16="http://schemas.microsoft.com/office/drawing/2014/main" id="{3224FA36-827B-49CF-A8C3-6F1FBD3823EF}"/>
                  </a:ext>
                </a:extLst>
              </p:cNvPr>
              <p:cNvGrpSpPr/>
              <p:nvPr/>
            </p:nvGrpSpPr>
            <p:grpSpPr>
              <a:xfrm>
                <a:off x="869330" y="5060306"/>
                <a:ext cx="87256" cy="786449"/>
                <a:chOff x="3622476" y="2771995"/>
                <a:chExt cx="87256" cy="786449"/>
              </a:xfrm>
            </p:grpSpPr>
            <p:sp>
              <p:nvSpPr>
                <p:cNvPr id="100" name="Oval 99">
                  <a:extLst>
                    <a:ext uri="{FF2B5EF4-FFF2-40B4-BE49-F238E27FC236}">
                      <a16:creationId xmlns:a16="http://schemas.microsoft.com/office/drawing/2014/main" id="{E4DDC9BF-07F2-45B1-80CE-6FC55146F71D}"/>
                    </a:ext>
                  </a:extLst>
                </p:cNvPr>
                <p:cNvSpPr/>
                <p:nvPr/>
              </p:nvSpPr>
              <p:spPr>
                <a:xfrm flipV="1">
                  <a:off x="3622476" y="2771995"/>
                  <a:ext cx="87256" cy="45719"/>
                </a:xfrm>
                <a:prstGeom prst="ellipse">
                  <a:avLst/>
                </a:prstGeom>
                <a:solidFill>
                  <a:schemeClr val="tx1">
                    <a:lumMod val="50000"/>
                    <a:lumOff val="50000"/>
                  </a:schemeClr>
                </a:solidFill>
                <a:ln w="28575">
                  <a:solidFill>
                    <a:schemeClr val="tx1">
                      <a:lumMod val="50000"/>
                      <a:lumOff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101" name="Straight Connector 100">
                  <a:extLst>
                    <a:ext uri="{FF2B5EF4-FFF2-40B4-BE49-F238E27FC236}">
                      <a16:creationId xmlns:a16="http://schemas.microsoft.com/office/drawing/2014/main" id="{6F131D25-258F-4460-959A-5852A192FBAA}"/>
                    </a:ext>
                  </a:extLst>
                </p:cNvPr>
                <p:cNvCxnSpPr/>
                <p:nvPr/>
              </p:nvCxnSpPr>
              <p:spPr>
                <a:xfrm>
                  <a:off x="3660226" y="2900009"/>
                  <a:ext cx="0" cy="658435"/>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grpSp>
            <p:nvGrpSpPr>
              <p:cNvPr id="66" name="Group 65">
                <a:extLst>
                  <a:ext uri="{FF2B5EF4-FFF2-40B4-BE49-F238E27FC236}">
                    <a16:creationId xmlns:a16="http://schemas.microsoft.com/office/drawing/2014/main" id="{00990B4B-67B1-4E3A-8A98-BB7A82B87FDA}"/>
                  </a:ext>
                </a:extLst>
              </p:cNvPr>
              <p:cNvGrpSpPr/>
              <p:nvPr/>
            </p:nvGrpSpPr>
            <p:grpSpPr>
              <a:xfrm>
                <a:off x="863021" y="5919924"/>
                <a:ext cx="87256" cy="368134"/>
                <a:chOff x="3612241" y="2743816"/>
                <a:chExt cx="87256" cy="368134"/>
              </a:xfrm>
            </p:grpSpPr>
            <p:sp>
              <p:nvSpPr>
                <p:cNvPr id="97" name="Oval 96">
                  <a:extLst>
                    <a:ext uri="{FF2B5EF4-FFF2-40B4-BE49-F238E27FC236}">
                      <a16:creationId xmlns:a16="http://schemas.microsoft.com/office/drawing/2014/main" id="{19F1DF8C-0C45-4F32-B620-37306CC33D2D}"/>
                    </a:ext>
                  </a:extLst>
                </p:cNvPr>
                <p:cNvSpPr/>
                <p:nvPr/>
              </p:nvSpPr>
              <p:spPr>
                <a:xfrm flipV="1">
                  <a:off x="3612241" y="2743816"/>
                  <a:ext cx="87256" cy="45719"/>
                </a:xfrm>
                <a:prstGeom prst="ellipse">
                  <a:avLst/>
                </a:prstGeom>
                <a:solidFill>
                  <a:schemeClr val="tx1">
                    <a:lumMod val="50000"/>
                    <a:lumOff val="50000"/>
                  </a:schemeClr>
                </a:solidFill>
                <a:ln w="28575">
                  <a:solidFill>
                    <a:schemeClr val="tx1">
                      <a:lumMod val="50000"/>
                      <a:lumOff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98" name="Straight Connector 97">
                  <a:extLst>
                    <a:ext uri="{FF2B5EF4-FFF2-40B4-BE49-F238E27FC236}">
                      <a16:creationId xmlns:a16="http://schemas.microsoft.com/office/drawing/2014/main" id="{D795AFF8-0831-4215-AF4B-AF446A85D524}"/>
                    </a:ext>
                  </a:extLst>
                </p:cNvPr>
                <p:cNvCxnSpPr/>
                <p:nvPr/>
              </p:nvCxnSpPr>
              <p:spPr>
                <a:xfrm>
                  <a:off x="3655869" y="2868539"/>
                  <a:ext cx="0" cy="243411"/>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sp>
            <p:nvSpPr>
              <p:cNvPr id="69" name="TextBox 68">
                <a:extLst>
                  <a:ext uri="{FF2B5EF4-FFF2-40B4-BE49-F238E27FC236}">
                    <a16:creationId xmlns:a16="http://schemas.microsoft.com/office/drawing/2014/main" id="{CB89C38A-B4DA-49F2-A595-B5C34F4175E1}"/>
                  </a:ext>
                </a:extLst>
              </p:cNvPr>
              <p:cNvSpPr txBox="1"/>
              <p:nvPr/>
            </p:nvSpPr>
            <p:spPr>
              <a:xfrm>
                <a:off x="1201263" y="5659846"/>
                <a:ext cx="4236027" cy="813794"/>
              </a:xfrm>
              <a:prstGeom prst="rect">
                <a:avLst/>
              </a:prstGeom>
              <a:noFill/>
            </p:spPr>
            <p:txBody>
              <a:bodyPr wrap="square" lIns="45720" rIns="45720" rtlCol="0">
                <a:spAutoFit/>
              </a:bodyPr>
              <a:lstStyle/>
              <a:p>
                <a:pPr>
                  <a:spcAft>
                    <a:spcPts val="600"/>
                  </a:spcAft>
                </a:pPr>
                <a:r>
                  <a:rPr lang="en-GB" sz="700" b="1" dirty="0">
                    <a:solidFill>
                      <a:srgbClr val="009CD8"/>
                    </a:solidFill>
                    <a:latin typeface="Open Sans" panose="020B0606030504020204" pitchFamily="34" charset="0"/>
                    <a:ea typeface="Open Sans" panose="020B0606030504020204" pitchFamily="34" charset="0"/>
                    <a:cs typeface="Open Sans" panose="020B0606030504020204" pitchFamily="34" charset="0"/>
                  </a:rPr>
                  <a:t>Acquisition</a:t>
                </a:r>
              </a:p>
              <a:p>
                <a:pPr>
                  <a:spcAft>
                    <a:spcPts val="600"/>
                  </a:spcAft>
                </a:pPr>
                <a:r>
                  <a:rPr lang="en-GB" sz="700" b="1" dirty="0">
                    <a:latin typeface="Open Sans" panose="020B0606030504020204" pitchFamily="34" charset="0"/>
                    <a:ea typeface="Open Sans" panose="020B0606030504020204" pitchFamily="34" charset="0"/>
                    <a:cs typeface="Open Sans" panose="020B0606030504020204" pitchFamily="34" charset="0"/>
                  </a:rPr>
                  <a:t>Target: </a:t>
                </a:r>
                <a:r>
                  <a:rPr lang="en-GB" sz="700" dirty="0">
                    <a:latin typeface="Open Sans" panose="020B0606030504020204" pitchFamily="34" charset="0"/>
                    <a:ea typeface="Open Sans" panose="020B0606030504020204" pitchFamily="34" charset="0"/>
                    <a:cs typeface="Open Sans" panose="020B0606030504020204" pitchFamily="34" charset="0"/>
                  </a:rPr>
                  <a:t>Fotowatio Renewable Ventures</a:t>
                </a:r>
                <a:br>
                  <a:rPr lang="en-GB" sz="700" dirty="0">
                    <a:latin typeface="Open Sans" panose="020B0606030504020204" pitchFamily="34" charset="0"/>
                    <a:ea typeface="Open Sans" panose="020B0606030504020204" pitchFamily="34" charset="0"/>
                    <a:cs typeface="Open Sans" panose="020B0606030504020204" pitchFamily="34" charset="0"/>
                  </a:rPr>
                </a:br>
                <a:r>
                  <a:rPr lang="en-GB" sz="700" b="1" dirty="0">
                    <a:latin typeface="Open Sans" panose="020B0606030504020204" pitchFamily="34" charset="0"/>
                    <a:ea typeface="Open Sans" panose="020B0606030504020204" pitchFamily="34" charset="0"/>
                    <a:cs typeface="Open Sans" panose="020B0606030504020204" pitchFamily="34" charset="0"/>
                  </a:rPr>
                  <a:t>Acquirer: </a:t>
                </a:r>
                <a:r>
                  <a:rPr lang="en-GB" sz="700" dirty="0">
                    <a:latin typeface="Open Sans" panose="020B0606030504020204" pitchFamily="34" charset="0"/>
                    <a:ea typeface="Open Sans" panose="020B0606030504020204" pitchFamily="34" charset="0"/>
                    <a:cs typeface="Open Sans" panose="020B0606030504020204" pitchFamily="34" charset="0"/>
                  </a:rPr>
                  <a:t>IndiGrid</a:t>
                </a:r>
                <a:br>
                  <a:rPr lang="en-GB" sz="700" dirty="0">
                    <a:latin typeface="Open Sans" panose="020B0606030504020204" pitchFamily="34" charset="0"/>
                    <a:ea typeface="Open Sans" panose="020B0606030504020204" pitchFamily="34" charset="0"/>
                    <a:cs typeface="Open Sans" panose="020B0606030504020204" pitchFamily="34" charset="0"/>
                  </a:rPr>
                </a:br>
                <a:r>
                  <a:rPr lang="en-GB" sz="700" b="1" dirty="0">
                    <a:latin typeface="Open Sans" panose="020B0606030504020204" pitchFamily="34" charset="0"/>
                    <a:ea typeface="Open Sans" panose="020B0606030504020204" pitchFamily="34" charset="0"/>
                    <a:cs typeface="Open Sans" panose="020B0606030504020204" pitchFamily="34" charset="0"/>
                  </a:rPr>
                  <a:t>Amount:</a:t>
                </a:r>
                <a:r>
                  <a:rPr lang="en-GB" sz="700" dirty="0">
                    <a:latin typeface="Open Sans" panose="020B0606030504020204" pitchFamily="34" charset="0"/>
                    <a:ea typeface="Open Sans" panose="020B0606030504020204" pitchFamily="34" charset="0"/>
                    <a:cs typeface="Open Sans" panose="020B0606030504020204" pitchFamily="34" charset="0"/>
                  </a:rPr>
                  <a:t> INR 661.9 crore (USD 90 million) </a:t>
                </a:r>
                <a:endParaRPr lang="en-GB" sz="7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72" name="Text Placeholder 5">
                <a:extLst>
                  <a:ext uri="{FF2B5EF4-FFF2-40B4-BE49-F238E27FC236}">
                    <a16:creationId xmlns:a16="http://schemas.microsoft.com/office/drawing/2014/main" id="{8263B300-1D5F-4F23-AA1A-BF4CD1ACB8BF}"/>
                  </a:ext>
                </a:extLst>
              </p:cNvPr>
              <p:cNvSpPr txBox="1">
                <a:spLocks/>
              </p:cNvSpPr>
              <p:nvPr/>
            </p:nvSpPr>
            <p:spPr>
              <a:xfrm>
                <a:off x="-46551" y="915090"/>
                <a:ext cx="2510511" cy="245113"/>
              </a:xfrm>
              <a:prstGeom prst="rect">
                <a:avLst/>
              </a:prstGeom>
              <a:noFill/>
              <a:ln w="12700">
                <a:noFill/>
                <a:prstDash val="dash"/>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lvl="1" indent="0">
                  <a:spcBef>
                    <a:spcPts val="0"/>
                  </a:spcBef>
                  <a:spcAft>
                    <a:spcPts val="300"/>
                  </a:spcAft>
                  <a:buNone/>
                </a:pPr>
                <a:r>
                  <a:rPr lang="en-US" sz="1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Notable deals</a:t>
                </a:r>
                <a:r>
                  <a:rPr lang="en-US" sz="1000" b="1" dirty="0">
                    <a:solidFill>
                      <a:srgbClr val="9D9D9C"/>
                    </a:solidFill>
                    <a:latin typeface="Open Sans" panose="020B0606030504020204" pitchFamily="34" charset="0"/>
                    <a:ea typeface="Open Sans" panose="020B0606030504020204" pitchFamily="34" charset="0"/>
                    <a:cs typeface="Open Sans" panose="020B0606030504020204" pitchFamily="34" charset="0"/>
                  </a:rPr>
                  <a:t> (Q2 FY22)</a:t>
                </a:r>
              </a:p>
            </p:txBody>
          </p:sp>
          <p:sp>
            <p:nvSpPr>
              <p:cNvPr id="73" name="TextBox 72">
                <a:extLst>
                  <a:ext uri="{FF2B5EF4-FFF2-40B4-BE49-F238E27FC236}">
                    <a16:creationId xmlns:a16="http://schemas.microsoft.com/office/drawing/2014/main" id="{103466D9-1DEC-49A5-B1DA-5AC777991944}"/>
                  </a:ext>
                </a:extLst>
              </p:cNvPr>
              <p:cNvSpPr txBox="1"/>
              <p:nvPr/>
            </p:nvSpPr>
            <p:spPr>
              <a:xfrm>
                <a:off x="1213200" y="2220459"/>
                <a:ext cx="4224094" cy="813794"/>
              </a:xfrm>
              <a:prstGeom prst="rect">
                <a:avLst/>
              </a:prstGeom>
              <a:noFill/>
            </p:spPr>
            <p:txBody>
              <a:bodyPr wrap="square" lIns="45720" rIns="45720" rtlCol="0">
                <a:spAutoFit/>
              </a:bodyPr>
              <a:lstStyle/>
              <a:p>
                <a:pPr>
                  <a:spcAft>
                    <a:spcPts val="600"/>
                  </a:spcAft>
                </a:pPr>
                <a:r>
                  <a:rPr lang="en-GB" sz="700" b="1" dirty="0">
                    <a:solidFill>
                      <a:srgbClr val="009CD8"/>
                    </a:solidFill>
                    <a:latin typeface="Open Sans" panose="020B0606030504020204" pitchFamily="34" charset="0"/>
                    <a:ea typeface="Open Sans" panose="020B0606030504020204" pitchFamily="34" charset="0"/>
                    <a:cs typeface="Open Sans" panose="020B0606030504020204" pitchFamily="34" charset="0"/>
                  </a:rPr>
                  <a:t>Asset acquisition</a:t>
                </a:r>
              </a:p>
              <a:p>
                <a:r>
                  <a:rPr lang="en-GB" sz="700" b="1" dirty="0">
                    <a:solidFill>
                      <a:schemeClr val="tx1"/>
                    </a:solidFill>
                    <a:latin typeface="Open Sans" panose="020B0606030504020204" pitchFamily="34" charset="0"/>
                    <a:ea typeface="Open Sans" panose="020B0606030504020204" pitchFamily="34" charset="0"/>
                    <a:cs typeface="Open Sans" panose="020B0606030504020204" pitchFamily="34" charset="0"/>
                  </a:rPr>
                  <a:t>Target: </a:t>
                </a:r>
                <a:r>
                  <a:rPr lang="en-GB" sz="700" dirty="0">
                    <a:solidFill>
                      <a:schemeClr val="tx1"/>
                    </a:solidFill>
                    <a:latin typeface="Open Sans" panose="020B0606030504020204" pitchFamily="34" charset="0"/>
                    <a:ea typeface="Open Sans" panose="020B0606030504020204" pitchFamily="34" charset="0"/>
                    <a:cs typeface="Open Sans" panose="020B0606030504020204" pitchFamily="34" charset="0"/>
                  </a:rPr>
                  <a:t>L&amp;T (Hydro asset), NA (Solar asset)</a:t>
                </a:r>
              </a:p>
              <a:p>
                <a:r>
                  <a:rPr lang="en-GB" sz="700" b="1" dirty="0">
                    <a:solidFill>
                      <a:schemeClr val="tx1"/>
                    </a:solidFill>
                    <a:latin typeface="Open Sans" panose="020B0606030504020204" pitchFamily="34" charset="0"/>
                    <a:ea typeface="Open Sans" panose="020B0606030504020204" pitchFamily="34" charset="0"/>
                    <a:cs typeface="Open Sans" panose="020B0606030504020204" pitchFamily="34" charset="0"/>
                  </a:rPr>
                  <a:t>Acquirer: </a:t>
                </a:r>
                <a:r>
                  <a:rPr lang="en-GB" sz="700" dirty="0">
                    <a:solidFill>
                      <a:schemeClr val="tx1"/>
                    </a:solidFill>
                    <a:latin typeface="Open Sans" panose="020B0606030504020204" pitchFamily="34" charset="0"/>
                    <a:ea typeface="Open Sans" panose="020B0606030504020204" pitchFamily="34" charset="0"/>
                    <a:cs typeface="Open Sans" panose="020B0606030504020204" pitchFamily="34" charset="0"/>
                  </a:rPr>
                  <a:t>ReNew Power</a:t>
                </a:r>
              </a:p>
              <a:p>
                <a:r>
                  <a:rPr lang="en-GB" sz="700" b="1" dirty="0">
                    <a:solidFill>
                      <a:schemeClr val="tx1"/>
                    </a:solidFill>
                    <a:latin typeface="Open Sans" panose="020B0606030504020204" pitchFamily="34" charset="0"/>
                    <a:ea typeface="Open Sans" panose="020B0606030504020204" pitchFamily="34" charset="0"/>
                    <a:cs typeface="Open Sans" panose="020B0606030504020204" pitchFamily="34" charset="0"/>
                  </a:rPr>
                  <a:t>Amount: </a:t>
                </a:r>
                <a:r>
                  <a:rPr lang="en-GB" sz="700" dirty="0">
                    <a:solidFill>
                      <a:schemeClr val="tx1"/>
                    </a:solidFill>
                    <a:latin typeface="Open Sans" panose="020B0606030504020204" pitchFamily="34" charset="0"/>
                    <a:ea typeface="Open Sans" panose="020B0606030504020204" pitchFamily="34" charset="0"/>
                    <a:cs typeface="Open Sans" panose="020B0606030504020204" pitchFamily="34" charset="0"/>
                  </a:rPr>
                  <a:t>INR 2824.5 crore (USD 384 million)</a:t>
                </a:r>
                <a:endParaRPr lang="en-GB" sz="7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4" name="TextBox 73">
                <a:extLst>
                  <a:ext uri="{FF2B5EF4-FFF2-40B4-BE49-F238E27FC236}">
                    <a16:creationId xmlns:a16="http://schemas.microsoft.com/office/drawing/2014/main" id="{986F70EA-46A7-43FB-A768-62DAE6372E28}"/>
                  </a:ext>
                </a:extLst>
              </p:cNvPr>
              <p:cNvSpPr txBox="1"/>
              <p:nvPr/>
            </p:nvSpPr>
            <p:spPr>
              <a:xfrm>
                <a:off x="1213197" y="1331033"/>
                <a:ext cx="4224097" cy="900369"/>
              </a:xfrm>
              <a:prstGeom prst="roundRect">
                <a:avLst/>
              </a:prstGeom>
              <a:solidFill>
                <a:srgbClr val="575756"/>
              </a:solidFill>
            </p:spPr>
            <p:txBody>
              <a:bodyPr wrap="square" lIns="45720" rIns="45720" rtlCol="0">
                <a:spAutoFit/>
              </a:bodyPr>
              <a:lstStyle/>
              <a:p>
                <a:pPr>
                  <a:spcAft>
                    <a:spcPts val="600"/>
                  </a:spcAft>
                </a:pPr>
                <a:r>
                  <a:rPr lang="en-GB" sz="700" b="1" dirty="0">
                    <a:solidFill>
                      <a:schemeClr val="bg1"/>
                    </a:solidFill>
                    <a:latin typeface="Open Sans" panose="020B0606030504020204" pitchFamily="34" charset="0"/>
                    <a:ea typeface="Open Sans" panose="020B0606030504020204" pitchFamily="34" charset="0"/>
                    <a:cs typeface="Open Sans" panose="020B0606030504020204" pitchFamily="34" charset="0"/>
                  </a:rPr>
                  <a:t>Acquisition</a:t>
                </a:r>
              </a:p>
              <a:p>
                <a:pPr>
                  <a:spcAft>
                    <a:spcPts val="600"/>
                  </a:spcAft>
                </a:pPr>
                <a:r>
                  <a:rPr lang="en-GB" sz="700" b="1" dirty="0">
                    <a:solidFill>
                      <a:schemeClr val="bg1"/>
                    </a:solidFill>
                    <a:latin typeface="Open Sans" panose="020B0606030504020204" pitchFamily="34" charset="0"/>
                    <a:ea typeface="Open Sans" panose="020B0606030504020204" pitchFamily="34" charset="0"/>
                    <a:cs typeface="Open Sans" panose="020B0606030504020204" pitchFamily="34" charset="0"/>
                  </a:rPr>
                  <a:t>Target: </a:t>
                </a:r>
                <a:r>
                  <a:rPr lang="en-US" sz="700" dirty="0">
                    <a:solidFill>
                      <a:schemeClr val="bg1"/>
                    </a:solidFill>
                    <a:latin typeface="Open Sans" panose="020B0606030504020204" pitchFamily="34" charset="0"/>
                    <a:ea typeface="Open Sans" panose="020B0606030504020204" pitchFamily="34" charset="0"/>
                    <a:cs typeface="Open Sans" panose="020B0606030504020204" pitchFamily="34" charset="0"/>
                  </a:rPr>
                  <a:t>Surya Vidyut (a subsidiary of CESC Ltd.)</a:t>
                </a:r>
                <a:br>
                  <a:rPr lang="en-US" sz="700" dirty="0">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GB" sz="700" b="1" dirty="0">
                    <a:solidFill>
                      <a:schemeClr val="bg1"/>
                    </a:solidFill>
                    <a:latin typeface="Open Sans" panose="020B0606030504020204" pitchFamily="34" charset="0"/>
                    <a:ea typeface="Open Sans" panose="020B0606030504020204" pitchFamily="34" charset="0"/>
                    <a:cs typeface="Open Sans" panose="020B0606030504020204" pitchFamily="34" charset="0"/>
                  </a:rPr>
                  <a:t>Acquirer: </a:t>
                </a:r>
                <a:r>
                  <a:rPr lang="en-GB" sz="700" dirty="0">
                    <a:solidFill>
                      <a:schemeClr val="bg1"/>
                    </a:solidFill>
                    <a:latin typeface="Open Sans" panose="020B0606030504020204" pitchFamily="34" charset="0"/>
                    <a:ea typeface="Open Sans" panose="020B0606030504020204" pitchFamily="34" charset="0"/>
                    <a:cs typeface="Open Sans" panose="020B0606030504020204" pitchFamily="34" charset="0"/>
                  </a:rPr>
                  <a:t>Torrent Power</a:t>
                </a:r>
                <a:br>
                  <a:rPr lang="en-GB" sz="700" dirty="0">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GB" sz="700" b="1" dirty="0">
                    <a:solidFill>
                      <a:schemeClr val="bg1"/>
                    </a:solidFill>
                    <a:latin typeface="Open Sans" panose="020B0606030504020204" pitchFamily="34" charset="0"/>
                    <a:ea typeface="Open Sans" panose="020B0606030504020204" pitchFamily="34" charset="0"/>
                    <a:cs typeface="Open Sans" panose="020B0606030504020204" pitchFamily="34" charset="0"/>
                  </a:rPr>
                  <a:t>Amount: </a:t>
                </a:r>
                <a:r>
                  <a:rPr lang="en-GB" sz="700" dirty="0">
                    <a:solidFill>
                      <a:schemeClr val="bg1"/>
                    </a:solidFill>
                    <a:latin typeface="Open Sans" panose="020B0606030504020204" pitchFamily="34" charset="0"/>
                    <a:ea typeface="Open Sans" panose="020B0606030504020204" pitchFamily="34" charset="0"/>
                    <a:cs typeface="Open Sans" panose="020B0606030504020204" pitchFamily="34" charset="0"/>
                  </a:rPr>
                  <a:t>INR 790.7 crore (USD 107.5 million)  </a:t>
                </a:r>
                <a:endParaRPr lang="en-GB" sz="7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0" name="Text Placeholder 5">
                <a:extLst>
                  <a:ext uri="{FF2B5EF4-FFF2-40B4-BE49-F238E27FC236}">
                    <a16:creationId xmlns:a16="http://schemas.microsoft.com/office/drawing/2014/main" id="{55C1ED31-50BD-4B1A-BB98-2A8AF9983C07}"/>
                  </a:ext>
                </a:extLst>
              </p:cNvPr>
              <p:cNvSpPr txBox="1">
                <a:spLocks/>
              </p:cNvSpPr>
              <p:nvPr/>
            </p:nvSpPr>
            <p:spPr>
              <a:xfrm>
                <a:off x="-173220" y="3281456"/>
                <a:ext cx="1094469" cy="247738"/>
              </a:xfrm>
              <a:prstGeom prst="rect">
                <a:avLst/>
              </a:prstGeom>
              <a:noFill/>
              <a:ln w="12700">
                <a:noFill/>
                <a:prstDash val="dash"/>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lvl="1" indent="0" algn="r">
                  <a:spcBef>
                    <a:spcPts val="0"/>
                  </a:spcBef>
                  <a:spcAft>
                    <a:spcPts val="300"/>
                  </a:spcAft>
                  <a:buNone/>
                </a:pPr>
                <a:r>
                  <a:rPr lang="en-US" sz="8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August</a:t>
                </a:r>
              </a:p>
              <a:p>
                <a:pPr marL="0" lvl="1" indent="0" algn="r">
                  <a:spcBef>
                    <a:spcPts val="0"/>
                  </a:spcBef>
                  <a:spcAft>
                    <a:spcPts val="300"/>
                  </a:spcAft>
                  <a:buNone/>
                </a:pPr>
                <a:r>
                  <a:rPr lang="en-US" sz="8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2021</a:t>
                </a:r>
              </a:p>
            </p:txBody>
          </p:sp>
          <p:sp>
            <p:nvSpPr>
              <p:cNvPr id="94" name="Text Placeholder 5">
                <a:extLst>
                  <a:ext uri="{FF2B5EF4-FFF2-40B4-BE49-F238E27FC236}">
                    <a16:creationId xmlns:a16="http://schemas.microsoft.com/office/drawing/2014/main" id="{80F9EF31-B672-4319-9F1B-892E6C3D5DB9}"/>
                  </a:ext>
                </a:extLst>
              </p:cNvPr>
              <p:cNvSpPr txBox="1">
                <a:spLocks/>
              </p:cNvSpPr>
              <p:nvPr/>
            </p:nvSpPr>
            <p:spPr>
              <a:xfrm>
                <a:off x="-268616" y="4151145"/>
                <a:ext cx="1189866" cy="303280"/>
              </a:xfrm>
              <a:prstGeom prst="rect">
                <a:avLst/>
              </a:prstGeom>
              <a:noFill/>
              <a:ln w="12700">
                <a:noFill/>
                <a:prstDash val="dash"/>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lvl="1" indent="0" algn="r">
                  <a:spcBef>
                    <a:spcPts val="0"/>
                  </a:spcBef>
                  <a:spcAft>
                    <a:spcPts val="300"/>
                  </a:spcAft>
                  <a:buNone/>
                </a:pPr>
                <a:r>
                  <a:rPr lang="en-US" sz="8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July </a:t>
                </a:r>
              </a:p>
              <a:p>
                <a:pPr marL="0" lvl="1" indent="0" algn="r">
                  <a:spcBef>
                    <a:spcPts val="0"/>
                  </a:spcBef>
                  <a:spcAft>
                    <a:spcPts val="300"/>
                  </a:spcAft>
                  <a:buNone/>
                </a:pPr>
                <a:r>
                  <a:rPr lang="en-US" sz="8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2021</a:t>
                </a:r>
              </a:p>
            </p:txBody>
          </p:sp>
          <p:sp>
            <p:nvSpPr>
              <p:cNvPr id="95" name="Text Placeholder 5">
                <a:extLst>
                  <a:ext uri="{FF2B5EF4-FFF2-40B4-BE49-F238E27FC236}">
                    <a16:creationId xmlns:a16="http://schemas.microsoft.com/office/drawing/2014/main" id="{D5D1E917-8A42-44A4-A3C6-2D0E0798BCFD}"/>
                  </a:ext>
                </a:extLst>
              </p:cNvPr>
              <p:cNvSpPr txBox="1">
                <a:spLocks/>
              </p:cNvSpPr>
              <p:nvPr/>
            </p:nvSpPr>
            <p:spPr>
              <a:xfrm>
                <a:off x="-268616" y="4888042"/>
                <a:ext cx="1189865" cy="285305"/>
              </a:xfrm>
              <a:prstGeom prst="rect">
                <a:avLst/>
              </a:prstGeom>
              <a:noFill/>
              <a:ln w="12700">
                <a:noFill/>
                <a:prstDash val="dash"/>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lvl="1" indent="0" algn="r">
                  <a:spcBef>
                    <a:spcPts val="0"/>
                  </a:spcBef>
                  <a:spcAft>
                    <a:spcPts val="300"/>
                  </a:spcAft>
                  <a:buNone/>
                </a:pPr>
                <a:r>
                  <a:rPr lang="en-US" sz="8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July</a:t>
                </a:r>
              </a:p>
              <a:p>
                <a:pPr marL="0" lvl="1" indent="0" algn="r">
                  <a:spcBef>
                    <a:spcPts val="0"/>
                  </a:spcBef>
                  <a:spcAft>
                    <a:spcPts val="300"/>
                  </a:spcAft>
                  <a:buNone/>
                </a:pPr>
                <a:r>
                  <a:rPr lang="en-US" sz="8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2021</a:t>
                </a:r>
              </a:p>
            </p:txBody>
          </p:sp>
        </p:grpSp>
        <p:sp>
          <p:nvSpPr>
            <p:cNvPr id="48" name="Text Placeholder 5">
              <a:extLst>
                <a:ext uri="{FF2B5EF4-FFF2-40B4-BE49-F238E27FC236}">
                  <a16:creationId xmlns:a16="http://schemas.microsoft.com/office/drawing/2014/main" id="{DC6A668E-22C1-4B28-9E55-2B4F82D0B903}"/>
                </a:ext>
              </a:extLst>
            </p:cNvPr>
            <p:cNvSpPr txBox="1">
              <a:spLocks/>
            </p:cNvSpPr>
            <p:nvPr/>
          </p:nvSpPr>
          <p:spPr>
            <a:xfrm>
              <a:off x="58954" y="1614914"/>
              <a:ext cx="740698" cy="182704"/>
            </a:xfrm>
            <a:prstGeom prst="rect">
              <a:avLst/>
            </a:prstGeom>
            <a:noFill/>
            <a:ln w="12700">
              <a:noFill/>
              <a:prstDash val="dash"/>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lvl="1" indent="0" algn="r">
                <a:spcBef>
                  <a:spcPts val="0"/>
                </a:spcBef>
                <a:spcAft>
                  <a:spcPts val="300"/>
                </a:spcAft>
                <a:buNone/>
              </a:pPr>
              <a:r>
                <a:rPr lang="en-US" sz="8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August</a:t>
              </a:r>
            </a:p>
            <a:p>
              <a:pPr marL="0" lvl="1" indent="0" algn="r">
                <a:spcBef>
                  <a:spcPts val="0"/>
                </a:spcBef>
                <a:spcAft>
                  <a:spcPts val="300"/>
                </a:spcAft>
                <a:buNone/>
              </a:pPr>
              <a:r>
                <a:rPr lang="en-US" sz="8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2021</a:t>
              </a:r>
            </a:p>
          </p:txBody>
        </p:sp>
        <p:sp>
          <p:nvSpPr>
            <p:cNvPr id="49" name="Text Placeholder 5">
              <a:extLst>
                <a:ext uri="{FF2B5EF4-FFF2-40B4-BE49-F238E27FC236}">
                  <a16:creationId xmlns:a16="http://schemas.microsoft.com/office/drawing/2014/main" id="{FF0D7E64-533D-45F9-92D4-90F2ED483133}"/>
                </a:ext>
              </a:extLst>
            </p:cNvPr>
            <p:cNvSpPr txBox="1">
              <a:spLocks/>
            </p:cNvSpPr>
            <p:nvPr/>
          </p:nvSpPr>
          <p:spPr>
            <a:xfrm>
              <a:off x="58954" y="1107491"/>
              <a:ext cx="740698" cy="182704"/>
            </a:xfrm>
            <a:prstGeom prst="rect">
              <a:avLst/>
            </a:prstGeom>
            <a:noFill/>
            <a:ln w="12700">
              <a:noFill/>
              <a:prstDash val="dash"/>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lvl="1" indent="0" algn="r">
                <a:spcBef>
                  <a:spcPts val="0"/>
                </a:spcBef>
                <a:spcAft>
                  <a:spcPts val="300"/>
                </a:spcAft>
                <a:buNone/>
              </a:pPr>
              <a:r>
                <a:rPr lang="en-US" sz="8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September</a:t>
              </a:r>
            </a:p>
            <a:p>
              <a:pPr marL="0" lvl="1" indent="0" algn="r">
                <a:spcBef>
                  <a:spcPts val="0"/>
                </a:spcBef>
                <a:spcAft>
                  <a:spcPts val="300"/>
                </a:spcAft>
                <a:buNone/>
              </a:pPr>
              <a:r>
                <a:rPr lang="en-US" sz="8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2021</a:t>
              </a:r>
            </a:p>
          </p:txBody>
        </p:sp>
        <p:sp>
          <p:nvSpPr>
            <p:cNvPr id="50" name="TextBox 49">
              <a:extLst>
                <a:ext uri="{FF2B5EF4-FFF2-40B4-BE49-F238E27FC236}">
                  <a16:creationId xmlns:a16="http://schemas.microsoft.com/office/drawing/2014/main" id="{5FFBE252-A418-4999-85B7-7535C2D22C06}"/>
                </a:ext>
              </a:extLst>
            </p:cNvPr>
            <p:cNvSpPr txBox="1"/>
            <p:nvPr/>
          </p:nvSpPr>
          <p:spPr>
            <a:xfrm>
              <a:off x="999563" y="3382829"/>
              <a:ext cx="2866390" cy="664012"/>
            </a:xfrm>
            <a:prstGeom prst="roundRect">
              <a:avLst/>
            </a:prstGeom>
            <a:solidFill>
              <a:srgbClr val="575756"/>
            </a:solidFill>
          </p:spPr>
          <p:txBody>
            <a:bodyPr wrap="square" lIns="45720" rIns="45720" rtlCol="0">
              <a:spAutoFit/>
            </a:bodyPr>
            <a:lstStyle/>
            <a:p>
              <a:pPr>
                <a:spcAft>
                  <a:spcPts val="600"/>
                </a:spcAft>
              </a:pPr>
              <a:r>
                <a:rPr lang="en-GB" sz="7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Equity investment</a:t>
              </a:r>
            </a:p>
            <a:p>
              <a:pPr>
                <a:spcAft>
                  <a:spcPts val="600"/>
                </a:spcAft>
              </a:pPr>
              <a:r>
                <a:rPr lang="en-GB" sz="700" b="1" dirty="0">
                  <a:solidFill>
                    <a:schemeClr val="bg1"/>
                  </a:solidFill>
                  <a:latin typeface="Open Sans" panose="020B0606030504020204" pitchFamily="34" charset="0"/>
                  <a:ea typeface="Open Sans" panose="020B0606030504020204" pitchFamily="34" charset="0"/>
                  <a:cs typeface="Open Sans" panose="020B0606030504020204" pitchFamily="34" charset="0"/>
                </a:rPr>
                <a:t>Target: </a:t>
              </a:r>
              <a:r>
                <a:rPr lang="nb-NO" sz="700" dirty="0">
                  <a:solidFill>
                    <a:schemeClr val="bg1"/>
                  </a:solidFill>
                  <a:latin typeface="Open Sans" panose="020B0606030504020204" pitchFamily="34" charset="0"/>
                  <a:ea typeface="Open Sans" panose="020B0606030504020204" pitchFamily="34" charset="0"/>
                  <a:cs typeface="Open Sans" panose="020B0606030504020204" pitchFamily="34" charset="0"/>
                </a:rPr>
                <a:t>Avaada</a:t>
              </a:r>
              <a:br>
                <a:rPr lang="en-GB" sz="700" dirty="0">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GB" sz="7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Investor: </a:t>
              </a:r>
              <a:r>
                <a:rPr lang="en-US" sz="700" dirty="0">
                  <a:solidFill>
                    <a:schemeClr val="bg1"/>
                  </a:solidFill>
                  <a:latin typeface="Open Sans" panose="020B0606030504020204" pitchFamily="34" charset="0"/>
                  <a:ea typeface="Open Sans" panose="020B0606030504020204" pitchFamily="34" charset="0"/>
                  <a:cs typeface="Open Sans" panose="020B0606030504020204" pitchFamily="34" charset="0"/>
                </a:rPr>
                <a:t>Global Power Synergy Public Company (GPSC)</a:t>
              </a:r>
              <a:br>
                <a:rPr lang="en-GB" sz="700" dirty="0">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GB" sz="700" b="1" dirty="0">
                  <a:solidFill>
                    <a:schemeClr val="bg1"/>
                  </a:solidFill>
                  <a:latin typeface="Open Sans" panose="020B0606030504020204" pitchFamily="34" charset="0"/>
                  <a:ea typeface="Open Sans" panose="020B0606030504020204" pitchFamily="34" charset="0"/>
                  <a:cs typeface="Open Sans" panose="020B0606030504020204" pitchFamily="34" charset="0"/>
                </a:rPr>
                <a:t>Amount:</a:t>
              </a:r>
              <a:r>
                <a:rPr lang="en-GB" sz="700" dirty="0">
                  <a:solidFill>
                    <a:schemeClr val="bg1"/>
                  </a:solidFill>
                  <a:latin typeface="Open Sans" panose="020B0606030504020204" pitchFamily="34" charset="0"/>
                  <a:ea typeface="Open Sans" panose="020B0606030504020204" pitchFamily="34" charset="0"/>
                  <a:cs typeface="Open Sans" panose="020B0606030504020204" pitchFamily="34" charset="0"/>
                </a:rPr>
                <a:t> INR 3334.2 crore (USD 453.29 million)</a:t>
              </a:r>
            </a:p>
          </p:txBody>
        </p:sp>
      </p:grpSp>
      <p:grpSp>
        <p:nvGrpSpPr>
          <p:cNvPr id="77" name="Group 76">
            <a:extLst>
              <a:ext uri="{FF2B5EF4-FFF2-40B4-BE49-F238E27FC236}">
                <a16:creationId xmlns:a16="http://schemas.microsoft.com/office/drawing/2014/main" id="{D07C6DEA-231B-45AA-B05B-9BDAB90CB1E1}"/>
              </a:ext>
            </a:extLst>
          </p:cNvPr>
          <p:cNvGrpSpPr/>
          <p:nvPr/>
        </p:nvGrpSpPr>
        <p:grpSpPr>
          <a:xfrm>
            <a:off x="3975579" y="529088"/>
            <a:ext cx="2414272" cy="1065317"/>
            <a:chOff x="3975579" y="529088"/>
            <a:chExt cx="2414272" cy="1065317"/>
          </a:xfrm>
        </p:grpSpPr>
        <p:sp>
          <p:nvSpPr>
            <p:cNvPr id="87" name="Text Placeholder 5">
              <a:extLst>
                <a:ext uri="{FF2B5EF4-FFF2-40B4-BE49-F238E27FC236}">
                  <a16:creationId xmlns:a16="http://schemas.microsoft.com/office/drawing/2014/main" id="{02FBE55A-757D-49B9-96D6-508AA8F97351}"/>
                </a:ext>
              </a:extLst>
            </p:cNvPr>
            <p:cNvSpPr txBox="1">
              <a:spLocks/>
            </p:cNvSpPr>
            <p:nvPr/>
          </p:nvSpPr>
          <p:spPr>
            <a:xfrm>
              <a:off x="4072688" y="529088"/>
              <a:ext cx="1683045" cy="880279"/>
            </a:xfrm>
            <a:prstGeom prst="rect">
              <a:avLst/>
            </a:prstGeom>
            <a:noFill/>
            <a:ln w="12700">
              <a:noFill/>
              <a:prstDash val="dash"/>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lvl="1" indent="0" algn="ctr">
                <a:spcBef>
                  <a:spcPts val="0"/>
                </a:spcBef>
                <a:spcAft>
                  <a:spcPts val="300"/>
                </a:spcAft>
                <a:buNone/>
              </a:pPr>
              <a:r>
                <a:rPr lang="en-US" sz="5000" b="1" dirty="0">
                  <a:solidFill>
                    <a:srgbClr val="009CD8"/>
                  </a:solidFill>
                  <a:latin typeface="Montserrat Alternates Black" panose="00000A00000000000000" pitchFamily="50" charset="0"/>
                  <a:ea typeface="Open Sans" panose="020B0606030504020204" pitchFamily="34" charset="0"/>
                  <a:cs typeface="Open Sans" panose="020B0606030504020204" pitchFamily="34" charset="0"/>
                </a:rPr>
                <a:t>62%</a:t>
              </a:r>
            </a:p>
          </p:txBody>
        </p:sp>
        <p:sp>
          <p:nvSpPr>
            <p:cNvPr id="90" name="Text Placeholder 5">
              <a:extLst>
                <a:ext uri="{FF2B5EF4-FFF2-40B4-BE49-F238E27FC236}">
                  <a16:creationId xmlns:a16="http://schemas.microsoft.com/office/drawing/2014/main" id="{E71FD0F9-759D-42BA-AB42-8ECC70D8BB4A}"/>
                </a:ext>
              </a:extLst>
            </p:cNvPr>
            <p:cNvSpPr txBox="1">
              <a:spLocks/>
            </p:cNvSpPr>
            <p:nvPr/>
          </p:nvSpPr>
          <p:spPr>
            <a:xfrm>
              <a:off x="3975579" y="1202567"/>
              <a:ext cx="2400329" cy="391838"/>
            </a:xfrm>
            <a:prstGeom prst="rect">
              <a:avLst/>
            </a:prstGeom>
            <a:noFill/>
            <a:ln w="12700">
              <a:noFill/>
              <a:prstDash val="dash"/>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lvl="1" indent="0" algn="ctr">
                <a:spcBef>
                  <a:spcPts val="0"/>
                </a:spcBef>
                <a:buNone/>
              </a:pPr>
              <a:r>
                <a:rPr lang="en-IN" sz="1200" b="1" dirty="0">
                  <a:solidFill>
                    <a:srgbClr val="575756"/>
                  </a:solidFill>
                  <a:latin typeface="Open Sans" panose="020B0606030504020204" pitchFamily="34" charset="0"/>
                  <a:ea typeface="Open Sans" panose="020B0606030504020204" pitchFamily="34" charset="0"/>
                  <a:cs typeface="Open Sans" panose="020B0606030504020204" pitchFamily="34" charset="0"/>
                </a:rPr>
                <a:t>Market concentration in auctioned RE capacity</a:t>
              </a:r>
            </a:p>
          </p:txBody>
        </p:sp>
        <p:sp>
          <p:nvSpPr>
            <p:cNvPr id="91" name="Text Placeholder 5">
              <a:extLst>
                <a:ext uri="{FF2B5EF4-FFF2-40B4-BE49-F238E27FC236}">
                  <a16:creationId xmlns:a16="http://schemas.microsoft.com/office/drawing/2014/main" id="{1F225ABB-2D11-456B-B793-CD9F90888B31}"/>
                </a:ext>
              </a:extLst>
            </p:cNvPr>
            <p:cNvSpPr txBox="1">
              <a:spLocks/>
            </p:cNvSpPr>
            <p:nvPr/>
          </p:nvSpPr>
          <p:spPr>
            <a:xfrm>
              <a:off x="5512705" y="976509"/>
              <a:ext cx="877146" cy="222277"/>
            </a:xfrm>
            <a:prstGeom prst="rect">
              <a:avLst/>
            </a:prstGeom>
            <a:noFill/>
            <a:ln w="12700">
              <a:noFill/>
              <a:prstDash val="dash"/>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lvl="1" indent="0" algn="ctr">
                <a:spcBef>
                  <a:spcPts val="0"/>
                </a:spcBef>
                <a:buNone/>
              </a:pPr>
              <a:r>
                <a:rPr lang="en-US" sz="1200" dirty="0">
                  <a:solidFill>
                    <a:srgbClr val="575756"/>
                  </a:solidFill>
                  <a:latin typeface="Open Sans" panose="020B0606030504020204" pitchFamily="34" charset="0"/>
                  <a:ea typeface="Open Sans" panose="020B0606030504020204" pitchFamily="34" charset="0"/>
                  <a:cs typeface="Open Sans" panose="020B0606030504020204" pitchFamily="34" charset="0"/>
                </a:rPr>
                <a:t>Q2 FY22</a:t>
              </a:r>
            </a:p>
          </p:txBody>
        </p:sp>
      </p:grpSp>
      <p:sp>
        <p:nvSpPr>
          <p:cNvPr id="113" name="Text Placeholder 3">
            <a:extLst>
              <a:ext uri="{FF2B5EF4-FFF2-40B4-BE49-F238E27FC236}">
                <a16:creationId xmlns:a16="http://schemas.microsoft.com/office/drawing/2014/main" id="{05C218FC-EAA6-443B-8563-1F2B3F3279EB}"/>
              </a:ext>
            </a:extLst>
          </p:cNvPr>
          <p:cNvSpPr txBox="1">
            <a:spLocks/>
          </p:cNvSpPr>
          <p:nvPr/>
        </p:nvSpPr>
        <p:spPr>
          <a:xfrm>
            <a:off x="3975579" y="4631263"/>
            <a:ext cx="2005539" cy="31394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55600" algn="l" rtl="0">
              <a:lnSpc>
                <a:spcPct val="100000"/>
              </a:lnSpc>
              <a:spcBef>
                <a:spcPts val="600"/>
              </a:spcBef>
              <a:spcAft>
                <a:spcPts val="0"/>
              </a:spcAft>
              <a:buClr>
                <a:schemeClr val="lt1"/>
              </a:buClr>
              <a:buSzPts val="2000"/>
              <a:buFont typeface="Open Sans"/>
              <a:buChar char="○"/>
              <a:defRPr sz="2000" b="0" i="0" u="none" strike="noStrike" cap="none">
                <a:solidFill>
                  <a:schemeClr val="lt1"/>
                </a:solidFill>
                <a:latin typeface="Open Sans"/>
                <a:ea typeface="Open Sans"/>
                <a:cs typeface="Open Sans"/>
                <a:sym typeface="Open Sans"/>
              </a:defRPr>
            </a:lvl1pPr>
            <a:lvl2pPr marL="914400" marR="0" lvl="1" indent="-355600" algn="l" rtl="0">
              <a:lnSpc>
                <a:spcPct val="100000"/>
              </a:lnSpc>
              <a:spcBef>
                <a:spcPts val="0"/>
              </a:spcBef>
              <a:spcAft>
                <a:spcPts val="0"/>
              </a:spcAft>
              <a:buClr>
                <a:schemeClr val="lt1"/>
              </a:buClr>
              <a:buSzPts val="2000"/>
              <a:buFont typeface="Open Sans"/>
              <a:buChar char="●"/>
              <a:defRPr sz="2000" b="0" i="0" u="none" strike="noStrike" cap="none">
                <a:solidFill>
                  <a:schemeClr val="lt1"/>
                </a:solidFill>
                <a:latin typeface="Open Sans"/>
                <a:ea typeface="Open Sans"/>
                <a:cs typeface="Open Sans"/>
                <a:sym typeface="Open Sans"/>
              </a:defRPr>
            </a:lvl2pPr>
            <a:lvl3pPr marL="1371600" marR="0" lvl="2" indent="-355600" algn="l" rtl="0">
              <a:lnSpc>
                <a:spcPct val="100000"/>
              </a:lnSpc>
              <a:spcBef>
                <a:spcPts val="0"/>
              </a:spcBef>
              <a:spcAft>
                <a:spcPts val="0"/>
              </a:spcAft>
              <a:buClr>
                <a:schemeClr val="lt1"/>
              </a:buClr>
              <a:buSzPts val="2000"/>
              <a:buFont typeface="Open Sans"/>
              <a:buChar char="■"/>
              <a:defRPr sz="2000" b="0" i="0" u="none" strike="noStrike" cap="none">
                <a:solidFill>
                  <a:schemeClr val="lt1"/>
                </a:solidFill>
                <a:latin typeface="Open Sans"/>
                <a:ea typeface="Open Sans"/>
                <a:cs typeface="Open Sans"/>
                <a:sym typeface="Open Sans"/>
              </a:defRPr>
            </a:lvl3pPr>
            <a:lvl4pPr marL="1828800" marR="0" lvl="3" indent="-355600" algn="l" rtl="0">
              <a:lnSpc>
                <a:spcPct val="100000"/>
              </a:lnSpc>
              <a:spcBef>
                <a:spcPts val="0"/>
              </a:spcBef>
              <a:spcAft>
                <a:spcPts val="0"/>
              </a:spcAft>
              <a:buClr>
                <a:schemeClr val="lt1"/>
              </a:buClr>
              <a:buSzPts val="2000"/>
              <a:buFont typeface="Open Sans"/>
              <a:buChar char="●"/>
              <a:defRPr sz="2000" b="0" i="0" u="none" strike="noStrike" cap="none">
                <a:solidFill>
                  <a:schemeClr val="lt1"/>
                </a:solidFill>
                <a:latin typeface="Open Sans"/>
                <a:ea typeface="Open Sans"/>
                <a:cs typeface="Open Sans"/>
                <a:sym typeface="Open Sans"/>
              </a:defRPr>
            </a:lvl4pPr>
            <a:lvl5pPr marL="2286000" marR="0" lvl="4" indent="-355600" algn="l" rtl="0">
              <a:lnSpc>
                <a:spcPct val="100000"/>
              </a:lnSpc>
              <a:spcBef>
                <a:spcPts val="0"/>
              </a:spcBef>
              <a:spcAft>
                <a:spcPts val="0"/>
              </a:spcAft>
              <a:buClr>
                <a:schemeClr val="lt1"/>
              </a:buClr>
              <a:buSzPts val="2000"/>
              <a:buFont typeface="Open Sans"/>
              <a:buChar char="○"/>
              <a:defRPr sz="2000" b="0" i="0" u="none" strike="noStrike" cap="none">
                <a:solidFill>
                  <a:schemeClr val="lt1"/>
                </a:solidFill>
                <a:latin typeface="Open Sans"/>
                <a:ea typeface="Open Sans"/>
                <a:cs typeface="Open Sans"/>
                <a:sym typeface="Open Sans"/>
              </a:defRPr>
            </a:lvl5pPr>
            <a:lvl6pPr marL="2743200" marR="0" lvl="5" indent="-355600" algn="l" rtl="0">
              <a:lnSpc>
                <a:spcPct val="100000"/>
              </a:lnSpc>
              <a:spcBef>
                <a:spcPts val="0"/>
              </a:spcBef>
              <a:spcAft>
                <a:spcPts val="0"/>
              </a:spcAft>
              <a:buClr>
                <a:schemeClr val="lt1"/>
              </a:buClr>
              <a:buSzPts val="2000"/>
              <a:buFont typeface="Open Sans"/>
              <a:buChar char="■"/>
              <a:defRPr sz="2000" b="0" i="0" u="none" strike="noStrike" cap="none">
                <a:solidFill>
                  <a:schemeClr val="lt1"/>
                </a:solidFill>
                <a:latin typeface="Open Sans"/>
                <a:ea typeface="Open Sans"/>
                <a:cs typeface="Open Sans"/>
                <a:sym typeface="Open Sans"/>
              </a:defRPr>
            </a:lvl6pPr>
            <a:lvl7pPr marL="3200400" marR="0" lvl="6" indent="-355600" algn="l" rtl="0">
              <a:lnSpc>
                <a:spcPct val="100000"/>
              </a:lnSpc>
              <a:spcBef>
                <a:spcPts val="0"/>
              </a:spcBef>
              <a:spcAft>
                <a:spcPts val="0"/>
              </a:spcAft>
              <a:buClr>
                <a:schemeClr val="lt1"/>
              </a:buClr>
              <a:buSzPts val="2000"/>
              <a:buFont typeface="Open Sans"/>
              <a:buChar char="●"/>
              <a:defRPr sz="2000" b="0" i="0" u="none" strike="noStrike" cap="none">
                <a:solidFill>
                  <a:schemeClr val="lt1"/>
                </a:solidFill>
                <a:latin typeface="Open Sans"/>
                <a:ea typeface="Open Sans"/>
                <a:cs typeface="Open Sans"/>
                <a:sym typeface="Open Sans"/>
              </a:defRPr>
            </a:lvl7pPr>
            <a:lvl8pPr marL="3657600" marR="0" lvl="7" indent="-355600" algn="l" rtl="0">
              <a:lnSpc>
                <a:spcPct val="100000"/>
              </a:lnSpc>
              <a:spcBef>
                <a:spcPts val="0"/>
              </a:spcBef>
              <a:spcAft>
                <a:spcPts val="0"/>
              </a:spcAft>
              <a:buClr>
                <a:schemeClr val="lt1"/>
              </a:buClr>
              <a:buSzPts val="2000"/>
              <a:buFont typeface="Open Sans"/>
              <a:buChar char="○"/>
              <a:defRPr sz="2000" b="0" i="0" u="none" strike="noStrike" cap="none">
                <a:solidFill>
                  <a:schemeClr val="lt1"/>
                </a:solidFill>
                <a:latin typeface="Open Sans"/>
                <a:ea typeface="Open Sans"/>
                <a:cs typeface="Open Sans"/>
                <a:sym typeface="Open Sans"/>
              </a:defRPr>
            </a:lvl8pPr>
            <a:lvl9pPr marL="4114800" marR="0" lvl="8" indent="-355600" algn="l" rtl="0">
              <a:lnSpc>
                <a:spcPct val="100000"/>
              </a:lnSpc>
              <a:spcBef>
                <a:spcPts val="0"/>
              </a:spcBef>
              <a:spcAft>
                <a:spcPts val="0"/>
              </a:spcAft>
              <a:buClr>
                <a:schemeClr val="lt1"/>
              </a:buClr>
              <a:buSzPts val="2000"/>
              <a:buFont typeface="Open Sans"/>
              <a:buChar char="■"/>
              <a:defRPr sz="2000" b="0" i="0" u="none" strike="noStrike" cap="none">
                <a:solidFill>
                  <a:schemeClr val="lt1"/>
                </a:solidFill>
                <a:latin typeface="Open Sans"/>
                <a:ea typeface="Open Sans"/>
                <a:cs typeface="Open Sans"/>
                <a:sym typeface="Open Sans"/>
              </a:defRPr>
            </a:lvl9pPr>
          </a:lstStyle>
          <a:p>
            <a:pPr marL="101600" indent="0">
              <a:buFont typeface="Open Sans"/>
              <a:buNone/>
            </a:pPr>
            <a:r>
              <a:rPr lang="en-US" sz="700" i="1" dirty="0">
                <a:solidFill>
                  <a:srgbClr val="0A9FD9"/>
                </a:solidFill>
                <a:latin typeface="Open Sans" panose="020B0606030504020204" pitchFamily="34" charset="0"/>
                <a:ea typeface="Open Sans" panose="020B0606030504020204" pitchFamily="34" charset="0"/>
                <a:cs typeface="Open Sans" panose="020B0606030504020204" pitchFamily="34" charset="0"/>
              </a:rPr>
              <a:t>Source</a:t>
            </a:r>
            <a:r>
              <a:rPr lang="en-US" sz="700" b="1" i="1" dirty="0">
                <a:solidFill>
                  <a:srgbClr val="0A9FD9"/>
                </a:solidFill>
                <a:latin typeface="Open Sans" panose="020B0606030504020204" pitchFamily="34" charset="0"/>
                <a:ea typeface="Open Sans" panose="020B0606030504020204" pitchFamily="34" charset="0"/>
                <a:cs typeface="Open Sans" panose="020B0606030504020204" pitchFamily="34" charset="0"/>
              </a:rPr>
              <a:t>: </a:t>
            </a:r>
            <a:r>
              <a:rPr lang="en-US" sz="700" i="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CEEW Centre for Energy Finance.</a:t>
            </a:r>
          </a:p>
        </p:txBody>
      </p:sp>
      <p:graphicFrame>
        <p:nvGraphicFramePr>
          <p:cNvPr id="65" name="Chart 64">
            <a:extLst>
              <a:ext uri="{FF2B5EF4-FFF2-40B4-BE49-F238E27FC236}">
                <a16:creationId xmlns:a16="http://schemas.microsoft.com/office/drawing/2014/main" id="{98A02B5F-DCA9-40EC-81B3-999F6D299589}"/>
              </a:ext>
            </a:extLst>
          </p:cNvPr>
          <p:cNvGraphicFramePr/>
          <p:nvPr>
            <p:extLst>
              <p:ext uri="{D42A27DB-BD31-4B8C-83A1-F6EECF244321}">
                <p14:modId xmlns:p14="http://schemas.microsoft.com/office/powerpoint/2010/main" val="213608534"/>
              </p:ext>
            </p:extLst>
          </p:nvPr>
        </p:nvGraphicFramePr>
        <p:xfrm>
          <a:off x="3850942" y="2011495"/>
          <a:ext cx="2629371" cy="2791093"/>
        </p:xfrm>
        <a:graphic>
          <a:graphicData uri="http://schemas.openxmlformats.org/drawingml/2006/chart">
            <c:chart xmlns:c="http://schemas.openxmlformats.org/drawingml/2006/chart" xmlns:r="http://schemas.openxmlformats.org/officeDocument/2006/relationships" r:id="rId3"/>
          </a:graphicData>
        </a:graphic>
      </p:graphicFrame>
      <p:sp>
        <p:nvSpPr>
          <p:cNvPr id="118" name="TextBox 117">
            <a:extLst>
              <a:ext uri="{FF2B5EF4-FFF2-40B4-BE49-F238E27FC236}">
                <a16:creationId xmlns:a16="http://schemas.microsoft.com/office/drawing/2014/main" id="{97E91C38-4425-4B8D-B36C-D2A6B4B3F73F}"/>
              </a:ext>
            </a:extLst>
          </p:cNvPr>
          <p:cNvSpPr txBox="1"/>
          <p:nvPr/>
        </p:nvSpPr>
        <p:spPr>
          <a:xfrm>
            <a:off x="4000086" y="2081700"/>
            <a:ext cx="2351314" cy="338554"/>
          </a:xfrm>
          <a:prstGeom prst="rect">
            <a:avLst/>
          </a:prstGeom>
          <a:noFill/>
        </p:spPr>
        <p:txBody>
          <a:bodyPr wrap="square" rtlCol="0">
            <a:spAutoFit/>
          </a:bodyPr>
          <a:lstStyle/>
          <a:p>
            <a:pPr algn="ctr"/>
            <a:r>
              <a:rPr lang="en-US" sz="800" b="1" dirty="0">
                <a:solidFill>
                  <a:srgbClr val="575756"/>
                </a:solidFill>
                <a:latin typeface="Open Sans" panose="020B0606030504020204" pitchFamily="34" charset="0"/>
                <a:ea typeface="Open Sans" panose="020B0606030504020204" pitchFamily="34" charset="0"/>
                <a:cs typeface="Open Sans" panose="020B0606030504020204" pitchFamily="34" charset="0"/>
              </a:rPr>
              <a:t>Developer-wise RE </a:t>
            </a:r>
            <a:r>
              <a:rPr lang="en-US" sz="800" b="1">
                <a:solidFill>
                  <a:srgbClr val="575756"/>
                </a:solidFill>
                <a:latin typeface="Open Sans" panose="020B0606030504020204" pitchFamily="34" charset="0"/>
                <a:ea typeface="Open Sans" panose="020B0606030504020204" pitchFamily="34" charset="0"/>
                <a:cs typeface="Open Sans" panose="020B0606030504020204" pitchFamily="34" charset="0"/>
              </a:rPr>
              <a:t>capacity auctioned </a:t>
            </a:r>
            <a:r>
              <a:rPr lang="en-US" sz="800" b="1" dirty="0">
                <a:solidFill>
                  <a:srgbClr val="575756"/>
                </a:solidFill>
                <a:latin typeface="Open Sans" panose="020B0606030504020204" pitchFamily="34" charset="0"/>
                <a:ea typeface="Open Sans" panose="020B0606030504020204" pitchFamily="34" charset="0"/>
                <a:cs typeface="Open Sans" panose="020B0606030504020204" pitchFamily="34" charset="0"/>
              </a:rPr>
              <a:t>during Q2 FY22 (10,120 MW)</a:t>
            </a:r>
            <a:endParaRPr lang="en-IN" sz="800" dirty="0">
              <a:solidFill>
                <a:srgbClr val="575756"/>
              </a:solidFill>
            </a:endParaRPr>
          </a:p>
        </p:txBody>
      </p:sp>
      <p:sp>
        <p:nvSpPr>
          <p:cNvPr id="67" name="Rounded Rectangle 87">
            <a:extLst>
              <a:ext uri="{FF2B5EF4-FFF2-40B4-BE49-F238E27FC236}">
                <a16:creationId xmlns:a16="http://schemas.microsoft.com/office/drawing/2014/main" id="{8D6A9833-260D-4D83-AAA4-73DBA878F248}"/>
              </a:ext>
            </a:extLst>
          </p:cNvPr>
          <p:cNvSpPr/>
          <p:nvPr/>
        </p:nvSpPr>
        <p:spPr>
          <a:xfrm>
            <a:off x="5959910" y="4329849"/>
            <a:ext cx="477967" cy="141258"/>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sz="800" b="1" dirty="0">
                <a:solidFill>
                  <a:schemeClr val="accent1">
                    <a:lumMod val="75000"/>
                  </a:schemeClr>
                </a:solidFill>
                <a:latin typeface="Calibri" panose="020F0502020204030204" pitchFamily="34" charset="0"/>
                <a:cs typeface="Calibri" panose="020F0502020204030204" pitchFamily="34" charset="0"/>
              </a:rPr>
              <a:t>2,190</a:t>
            </a:r>
          </a:p>
        </p:txBody>
      </p:sp>
    </p:spTree>
    <p:extLst>
      <p:ext uri="{BB962C8B-B14F-4D97-AF65-F5344CB8AC3E}">
        <p14:creationId xmlns:p14="http://schemas.microsoft.com/office/powerpoint/2010/main" val="34304640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23" name="Rounded Rectangle 22">
            <a:extLst>
              <a:ext uri="{FF2B5EF4-FFF2-40B4-BE49-F238E27FC236}">
                <a16:creationId xmlns:a16="http://schemas.microsoft.com/office/drawing/2014/main" id="{F8E1358D-7512-A846-9A33-83B4D995D0D5}"/>
              </a:ext>
            </a:extLst>
          </p:cNvPr>
          <p:cNvSpPr/>
          <p:nvPr/>
        </p:nvSpPr>
        <p:spPr>
          <a:xfrm>
            <a:off x="6485302" y="523625"/>
            <a:ext cx="3238213" cy="4211127"/>
          </a:xfrm>
          <a:prstGeom prst="roundRect">
            <a:avLst/>
          </a:prstGeom>
          <a:solidFill>
            <a:srgbClr val="C3E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1" name="Text Placeholder 3">
            <a:extLst>
              <a:ext uri="{FF2B5EF4-FFF2-40B4-BE49-F238E27FC236}">
                <a16:creationId xmlns:a16="http://schemas.microsoft.com/office/drawing/2014/main" id="{0360A977-9629-CC46-AD9C-DEB07F225895}"/>
              </a:ext>
            </a:extLst>
          </p:cNvPr>
          <p:cNvSpPr txBox="1">
            <a:spLocks/>
          </p:cNvSpPr>
          <p:nvPr/>
        </p:nvSpPr>
        <p:spPr>
          <a:xfrm>
            <a:off x="191932" y="4584486"/>
            <a:ext cx="5951652" cy="365126"/>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700" i="1" dirty="0">
                <a:solidFill>
                  <a:srgbClr val="0A9FD9"/>
                </a:solidFill>
                <a:latin typeface="Open Sans" panose="020B0606030504020204" pitchFamily="34" charset="0"/>
                <a:ea typeface="Open Sans" panose="020B0606030504020204" pitchFamily="34" charset="0"/>
                <a:cs typeface="Open Sans" panose="020B0606030504020204" pitchFamily="34" charset="0"/>
              </a:rPr>
              <a:t>Source: </a:t>
            </a:r>
            <a:r>
              <a:rPr lang="en-US" sz="700" i="1" u="sng" dirty="0">
                <a:solidFill>
                  <a:schemeClr val="accent6">
                    <a:lumMod val="50000"/>
                  </a:schemeClr>
                </a:solidFill>
                <a:uFill>
                  <a:solidFill>
                    <a:schemeClr val="bg1"/>
                  </a:solidFill>
                </a:uFill>
                <a:latin typeface="Open Sans" panose="020B0606030504020204" pitchFamily="34" charset="0"/>
                <a:ea typeface="Open Sans" panose="020B0606030504020204" pitchFamily="34" charset="0"/>
                <a:cs typeface="Open Sans" panose="020B0606030504020204" pitchFamily="34" charset="0"/>
                <a:sym typeface="Open Sans"/>
                <a:hlinkClick r:id="rId3"/>
              </a:rPr>
              <a:t>Money Control.</a:t>
            </a:r>
            <a:br>
              <a:rPr lang="en-US" sz="700" i="1" u="sng" dirty="0">
                <a:solidFill>
                  <a:schemeClr val="accent6">
                    <a:lumMod val="50000"/>
                  </a:schemeClr>
                </a:solidFill>
                <a:uFill>
                  <a:solidFill>
                    <a:schemeClr val="bg1"/>
                  </a:solidFill>
                </a:uFill>
                <a:latin typeface="Open Sans" panose="020B0606030504020204" pitchFamily="34" charset="0"/>
                <a:ea typeface="Open Sans" panose="020B0606030504020204" pitchFamily="34" charset="0"/>
                <a:cs typeface="Open Sans" panose="020B0606030504020204" pitchFamily="34" charset="0"/>
                <a:sym typeface="Open Sans"/>
              </a:rPr>
            </a:br>
            <a:r>
              <a:rPr lang="en-US" sz="700" i="1" u="sng" dirty="0">
                <a:solidFill>
                  <a:schemeClr val="accent6">
                    <a:lumMod val="50000"/>
                  </a:schemeClr>
                </a:solidFill>
                <a:uFill>
                  <a:solidFill>
                    <a:schemeClr val="bg1"/>
                  </a:solidFill>
                </a:uFill>
                <a:latin typeface="Open Sans" panose="020B0606030504020204" pitchFamily="34" charset="0"/>
                <a:ea typeface="Open Sans" panose="020B0606030504020204" pitchFamily="34" charset="0"/>
                <a:cs typeface="Open Sans" panose="020B0606030504020204" pitchFamily="34" charset="0"/>
                <a:sym typeface="Open Sans"/>
              </a:rPr>
              <a:t>*</a:t>
            </a:r>
            <a:r>
              <a:rPr lang="en-US" sz="700" i="1" dirty="0">
                <a:solidFill>
                  <a:srgbClr val="575756"/>
                </a:solidFill>
                <a:latin typeface="Open Sans"/>
                <a:ea typeface="Open Sans"/>
                <a:cs typeface="Open Sans"/>
              </a:rPr>
              <a:t> National Securities Depository Limited. **Nasdaq is an American stock exchange. </a:t>
            </a:r>
            <a:endParaRPr lang="en-US" sz="700" i="1" u="sng" dirty="0">
              <a:solidFill>
                <a:schemeClr val="accent6">
                  <a:lumMod val="50000"/>
                </a:schemeClr>
              </a:solidFill>
              <a:uFill>
                <a:solidFill>
                  <a:schemeClr val="bg1"/>
                </a:solidFill>
              </a:uFill>
              <a:latin typeface="Open Sans" panose="020B0606030504020204" pitchFamily="34" charset="0"/>
              <a:ea typeface="Open Sans" panose="020B0606030504020204" pitchFamily="34" charset="0"/>
              <a:cs typeface="Open Sans" panose="020B0606030504020204" pitchFamily="34" charset="0"/>
              <a:sym typeface="Open Sans"/>
            </a:endParaRPr>
          </a:p>
        </p:txBody>
      </p:sp>
      <p:cxnSp>
        <p:nvCxnSpPr>
          <p:cNvPr id="36" name="Straight Connector 35"/>
          <p:cNvCxnSpPr/>
          <p:nvPr/>
        </p:nvCxnSpPr>
        <p:spPr>
          <a:xfrm>
            <a:off x="4253948" y="944463"/>
            <a:ext cx="2066828" cy="0"/>
          </a:xfrm>
          <a:prstGeom prst="line">
            <a:avLst/>
          </a:prstGeom>
          <a:ln>
            <a:solidFill>
              <a:srgbClr val="009CD8"/>
            </a:solidFill>
          </a:ln>
        </p:spPr>
        <p:style>
          <a:lnRef idx="1">
            <a:schemeClr val="accent1"/>
          </a:lnRef>
          <a:fillRef idx="0">
            <a:schemeClr val="accent1"/>
          </a:fillRef>
          <a:effectRef idx="0">
            <a:schemeClr val="accent1"/>
          </a:effectRef>
          <a:fontRef idx="minor">
            <a:schemeClr val="tx1"/>
          </a:fontRef>
        </p:style>
      </p:cxnSp>
      <p:sp>
        <p:nvSpPr>
          <p:cNvPr id="37" name="Oval 36"/>
          <p:cNvSpPr/>
          <p:nvPr/>
        </p:nvSpPr>
        <p:spPr>
          <a:xfrm>
            <a:off x="6196951" y="882550"/>
            <a:ext cx="123825" cy="123825"/>
          </a:xfrm>
          <a:prstGeom prst="ellipse">
            <a:avLst/>
          </a:prstGeom>
          <a:solidFill>
            <a:srgbClr val="009C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7" name="Rectangle 26"/>
          <p:cNvSpPr/>
          <p:nvPr/>
        </p:nvSpPr>
        <p:spPr>
          <a:xfrm rot="16200000">
            <a:off x="9082410" y="-91649"/>
            <a:ext cx="249623" cy="815252"/>
          </a:xfrm>
          <a:prstGeom prst="rect">
            <a:avLst/>
          </a:prstGeom>
          <a:solidFill>
            <a:srgbClr val="009C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8" name="TextBox 27"/>
          <p:cNvSpPr txBox="1"/>
          <p:nvPr/>
        </p:nvSpPr>
        <p:spPr>
          <a:xfrm>
            <a:off x="8821030" y="208255"/>
            <a:ext cx="322970" cy="215444"/>
          </a:xfrm>
          <a:prstGeom prst="rect">
            <a:avLst/>
          </a:prstGeom>
          <a:noFill/>
        </p:spPr>
        <p:txBody>
          <a:bodyPr wrap="square" rtlCol="0">
            <a:spAutoFit/>
          </a:bodyPr>
          <a:lstStyle/>
          <a:p>
            <a:r>
              <a:rPr lang="en-IN" sz="800" dirty="0">
                <a:solidFill>
                  <a:schemeClr val="bg1"/>
                </a:solidFill>
                <a:latin typeface="Open Sans" panose="020B0606030504020204" pitchFamily="34" charset="0"/>
                <a:ea typeface="Open Sans" panose="020B0606030504020204" pitchFamily="34" charset="0"/>
                <a:cs typeface="Open Sans" panose="020B0606030504020204" pitchFamily="34" charset="0"/>
              </a:rPr>
              <a:t>12</a:t>
            </a:r>
          </a:p>
        </p:txBody>
      </p:sp>
      <p:grpSp>
        <p:nvGrpSpPr>
          <p:cNvPr id="17" name="Group 16"/>
          <p:cNvGrpSpPr/>
          <p:nvPr/>
        </p:nvGrpSpPr>
        <p:grpSpPr>
          <a:xfrm>
            <a:off x="8284057" y="4779402"/>
            <a:ext cx="715926" cy="418214"/>
            <a:chOff x="8284057" y="4779402"/>
            <a:chExt cx="715926" cy="418214"/>
          </a:xfrm>
        </p:grpSpPr>
        <p:sp>
          <p:nvSpPr>
            <p:cNvPr id="18" name="Rounded Rectangle 17"/>
            <p:cNvSpPr/>
            <p:nvPr/>
          </p:nvSpPr>
          <p:spPr>
            <a:xfrm>
              <a:off x="8331958" y="4779402"/>
              <a:ext cx="614149" cy="418214"/>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nvGrpSpPr>
            <p:cNvPr id="19" name="Group 18"/>
            <p:cNvGrpSpPr/>
            <p:nvPr/>
          </p:nvGrpSpPr>
          <p:grpSpPr>
            <a:xfrm>
              <a:off x="8284057" y="4879531"/>
              <a:ext cx="715926" cy="263969"/>
              <a:chOff x="1376812" y="1471708"/>
              <a:chExt cx="715926" cy="263969"/>
            </a:xfrm>
          </p:grpSpPr>
          <p:sp>
            <p:nvSpPr>
              <p:cNvPr id="30" name="TextBox 29"/>
              <p:cNvSpPr txBox="1"/>
              <p:nvPr/>
            </p:nvSpPr>
            <p:spPr>
              <a:xfrm>
                <a:off x="1376812" y="1535622"/>
                <a:ext cx="715926" cy="200055"/>
              </a:xfrm>
              <a:prstGeom prst="rect">
                <a:avLst/>
              </a:prstGeom>
              <a:noFill/>
            </p:spPr>
            <p:txBody>
              <a:bodyPr wrap="square" rtlCol="0">
                <a:spAutoFit/>
              </a:bodyPr>
              <a:lstStyle/>
              <a:p>
                <a:r>
                  <a:rPr lang="en-IN" sz="700" b="1" dirty="0">
                    <a:solidFill>
                      <a:srgbClr val="575756"/>
                    </a:solidFill>
                    <a:latin typeface="Open Sans"/>
                    <a:ea typeface="Open Sans"/>
                    <a:cs typeface="Open Sans"/>
                    <a:sym typeface="Open Sans"/>
                  </a:rPr>
                  <a:t>cef.ceew.in</a:t>
                </a:r>
              </a:p>
            </p:txBody>
          </p:sp>
          <p:grpSp>
            <p:nvGrpSpPr>
              <p:cNvPr id="31" name="Group 30"/>
              <p:cNvGrpSpPr/>
              <p:nvPr/>
            </p:nvGrpSpPr>
            <p:grpSpPr>
              <a:xfrm>
                <a:off x="1504037" y="1471708"/>
                <a:ext cx="436340" cy="63914"/>
                <a:chOff x="973747" y="978085"/>
                <a:chExt cx="436340" cy="63914"/>
              </a:xfrm>
            </p:grpSpPr>
            <p:sp>
              <p:nvSpPr>
                <p:cNvPr id="32" name="Oval 31"/>
                <p:cNvSpPr/>
                <p:nvPr/>
              </p:nvSpPr>
              <p:spPr>
                <a:xfrm>
                  <a:off x="1349029" y="978085"/>
                  <a:ext cx="61058" cy="61059"/>
                </a:xfrm>
                <a:prstGeom prst="ellipse">
                  <a:avLst/>
                </a:prstGeom>
                <a:solidFill>
                  <a:srgbClr val="0A9F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3" name="Oval 32"/>
                <p:cNvSpPr/>
                <p:nvPr/>
              </p:nvSpPr>
              <p:spPr>
                <a:xfrm>
                  <a:off x="1084312" y="980940"/>
                  <a:ext cx="61058" cy="61059"/>
                </a:xfrm>
                <a:prstGeom prst="ellipse">
                  <a:avLst/>
                </a:prstGeom>
                <a:solidFill>
                  <a:srgbClr val="87B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4" name="Oval 33"/>
                <p:cNvSpPr/>
                <p:nvPr/>
              </p:nvSpPr>
              <p:spPr>
                <a:xfrm>
                  <a:off x="973747" y="980940"/>
                  <a:ext cx="61058" cy="61059"/>
                </a:xfrm>
                <a:prstGeom prst="ellipse">
                  <a:avLst/>
                </a:prstGeom>
                <a:solidFill>
                  <a:srgbClr val="EA58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grpSp>
      </p:grpSp>
      <p:sp>
        <p:nvSpPr>
          <p:cNvPr id="29" name="Google Shape;99;p20">
            <a:extLst>
              <a:ext uri="{FF2B5EF4-FFF2-40B4-BE49-F238E27FC236}">
                <a16:creationId xmlns:a16="http://schemas.microsoft.com/office/drawing/2014/main" id="{D96DEB2D-68F8-964B-BC49-6EA79B051AB4}"/>
              </a:ext>
            </a:extLst>
          </p:cNvPr>
          <p:cNvSpPr txBox="1">
            <a:spLocks noGrp="1"/>
          </p:cNvSpPr>
          <p:nvPr>
            <p:ph type="title"/>
          </p:nvPr>
        </p:nvSpPr>
        <p:spPr>
          <a:xfrm>
            <a:off x="457200" y="123746"/>
            <a:ext cx="8229600" cy="481580"/>
          </a:xfrm>
          <a:prstGeom prst="rect">
            <a:avLst/>
          </a:prstGeom>
        </p:spPr>
        <p:txBody>
          <a:bodyPr spcFirstLastPara="1" wrap="square" lIns="91425" tIns="91425" rIns="91425" bIns="91425" anchor="b" anchorCtr="0">
            <a:noAutofit/>
          </a:bodyPr>
          <a:lstStyle/>
          <a:p>
            <a:pPr lvl="0"/>
            <a:r>
              <a:rPr lang="en-US" sz="1200" dirty="0">
                <a:solidFill>
                  <a:srgbClr val="575756"/>
                </a:solidFill>
              </a:rPr>
              <a:t>Renewable energy finance: </a:t>
            </a:r>
            <a:r>
              <a:rPr lang="en-US" sz="1200" dirty="0">
                <a:solidFill>
                  <a:schemeClr val="accent2"/>
                </a:solidFill>
              </a:rPr>
              <a:t>most share prices remained high as investors showed interest in RE stocks</a:t>
            </a:r>
            <a:endParaRPr sz="1200" dirty="0">
              <a:solidFill>
                <a:srgbClr val="FF0000"/>
              </a:solidFill>
            </a:endParaRPr>
          </a:p>
        </p:txBody>
      </p:sp>
      <p:graphicFrame>
        <p:nvGraphicFramePr>
          <p:cNvPr id="38" name="Chart 37">
            <a:extLst>
              <a:ext uri="{FF2B5EF4-FFF2-40B4-BE49-F238E27FC236}">
                <a16:creationId xmlns:a16="http://schemas.microsoft.com/office/drawing/2014/main" id="{9514B0B6-7F28-5241-B91D-C59FE0BF352E}"/>
              </a:ext>
            </a:extLst>
          </p:cNvPr>
          <p:cNvGraphicFramePr/>
          <p:nvPr>
            <p:extLst>
              <p:ext uri="{D42A27DB-BD31-4B8C-83A1-F6EECF244321}">
                <p14:modId xmlns:p14="http://schemas.microsoft.com/office/powerpoint/2010/main" val="1937919160"/>
              </p:ext>
            </p:extLst>
          </p:nvPr>
        </p:nvGraphicFramePr>
        <p:xfrm>
          <a:off x="254315" y="727470"/>
          <a:ext cx="5998197" cy="3718832"/>
        </p:xfrm>
        <a:graphic>
          <a:graphicData uri="http://schemas.openxmlformats.org/drawingml/2006/chart">
            <c:chart xmlns:c="http://schemas.openxmlformats.org/drawingml/2006/chart" xmlns:r="http://schemas.openxmlformats.org/officeDocument/2006/relationships" r:id="rId4"/>
          </a:graphicData>
        </a:graphic>
      </p:graphicFrame>
      <p:sp>
        <p:nvSpPr>
          <p:cNvPr id="40" name="Google Shape;100;p20">
            <a:extLst>
              <a:ext uri="{FF2B5EF4-FFF2-40B4-BE49-F238E27FC236}">
                <a16:creationId xmlns:a16="http://schemas.microsoft.com/office/drawing/2014/main" id="{B3DEE5B9-9E62-7843-AACD-3A3451411C32}"/>
              </a:ext>
            </a:extLst>
          </p:cNvPr>
          <p:cNvSpPr txBox="1"/>
          <p:nvPr/>
        </p:nvSpPr>
        <p:spPr>
          <a:xfrm>
            <a:off x="6554363" y="520770"/>
            <a:ext cx="2445620" cy="4144694"/>
          </a:xfrm>
          <a:prstGeom prst="rect">
            <a:avLst/>
          </a:prstGeom>
          <a:noFill/>
          <a:ln>
            <a:noFill/>
          </a:ln>
        </p:spPr>
        <p:txBody>
          <a:bodyPr spcFirstLastPara="1" wrap="square" lIns="91425" tIns="91425" rIns="91425" bIns="91425" numCol="1" anchor="t" anchorCtr="0">
            <a:noAutofit/>
          </a:bodyPr>
          <a:lstStyle/>
          <a:p>
            <a:pPr lvl="0">
              <a:spcBef>
                <a:spcPts val="600"/>
              </a:spcBef>
              <a:buClr>
                <a:schemeClr val="dk1"/>
              </a:buClr>
              <a:buSzPts val="1100"/>
            </a:pPr>
            <a:r>
              <a:rPr lang="en-IN" sz="1200" b="1" dirty="0">
                <a:solidFill>
                  <a:srgbClr val="575756"/>
                </a:solidFill>
                <a:latin typeface="Open Sans"/>
                <a:ea typeface="Open Sans"/>
                <a:cs typeface="Open Sans"/>
                <a:sym typeface="Open Sans"/>
              </a:rPr>
              <a:t>Takeaways &amp; Outlook</a:t>
            </a:r>
          </a:p>
          <a:p>
            <a:pPr>
              <a:spcBef>
                <a:spcPts val="700"/>
              </a:spcBef>
            </a:pPr>
            <a:r>
              <a:rPr lang="en-US" sz="800" b="1" dirty="0">
                <a:solidFill>
                  <a:srgbClr val="575756"/>
                </a:solidFill>
                <a:latin typeface="Open Sans"/>
                <a:ea typeface="Open Sans"/>
                <a:cs typeface="Open Sans"/>
              </a:rPr>
              <a:t>In July 2021, share price of pure-play RE developer Adani Green Energy fell </a:t>
            </a:r>
            <a:r>
              <a:rPr lang="en-US" sz="800" dirty="0">
                <a:solidFill>
                  <a:srgbClr val="575756"/>
                </a:solidFill>
                <a:latin typeface="Open Sans"/>
                <a:ea typeface="Open Sans"/>
                <a:cs typeface="Open Sans"/>
              </a:rPr>
              <a:t>amidst reports of NSDL* freezing the accounts of three foreign funds that own sizeable stakes in the Adani Group of companies. </a:t>
            </a:r>
            <a:r>
              <a:rPr lang="en-US" sz="800" b="1" dirty="0">
                <a:solidFill>
                  <a:srgbClr val="575756"/>
                </a:solidFill>
                <a:latin typeface="Open Sans"/>
                <a:ea typeface="Open Sans"/>
                <a:cs typeface="Open Sans"/>
              </a:rPr>
              <a:t>With a clarification from NSDL on the account freezing not being related to the Adani Group, the price rallied in August and September 2021.</a:t>
            </a:r>
          </a:p>
          <a:p>
            <a:pPr>
              <a:spcBef>
                <a:spcPts val="700"/>
              </a:spcBef>
            </a:pPr>
            <a:r>
              <a:rPr lang="en-US" sz="800" dirty="0">
                <a:solidFill>
                  <a:srgbClr val="575756"/>
                </a:solidFill>
                <a:latin typeface="Open Sans"/>
                <a:ea typeface="Open Sans"/>
                <a:cs typeface="Open Sans"/>
              </a:rPr>
              <a:t>The share price of solar EPC company Sterling and Wilson Solar rallied up as solar capacity additions picked up notably in Q2 FY22. Borosil Renewables (India’s only solar glass manufacturer), set to double its manufacturing capacity by July 2022, continued to garner investor interest. </a:t>
            </a:r>
            <a:r>
              <a:rPr lang="en-US" sz="800" b="1" dirty="0">
                <a:solidFill>
                  <a:srgbClr val="575756"/>
                </a:solidFill>
                <a:latin typeface="Open Sans"/>
                <a:ea typeface="Open Sans"/>
                <a:cs typeface="Open Sans"/>
              </a:rPr>
              <a:t>Suzlon Energy and Inox Wind share prices also sustained high levels with the announcement of Q1 FY22 results during Q2 FY22</a:t>
            </a:r>
            <a:r>
              <a:rPr lang="en-US" sz="800" dirty="0">
                <a:solidFill>
                  <a:srgbClr val="575756"/>
                </a:solidFill>
                <a:latin typeface="Open Sans"/>
                <a:ea typeface="Open Sans"/>
                <a:cs typeface="Open Sans"/>
              </a:rPr>
              <a:t>. Suzlon Energy nearly doubled its revenue in Q1 FY22 (vs Q1 FY21). On the other hand, Inox Wind saw a 74% increase in its revenue for Q1 FY22 (vs Q1 FY21). </a:t>
            </a:r>
          </a:p>
          <a:p>
            <a:pPr>
              <a:spcBef>
                <a:spcPts val="700"/>
              </a:spcBef>
            </a:pPr>
            <a:r>
              <a:rPr lang="en-US" sz="800" b="1" dirty="0">
                <a:solidFill>
                  <a:srgbClr val="575756"/>
                </a:solidFill>
                <a:latin typeface="Open Sans"/>
                <a:ea typeface="Open Sans"/>
                <a:cs typeface="Open Sans"/>
              </a:rPr>
              <a:t>In August 2021, ReNew Power became the first Indian renewable energy entity to be listed on Nasdaq**</a:t>
            </a:r>
            <a:r>
              <a:rPr lang="en-US" sz="800" dirty="0">
                <a:solidFill>
                  <a:srgbClr val="575756"/>
                </a:solidFill>
                <a:latin typeface="Open Sans"/>
                <a:ea typeface="Open Sans"/>
                <a:cs typeface="Open Sans"/>
              </a:rPr>
              <a:t>. In addition, </a:t>
            </a:r>
            <a:r>
              <a:rPr lang="en-US" sz="800" dirty="0" err="1">
                <a:solidFill>
                  <a:srgbClr val="575756"/>
                </a:solidFill>
                <a:latin typeface="Open Sans"/>
                <a:ea typeface="Open Sans"/>
                <a:cs typeface="Open Sans"/>
              </a:rPr>
              <a:t>Waaree</a:t>
            </a:r>
            <a:r>
              <a:rPr lang="en-US" sz="800" dirty="0">
                <a:solidFill>
                  <a:srgbClr val="575756"/>
                </a:solidFill>
                <a:latin typeface="Open Sans"/>
                <a:ea typeface="Open Sans"/>
                <a:cs typeface="Open Sans"/>
              </a:rPr>
              <a:t> Energies filed draft papers in September 2021 to raise funds via IPO with a fresh issue of INR 1,350 crore. </a:t>
            </a:r>
          </a:p>
        </p:txBody>
      </p:sp>
      <p:sp>
        <p:nvSpPr>
          <p:cNvPr id="41" name="Left Bracket 40">
            <a:extLst>
              <a:ext uri="{FF2B5EF4-FFF2-40B4-BE49-F238E27FC236}">
                <a16:creationId xmlns:a16="http://schemas.microsoft.com/office/drawing/2014/main" id="{E76E9B2F-CAE9-5C4B-B805-76B422063F84}"/>
              </a:ext>
            </a:extLst>
          </p:cNvPr>
          <p:cNvSpPr/>
          <p:nvPr/>
        </p:nvSpPr>
        <p:spPr>
          <a:xfrm rot="16200000">
            <a:off x="4759298" y="3543630"/>
            <a:ext cx="34350" cy="731520"/>
          </a:xfrm>
          <a:prstGeom prst="leftBracket">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42" name="Text Placeholder 5">
            <a:extLst>
              <a:ext uri="{FF2B5EF4-FFF2-40B4-BE49-F238E27FC236}">
                <a16:creationId xmlns:a16="http://schemas.microsoft.com/office/drawing/2014/main" id="{C72C587D-2B81-8D44-8F06-B2D9FC3BB90A}"/>
              </a:ext>
            </a:extLst>
          </p:cNvPr>
          <p:cNvSpPr txBox="1">
            <a:spLocks/>
          </p:cNvSpPr>
          <p:nvPr/>
        </p:nvSpPr>
        <p:spPr>
          <a:xfrm>
            <a:off x="4492373" y="3928493"/>
            <a:ext cx="568200" cy="204927"/>
          </a:xfrm>
          <a:prstGeom prst="rect">
            <a:avLst/>
          </a:prstGeom>
          <a:noFill/>
          <a:ln w="28575">
            <a:noFill/>
            <a:prstDash val="solid"/>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a:spcBef>
                <a:spcPts val="600"/>
              </a:spcBef>
              <a:spcAft>
                <a:spcPts val="1000"/>
              </a:spcAft>
            </a:pPr>
            <a:r>
              <a:rPr lang="en-GB" sz="700" b="1" i="1"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Q1 FY22</a:t>
            </a:r>
            <a:endParaRPr lang="en-US" sz="700" i="1"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3" name="Left Bracket 42">
            <a:extLst>
              <a:ext uri="{FF2B5EF4-FFF2-40B4-BE49-F238E27FC236}">
                <a16:creationId xmlns:a16="http://schemas.microsoft.com/office/drawing/2014/main" id="{E8A60436-58EC-6F40-B2D4-D31CF5C3DEB7}"/>
              </a:ext>
            </a:extLst>
          </p:cNvPr>
          <p:cNvSpPr/>
          <p:nvPr/>
        </p:nvSpPr>
        <p:spPr>
          <a:xfrm rot="16200000">
            <a:off x="5533120" y="3543629"/>
            <a:ext cx="34350" cy="731520"/>
          </a:xfrm>
          <a:prstGeom prst="leftBracket">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44" name="Text Placeholder 5">
            <a:extLst>
              <a:ext uri="{FF2B5EF4-FFF2-40B4-BE49-F238E27FC236}">
                <a16:creationId xmlns:a16="http://schemas.microsoft.com/office/drawing/2014/main" id="{66C0152E-0DB0-CA49-B33B-B94A2A9575EA}"/>
              </a:ext>
            </a:extLst>
          </p:cNvPr>
          <p:cNvSpPr txBox="1">
            <a:spLocks/>
          </p:cNvSpPr>
          <p:nvPr/>
        </p:nvSpPr>
        <p:spPr>
          <a:xfrm>
            <a:off x="5266195" y="3926564"/>
            <a:ext cx="568200" cy="204927"/>
          </a:xfrm>
          <a:prstGeom prst="rect">
            <a:avLst/>
          </a:prstGeom>
          <a:noFill/>
          <a:ln w="28575">
            <a:noFill/>
            <a:prstDash val="solid"/>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a:spcBef>
                <a:spcPts val="600"/>
              </a:spcBef>
              <a:spcAft>
                <a:spcPts val="1000"/>
              </a:spcAft>
            </a:pPr>
            <a:r>
              <a:rPr lang="en-GB" sz="700" b="1" i="1"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Q2 FY22</a:t>
            </a:r>
            <a:endParaRPr lang="en-US" sz="700" i="1"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7922335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23" name="Rounded Rectangle 22">
            <a:extLst>
              <a:ext uri="{FF2B5EF4-FFF2-40B4-BE49-F238E27FC236}">
                <a16:creationId xmlns:a16="http://schemas.microsoft.com/office/drawing/2014/main" id="{DC7DC389-F753-5246-AF0C-89B5FBA6F818}"/>
              </a:ext>
            </a:extLst>
          </p:cNvPr>
          <p:cNvSpPr/>
          <p:nvPr/>
        </p:nvSpPr>
        <p:spPr>
          <a:xfrm>
            <a:off x="6485302" y="523625"/>
            <a:ext cx="3238213" cy="4211127"/>
          </a:xfrm>
          <a:prstGeom prst="roundRect">
            <a:avLst/>
          </a:prstGeom>
          <a:solidFill>
            <a:srgbClr val="C3E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1" name="Text Placeholder 3">
            <a:extLst>
              <a:ext uri="{FF2B5EF4-FFF2-40B4-BE49-F238E27FC236}">
                <a16:creationId xmlns:a16="http://schemas.microsoft.com/office/drawing/2014/main" id="{0360A977-9629-CC46-AD9C-DEB07F225895}"/>
              </a:ext>
            </a:extLst>
          </p:cNvPr>
          <p:cNvSpPr txBox="1">
            <a:spLocks/>
          </p:cNvSpPr>
          <p:nvPr/>
        </p:nvSpPr>
        <p:spPr>
          <a:xfrm>
            <a:off x="191932" y="4584486"/>
            <a:ext cx="5951652" cy="365126"/>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700" i="1" dirty="0">
                <a:solidFill>
                  <a:srgbClr val="0A9FD9"/>
                </a:solidFill>
                <a:latin typeface="Open Sans" panose="020B0606030504020204" pitchFamily="34" charset="0"/>
                <a:ea typeface="Open Sans" panose="020B0606030504020204" pitchFamily="34" charset="0"/>
                <a:cs typeface="Open Sans" panose="020B0606030504020204" pitchFamily="34" charset="0"/>
              </a:rPr>
              <a:t>Source: </a:t>
            </a:r>
            <a:r>
              <a:rPr lang="en-IN" sz="700" i="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Reserve Bank of India, State Bank of India, Trading Economics, Money Control and BondEvalue. * Current yield. </a:t>
            </a:r>
          </a:p>
        </p:txBody>
      </p:sp>
      <p:cxnSp>
        <p:nvCxnSpPr>
          <p:cNvPr id="36" name="Straight Connector 35"/>
          <p:cNvCxnSpPr/>
          <p:nvPr/>
        </p:nvCxnSpPr>
        <p:spPr>
          <a:xfrm>
            <a:off x="2624667" y="811644"/>
            <a:ext cx="3696109" cy="0"/>
          </a:xfrm>
          <a:prstGeom prst="line">
            <a:avLst/>
          </a:prstGeom>
          <a:ln>
            <a:solidFill>
              <a:srgbClr val="009CD8"/>
            </a:solidFill>
          </a:ln>
        </p:spPr>
        <p:style>
          <a:lnRef idx="1">
            <a:schemeClr val="accent1"/>
          </a:lnRef>
          <a:fillRef idx="0">
            <a:schemeClr val="accent1"/>
          </a:fillRef>
          <a:effectRef idx="0">
            <a:schemeClr val="accent1"/>
          </a:effectRef>
          <a:fontRef idx="minor">
            <a:schemeClr val="tx1"/>
          </a:fontRef>
        </p:style>
      </p:cxnSp>
      <p:sp>
        <p:nvSpPr>
          <p:cNvPr id="37" name="Oval 36"/>
          <p:cNvSpPr/>
          <p:nvPr/>
        </p:nvSpPr>
        <p:spPr>
          <a:xfrm>
            <a:off x="6202730" y="749731"/>
            <a:ext cx="123825" cy="123825"/>
          </a:xfrm>
          <a:prstGeom prst="ellipse">
            <a:avLst/>
          </a:prstGeom>
          <a:solidFill>
            <a:srgbClr val="009C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8" name="Rectangle 27"/>
          <p:cNvSpPr/>
          <p:nvPr/>
        </p:nvSpPr>
        <p:spPr>
          <a:xfrm rot="16200000">
            <a:off x="9082410" y="-91649"/>
            <a:ext cx="249623" cy="815252"/>
          </a:xfrm>
          <a:prstGeom prst="rect">
            <a:avLst/>
          </a:prstGeom>
          <a:solidFill>
            <a:srgbClr val="009C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9" name="TextBox 28"/>
          <p:cNvSpPr txBox="1"/>
          <p:nvPr/>
        </p:nvSpPr>
        <p:spPr>
          <a:xfrm>
            <a:off x="8821030" y="208255"/>
            <a:ext cx="322970" cy="215444"/>
          </a:xfrm>
          <a:prstGeom prst="rect">
            <a:avLst/>
          </a:prstGeom>
          <a:noFill/>
        </p:spPr>
        <p:txBody>
          <a:bodyPr wrap="square" rtlCol="0">
            <a:spAutoFit/>
          </a:bodyPr>
          <a:lstStyle/>
          <a:p>
            <a:r>
              <a:rPr lang="en-IN" sz="800" dirty="0">
                <a:solidFill>
                  <a:schemeClr val="bg1"/>
                </a:solidFill>
                <a:latin typeface="Open Sans" panose="020B0606030504020204" pitchFamily="34" charset="0"/>
                <a:ea typeface="Open Sans" panose="020B0606030504020204" pitchFamily="34" charset="0"/>
                <a:cs typeface="Open Sans" panose="020B0606030504020204" pitchFamily="34" charset="0"/>
              </a:rPr>
              <a:t>13</a:t>
            </a:r>
          </a:p>
        </p:txBody>
      </p:sp>
      <p:grpSp>
        <p:nvGrpSpPr>
          <p:cNvPr id="17" name="Group 16"/>
          <p:cNvGrpSpPr/>
          <p:nvPr/>
        </p:nvGrpSpPr>
        <p:grpSpPr>
          <a:xfrm>
            <a:off x="8284057" y="4779402"/>
            <a:ext cx="715926" cy="418214"/>
            <a:chOff x="8284057" y="4779402"/>
            <a:chExt cx="715926" cy="418214"/>
          </a:xfrm>
        </p:grpSpPr>
        <p:sp>
          <p:nvSpPr>
            <p:cNvPr id="18" name="Rounded Rectangle 17"/>
            <p:cNvSpPr/>
            <p:nvPr/>
          </p:nvSpPr>
          <p:spPr>
            <a:xfrm>
              <a:off x="8331958" y="4779402"/>
              <a:ext cx="614149" cy="418214"/>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nvGrpSpPr>
            <p:cNvPr id="19" name="Group 18"/>
            <p:cNvGrpSpPr/>
            <p:nvPr/>
          </p:nvGrpSpPr>
          <p:grpSpPr>
            <a:xfrm>
              <a:off x="8284057" y="4879531"/>
              <a:ext cx="715926" cy="263969"/>
              <a:chOff x="1376812" y="1471708"/>
              <a:chExt cx="715926" cy="263969"/>
            </a:xfrm>
          </p:grpSpPr>
          <p:sp>
            <p:nvSpPr>
              <p:cNvPr id="20" name="TextBox 19"/>
              <p:cNvSpPr txBox="1"/>
              <p:nvPr/>
            </p:nvSpPr>
            <p:spPr>
              <a:xfrm>
                <a:off x="1376812" y="1535622"/>
                <a:ext cx="715926" cy="200055"/>
              </a:xfrm>
              <a:prstGeom prst="rect">
                <a:avLst/>
              </a:prstGeom>
              <a:noFill/>
            </p:spPr>
            <p:txBody>
              <a:bodyPr wrap="square" rtlCol="0">
                <a:spAutoFit/>
              </a:bodyPr>
              <a:lstStyle/>
              <a:p>
                <a:r>
                  <a:rPr lang="en-IN" sz="700" b="1" dirty="0">
                    <a:solidFill>
                      <a:srgbClr val="575756"/>
                    </a:solidFill>
                    <a:latin typeface="Open Sans"/>
                    <a:ea typeface="Open Sans"/>
                    <a:cs typeface="Open Sans"/>
                    <a:sym typeface="Open Sans"/>
                  </a:rPr>
                  <a:t>cef.ceew.in</a:t>
                </a:r>
              </a:p>
            </p:txBody>
          </p:sp>
          <p:grpSp>
            <p:nvGrpSpPr>
              <p:cNvPr id="31" name="Group 30"/>
              <p:cNvGrpSpPr/>
              <p:nvPr/>
            </p:nvGrpSpPr>
            <p:grpSpPr>
              <a:xfrm>
                <a:off x="1504037" y="1471708"/>
                <a:ext cx="436340" cy="63914"/>
                <a:chOff x="973747" y="978085"/>
                <a:chExt cx="436340" cy="63914"/>
              </a:xfrm>
            </p:grpSpPr>
            <p:sp>
              <p:nvSpPr>
                <p:cNvPr id="32" name="Oval 31"/>
                <p:cNvSpPr/>
                <p:nvPr/>
              </p:nvSpPr>
              <p:spPr>
                <a:xfrm>
                  <a:off x="1349029" y="978085"/>
                  <a:ext cx="61058" cy="61059"/>
                </a:xfrm>
                <a:prstGeom prst="ellipse">
                  <a:avLst/>
                </a:prstGeom>
                <a:solidFill>
                  <a:srgbClr val="0A9F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3" name="Oval 32"/>
                <p:cNvSpPr/>
                <p:nvPr/>
              </p:nvSpPr>
              <p:spPr>
                <a:xfrm>
                  <a:off x="1084312" y="980940"/>
                  <a:ext cx="61058" cy="61059"/>
                </a:xfrm>
                <a:prstGeom prst="ellipse">
                  <a:avLst/>
                </a:prstGeom>
                <a:solidFill>
                  <a:srgbClr val="87B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4" name="Oval 33"/>
                <p:cNvSpPr/>
                <p:nvPr/>
              </p:nvSpPr>
              <p:spPr>
                <a:xfrm>
                  <a:off x="973747" y="980940"/>
                  <a:ext cx="61058" cy="61059"/>
                </a:xfrm>
                <a:prstGeom prst="ellipse">
                  <a:avLst/>
                </a:prstGeom>
                <a:solidFill>
                  <a:srgbClr val="EA58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grpSp>
      </p:grpSp>
      <p:sp>
        <p:nvSpPr>
          <p:cNvPr id="24" name="Google Shape;100;p20">
            <a:extLst>
              <a:ext uri="{FF2B5EF4-FFF2-40B4-BE49-F238E27FC236}">
                <a16:creationId xmlns:a16="http://schemas.microsoft.com/office/drawing/2014/main" id="{83E080B5-877B-9145-9EB4-EB0A5470BC45}"/>
              </a:ext>
            </a:extLst>
          </p:cNvPr>
          <p:cNvSpPr txBox="1"/>
          <p:nvPr/>
        </p:nvSpPr>
        <p:spPr>
          <a:xfrm>
            <a:off x="6554362" y="520770"/>
            <a:ext cx="2541871" cy="4063717"/>
          </a:xfrm>
          <a:prstGeom prst="rect">
            <a:avLst/>
          </a:prstGeom>
          <a:noFill/>
          <a:ln>
            <a:noFill/>
          </a:ln>
        </p:spPr>
        <p:txBody>
          <a:bodyPr spcFirstLastPara="1" wrap="square" lIns="91425" tIns="91425" rIns="91425" bIns="91425" numCol="1" anchor="t" anchorCtr="0">
            <a:noAutofit/>
          </a:bodyPr>
          <a:lstStyle/>
          <a:p>
            <a:pPr lvl="0">
              <a:spcBef>
                <a:spcPts val="600"/>
              </a:spcBef>
              <a:buClr>
                <a:schemeClr val="dk1"/>
              </a:buClr>
              <a:buSzPts val="1100"/>
            </a:pPr>
            <a:r>
              <a:rPr lang="en-IN" sz="1200" b="1" dirty="0">
                <a:solidFill>
                  <a:srgbClr val="575756"/>
                </a:solidFill>
                <a:latin typeface="Open Sans"/>
                <a:ea typeface="Open Sans"/>
                <a:cs typeface="Open Sans"/>
                <a:sym typeface="Open Sans"/>
              </a:rPr>
              <a:t>Takeaways &amp; Outlook</a:t>
            </a:r>
            <a:endParaRPr lang="en-IN" sz="800" b="1" dirty="0">
              <a:solidFill>
                <a:srgbClr val="575756"/>
              </a:solidFill>
              <a:latin typeface="Open Sans"/>
              <a:ea typeface="Open Sans"/>
              <a:cs typeface="Open Sans"/>
              <a:sym typeface="Open Sans"/>
            </a:endParaRPr>
          </a:p>
          <a:p>
            <a:pPr lvl="0">
              <a:spcBef>
                <a:spcPts val="700"/>
              </a:spcBef>
              <a:buClr>
                <a:schemeClr val="dk1"/>
              </a:buClr>
              <a:buSzPts val="1100"/>
            </a:pPr>
            <a:r>
              <a:rPr lang="en-US" sz="800" dirty="0">
                <a:solidFill>
                  <a:srgbClr val="575756"/>
                </a:solidFill>
                <a:latin typeface="Open Sans"/>
                <a:ea typeface="Open Sans"/>
                <a:cs typeface="Open Sans"/>
              </a:rPr>
              <a:t>Indian RE developers have traditionally headed towards the international green bonds market to tap low-cost finance due to low liquidity and credit rating constraints in the Indian bond market.</a:t>
            </a:r>
            <a:r>
              <a:rPr lang="en-US" sz="800" b="1" dirty="0">
                <a:solidFill>
                  <a:srgbClr val="575756"/>
                </a:solidFill>
                <a:latin typeface="Open Sans"/>
                <a:ea typeface="Open Sans"/>
                <a:cs typeface="Open Sans"/>
              </a:rPr>
              <a:t> </a:t>
            </a:r>
          </a:p>
          <a:p>
            <a:pPr lvl="0">
              <a:spcBef>
                <a:spcPts val="700"/>
              </a:spcBef>
              <a:buClr>
                <a:schemeClr val="dk1"/>
              </a:buClr>
              <a:buSzPts val="1100"/>
            </a:pPr>
            <a:r>
              <a:rPr lang="en-US" sz="800" b="1" dirty="0">
                <a:solidFill>
                  <a:srgbClr val="575756"/>
                </a:solidFill>
                <a:latin typeface="Open Sans"/>
                <a:ea typeface="Open Sans"/>
                <a:cs typeface="Open Sans"/>
              </a:rPr>
              <a:t>The international market saw the lowest-ever coupon rate (3.575%) achieved by an Indian RE developer. </a:t>
            </a:r>
            <a:r>
              <a:rPr lang="en-US" sz="800" dirty="0">
                <a:solidFill>
                  <a:srgbClr val="575756"/>
                </a:solidFill>
                <a:latin typeface="Open Sans"/>
                <a:ea typeface="Open Sans"/>
                <a:cs typeface="Open Sans"/>
              </a:rPr>
              <a:t>The green bond was raised by Azure Power, proceeds of which are to refinance an earlier green bond issued in 2017.</a:t>
            </a:r>
          </a:p>
          <a:p>
            <a:pPr lvl="0">
              <a:spcBef>
                <a:spcPts val="700"/>
              </a:spcBef>
              <a:buClr>
                <a:schemeClr val="dk1"/>
              </a:buClr>
              <a:buSzPts val="1100"/>
            </a:pPr>
            <a:r>
              <a:rPr lang="en-US" sz="800" b="1" dirty="0">
                <a:solidFill>
                  <a:srgbClr val="575756"/>
                </a:solidFill>
                <a:latin typeface="Open Sans"/>
                <a:ea typeface="Open Sans"/>
                <a:cs typeface="Open Sans"/>
              </a:rPr>
              <a:t>The market also saw a new entrant, Acme Solar, in Q2 FY22 with a USD 334 million issuance. In July 2021, Vector Green Energy issued green bonds worth INR 1,237 crore (USD 165 million) at a coupon rate of 6.49%. </a:t>
            </a:r>
            <a:r>
              <a:rPr lang="en-US" sz="800" dirty="0">
                <a:solidFill>
                  <a:srgbClr val="575756"/>
                </a:solidFill>
                <a:latin typeface="Open Sans"/>
                <a:ea typeface="Open Sans"/>
                <a:cs typeface="Open Sans"/>
              </a:rPr>
              <a:t>Interestingly, it is the first AAA- rated green bond in the domestic market.</a:t>
            </a:r>
            <a:br>
              <a:rPr lang="en-US" sz="800" dirty="0">
                <a:solidFill>
                  <a:srgbClr val="575756"/>
                </a:solidFill>
                <a:latin typeface="Open Sans"/>
                <a:ea typeface="Open Sans"/>
                <a:cs typeface="Open Sans"/>
              </a:rPr>
            </a:br>
            <a:br>
              <a:rPr lang="en-US" sz="800" b="1" dirty="0">
                <a:solidFill>
                  <a:srgbClr val="575756"/>
                </a:solidFill>
                <a:latin typeface="Open Sans"/>
                <a:ea typeface="Open Sans"/>
                <a:cs typeface="Open Sans"/>
              </a:rPr>
            </a:br>
            <a:r>
              <a:rPr lang="en-US" sz="800" dirty="0">
                <a:solidFill>
                  <a:srgbClr val="575756"/>
                </a:solidFill>
                <a:latin typeface="Open Sans"/>
                <a:ea typeface="Open Sans"/>
                <a:cs typeface="Open Sans"/>
              </a:rPr>
              <a:t>While Greenko and ReNew Power remain the leading issuers among Indian developers, </a:t>
            </a:r>
            <a:r>
              <a:rPr lang="en-US" sz="800" b="1" dirty="0">
                <a:solidFill>
                  <a:srgbClr val="575756"/>
                </a:solidFill>
                <a:latin typeface="Open Sans"/>
                <a:ea typeface="Open Sans"/>
                <a:cs typeface="Open Sans"/>
              </a:rPr>
              <a:t>new developers (Continuum Green Energy, Hero Future Energies, JSW Hydro and Acme Solar) made their debut in the international green bond market in 2021 (see </a:t>
            </a:r>
            <a:r>
              <a:rPr lang="en-US" sz="800" b="1" dirty="0">
                <a:solidFill>
                  <a:srgbClr val="575756"/>
                </a:solidFill>
                <a:latin typeface="Open Sans"/>
                <a:ea typeface="Open Sans"/>
                <a:cs typeface="Open Sans"/>
                <a:hlinkClick r:id="rId3" action="ppaction://hlinksldjump"/>
              </a:rPr>
              <a:t>annexure I</a:t>
            </a:r>
            <a:r>
              <a:rPr lang="en-US" sz="800" b="1" dirty="0">
                <a:solidFill>
                  <a:srgbClr val="575756"/>
                </a:solidFill>
                <a:latin typeface="Open Sans"/>
                <a:ea typeface="Open Sans"/>
                <a:cs typeface="Open Sans"/>
              </a:rPr>
              <a:t>)</a:t>
            </a:r>
            <a:r>
              <a:rPr lang="en-US" sz="800" dirty="0">
                <a:solidFill>
                  <a:srgbClr val="575756"/>
                </a:solidFill>
                <a:latin typeface="Open Sans"/>
                <a:ea typeface="Open Sans"/>
                <a:cs typeface="Open Sans"/>
              </a:rPr>
              <a:t>. </a:t>
            </a:r>
          </a:p>
          <a:p>
            <a:pPr lvl="0">
              <a:spcBef>
                <a:spcPts val="700"/>
              </a:spcBef>
              <a:buClr>
                <a:schemeClr val="dk1"/>
              </a:buClr>
              <a:buSzPts val="1100"/>
            </a:pPr>
            <a:r>
              <a:rPr lang="en-US" sz="800" b="1" dirty="0">
                <a:solidFill>
                  <a:srgbClr val="575756"/>
                </a:solidFill>
                <a:latin typeface="Open Sans"/>
                <a:ea typeface="Open Sans"/>
                <a:cs typeface="Open Sans"/>
              </a:rPr>
              <a:t>No notable fluctuations were observed in the RE bond yields in Q2 FY22. </a:t>
            </a:r>
          </a:p>
        </p:txBody>
      </p:sp>
      <p:sp>
        <p:nvSpPr>
          <p:cNvPr id="27" name="Google Shape;99;p20">
            <a:extLst>
              <a:ext uri="{FF2B5EF4-FFF2-40B4-BE49-F238E27FC236}">
                <a16:creationId xmlns:a16="http://schemas.microsoft.com/office/drawing/2014/main" id="{B42E60E4-2A6F-1C40-95FB-1321410AA70E}"/>
              </a:ext>
            </a:extLst>
          </p:cNvPr>
          <p:cNvSpPr txBox="1">
            <a:spLocks noGrp="1"/>
          </p:cNvSpPr>
          <p:nvPr>
            <p:ph type="title"/>
          </p:nvPr>
        </p:nvSpPr>
        <p:spPr>
          <a:xfrm>
            <a:off x="457200" y="123746"/>
            <a:ext cx="8229600" cy="481580"/>
          </a:xfrm>
          <a:prstGeom prst="rect">
            <a:avLst/>
          </a:prstGeom>
        </p:spPr>
        <p:txBody>
          <a:bodyPr spcFirstLastPara="1" wrap="square" lIns="91425" tIns="91425" rIns="91425" bIns="91425" anchor="b" anchorCtr="0">
            <a:noAutofit/>
          </a:bodyPr>
          <a:lstStyle/>
          <a:p>
            <a:pPr lvl="0"/>
            <a:r>
              <a:rPr lang="en-US" sz="1200" dirty="0">
                <a:solidFill>
                  <a:srgbClr val="575756"/>
                </a:solidFill>
              </a:rPr>
              <a:t>Renewable energy finance: </a:t>
            </a:r>
            <a:r>
              <a:rPr lang="en-US" sz="1200" dirty="0">
                <a:solidFill>
                  <a:srgbClr val="0A9FD9"/>
                </a:solidFill>
              </a:rPr>
              <a:t>lowest coupon rate green bond issuance at 3.575% per annum</a:t>
            </a:r>
            <a:br>
              <a:rPr lang="en-US" sz="1200" dirty="0">
                <a:solidFill>
                  <a:srgbClr val="0A9FD9"/>
                </a:solidFill>
              </a:rPr>
            </a:br>
            <a:endParaRPr sz="1200" dirty="0">
              <a:solidFill>
                <a:srgbClr val="0A9FD9"/>
              </a:solidFill>
            </a:endParaRPr>
          </a:p>
        </p:txBody>
      </p:sp>
      <p:graphicFrame>
        <p:nvGraphicFramePr>
          <p:cNvPr id="30" name="Chart 29">
            <a:extLst>
              <a:ext uri="{FF2B5EF4-FFF2-40B4-BE49-F238E27FC236}">
                <a16:creationId xmlns:a16="http://schemas.microsoft.com/office/drawing/2014/main" id="{345BD223-2388-8245-91C6-40A17F3D213F}"/>
              </a:ext>
            </a:extLst>
          </p:cNvPr>
          <p:cNvGraphicFramePr/>
          <p:nvPr>
            <p:extLst>
              <p:ext uri="{D42A27DB-BD31-4B8C-83A1-F6EECF244321}">
                <p14:modId xmlns:p14="http://schemas.microsoft.com/office/powerpoint/2010/main" val="1217261706"/>
              </p:ext>
            </p:extLst>
          </p:nvPr>
        </p:nvGraphicFramePr>
        <p:xfrm>
          <a:off x="260795" y="698109"/>
          <a:ext cx="6059981" cy="3813942"/>
        </p:xfrm>
        <a:graphic>
          <a:graphicData uri="http://schemas.openxmlformats.org/drawingml/2006/chart">
            <c:chart xmlns:c="http://schemas.openxmlformats.org/drawingml/2006/chart" xmlns:r="http://schemas.openxmlformats.org/officeDocument/2006/relationships" r:id="rId4"/>
          </a:graphicData>
        </a:graphic>
      </p:graphicFrame>
      <p:sp>
        <p:nvSpPr>
          <p:cNvPr id="35" name="Left Bracket 34">
            <a:extLst>
              <a:ext uri="{FF2B5EF4-FFF2-40B4-BE49-F238E27FC236}">
                <a16:creationId xmlns:a16="http://schemas.microsoft.com/office/drawing/2014/main" id="{FBF9BDFE-6F77-0542-BF8B-1AB04C82E74F}"/>
              </a:ext>
            </a:extLst>
          </p:cNvPr>
          <p:cNvSpPr/>
          <p:nvPr/>
        </p:nvSpPr>
        <p:spPr>
          <a:xfrm rot="16200000">
            <a:off x="5916039" y="3761038"/>
            <a:ext cx="34350" cy="549602"/>
          </a:xfrm>
          <a:prstGeom prst="leftBracket">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38" name="Text Placeholder 5">
            <a:extLst>
              <a:ext uri="{FF2B5EF4-FFF2-40B4-BE49-F238E27FC236}">
                <a16:creationId xmlns:a16="http://schemas.microsoft.com/office/drawing/2014/main" id="{3DE98B7C-1BEF-5145-BC91-5C905AF7836E}"/>
              </a:ext>
            </a:extLst>
          </p:cNvPr>
          <p:cNvSpPr txBox="1">
            <a:spLocks/>
          </p:cNvSpPr>
          <p:nvPr/>
        </p:nvSpPr>
        <p:spPr>
          <a:xfrm>
            <a:off x="5639721" y="4027711"/>
            <a:ext cx="568200" cy="204927"/>
          </a:xfrm>
          <a:prstGeom prst="rect">
            <a:avLst/>
          </a:prstGeom>
          <a:noFill/>
          <a:ln w="28575">
            <a:noFill/>
            <a:prstDash val="solid"/>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a:spcBef>
                <a:spcPts val="600"/>
              </a:spcBef>
              <a:spcAft>
                <a:spcPts val="1000"/>
              </a:spcAft>
            </a:pPr>
            <a:r>
              <a:rPr lang="en-GB" sz="700" b="1" i="1"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Q2 FY22</a:t>
            </a:r>
            <a:endParaRPr lang="en-US" sz="700" i="1"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0" name="Text Placeholder 5">
            <a:extLst>
              <a:ext uri="{FF2B5EF4-FFF2-40B4-BE49-F238E27FC236}">
                <a16:creationId xmlns:a16="http://schemas.microsoft.com/office/drawing/2014/main" id="{653F514D-D381-9247-8CB1-0E6B73A54767}"/>
              </a:ext>
            </a:extLst>
          </p:cNvPr>
          <p:cNvSpPr txBox="1">
            <a:spLocks/>
          </p:cNvSpPr>
          <p:nvPr/>
        </p:nvSpPr>
        <p:spPr>
          <a:xfrm>
            <a:off x="5080867" y="4027074"/>
            <a:ext cx="568200" cy="204927"/>
          </a:xfrm>
          <a:prstGeom prst="rect">
            <a:avLst/>
          </a:prstGeom>
          <a:noFill/>
          <a:ln w="28575">
            <a:noFill/>
            <a:prstDash val="solid"/>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a:spcBef>
                <a:spcPts val="600"/>
              </a:spcBef>
              <a:spcAft>
                <a:spcPts val="1000"/>
              </a:spcAft>
            </a:pPr>
            <a:r>
              <a:rPr lang="en-GB" sz="700" b="1" i="1"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Q1 FY22</a:t>
            </a:r>
            <a:endParaRPr lang="en-US" sz="700" i="1"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1" name="Left Bracket 40">
            <a:extLst>
              <a:ext uri="{FF2B5EF4-FFF2-40B4-BE49-F238E27FC236}">
                <a16:creationId xmlns:a16="http://schemas.microsoft.com/office/drawing/2014/main" id="{0FD9A34C-DA19-CB41-A16A-CA59C4FB9634}"/>
              </a:ext>
            </a:extLst>
          </p:cNvPr>
          <p:cNvSpPr/>
          <p:nvPr/>
        </p:nvSpPr>
        <p:spPr>
          <a:xfrm rot="16200000">
            <a:off x="5329147" y="3761038"/>
            <a:ext cx="34350" cy="549602"/>
          </a:xfrm>
          <a:prstGeom prst="leftBracket">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Tree>
    <p:extLst>
      <p:ext uri="{BB962C8B-B14F-4D97-AF65-F5344CB8AC3E}">
        <p14:creationId xmlns:p14="http://schemas.microsoft.com/office/powerpoint/2010/main" val="19292621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30" name="Rounded Rectangle 29">
            <a:extLst>
              <a:ext uri="{FF2B5EF4-FFF2-40B4-BE49-F238E27FC236}">
                <a16:creationId xmlns:a16="http://schemas.microsoft.com/office/drawing/2014/main" id="{30DA5153-EB4B-E34F-A968-CD105632D6A3}"/>
              </a:ext>
            </a:extLst>
          </p:cNvPr>
          <p:cNvSpPr/>
          <p:nvPr/>
        </p:nvSpPr>
        <p:spPr>
          <a:xfrm>
            <a:off x="6485302" y="523625"/>
            <a:ext cx="3238213" cy="4211127"/>
          </a:xfrm>
          <a:prstGeom prst="roundRect">
            <a:avLst/>
          </a:prstGeom>
          <a:solidFill>
            <a:srgbClr val="C3E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aphicFrame>
        <p:nvGraphicFramePr>
          <p:cNvPr id="26" name="Table 25">
            <a:extLst>
              <a:ext uri="{FF2B5EF4-FFF2-40B4-BE49-F238E27FC236}">
                <a16:creationId xmlns:a16="http://schemas.microsoft.com/office/drawing/2014/main" id="{1719A63F-8F08-1241-9D45-4EAFACCE92C5}"/>
              </a:ext>
            </a:extLst>
          </p:cNvPr>
          <p:cNvGraphicFramePr>
            <a:graphicFrameLocks noGrp="1"/>
          </p:cNvGraphicFramePr>
          <p:nvPr>
            <p:extLst>
              <p:ext uri="{D42A27DB-BD31-4B8C-83A1-F6EECF244321}">
                <p14:modId xmlns:p14="http://schemas.microsoft.com/office/powerpoint/2010/main" val="4127817043"/>
              </p:ext>
            </p:extLst>
          </p:nvPr>
        </p:nvGraphicFramePr>
        <p:xfrm>
          <a:off x="3558845" y="800368"/>
          <a:ext cx="2778345" cy="3773756"/>
        </p:xfrm>
        <a:graphic>
          <a:graphicData uri="http://schemas.openxmlformats.org/drawingml/2006/table">
            <a:tbl>
              <a:tblPr firstRow="1" bandRow="1">
                <a:tableStyleId>{0E3FDE45-AF77-4B5C-9715-49D594BDF05E}</a:tableStyleId>
              </a:tblPr>
              <a:tblGrid>
                <a:gridCol w="992373">
                  <a:extLst>
                    <a:ext uri="{9D8B030D-6E8A-4147-A177-3AD203B41FA5}">
                      <a16:colId xmlns:a16="http://schemas.microsoft.com/office/drawing/2014/main" val="2145987011"/>
                    </a:ext>
                  </a:extLst>
                </a:gridCol>
                <a:gridCol w="921327">
                  <a:extLst>
                    <a:ext uri="{9D8B030D-6E8A-4147-A177-3AD203B41FA5}">
                      <a16:colId xmlns:a16="http://schemas.microsoft.com/office/drawing/2014/main" val="599864313"/>
                    </a:ext>
                  </a:extLst>
                </a:gridCol>
                <a:gridCol w="864645">
                  <a:extLst>
                    <a:ext uri="{9D8B030D-6E8A-4147-A177-3AD203B41FA5}">
                      <a16:colId xmlns:a16="http://schemas.microsoft.com/office/drawing/2014/main" val="1011207916"/>
                    </a:ext>
                  </a:extLst>
                </a:gridCol>
              </a:tblGrid>
              <a:tr h="526543">
                <a:tc>
                  <a:txBody>
                    <a:bodyPr/>
                    <a:lstStyle/>
                    <a:p>
                      <a:pPr algn="ctr"/>
                      <a:r>
                        <a:rPr lang="en-US" sz="800" dirty="0">
                          <a:solidFill>
                            <a:srgbClr val="575756"/>
                          </a:solidFill>
                          <a:latin typeface="Open Sans" panose="020B0606030504020204" pitchFamily="34" charset="0"/>
                          <a:ea typeface="Open Sans" panose="020B0606030504020204" pitchFamily="34" charset="0"/>
                          <a:cs typeface="Open Sans" panose="020B0606030504020204" pitchFamily="34" charset="0"/>
                        </a:rPr>
                        <a:t>Project location &amp; tender issue date</a:t>
                      </a:r>
                    </a:p>
                  </a:txBody>
                  <a:tcPr anchor="ctr"/>
                </a:tc>
                <a:tc>
                  <a:txBody>
                    <a:bodyPr/>
                    <a:lstStyle/>
                    <a:p>
                      <a:pPr algn="ctr"/>
                      <a:r>
                        <a:rPr lang="en-US" sz="800" dirty="0">
                          <a:solidFill>
                            <a:srgbClr val="575756"/>
                          </a:solidFill>
                          <a:latin typeface="Open Sans" panose="020B0606030504020204" pitchFamily="34" charset="0"/>
                          <a:ea typeface="Open Sans" panose="020B0606030504020204" pitchFamily="34" charset="0"/>
                          <a:cs typeface="Open Sans" panose="020B0606030504020204" pitchFamily="34" charset="0"/>
                        </a:rPr>
                        <a:t>Application &amp; technology</a:t>
                      </a:r>
                    </a:p>
                  </a:txBody>
                  <a:tcPr anchor="ctr"/>
                </a:tc>
                <a:tc>
                  <a:txBody>
                    <a:bodyPr/>
                    <a:lstStyle/>
                    <a:p>
                      <a:pPr algn="ctr"/>
                      <a:r>
                        <a:rPr lang="en-US" sz="800" dirty="0">
                          <a:solidFill>
                            <a:srgbClr val="575756"/>
                          </a:solidFill>
                          <a:latin typeface="Open Sans" panose="020B0606030504020204" pitchFamily="34" charset="0"/>
                          <a:ea typeface="Open Sans" panose="020B0606030504020204" pitchFamily="34" charset="0"/>
                          <a:cs typeface="Open Sans" panose="020B0606030504020204" pitchFamily="34" charset="0"/>
                        </a:rPr>
                        <a:t>Details</a:t>
                      </a:r>
                    </a:p>
                  </a:txBody>
                  <a:tcPr anchor="ctr"/>
                </a:tc>
                <a:extLst>
                  <a:ext uri="{0D108BD9-81ED-4DB2-BD59-A6C34878D82A}">
                    <a16:rowId xmlns:a16="http://schemas.microsoft.com/office/drawing/2014/main" val="893640282"/>
                  </a:ext>
                </a:extLst>
              </a:tr>
              <a:tr h="393940">
                <a:tc>
                  <a:txBody>
                    <a:bodyPr/>
                    <a:lstStyle/>
                    <a:p>
                      <a:pPr marL="0" marR="0" lvl="0" indent="0" algn="l" defTabSz="914400" rtl="0" eaLnBrk="1" fontAlgn="b" latinLnBrk="0" hangingPunct="1">
                        <a:lnSpc>
                          <a:spcPct val="100000"/>
                        </a:lnSpc>
                        <a:spcBef>
                          <a:spcPts val="0"/>
                        </a:spcBef>
                        <a:spcAft>
                          <a:spcPts val="0"/>
                        </a:spcAft>
                        <a:buClr>
                          <a:srgbClr val="000000"/>
                        </a:buClr>
                        <a:buSzTx/>
                        <a:buFont typeface="Arial"/>
                        <a:buNone/>
                        <a:tabLst/>
                        <a:defRPr/>
                      </a:pPr>
                      <a:r>
                        <a:rPr lang="en-US" sz="7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Gujarat (GSECL), September 2021</a:t>
                      </a:r>
                    </a:p>
                  </a:txBody>
                  <a:tcPr marL="45720" marR="45720" anchor="ctr"/>
                </a:tc>
                <a:tc>
                  <a:txBody>
                    <a:bodyPr/>
                    <a:lstStyle/>
                    <a:p>
                      <a:pPr algn="l" fontAlgn="b"/>
                      <a:r>
                        <a:rPr lang="en-US" sz="7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35 MW solar with 57 MWh BESS</a:t>
                      </a:r>
                    </a:p>
                  </a:txBody>
                  <a:tcPr marL="45720" marR="45720" anchor="ctr"/>
                </a:tc>
                <a:tc>
                  <a:txBody>
                    <a:bodyPr/>
                    <a:lstStyle/>
                    <a:p>
                      <a:pPr marL="0" marR="0" lvl="0" indent="0" algn="l" defTabSz="914400" rtl="0" eaLnBrk="1" fontAlgn="b" latinLnBrk="0" hangingPunct="1">
                        <a:lnSpc>
                          <a:spcPct val="100000"/>
                        </a:lnSpc>
                        <a:spcBef>
                          <a:spcPts val="0"/>
                        </a:spcBef>
                        <a:spcAft>
                          <a:spcPts val="0"/>
                        </a:spcAft>
                        <a:buClr>
                          <a:srgbClr val="000000"/>
                        </a:buClr>
                        <a:buSzTx/>
                        <a:buFont typeface="Arial"/>
                        <a:buNone/>
                        <a:tabLst/>
                        <a:defRPr/>
                      </a:pPr>
                      <a:r>
                        <a:rPr lang="en-US" sz="700" u="none" strike="noStrike" dirty="0">
                          <a:effectLst/>
                          <a:latin typeface="Open Sans" panose="020B0606030504020204" pitchFamily="34" charset="0"/>
                          <a:ea typeface="Open Sans" panose="020B0606030504020204" pitchFamily="34" charset="0"/>
                          <a:cs typeface="Open Sans" panose="020B0606030504020204" pitchFamily="34" charset="0"/>
                        </a:rPr>
                        <a:t>Expected bid conclusion in Q3 FY22</a:t>
                      </a:r>
                      <a:endParaRPr lang="en-US" sz="7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45720" marR="45720" anchor="ctr"/>
                </a:tc>
                <a:extLst>
                  <a:ext uri="{0D108BD9-81ED-4DB2-BD59-A6C34878D82A}">
                    <a16:rowId xmlns:a16="http://schemas.microsoft.com/office/drawing/2014/main" val="3668976872"/>
                  </a:ext>
                </a:extLst>
              </a:tr>
              <a:tr h="435079">
                <a:tc>
                  <a:txBody>
                    <a:bodyPr/>
                    <a:lstStyle/>
                    <a:p>
                      <a:pPr marL="0" marR="0" lvl="0" indent="0" algn="l" defTabSz="914400" rtl="0" eaLnBrk="1" fontAlgn="b" latinLnBrk="0" hangingPunct="1">
                        <a:lnSpc>
                          <a:spcPct val="100000"/>
                        </a:lnSpc>
                        <a:spcBef>
                          <a:spcPts val="0"/>
                        </a:spcBef>
                        <a:spcAft>
                          <a:spcPts val="0"/>
                        </a:spcAft>
                        <a:buClr>
                          <a:srgbClr val="000000"/>
                        </a:buClr>
                        <a:buSzTx/>
                        <a:buFont typeface="Arial"/>
                        <a:buNone/>
                        <a:tabLst/>
                        <a:defRPr/>
                      </a:pPr>
                      <a:r>
                        <a:rPr lang="en-US" sz="7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Greater Noida, Uttar Pradesh (NTPC),</a:t>
                      </a:r>
                    </a:p>
                    <a:p>
                      <a:pPr marL="0" marR="0" lvl="0" indent="0" algn="l" defTabSz="914400" rtl="0" eaLnBrk="1" fontAlgn="b" latinLnBrk="0" hangingPunct="1">
                        <a:lnSpc>
                          <a:spcPct val="100000"/>
                        </a:lnSpc>
                        <a:spcBef>
                          <a:spcPts val="0"/>
                        </a:spcBef>
                        <a:spcAft>
                          <a:spcPts val="0"/>
                        </a:spcAft>
                        <a:buClr>
                          <a:srgbClr val="000000"/>
                        </a:buClr>
                        <a:buSzTx/>
                        <a:buFont typeface="Arial"/>
                        <a:buNone/>
                        <a:tabLst/>
                        <a:defRPr/>
                      </a:pPr>
                      <a:r>
                        <a:rPr lang="en-US" sz="7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June 2021</a:t>
                      </a:r>
                    </a:p>
                  </a:txBody>
                  <a:tcPr marL="45720" marR="45720" anchor="ctr"/>
                </a:tc>
                <a:tc>
                  <a:txBody>
                    <a:bodyPr/>
                    <a:lstStyle/>
                    <a:p>
                      <a:pPr algn="l" fontAlgn="b"/>
                      <a:r>
                        <a:rPr lang="en-US" sz="7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4 MW solar with </a:t>
                      </a:r>
                    </a:p>
                    <a:p>
                      <a:pPr algn="l" fontAlgn="b"/>
                      <a:r>
                        <a:rPr lang="en-US" sz="7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1 MW/1 MWh BESS</a:t>
                      </a:r>
                    </a:p>
                  </a:txBody>
                  <a:tcPr marL="45720" marR="45720" anchor="ctr"/>
                </a:tc>
                <a:tc>
                  <a:txBody>
                    <a:bodyPr/>
                    <a:lstStyle/>
                    <a:p>
                      <a:pPr marL="0" marR="0" lvl="0" indent="0" algn="l" defTabSz="914400" rtl="0" eaLnBrk="1" fontAlgn="b" latinLnBrk="0" hangingPunct="1">
                        <a:lnSpc>
                          <a:spcPct val="100000"/>
                        </a:lnSpc>
                        <a:spcBef>
                          <a:spcPts val="0"/>
                        </a:spcBef>
                        <a:spcAft>
                          <a:spcPts val="0"/>
                        </a:spcAft>
                        <a:buClr>
                          <a:srgbClr val="000000"/>
                        </a:buClr>
                        <a:buSzTx/>
                        <a:buFont typeface="Arial"/>
                        <a:buNone/>
                        <a:tabLst/>
                        <a:defRPr/>
                      </a:pPr>
                      <a:r>
                        <a:rPr lang="en-US" sz="700" u="none" strike="noStrike" dirty="0">
                          <a:effectLst/>
                          <a:latin typeface="Open Sans" panose="020B0606030504020204" pitchFamily="34" charset="0"/>
                          <a:ea typeface="Open Sans" panose="020B0606030504020204" pitchFamily="34" charset="0"/>
                          <a:cs typeface="Open Sans" panose="020B0606030504020204" pitchFamily="34" charset="0"/>
                        </a:rPr>
                        <a:t>Expected bid conclusion in Q3 FY22</a:t>
                      </a:r>
                      <a:endParaRPr lang="en-US" sz="7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45720" marR="45720" anchor="ctr"/>
                </a:tc>
                <a:extLst>
                  <a:ext uri="{0D108BD9-81ED-4DB2-BD59-A6C34878D82A}">
                    <a16:rowId xmlns:a16="http://schemas.microsoft.com/office/drawing/2014/main" val="600626437"/>
                  </a:ext>
                </a:extLst>
              </a:tr>
              <a:tr h="499753">
                <a:tc>
                  <a:txBody>
                    <a:bodyPr/>
                    <a:lstStyle/>
                    <a:p>
                      <a:pPr marL="0" marR="0" lvl="0" indent="0" algn="l" defTabSz="914400" rtl="0" eaLnBrk="1" fontAlgn="b" latinLnBrk="0" hangingPunct="1">
                        <a:lnSpc>
                          <a:spcPct val="100000"/>
                        </a:lnSpc>
                        <a:spcBef>
                          <a:spcPts val="0"/>
                        </a:spcBef>
                        <a:spcAft>
                          <a:spcPts val="0"/>
                        </a:spcAft>
                        <a:buClr>
                          <a:srgbClr val="000000"/>
                        </a:buClr>
                        <a:buSzTx/>
                        <a:buFont typeface="Arial"/>
                        <a:buNone/>
                        <a:tabLst/>
                        <a:defRPr/>
                      </a:pPr>
                      <a:r>
                        <a:rPr lang="en-US" sz="7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Maharashtra (REMCL), </a:t>
                      </a:r>
                    </a:p>
                    <a:p>
                      <a:pPr marL="0" marR="0" lvl="0" indent="0" algn="l" defTabSz="914400" rtl="0" eaLnBrk="1" fontAlgn="b" latinLnBrk="0" hangingPunct="1">
                        <a:lnSpc>
                          <a:spcPct val="100000"/>
                        </a:lnSpc>
                        <a:spcBef>
                          <a:spcPts val="0"/>
                        </a:spcBef>
                        <a:spcAft>
                          <a:spcPts val="0"/>
                        </a:spcAft>
                        <a:buClr>
                          <a:srgbClr val="000000"/>
                        </a:buClr>
                        <a:buSzTx/>
                        <a:buFont typeface="Arial"/>
                        <a:buNone/>
                        <a:tabLst/>
                        <a:defRPr/>
                      </a:pPr>
                      <a:r>
                        <a:rPr lang="en-US" sz="7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June 2021</a:t>
                      </a:r>
                    </a:p>
                  </a:txBody>
                  <a:tcPr marL="45720" marR="45720" anchor="ctr"/>
                </a:tc>
                <a:tc>
                  <a:txBody>
                    <a:bodyPr/>
                    <a:lstStyle/>
                    <a:p>
                      <a:pPr algn="l" fontAlgn="b"/>
                      <a:r>
                        <a:rPr lang="en-US" sz="7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15 MW solar with </a:t>
                      </a:r>
                    </a:p>
                    <a:p>
                      <a:pPr algn="l" fontAlgn="b"/>
                      <a:r>
                        <a:rPr lang="en-US" sz="7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7 MW/14 MWh BESS, (Railway Land)</a:t>
                      </a:r>
                    </a:p>
                  </a:txBody>
                  <a:tcPr marL="45720" marR="45720" anchor="ctr"/>
                </a:tc>
                <a:tc>
                  <a:txBody>
                    <a:bodyPr/>
                    <a:lstStyle/>
                    <a:p>
                      <a:pPr marL="0" marR="0" lvl="0" indent="0" algn="l" defTabSz="914400" rtl="0" eaLnBrk="1" fontAlgn="b" latinLnBrk="0" hangingPunct="1">
                        <a:lnSpc>
                          <a:spcPct val="100000"/>
                        </a:lnSpc>
                        <a:spcBef>
                          <a:spcPts val="0"/>
                        </a:spcBef>
                        <a:spcAft>
                          <a:spcPts val="0"/>
                        </a:spcAft>
                        <a:buClr>
                          <a:srgbClr val="000000"/>
                        </a:buClr>
                        <a:buSzTx/>
                        <a:buFont typeface="Arial"/>
                        <a:buNone/>
                        <a:tabLst/>
                        <a:defRPr/>
                      </a:pPr>
                      <a:r>
                        <a:rPr lang="en-US" sz="700" u="none" strike="noStrike" dirty="0">
                          <a:effectLst/>
                          <a:latin typeface="Open Sans" panose="020B0606030504020204" pitchFamily="34" charset="0"/>
                          <a:ea typeface="Open Sans" panose="020B0606030504020204" pitchFamily="34" charset="0"/>
                          <a:cs typeface="Open Sans" panose="020B0606030504020204" pitchFamily="34" charset="0"/>
                        </a:rPr>
                        <a:t>Under evaluation, expected bid conclusion in Q3 FY22</a:t>
                      </a:r>
                      <a:endParaRPr lang="en-US" sz="7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45720" marR="45720" anchor="ctr"/>
                </a:tc>
                <a:extLst>
                  <a:ext uri="{0D108BD9-81ED-4DB2-BD59-A6C34878D82A}">
                    <a16:rowId xmlns:a16="http://schemas.microsoft.com/office/drawing/2014/main" val="1921460941"/>
                  </a:ext>
                </a:extLst>
              </a:tr>
              <a:tr h="434694">
                <a:tc>
                  <a:txBody>
                    <a:bodyPr/>
                    <a:lstStyle/>
                    <a:p>
                      <a:pPr marL="0" marR="0" lvl="0" indent="0" algn="l" defTabSz="914400" rtl="0" eaLnBrk="1" fontAlgn="b" latinLnBrk="0" hangingPunct="1">
                        <a:lnSpc>
                          <a:spcPct val="100000"/>
                        </a:lnSpc>
                        <a:spcBef>
                          <a:spcPts val="0"/>
                        </a:spcBef>
                        <a:spcAft>
                          <a:spcPts val="0"/>
                        </a:spcAft>
                        <a:buClr>
                          <a:srgbClr val="000000"/>
                        </a:buClr>
                        <a:buSzTx/>
                        <a:buFont typeface="Arial"/>
                        <a:buNone/>
                        <a:tabLst/>
                        <a:defRPr/>
                      </a:pPr>
                      <a:r>
                        <a:rPr lang="en-US" sz="7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Tamil Nadu (TANGEDCO), February 2021</a:t>
                      </a:r>
                    </a:p>
                  </a:txBody>
                  <a:tcPr marL="45720" marR="45720" anchor="ctr"/>
                </a:tc>
                <a:tc>
                  <a:txBody>
                    <a:bodyPr/>
                    <a:lstStyle/>
                    <a:p>
                      <a:pPr algn="l" fontAlgn="b"/>
                      <a:r>
                        <a:rPr lang="en-US" sz="7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1 MW (AC) solar power project with a 3 MWh (BESS)</a:t>
                      </a:r>
                    </a:p>
                  </a:txBody>
                  <a:tcPr marL="45720" marR="45720" anchor="ctr"/>
                </a:tc>
                <a:tc>
                  <a:txBody>
                    <a:bodyPr/>
                    <a:lstStyle/>
                    <a:p>
                      <a:pPr marL="0" marR="0" lvl="0" indent="0" algn="l" defTabSz="914400" rtl="0" eaLnBrk="1" fontAlgn="b" latinLnBrk="0" hangingPunct="1">
                        <a:lnSpc>
                          <a:spcPct val="100000"/>
                        </a:lnSpc>
                        <a:spcBef>
                          <a:spcPts val="0"/>
                        </a:spcBef>
                        <a:spcAft>
                          <a:spcPts val="0"/>
                        </a:spcAft>
                        <a:buClr>
                          <a:srgbClr val="000000"/>
                        </a:buClr>
                        <a:buSzTx/>
                        <a:buFont typeface="Arial"/>
                        <a:buNone/>
                        <a:tabLst/>
                        <a:defRPr/>
                      </a:pPr>
                      <a:r>
                        <a:rPr lang="en-US" sz="700" u="none" strike="noStrike" dirty="0">
                          <a:effectLst/>
                          <a:latin typeface="Open Sans" panose="020B0606030504020204" pitchFamily="34" charset="0"/>
                          <a:ea typeface="Open Sans" panose="020B0606030504020204" pitchFamily="34" charset="0"/>
                          <a:cs typeface="Open Sans" panose="020B0606030504020204" pitchFamily="34" charset="0"/>
                        </a:rPr>
                        <a:t>Expected bid conclusion in Q3 FY22</a:t>
                      </a:r>
                      <a:endParaRPr lang="en-US" sz="7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45720" marR="45720" anchor="ctr"/>
                </a:tc>
                <a:extLst>
                  <a:ext uri="{0D108BD9-81ED-4DB2-BD59-A6C34878D82A}">
                    <a16:rowId xmlns:a16="http://schemas.microsoft.com/office/drawing/2014/main" val="3482046205"/>
                  </a:ext>
                </a:extLst>
              </a:tr>
              <a:tr h="382561">
                <a:tc>
                  <a:txBody>
                    <a:bodyPr/>
                    <a:lstStyle/>
                    <a:p>
                      <a:pPr algn="l" fontAlgn="b"/>
                      <a:r>
                        <a:rPr lang="en-US" sz="7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Chhattisgarh (SECI),</a:t>
                      </a:r>
                    </a:p>
                    <a:p>
                      <a:pPr algn="l" fontAlgn="b"/>
                      <a:r>
                        <a:rPr lang="en-US" sz="7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September 2020, </a:t>
                      </a:r>
                    </a:p>
                  </a:txBody>
                  <a:tcPr marL="45720" marR="45720" anchor="ctr"/>
                </a:tc>
                <a:tc>
                  <a:txBody>
                    <a:bodyPr/>
                    <a:lstStyle/>
                    <a:p>
                      <a:pPr algn="l" fontAlgn="b"/>
                      <a:r>
                        <a:rPr lang="en-US" sz="7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100 MW solar with 120 MWh BESS </a:t>
                      </a:r>
                    </a:p>
                  </a:txBody>
                  <a:tcPr marL="45720" marR="45720" anchor="ctr"/>
                </a:tc>
                <a:tc>
                  <a:txBody>
                    <a:bodyPr/>
                    <a:lstStyle/>
                    <a:p>
                      <a:pPr algn="l" fontAlgn="b"/>
                      <a:r>
                        <a:rPr lang="en-US" sz="700" u="none" strike="noStrike" dirty="0">
                          <a:effectLst/>
                          <a:latin typeface="Open Sans" panose="020B0606030504020204" pitchFamily="34" charset="0"/>
                          <a:ea typeface="Open Sans" panose="020B0606030504020204" pitchFamily="34" charset="0"/>
                          <a:cs typeface="Open Sans" panose="020B0606030504020204" pitchFamily="34" charset="0"/>
                        </a:rPr>
                        <a:t>Expected bid conclusion in Q3 FY22 (extended)</a:t>
                      </a:r>
                      <a:endParaRPr lang="en-US" sz="7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45720" marR="45720" anchor="ctr"/>
                </a:tc>
                <a:extLst>
                  <a:ext uri="{0D108BD9-81ED-4DB2-BD59-A6C34878D82A}">
                    <a16:rowId xmlns:a16="http://schemas.microsoft.com/office/drawing/2014/main" val="2672628707"/>
                  </a:ext>
                </a:extLst>
              </a:tr>
              <a:tr h="617720">
                <a:tc>
                  <a:txBody>
                    <a:bodyPr/>
                    <a:lstStyle/>
                    <a:p>
                      <a:pPr marR="0" algn="l" rtl="0" fontAlgn="b">
                        <a:lnSpc>
                          <a:spcPct val="100000"/>
                        </a:lnSpc>
                        <a:spcBef>
                          <a:spcPts val="0"/>
                        </a:spcBef>
                        <a:spcAft>
                          <a:spcPts val="0"/>
                        </a:spcAft>
                        <a:buClr>
                          <a:srgbClr val="000000"/>
                        </a:buClr>
                        <a:buFont typeface="Arial"/>
                      </a:pPr>
                      <a:r>
                        <a:rPr lang="en-IN" sz="700" b="0" i="0" u="none" strike="noStrike" cap="non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sym typeface="Arial"/>
                        </a:rPr>
                        <a:t>Pan India (SECI),</a:t>
                      </a:r>
                    </a:p>
                    <a:p>
                      <a:pPr marR="0" algn="l" rtl="0" fontAlgn="b">
                        <a:lnSpc>
                          <a:spcPct val="100000"/>
                        </a:lnSpc>
                        <a:spcBef>
                          <a:spcPts val="0"/>
                        </a:spcBef>
                        <a:spcAft>
                          <a:spcPts val="0"/>
                        </a:spcAft>
                        <a:buClr>
                          <a:srgbClr val="000000"/>
                        </a:buClr>
                        <a:buFont typeface="Arial"/>
                      </a:pPr>
                      <a:r>
                        <a:rPr lang="en-IN" sz="700" b="0" i="0" u="none" strike="noStrike" cap="non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sym typeface="Arial"/>
                        </a:rPr>
                        <a:t>March 2020</a:t>
                      </a:r>
                    </a:p>
                  </a:txBody>
                  <a:tcPr marL="45720" marR="45720" anchor="ctr"/>
                </a:tc>
                <a:tc>
                  <a:txBody>
                    <a:bodyPr/>
                    <a:lstStyle/>
                    <a:p>
                      <a:pPr algn="l" fontAlgn="b"/>
                      <a:r>
                        <a:rPr lang="en-US" sz="7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2,500 MW solar, wind, storage, others (thermal, hydro, etc.) hybrid in RTC manner</a:t>
                      </a:r>
                    </a:p>
                  </a:txBody>
                  <a:tcPr marL="45720" marR="45720" anchor="ctr"/>
                </a:tc>
                <a:tc>
                  <a:txBody>
                    <a:bodyPr/>
                    <a:lstStyle/>
                    <a:p>
                      <a:pPr algn="l" fontAlgn="b"/>
                      <a:r>
                        <a:rPr lang="en-US" sz="700" u="none" strike="noStrike" dirty="0">
                          <a:effectLst/>
                          <a:latin typeface="Open Sans" panose="020B0606030504020204" pitchFamily="34" charset="0"/>
                          <a:ea typeface="Open Sans" panose="020B0606030504020204" pitchFamily="34" charset="0"/>
                          <a:cs typeface="Open Sans" panose="020B0606030504020204" pitchFamily="34" charset="0"/>
                        </a:rPr>
                        <a:t>Bid submitted in September 2021, expected bid conclusion in Q3 FY22 (extended)</a:t>
                      </a:r>
                      <a:endParaRPr lang="en-US" sz="7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45720" marR="45720" anchor="ctr"/>
                </a:tc>
                <a:extLst>
                  <a:ext uri="{0D108BD9-81ED-4DB2-BD59-A6C34878D82A}">
                    <a16:rowId xmlns:a16="http://schemas.microsoft.com/office/drawing/2014/main" val="3373963435"/>
                  </a:ext>
                </a:extLst>
              </a:tr>
              <a:tr h="292700">
                <a:tc>
                  <a:txBody>
                    <a:bodyPr/>
                    <a:lstStyle/>
                    <a:p>
                      <a:pPr marR="0" algn="l" rtl="0" fontAlgn="b">
                        <a:lnSpc>
                          <a:spcPct val="100000"/>
                        </a:lnSpc>
                        <a:spcBef>
                          <a:spcPts val="0"/>
                        </a:spcBef>
                        <a:spcAft>
                          <a:spcPts val="0"/>
                        </a:spcAft>
                        <a:buClr>
                          <a:srgbClr val="000000"/>
                        </a:buClr>
                        <a:buFont typeface="Arial"/>
                      </a:pPr>
                      <a:r>
                        <a:rPr lang="en-IN" sz="700" u="none" strike="noStrike" cap="none" dirty="0">
                          <a:effectLst/>
                          <a:latin typeface="Open Sans" panose="020B0606030504020204" pitchFamily="34" charset="0"/>
                          <a:ea typeface="Open Sans" panose="020B0606030504020204" pitchFamily="34" charset="0"/>
                          <a:cs typeface="Open Sans" panose="020B0606030504020204" pitchFamily="34" charset="0"/>
                          <a:sym typeface="Calibri"/>
                        </a:rPr>
                        <a:t>Leh &amp; Kargil (SECI), January 2020</a:t>
                      </a:r>
                      <a:endParaRPr lang="en-IN" sz="700" b="0" i="0" u="none" strike="noStrike" cap="non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sym typeface="Arial"/>
                      </a:endParaRPr>
                    </a:p>
                  </a:txBody>
                  <a:tcPr marL="45720" marR="45720" anchor="ctr"/>
                </a:tc>
                <a:tc>
                  <a:txBody>
                    <a:bodyPr/>
                    <a:lstStyle/>
                    <a:p>
                      <a:pPr algn="l" fontAlgn="b"/>
                      <a:r>
                        <a:rPr lang="en-US" sz="700" u="none" strike="noStrike" dirty="0">
                          <a:effectLst/>
                          <a:latin typeface="Open Sans" panose="020B0606030504020204" pitchFamily="34" charset="0"/>
                          <a:ea typeface="Open Sans" panose="020B0606030504020204" pitchFamily="34" charset="0"/>
                          <a:cs typeface="Open Sans" panose="020B0606030504020204" pitchFamily="34" charset="0"/>
                        </a:rPr>
                        <a:t>14 MW solar with 42 MWh BESS</a:t>
                      </a:r>
                      <a:endParaRPr lang="en-US" sz="7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45720" marR="45720" anchor="ctr"/>
                </a:tc>
                <a:tc>
                  <a:txBody>
                    <a:bodyPr/>
                    <a:lstStyle/>
                    <a:p>
                      <a:pPr algn="l" fontAlgn="b"/>
                      <a:r>
                        <a:rPr lang="en-US" sz="700" u="none" strike="noStrike" dirty="0">
                          <a:effectLst/>
                          <a:latin typeface="Open Sans" panose="020B0606030504020204" pitchFamily="34" charset="0"/>
                          <a:ea typeface="Open Sans" panose="020B0606030504020204" pitchFamily="34" charset="0"/>
                          <a:cs typeface="Open Sans" panose="020B0606030504020204" pitchFamily="34" charset="0"/>
                        </a:rPr>
                        <a:t>Expected results in Q3 FY22 (extended)</a:t>
                      </a:r>
                      <a:endParaRPr lang="en-US" sz="7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45720" marR="45720" anchor="ctr"/>
                </a:tc>
                <a:extLst>
                  <a:ext uri="{0D108BD9-81ED-4DB2-BD59-A6C34878D82A}">
                    <a16:rowId xmlns:a16="http://schemas.microsoft.com/office/drawing/2014/main" val="653163533"/>
                  </a:ext>
                </a:extLst>
              </a:tr>
            </a:tbl>
          </a:graphicData>
        </a:graphic>
      </p:graphicFrame>
      <p:sp>
        <p:nvSpPr>
          <p:cNvPr id="16" name="Google Shape;100;p20"/>
          <p:cNvSpPr txBox="1"/>
          <p:nvPr/>
        </p:nvSpPr>
        <p:spPr>
          <a:xfrm>
            <a:off x="6554363" y="520911"/>
            <a:ext cx="2333107" cy="4077197"/>
          </a:xfrm>
          <a:prstGeom prst="rect">
            <a:avLst/>
          </a:prstGeom>
          <a:noFill/>
          <a:ln>
            <a:noFill/>
          </a:ln>
        </p:spPr>
        <p:txBody>
          <a:bodyPr spcFirstLastPara="1" wrap="square" lIns="91425" tIns="91425" rIns="91425" bIns="91425" numCol="1" anchor="t" anchorCtr="0">
            <a:noAutofit/>
          </a:bodyPr>
          <a:lstStyle/>
          <a:p>
            <a:pPr lvl="0">
              <a:spcBef>
                <a:spcPts val="600"/>
              </a:spcBef>
              <a:buClr>
                <a:schemeClr val="dk1"/>
              </a:buClr>
              <a:buSzPts val="1100"/>
            </a:pPr>
            <a:r>
              <a:rPr lang="en-IN" sz="1200" b="1" dirty="0">
                <a:solidFill>
                  <a:srgbClr val="575756"/>
                </a:solidFill>
                <a:latin typeface="Open Sans" panose="020B0606030504020204" pitchFamily="34" charset="0"/>
                <a:ea typeface="Open Sans" panose="020B0606030504020204" pitchFamily="34" charset="0"/>
                <a:cs typeface="Open Sans" panose="020B0606030504020204" pitchFamily="34" charset="0"/>
                <a:sym typeface="Open Sans"/>
              </a:rPr>
              <a:t>Takeaways &amp; Outlook</a:t>
            </a:r>
          </a:p>
          <a:p>
            <a:pPr>
              <a:spcBef>
                <a:spcPts val="700"/>
              </a:spcBef>
              <a:buClr>
                <a:schemeClr val="dk1"/>
              </a:buClr>
              <a:buSzPts val="1100"/>
            </a:pPr>
            <a:r>
              <a:rPr lang="en-US" sz="800" dirty="0">
                <a:solidFill>
                  <a:srgbClr val="575756"/>
                </a:solidFill>
                <a:latin typeface="Open Sans" panose="020B0606030504020204" pitchFamily="34" charset="0"/>
                <a:ea typeface="Open Sans" panose="020B0606030504020204" pitchFamily="34" charset="0"/>
                <a:cs typeface="Open Sans" panose="020B0606030504020204" pitchFamily="34" charset="0"/>
              </a:rPr>
              <a:t>Q2 FY22 saw two notable tenders in the energy storage sector. </a:t>
            </a:r>
            <a:r>
              <a:rPr lang="en-US" sz="800" b="1" dirty="0">
                <a:solidFill>
                  <a:srgbClr val="575756"/>
                </a:solidFill>
                <a:latin typeface="Open Sans" panose="020B0606030504020204" pitchFamily="34" charset="0"/>
                <a:ea typeface="Open Sans" panose="020B0606030504020204" pitchFamily="34" charset="0"/>
                <a:cs typeface="Open Sans" panose="020B0606030504020204" pitchFamily="34" charset="0"/>
              </a:rPr>
              <a:t>GSECL announced a solar plus BESS tender in Gujarat for a 35 MW solar and 57 MWh BESS capacity. </a:t>
            </a:r>
            <a:r>
              <a:rPr lang="en-US" sz="800" dirty="0">
                <a:solidFill>
                  <a:srgbClr val="575756"/>
                </a:solidFill>
                <a:latin typeface="Open Sans" panose="020B0606030504020204" pitchFamily="34" charset="0"/>
                <a:ea typeface="Open Sans" panose="020B0606030504020204" pitchFamily="34" charset="0"/>
                <a:cs typeface="Open Sans" panose="020B0606030504020204" pitchFamily="34" charset="0"/>
              </a:rPr>
              <a:t>In the solar rooftop segment, </a:t>
            </a:r>
            <a:r>
              <a:rPr lang="en-US" sz="800" b="1" dirty="0">
                <a:solidFill>
                  <a:srgbClr val="575756"/>
                </a:solidFill>
                <a:latin typeface="Open Sans" panose="020B0606030504020204" pitchFamily="34" charset="0"/>
                <a:ea typeface="Open Sans" panose="020B0606030504020204" pitchFamily="34" charset="0"/>
                <a:cs typeface="Open Sans" panose="020B0606030504020204" pitchFamily="34" charset="0"/>
              </a:rPr>
              <a:t>Bihar Renewable Energy Development Agency (BREDA) invited bids for 1 MW hybrid (solar plus BESS) </a:t>
            </a:r>
            <a:r>
              <a:rPr lang="en-US" sz="800" dirty="0">
                <a:solidFill>
                  <a:srgbClr val="575756"/>
                </a:solidFill>
                <a:latin typeface="Open Sans" panose="020B0606030504020204" pitchFamily="34" charset="0"/>
                <a:ea typeface="Open Sans" panose="020B0606030504020204" pitchFamily="34" charset="0"/>
                <a:cs typeface="Open Sans" panose="020B0606030504020204" pitchFamily="34" charset="0"/>
              </a:rPr>
              <a:t>rooftop solar projects.</a:t>
            </a:r>
          </a:p>
          <a:p>
            <a:pPr>
              <a:spcBef>
                <a:spcPts val="700"/>
              </a:spcBef>
              <a:buClr>
                <a:schemeClr val="dk1"/>
              </a:buClr>
              <a:buSzPts val="1100"/>
            </a:pPr>
            <a:r>
              <a:rPr lang="en-US" sz="800" dirty="0">
                <a:solidFill>
                  <a:srgbClr val="575756"/>
                </a:solidFill>
                <a:latin typeface="Open Sans" panose="020B0606030504020204" pitchFamily="34" charset="0"/>
                <a:ea typeface="Open Sans" panose="020B0606030504020204" pitchFamily="34" charset="0"/>
                <a:cs typeface="Open Sans" panose="020B0606030504020204" pitchFamily="34" charset="0"/>
              </a:rPr>
              <a:t>In Q2 FY22, in SECI’s </a:t>
            </a:r>
            <a:r>
              <a:rPr lang="en-US" sz="800" b="1" dirty="0">
                <a:solidFill>
                  <a:srgbClr val="575756"/>
                </a:solidFill>
                <a:latin typeface="Open Sans" panose="020B0606030504020204" pitchFamily="34" charset="0"/>
                <a:ea typeface="Open Sans" panose="020B0606030504020204" pitchFamily="34" charset="0"/>
                <a:cs typeface="Open Sans" panose="020B0606030504020204" pitchFamily="34" charset="0"/>
              </a:rPr>
              <a:t>20 MW solar with 50 MWh BESS tender</a:t>
            </a:r>
            <a:r>
              <a:rPr lang="en-US" sz="800" dirty="0">
                <a:solidFill>
                  <a:srgbClr val="575756"/>
                </a:solidFill>
                <a:latin typeface="Open Sans" panose="020B0606030504020204" pitchFamily="34" charset="0"/>
                <a:ea typeface="Open Sans" panose="020B0606030504020204" pitchFamily="34" charset="0"/>
                <a:cs typeface="Open Sans" panose="020B0606030504020204" pitchFamily="34" charset="0"/>
              </a:rPr>
              <a:t> </a:t>
            </a:r>
            <a:r>
              <a:rPr lang="en-US" sz="800" b="1" dirty="0">
                <a:solidFill>
                  <a:srgbClr val="575756"/>
                </a:solidFill>
                <a:latin typeface="Open Sans" panose="020B0606030504020204" pitchFamily="34" charset="0"/>
                <a:ea typeface="Open Sans" panose="020B0606030504020204" pitchFamily="34" charset="0"/>
                <a:cs typeface="Open Sans" panose="020B0606030504020204" pitchFamily="34" charset="0"/>
              </a:rPr>
              <a:t>(floated in December, 2020) in Leh, UT of Ladakh, Tata Power emerged as the winner. The total cost of the project is estimated at ~INR 386 crore</a:t>
            </a:r>
            <a:r>
              <a:rPr lang="en-US" sz="800" dirty="0">
                <a:solidFill>
                  <a:srgbClr val="575756"/>
                </a:solidFill>
                <a:latin typeface="Open Sans" panose="020B0606030504020204" pitchFamily="34" charset="0"/>
                <a:ea typeface="Open Sans" panose="020B0606030504020204" pitchFamily="34" charset="0"/>
                <a:cs typeface="Open Sans" panose="020B0606030504020204" pitchFamily="34" charset="0"/>
              </a:rPr>
              <a:t>. Although, many BESS tenders from the previous quarters are yet to get concluded due to multiple deadline extensions.</a:t>
            </a:r>
          </a:p>
          <a:p>
            <a:pPr>
              <a:spcBef>
                <a:spcPts val="700"/>
              </a:spcBef>
              <a:buClr>
                <a:schemeClr val="dk1"/>
              </a:buClr>
              <a:buSzPts val="1100"/>
            </a:pPr>
            <a:r>
              <a:rPr lang="en-US" sz="800" dirty="0">
                <a:solidFill>
                  <a:srgbClr val="575756"/>
                </a:solidFill>
                <a:latin typeface="Open Sans" panose="020B0606030504020204" pitchFamily="34" charset="0"/>
                <a:ea typeface="Open Sans" panose="020B0606030504020204" pitchFamily="34" charset="0"/>
                <a:cs typeface="Open Sans" panose="020B0606030504020204" pitchFamily="34" charset="0"/>
              </a:rPr>
              <a:t>Q2 FY22 saw the commissioning of a first-of-its-kind urban microgrid in Delhi</a:t>
            </a:r>
            <a:r>
              <a:rPr lang="en-US" sz="800" dirty="0">
                <a:solidFill>
                  <a:srgbClr val="FF0000"/>
                </a:solidFill>
                <a:latin typeface="Open Sans" panose="020B0606030504020204" pitchFamily="34" charset="0"/>
                <a:ea typeface="Open Sans" panose="020B0606030504020204" pitchFamily="34" charset="0"/>
                <a:cs typeface="Open Sans" panose="020B0606030504020204" pitchFamily="34" charset="0"/>
              </a:rPr>
              <a:t> </a:t>
            </a:r>
            <a:r>
              <a:rPr lang="en-US" sz="800" dirty="0">
                <a:solidFill>
                  <a:srgbClr val="575756"/>
                </a:solidFill>
                <a:latin typeface="Open Sans" panose="020B0606030504020204" pitchFamily="34" charset="0"/>
                <a:ea typeface="Open Sans" panose="020B0606030504020204" pitchFamily="34" charset="0"/>
                <a:cs typeface="Open Sans" panose="020B0606030504020204" pitchFamily="34" charset="0"/>
              </a:rPr>
              <a:t>to address the challenges associated with increasing share of RE in the electricity grid. </a:t>
            </a:r>
            <a:r>
              <a:rPr lang="en-US" sz="800" b="1" dirty="0">
                <a:solidFill>
                  <a:srgbClr val="575756"/>
                </a:solidFill>
                <a:latin typeface="Open Sans" panose="020B0606030504020204" pitchFamily="34" charset="0"/>
                <a:ea typeface="Open Sans" panose="020B0606030504020204" pitchFamily="34" charset="0"/>
                <a:cs typeface="Open Sans" panose="020B0606030504020204" pitchFamily="34" charset="0"/>
              </a:rPr>
              <a:t>The microgrids can play a critical role in supplying reliable power and enhancing grid flexibility.</a:t>
            </a:r>
          </a:p>
        </p:txBody>
      </p:sp>
      <p:sp>
        <p:nvSpPr>
          <p:cNvPr id="33" name="Text Placeholder 3">
            <a:extLst>
              <a:ext uri="{FF2B5EF4-FFF2-40B4-BE49-F238E27FC236}">
                <a16:creationId xmlns:a16="http://schemas.microsoft.com/office/drawing/2014/main" id="{0360A977-9629-CC46-AD9C-DEB07F225895}"/>
              </a:ext>
            </a:extLst>
          </p:cNvPr>
          <p:cNvSpPr txBox="1">
            <a:spLocks/>
          </p:cNvSpPr>
          <p:nvPr/>
        </p:nvSpPr>
        <p:spPr>
          <a:xfrm>
            <a:off x="171137" y="4744965"/>
            <a:ext cx="3387708" cy="326848"/>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700" i="1" dirty="0">
                <a:solidFill>
                  <a:srgbClr val="0A9FD9"/>
                </a:solidFill>
                <a:latin typeface="Open Sans" panose="020B0606030504020204" pitchFamily="34" charset="0"/>
                <a:ea typeface="Open Sans" panose="020B0606030504020204" pitchFamily="34" charset="0"/>
                <a:cs typeface="Open Sans" panose="020B0606030504020204" pitchFamily="34" charset="0"/>
              </a:rPr>
              <a:t>Source:</a:t>
            </a:r>
            <a:r>
              <a:rPr lang="en-US" sz="700" i="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 BSES Rajdhani</a:t>
            </a:r>
            <a:r>
              <a:rPr lang="en-US" sz="700" i="1" dirty="0">
                <a:solidFill>
                  <a:srgbClr val="0A9FD9"/>
                </a:solidFill>
                <a:latin typeface="Open Sans" panose="020B0606030504020204" pitchFamily="34" charset="0"/>
                <a:ea typeface="Open Sans" panose="020B0606030504020204" pitchFamily="34" charset="0"/>
                <a:cs typeface="Open Sans" panose="020B0606030504020204" pitchFamily="34" charset="0"/>
              </a:rPr>
              <a:t> </a:t>
            </a:r>
            <a:r>
              <a:rPr lang="en-US" sz="700" i="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press release (September 2021). </a:t>
            </a:r>
            <a:endParaRPr lang="en-US" sz="700"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4" name="Text Placeholder 3">
            <a:extLst>
              <a:ext uri="{FF2B5EF4-FFF2-40B4-BE49-F238E27FC236}">
                <a16:creationId xmlns:a16="http://schemas.microsoft.com/office/drawing/2014/main" id="{0360A977-9629-CC46-AD9C-DEB07F225895}"/>
              </a:ext>
            </a:extLst>
          </p:cNvPr>
          <p:cNvSpPr txBox="1">
            <a:spLocks/>
          </p:cNvSpPr>
          <p:nvPr/>
        </p:nvSpPr>
        <p:spPr>
          <a:xfrm>
            <a:off x="3468159" y="4725826"/>
            <a:ext cx="3249121" cy="365126"/>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700" i="1" dirty="0">
                <a:solidFill>
                  <a:srgbClr val="0A9FD9"/>
                </a:solidFill>
                <a:latin typeface="Open Sans" panose="020B0606030504020204" pitchFamily="34" charset="0"/>
                <a:ea typeface="Open Sans" panose="020B0606030504020204" pitchFamily="34" charset="0"/>
                <a:cs typeface="Open Sans" panose="020B0606030504020204" pitchFamily="34" charset="0"/>
              </a:rPr>
              <a:t>Source: </a:t>
            </a:r>
            <a:r>
              <a:rPr lang="en-US" sz="700" i="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SECI and state renewable agencies.</a:t>
            </a:r>
            <a:endParaRPr lang="en-US" sz="700"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8" name="Rectangle 47"/>
          <p:cNvSpPr/>
          <p:nvPr/>
        </p:nvSpPr>
        <p:spPr>
          <a:xfrm rot="16200000">
            <a:off x="9082410" y="-91649"/>
            <a:ext cx="249623" cy="815252"/>
          </a:xfrm>
          <a:prstGeom prst="rect">
            <a:avLst/>
          </a:prstGeom>
          <a:solidFill>
            <a:srgbClr val="009C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49" name="TextBox 48"/>
          <p:cNvSpPr txBox="1"/>
          <p:nvPr/>
        </p:nvSpPr>
        <p:spPr>
          <a:xfrm>
            <a:off x="8821030" y="208255"/>
            <a:ext cx="322970" cy="215444"/>
          </a:xfrm>
          <a:prstGeom prst="rect">
            <a:avLst/>
          </a:prstGeom>
          <a:noFill/>
        </p:spPr>
        <p:txBody>
          <a:bodyPr wrap="square" rtlCol="0">
            <a:spAutoFit/>
          </a:bodyPr>
          <a:lstStyle/>
          <a:p>
            <a:r>
              <a:rPr lang="en-IN" sz="800" dirty="0">
                <a:solidFill>
                  <a:schemeClr val="bg1"/>
                </a:solidFill>
                <a:latin typeface="Open Sans" panose="020B0606030504020204" pitchFamily="34" charset="0"/>
                <a:ea typeface="Open Sans" panose="020B0606030504020204" pitchFamily="34" charset="0"/>
                <a:cs typeface="Open Sans" panose="020B0606030504020204" pitchFamily="34" charset="0"/>
              </a:rPr>
              <a:t>14</a:t>
            </a:r>
          </a:p>
        </p:txBody>
      </p:sp>
      <p:grpSp>
        <p:nvGrpSpPr>
          <p:cNvPr id="37" name="Group 36"/>
          <p:cNvGrpSpPr/>
          <p:nvPr/>
        </p:nvGrpSpPr>
        <p:grpSpPr>
          <a:xfrm>
            <a:off x="8284057" y="4779402"/>
            <a:ext cx="715926" cy="418214"/>
            <a:chOff x="8284057" y="4779402"/>
            <a:chExt cx="715926" cy="418214"/>
          </a:xfrm>
        </p:grpSpPr>
        <p:sp>
          <p:nvSpPr>
            <p:cNvPr id="38" name="Rounded Rectangle 37"/>
            <p:cNvSpPr/>
            <p:nvPr/>
          </p:nvSpPr>
          <p:spPr>
            <a:xfrm>
              <a:off x="8331958" y="4779402"/>
              <a:ext cx="614149" cy="418214"/>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nvGrpSpPr>
            <p:cNvPr id="39" name="Group 38"/>
            <p:cNvGrpSpPr/>
            <p:nvPr/>
          </p:nvGrpSpPr>
          <p:grpSpPr>
            <a:xfrm>
              <a:off x="8284057" y="4879531"/>
              <a:ext cx="715926" cy="263969"/>
              <a:chOff x="1376812" y="1471708"/>
              <a:chExt cx="715926" cy="263969"/>
            </a:xfrm>
          </p:grpSpPr>
          <p:sp>
            <p:nvSpPr>
              <p:cNvPr id="40" name="TextBox 39"/>
              <p:cNvSpPr txBox="1"/>
              <p:nvPr/>
            </p:nvSpPr>
            <p:spPr>
              <a:xfrm>
                <a:off x="1376812" y="1535622"/>
                <a:ext cx="715926" cy="200055"/>
              </a:xfrm>
              <a:prstGeom prst="rect">
                <a:avLst/>
              </a:prstGeom>
              <a:noFill/>
            </p:spPr>
            <p:txBody>
              <a:bodyPr wrap="square" rtlCol="0">
                <a:spAutoFit/>
              </a:bodyPr>
              <a:lstStyle/>
              <a:p>
                <a:r>
                  <a:rPr lang="en-IN" sz="700" b="1" dirty="0">
                    <a:solidFill>
                      <a:srgbClr val="575756"/>
                    </a:solidFill>
                    <a:latin typeface="Open Sans"/>
                    <a:ea typeface="Open Sans"/>
                    <a:cs typeface="Open Sans"/>
                    <a:sym typeface="Open Sans"/>
                  </a:rPr>
                  <a:t>cef.ceew.in</a:t>
                </a:r>
              </a:p>
            </p:txBody>
          </p:sp>
          <p:grpSp>
            <p:nvGrpSpPr>
              <p:cNvPr id="41" name="Group 40"/>
              <p:cNvGrpSpPr/>
              <p:nvPr/>
            </p:nvGrpSpPr>
            <p:grpSpPr>
              <a:xfrm>
                <a:off x="1504037" y="1471708"/>
                <a:ext cx="436340" cy="63914"/>
                <a:chOff x="973747" y="978085"/>
                <a:chExt cx="436340" cy="63914"/>
              </a:xfrm>
            </p:grpSpPr>
            <p:sp>
              <p:nvSpPr>
                <p:cNvPr id="51" name="Oval 50"/>
                <p:cNvSpPr/>
                <p:nvPr/>
              </p:nvSpPr>
              <p:spPr>
                <a:xfrm>
                  <a:off x="1349029" y="978085"/>
                  <a:ext cx="61058" cy="61059"/>
                </a:xfrm>
                <a:prstGeom prst="ellipse">
                  <a:avLst/>
                </a:prstGeom>
                <a:solidFill>
                  <a:srgbClr val="0A9F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52" name="Oval 51"/>
                <p:cNvSpPr/>
                <p:nvPr/>
              </p:nvSpPr>
              <p:spPr>
                <a:xfrm>
                  <a:off x="1084312" y="980940"/>
                  <a:ext cx="61058" cy="61059"/>
                </a:xfrm>
                <a:prstGeom prst="ellipse">
                  <a:avLst/>
                </a:prstGeom>
                <a:solidFill>
                  <a:srgbClr val="87B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53" name="Oval 52"/>
                <p:cNvSpPr/>
                <p:nvPr/>
              </p:nvSpPr>
              <p:spPr>
                <a:xfrm>
                  <a:off x="973747" y="980940"/>
                  <a:ext cx="61058" cy="61059"/>
                </a:xfrm>
                <a:prstGeom prst="ellipse">
                  <a:avLst/>
                </a:prstGeom>
                <a:solidFill>
                  <a:srgbClr val="EA58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grpSp>
      </p:grpSp>
      <p:sp>
        <p:nvSpPr>
          <p:cNvPr id="29" name="Text Placeholder 5">
            <a:extLst>
              <a:ext uri="{FF2B5EF4-FFF2-40B4-BE49-F238E27FC236}">
                <a16:creationId xmlns:a16="http://schemas.microsoft.com/office/drawing/2014/main" id="{782AFC1D-15A9-3D4C-99E6-A8E8D6473CAD}"/>
              </a:ext>
            </a:extLst>
          </p:cNvPr>
          <p:cNvSpPr txBox="1">
            <a:spLocks/>
          </p:cNvSpPr>
          <p:nvPr/>
        </p:nvSpPr>
        <p:spPr>
          <a:xfrm>
            <a:off x="3474062" y="504322"/>
            <a:ext cx="3011239" cy="256735"/>
          </a:xfrm>
          <a:prstGeom prst="rect">
            <a:avLst/>
          </a:prstGeom>
          <a:noFill/>
          <a:ln w="12700">
            <a:noFill/>
            <a:prstDash val="dash"/>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lvl="1" indent="0">
              <a:spcBef>
                <a:spcPts val="0"/>
              </a:spcBef>
              <a:buNone/>
            </a:pPr>
            <a:r>
              <a:rPr lang="en-US" sz="1200" b="1" dirty="0">
                <a:solidFill>
                  <a:srgbClr val="575756"/>
                </a:solidFill>
                <a:latin typeface="Open Sans" panose="020B0606030504020204" pitchFamily="34" charset="0"/>
                <a:ea typeface="Open Sans" panose="020B0606030504020204" pitchFamily="34" charset="0"/>
                <a:cs typeface="Open Sans" panose="020B0606030504020204" pitchFamily="34" charset="0"/>
              </a:rPr>
              <a:t>India’s recent energy storage tenders</a:t>
            </a:r>
          </a:p>
        </p:txBody>
      </p:sp>
      <p:grpSp>
        <p:nvGrpSpPr>
          <p:cNvPr id="2" name="Group 1">
            <a:extLst>
              <a:ext uri="{FF2B5EF4-FFF2-40B4-BE49-F238E27FC236}">
                <a16:creationId xmlns:a16="http://schemas.microsoft.com/office/drawing/2014/main" id="{5926C8CE-29B1-AE48-84DF-D25C6C64C657}"/>
              </a:ext>
            </a:extLst>
          </p:cNvPr>
          <p:cNvGrpSpPr/>
          <p:nvPr/>
        </p:nvGrpSpPr>
        <p:grpSpPr>
          <a:xfrm>
            <a:off x="185803" y="518279"/>
            <a:ext cx="3344291" cy="4157371"/>
            <a:chOff x="185803" y="518279"/>
            <a:chExt cx="3344291" cy="4157371"/>
          </a:xfrm>
        </p:grpSpPr>
        <p:sp>
          <p:nvSpPr>
            <p:cNvPr id="23" name="Text Placeholder 5">
              <a:extLst>
                <a:ext uri="{FF2B5EF4-FFF2-40B4-BE49-F238E27FC236}">
                  <a16:creationId xmlns:a16="http://schemas.microsoft.com/office/drawing/2014/main" id="{91CFEADE-18C0-0F4C-967B-08ED02542531}"/>
                </a:ext>
              </a:extLst>
            </p:cNvPr>
            <p:cNvSpPr txBox="1">
              <a:spLocks/>
            </p:cNvSpPr>
            <p:nvPr/>
          </p:nvSpPr>
          <p:spPr>
            <a:xfrm>
              <a:off x="185803" y="518279"/>
              <a:ext cx="3344291" cy="391838"/>
            </a:xfrm>
            <a:prstGeom prst="rect">
              <a:avLst/>
            </a:prstGeom>
            <a:noFill/>
            <a:ln w="12700">
              <a:noFill/>
              <a:prstDash val="dash"/>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lvl="1" indent="0">
                <a:spcBef>
                  <a:spcPts val="0"/>
                </a:spcBef>
                <a:buNone/>
              </a:pPr>
              <a:r>
                <a:rPr lang="en-US" sz="1200" b="1" dirty="0">
                  <a:solidFill>
                    <a:srgbClr val="575756"/>
                  </a:solidFill>
                  <a:latin typeface="Open Sans" panose="020B0606030504020204" pitchFamily="34" charset="0"/>
                  <a:ea typeface="Open Sans" panose="020B0606030504020204" pitchFamily="34" charset="0"/>
                  <a:cs typeface="Open Sans" panose="020B0606030504020204" pitchFamily="34" charset="0"/>
                </a:rPr>
                <a:t>Urban microgrid system  - solar plus battery energy storage system (BESS)</a:t>
              </a:r>
              <a:endParaRPr lang="en-US" sz="1200" b="1" strike="sngStrike" dirty="0">
                <a:solidFill>
                  <a:srgbClr val="FF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Rectangle 41">
              <a:extLst>
                <a:ext uri="{FF2B5EF4-FFF2-40B4-BE49-F238E27FC236}">
                  <a16:creationId xmlns:a16="http://schemas.microsoft.com/office/drawing/2014/main" id="{C36C747F-CC7F-C247-824D-4A5CEA454DF8}"/>
                </a:ext>
              </a:extLst>
            </p:cNvPr>
            <p:cNvSpPr>
              <a:spLocks noChangeArrowheads="1"/>
            </p:cNvSpPr>
            <p:nvPr/>
          </p:nvSpPr>
          <p:spPr bwMode="auto">
            <a:xfrm>
              <a:off x="281654" y="1034385"/>
              <a:ext cx="712705" cy="3637632"/>
            </a:xfrm>
            <a:prstGeom prst="rect">
              <a:avLst/>
            </a:prstGeom>
            <a:solidFill>
              <a:schemeClr val="accent2"/>
            </a:solidFill>
            <a:ln w="12700" algn="ctr">
              <a:noFill/>
              <a:miter lim="800000"/>
              <a:headEnd/>
              <a:tailEnd/>
            </a:ln>
          </p:spPr>
          <p:txBody>
            <a:bodyPr lIns="36000" tIns="36000" rIns="36000" bIns="36000" anchor="ctr"/>
            <a:lstStyle/>
            <a:p>
              <a:pPr defTabSz="957998" fontAlgn="b">
                <a:defRPr/>
              </a:pPr>
              <a:r>
                <a:rPr lang="en-US" sz="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Urban microgrid (Solar PV+BESS) system (September 2021), New Delhi, India</a:t>
              </a:r>
            </a:p>
          </p:txBody>
        </p:sp>
        <p:sp>
          <p:nvSpPr>
            <p:cNvPr id="57" name="Rectangle 56">
              <a:extLst>
                <a:ext uri="{FF2B5EF4-FFF2-40B4-BE49-F238E27FC236}">
                  <a16:creationId xmlns:a16="http://schemas.microsoft.com/office/drawing/2014/main" id="{1294F0AD-1C64-104B-9651-42657F61A452}"/>
                </a:ext>
              </a:extLst>
            </p:cNvPr>
            <p:cNvSpPr>
              <a:spLocks noChangeArrowheads="1"/>
            </p:cNvSpPr>
            <p:nvPr/>
          </p:nvSpPr>
          <p:spPr bwMode="auto">
            <a:xfrm>
              <a:off x="1023111" y="1038018"/>
              <a:ext cx="2387622" cy="3637632"/>
            </a:xfrm>
            <a:prstGeom prst="rect">
              <a:avLst/>
            </a:prstGeom>
            <a:noFill/>
            <a:ln w="12700" algn="ctr">
              <a:noFill/>
              <a:miter lim="800000"/>
              <a:headEnd/>
              <a:tailEnd/>
            </a:ln>
          </p:spPr>
          <p:txBody>
            <a:bodyPr lIns="36000" tIns="36000" rIns="36000" bIns="36000" anchor="ctr"/>
            <a:lstStyle/>
            <a:p>
              <a:pPr marL="171450" indent="-171450" defTabSz="957998" fontAlgn="b">
                <a:spcAft>
                  <a:spcPts val="400"/>
                </a:spcAft>
                <a:buFont typeface="Arial" panose="020B0604020202020204" pitchFamily="34" charset="0"/>
                <a:buChar char="•"/>
                <a:defRPr/>
              </a:pPr>
              <a:r>
                <a:rPr lang="en-US" sz="800" dirty="0">
                  <a:solidFill>
                    <a:schemeClr val="tx1"/>
                  </a:solidFill>
                  <a:latin typeface="Open Sans" panose="020B0606030504020204" pitchFamily="34" charset="0"/>
                  <a:ea typeface="Open Sans" panose="020B0606030504020204" pitchFamily="34" charset="0"/>
                  <a:cs typeface="Open Sans" panose="020B0606030504020204" pitchFamily="34" charset="0"/>
                </a:rPr>
                <a:t>BSES Rajdhani Power Ltd. (BRPL), a </a:t>
              </a:r>
              <a:r>
                <a:rPr lang="en-US" sz="8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discom</a:t>
              </a:r>
              <a:r>
                <a:rPr lang="en-US" sz="800" dirty="0">
                  <a:solidFill>
                    <a:schemeClr val="tx1"/>
                  </a:solidFill>
                  <a:latin typeface="Open Sans" panose="020B0606030504020204" pitchFamily="34" charset="0"/>
                  <a:ea typeface="Open Sans" panose="020B0606030504020204" pitchFamily="34" charset="0"/>
                  <a:cs typeface="Open Sans" panose="020B0606030504020204" pitchFamily="34" charset="0"/>
                </a:rPr>
                <a:t> in New Delhi, India commissioned a first-of-its-kind urban microgrid system connected to low voltage distribution network in Delhi. </a:t>
              </a:r>
            </a:p>
            <a:p>
              <a:pPr marL="171450" indent="-171450" defTabSz="957998" fontAlgn="b">
                <a:spcAft>
                  <a:spcPts val="400"/>
                </a:spcAft>
                <a:buFont typeface="Arial" panose="020B0604020202020204" pitchFamily="34" charset="0"/>
                <a:buChar char="•"/>
                <a:defRPr/>
              </a:pPr>
              <a:r>
                <a:rPr lang="en-US" sz="800" dirty="0">
                  <a:solidFill>
                    <a:schemeClr val="tx1"/>
                  </a:solidFill>
                  <a:latin typeface="Open Sans" panose="020B0606030504020204" pitchFamily="34" charset="0"/>
                  <a:ea typeface="Open Sans" panose="020B0606030504020204" pitchFamily="34" charset="0"/>
                  <a:cs typeface="Open Sans" panose="020B0606030504020204" pitchFamily="34" charset="0"/>
                </a:rPr>
                <a:t>The project was implemented under the Indo-German Solar Partnership Project (IGSEP).</a:t>
              </a:r>
            </a:p>
            <a:p>
              <a:pPr marL="171450" indent="-171450" defTabSz="957998" fontAlgn="b">
                <a:spcAft>
                  <a:spcPts val="400"/>
                </a:spcAft>
                <a:buFont typeface="Arial" panose="020B0604020202020204" pitchFamily="34" charset="0"/>
                <a:buChar char="•"/>
                <a:defRPr/>
              </a:pPr>
              <a:r>
                <a:rPr lang="en-US" sz="800" dirty="0">
                  <a:solidFill>
                    <a:schemeClr val="tx1"/>
                  </a:solidFill>
                  <a:latin typeface="Open Sans" panose="020B0606030504020204" pitchFamily="34" charset="0"/>
                  <a:ea typeface="Open Sans" panose="020B0606030504020204" pitchFamily="34" charset="0"/>
                  <a:cs typeface="Open Sans" panose="020B0606030504020204" pitchFamily="34" charset="0"/>
                </a:rPr>
                <a:t>It consists of a 100 kWp solar PV with 466 kWh lithium-ion BESS. The system is coupled with an electric vehicle charging station. </a:t>
              </a:r>
            </a:p>
            <a:p>
              <a:pPr marL="171450" indent="-171450" defTabSz="957998" fontAlgn="b">
                <a:spcAft>
                  <a:spcPts val="400"/>
                </a:spcAft>
                <a:buFont typeface="Arial" panose="020B0604020202020204" pitchFamily="34" charset="0"/>
                <a:buChar char="•"/>
                <a:defRPr/>
              </a:pPr>
              <a:r>
                <a:rPr lang="en-US" sz="800" dirty="0">
                  <a:solidFill>
                    <a:schemeClr val="tx1"/>
                  </a:solidFill>
                  <a:latin typeface="Open Sans" panose="020B0606030504020204" pitchFamily="34" charset="0"/>
                  <a:ea typeface="Open Sans" panose="020B0606030504020204" pitchFamily="34" charset="0"/>
                  <a:cs typeface="Open Sans" panose="020B0606030504020204" pitchFamily="34" charset="0"/>
                </a:rPr>
                <a:t>The total project cost is nearly INR 5.5 crore.</a:t>
              </a:r>
            </a:p>
            <a:p>
              <a:pPr marL="171450" indent="-171450" defTabSz="957998" fontAlgn="b">
                <a:spcAft>
                  <a:spcPts val="400"/>
                </a:spcAft>
                <a:buFont typeface="Arial" panose="020B0604020202020204" pitchFamily="34" charset="0"/>
                <a:buChar char="•"/>
                <a:defRPr/>
              </a:pPr>
              <a:r>
                <a:rPr lang="en-US" sz="800" dirty="0">
                  <a:solidFill>
                    <a:schemeClr val="tx1"/>
                  </a:solidFill>
                  <a:latin typeface="Open Sans" panose="020B0606030504020204" pitchFamily="34" charset="0"/>
                  <a:ea typeface="Open Sans" panose="020B0606030504020204" pitchFamily="34" charset="0"/>
                  <a:cs typeface="Open Sans" panose="020B0606030504020204" pitchFamily="34" charset="0"/>
                </a:rPr>
                <a:t>The microgrid has several unique benefits. It generates ~1.5 lakh units of clean energy annually and can provide a reliable power-back for up to two hours. Through this, it will offset 115 tons of CO2 emissions and avoid usage of about 30 metric tons of coal.</a:t>
              </a:r>
            </a:p>
            <a:p>
              <a:pPr marL="171450" indent="-171450" defTabSz="957998" fontAlgn="b">
                <a:spcAft>
                  <a:spcPts val="400"/>
                </a:spcAft>
                <a:buFont typeface="Arial" panose="020B0604020202020204" pitchFamily="34" charset="0"/>
                <a:buChar char="•"/>
                <a:defRPr/>
              </a:pPr>
              <a:r>
                <a:rPr lang="en-US" sz="800" dirty="0">
                  <a:solidFill>
                    <a:schemeClr val="tx1"/>
                  </a:solidFill>
                  <a:latin typeface="Open Sans" panose="020B0606030504020204" pitchFamily="34" charset="0"/>
                  <a:ea typeface="Open Sans" panose="020B0606030504020204" pitchFamily="34" charset="0"/>
                  <a:cs typeface="Open Sans" panose="020B0606030504020204" pitchFamily="34" charset="0"/>
                </a:rPr>
                <a:t>In terms of project design, the solar PV modules are installed on an elevated carport structure.</a:t>
              </a:r>
            </a:p>
          </p:txBody>
        </p:sp>
      </p:grpSp>
      <p:sp>
        <p:nvSpPr>
          <p:cNvPr id="44" name="Google Shape;99;p20">
            <a:extLst>
              <a:ext uri="{FF2B5EF4-FFF2-40B4-BE49-F238E27FC236}">
                <a16:creationId xmlns:a16="http://schemas.microsoft.com/office/drawing/2014/main" id="{754998CA-1CDA-4D21-93B7-DFE8485527B5}"/>
              </a:ext>
            </a:extLst>
          </p:cNvPr>
          <p:cNvSpPr txBox="1">
            <a:spLocks noGrp="1"/>
          </p:cNvSpPr>
          <p:nvPr>
            <p:ph type="title"/>
          </p:nvPr>
        </p:nvSpPr>
        <p:spPr>
          <a:xfrm>
            <a:off x="457200" y="123746"/>
            <a:ext cx="8229600" cy="481580"/>
          </a:xfrm>
          <a:prstGeom prst="rect">
            <a:avLst/>
          </a:prstGeom>
        </p:spPr>
        <p:txBody>
          <a:bodyPr spcFirstLastPara="1" wrap="square" lIns="91425" tIns="91425" rIns="91425" bIns="91425" anchor="b" anchorCtr="0">
            <a:noAutofit/>
          </a:bodyPr>
          <a:lstStyle/>
          <a:p>
            <a:pPr lvl="0"/>
            <a:r>
              <a:rPr lang="en-US" sz="1200" dirty="0">
                <a:solidFill>
                  <a:srgbClr val="575756"/>
                </a:solidFill>
              </a:rPr>
              <a:t>Energy storage: </a:t>
            </a:r>
            <a:r>
              <a:rPr lang="en-US" sz="1200" dirty="0">
                <a:solidFill>
                  <a:srgbClr val="0A9FD9"/>
                </a:solidFill>
              </a:rPr>
              <a:t>RE plus storage tenders announced in India; Delhi inaugurated first urban microgrid system </a:t>
            </a:r>
            <a:endParaRPr sz="1200" dirty="0">
              <a:solidFill>
                <a:srgbClr val="0A9FD9"/>
              </a:solidFill>
            </a:endParaRPr>
          </a:p>
        </p:txBody>
      </p:sp>
    </p:spTree>
    <p:extLst>
      <p:ext uri="{BB962C8B-B14F-4D97-AF65-F5344CB8AC3E}">
        <p14:creationId xmlns:p14="http://schemas.microsoft.com/office/powerpoint/2010/main" val="15308189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32" name="Rounded Rectangle 31">
            <a:extLst>
              <a:ext uri="{FF2B5EF4-FFF2-40B4-BE49-F238E27FC236}">
                <a16:creationId xmlns:a16="http://schemas.microsoft.com/office/drawing/2014/main" id="{EE7A4BAA-EF14-BE45-B7F7-F107C8DBE7C1}"/>
              </a:ext>
            </a:extLst>
          </p:cNvPr>
          <p:cNvSpPr/>
          <p:nvPr/>
        </p:nvSpPr>
        <p:spPr>
          <a:xfrm>
            <a:off x="6485302" y="523625"/>
            <a:ext cx="3238213" cy="4211127"/>
          </a:xfrm>
          <a:prstGeom prst="roundRect">
            <a:avLst/>
          </a:prstGeom>
          <a:solidFill>
            <a:srgbClr val="C3E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4" name="Text Placeholder 3">
            <a:extLst>
              <a:ext uri="{FF2B5EF4-FFF2-40B4-BE49-F238E27FC236}">
                <a16:creationId xmlns:a16="http://schemas.microsoft.com/office/drawing/2014/main" id="{0360A977-9629-CC46-AD9C-DEB07F225895}"/>
              </a:ext>
            </a:extLst>
          </p:cNvPr>
          <p:cNvSpPr txBox="1">
            <a:spLocks/>
          </p:cNvSpPr>
          <p:nvPr/>
        </p:nvSpPr>
        <p:spPr>
          <a:xfrm>
            <a:off x="200059" y="4767049"/>
            <a:ext cx="6419083" cy="365126"/>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700" i="1" dirty="0">
                <a:solidFill>
                  <a:srgbClr val="0A9FD9"/>
                </a:solidFill>
                <a:latin typeface="Open Sans" panose="020B0606030504020204" pitchFamily="34" charset="0"/>
                <a:ea typeface="Open Sans" panose="020B0606030504020204" pitchFamily="34" charset="0"/>
                <a:cs typeface="Open Sans" panose="020B0606030504020204" pitchFamily="34" charset="0"/>
              </a:rPr>
              <a:t>Source: </a:t>
            </a:r>
            <a:r>
              <a:rPr lang="en-US" sz="700" i="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Vahan Sewa dashboard (includes only registered vehicles, unregistered vehicles include low-speed vehicles (&lt; 25 km/hr), e-rickshaws (three-wheelers) and electric two-wheelers), Electric Mobility Dashboard (2021), CEEW Centre for Energy Finance. *Based on sales data for Q2 FY22.</a:t>
            </a:r>
          </a:p>
          <a:p>
            <a:endParaRPr lang="en-US" sz="700"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8" name="Rectangle 37"/>
          <p:cNvSpPr/>
          <p:nvPr/>
        </p:nvSpPr>
        <p:spPr>
          <a:xfrm rot="16200000">
            <a:off x="9082410" y="-91649"/>
            <a:ext cx="249623" cy="815252"/>
          </a:xfrm>
          <a:prstGeom prst="rect">
            <a:avLst/>
          </a:prstGeom>
          <a:solidFill>
            <a:srgbClr val="009C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9" name="TextBox 38"/>
          <p:cNvSpPr txBox="1"/>
          <p:nvPr/>
        </p:nvSpPr>
        <p:spPr>
          <a:xfrm>
            <a:off x="8821030" y="208255"/>
            <a:ext cx="322970" cy="215444"/>
          </a:xfrm>
          <a:prstGeom prst="rect">
            <a:avLst/>
          </a:prstGeom>
          <a:noFill/>
        </p:spPr>
        <p:txBody>
          <a:bodyPr wrap="square" rtlCol="0">
            <a:spAutoFit/>
          </a:bodyPr>
          <a:lstStyle/>
          <a:p>
            <a:r>
              <a:rPr lang="en-IN" sz="800" dirty="0">
                <a:solidFill>
                  <a:schemeClr val="bg1"/>
                </a:solidFill>
                <a:latin typeface="Open Sans" panose="020B0606030504020204" pitchFamily="34" charset="0"/>
                <a:ea typeface="Open Sans" panose="020B0606030504020204" pitchFamily="34" charset="0"/>
                <a:cs typeface="Open Sans" panose="020B0606030504020204" pitchFamily="34" charset="0"/>
              </a:rPr>
              <a:t>15</a:t>
            </a:r>
          </a:p>
        </p:txBody>
      </p:sp>
      <p:grpSp>
        <p:nvGrpSpPr>
          <p:cNvPr id="18" name="Group 17"/>
          <p:cNvGrpSpPr/>
          <p:nvPr/>
        </p:nvGrpSpPr>
        <p:grpSpPr>
          <a:xfrm>
            <a:off x="8284057" y="4779402"/>
            <a:ext cx="715926" cy="418214"/>
            <a:chOff x="8284057" y="4779402"/>
            <a:chExt cx="715926" cy="418214"/>
          </a:xfrm>
        </p:grpSpPr>
        <p:sp>
          <p:nvSpPr>
            <p:cNvPr id="21" name="Rounded Rectangle 20"/>
            <p:cNvSpPr/>
            <p:nvPr/>
          </p:nvSpPr>
          <p:spPr>
            <a:xfrm>
              <a:off x="8331958" y="4779402"/>
              <a:ext cx="614149" cy="418214"/>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nvGrpSpPr>
            <p:cNvPr id="22" name="Group 21"/>
            <p:cNvGrpSpPr/>
            <p:nvPr/>
          </p:nvGrpSpPr>
          <p:grpSpPr>
            <a:xfrm>
              <a:off x="8284057" y="4879531"/>
              <a:ext cx="715926" cy="263969"/>
              <a:chOff x="1376812" y="1471708"/>
              <a:chExt cx="715926" cy="263969"/>
            </a:xfrm>
          </p:grpSpPr>
          <p:sp>
            <p:nvSpPr>
              <p:cNvPr id="23" name="TextBox 22"/>
              <p:cNvSpPr txBox="1"/>
              <p:nvPr/>
            </p:nvSpPr>
            <p:spPr>
              <a:xfrm>
                <a:off x="1376812" y="1535622"/>
                <a:ext cx="715926" cy="200055"/>
              </a:xfrm>
              <a:prstGeom prst="rect">
                <a:avLst/>
              </a:prstGeom>
              <a:noFill/>
            </p:spPr>
            <p:txBody>
              <a:bodyPr wrap="square" rtlCol="0">
                <a:spAutoFit/>
              </a:bodyPr>
              <a:lstStyle/>
              <a:p>
                <a:r>
                  <a:rPr lang="en-IN" sz="700" b="1" dirty="0">
                    <a:solidFill>
                      <a:srgbClr val="575756"/>
                    </a:solidFill>
                    <a:latin typeface="Open Sans"/>
                    <a:ea typeface="Open Sans"/>
                    <a:cs typeface="Open Sans"/>
                    <a:sym typeface="Open Sans"/>
                  </a:rPr>
                  <a:t>cef.ceew.in</a:t>
                </a:r>
              </a:p>
            </p:txBody>
          </p:sp>
          <p:grpSp>
            <p:nvGrpSpPr>
              <p:cNvPr id="24" name="Group 23"/>
              <p:cNvGrpSpPr/>
              <p:nvPr/>
            </p:nvGrpSpPr>
            <p:grpSpPr>
              <a:xfrm>
                <a:off x="1504037" y="1471708"/>
                <a:ext cx="436340" cy="63914"/>
                <a:chOff x="973747" y="978085"/>
                <a:chExt cx="436340" cy="63914"/>
              </a:xfrm>
            </p:grpSpPr>
            <p:sp>
              <p:nvSpPr>
                <p:cNvPr id="25" name="Oval 24"/>
                <p:cNvSpPr/>
                <p:nvPr/>
              </p:nvSpPr>
              <p:spPr>
                <a:xfrm>
                  <a:off x="1349029" y="978085"/>
                  <a:ext cx="61058" cy="61059"/>
                </a:xfrm>
                <a:prstGeom prst="ellipse">
                  <a:avLst/>
                </a:prstGeom>
                <a:solidFill>
                  <a:srgbClr val="0A9F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6" name="Oval 25"/>
                <p:cNvSpPr/>
                <p:nvPr/>
              </p:nvSpPr>
              <p:spPr>
                <a:xfrm>
                  <a:off x="1084312" y="980940"/>
                  <a:ext cx="61058" cy="61059"/>
                </a:xfrm>
                <a:prstGeom prst="ellipse">
                  <a:avLst/>
                </a:prstGeom>
                <a:solidFill>
                  <a:srgbClr val="87B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7" name="Oval 26"/>
                <p:cNvSpPr/>
                <p:nvPr/>
              </p:nvSpPr>
              <p:spPr>
                <a:xfrm>
                  <a:off x="973747" y="980940"/>
                  <a:ext cx="61058" cy="61059"/>
                </a:xfrm>
                <a:prstGeom prst="ellipse">
                  <a:avLst/>
                </a:prstGeom>
                <a:solidFill>
                  <a:srgbClr val="EA58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grpSp>
      </p:grpSp>
      <p:cxnSp>
        <p:nvCxnSpPr>
          <p:cNvPr id="30" name="Straight Connector 29">
            <a:extLst>
              <a:ext uri="{FF2B5EF4-FFF2-40B4-BE49-F238E27FC236}">
                <a16:creationId xmlns:a16="http://schemas.microsoft.com/office/drawing/2014/main" id="{87D6DDAC-3346-4D09-8578-66F8FB83CFF1}"/>
              </a:ext>
            </a:extLst>
          </p:cNvPr>
          <p:cNvCxnSpPr/>
          <p:nvPr/>
        </p:nvCxnSpPr>
        <p:spPr>
          <a:xfrm>
            <a:off x="2209800" y="944463"/>
            <a:ext cx="4110976" cy="0"/>
          </a:xfrm>
          <a:prstGeom prst="line">
            <a:avLst/>
          </a:prstGeom>
          <a:ln>
            <a:solidFill>
              <a:srgbClr val="009CD8"/>
            </a:solidFill>
          </a:ln>
        </p:spPr>
        <p:style>
          <a:lnRef idx="1">
            <a:schemeClr val="accent1"/>
          </a:lnRef>
          <a:fillRef idx="0">
            <a:schemeClr val="accent1"/>
          </a:fillRef>
          <a:effectRef idx="0">
            <a:schemeClr val="accent1"/>
          </a:effectRef>
          <a:fontRef idx="minor">
            <a:schemeClr val="tx1"/>
          </a:fontRef>
        </p:style>
      </p:cxnSp>
      <p:sp>
        <p:nvSpPr>
          <p:cNvPr id="31" name="Oval 30">
            <a:extLst>
              <a:ext uri="{FF2B5EF4-FFF2-40B4-BE49-F238E27FC236}">
                <a16:creationId xmlns:a16="http://schemas.microsoft.com/office/drawing/2014/main" id="{DA2D28CE-4CBB-4307-B362-FBA462434449}"/>
              </a:ext>
            </a:extLst>
          </p:cNvPr>
          <p:cNvSpPr/>
          <p:nvPr/>
        </p:nvSpPr>
        <p:spPr>
          <a:xfrm>
            <a:off x="6196951" y="882550"/>
            <a:ext cx="123825" cy="123825"/>
          </a:xfrm>
          <a:prstGeom prst="ellipse">
            <a:avLst/>
          </a:prstGeom>
          <a:solidFill>
            <a:srgbClr val="009C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aphicFrame>
        <p:nvGraphicFramePr>
          <p:cNvPr id="35" name="Chart 34">
            <a:extLst>
              <a:ext uri="{FF2B5EF4-FFF2-40B4-BE49-F238E27FC236}">
                <a16:creationId xmlns:a16="http://schemas.microsoft.com/office/drawing/2014/main" id="{330C6C12-228E-C744-BC66-92D2DA93D905}"/>
              </a:ext>
            </a:extLst>
          </p:cNvPr>
          <p:cNvGraphicFramePr/>
          <p:nvPr>
            <p:extLst>
              <p:ext uri="{D42A27DB-BD31-4B8C-83A1-F6EECF244321}">
                <p14:modId xmlns:p14="http://schemas.microsoft.com/office/powerpoint/2010/main" val="160045712"/>
              </p:ext>
            </p:extLst>
          </p:nvPr>
        </p:nvGraphicFramePr>
        <p:xfrm>
          <a:off x="253761" y="727469"/>
          <a:ext cx="6067015" cy="4027409"/>
        </p:xfrm>
        <a:graphic>
          <a:graphicData uri="http://schemas.openxmlformats.org/drawingml/2006/chart">
            <c:chart xmlns:c="http://schemas.openxmlformats.org/drawingml/2006/chart" xmlns:r="http://schemas.openxmlformats.org/officeDocument/2006/relationships" r:id="rId3"/>
          </a:graphicData>
        </a:graphic>
      </p:graphicFrame>
      <p:sp>
        <p:nvSpPr>
          <p:cNvPr id="36" name="Google Shape;99;p20">
            <a:extLst>
              <a:ext uri="{FF2B5EF4-FFF2-40B4-BE49-F238E27FC236}">
                <a16:creationId xmlns:a16="http://schemas.microsoft.com/office/drawing/2014/main" id="{21A9CFC2-7529-784F-859B-E1F68DA7E50B}"/>
              </a:ext>
            </a:extLst>
          </p:cNvPr>
          <p:cNvSpPr txBox="1">
            <a:spLocks noGrp="1"/>
          </p:cNvSpPr>
          <p:nvPr>
            <p:ph type="title"/>
          </p:nvPr>
        </p:nvSpPr>
        <p:spPr>
          <a:xfrm>
            <a:off x="457200" y="127558"/>
            <a:ext cx="8229600" cy="297765"/>
          </a:xfrm>
          <a:prstGeom prst="rect">
            <a:avLst/>
          </a:prstGeom>
        </p:spPr>
        <p:txBody>
          <a:bodyPr spcFirstLastPara="1" wrap="square" lIns="91425" tIns="91425" rIns="91425" bIns="91425" anchor="b" anchorCtr="0">
            <a:noAutofit/>
          </a:bodyPr>
          <a:lstStyle/>
          <a:p>
            <a:pPr lvl="0"/>
            <a:br>
              <a:rPr lang="en-US" sz="1200" dirty="0">
                <a:solidFill>
                  <a:srgbClr val="575756"/>
                </a:solidFill>
              </a:rPr>
            </a:br>
            <a:br>
              <a:rPr lang="en-US" sz="1200" dirty="0">
                <a:solidFill>
                  <a:srgbClr val="575756"/>
                </a:solidFill>
              </a:rPr>
            </a:br>
            <a:br>
              <a:rPr lang="en-US" sz="1200" dirty="0">
                <a:solidFill>
                  <a:srgbClr val="575756"/>
                </a:solidFill>
              </a:rPr>
            </a:br>
            <a:br>
              <a:rPr lang="en-US" sz="1200" dirty="0">
                <a:solidFill>
                  <a:srgbClr val="575756"/>
                </a:solidFill>
              </a:rPr>
            </a:br>
            <a:br>
              <a:rPr lang="en-US" sz="1200" dirty="0">
                <a:solidFill>
                  <a:srgbClr val="575756"/>
                </a:solidFill>
              </a:rPr>
            </a:br>
            <a:br>
              <a:rPr lang="en-US" sz="1200" dirty="0">
                <a:solidFill>
                  <a:srgbClr val="575756"/>
                </a:solidFill>
              </a:rPr>
            </a:br>
            <a:br>
              <a:rPr lang="en-US" sz="1200" dirty="0">
                <a:solidFill>
                  <a:srgbClr val="575756"/>
                </a:solidFill>
              </a:rPr>
            </a:br>
            <a:br>
              <a:rPr lang="en-US" sz="1200" dirty="0">
                <a:solidFill>
                  <a:srgbClr val="575756"/>
                </a:solidFill>
              </a:rPr>
            </a:br>
            <a:br>
              <a:rPr lang="en-US" sz="1200" dirty="0">
                <a:solidFill>
                  <a:srgbClr val="575756"/>
                </a:solidFill>
              </a:rPr>
            </a:br>
            <a:br>
              <a:rPr lang="en-US" sz="1200" dirty="0">
                <a:solidFill>
                  <a:srgbClr val="575756"/>
                </a:solidFill>
              </a:rPr>
            </a:br>
            <a:br>
              <a:rPr lang="en-US" sz="1200" dirty="0">
                <a:solidFill>
                  <a:srgbClr val="575756"/>
                </a:solidFill>
              </a:rPr>
            </a:br>
            <a:br>
              <a:rPr lang="en-US" sz="1200" dirty="0">
                <a:solidFill>
                  <a:srgbClr val="575756"/>
                </a:solidFill>
              </a:rPr>
            </a:br>
            <a:br>
              <a:rPr lang="en-US" sz="1200" dirty="0">
                <a:solidFill>
                  <a:srgbClr val="575756"/>
                </a:solidFill>
              </a:rPr>
            </a:br>
            <a:br>
              <a:rPr lang="en-US" sz="1200" dirty="0">
                <a:solidFill>
                  <a:srgbClr val="575756"/>
                </a:solidFill>
              </a:rPr>
            </a:br>
            <a:r>
              <a:rPr lang="en-US" sz="1200" dirty="0">
                <a:solidFill>
                  <a:srgbClr val="575756"/>
                </a:solidFill>
              </a:rPr>
              <a:t>Electric mobility: </a:t>
            </a:r>
            <a:r>
              <a:rPr lang="en-US" sz="1200" dirty="0">
                <a:solidFill>
                  <a:srgbClr val="0A9FD9"/>
                </a:solidFill>
              </a:rPr>
              <a:t>highest ever monthly sales of EVs in September 2021</a:t>
            </a:r>
            <a:endParaRPr sz="1200" dirty="0">
              <a:solidFill>
                <a:srgbClr val="0A9FD9"/>
              </a:solidFill>
            </a:endParaRPr>
          </a:p>
        </p:txBody>
      </p:sp>
      <p:sp>
        <p:nvSpPr>
          <p:cNvPr id="40" name="Google Shape;100;p20">
            <a:extLst>
              <a:ext uri="{FF2B5EF4-FFF2-40B4-BE49-F238E27FC236}">
                <a16:creationId xmlns:a16="http://schemas.microsoft.com/office/drawing/2014/main" id="{8F1DAA4B-AEA5-7F45-942B-DC66FA6548EA}"/>
              </a:ext>
            </a:extLst>
          </p:cNvPr>
          <p:cNvSpPr txBox="1"/>
          <p:nvPr/>
        </p:nvSpPr>
        <p:spPr>
          <a:xfrm>
            <a:off x="6554363" y="519840"/>
            <a:ext cx="2333107" cy="4151169"/>
          </a:xfrm>
          <a:prstGeom prst="rect">
            <a:avLst/>
          </a:prstGeom>
          <a:noFill/>
          <a:ln>
            <a:noFill/>
          </a:ln>
        </p:spPr>
        <p:txBody>
          <a:bodyPr spcFirstLastPara="1" wrap="square" lIns="91425" tIns="91425" rIns="91425" bIns="91425" numCol="1" anchor="t" anchorCtr="0">
            <a:noAutofit/>
          </a:bodyPr>
          <a:lstStyle/>
          <a:p>
            <a:pPr lvl="0">
              <a:spcBef>
                <a:spcPts val="600"/>
              </a:spcBef>
              <a:buClr>
                <a:schemeClr val="dk1"/>
              </a:buClr>
              <a:buSzPts val="1100"/>
            </a:pPr>
            <a:r>
              <a:rPr lang="en-IN" sz="1200" b="1" dirty="0">
                <a:solidFill>
                  <a:srgbClr val="575756"/>
                </a:solidFill>
                <a:latin typeface="Open Sans"/>
                <a:ea typeface="Open Sans"/>
                <a:cs typeface="Open Sans"/>
                <a:sym typeface="Open Sans"/>
              </a:rPr>
              <a:t>Takeaways &amp; Outlook</a:t>
            </a:r>
          </a:p>
          <a:p>
            <a:pPr>
              <a:spcBef>
                <a:spcPts val="700"/>
              </a:spcBef>
              <a:buClr>
                <a:schemeClr val="dk1"/>
              </a:buClr>
              <a:buSzPts val="1100"/>
            </a:pPr>
            <a:r>
              <a:rPr lang="en-US" sz="800" dirty="0">
                <a:solidFill>
                  <a:srgbClr val="575756"/>
                </a:solidFill>
                <a:latin typeface="Open Sans"/>
                <a:ea typeface="Open Sans"/>
                <a:cs typeface="Open Sans"/>
              </a:rPr>
              <a:t>Overall electric vehicle (EV) and hybrid vehicle sales recovered from the Q1 FY22 dip and reached a historical high in Q2 FY22 (up by 265%). </a:t>
            </a:r>
            <a:r>
              <a:rPr lang="en-US" sz="800" b="1" dirty="0">
                <a:solidFill>
                  <a:srgbClr val="575756"/>
                </a:solidFill>
                <a:latin typeface="Open Sans"/>
                <a:ea typeface="Open Sans"/>
                <a:cs typeface="Open Sans"/>
              </a:rPr>
              <a:t>EV sales in September 2021 were the highest for a month till now, significantly exceeding even the pre-Covid levels. From the share of overall vehicle sales perspective, EVs and hybrid vehicles were 3.43% for the month of September 2021, the highest ever till now. </a:t>
            </a:r>
            <a:endParaRPr lang="en-IN" sz="800" b="1" dirty="0">
              <a:solidFill>
                <a:srgbClr val="575756"/>
              </a:solidFill>
              <a:latin typeface="Open Sans"/>
              <a:ea typeface="Open Sans"/>
              <a:cs typeface="Open Sans"/>
              <a:sym typeface="Open Sans"/>
            </a:endParaRPr>
          </a:p>
          <a:p>
            <a:pPr>
              <a:spcBef>
                <a:spcPts val="700"/>
              </a:spcBef>
              <a:buClr>
                <a:schemeClr val="dk1"/>
              </a:buClr>
              <a:buSzPts val="1100"/>
            </a:pPr>
            <a:r>
              <a:rPr lang="en-IN" sz="800" dirty="0">
                <a:solidFill>
                  <a:srgbClr val="575756"/>
                </a:solidFill>
                <a:latin typeface="Open Sans"/>
                <a:ea typeface="Open Sans"/>
                <a:cs typeface="Open Sans"/>
                <a:sym typeface="Open Sans"/>
              </a:rPr>
              <a:t>Increased economic activity and the extension of FAME II scheme for two-years (in the previous quarter) contributed to the sharp rise in sales. </a:t>
            </a:r>
          </a:p>
          <a:p>
            <a:pPr>
              <a:spcBef>
                <a:spcPts val="700"/>
              </a:spcBef>
              <a:buClr>
                <a:schemeClr val="dk1"/>
              </a:buClr>
              <a:buSzPts val="1100"/>
            </a:pPr>
            <a:r>
              <a:rPr lang="en-IN" sz="800" b="1" dirty="0">
                <a:solidFill>
                  <a:srgbClr val="575756"/>
                </a:solidFill>
                <a:latin typeface="Open Sans"/>
                <a:ea typeface="Open Sans"/>
                <a:cs typeface="Open Sans"/>
                <a:sym typeface="Open Sans"/>
              </a:rPr>
              <a:t>OEMs with highest EV sales* in Q2 FY22 </a:t>
            </a:r>
            <a:r>
              <a:rPr lang="en-IN" sz="800" dirty="0">
                <a:solidFill>
                  <a:srgbClr val="575756"/>
                </a:solidFill>
                <a:latin typeface="Open Sans"/>
                <a:ea typeface="Open Sans"/>
                <a:cs typeface="Open Sans"/>
                <a:sym typeface="Open Sans"/>
              </a:rPr>
              <a:t>were:</a:t>
            </a:r>
            <a:r>
              <a:rPr lang="en-IN" sz="800" b="1" dirty="0">
                <a:solidFill>
                  <a:srgbClr val="575756"/>
                </a:solidFill>
                <a:latin typeface="Open Sans"/>
                <a:ea typeface="Open Sans"/>
                <a:cs typeface="Open Sans"/>
                <a:sym typeface="Open Sans"/>
              </a:rPr>
              <a:t> </a:t>
            </a:r>
          </a:p>
          <a:p>
            <a:pPr marL="171450" indent="-171450">
              <a:spcBef>
                <a:spcPts val="700"/>
              </a:spcBef>
              <a:buClr>
                <a:schemeClr val="dk1"/>
              </a:buClr>
              <a:buSzPts val="1100"/>
              <a:buFont typeface="Arial" panose="020B0604020202020204" pitchFamily="34" charset="0"/>
              <a:buChar char="•"/>
            </a:pPr>
            <a:r>
              <a:rPr lang="en-IN" sz="800" b="1" dirty="0">
                <a:solidFill>
                  <a:srgbClr val="575756"/>
                </a:solidFill>
                <a:latin typeface="Open Sans"/>
                <a:ea typeface="Open Sans"/>
                <a:cs typeface="Open Sans"/>
                <a:sym typeface="Open Sans"/>
              </a:rPr>
              <a:t>2W: </a:t>
            </a:r>
            <a:r>
              <a:rPr lang="en-IN" sz="800" dirty="0">
                <a:solidFill>
                  <a:srgbClr val="575756"/>
                </a:solidFill>
                <a:latin typeface="Open Sans"/>
                <a:ea typeface="Open Sans"/>
                <a:cs typeface="Open Sans"/>
                <a:sym typeface="Open Sans"/>
              </a:rPr>
              <a:t>Hero Electric (15,688), Okinawa (8,701) and Ather Energy (5,584)</a:t>
            </a:r>
          </a:p>
          <a:p>
            <a:pPr marL="171450" indent="-171450">
              <a:spcBef>
                <a:spcPts val="700"/>
              </a:spcBef>
              <a:buClr>
                <a:schemeClr val="dk1"/>
              </a:buClr>
              <a:buSzPts val="1100"/>
              <a:buFont typeface="Arial" panose="020B0604020202020204" pitchFamily="34" charset="0"/>
              <a:buChar char="•"/>
            </a:pPr>
            <a:r>
              <a:rPr lang="en-IN" sz="800" b="1" dirty="0">
                <a:solidFill>
                  <a:srgbClr val="575756"/>
                </a:solidFill>
                <a:latin typeface="Open Sans"/>
                <a:ea typeface="Open Sans"/>
                <a:cs typeface="Open Sans"/>
                <a:sym typeface="Open Sans"/>
              </a:rPr>
              <a:t>3W: </a:t>
            </a:r>
            <a:r>
              <a:rPr lang="en-IN" sz="800" dirty="0">
                <a:solidFill>
                  <a:srgbClr val="575756"/>
                </a:solidFill>
                <a:latin typeface="Open Sans"/>
                <a:ea typeface="Open Sans"/>
                <a:cs typeface="Open Sans"/>
                <a:sym typeface="Open Sans"/>
              </a:rPr>
              <a:t>Y.C. Electric (3,774), Mahindra Electric (1,948) and BAJAJ Auto (1,895)</a:t>
            </a:r>
          </a:p>
          <a:p>
            <a:pPr marL="171450" indent="-171450">
              <a:spcBef>
                <a:spcPts val="700"/>
              </a:spcBef>
              <a:buClr>
                <a:schemeClr val="dk1"/>
              </a:buClr>
              <a:buSzPts val="1100"/>
              <a:buFont typeface="Arial" panose="020B0604020202020204" pitchFamily="34" charset="0"/>
              <a:buChar char="•"/>
            </a:pPr>
            <a:r>
              <a:rPr lang="en-IN" sz="800" b="1" dirty="0">
                <a:solidFill>
                  <a:srgbClr val="575756"/>
                </a:solidFill>
                <a:latin typeface="Open Sans"/>
                <a:ea typeface="Open Sans"/>
                <a:cs typeface="Open Sans"/>
                <a:sym typeface="Open Sans"/>
              </a:rPr>
              <a:t>4W: </a:t>
            </a:r>
            <a:r>
              <a:rPr lang="en-IN" sz="800" dirty="0">
                <a:solidFill>
                  <a:srgbClr val="575756"/>
                </a:solidFill>
                <a:latin typeface="Open Sans"/>
                <a:ea typeface="Open Sans"/>
                <a:cs typeface="Open Sans"/>
                <a:sym typeface="Open Sans"/>
              </a:rPr>
              <a:t>Tata Motors (2,289), Mahindra Electric (797) and MG Motors (984)</a:t>
            </a:r>
          </a:p>
        </p:txBody>
      </p:sp>
      <p:sp>
        <p:nvSpPr>
          <p:cNvPr id="41" name="Text Placeholder 5">
            <a:extLst>
              <a:ext uri="{FF2B5EF4-FFF2-40B4-BE49-F238E27FC236}">
                <a16:creationId xmlns:a16="http://schemas.microsoft.com/office/drawing/2014/main" id="{C4192B8A-AE7E-5544-A70D-A966B72FE9F4}"/>
              </a:ext>
            </a:extLst>
          </p:cNvPr>
          <p:cNvSpPr txBox="1">
            <a:spLocks/>
          </p:cNvSpPr>
          <p:nvPr/>
        </p:nvSpPr>
        <p:spPr>
          <a:xfrm>
            <a:off x="5197350" y="4407095"/>
            <a:ext cx="568200" cy="204927"/>
          </a:xfrm>
          <a:prstGeom prst="rect">
            <a:avLst/>
          </a:prstGeom>
          <a:noFill/>
          <a:ln w="28575">
            <a:noFill/>
            <a:prstDash val="solid"/>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a:spcBef>
                <a:spcPts val="600"/>
              </a:spcBef>
              <a:spcAft>
                <a:spcPts val="1000"/>
              </a:spcAft>
            </a:pPr>
            <a:r>
              <a:rPr lang="en-GB" sz="700" b="1" i="1"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Q2 FY22</a:t>
            </a:r>
            <a:endParaRPr lang="en-US" sz="700" i="1"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Left Bracket 41">
            <a:extLst>
              <a:ext uri="{FF2B5EF4-FFF2-40B4-BE49-F238E27FC236}">
                <a16:creationId xmlns:a16="http://schemas.microsoft.com/office/drawing/2014/main" id="{DEAC0936-46A5-0F4C-89B9-38CF070A5116}"/>
              </a:ext>
            </a:extLst>
          </p:cNvPr>
          <p:cNvSpPr/>
          <p:nvPr/>
        </p:nvSpPr>
        <p:spPr>
          <a:xfrm rot="16200000">
            <a:off x="4646282" y="4020791"/>
            <a:ext cx="41563" cy="731520"/>
          </a:xfrm>
          <a:prstGeom prst="leftBracket">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43" name="Text Placeholder 5">
            <a:extLst>
              <a:ext uri="{FF2B5EF4-FFF2-40B4-BE49-F238E27FC236}">
                <a16:creationId xmlns:a16="http://schemas.microsoft.com/office/drawing/2014/main" id="{FA757155-5060-1D4F-AF67-8FB92EB4E504}"/>
              </a:ext>
            </a:extLst>
          </p:cNvPr>
          <p:cNvSpPr txBox="1">
            <a:spLocks/>
          </p:cNvSpPr>
          <p:nvPr/>
        </p:nvSpPr>
        <p:spPr>
          <a:xfrm>
            <a:off x="4382963" y="4407096"/>
            <a:ext cx="568200" cy="204927"/>
          </a:xfrm>
          <a:prstGeom prst="rect">
            <a:avLst/>
          </a:prstGeom>
          <a:noFill/>
          <a:ln w="28575">
            <a:noFill/>
            <a:prstDash val="solid"/>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a:spcBef>
                <a:spcPts val="600"/>
              </a:spcBef>
              <a:spcAft>
                <a:spcPts val="1000"/>
              </a:spcAft>
            </a:pPr>
            <a:r>
              <a:rPr lang="en-GB" sz="700" b="1" i="1"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Q1 FY22</a:t>
            </a:r>
            <a:endParaRPr lang="en-US" sz="700" i="1"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4" name="Left Bracket 43">
            <a:extLst>
              <a:ext uri="{FF2B5EF4-FFF2-40B4-BE49-F238E27FC236}">
                <a16:creationId xmlns:a16="http://schemas.microsoft.com/office/drawing/2014/main" id="{5EF58285-AD56-A043-8CA5-89CCBD2B0A73}"/>
              </a:ext>
            </a:extLst>
          </p:cNvPr>
          <p:cNvSpPr/>
          <p:nvPr/>
        </p:nvSpPr>
        <p:spPr>
          <a:xfrm rot="16200000">
            <a:off x="5460669" y="4020553"/>
            <a:ext cx="41563" cy="731520"/>
          </a:xfrm>
          <a:prstGeom prst="leftBracket">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Tree>
    <p:extLst>
      <p:ext uri="{BB962C8B-B14F-4D97-AF65-F5344CB8AC3E}">
        <p14:creationId xmlns:p14="http://schemas.microsoft.com/office/powerpoint/2010/main" val="1852978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sp>
        <p:nvSpPr>
          <p:cNvPr id="377" name="Google Shape;377;p42"/>
          <p:cNvSpPr txBox="1">
            <a:spLocks noGrp="1"/>
          </p:cNvSpPr>
          <p:nvPr>
            <p:ph type="ctrTitle" idx="4294967295"/>
          </p:nvPr>
        </p:nvSpPr>
        <p:spPr>
          <a:xfrm>
            <a:off x="457200" y="1373792"/>
            <a:ext cx="7772400" cy="1159800"/>
          </a:xfrm>
          <a:prstGeom prst="rect">
            <a:avLst/>
          </a:prstGeom>
        </p:spPr>
        <p:txBody>
          <a:bodyPr spcFirstLastPara="1" wrap="square" lIns="91425" tIns="91425" rIns="91425" bIns="91425" anchor="b" anchorCtr="0">
            <a:noAutofit/>
          </a:bodyPr>
          <a:lstStyle/>
          <a:p>
            <a:pPr lvl="0"/>
            <a:r>
              <a:rPr lang="en-IN" sz="9600" dirty="0"/>
              <a:t>Thank you</a:t>
            </a:r>
            <a:endParaRPr sz="9600" dirty="0"/>
          </a:p>
        </p:txBody>
      </p:sp>
      <p:sp>
        <p:nvSpPr>
          <p:cNvPr id="379" name="Google Shape;379;p42"/>
          <p:cNvSpPr txBox="1">
            <a:spLocks noGrp="1"/>
          </p:cNvSpPr>
          <p:nvPr>
            <p:ph type="body" idx="4294967295"/>
          </p:nvPr>
        </p:nvSpPr>
        <p:spPr>
          <a:xfrm>
            <a:off x="457200" y="2698567"/>
            <a:ext cx="7006856" cy="619598"/>
          </a:xfrm>
          <a:prstGeom prst="rect">
            <a:avLst/>
          </a:prstGeom>
        </p:spPr>
        <p:txBody>
          <a:bodyPr spcFirstLastPara="1" wrap="square" lIns="91425" tIns="91425" rIns="91425" bIns="91425" anchor="t" anchorCtr="0">
            <a:noAutofit/>
          </a:bodyPr>
          <a:lstStyle/>
          <a:p>
            <a:pPr marL="0" lvl="0" indent="0">
              <a:buNone/>
            </a:pPr>
            <a:r>
              <a:rPr lang="en" dirty="0"/>
              <a:t>You can find us at </a:t>
            </a:r>
            <a:r>
              <a:rPr lang="en-IN" dirty="0"/>
              <a:t>cef.ceew.in | @CEEW_CEF</a:t>
            </a:r>
          </a:p>
        </p:txBody>
      </p:sp>
      <p:sp>
        <p:nvSpPr>
          <p:cNvPr id="380" name="Google Shape;380;p42"/>
          <p:cNvSpPr/>
          <p:nvPr/>
        </p:nvSpPr>
        <p:spPr>
          <a:xfrm>
            <a:off x="581050" y="2522531"/>
            <a:ext cx="6613648" cy="120195"/>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19" name="Group 18"/>
          <p:cNvGrpSpPr/>
          <p:nvPr/>
        </p:nvGrpSpPr>
        <p:grpSpPr>
          <a:xfrm>
            <a:off x="8284057" y="4779402"/>
            <a:ext cx="715926" cy="418214"/>
            <a:chOff x="8284057" y="4779402"/>
            <a:chExt cx="715926" cy="418214"/>
          </a:xfrm>
        </p:grpSpPr>
        <p:sp>
          <p:nvSpPr>
            <p:cNvPr id="20" name="Rounded Rectangle 19"/>
            <p:cNvSpPr/>
            <p:nvPr/>
          </p:nvSpPr>
          <p:spPr>
            <a:xfrm>
              <a:off x="8331958" y="4779402"/>
              <a:ext cx="614149" cy="418214"/>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nvGrpSpPr>
            <p:cNvPr id="21" name="Group 20"/>
            <p:cNvGrpSpPr/>
            <p:nvPr/>
          </p:nvGrpSpPr>
          <p:grpSpPr>
            <a:xfrm>
              <a:off x="8284057" y="4879531"/>
              <a:ext cx="715926" cy="263969"/>
              <a:chOff x="1376812" y="1471708"/>
              <a:chExt cx="715926" cy="263969"/>
            </a:xfrm>
          </p:grpSpPr>
          <p:sp>
            <p:nvSpPr>
              <p:cNvPr id="22" name="TextBox 21"/>
              <p:cNvSpPr txBox="1"/>
              <p:nvPr/>
            </p:nvSpPr>
            <p:spPr>
              <a:xfrm>
                <a:off x="1376812" y="1535622"/>
                <a:ext cx="715926" cy="200055"/>
              </a:xfrm>
              <a:prstGeom prst="rect">
                <a:avLst/>
              </a:prstGeom>
              <a:noFill/>
            </p:spPr>
            <p:txBody>
              <a:bodyPr wrap="square" rtlCol="0">
                <a:spAutoFit/>
              </a:bodyPr>
              <a:lstStyle/>
              <a:p>
                <a:r>
                  <a:rPr lang="en-IN" sz="700" b="1" dirty="0">
                    <a:solidFill>
                      <a:srgbClr val="575756"/>
                    </a:solidFill>
                    <a:latin typeface="Open Sans"/>
                    <a:ea typeface="Open Sans"/>
                    <a:cs typeface="Open Sans"/>
                    <a:sym typeface="Open Sans"/>
                  </a:rPr>
                  <a:t>cef.ceew.in</a:t>
                </a:r>
              </a:p>
            </p:txBody>
          </p:sp>
          <p:grpSp>
            <p:nvGrpSpPr>
              <p:cNvPr id="23" name="Group 22"/>
              <p:cNvGrpSpPr/>
              <p:nvPr/>
            </p:nvGrpSpPr>
            <p:grpSpPr>
              <a:xfrm>
                <a:off x="1504037" y="1471708"/>
                <a:ext cx="436340" cy="63914"/>
                <a:chOff x="973747" y="978085"/>
                <a:chExt cx="436340" cy="63914"/>
              </a:xfrm>
            </p:grpSpPr>
            <p:sp>
              <p:nvSpPr>
                <p:cNvPr id="25" name="Oval 24"/>
                <p:cNvSpPr/>
                <p:nvPr/>
              </p:nvSpPr>
              <p:spPr>
                <a:xfrm>
                  <a:off x="1349029" y="978085"/>
                  <a:ext cx="61058" cy="61059"/>
                </a:xfrm>
                <a:prstGeom prst="ellipse">
                  <a:avLst/>
                </a:prstGeom>
                <a:solidFill>
                  <a:srgbClr val="0A9F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6" name="Oval 25"/>
                <p:cNvSpPr/>
                <p:nvPr/>
              </p:nvSpPr>
              <p:spPr>
                <a:xfrm>
                  <a:off x="1084312" y="980940"/>
                  <a:ext cx="61058" cy="61059"/>
                </a:xfrm>
                <a:prstGeom prst="ellipse">
                  <a:avLst/>
                </a:prstGeom>
                <a:solidFill>
                  <a:srgbClr val="87B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7" name="Oval 26"/>
                <p:cNvSpPr/>
                <p:nvPr/>
              </p:nvSpPr>
              <p:spPr>
                <a:xfrm>
                  <a:off x="973747" y="980940"/>
                  <a:ext cx="61058" cy="61059"/>
                </a:xfrm>
                <a:prstGeom prst="ellipse">
                  <a:avLst/>
                </a:prstGeom>
                <a:solidFill>
                  <a:srgbClr val="EA58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grpSp>
      </p:grpSp>
      <p:sp>
        <p:nvSpPr>
          <p:cNvPr id="14" name="TextBox 13">
            <a:extLst>
              <a:ext uri="{FF2B5EF4-FFF2-40B4-BE49-F238E27FC236}">
                <a16:creationId xmlns:a16="http://schemas.microsoft.com/office/drawing/2014/main" id="{A09E986E-6DCA-46DF-95C5-67EB2796B8B8}"/>
              </a:ext>
            </a:extLst>
          </p:cNvPr>
          <p:cNvSpPr txBox="1"/>
          <p:nvPr/>
        </p:nvSpPr>
        <p:spPr>
          <a:xfrm>
            <a:off x="457198" y="3524818"/>
            <a:ext cx="8390423" cy="1107996"/>
          </a:xfrm>
          <a:prstGeom prst="rect">
            <a:avLst/>
          </a:prstGeom>
          <a:noFill/>
        </p:spPr>
        <p:txBody>
          <a:bodyPr wrap="square" numCol="2">
            <a:spAutoFit/>
          </a:bodyPr>
          <a:lstStyle/>
          <a:p>
            <a:pPr marL="0" lvl="0" indent="0">
              <a:buNone/>
            </a:pPr>
            <a:r>
              <a:rPr lang="en-IN" b="1" dirty="0">
                <a:solidFill>
                  <a:schemeClr val="bg1"/>
                </a:solidFill>
                <a:latin typeface="Open Sans" panose="020B0606030504020204" pitchFamily="34" charset="0"/>
                <a:ea typeface="Open Sans" panose="020B0606030504020204" pitchFamily="34" charset="0"/>
                <a:cs typeface="Open Sans" panose="020B0606030504020204" pitchFamily="34" charset="0"/>
              </a:rPr>
              <a:t>Authors</a:t>
            </a:r>
          </a:p>
          <a:p>
            <a:pPr marL="0" lvl="0" indent="0">
              <a:buNone/>
            </a:pPr>
            <a:r>
              <a:rPr lang="en-IN" sz="1200" dirty="0">
                <a:solidFill>
                  <a:schemeClr val="bg1"/>
                </a:solidFill>
                <a:latin typeface="Open Sans" panose="020B0606030504020204" pitchFamily="34" charset="0"/>
                <a:ea typeface="Open Sans" panose="020B0606030504020204" pitchFamily="34" charset="0"/>
                <a:cs typeface="Open Sans" panose="020B0606030504020204" pitchFamily="34" charset="0"/>
              </a:rPr>
              <a:t>Ruchita Shah (ruchita.shah@ceew.in)</a:t>
            </a:r>
          </a:p>
          <a:p>
            <a:pPr marL="0" lvl="0" indent="0">
              <a:buNone/>
            </a:pPr>
            <a:r>
              <a:rPr lang="en-IN" sz="1200" dirty="0">
                <a:solidFill>
                  <a:schemeClr val="bg1"/>
                </a:solidFill>
                <a:latin typeface="Open Sans" panose="020B0606030504020204" pitchFamily="34" charset="0"/>
                <a:ea typeface="Open Sans" panose="020B0606030504020204" pitchFamily="34" charset="0"/>
                <a:cs typeface="Open Sans" panose="020B0606030504020204" pitchFamily="34" charset="0"/>
              </a:rPr>
              <a:t>Nikhil Sharma (nikhil.sharma@ceew.in)</a:t>
            </a:r>
          </a:p>
          <a:p>
            <a:pPr marL="0" lvl="0" indent="0">
              <a:buNone/>
            </a:pPr>
            <a:r>
              <a:rPr lang="en-IN" sz="1200" dirty="0">
                <a:solidFill>
                  <a:schemeClr val="bg1"/>
                </a:solidFill>
                <a:latin typeface="Open Sans" panose="020B0606030504020204" pitchFamily="34" charset="0"/>
                <a:ea typeface="Open Sans" panose="020B0606030504020204" pitchFamily="34" charset="0"/>
                <a:cs typeface="Open Sans" panose="020B0606030504020204" pitchFamily="34" charset="0"/>
              </a:rPr>
              <a:t>Meghna Nair (meghna.nair@ceew.in)</a:t>
            </a:r>
          </a:p>
          <a:p>
            <a:pPr marL="0" lvl="0" indent="0">
              <a:buNone/>
            </a:pPr>
            <a:r>
              <a:rPr lang="en-IN" sz="1200" dirty="0">
                <a:solidFill>
                  <a:schemeClr val="bg1"/>
                </a:solidFill>
                <a:latin typeface="Open Sans" panose="020B0606030504020204" pitchFamily="34" charset="0"/>
                <a:ea typeface="Open Sans" panose="020B0606030504020204" pitchFamily="34" charset="0"/>
                <a:cs typeface="Open Sans" panose="020B0606030504020204" pitchFamily="34" charset="0"/>
              </a:rPr>
              <a:t>Shreyas Garg (shreyas.garg@ceew.in)</a:t>
            </a:r>
          </a:p>
          <a:p>
            <a:pPr marL="0" lvl="0" indent="0">
              <a:buNone/>
            </a:pPr>
            <a:r>
              <a:rPr lang="en-IN" b="1" dirty="0">
                <a:solidFill>
                  <a:schemeClr val="bg1"/>
                </a:solidFill>
                <a:latin typeface="Open Sans" panose="020B0606030504020204" pitchFamily="34" charset="0"/>
                <a:ea typeface="Open Sans" panose="020B0606030504020204" pitchFamily="34" charset="0"/>
                <a:cs typeface="Open Sans" panose="020B0606030504020204" pitchFamily="34" charset="0"/>
              </a:rPr>
              <a:t>Reviewers</a:t>
            </a:r>
          </a:p>
          <a:p>
            <a:r>
              <a:rPr lang="en-IN" sz="12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Gagan</a:t>
            </a:r>
            <a:r>
              <a:rPr lang="en-IN" sz="1200" dirty="0">
                <a:solidFill>
                  <a:schemeClr val="bg1"/>
                </a:solidFill>
                <a:latin typeface="Open Sans" panose="020B0606030504020204" pitchFamily="34" charset="0"/>
                <a:ea typeface="Open Sans" panose="020B0606030504020204" pitchFamily="34" charset="0"/>
                <a:cs typeface="Open Sans" panose="020B0606030504020204" pitchFamily="34" charset="0"/>
              </a:rPr>
              <a:t> Sidhu (gagan.sidhu@ceew.in)</a:t>
            </a:r>
          </a:p>
          <a:p>
            <a:r>
              <a:rPr lang="en-IN" sz="1200" dirty="0">
                <a:solidFill>
                  <a:schemeClr val="bg1"/>
                </a:solidFill>
                <a:latin typeface="Open Sans" panose="020B0606030504020204" pitchFamily="34" charset="0"/>
                <a:ea typeface="Open Sans" panose="020B0606030504020204" pitchFamily="34" charset="0"/>
                <a:cs typeface="Open Sans" panose="020B0606030504020204" pitchFamily="34" charset="0"/>
              </a:rPr>
              <a:t>Rishabh Jain (rishabh.jain@ceew.in)</a:t>
            </a:r>
            <a:endParaRPr lang="en-IN" sz="1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0" lvl="0" indent="0">
              <a:buNone/>
            </a:pPr>
            <a:endParaRPr lang="en-IN"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0" lvl="0" indent="0">
              <a:buNone/>
            </a:pPr>
            <a:endParaRPr lang="en-IN" sz="12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8110893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p20"/>
          <p:cNvSpPr txBox="1">
            <a:spLocks noGrp="1"/>
          </p:cNvSpPr>
          <p:nvPr>
            <p:ph type="title"/>
          </p:nvPr>
        </p:nvSpPr>
        <p:spPr>
          <a:xfrm>
            <a:off x="457200" y="193042"/>
            <a:ext cx="8229600" cy="238997"/>
          </a:xfrm>
          <a:prstGeom prst="rect">
            <a:avLst/>
          </a:prstGeom>
        </p:spPr>
        <p:txBody>
          <a:bodyPr spcFirstLastPara="1" wrap="square" lIns="91425" tIns="91425" rIns="91425" bIns="91425" anchor="b" anchorCtr="0">
            <a:noAutofit/>
          </a:bodyPr>
          <a:lstStyle/>
          <a:p>
            <a:pPr lvl="0"/>
            <a:r>
              <a:rPr lang="en-US" sz="1200" dirty="0">
                <a:solidFill>
                  <a:srgbClr val="575756"/>
                </a:solidFill>
              </a:rPr>
              <a:t>Annexure I: </a:t>
            </a:r>
            <a:r>
              <a:rPr lang="en-IN" sz="1200" dirty="0">
                <a:solidFill>
                  <a:srgbClr val="0A9FD9"/>
                </a:solidFill>
              </a:rPr>
              <a:t>Green bond issuances (last 2 years)</a:t>
            </a:r>
            <a:endParaRPr sz="1200" dirty="0">
              <a:solidFill>
                <a:srgbClr val="0A9FD9"/>
              </a:solidFill>
            </a:endParaRPr>
          </a:p>
        </p:txBody>
      </p:sp>
      <p:sp>
        <p:nvSpPr>
          <p:cNvPr id="33" name="Text Placeholder 3">
            <a:extLst>
              <a:ext uri="{FF2B5EF4-FFF2-40B4-BE49-F238E27FC236}">
                <a16:creationId xmlns:a16="http://schemas.microsoft.com/office/drawing/2014/main" id="{0360A977-9629-CC46-AD9C-DEB07F225895}"/>
              </a:ext>
            </a:extLst>
          </p:cNvPr>
          <p:cNvSpPr txBox="1">
            <a:spLocks/>
          </p:cNvSpPr>
          <p:nvPr/>
        </p:nvSpPr>
        <p:spPr>
          <a:xfrm>
            <a:off x="161612" y="4744965"/>
            <a:ext cx="3249121" cy="365126"/>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700" i="1" dirty="0">
                <a:solidFill>
                  <a:srgbClr val="0A9FD9"/>
                </a:solidFill>
                <a:latin typeface="Open Sans" panose="020B0606030504020204" pitchFamily="34" charset="0"/>
                <a:ea typeface="Open Sans" panose="020B0606030504020204" pitchFamily="34" charset="0"/>
                <a:cs typeface="Open Sans" panose="020B0606030504020204" pitchFamily="34" charset="0"/>
              </a:rPr>
              <a:t>Source: </a:t>
            </a:r>
            <a:r>
              <a:rPr lang="en-IN" sz="700" i="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Climate Bonds Initiative and company press releases.</a:t>
            </a:r>
          </a:p>
        </p:txBody>
      </p:sp>
      <p:sp>
        <p:nvSpPr>
          <p:cNvPr id="26" name="Rectangle 25"/>
          <p:cNvSpPr/>
          <p:nvPr/>
        </p:nvSpPr>
        <p:spPr>
          <a:xfrm rot="16200000">
            <a:off x="9082410" y="-91649"/>
            <a:ext cx="249623" cy="815252"/>
          </a:xfrm>
          <a:prstGeom prst="rect">
            <a:avLst/>
          </a:prstGeom>
          <a:solidFill>
            <a:srgbClr val="009C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8" name="TextBox 27"/>
          <p:cNvSpPr txBox="1"/>
          <p:nvPr/>
        </p:nvSpPr>
        <p:spPr>
          <a:xfrm>
            <a:off x="8821030" y="208255"/>
            <a:ext cx="322970" cy="215444"/>
          </a:xfrm>
          <a:prstGeom prst="rect">
            <a:avLst/>
          </a:prstGeom>
          <a:noFill/>
        </p:spPr>
        <p:txBody>
          <a:bodyPr wrap="square" rtlCol="0">
            <a:spAutoFit/>
          </a:bodyPr>
          <a:lstStyle/>
          <a:p>
            <a:r>
              <a:rPr lang="en-IN" sz="800" dirty="0">
                <a:solidFill>
                  <a:schemeClr val="bg1"/>
                </a:solidFill>
                <a:latin typeface="Open Sans" panose="020B0606030504020204" pitchFamily="34" charset="0"/>
                <a:ea typeface="Open Sans" panose="020B0606030504020204" pitchFamily="34" charset="0"/>
                <a:cs typeface="Open Sans" panose="020B0606030504020204" pitchFamily="34" charset="0"/>
              </a:rPr>
              <a:t>17</a:t>
            </a:r>
          </a:p>
        </p:txBody>
      </p:sp>
      <p:grpSp>
        <p:nvGrpSpPr>
          <p:cNvPr id="13" name="Group 12"/>
          <p:cNvGrpSpPr/>
          <p:nvPr/>
        </p:nvGrpSpPr>
        <p:grpSpPr>
          <a:xfrm>
            <a:off x="8284057" y="4779402"/>
            <a:ext cx="715926" cy="418214"/>
            <a:chOff x="8284057" y="4779402"/>
            <a:chExt cx="715926" cy="418214"/>
          </a:xfrm>
        </p:grpSpPr>
        <p:sp>
          <p:nvSpPr>
            <p:cNvPr id="14" name="Rounded Rectangle 13"/>
            <p:cNvSpPr/>
            <p:nvPr/>
          </p:nvSpPr>
          <p:spPr>
            <a:xfrm>
              <a:off x="8331958" y="4779402"/>
              <a:ext cx="614149" cy="418214"/>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nvGrpSpPr>
            <p:cNvPr id="15" name="Group 14"/>
            <p:cNvGrpSpPr/>
            <p:nvPr/>
          </p:nvGrpSpPr>
          <p:grpSpPr>
            <a:xfrm>
              <a:off x="8284057" y="4879531"/>
              <a:ext cx="715926" cy="263969"/>
              <a:chOff x="1376812" y="1471708"/>
              <a:chExt cx="715926" cy="263969"/>
            </a:xfrm>
          </p:grpSpPr>
          <p:sp>
            <p:nvSpPr>
              <p:cNvPr id="18" name="TextBox 17"/>
              <p:cNvSpPr txBox="1"/>
              <p:nvPr/>
            </p:nvSpPr>
            <p:spPr>
              <a:xfrm>
                <a:off x="1376812" y="1535622"/>
                <a:ext cx="715926" cy="200055"/>
              </a:xfrm>
              <a:prstGeom prst="rect">
                <a:avLst/>
              </a:prstGeom>
              <a:noFill/>
            </p:spPr>
            <p:txBody>
              <a:bodyPr wrap="square" rtlCol="0">
                <a:spAutoFit/>
              </a:bodyPr>
              <a:lstStyle/>
              <a:p>
                <a:r>
                  <a:rPr lang="en-IN" sz="700" b="1" dirty="0">
                    <a:solidFill>
                      <a:srgbClr val="575756"/>
                    </a:solidFill>
                    <a:latin typeface="Open Sans"/>
                    <a:ea typeface="Open Sans"/>
                    <a:cs typeface="Open Sans"/>
                    <a:sym typeface="Open Sans"/>
                  </a:rPr>
                  <a:t>cef.ceew.in</a:t>
                </a:r>
              </a:p>
            </p:txBody>
          </p:sp>
          <p:grpSp>
            <p:nvGrpSpPr>
              <p:cNvPr id="21" name="Group 20"/>
              <p:cNvGrpSpPr/>
              <p:nvPr/>
            </p:nvGrpSpPr>
            <p:grpSpPr>
              <a:xfrm>
                <a:off x="1504037" y="1471708"/>
                <a:ext cx="436340" cy="63914"/>
                <a:chOff x="973747" y="978085"/>
                <a:chExt cx="436340" cy="63914"/>
              </a:xfrm>
            </p:grpSpPr>
            <p:sp>
              <p:nvSpPr>
                <p:cNvPr id="25" name="Oval 24"/>
                <p:cNvSpPr/>
                <p:nvPr/>
              </p:nvSpPr>
              <p:spPr>
                <a:xfrm>
                  <a:off x="1349029" y="978085"/>
                  <a:ext cx="61058" cy="61059"/>
                </a:xfrm>
                <a:prstGeom prst="ellipse">
                  <a:avLst/>
                </a:prstGeom>
                <a:solidFill>
                  <a:srgbClr val="0A9F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7" name="Oval 26"/>
                <p:cNvSpPr/>
                <p:nvPr/>
              </p:nvSpPr>
              <p:spPr>
                <a:xfrm>
                  <a:off x="1084312" y="980940"/>
                  <a:ext cx="61058" cy="61059"/>
                </a:xfrm>
                <a:prstGeom prst="ellipse">
                  <a:avLst/>
                </a:prstGeom>
                <a:solidFill>
                  <a:srgbClr val="87B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9" name="Oval 28"/>
                <p:cNvSpPr/>
                <p:nvPr/>
              </p:nvSpPr>
              <p:spPr>
                <a:xfrm>
                  <a:off x="973747" y="980940"/>
                  <a:ext cx="61058" cy="61059"/>
                </a:xfrm>
                <a:prstGeom prst="ellipse">
                  <a:avLst/>
                </a:prstGeom>
                <a:solidFill>
                  <a:srgbClr val="EA58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grpSp>
      </p:grpSp>
      <p:graphicFrame>
        <p:nvGraphicFramePr>
          <p:cNvPr id="19" name="Table 18">
            <a:extLst>
              <a:ext uri="{FF2B5EF4-FFF2-40B4-BE49-F238E27FC236}">
                <a16:creationId xmlns:a16="http://schemas.microsoft.com/office/drawing/2014/main" id="{AE46A7EC-BFCA-FB46-8DF3-539212CAC543}"/>
              </a:ext>
            </a:extLst>
          </p:cNvPr>
          <p:cNvGraphicFramePr>
            <a:graphicFrameLocks noGrp="1"/>
          </p:cNvGraphicFramePr>
          <p:nvPr>
            <p:extLst>
              <p:ext uri="{D42A27DB-BD31-4B8C-83A1-F6EECF244321}">
                <p14:modId xmlns:p14="http://schemas.microsoft.com/office/powerpoint/2010/main" val="362253796"/>
              </p:ext>
            </p:extLst>
          </p:nvPr>
        </p:nvGraphicFramePr>
        <p:xfrm>
          <a:off x="243308" y="552897"/>
          <a:ext cx="8656223" cy="4164085"/>
        </p:xfrm>
        <a:graphic>
          <a:graphicData uri="http://schemas.openxmlformats.org/drawingml/2006/table">
            <a:tbl>
              <a:tblPr firstRow="1" bandRow="1">
                <a:tableStyleId>{B301B821-A1FF-4177-AEE7-76D212191A09}</a:tableStyleId>
              </a:tblPr>
              <a:tblGrid>
                <a:gridCol w="860278">
                  <a:extLst>
                    <a:ext uri="{9D8B030D-6E8A-4147-A177-3AD203B41FA5}">
                      <a16:colId xmlns:a16="http://schemas.microsoft.com/office/drawing/2014/main" val="3324511095"/>
                    </a:ext>
                  </a:extLst>
                </a:gridCol>
                <a:gridCol w="1032642">
                  <a:extLst>
                    <a:ext uri="{9D8B030D-6E8A-4147-A177-3AD203B41FA5}">
                      <a16:colId xmlns:a16="http://schemas.microsoft.com/office/drawing/2014/main" val="2145987011"/>
                    </a:ext>
                  </a:extLst>
                </a:gridCol>
                <a:gridCol w="906517">
                  <a:extLst>
                    <a:ext uri="{9D8B030D-6E8A-4147-A177-3AD203B41FA5}">
                      <a16:colId xmlns:a16="http://schemas.microsoft.com/office/drawing/2014/main" val="599864313"/>
                    </a:ext>
                  </a:extLst>
                </a:gridCol>
                <a:gridCol w="953814">
                  <a:extLst>
                    <a:ext uri="{9D8B030D-6E8A-4147-A177-3AD203B41FA5}">
                      <a16:colId xmlns:a16="http://schemas.microsoft.com/office/drawing/2014/main" val="740781778"/>
                    </a:ext>
                  </a:extLst>
                </a:gridCol>
                <a:gridCol w="1172836">
                  <a:extLst>
                    <a:ext uri="{9D8B030D-6E8A-4147-A177-3AD203B41FA5}">
                      <a16:colId xmlns:a16="http://schemas.microsoft.com/office/drawing/2014/main" val="1011207916"/>
                    </a:ext>
                  </a:extLst>
                </a:gridCol>
                <a:gridCol w="841876">
                  <a:extLst>
                    <a:ext uri="{9D8B030D-6E8A-4147-A177-3AD203B41FA5}">
                      <a16:colId xmlns:a16="http://schemas.microsoft.com/office/drawing/2014/main" val="4040661390"/>
                    </a:ext>
                  </a:extLst>
                </a:gridCol>
                <a:gridCol w="891223">
                  <a:extLst>
                    <a:ext uri="{9D8B030D-6E8A-4147-A177-3AD203B41FA5}">
                      <a16:colId xmlns:a16="http://schemas.microsoft.com/office/drawing/2014/main" val="770902494"/>
                    </a:ext>
                  </a:extLst>
                </a:gridCol>
                <a:gridCol w="1997037">
                  <a:extLst>
                    <a:ext uri="{9D8B030D-6E8A-4147-A177-3AD203B41FA5}">
                      <a16:colId xmlns:a16="http://schemas.microsoft.com/office/drawing/2014/main" val="3482742674"/>
                    </a:ext>
                  </a:extLst>
                </a:gridCol>
              </a:tblGrid>
              <a:tr h="473432">
                <a:tc>
                  <a:txBody>
                    <a:bodyPr/>
                    <a:lstStyle/>
                    <a:p>
                      <a:pPr algn="ctr"/>
                      <a:r>
                        <a:rPr lang="en-US" sz="1200" dirty="0">
                          <a:latin typeface="Open Sans" panose="020B0606030504020204" pitchFamily="34" charset="0"/>
                          <a:ea typeface="Open Sans" panose="020B0606030504020204" pitchFamily="34" charset="0"/>
                          <a:cs typeface="Open Sans" panose="020B0606030504020204" pitchFamily="34" charset="0"/>
                        </a:rPr>
                        <a:t>Date</a:t>
                      </a:r>
                    </a:p>
                  </a:txBody>
                  <a:tcPr anchor="ctr"/>
                </a:tc>
                <a:tc>
                  <a:txBody>
                    <a:bodyPr/>
                    <a:lstStyle/>
                    <a:p>
                      <a:pPr marR="0" algn="ctr" rtl="0">
                        <a:lnSpc>
                          <a:spcPct val="100000"/>
                        </a:lnSpc>
                        <a:spcBef>
                          <a:spcPts val="0"/>
                        </a:spcBef>
                        <a:spcAft>
                          <a:spcPts val="0"/>
                        </a:spcAft>
                        <a:buClr>
                          <a:srgbClr val="000000"/>
                        </a:buClr>
                        <a:buFont typeface="Arial"/>
                      </a:pPr>
                      <a:r>
                        <a:rPr lang="en-US" sz="1200" b="1" u="none" strike="noStrike" cap="none"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a:rPr>
                        <a:t>Company</a:t>
                      </a:r>
                      <a:endParaRPr lang="en-US" sz="1200" b="1" i="0" u="none" strike="noStrike" cap="none"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a:endParaRPr>
                    </a:p>
                  </a:txBody>
                  <a:tcPr anchor="ctr"/>
                </a:tc>
                <a:tc>
                  <a:txBody>
                    <a:bodyPr/>
                    <a:lstStyle/>
                    <a:p>
                      <a:pPr marR="0" algn="ctr" rtl="0">
                        <a:lnSpc>
                          <a:spcPct val="100000"/>
                        </a:lnSpc>
                        <a:spcBef>
                          <a:spcPts val="0"/>
                        </a:spcBef>
                        <a:spcAft>
                          <a:spcPts val="0"/>
                        </a:spcAft>
                        <a:buClr>
                          <a:srgbClr val="000000"/>
                        </a:buClr>
                        <a:buFont typeface="Arial"/>
                      </a:pPr>
                      <a:r>
                        <a:rPr lang="en-US" sz="1200" b="1" u="none" strike="noStrike" cap="none"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a:rPr>
                        <a:t>Size (USD million)</a:t>
                      </a:r>
                      <a:endParaRPr lang="en-US" sz="1200" b="1" i="0" u="none" strike="noStrike" cap="none"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a:endParaRPr>
                    </a:p>
                  </a:txBody>
                  <a:tcPr anchor="ctr"/>
                </a:tc>
                <a:tc>
                  <a:txBody>
                    <a:bodyPr/>
                    <a:lstStyle/>
                    <a:p>
                      <a:pPr marR="0" algn="ctr" rtl="0">
                        <a:lnSpc>
                          <a:spcPct val="100000"/>
                        </a:lnSpc>
                        <a:spcBef>
                          <a:spcPts val="0"/>
                        </a:spcBef>
                        <a:spcAft>
                          <a:spcPts val="0"/>
                        </a:spcAft>
                        <a:buClr>
                          <a:srgbClr val="000000"/>
                        </a:buClr>
                        <a:buFont typeface="Arial"/>
                      </a:pPr>
                      <a:r>
                        <a:rPr lang="en-US" sz="1200" b="1" u="none" strike="noStrike" cap="none"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a:rPr>
                        <a:t>Sector</a:t>
                      </a:r>
                      <a:endParaRPr lang="en-US" sz="1200" b="1" i="0" u="none" strike="noStrike" cap="none"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a:endParaRPr>
                    </a:p>
                  </a:txBody>
                  <a:tcPr anchor="ctr"/>
                </a:tc>
                <a:tc>
                  <a:txBody>
                    <a:bodyPr/>
                    <a:lstStyle/>
                    <a:p>
                      <a:pPr marR="0" algn="ctr" rtl="0">
                        <a:lnSpc>
                          <a:spcPct val="100000"/>
                        </a:lnSpc>
                        <a:spcBef>
                          <a:spcPts val="0"/>
                        </a:spcBef>
                        <a:spcAft>
                          <a:spcPts val="0"/>
                        </a:spcAft>
                        <a:buClr>
                          <a:srgbClr val="000000"/>
                        </a:buClr>
                        <a:buFont typeface="Arial"/>
                      </a:pPr>
                      <a:r>
                        <a:rPr lang="en-US" sz="1200" b="1" u="none" strike="noStrike" cap="none"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a:rPr>
                        <a:t>Coupon rate (%)</a:t>
                      </a:r>
                      <a:endParaRPr lang="en-US" sz="1200" b="1" i="0" u="none" strike="noStrike" cap="none"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a:endParaRPr>
                    </a:p>
                  </a:txBody>
                  <a:tcPr anchor="ctr"/>
                </a:tc>
                <a:tc>
                  <a:txBody>
                    <a:bodyPr/>
                    <a:lstStyle/>
                    <a:p>
                      <a:pPr marR="0" algn="ctr" rtl="0">
                        <a:lnSpc>
                          <a:spcPct val="100000"/>
                        </a:lnSpc>
                        <a:spcBef>
                          <a:spcPts val="0"/>
                        </a:spcBef>
                        <a:spcAft>
                          <a:spcPts val="0"/>
                        </a:spcAft>
                        <a:buClr>
                          <a:srgbClr val="000000"/>
                        </a:buClr>
                        <a:buFont typeface="Arial"/>
                      </a:pPr>
                      <a:r>
                        <a:rPr lang="en-US" sz="1200" b="1" u="none" strike="noStrike" cap="none"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a:rPr>
                        <a:t>Rating</a:t>
                      </a:r>
                      <a:endParaRPr lang="en-US" sz="1200" b="1" i="0" u="none" strike="noStrike" cap="none"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a:endParaRPr>
                    </a:p>
                  </a:txBody>
                  <a:tcPr anchor="ctr"/>
                </a:tc>
                <a:tc>
                  <a:txBody>
                    <a:bodyPr/>
                    <a:lstStyle/>
                    <a:p>
                      <a:pPr marR="0" algn="ctr" rtl="0">
                        <a:lnSpc>
                          <a:spcPct val="100000"/>
                        </a:lnSpc>
                        <a:spcBef>
                          <a:spcPts val="0"/>
                        </a:spcBef>
                        <a:spcAft>
                          <a:spcPts val="0"/>
                        </a:spcAft>
                        <a:buClr>
                          <a:srgbClr val="000000"/>
                        </a:buClr>
                        <a:buFont typeface="Arial"/>
                      </a:pPr>
                      <a:r>
                        <a:rPr lang="en-US" sz="1200" b="1" u="none" strike="noStrike" cap="none"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a:rPr>
                        <a:t>Tenor (Years)</a:t>
                      </a:r>
                      <a:endParaRPr lang="en-US" sz="1200" b="1" i="0" u="none" strike="noStrike" cap="none"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a:endParaRPr>
                    </a:p>
                  </a:txBody>
                  <a:tcPr anchor="ctr"/>
                </a:tc>
                <a:tc>
                  <a:txBody>
                    <a:bodyPr/>
                    <a:lstStyle/>
                    <a:p>
                      <a:pPr marR="0" algn="ctr" rtl="0">
                        <a:lnSpc>
                          <a:spcPct val="100000"/>
                        </a:lnSpc>
                        <a:spcBef>
                          <a:spcPts val="0"/>
                        </a:spcBef>
                        <a:spcAft>
                          <a:spcPts val="0"/>
                        </a:spcAft>
                        <a:buClr>
                          <a:srgbClr val="000000"/>
                        </a:buClr>
                        <a:buFont typeface="Arial"/>
                      </a:pPr>
                      <a:r>
                        <a:rPr lang="en-US" sz="1200" b="1" u="none" strike="noStrike" cap="none"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a:rPr>
                        <a:t>Purpose</a:t>
                      </a:r>
                      <a:endParaRPr lang="en-US" sz="1200" b="1" i="0" u="none" strike="noStrike" cap="none"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a:endParaRPr>
                    </a:p>
                  </a:txBody>
                  <a:tcPr anchor="ctr"/>
                </a:tc>
                <a:extLst>
                  <a:ext uri="{0D108BD9-81ED-4DB2-BD59-A6C34878D82A}">
                    <a16:rowId xmlns:a16="http://schemas.microsoft.com/office/drawing/2014/main" val="893640282"/>
                  </a:ext>
                </a:extLst>
              </a:tr>
              <a:tr h="414544">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800" b="1" dirty="0">
                          <a:latin typeface="Open Sans" panose="020B0606030504020204" pitchFamily="34" charset="0"/>
                          <a:ea typeface="Open Sans" panose="020B0606030504020204" pitchFamily="34" charset="0"/>
                          <a:cs typeface="Open Sans" panose="020B0606030504020204" pitchFamily="34" charset="0"/>
                        </a:rPr>
                        <a:t>September 2021</a:t>
                      </a:r>
                    </a:p>
                  </a:txBody>
                  <a:tcPr anchor="ctr"/>
                </a:tc>
                <a:tc>
                  <a:txBody>
                    <a:bodyPr/>
                    <a:lstStyle/>
                    <a:p>
                      <a:pPr algn="ctr" fontAlgn="t"/>
                      <a:r>
                        <a:rPr lang="en-US" sz="800" b="1" i="0" u="none" strike="noStrike" cap="non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sym typeface="Arial"/>
                        </a:rPr>
                        <a:t>Adani Green Energy</a:t>
                      </a:r>
                    </a:p>
                  </a:txBody>
                  <a:tcPr marL="0" marR="0" marT="0" marB="0" anchor="ctr"/>
                </a:tc>
                <a:tc>
                  <a:txBody>
                    <a:bodyPr/>
                    <a:lstStyle/>
                    <a:p>
                      <a:pPr algn="ctr" fontAlgn="b"/>
                      <a:r>
                        <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750</a:t>
                      </a:r>
                    </a:p>
                  </a:txBody>
                  <a:tcPr anchor="ctr"/>
                </a:tc>
                <a:tc>
                  <a:txBody>
                    <a:bodyPr/>
                    <a:lstStyle/>
                    <a:p>
                      <a:pPr marL="0" marR="0" lvl="0" indent="0" algn="ctr" defTabSz="914400" rtl="0" eaLnBrk="1" fontAlgn="b" latinLnBrk="0" hangingPunct="1">
                        <a:lnSpc>
                          <a:spcPct val="100000"/>
                        </a:lnSpc>
                        <a:spcBef>
                          <a:spcPts val="0"/>
                        </a:spcBef>
                        <a:spcAft>
                          <a:spcPts val="0"/>
                        </a:spcAft>
                        <a:buClr>
                          <a:srgbClr val="000000"/>
                        </a:buClr>
                        <a:buSzTx/>
                        <a:buFont typeface="Arial"/>
                        <a:buNone/>
                        <a:tabLst/>
                        <a:defRPr/>
                      </a:pPr>
                      <a:r>
                        <a:rPr kumimoji="0" lang="en-US" sz="800" b="0" i="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rPr>
                        <a:t>Solar and wind</a:t>
                      </a:r>
                    </a:p>
                  </a:txBody>
                  <a:tcPr anchor="ctr"/>
                </a:tc>
                <a:tc>
                  <a:txBody>
                    <a:bodyPr/>
                    <a:lstStyle/>
                    <a:p>
                      <a:pPr algn="ctr" fontAlgn="b"/>
                      <a:r>
                        <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4.375%</a:t>
                      </a:r>
                    </a:p>
                  </a:txBody>
                  <a:tcPr anchor="ctr"/>
                </a:tc>
                <a:tc>
                  <a:txBody>
                    <a:bodyPr/>
                    <a:lstStyle/>
                    <a:p>
                      <a:pPr marL="0" marR="0" lvl="0" indent="0" algn="ctr" defTabSz="914400" rtl="0" eaLnBrk="1" fontAlgn="b" latinLnBrk="0" hangingPunct="1">
                        <a:lnSpc>
                          <a:spcPct val="100000"/>
                        </a:lnSpc>
                        <a:spcBef>
                          <a:spcPts val="0"/>
                        </a:spcBef>
                        <a:spcAft>
                          <a:spcPts val="0"/>
                        </a:spcAft>
                        <a:buClr>
                          <a:srgbClr val="000000"/>
                        </a:buClr>
                        <a:buSzTx/>
                        <a:buFont typeface="Arial"/>
                        <a:buNone/>
                        <a:tabLst/>
                        <a:defRPr/>
                      </a:pPr>
                      <a:r>
                        <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Ba3 (Moody)</a:t>
                      </a:r>
                    </a:p>
                  </a:txBody>
                  <a:tcPr anchor="ctr"/>
                </a:tc>
                <a:tc>
                  <a:txBody>
                    <a:bodyPr/>
                    <a:lstStyle/>
                    <a:p>
                      <a:pPr algn="ctr" fontAlgn="b"/>
                      <a:r>
                        <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3</a:t>
                      </a:r>
                    </a:p>
                  </a:txBody>
                  <a:tcPr anchor="ctr"/>
                </a:tc>
                <a:tc>
                  <a:txBody>
                    <a:bodyPr/>
                    <a:lstStyle/>
                    <a:p>
                      <a:pPr marL="0" marR="0" lvl="0" indent="0" algn="ctr" defTabSz="914400" rtl="0" eaLnBrk="1" fontAlgn="t" latinLnBrk="0" hangingPunct="1">
                        <a:lnSpc>
                          <a:spcPct val="100000"/>
                        </a:lnSpc>
                        <a:spcBef>
                          <a:spcPts val="0"/>
                        </a:spcBef>
                        <a:spcAft>
                          <a:spcPts val="0"/>
                        </a:spcAft>
                        <a:buClr>
                          <a:srgbClr val="000000"/>
                        </a:buClr>
                        <a:buSzTx/>
                        <a:buFont typeface="Arial"/>
                        <a:buNone/>
                        <a:tabLst/>
                        <a:defRPr/>
                      </a:pPr>
                      <a:r>
                        <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Fund equity portion of capital expenditure for under-construction projects</a:t>
                      </a:r>
                    </a:p>
                  </a:txBody>
                  <a:tcPr marL="0" marR="0" marT="0" marB="0" anchor="ctr"/>
                </a:tc>
                <a:extLst>
                  <a:ext uri="{0D108BD9-81ED-4DB2-BD59-A6C34878D82A}">
                    <a16:rowId xmlns:a16="http://schemas.microsoft.com/office/drawing/2014/main" val="2459468968"/>
                  </a:ext>
                </a:extLst>
              </a:tr>
              <a:tr h="322398">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800" b="1" dirty="0">
                          <a:latin typeface="Open Sans" panose="020B0606030504020204" pitchFamily="34" charset="0"/>
                          <a:ea typeface="Open Sans" panose="020B0606030504020204" pitchFamily="34" charset="0"/>
                          <a:cs typeface="Open Sans" panose="020B0606030504020204" pitchFamily="34" charset="0"/>
                        </a:rPr>
                        <a:t>August 2021</a:t>
                      </a:r>
                    </a:p>
                  </a:txBody>
                  <a:tcPr anchor="ctr"/>
                </a:tc>
                <a:tc>
                  <a:txBody>
                    <a:bodyPr/>
                    <a:lstStyle/>
                    <a:p>
                      <a:pPr algn="ctr" fontAlgn="t"/>
                      <a:r>
                        <a:rPr lang="en-US" sz="800" b="1" i="0" u="none" strike="noStrike" cap="non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sym typeface="Arial"/>
                        </a:rPr>
                        <a:t>Azure Power</a:t>
                      </a:r>
                    </a:p>
                  </a:txBody>
                  <a:tcPr marL="0" marR="0" marT="0" marB="0" anchor="ctr"/>
                </a:tc>
                <a:tc>
                  <a:txBody>
                    <a:bodyPr/>
                    <a:lstStyle/>
                    <a:p>
                      <a:pPr algn="ctr" fontAlgn="b"/>
                      <a:r>
                        <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414</a:t>
                      </a:r>
                    </a:p>
                  </a:txBody>
                  <a:tcPr anchor="ctr"/>
                </a:tc>
                <a:tc>
                  <a:txBody>
                    <a:bodyPr/>
                    <a:lstStyle/>
                    <a:p>
                      <a:pPr marL="0" marR="0" lvl="0" indent="0" algn="ctr" defTabSz="914400" rtl="0" eaLnBrk="1" fontAlgn="b" latinLnBrk="0" hangingPunct="1">
                        <a:lnSpc>
                          <a:spcPct val="100000"/>
                        </a:lnSpc>
                        <a:spcBef>
                          <a:spcPts val="0"/>
                        </a:spcBef>
                        <a:spcAft>
                          <a:spcPts val="0"/>
                        </a:spcAft>
                        <a:buClr>
                          <a:srgbClr val="000000"/>
                        </a:buClr>
                        <a:buSzTx/>
                        <a:buFont typeface="Arial"/>
                        <a:buNone/>
                        <a:tabLst/>
                        <a:defRPr/>
                      </a:pPr>
                      <a:r>
                        <a:rPr kumimoji="0" lang="en-US" sz="800" b="0" i="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rPr>
                        <a:t>Solar</a:t>
                      </a:r>
                    </a:p>
                  </a:txBody>
                  <a:tcPr anchor="ctr"/>
                </a:tc>
                <a:tc>
                  <a:txBody>
                    <a:bodyPr/>
                    <a:lstStyle/>
                    <a:p>
                      <a:pPr algn="ctr" fontAlgn="b"/>
                      <a:r>
                        <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3.575%</a:t>
                      </a:r>
                    </a:p>
                  </a:txBody>
                  <a:tcPr anchor="ctr"/>
                </a:tc>
                <a:tc>
                  <a:txBody>
                    <a:bodyPr/>
                    <a:lstStyle/>
                    <a:p>
                      <a:pPr marL="0" marR="0" lvl="0" indent="0" algn="ctr" defTabSz="914400" rtl="0" eaLnBrk="1" fontAlgn="b" latinLnBrk="0" hangingPunct="1">
                        <a:lnSpc>
                          <a:spcPct val="100000"/>
                        </a:lnSpc>
                        <a:spcBef>
                          <a:spcPts val="0"/>
                        </a:spcBef>
                        <a:spcAft>
                          <a:spcPts val="0"/>
                        </a:spcAft>
                        <a:buClr>
                          <a:srgbClr val="000000"/>
                        </a:buClr>
                        <a:buSzTx/>
                        <a:buFont typeface="Arial"/>
                        <a:buNone/>
                        <a:tabLst/>
                        <a:defRPr/>
                      </a:pPr>
                      <a:r>
                        <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Not available</a:t>
                      </a:r>
                    </a:p>
                  </a:txBody>
                  <a:tcPr anchor="ctr"/>
                </a:tc>
                <a:tc>
                  <a:txBody>
                    <a:bodyPr/>
                    <a:lstStyle/>
                    <a:p>
                      <a:pPr algn="ctr" fontAlgn="b"/>
                      <a:r>
                        <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5</a:t>
                      </a:r>
                    </a:p>
                  </a:txBody>
                  <a:tcPr anchor="ctr"/>
                </a:tc>
                <a:tc>
                  <a:txBody>
                    <a:bodyPr/>
                    <a:lstStyle/>
                    <a:p>
                      <a:pPr marL="0" marR="0" lvl="0" indent="0" algn="ctr" defTabSz="914400" rtl="0" eaLnBrk="1" fontAlgn="t" latinLnBrk="0" hangingPunct="1">
                        <a:lnSpc>
                          <a:spcPct val="100000"/>
                        </a:lnSpc>
                        <a:spcBef>
                          <a:spcPts val="0"/>
                        </a:spcBef>
                        <a:spcAft>
                          <a:spcPts val="0"/>
                        </a:spcAft>
                        <a:buClr>
                          <a:srgbClr val="000000"/>
                        </a:buClr>
                        <a:buSzTx/>
                        <a:buFont typeface="Arial"/>
                        <a:buNone/>
                        <a:tabLst/>
                        <a:defRPr/>
                      </a:pPr>
                      <a:r>
                        <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Refinance existing higher cost green bond debt</a:t>
                      </a:r>
                    </a:p>
                  </a:txBody>
                  <a:tcPr marL="0" marR="0" marT="0" marB="0" anchor="ctr"/>
                </a:tc>
                <a:extLst>
                  <a:ext uri="{0D108BD9-81ED-4DB2-BD59-A6C34878D82A}">
                    <a16:rowId xmlns:a16="http://schemas.microsoft.com/office/drawing/2014/main" val="4123770002"/>
                  </a:ext>
                </a:extLst>
              </a:tr>
              <a:tr h="270164">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800" b="1" dirty="0">
                          <a:latin typeface="Open Sans" panose="020B0606030504020204" pitchFamily="34" charset="0"/>
                          <a:ea typeface="Open Sans" panose="020B0606030504020204" pitchFamily="34" charset="0"/>
                          <a:cs typeface="Open Sans" panose="020B0606030504020204" pitchFamily="34" charset="0"/>
                        </a:rPr>
                        <a:t>July 2021</a:t>
                      </a:r>
                    </a:p>
                  </a:txBody>
                  <a:tcPr anchor="ctr"/>
                </a:tc>
                <a:tc>
                  <a:txBody>
                    <a:bodyPr/>
                    <a:lstStyle/>
                    <a:p>
                      <a:pPr algn="ctr" fontAlgn="t"/>
                      <a:r>
                        <a:rPr lang="en-US" sz="800" b="1" i="0" u="none" strike="noStrike" cap="non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sym typeface="Arial"/>
                        </a:rPr>
                        <a:t>Acme Solar</a:t>
                      </a:r>
                    </a:p>
                  </a:txBody>
                  <a:tcPr marL="0" marR="0" marT="0" marB="0" anchor="ctr"/>
                </a:tc>
                <a:tc>
                  <a:txBody>
                    <a:bodyPr/>
                    <a:lstStyle/>
                    <a:p>
                      <a:pPr algn="ctr" fontAlgn="b"/>
                      <a:r>
                        <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334</a:t>
                      </a:r>
                    </a:p>
                  </a:txBody>
                  <a:tcPr anchor="ctr"/>
                </a:tc>
                <a:tc>
                  <a:txBody>
                    <a:bodyPr/>
                    <a:lstStyle/>
                    <a:p>
                      <a:pPr marL="0" marR="0" lvl="0" indent="0" algn="ctr" defTabSz="914400" rtl="0" eaLnBrk="1" fontAlgn="b" latinLnBrk="0" hangingPunct="1">
                        <a:lnSpc>
                          <a:spcPct val="100000"/>
                        </a:lnSpc>
                        <a:spcBef>
                          <a:spcPts val="0"/>
                        </a:spcBef>
                        <a:spcAft>
                          <a:spcPts val="0"/>
                        </a:spcAft>
                        <a:buClr>
                          <a:srgbClr val="000000"/>
                        </a:buClr>
                        <a:buSzTx/>
                        <a:buFont typeface="Arial"/>
                        <a:buNone/>
                        <a:tabLst/>
                        <a:defRPr/>
                      </a:pPr>
                      <a:r>
                        <a:rPr kumimoji="0" lang="en-US" sz="800" b="0" i="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rPr>
                        <a:t>Solar</a:t>
                      </a:r>
                    </a:p>
                  </a:txBody>
                  <a:tcPr anchor="ctr"/>
                </a:tc>
                <a:tc>
                  <a:txBody>
                    <a:bodyPr/>
                    <a:lstStyle/>
                    <a:p>
                      <a:pPr algn="ctr" fontAlgn="b"/>
                      <a:r>
                        <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4.70%</a:t>
                      </a:r>
                    </a:p>
                  </a:txBody>
                  <a:tcPr anchor="ctr"/>
                </a:tc>
                <a:tc>
                  <a:txBody>
                    <a:bodyPr/>
                    <a:lstStyle/>
                    <a:p>
                      <a:pPr marL="0" marR="0" lvl="0" indent="0" algn="ctr" defTabSz="914400" rtl="0" eaLnBrk="1" fontAlgn="b" latinLnBrk="0" hangingPunct="1">
                        <a:lnSpc>
                          <a:spcPct val="100000"/>
                        </a:lnSpc>
                        <a:spcBef>
                          <a:spcPts val="0"/>
                        </a:spcBef>
                        <a:spcAft>
                          <a:spcPts val="0"/>
                        </a:spcAft>
                        <a:buClr>
                          <a:srgbClr val="000000"/>
                        </a:buClr>
                        <a:buSzTx/>
                        <a:buFont typeface="Arial"/>
                        <a:buNone/>
                        <a:tabLst/>
                        <a:defRPr/>
                      </a:pPr>
                      <a:r>
                        <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Not available</a:t>
                      </a:r>
                    </a:p>
                  </a:txBody>
                  <a:tcPr anchor="ctr"/>
                </a:tc>
                <a:tc>
                  <a:txBody>
                    <a:bodyPr/>
                    <a:lstStyle/>
                    <a:p>
                      <a:pPr algn="ctr" fontAlgn="b"/>
                      <a:r>
                        <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5</a:t>
                      </a:r>
                    </a:p>
                  </a:txBody>
                  <a:tcPr anchor="ctr"/>
                </a:tc>
                <a:tc>
                  <a:txBody>
                    <a:bodyPr/>
                    <a:lstStyle/>
                    <a:p>
                      <a:pPr marL="0" marR="0" lvl="0" indent="0" algn="ctr" defTabSz="914400" rtl="0" eaLnBrk="1" fontAlgn="t" latinLnBrk="0" hangingPunct="1">
                        <a:lnSpc>
                          <a:spcPct val="100000"/>
                        </a:lnSpc>
                        <a:spcBef>
                          <a:spcPts val="0"/>
                        </a:spcBef>
                        <a:spcAft>
                          <a:spcPts val="0"/>
                        </a:spcAft>
                        <a:buClr>
                          <a:srgbClr val="000000"/>
                        </a:buClr>
                        <a:buSzTx/>
                        <a:buFont typeface="Arial"/>
                        <a:buNone/>
                        <a:tabLst/>
                        <a:defRPr/>
                      </a:pPr>
                      <a:r>
                        <a:rPr lang="en-US" sz="800" b="0" u="none" strike="noStrike" cap="non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sym typeface="Arial"/>
                        </a:rPr>
                        <a:t>Refinancing</a:t>
                      </a:r>
                      <a:r>
                        <a:rPr lang="en-US" sz="800" b="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of existing debt</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0" marR="0" marT="0" marB="0" anchor="ctr"/>
                </a:tc>
                <a:extLst>
                  <a:ext uri="{0D108BD9-81ED-4DB2-BD59-A6C34878D82A}">
                    <a16:rowId xmlns:a16="http://schemas.microsoft.com/office/drawing/2014/main" val="1088557434"/>
                  </a:ext>
                </a:extLst>
              </a:tr>
              <a:tr h="347184">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800" b="1" dirty="0">
                          <a:latin typeface="Open Sans" panose="020B0606030504020204" pitchFamily="34" charset="0"/>
                          <a:ea typeface="Open Sans" panose="020B0606030504020204" pitchFamily="34" charset="0"/>
                          <a:cs typeface="Open Sans" panose="020B0606030504020204" pitchFamily="34" charset="0"/>
                        </a:rPr>
                        <a:t>July 2021</a:t>
                      </a:r>
                    </a:p>
                  </a:txBody>
                  <a:tcPr anchor="ctr"/>
                </a:tc>
                <a:tc>
                  <a:txBody>
                    <a:bodyPr/>
                    <a:lstStyle/>
                    <a:p>
                      <a:pPr algn="ctr" fontAlgn="t"/>
                      <a:r>
                        <a:rPr lang="en-US" sz="800" b="1" i="0" u="none" strike="noStrike" cap="non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sym typeface="Arial"/>
                        </a:rPr>
                        <a:t>Vector Green Energy</a:t>
                      </a:r>
                    </a:p>
                  </a:txBody>
                  <a:tcPr marL="0" marR="0" marT="0" marB="0" anchor="ctr"/>
                </a:tc>
                <a:tc>
                  <a:txBody>
                    <a:bodyPr/>
                    <a:lstStyle/>
                    <a:p>
                      <a:pPr algn="ctr" fontAlgn="b"/>
                      <a:r>
                        <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165</a:t>
                      </a:r>
                    </a:p>
                  </a:txBody>
                  <a:tcPr anchor="ctr"/>
                </a:tc>
                <a:tc>
                  <a:txBody>
                    <a:bodyPr/>
                    <a:lstStyle/>
                    <a:p>
                      <a:pPr marL="0" marR="0" lvl="0" indent="0" algn="ctr" defTabSz="914400" rtl="0" eaLnBrk="1" fontAlgn="b" latinLnBrk="0" hangingPunct="1">
                        <a:lnSpc>
                          <a:spcPct val="100000"/>
                        </a:lnSpc>
                        <a:spcBef>
                          <a:spcPts val="0"/>
                        </a:spcBef>
                        <a:spcAft>
                          <a:spcPts val="0"/>
                        </a:spcAft>
                        <a:buClr>
                          <a:srgbClr val="000000"/>
                        </a:buClr>
                        <a:buSzTx/>
                        <a:buFont typeface="Arial"/>
                        <a:buNone/>
                        <a:tabLst/>
                        <a:defRPr/>
                      </a:pPr>
                      <a:r>
                        <a:rPr kumimoji="0" lang="en-US" sz="800" b="0" i="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rPr>
                        <a:t>Solar</a:t>
                      </a:r>
                    </a:p>
                  </a:txBody>
                  <a:tcPr anchor="ctr"/>
                </a:tc>
                <a:tc>
                  <a:txBody>
                    <a:bodyPr/>
                    <a:lstStyle/>
                    <a:p>
                      <a:pPr algn="ctr" fontAlgn="b"/>
                      <a:r>
                        <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6.49%</a:t>
                      </a:r>
                    </a:p>
                  </a:txBody>
                  <a:tcPr anchor="ctr"/>
                </a:tc>
                <a:tc>
                  <a:txBody>
                    <a:bodyPr/>
                    <a:lstStyle/>
                    <a:p>
                      <a:pPr marL="0" marR="0" lvl="0" indent="0" algn="ctr" defTabSz="914400" rtl="0" eaLnBrk="1" fontAlgn="b" latinLnBrk="0" hangingPunct="1">
                        <a:lnSpc>
                          <a:spcPct val="100000"/>
                        </a:lnSpc>
                        <a:spcBef>
                          <a:spcPts val="0"/>
                        </a:spcBef>
                        <a:spcAft>
                          <a:spcPts val="0"/>
                        </a:spcAft>
                        <a:buClr>
                          <a:srgbClr val="000000"/>
                        </a:buClr>
                        <a:buSzTx/>
                        <a:buFont typeface="Arial"/>
                        <a:buNone/>
                        <a:tabLst/>
                        <a:defRPr/>
                      </a:pPr>
                      <a:r>
                        <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AAA (CRISIL, India Ratings)</a:t>
                      </a:r>
                    </a:p>
                  </a:txBody>
                  <a:tcPr anchor="ctr"/>
                </a:tc>
                <a:tc>
                  <a:txBody>
                    <a:bodyPr/>
                    <a:lstStyle/>
                    <a:p>
                      <a:pPr algn="ctr" fontAlgn="b"/>
                      <a:r>
                        <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3</a:t>
                      </a:r>
                    </a:p>
                  </a:txBody>
                  <a:tcPr anchor="ctr"/>
                </a:tc>
                <a:tc>
                  <a:txBody>
                    <a:bodyPr/>
                    <a:lstStyle/>
                    <a:p>
                      <a:pPr marL="0" marR="0" lvl="0" indent="0" algn="ctr" defTabSz="914400" rtl="0" eaLnBrk="1" fontAlgn="t" latinLnBrk="0" hangingPunct="1">
                        <a:lnSpc>
                          <a:spcPct val="100000"/>
                        </a:lnSpc>
                        <a:spcBef>
                          <a:spcPts val="0"/>
                        </a:spcBef>
                        <a:spcAft>
                          <a:spcPts val="0"/>
                        </a:spcAft>
                        <a:buClr>
                          <a:srgbClr val="000000"/>
                        </a:buClr>
                        <a:buSzTx/>
                        <a:buFont typeface="Arial"/>
                        <a:buNone/>
                        <a:tabLst/>
                        <a:defRPr/>
                      </a:pPr>
                      <a:r>
                        <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Refinance existing high-cost debt of solar projects</a:t>
                      </a:r>
                    </a:p>
                  </a:txBody>
                  <a:tcPr marL="0" marR="0" marT="0" marB="0" anchor="ctr"/>
                </a:tc>
                <a:extLst>
                  <a:ext uri="{0D108BD9-81ED-4DB2-BD59-A6C34878D82A}">
                    <a16:rowId xmlns:a16="http://schemas.microsoft.com/office/drawing/2014/main" val="1648654301"/>
                  </a:ext>
                </a:extLst>
              </a:tr>
              <a:tr h="347184">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800" b="1" dirty="0">
                          <a:latin typeface="Open Sans" panose="020B0606030504020204" pitchFamily="34" charset="0"/>
                          <a:ea typeface="Open Sans" panose="020B0606030504020204" pitchFamily="34" charset="0"/>
                          <a:cs typeface="Open Sans" panose="020B0606030504020204" pitchFamily="34" charset="0"/>
                        </a:rPr>
                        <a:t>May 2021</a:t>
                      </a:r>
                    </a:p>
                  </a:txBody>
                  <a:tcPr anchor="ctr"/>
                </a:tc>
                <a:tc>
                  <a:txBody>
                    <a:bodyPr/>
                    <a:lstStyle/>
                    <a:p>
                      <a:pPr algn="ctr" fontAlgn="t"/>
                      <a:r>
                        <a:rPr lang="en-US" sz="800" b="1" i="0" u="none" strike="noStrike" cap="non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sym typeface="Arial"/>
                        </a:rPr>
                        <a:t>JSW Hydro</a:t>
                      </a:r>
                    </a:p>
                  </a:txBody>
                  <a:tcPr marL="0" marR="0" marT="0" marB="0" anchor="ctr"/>
                </a:tc>
                <a:tc>
                  <a:txBody>
                    <a:bodyPr/>
                    <a:lstStyle/>
                    <a:p>
                      <a:pPr algn="ctr" fontAlgn="b"/>
                      <a:r>
                        <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707</a:t>
                      </a:r>
                    </a:p>
                  </a:txBody>
                  <a:tcPr anchor="ctr"/>
                </a:tc>
                <a:tc>
                  <a:txBody>
                    <a:bodyPr/>
                    <a:lstStyle/>
                    <a:p>
                      <a:pPr marL="0" marR="0" lvl="0" indent="0" algn="ctr" defTabSz="914400" rtl="0" eaLnBrk="1" fontAlgn="b" latinLnBrk="0" hangingPunct="1">
                        <a:lnSpc>
                          <a:spcPct val="100000"/>
                        </a:lnSpc>
                        <a:spcBef>
                          <a:spcPts val="0"/>
                        </a:spcBef>
                        <a:spcAft>
                          <a:spcPts val="0"/>
                        </a:spcAft>
                        <a:buClr>
                          <a:srgbClr val="000000"/>
                        </a:buClr>
                        <a:buSzTx/>
                        <a:buFont typeface="Arial"/>
                        <a:buNone/>
                        <a:tabLst/>
                        <a:defRPr/>
                      </a:pPr>
                      <a:r>
                        <a:rPr kumimoji="0" lang="en-US" sz="800" b="0" i="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rPr>
                        <a:t>Hydro</a:t>
                      </a:r>
                    </a:p>
                  </a:txBody>
                  <a:tcPr anchor="ctr"/>
                </a:tc>
                <a:tc>
                  <a:txBody>
                    <a:bodyPr/>
                    <a:lstStyle/>
                    <a:p>
                      <a:pPr algn="ctr" fontAlgn="b"/>
                      <a:r>
                        <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4.50%</a:t>
                      </a:r>
                    </a:p>
                  </a:txBody>
                  <a:tcPr anchor="ctr"/>
                </a:tc>
                <a:tc>
                  <a:txBody>
                    <a:bodyPr/>
                    <a:lstStyle/>
                    <a:p>
                      <a:pPr marL="0" marR="0" lvl="0" indent="0" algn="ctr" defTabSz="914400" rtl="0" eaLnBrk="1" fontAlgn="b" latinLnBrk="0" hangingPunct="1">
                        <a:lnSpc>
                          <a:spcPct val="100000"/>
                        </a:lnSpc>
                        <a:spcBef>
                          <a:spcPts val="0"/>
                        </a:spcBef>
                        <a:spcAft>
                          <a:spcPts val="0"/>
                        </a:spcAft>
                        <a:buClr>
                          <a:srgbClr val="000000"/>
                        </a:buClr>
                        <a:buSzTx/>
                        <a:buFont typeface="Arial"/>
                        <a:buNone/>
                        <a:tabLst/>
                        <a:defRPr/>
                      </a:pPr>
                      <a:r>
                        <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BB+ (EXP) (Fitch)</a:t>
                      </a:r>
                    </a:p>
                  </a:txBody>
                  <a:tcPr anchor="ctr"/>
                </a:tc>
                <a:tc>
                  <a:txBody>
                    <a:bodyPr/>
                    <a:lstStyle/>
                    <a:p>
                      <a:pPr algn="ctr" fontAlgn="b"/>
                      <a:r>
                        <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10</a:t>
                      </a:r>
                    </a:p>
                  </a:txBody>
                  <a:tcPr anchor="ctr"/>
                </a:tc>
                <a:tc>
                  <a:txBody>
                    <a:bodyPr/>
                    <a:lstStyle/>
                    <a:p>
                      <a:pPr marL="0" marR="0" lvl="0" indent="0" algn="ctr" defTabSz="914400" rtl="0" eaLnBrk="1" fontAlgn="t" latinLnBrk="0" hangingPunct="1">
                        <a:lnSpc>
                          <a:spcPct val="100000"/>
                        </a:lnSpc>
                        <a:spcBef>
                          <a:spcPts val="0"/>
                        </a:spcBef>
                        <a:spcAft>
                          <a:spcPts val="0"/>
                        </a:spcAft>
                        <a:buClr>
                          <a:srgbClr val="000000"/>
                        </a:buClr>
                        <a:buSzTx/>
                        <a:buFont typeface="Arial"/>
                        <a:buNone/>
                        <a:tabLst/>
                        <a:defRPr/>
                      </a:pPr>
                      <a:r>
                        <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Repayment of existing green project-related rupee-denominated debt</a:t>
                      </a:r>
                    </a:p>
                  </a:txBody>
                  <a:tcPr marL="0" marR="0" marT="0" marB="0" anchor="ctr"/>
                </a:tc>
                <a:extLst>
                  <a:ext uri="{0D108BD9-81ED-4DB2-BD59-A6C34878D82A}">
                    <a16:rowId xmlns:a16="http://schemas.microsoft.com/office/drawing/2014/main" val="4066510845"/>
                  </a:ext>
                </a:extLst>
              </a:tr>
              <a:tr h="220935">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800" b="1" dirty="0">
                          <a:latin typeface="Open Sans" panose="020B0606030504020204" pitchFamily="34" charset="0"/>
                          <a:ea typeface="Open Sans" panose="020B0606030504020204" pitchFamily="34" charset="0"/>
                          <a:cs typeface="Open Sans" panose="020B0606030504020204" pitchFamily="34" charset="0"/>
                        </a:rPr>
                        <a:t>April 2021</a:t>
                      </a:r>
                    </a:p>
                  </a:txBody>
                  <a:tcPr anchor="ctr"/>
                </a:tc>
                <a:tc>
                  <a:txBody>
                    <a:bodyPr/>
                    <a:lstStyle/>
                    <a:p>
                      <a:pPr algn="ctr" fontAlgn="t"/>
                      <a:r>
                        <a:rPr lang="en-US" sz="800" b="1" u="none" strike="noStrike" cap="non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sym typeface="Arial"/>
                        </a:rPr>
                        <a:t>ReNew Power</a:t>
                      </a:r>
                      <a:endParaRPr lang="en-US" sz="800" b="1" i="0" u="none" strike="noStrike" cap="non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sym typeface="Arial"/>
                      </a:endParaRPr>
                    </a:p>
                  </a:txBody>
                  <a:tcPr marL="0" marR="0" marT="0" marB="0" anchor="ctr"/>
                </a:tc>
                <a:tc>
                  <a:txBody>
                    <a:bodyPr/>
                    <a:lstStyle/>
                    <a:p>
                      <a:pPr algn="ctr" fontAlgn="b"/>
                      <a:r>
                        <a:rPr lang="en-US" sz="800" b="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585</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marL="0" marR="0" lvl="0" indent="0" algn="ctr" defTabSz="914400" rtl="0" eaLnBrk="1" fontAlgn="b" latinLnBrk="0" hangingPunct="1">
                        <a:lnSpc>
                          <a:spcPct val="100000"/>
                        </a:lnSpc>
                        <a:spcBef>
                          <a:spcPts val="0"/>
                        </a:spcBef>
                        <a:spcAft>
                          <a:spcPts val="0"/>
                        </a:spcAft>
                        <a:buClr>
                          <a:srgbClr val="000000"/>
                        </a:buClr>
                        <a:buSzTx/>
                        <a:buFont typeface="Arial"/>
                        <a:buNone/>
                        <a:tabLst/>
                        <a:defRPr/>
                      </a:pPr>
                      <a:r>
                        <a:rPr kumimoji="0" lang="en-US" sz="800" u="none" strike="noStrike" kern="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sym typeface="Arial"/>
                        </a:rPr>
                        <a:t>Solar and wind</a:t>
                      </a:r>
                      <a:endParaRPr kumimoji="0" lang="en-US" sz="800" b="0" i="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endParaRPr>
                    </a:p>
                  </a:txBody>
                  <a:tcPr anchor="ctr"/>
                </a:tc>
                <a:tc>
                  <a:txBody>
                    <a:bodyPr/>
                    <a:lstStyle/>
                    <a:p>
                      <a:pPr algn="ctr" fontAlgn="b"/>
                      <a:r>
                        <a:rPr lang="en-US" sz="800" b="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4.50%</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marL="0" marR="0" lvl="0" indent="0" algn="ctr" defTabSz="914400" rtl="0" eaLnBrk="1" fontAlgn="b" latinLnBrk="0" hangingPunct="1">
                        <a:lnSpc>
                          <a:spcPct val="100000"/>
                        </a:lnSpc>
                        <a:spcBef>
                          <a:spcPts val="0"/>
                        </a:spcBef>
                        <a:spcAft>
                          <a:spcPts val="0"/>
                        </a:spcAft>
                        <a:buClr>
                          <a:srgbClr val="000000"/>
                        </a:buClr>
                        <a:buSzTx/>
                        <a:buFont typeface="Arial"/>
                        <a:buNone/>
                        <a:tabLst/>
                        <a:defRPr/>
                      </a:pPr>
                      <a:r>
                        <a:rPr lang="en-US" sz="800" b="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BB- (Fitch)</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fontAlgn="b"/>
                      <a:r>
                        <a:rPr lang="en-US" sz="800" b="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7.25</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marL="0" marR="0" lvl="0" indent="0" algn="ctr" defTabSz="914400" rtl="0" eaLnBrk="1" fontAlgn="t" latinLnBrk="0" hangingPunct="1">
                        <a:lnSpc>
                          <a:spcPct val="100000"/>
                        </a:lnSpc>
                        <a:spcBef>
                          <a:spcPts val="0"/>
                        </a:spcBef>
                        <a:spcAft>
                          <a:spcPts val="0"/>
                        </a:spcAft>
                        <a:buClr>
                          <a:srgbClr val="000000"/>
                        </a:buClr>
                        <a:buSzTx/>
                        <a:buFont typeface="Arial"/>
                        <a:buNone/>
                        <a:tabLst/>
                        <a:defRPr/>
                      </a:pPr>
                      <a:r>
                        <a:rPr lang="en-US" sz="800" b="0" u="none" strike="noStrike" cap="non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sym typeface="Arial"/>
                        </a:rPr>
                        <a:t>Refinancing</a:t>
                      </a:r>
                      <a:r>
                        <a:rPr lang="en-US" sz="800" b="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of existing debt</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0" marR="0" marT="0" marB="0" anchor="ctr"/>
                </a:tc>
                <a:extLst>
                  <a:ext uri="{0D108BD9-81ED-4DB2-BD59-A6C34878D82A}">
                    <a16:rowId xmlns:a16="http://schemas.microsoft.com/office/drawing/2014/main" val="4255255711"/>
                  </a:ext>
                </a:extLst>
              </a:tr>
              <a:tr h="220935">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800" b="1" dirty="0">
                          <a:latin typeface="Open Sans" panose="020B0606030504020204" pitchFamily="34" charset="0"/>
                          <a:ea typeface="Open Sans" panose="020B0606030504020204" pitchFamily="34" charset="0"/>
                          <a:cs typeface="Open Sans" panose="020B0606030504020204" pitchFamily="34" charset="0"/>
                        </a:rPr>
                        <a:t>March 2021</a:t>
                      </a:r>
                    </a:p>
                  </a:txBody>
                  <a:tcPr anchor="ctr"/>
                </a:tc>
                <a:tc>
                  <a:txBody>
                    <a:bodyPr/>
                    <a:lstStyle/>
                    <a:p>
                      <a:pPr algn="ctr" fontAlgn="t"/>
                      <a:r>
                        <a:rPr lang="en-US" sz="800" b="1" u="none" strike="noStrike" cap="non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sym typeface="Arial"/>
                        </a:rPr>
                        <a:t>Greenko</a:t>
                      </a:r>
                      <a:endParaRPr lang="en-US" sz="800" b="1" i="0" u="none" strike="noStrike" cap="non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sym typeface="Arial"/>
                      </a:endParaRPr>
                    </a:p>
                  </a:txBody>
                  <a:tcPr marL="0" marR="0" marT="0" marB="0" anchor="ctr"/>
                </a:tc>
                <a:tc>
                  <a:txBody>
                    <a:bodyPr/>
                    <a:lstStyle/>
                    <a:p>
                      <a:pPr algn="ctr" fontAlgn="b"/>
                      <a:r>
                        <a:rPr lang="en-US" sz="800" b="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940</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marL="0" marR="0" lvl="0" indent="0" algn="ctr" defTabSz="914400" rtl="0" eaLnBrk="1" fontAlgn="b" latinLnBrk="0" hangingPunct="1">
                        <a:lnSpc>
                          <a:spcPct val="100000"/>
                        </a:lnSpc>
                        <a:spcBef>
                          <a:spcPts val="0"/>
                        </a:spcBef>
                        <a:spcAft>
                          <a:spcPts val="0"/>
                        </a:spcAft>
                        <a:buClr>
                          <a:srgbClr val="000000"/>
                        </a:buClr>
                        <a:buSzTx/>
                        <a:buFont typeface="Arial"/>
                        <a:buNone/>
                        <a:tabLst/>
                        <a:defRPr/>
                      </a:pPr>
                      <a:r>
                        <a:rPr kumimoji="0" lang="en-US" sz="800" u="none" strike="noStrike" kern="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sym typeface="Arial"/>
                        </a:rPr>
                        <a:t>Solar and wind</a:t>
                      </a:r>
                      <a:endParaRPr kumimoji="0" lang="en-US" sz="800" b="0" i="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endParaRPr>
                    </a:p>
                  </a:txBody>
                  <a:tcPr anchor="ctr"/>
                </a:tc>
                <a:tc>
                  <a:txBody>
                    <a:bodyPr/>
                    <a:lstStyle/>
                    <a:p>
                      <a:pPr algn="ctr" fontAlgn="b"/>
                      <a:r>
                        <a:rPr lang="en-US" sz="800" b="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3.85%</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marL="0" marR="0" lvl="0" indent="0" algn="ctr" defTabSz="914400" rtl="0" eaLnBrk="1" fontAlgn="b" latinLnBrk="0" hangingPunct="1">
                        <a:lnSpc>
                          <a:spcPct val="100000"/>
                        </a:lnSpc>
                        <a:spcBef>
                          <a:spcPts val="0"/>
                        </a:spcBef>
                        <a:spcAft>
                          <a:spcPts val="0"/>
                        </a:spcAft>
                        <a:buClr>
                          <a:srgbClr val="000000"/>
                        </a:buClr>
                        <a:buSzTx/>
                        <a:buFont typeface="Arial"/>
                        <a:buNone/>
                        <a:tabLst/>
                        <a:defRPr/>
                      </a:pPr>
                      <a:r>
                        <a:rPr lang="en-US" sz="800" b="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BB (Fitch)</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fontAlgn="b"/>
                      <a:r>
                        <a:rPr lang="en-US" sz="800" b="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5</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fontAlgn="t"/>
                      <a:r>
                        <a:rPr lang="en-US" sz="800" b="0" u="none" strike="noStrike" cap="non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sym typeface="Arial"/>
                        </a:rPr>
                        <a:t>Redemption of previous fund raise</a:t>
                      </a:r>
                      <a:endParaRPr lang="en-US" sz="800" b="0" i="0" u="none" strike="noStrike" cap="non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sym typeface="Arial"/>
                      </a:endParaRPr>
                    </a:p>
                  </a:txBody>
                  <a:tcPr marL="0" marR="0" marT="0" marB="0" anchor="ctr"/>
                </a:tc>
                <a:extLst>
                  <a:ext uri="{0D108BD9-81ED-4DB2-BD59-A6C34878D82A}">
                    <a16:rowId xmlns:a16="http://schemas.microsoft.com/office/drawing/2014/main" val="699031472"/>
                  </a:ext>
                </a:extLst>
              </a:tr>
              <a:tr h="279550">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800" b="1" dirty="0">
                          <a:latin typeface="Open Sans" panose="020B0606030504020204" pitchFamily="34" charset="0"/>
                          <a:ea typeface="Open Sans" panose="020B0606030504020204" pitchFamily="34" charset="0"/>
                          <a:cs typeface="Open Sans" panose="020B0606030504020204" pitchFamily="34" charset="0"/>
                        </a:rPr>
                        <a:t>March 2021</a:t>
                      </a:r>
                    </a:p>
                  </a:txBody>
                  <a:tcPr anchor="ctr"/>
                </a:tc>
                <a:tc>
                  <a:txBody>
                    <a:bodyPr/>
                    <a:lstStyle/>
                    <a:p>
                      <a:pPr algn="ctr" fontAlgn="t"/>
                      <a:r>
                        <a:rPr lang="en-US" sz="800" b="1" u="none" strike="noStrike" cap="non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sym typeface="Arial"/>
                        </a:rPr>
                        <a:t>Hero Future Energies</a:t>
                      </a:r>
                      <a:endParaRPr lang="en-US" sz="800" b="1" i="0" u="none" strike="noStrike" cap="non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sym typeface="Arial"/>
                      </a:endParaRPr>
                    </a:p>
                  </a:txBody>
                  <a:tcPr marL="0" marR="0" marT="0" marB="0" anchor="ctr"/>
                </a:tc>
                <a:tc>
                  <a:txBody>
                    <a:bodyPr/>
                    <a:lstStyle/>
                    <a:p>
                      <a:pPr algn="ctr" fontAlgn="b"/>
                      <a:r>
                        <a:rPr lang="en-US" sz="800" b="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363</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marL="0" marR="0" lvl="0" indent="0" algn="ctr" defTabSz="914400" rtl="0" eaLnBrk="1" fontAlgn="b" latinLnBrk="0" hangingPunct="1">
                        <a:lnSpc>
                          <a:spcPct val="100000"/>
                        </a:lnSpc>
                        <a:spcBef>
                          <a:spcPts val="0"/>
                        </a:spcBef>
                        <a:spcAft>
                          <a:spcPts val="0"/>
                        </a:spcAft>
                        <a:buClr>
                          <a:srgbClr val="000000"/>
                        </a:buClr>
                        <a:buSzTx/>
                        <a:buFont typeface="Arial"/>
                        <a:buNone/>
                        <a:tabLst/>
                        <a:defRPr/>
                      </a:pPr>
                      <a:r>
                        <a:rPr kumimoji="0" lang="en-US" sz="800" u="none" strike="noStrike" kern="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sym typeface="Arial"/>
                        </a:rPr>
                        <a:t>Solar and wind</a:t>
                      </a:r>
                      <a:endParaRPr kumimoji="0" lang="en-US" sz="800" b="0" i="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endParaRPr>
                    </a:p>
                  </a:txBody>
                  <a:tcPr anchor="ctr"/>
                </a:tc>
                <a:tc>
                  <a:txBody>
                    <a:bodyPr/>
                    <a:lstStyle/>
                    <a:p>
                      <a:pPr algn="ctr" fontAlgn="b"/>
                      <a:r>
                        <a:rPr lang="en-US" sz="800" b="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4.25%</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marL="0" marR="0" lvl="0" indent="0" algn="ctr" defTabSz="914400" rtl="0" eaLnBrk="1" fontAlgn="b" latinLnBrk="0" hangingPunct="1">
                        <a:lnSpc>
                          <a:spcPct val="100000"/>
                        </a:lnSpc>
                        <a:spcBef>
                          <a:spcPts val="0"/>
                        </a:spcBef>
                        <a:spcAft>
                          <a:spcPts val="0"/>
                        </a:spcAft>
                        <a:buClr>
                          <a:srgbClr val="000000"/>
                        </a:buClr>
                        <a:buSzTx/>
                        <a:buFont typeface="Arial"/>
                        <a:buNone/>
                        <a:tabLst/>
                        <a:defRPr/>
                      </a:pPr>
                      <a:r>
                        <a:rPr lang="en-US" sz="800" b="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BB- (Fitch)</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fontAlgn="b"/>
                      <a:r>
                        <a:rPr lang="en-US" sz="800" b="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6</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fontAlgn="b"/>
                      <a:r>
                        <a:rPr lang="en-US" sz="800" b="0" u="none" strike="noStrike" cap="non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sym typeface="Arial"/>
                        </a:rPr>
                        <a:t>Refinancing</a:t>
                      </a:r>
                      <a:r>
                        <a:rPr lang="en-US" sz="800" b="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of existing debt</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0" marR="0" marT="0" marB="0" anchor="ctr"/>
                </a:tc>
                <a:extLst>
                  <a:ext uri="{0D108BD9-81ED-4DB2-BD59-A6C34878D82A}">
                    <a16:rowId xmlns:a16="http://schemas.microsoft.com/office/drawing/2014/main" val="2673246452"/>
                  </a:ext>
                </a:extLst>
              </a:tr>
              <a:tr h="347184">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800" b="1" dirty="0">
                          <a:latin typeface="Open Sans" panose="020B0606030504020204" pitchFamily="34" charset="0"/>
                          <a:ea typeface="Open Sans" panose="020B0606030504020204" pitchFamily="34" charset="0"/>
                          <a:cs typeface="Open Sans" panose="020B0606030504020204" pitchFamily="34" charset="0"/>
                        </a:rPr>
                        <a:t>February 2021</a:t>
                      </a:r>
                    </a:p>
                  </a:txBody>
                  <a:tcPr anchor="ctr"/>
                </a:tc>
                <a:tc>
                  <a:txBody>
                    <a:bodyPr/>
                    <a:lstStyle/>
                    <a:p>
                      <a:pPr algn="ctr" fontAlgn="t"/>
                      <a:r>
                        <a:rPr lang="en-US" sz="800" b="1" u="none" strike="noStrike" cap="non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sym typeface="Arial"/>
                        </a:rPr>
                        <a:t>ReNew Power</a:t>
                      </a:r>
                      <a:endParaRPr lang="en-US" sz="800" b="1" i="0" u="none" strike="noStrike" cap="non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sym typeface="Arial"/>
                      </a:endParaRPr>
                    </a:p>
                  </a:txBody>
                  <a:tcPr marL="0" marR="0" marT="0" marB="0" anchor="ctr"/>
                </a:tc>
                <a:tc>
                  <a:txBody>
                    <a:bodyPr/>
                    <a:lstStyle/>
                    <a:p>
                      <a:pPr algn="ctr" fontAlgn="b"/>
                      <a:r>
                        <a:rPr lang="en-US" sz="800" b="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460</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marL="0" marR="0" lvl="0" indent="0" algn="ctr" defTabSz="914400" rtl="0" eaLnBrk="1" fontAlgn="b" latinLnBrk="0" hangingPunct="1">
                        <a:lnSpc>
                          <a:spcPct val="100000"/>
                        </a:lnSpc>
                        <a:spcBef>
                          <a:spcPts val="0"/>
                        </a:spcBef>
                        <a:spcAft>
                          <a:spcPts val="0"/>
                        </a:spcAft>
                        <a:buClr>
                          <a:srgbClr val="000000"/>
                        </a:buClr>
                        <a:buSzTx/>
                        <a:buFont typeface="Arial"/>
                        <a:buNone/>
                        <a:tabLst/>
                        <a:defRPr/>
                      </a:pPr>
                      <a:r>
                        <a:rPr kumimoji="0" lang="en-US" sz="800" u="none" strike="noStrike" kern="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sym typeface="Arial"/>
                        </a:rPr>
                        <a:t>Solar and wind</a:t>
                      </a:r>
                      <a:endParaRPr kumimoji="0" lang="en-US" sz="800" b="0" i="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endParaRPr>
                    </a:p>
                  </a:txBody>
                  <a:tcPr anchor="ctr"/>
                </a:tc>
                <a:tc>
                  <a:txBody>
                    <a:bodyPr/>
                    <a:lstStyle/>
                    <a:p>
                      <a:pPr algn="ctr" fontAlgn="b"/>
                      <a:r>
                        <a:rPr lang="en-US" sz="800" b="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4.00%</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marL="0" marR="0" lvl="0" indent="0" algn="ctr" defTabSz="914400" rtl="0" eaLnBrk="1" fontAlgn="b" latinLnBrk="0" hangingPunct="1">
                        <a:lnSpc>
                          <a:spcPct val="100000"/>
                        </a:lnSpc>
                        <a:spcBef>
                          <a:spcPts val="0"/>
                        </a:spcBef>
                        <a:spcAft>
                          <a:spcPts val="0"/>
                        </a:spcAft>
                        <a:buClr>
                          <a:srgbClr val="000000"/>
                        </a:buClr>
                        <a:buSzTx/>
                        <a:buFont typeface="Arial"/>
                        <a:buNone/>
                        <a:tabLst/>
                        <a:defRPr/>
                      </a:pPr>
                      <a:r>
                        <a:rPr lang="en-US" sz="800" b="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BB- (Fitch)</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fontAlgn="b"/>
                      <a:r>
                        <a:rPr lang="en-US" sz="800" b="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6</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marL="0" marR="0" lvl="0" indent="0" algn="ctr" defTabSz="914400" rtl="0" eaLnBrk="1" fontAlgn="t" latinLnBrk="0" hangingPunct="1">
                        <a:lnSpc>
                          <a:spcPct val="100000"/>
                        </a:lnSpc>
                        <a:spcBef>
                          <a:spcPts val="0"/>
                        </a:spcBef>
                        <a:spcAft>
                          <a:spcPts val="0"/>
                        </a:spcAft>
                        <a:buClr>
                          <a:srgbClr val="000000"/>
                        </a:buClr>
                        <a:buSzTx/>
                        <a:buFont typeface="Arial"/>
                        <a:buNone/>
                        <a:tabLst/>
                        <a:defRPr/>
                      </a:pPr>
                      <a:r>
                        <a:rPr lang="en-US" sz="800" b="0" u="none" strike="noStrike" cap="non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sym typeface="Arial"/>
                        </a:rPr>
                        <a:t>Refinancing</a:t>
                      </a:r>
                      <a:r>
                        <a:rPr lang="en-US" sz="800" b="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of existing debt</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0" marR="0" marT="0" marB="0" anchor="ctr"/>
                </a:tc>
                <a:extLst>
                  <a:ext uri="{0D108BD9-81ED-4DB2-BD59-A6C34878D82A}">
                    <a16:rowId xmlns:a16="http://schemas.microsoft.com/office/drawing/2014/main" val="1440190148"/>
                  </a:ext>
                </a:extLst>
              </a:tr>
              <a:tr h="347184">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800" b="1" dirty="0">
                          <a:latin typeface="Open Sans" panose="020B0606030504020204" pitchFamily="34" charset="0"/>
                          <a:ea typeface="Open Sans" panose="020B0606030504020204" pitchFamily="34" charset="0"/>
                          <a:cs typeface="Open Sans" panose="020B0606030504020204" pitchFamily="34" charset="0"/>
                        </a:rPr>
                        <a:t>February 2021</a:t>
                      </a:r>
                    </a:p>
                  </a:txBody>
                  <a:tcPr anchor="ctr"/>
                </a:tc>
                <a:tc>
                  <a:txBody>
                    <a:bodyPr/>
                    <a:lstStyle/>
                    <a:p>
                      <a:pPr algn="ctr" fontAlgn="t"/>
                      <a:r>
                        <a:rPr lang="en-US" sz="800" b="1" u="none" strike="noStrike" cap="non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sym typeface="Arial"/>
                        </a:rPr>
                        <a:t>Continuum Green Energy</a:t>
                      </a:r>
                      <a:endParaRPr lang="en-US" sz="800" b="1" i="0" u="none" strike="noStrike" cap="non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sym typeface="Arial"/>
                      </a:endParaRPr>
                    </a:p>
                  </a:txBody>
                  <a:tcPr marL="0" marR="0" marT="0" marB="0" anchor="ctr"/>
                </a:tc>
                <a:tc>
                  <a:txBody>
                    <a:bodyPr/>
                    <a:lstStyle/>
                    <a:p>
                      <a:pPr algn="ctr" fontAlgn="b"/>
                      <a:r>
                        <a:rPr lang="en-US" sz="800" b="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561</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marL="0" marR="0" lvl="0" indent="0" algn="ctr" defTabSz="914400" rtl="0" eaLnBrk="1" fontAlgn="b" latinLnBrk="0" hangingPunct="1">
                        <a:lnSpc>
                          <a:spcPct val="100000"/>
                        </a:lnSpc>
                        <a:spcBef>
                          <a:spcPts val="0"/>
                        </a:spcBef>
                        <a:spcAft>
                          <a:spcPts val="0"/>
                        </a:spcAft>
                        <a:buClr>
                          <a:srgbClr val="000000"/>
                        </a:buClr>
                        <a:buSzTx/>
                        <a:buFont typeface="Arial"/>
                        <a:buNone/>
                        <a:tabLst/>
                        <a:defRPr/>
                      </a:pPr>
                      <a:r>
                        <a:rPr kumimoji="0" lang="en-US" sz="800" u="none" strike="noStrike" kern="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sym typeface="Arial"/>
                        </a:rPr>
                        <a:t>Solar and wind</a:t>
                      </a:r>
                      <a:endParaRPr kumimoji="0" lang="en-US" sz="800" b="0" i="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endParaRPr>
                    </a:p>
                  </a:txBody>
                  <a:tcPr anchor="ctr"/>
                </a:tc>
                <a:tc>
                  <a:txBody>
                    <a:bodyPr/>
                    <a:lstStyle/>
                    <a:p>
                      <a:pPr algn="ctr" fontAlgn="b"/>
                      <a:r>
                        <a:rPr lang="en-US" sz="800" b="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4.50%</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marL="0" marR="0" lvl="0" indent="0" algn="ctr" defTabSz="914400" rtl="0" eaLnBrk="1" fontAlgn="b" latinLnBrk="0" hangingPunct="1">
                        <a:lnSpc>
                          <a:spcPct val="100000"/>
                        </a:lnSpc>
                        <a:spcBef>
                          <a:spcPts val="0"/>
                        </a:spcBef>
                        <a:spcAft>
                          <a:spcPts val="0"/>
                        </a:spcAft>
                        <a:buClr>
                          <a:srgbClr val="000000"/>
                        </a:buClr>
                        <a:buSzTx/>
                        <a:buFont typeface="Arial"/>
                        <a:buNone/>
                        <a:tabLst/>
                        <a:defRPr/>
                      </a:pPr>
                      <a:r>
                        <a:rPr lang="en-US" sz="800" b="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BB+ (Fitch)</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fontAlgn="b"/>
                      <a:r>
                        <a:rPr lang="en-US" sz="800" b="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6</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marL="0" marR="0" lvl="0" indent="0" algn="ctr" defTabSz="914400" rtl="0" eaLnBrk="1" fontAlgn="t" latinLnBrk="0" hangingPunct="1">
                        <a:lnSpc>
                          <a:spcPct val="100000"/>
                        </a:lnSpc>
                        <a:spcBef>
                          <a:spcPts val="0"/>
                        </a:spcBef>
                        <a:spcAft>
                          <a:spcPts val="0"/>
                        </a:spcAft>
                        <a:buClr>
                          <a:srgbClr val="000000"/>
                        </a:buClr>
                        <a:buSzTx/>
                        <a:buFont typeface="Arial"/>
                        <a:buNone/>
                        <a:tabLst/>
                        <a:defRPr/>
                      </a:pPr>
                      <a:r>
                        <a:rPr lang="en-US" sz="800" b="0" u="none" strike="noStrike" cap="non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sym typeface="Arial"/>
                        </a:rPr>
                        <a:t>Refinancing</a:t>
                      </a:r>
                      <a:r>
                        <a:rPr lang="en-US" sz="800" b="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of existing debt</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0" marR="0" marT="0" marB="0" anchor="ctr"/>
                </a:tc>
                <a:extLst>
                  <a:ext uri="{0D108BD9-81ED-4DB2-BD59-A6C34878D82A}">
                    <a16:rowId xmlns:a16="http://schemas.microsoft.com/office/drawing/2014/main" val="2923793081"/>
                  </a:ext>
                </a:extLst>
              </a:tr>
              <a:tr h="347184">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800" b="1" dirty="0">
                          <a:latin typeface="Open Sans" panose="020B0606030504020204" pitchFamily="34" charset="0"/>
                          <a:ea typeface="Open Sans" panose="020B0606030504020204" pitchFamily="34" charset="0"/>
                          <a:cs typeface="Open Sans" panose="020B0606030504020204" pitchFamily="34" charset="0"/>
                        </a:rPr>
                        <a:t>October 2020</a:t>
                      </a:r>
                    </a:p>
                  </a:txBody>
                  <a:tcPr anchor="ctr"/>
                </a:tc>
                <a:tc>
                  <a:txBody>
                    <a:bodyPr/>
                    <a:lstStyle/>
                    <a:p>
                      <a:pPr algn="ctr" fontAlgn="b"/>
                      <a:r>
                        <a:rPr lang="en-US" sz="800" b="1"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CLP Wind Farms</a:t>
                      </a:r>
                      <a:endParaRPr lang="en-US" sz="800" b="1"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fontAlgn="b"/>
                      <a:r>
                        <a:rPr lang="en-US" sz="800" b="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40</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marL="0" marR="0" lvl="0" indent="0" algn="ctr" defTabSz="914400" rtl="0" eaLnBrk="1" fontAlgn="b" latinLnBrk="0" hangingPunct="1">
                        <a:lnSpc>
                          <a:spcPct val="100000"/>
                        </a:lnSpc>
                        <a:spcBef>
                          <a:spcPts val="0"/>
                        </a:spcBef>
                        <a:spcAft>
                          <a:spcPts val="0"/>
                        </a:spcAft>
                        <a:buClr>
                          <a:srgbClr val="000000"/>
                        </a:buClr>
                        <a:buSzTx/>
                        <a:buFont typeface="Arial"/>
                        <a:buNone/>
                        <a:tabLst/>
                        <a:defRPr/>
                      </a:pPr>
                      <a:r>
                        <a:rPr kumimoji="0" lang="en-US" sz="800" b="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rPr>
                        <a:t>Wind</a:t>
                      </a:r>
                      <a:endParaRPr kumimoji="0" lang="en-US" sz="800" b="0" i="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endParaRPr>
                    </a:p>
                  </a:txBody>
                  <a:tcPr anchor="ctr"/>
                </a:tc>
                <a:tc>
                  <a:txBody>
                    <a:bodyPr/>
                    <a:lstStyle/>
                    <a:p>
                      <a:pPr algn="ctr" fontAlgn="b"/>
                      <a:r>
                        <a:rPr lang="en-US" sz="800" b="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Not available</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marL="0" marR="0" lvl="0" indent="0" algn="ctr" defTabSz="914400" rtl="0" eaLnBrk="1" fontAlgn="b" latinLnBrk="0" hangingPunct="1">
                        <a:lnSpc>
                          <a:spcPct val="100000"/>
                        </a:lnSpc>
                        <a:spcBef>
                          <a:spcPts val="0"/>
                        </a:spcBef>
                        <a:spcAft>
                          <a:spcPts val="0"/>
                        </a:spcAft>
                        <a:buClr>
                          <a:srgbClr val="000000"/>
                        </a:buClr>
                        <a:buSzTx/>
                        <a:buFont typeface="Arial"/>
                        <a:buNone/>
                        <a:tabLst/>
                        <a:defRPr/>
                      </a:pPr>
                      <a:r>
                        <a:rPr lang="en-US" sz="800" b="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AA (India Ratings)</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fontAlgn="b"/>
                      <a:r>
                        <a:rPr lang="en-US" sz="800" b="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2 to 3</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fontAlgn="b"/>
                      <a:r>
                        <a:rPr lang="en-US" sz="800" b="0" u="none" strike="noStrike" cap="non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sym typeface="Arial"/>
                        </a:rPr>
                        <a:t>Refinancing</a:t>
                      </a:r>
                      <a:r>
                        <a:rPr lang="en-US" sz="800" b="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of existing debt</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extLst>
                  <a:ext uri="{0D108BD9-81ED-4DB2-BD59-A6C34878D82A}">
                    <a16:rowId xmlns:a16="http://schemas.microsoft.com/office/drawing/2014/main" val="2672628707"/>
                  </a:ext>
                </a:extLst>
              </a:tr>
              <a:tr h="226207">
                <a:tc>
                  <a:txBody>
                    <a:bodyPr/>
                    <a:lstStyle/>
                    <a:p>
                      <a:pPr algn="ctr"/>
                      <a:r>
                        <a:rPr lang="en-US" sz="800" b="1" dirty="0">
                          <a:latin typeface="Open Sans" panose="020B0606030504020204" pitchFamily="34" charset="0"/>
                          <a:ea typeface="Open Sans" panose="020B0606030504020204" pitchFamily="34" charset="0"/>
                          <a:cs typeface="Open Sans" panose="020B0606030504020204" pitchFamily="34" charset="0"/>
                        </a:rPr>
                        <a:t>October 2020</a:t>
                      </a:r>
                    </a:p>
                  </a:txBody>
                  <a:tcPr anchor="ctr"/>
                </a:tc>
                <a:tc>
                  <a:txBody>
                    <a:bodyPr/>
                    <a:lstStyle/>
                    <a:p>
                      <a:pPr algn="ctr" fontAlgn="b"/>
                      <a:r>
                        <a:rPr lang="en-US" sz="800" b="1"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ReNew Power</a:t>
                      </a:r>
                      <a:endParaRPr lang="en-US" sz="800" b="1"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fontAlgn="b"/>
                      <a:r>
                        <a:rPr lang="en-US" sz="800" b="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325</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marL="0" marR="0" lvl="0" indent="0" algn="ctr" defTabSz="914400" rtl="0" eaLnBrk="1" fontAlgn="b" latinLnBrk="0" hangingPunct="1">
                        <a:lnSpc>
                          <a:spcPct val="100000"/>
                        </a:lnSpc>
                        <a:spcBef>
                          <a:spcPts val="0"/>
                        </a:spcBef>
                        <a:spcAft>
                          <a:spcPts val="0"/>
                        </a:spcAft>
                        <a:buClr>
                          <a:srgbClr val="000000"/>
                        </a:buClr>
                        <a:buSzTx/>
                        <a:buFont typeface="Arial"/>
                        <a:buNone/>
                        <a:tabLst/>
                        <a:defRPr/>
                      </a:pPr>
                      <a:r>
                        <a:rPr kumimoji="0" lang="en-US" sz="800" u="none" strike="noStrike" kern="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sym typeface="Arial"/>
                        </a:rPr>
                        <a:t>Solar and wind</a:t>
                      </a:r>
                      <a:endParaRPr kumimoji="0" lang="en-US" sz="800" b="0" i="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endParaRPr>
                    </a:p>
                  </a:txBody>
                  <a:tcPr anchor="ctr"/>
                </a:tc>
                <a:tc>
                  <a:txBody>
                    <a:bodyPr/>
                    <a:lstStyle/>
                    <a:p>
                      <a:pPr algn="ctr" fontAlgn="b"/>
                      <a:r>
                        <a:rPr lang="en-US" sz="800" b="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5.375%</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marL="0" marR="0" lvl="0" indent="0" algn="ctr" defTabSz="914400" rtl="0" eaLnBrk="1" fontAlgn="b" latinLnBrk="0" hangingPunct="1">
                        <a:lnSpc>
                          <a:spcPct val="100000"/>
                        </a:lnSpc>
                        <a:spcBef>
                          <a:spcPts val="0"/>
                        </a:spcBef>
                        <a:spcAft>
                          <a:spcPts val="0"/>
                        </a:spcAft>
                        <a:buClr>
                          <a:srgbClr val="000000"/>
                        </a:buClr>
                        <a:buSzTx/>
                        <a:buFont typeface="Arial"/>
                        <a:buNone/>
                        <a:tabLst/>
                        <a:defRPr/>
                      </a:pPr>
                      <a:r>
                        <a:rPr lang="en-US" sz="800" b="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BB- (Fitch)</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fontAlgn="b"/>
                      <a:r>
                        <a:rPr lang="en-US" sz="800" b="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3.5</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fontAlgn="b"/>
                      <a:r>
                        <a:rPr lang="en-US" sz="800" b="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Refinancing high-cost local debt</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extLst>
                  <a:ext uri="{0D108BD9-81ED-4DB2-BD59-A6C34878D82A}">
                    <a16:rowId xmlns:a16="http://schemas.microsoft.com/office/drawing/2014/main" val="3642646597"/>
                  </a:ext>
                </a:extLst>
              </a:tr>
            </a:tbl>
          </a:graphicData>
        </a:graphic>
      </p:graphicFrame>
    </p:spTree>
    <p:extLst>
      <p:ext uri="{BB962C8B-B14F-4D97-AF65-F5344CB8AC3E}">
        <p14:creationId xmlns:p14="http://schemas.microsoft.com/office/powerpoint/2010/main" val="37390161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8B21977-279F-B640-A7C7-8FB0C1D6B07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18</a:t>
            </a:fld>
            <a:endParaRPr lang="en" dirty="0"/>
          </a:p>
        </p:txBody>
      </p:sp>
      <p:sp>
        <p:nvSpPr>
          <p:cNvPr id="5" name="Google Shape;99;p20">
            <a:extLst>
              <a:ext uri="{FF2B5EF4-FFF2-40B4-BE49-F238E27FC236}">
                <a16:creationId xmlns:a16="http://schemas.microsoft.com/office/drawing/2014/main" id="{88E31F06-8AF7-C946-81DB-34D16E797302}"/>
              </a:ext>
            </a:extLst>
          </p:cNvPr>
          <p:cNvSpPr txBox="1">
            <a:spLocks/>
          </p:cNvSpPr>
          <p:nvPr/>
        </p:nvSpPr>
        <p:spPr>
          <a:xfrm>
            <a:off x="457200" y="193042"/>
            <a:ext cx="8229600" cy="238997"/>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3200"/>
              <a:buFont typeface="Montserrat"/>
              <a:buNone/>
              <a:defRPr sz="3200" b="1" i="0" u="none" strike="noStrike" cap="none">
                <a:solidFill>
                  <a:schemeClr val="lt1"/>
                </a:solidFill>
                <a:latin typeface="Montserrat"/>
                <a:ea typeface="Montserrat"/>
                <a:cs typeface="Montserrat"/>
                <a:sym typeface="Montserrat"/>
              </a:defRPr>
            </a:lvl1pPr>
            <a:lvl2pPr marR="0" lvl="1" algn="l" rtl="0">
              <a:lnSpc>
                <a:spcPct val="100000"/>
              </a:lnSpc>
              <a:spcBef>
                <a:spcPts val="0"/>
              </a:spcBef>
              <a:spcAft>
                <a:spcPts val="0"/>
              </a:spcAft>
              <a:buClr>
                <a:schemeClr val="lt1"/>
              </a:buClr>
              <a:buSzPts val="3200"/>
              <a:buFont typeface="Montserrat"/>
              <a:buNone/>
              <a:defRPr sz="3200" b="1" i="0" u="none" strike="noStrike" cap="none">
                <a:solidFill>
                  <a:schemeClr val="lt1"/>
                </a:solidFill>
                <a:latin typeface="Montserrat"/>
                <a:ea typeface="Montserrat"/>
                <a:cs typeface="Montserrat"/>
                <a:sym typeface="Montserrat"/>
              </a:defRPr>
            </a:lvl2pPr>
            <a:lvl3pPr marR="0" lvl="2" algn="l" rtl="0">
              <a:lnSpc>
                <a:spcPct val="100000"/>
              </a:lnSpc>
              <a:spcBef>
                <a:spcPts val="0"/>
              </a:spcBef>
              <a:spcAft>
                <a:spcPts val="0"/>
              </a:spcAft>
              <a:buClr>
                <a:schemeClr val="lt1"/>
              </a:buClr>
              <a:buSzPts val="3200"/>
              <a:buFont typeface="Montserrat"/>
              <a:buNone/>
              <a:defRPr sz="3200" b="1" i="0" u="none" strike="noStrike" cap="none">
                <a:solidFill>
                  <a:schemeClr val="lt1"/>
                </a:solidFill>
                <a:latin typeface="Montserrat"/>
                <a:ea typeface="Montserrat"/>
                <a:cs typeface="Montserrat"/>
                <a:sym typeface="Montserrat"/>
              </a:defRPr>
            </a:lvl3pPr>
            <a:lvl4pPr marR="0" lvl="3" algn="l" rtl="0">
              <a:lnSpc>
                <a:spcPct val="100000"/>
              </a:lnSpc>
              <a:spcBef>
                <a:spcPts val="0"/>
              </a:spcBef>
              <a:spcAft>
                <a:spcPts val="0"/>
              </a:spcAft>
              <a:buClr>
                <a:schemeClr val="lt1"/>
              </a:buClr>
              <a:buSzPts val="3200"/>
              <a:buFont typeface="Montserrat"/>
              <a:buNone/>
              <a:defRPr sz="3200" b="1" i="0" u="none" strike="noStrike" cap="none">
                <a:solidFill>
                  <a:schemeClr val="lt1"/>
                </a:solidFill>
                <a:latin typeface="Montserrat"/>
                <a:ea typeface="Montserrat"/>
                <a:cs typeface="Montserrat"/>
                <a:sym typeface="Montserrat"/>
              </a:defRPr>
            </a:lvl4pPr>
            <a:lvl5pPr marR="0" lvl="4" algn="l" rtl="0">
              <a:lnSpc>
                <a:spcPct val="100000"/>
              </a:lnSpc>
              <a:spcBef>
                <a:spcPts val="0"/>
              </a:spcBef>
              <a:spcAft>
                <a:spcPts val="0"/>
              </a:spcAft>
              <a:buClr>
                <a:schemeClr val="lt1"/>
              </a:buClr>
              <a:buSzPts val="3200"/>
              <a:buFont typeface="Montserrat"/>
              <a:buNone/>
              <a:defRPr sz="3200" b="1" i="0" u="none" strike="noStrike" cap="none">
                <a:solidFill>
                  <a:schemeClr val="lt1"/>
                </a:solidFill>
                <a:latin typeface="Montserrat"/>
                <a:ea typeface="Montserrat"/>
                <a:cs typeface="Montserrat"/>
                <a:sym typeface="Montserrat"/>
              </a:defRPr>
            </a:lvl5pPr>
            <a:lvl6pPr marR="0" lvl="5" algn="l" rtl="0">
              <a:lnSpc>
                <a:spcPct val="100000"/>
              </a:lnSpc>
              <a:spcBef>
                <a:spcPts val="0"/>
              </a:spcBef>
              <a:spcAft>
                <a:spcPts val="0"/>
              </a:spcAft>
              <a:buClr>
                <a:schemeClr val="lt1"/>
              </a:buClr>
              <a:buSzPts val="3200"/>
              <a:buFont typeface="Montserrat"/>
              <a:buNone/>
              <a:defRPr sz="3200" b="1" i="0" u="none" strike="noStrike" cap="none">
                <a:solidFill>
                  <a:schemeClr val="lt1"/>
                </a:solidFill>
                <a:latin typeface="Montserrat"/>
                <a:ea typeface="Montserrat"/>
                <a:cs typeface="Montserrat"/>
                <a:sym typeface="Montserrat"/>
              </a:defRPr>
            </a:lvl6pPr>
            <a:lvl7pPr marR="0" lvl="6" algn="l" rtl="0">
              <a:lnSpc>
                <a:spcPct val="100000"/>
              </a:lnSpc>
              <a:spcBef>
                <a:spcPts val="0"/>
              </a:spcBef>
              <a:spcAft>
                <a:spcPts val="0"/>
              </a:spcAft>
              <a:buClr>
                <a:schemeClr val="lt1"/>
              </a:buClr>
              <a:buSzPts val="3200"/>
              <a:buFont typeface="Montserrat"/>
              <a:buNone/>
              <a:defRPr sz="3200" b="1" i="0" u="none" strike="noStrike" cap="none">
                <a:solidFill>
                  <a:schemeClr val="lt1"/>
                </a:solidFill>
                <a:latin typeface="Montserrat"/>
                <a:ea typeface="Montserrat"/>
                <a:cs typeface="Montserrat"/>
                <a:sym typeface="Montserrat"/>
              </a:defRPr>
            </a:lvl7pPr>
            <a:lvl8pPr marR="0" lvl="7" algn="l" rtl="0">
              <a:lnSpc>
                <a:spcPct val="100000"/>
              </a:lnSpc>
              <a:spcBef>
                <a:spcPts val="0"/>
              </a:spcBef>
              <a:spcAft>
                <a:spcPts val="0"/>
              </a:spcAft>
              <a:buClr>
                <a:schemeClr val="lt1"/>
              </a:buClr>
              <a:buSzPts val="3200"/>
              <a:buFont typeface="Montserrat"/>
              <a:buNone/>
              <a:defRPr sz="3200" b="1" i="0" u="none" strike="noStrike" cap="none">
                <a:solidFill>
                  <a:schemeClr val="lt1"/>
                </a:solidFill>
                <a:latin typeface="Montserrat"/>
                <a:ea typeface="Montserrat"/>
                <a:cs typeface="Montserrat"/>
                <a:sym typeface="Montserrat"/>
              </a:defRPr>
            </a:lvl8pPr>
            <a:lvl9pPr marR="0" lvl="8" algn="l" rtl="0">
              <a:lnSpc>
                <a:spcPct val="100000"/>
              </a:lnSpc>
              <a:spcBef>
                <a:spcPts val="0"/>
              </a:spcBef>
              <a:spcAft>
                <a:spcPts val="0"/>
              </a:spcAft>
              <a:buClr>
                <a:schemeClr val="lt1"/>
              </a:buClr>
              <a:buSzPts val="3200"/>
              <a:buFont typeface="Montserrat"/>
              <a:buNone/>
              <a:defRPr sz="3200" b="1" i="0" u="none" strike="noStrike" cap="none">
                <a:solidFill>
                  <a:schemeClr val="lt1"/>
                </a:solidFill>
                <a:latin typeface="Montserrat"/>
                <a:ea typeface="Montserrat"/>
                <a:cs typeface="Montserrat"/>
                <a:sym typeface="Montserrat"/>
              </a:defRPr>
            </a:lvl9pPr>
          </a:lstStyle>
          <a:p>
            <a:r>
              <a:rPr lang="en-US" sz="1200" dirty="0">
                <a:solidFill>
                  <a:srgbClr val="575756"/>
                </a:solidFill>
              </a:rPr>
              <a:t>Annexure I: </a:t>
            </a:r>
            <a:r>
              <a:rPr lang="en-US" sz="1200" dirty="0">
                <a:solidFill>
                  <a:srgbClr val="0A9FD9"/>
                </a:solidFill>
              </a:rPr>
              <a:t>Green bond issuances (last 2 years)</a:t>
            </a:r>
          </a:p>
        </p:txBody>
      </p:sp>
      <p:sp>
        <p:nvSpPr>
          <p:cNvPr id="6" name="Text Placeholder 3">
            <a:extLst>
              <a:ext uri="{FF2B5EF4-FFF2-40B4-BE49-F238E27FC236}">
                <a16:creationId xmlns:a16="http://schemas.microsoft.com/office/drawing/2014/main" id="{374F276B-F5FE-0243-98B3-A1857E24AED4}"/>
              </a:ext>
            </a:extLst>
          </p:cNvPr>
          <p:cNvSpPr txBox="1">
            <a:spLocks/>
          </p:cNvSpPr>
          <p:nvPr/>
        </p:nvSpPr>
        <p:spPr>
          <a:xfrm>
            <a:off x="161612" y="4744965"/>
            <a:ext cx="3249121" cy="365126"/>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700" i="1" dirty="0">
                <a:solidFill>
                  <a:srgbClr val="0A9FD9"/>
                </a:solidFill>
                <a:latin typeface="Open Sans" panose="020B0606030504020204" pitchFamily="34" charset="0"/>
                <a:ea typeface="Open Sans" panose="020B0606030504020204" pitchFamily="34" charset="0"/>
                <a:cs typeface="Open Sans" panose="020B0606030504020204" pitchFamily="34" charset="0"/>
              </a:rPr>
              <a:t>Source: </a:t>
            </a:r>
            <a:r>
              <a:rPr lang="en-IN" sz="700" i="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Climate Bonds Initiative and company press releases.</a:t>
            </a:r>
          </a:p>
        </p:txBody>
      </p:sp>
      <p:grpSp>
        <p:nvGrpSpPr>
          <p:cNvPr id="7" name="Group 6">
            <a:extLst>
              <a:ext uri="{FF2B5EF4-FFF2-40B4-BE49-F238E27FC236}">
                <a16:creationId xmlns:a16="http://schemas.microsoft.com/office/drawing/2014/main" id="{0B67B9F8-26A9-A94A-9246-8DDA8516BCF6}"/>
              </a:ext>
            </a:extLst>
          </p:cNvPr>
          <p:cNvGrpSpPr/>
          <p:nvPr/>
        </p:nvGrpSpPr>
        <p:grpSpPr>
          <a:xfrm>
            <a:off x="8284057" y="4779402"/>
            <a:ext cx="715926" cy="418214"/>
            <a:chOff x="8284057" y="4779402"/>
            <a:chExt cx="715926" cy="418214"/>
          </a:xfrm>
        </p:grpSpPr>
        <p:sp>
          <p:nvSpPr>
            <p:cNvPr id="8" name="Rounded Rectangle 7">
              <a:extLst>
                <a:ext uri="{FF2B5EF4-FFF2-40B4-BE49-F238E27FC236}">
                  <a16:creationId xmlns:a16="http://schemas.microsoft.com/office/drawing/2014/main" id="{8342D463-BD81-F54A-B49D-4C0BA3022B51}"/>
                </a:ext>
              </a:extLst>
            </p:cNvPr>
            <p:cNvSpPr/>
            <p:nvPr/>
          </p:nvSpPr>
          <p:spPr>
            <a:xfrm>
              <a:off x="8331958" y="4779402"/>
              <a:ext cx="614149" cy="418214"/>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nvGrpSpPr>
            <p:cNvPr id="9" name="Group 8">
              <a:extLst>
                <a:ext uri="{FF2B5EF4-FFF2-40B4-BE49-F238E27FC236}">
                  <a16:creationId xmlns:a16="http://schemas.microsoft.com/office/drawing/2014/main" id="{BB48E451-1451-6B4D-9224-6A2F18654CA3}"/>
                </a:ext>
              </a:extLst>
            </p:cNvPr>
            <p:cNvGrpSpPr/>
            <p:nvPr/>
          </p:nvGrpSpPr>
          <p:grpSpPr>
            <a:xfrm>
              <a:off x="8284057" y="4879531"/>
              <a:ext cx="715926" cy="263969"/>
              <a:chOff x="1376812" y="1471708"/>
              <a:chExt cx="715926" cy="263969"/>
            </a:xfrm>
          </p:grpSpPr>
          <p:sp>
            <p:nvSpPr>
              <p:cNvPr id="10" name="TextBox 9">
                <a:extLst>
                  <a:ext uri="{FF2B5EF4-FFF2-40B4-BE49-F238E27FC236}">
                    <a16:creationId xmlns:a16="http://schemas.microsoft.com/office/drawing/2014/main" id="{32BC5FCF-4418-A54C-9ACF-224676AD525E}"/>
                  </a:ext>
                </a:extLst>
              </p:cNvPr>
              <p:cNvSpPr txBox="1"/>
              <p:nvPr/>
            </p:nvSpPr>
            <p:spPr>
              <a:xfrm>
                <a:off x="1376812" y="1535622"/>
                <a:ext cx="715926" cy="200055"/>
              </a:xfrm>
              <a:prstGeom prst="rect">
                <a:avLst/>
              </a:prstGeom>
              <a:noFill/>
            </p:spPr>
            <p:txBody>
              <a:bodyPr wrap="square" rtlCol="0">
                <a:spAutoFit/>
              </a:bodyPr>
              <a:lstStyle/>
              <a:p>
                <a:r>
                  <a:rPr lang="en-IN" sz="700" b="1" dirty="0">
                    <a:solidFill>
                      <a:srgbClr val="575756"/>
                    </a:solidFill>
                    <a:latin typeface="Open Sans"/>
                    <a:ea typeface="Open Sans"/>
                    <a:cs typeface="Open Sans"/>
                    <a:sym typeface="Open Sans"/>
                  </a:rPr>
                  <a:t>cef.ceew.in</a:t>
                </a:r>
              </a:p>
            </p:txBody>
          </p:sp>
          <p:grpSp>
            <p:nvGrpSpPr>
              <p:cNvPr id="11" name="Group 10">
                <a:extLst>
                  <a:ext uri="{FF2B5EF4-FFF2-40B4-BE49-F238E27FC236}">
                    <a16:creationId xmlns:a16="http://schemas.microsoft.com/office/drawing/2014/main" id="{CA7C5227-0895-5449-831B-9A3A9D70E5C6}"/>
                  </a:ext>
                </a:extLst>
              </p:cNvPr>
              <p:cNvGrpSpPr/>
              <p:nvPr/>
            </p:nvGrpSpPr>
            <p:grpSpPr>
              <a:xfrm>
                <a:off x="1504037" y="1471708"/>
                <a:ext cx="436340" cy="63914"/>
                <a:chOff x="973747" y="978085"/>
                <a:chExt cx="436340" cy="63914"/>
              </a:xfrm>
            </p:grpSpPr>
            <p:sp>
              <p:nvSpPr>
                <p:cNvPr id="12" name="Oval 11">
                  <a:extLst>
                    <a:ext uri="{FF2B5EF4-FFF2-40B4-BE49-F238E27FC236}">
                      <a16:creationId xmlns:a16="http://schemas.microsoft.com/office/drawing/2014/main" id="{99C749BE-4973-9147-A8E6-4F75B194E427}"/>
                    </a:ext>
                  </a:extLst>
                </p:cNvPr>
                <p:cNvSpPr/>
                <p:nvPr/>
              </p:nvSpPr>
              <p:spPr>
                <a:xfrm>
                  <a:off x="1349029" y="978085"/>
                  <a:ext cx="61058" cy="61059"/>
                </a:xfrm>
                <a:prstGeom prst="ellipse">
                  <a:avLst/>
                </a:prstGeom>
                <a:solidFill>
                  <a:srgbClr val="0A9F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3" name="Oval 12">
                  <a:extLst>
                    <a:ext uri="{FF2B5EF4-FFF2-40B4-BE49-F238E27FC236}">
                      <a16:creationId xmlns:a16="http://schemas.microsoft.com/office/drawing/2014/main" id="{D8F15D7A-706E-DE4F-AA22-181947AE00A5}"/>
                    </a:ext>
                  </a:extLst>
                </p:cNvPr>
                <p:cNvSpPr/>
                <p:nvPr/>
              </p:nvSpPr>
              <p:spPr>
                <a:xfrm>
                  <a:off x="1084312" y="980940"/>
                  <a:ext cx="61058" cy="61059"/>
                </a:xfrm>
                <a:prstGeom prst="ellipse">
                  <a:avLst/>
                </a:prstGeom>
                <a:solidFill>
                  <a:srgbClr val="87B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4" name="Oval 13">
                  <a:extLst>
                    <a:ext uri="{FF2B5EF4-FFF2-40B4-BE49-F238E27FC236}">
                      <a16:creationId xmlns:a16="http://schemas.microsoft.com/office/drawing/2014/main" id="{4C9AA257-B143-E64C-8A50-7CFEDBA54A81}"/>
                    </a:ext>
                  </a:extLst>
                </p:cNvPr>
                <p:cNvSpPr/>
                <p:nvPr/>
              </p:nvSpPr>
              <p:spPr>
                <a:xfrm>
                  <a:off x="973747" y="980940"/>
                  <a:ext cx="61058" cy="61059"/>
                </a:xfrm>
                <a:prstGeom prst="ellipse">
                  <a:avLst/>
                </a:prstGeom>
                <a:solidFill>
                  <a:srgbClr val="EA58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grpSp>
      </p:grpSp>
      <p:sp>
        <p:nvSpPr>
          <p:cNvPr id="15" name="Rectangle 14">
            <a:extLst>
              <a:ext uri="{FF2B5EF4-FFF2-40B4-BE49-F238E27FC236}">
                <a16:creationId xmlns:a16="http://schemas.microsoft.com/office/drawing/2014/main" id="{8B1872F3-A36F-2840-8DE7-51EDF4B2619B}"/>
              </a:ext>
            </a:extLst>
          </p:cNvPr>
          <p:cNvSpPr/>
          <p:nvPr/>
        </p:nvSpPr>
        <p:spPr>
          <a:xfrm rot="16200000">
            <a:off x="9082410" y="-91649"/>
            <a:ext cx="249623" cy="815252"/>
          </a:xfrm>
          <a:prstGeom prst="rect">
            <a:avLst/>
          </a:prstGeom>
          <a:solidFill>
            <a:srgbClr val="009C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6" name="TextBox 15">
            <a:extLst>
              <a:ext uri="{FF2B5EF4-FFF2-40B4-BE49-F238E27FC236}">
                <a16:creationId xmlns:a16="http://schemas.microsoft.com/office/drawing/2014/main" id="{66B1E71E-21BA-4A4D-8825-9ACB849EF165}"/>
              </a:ext>
            </a:extLst>
          </p:cNvPr>
          <p:cNvSpPr txBox="1"/>
          <p:nvPr/>
        </p:nvSpPr>
        <p:spPr>
          <a:xfrm>
            <a:off x="8821030" y="208255"/>
            <a:ext cx="322970" cy="215444"/>
          </a:xfrm>
          <a:prstGeom prst="rect">
            <a:avLst/>
          </a:prstGeom>
          <a:noFill/>
        </p:spPr>
        <p:txBody>
          <a:bodyPr wrap="square" rtlCol="0">
            <a:spAutoFit/>
          </a:bodyPr>
          <a:lstStyle/>
          <a:p>
            <a:r>
              <a:rPr lang="en-IN" sz="800" dirty="0">
                <a:solidFill>
                  <a:schemeClr val="bg1"/>
                </a:solidFill>
                <a:latin typeface="Open Sans" panose="020B0606030504020204" pitchFamily="34" charset="0"/>
                <a:ea typeface="Open Sans" panose="020B0606030504020204" pitchFamily="34" charset="0"/>
                <a:cs typeface="Open Sans" panose="020B0606030504020204" pitchFamily="34" charset="0"/>
              </a:rPr>
              <a:t>18</a:t>
            </a:r>
          </a:p>
        </p:txBody>
      </p:sp>
      <p:graphicFrame>
        <p:nvGraphicFramePr>
          <p:cNvPr id="19" name="Table 18">
            <a:extLst>
              <a:ext uri="{FF2B5EF4-FFF2-40B4-BE49-F238E27FC236}">
                <a16:creationId xmlns:a16="http://schemas.microsoft.com/office/drawing/2014/main" id="{03872AB5-DE59-8C43-A2AE-ABC2B83054B9}"/>
              </a:ext>
            </a:extLst>
          </p:cNvPr>
          <p:cNvGraphicFramePr>
            <a:graphicFrameLocks noGrp="1"/>
          </p:cNvGraphicFramePr>
          <p:nvPr>
            <p:extLst>
              <p:ext uri="{D42A27DB-BD31-4B8C-83A1-F6EECF244321}">
                <p14:modId xmlns:p14="http://schemas.microsoft.com/office/powerpoint/2010/main" val="29252195"/>
              </p:ext>
            </p:extLst>
          </p:nvPr>
        </p:nvGraphicFramePr>
        <p:xfrm>
          <a:off x="243308" y="552895"/>
          <a:ext cx="8656223" cy="4057637"/>
        </p:xfrm>
        <a:graphic>
          <a:graphicData uri="http://schemas.openxmlformats.org/drawingml/2006/table">
            <a:tbl>
              <a:tblPr firstRow="1" bandRow="1">
                <a:tableStyleId>{B301B821-A1FF-4177-AEE7-76D212191A09}</a:tableStyleId>
              </a:tblPr>
              <a:tblGrid>
                <a:gridCol w="860278">
                  <a:extLst>
                    <a:ext uri="{9D8B030D-6E8A-4147-A177-3AD203B41FA5}">
                      <a16:colId xmlns:a16="http://schemas.microsoft.com/office/drawing/2014/main" val="3324511095"/>
                    </a:ext>
                  </a:extLst>
                </a:gridCol>
                <a:gridCol w="1032642">
                  <a:extLst>
                    <a:ext uri="{9D8B030D-6E8A-4147-A177-3AD203B41FA5}">
                      <a16:colId xmlns:a16="http://schemas.microsoft.com/office/drawing/2014/main" val="2145987011"/>
                    </a:ext>
                  </a:extLst>
                </a:gridCol>
                <a:gridCol w="906517">
                  <a:extLst>
                    <a:ext uri="{9D8B030D-6E8A-4147-A177-3AD203B41FA5}">
                      <a16:colId xmlns:a16="http://schemas.microsoft.com/office/drawing/2014/main" val="599864313"/>
                    </a:ext>
                  </a:extLst>
                </a:gridCol>
                <a:gridCol w="953814">
                  <a:extLst>
                    <a:ext uri="{9D8B030D-6E8A-4147-A177-3AD203B41FA5}">
                      <a16:colId xmlns:a16="http://schemas.microsoft.com/office/drawing/2014/main" val="740781778"/>
                    </a:ext>
                  </a:extLst>
                </a:gridCol>
                <a:gridCol w="1172836">
                  <a:extLst>
                    <a:ext uri="{9D8B030D-6E8A-4147-A177-3AD203B41FA5}">
                      <a16:colId xmlns:a16="http://schemas.microsoft.com/office/drawing/2014/main" val="1011207916"/>
                    </a:ext>
                  </a:extLst>
                </a:gridCol>
                <a:gridCol w="841876">
                  <a:extLst>
                    <a:ext uri="{9D8B030D-6E8A-4147-A177-3AD203B41FA5}">
                      <a16:colId xmlns:a16="http://schemas.microsoft.com/office/drawing/2014/main" val="4040661390"/>
                    </a:ext>
                  </a:extLst>
                </a:gridCol>
                <a:gridCol w="891223">
                  <a:extLst>
                    <a:ext uri="{9D8B030D-6E8A-4147-A177-3AD203B41FA5}">
                      <a16:colId xmlns:a16="http://schemas.microsoft.com/office/drawing/2014/main" val="770902494"/>
                    </a:ext>
                  </a:extLst>
                </a:gridCol>
                <a:gridCol w="1997037">
                  <a:extLst>
                    <a:ext uri="{9D8B030D-6E8A-4147-A177-3AD203B41FA5}">
                      <a16:colId xmlns:a16="http://schemas.microsoft.com/office/drawing/2014/main" val="3482742674"/>
                    </a:ext>
                  </a:extLst>
                </a:gridCol>
              </a:tblGrid>
              <a:tr h="0">
                <a:tc>
                  <a:txBody>
                    <a:bodyPr/>
                    <a:lstStyle/>
                    <a:p>
                      <a:pPr algn="ctr"/>
                      <a:r>
                        <a:rPr lang="en-US" sz="1200" dirty="0">
                          <a:latin typeface="Open Sans" panose="020B0606030504020204" pitchFamily="34" charset="0"/>
                          <a:ea typeface="Open Sans" panose="020B0606030504020204" pitchFamily="34" charset="0"/>
                          <a:cs typeface="Open Sans" panose="020B0606030504020204" pitchFamily="34" charset="0"/>
                        </a:rPr>
                        <a:t>Date</a:t>
                      </a:r>
                    </a:p>
                  </a:txBody>
                  <a:tcPr anchor="ctr"/>
                </a:tc>
                <a:tc>
                  <a:txBody>
                    <a:bodyPr/>
                    <a:lstStyle/>
                    <a:p>
                      <a:pPr marR="0" algn="ctr" rtl="0">
                        <a:lnSpc>
                          <a:spcPct val="100000"/>
                        </a:lnSpc>
                        <a:spcBef>
                          <a:spcPts val="0"/>
                        </a:spcBef>
                        <a:spcAft>
                          <a:spcPts val="0"/>
                        </a:spcAft>
                        <a:buClr>
                          <a:srgbClr val="000000"/>
                        </a:buClr>
                        <a:buFont typeface="Arial"/>
                      </a:pPr>
                      <a:r>
                        <a:rPr lang="en-US" sz="1200" b="1" u="none" strike="noStrike" cap="none"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a:rPr>
                        <a:t>Company</a:t>
                      </a:r>
                      <a:endParaRPr lang="en-US" sz="1200" b="1" i="0" u="none" strike="noStrike" cap="none"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a:endParaRPr>
                    </a:p>
                  </a:txBody>
                  <a:tcPr anchor="ctr"/>
                </a:tc>
                <a:tc>
                  <a:txBody>
                    <a:bodyPr/>
                    <a:lstStyle/>
                    <a:p>
                      <a:pPr marR="0" algn="ctr" rtl="0">
                        <a:lnSpc>
                          <a:spcPct val="100000"/>
                        </a:lnSpc>
                        <a:spcBef>
                          <a:spcPts val="0"/>
                        </a:spcBef>
                        <a:spcAft>
                          <a:spcPts val="0"/>
                        </a:spcAft>
                        <a:buClr>
                          <a:srgbClr val="000000"/>
                        </a:buClr>
                        <a:buFont typeface="Arial"/>
                      </a:pPr>
                      <a:r>
                        <a:rPr lang="en-US" sz="1200" b="1" u="none" strike="noStrike" cap="none"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a:rPr>
                        <a:t>Size (USD million)</a:t>
                      </a:r>
                      <a:endParaRPr lang="en-US" sz="1200" b="1" i="0" u="none" strike="noStrike" cap="none"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a:endParaRPr>
                    </a:p>
                  </a:txBody>
                  <a:tcPr anchor="ctr"/>
                </a:tc>
                <a:tc>
                  <a:txBody>
                    <a:bodyPr/>
                    <a:lstStyle/>
                    <a:p>
                      <a:pPr marR="0" algn="ctr" rtl="0">
                        <a:lnSpc>
                          <a:spcPct val="100000"/>
                        </a:lnSpc>
                        <a:spcBef>
                          <a:spcPts val="0"/>
                        </a:spcBef>
                        <a:spcAft>
                          <a:spcPts val="0"/>
                        </a:spcAft>
                        <a:buClr>
                          <a:srgbClr val="000000"/>
                        </a:buClr>
                        <a:buFont typeface="Arial"/>
                      </a:pPr>
                      <a:r>
                        <a:rPr lang="en-US" sz="1200" b="1" u="none" strike="noStrike" cap="none"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a:rPr>
                        <a:t>Sector</a:t>
                      </a:r>
                      <a:endParaRPr lang="en-US" sz="1200" b="1" i="0" u="none" strike="noStrike" cap="none"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a:endParaRPr>
                    </a:p>
                  </a:txBody>
                  <a:tcPr anchor="ctr"/>
                </a:tc>
                <a:tc>
                  <a:txBody>
                    <a:bodyPr/>
                    <a:lstStyle/>
                    <a:p>
                      <a:pPr marR="0" algn="ctr" rtl="0">
                        <a:lnSpc>
                          <a:spcPct val="100000"/>
                        </a:lnSpc>
                        <a:spcBef>
                          <a:spcPts val="0"/>
                        </a:spcBef>
                        <a:spcAft>
                          <a:spcPts val="0"/>
                        </a:spcAft>
                        <a:buClr>
                          <a:srgbClr val="000000"/>
                        </a:buClr>
                        <a:buFont typeface="Arial"/>
                      </a:pPr>
                      <a:r>
                        <a:rPr lang="en-US" sz="1200" b="1" u="none" strike="noStrike" cap="none"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a:rPr>
                        <a:t>Coupon rate (%)</a:t>
                      </a:r>
                      <a:endParaRPr lang="en-US" sz="1200" b="1" i="0" u="none" strike="noStrike" cap="none"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a:endParaRPr>
                    </a:p>
                  </a:txBody>
                  <a:tcPr anchor="ctr"/>
                </a:tc>
                <a:tc>
                  <a:txBody>
                    <a:bodyPr/>
                    <a:lstStyle/>
                    <a:p>
                      <a:pPr marR="0" algn="ctr" rtl="0">
                        <a:lnSpc>
                          <a:spcPct val="100000"/>
                        </a:lnSpc>
                        <a:spcBef>
                          <a:spcPts val="0"/>
                        </a:spcBef>
                        <a:spcAft>
                          <a:spcPts val="0"/>
                        </a:spcAft>
                        <a:buClr>
                          <a:srgbClr val="000000"/>
                        </a:buClr>
                        <a:buFont typeface="Arial"/>
                      </a:pPr>
                      <a:r>
                        <a:rPr lang="en-US" sz="1200" b="1" u="none" strike="noStrike" cap="none"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a:rPr>
                        <a:t>Rating</a:t>
                      </a:r>
                      <a:endParaRPr lang="en-US" sz="1200" b="1" i="0" u="none" strike="noStrike" cap="none"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a:endParaRPr>
                    </a:p>
                  </a:txBody>
                  <a:tcPr anchor="ctr"/>
                </a:tc>
                <a:tc>
                  <a:txBody>
                    <a:bodyPr/>
                    <a:lstStyle/>
                    <a:p>
                      <a:pPr marR="0" algn="ctr" rtl="0">
                        <a:lnSpc>
                          <a:spcPct val="100000"/>
                        </a:lnSpc>
                        <a:spcBef>
                          <a:spcPts val="0"/>
                        </a:spcBef>
                        <a:spcAft>
                          <a:spcPts val="0"/>
                        </a:spcAft>
                        <a:buClr>
                          <a:srgbClr val="000000"/>
                        </a:buClr>
                        <a:buFont typeface="Arial"/>
                      </a:pPr>
                      <a:r>
                        <a:rPr lang="en-US" sz="1200" b="1" u="none" strike="noStrike" cap="none"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a:rPr>
                        <a:t>Tenor (Years)</a:t>
                      </a:r>
                      <a:endParaRPr lang="en-US" sz="1200" b="1" i="0" u="none" strike="noStrike" cap="none"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a:endParaRPr>
                    </a:p>
                  </a:txBody>
                  <a:tcPr anchor="ctr"/>
                </a:tc>
                <a:tc>
                  <a:txBody>
                    <a:bodyPr/>
                    <a:lstStyle/>
                    <a:p>
                      <a:pPr marR="0" algn="ctr" rtl="0">
                        <a:lnSpc>
                          <a:spcPct val="100000"/>
                        </a:lnSpc>
                        <a:spcBef>
                          <a:spcPts val="0"/>
                        </a:spcBef>
                        <a:spcAft>
                          <a:spcPts val="0"/>
                        </a:spcAft>
                        <a:buClr>
                          <a:srgbClr val="000000"/>
                        </a:buClr>
                        <a:buFont typeface="Arial"/>
                      </a:pPr>
                      <a:r>
                        <a:rPr lang="en-US" sz="1200" b="1" u="none" strike="noStrike" cap="none"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a:rPr>
                        <a:t>Purpose</a:t>
                      </a:r>
                      <a:endParaRPr lang="en-US" sz="1200" b="1" i="0" u="none" strike="noStrike" cap="none"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a:endParaRPr>
                    </a:p>
                  </a:txBody>
                  <a:tcPr anchor="ctr"/>
                </a:tc>
                <a:extLst>
                  <a:ext uri="{0D108BD9-81ED-4DB2-BD59-A6C34878D82A}">
                    <a16:rowId xmlns:a16="http://schemas.microsoft.com/office/drawing/2014/main" val="893640282"/>
                  </a:ext>
                </a:extLst>
              </a:tr>
              <a:tr h="368432">
                <a:tc>
                  <a:txBody>
                    <a:bodyPr/>
                    <a:lstStyle/>
                    <a:p>
                      <a:pPr algn="ctr"/>
                      <a:r>
                        <a:rPr lang="en-US" sz="800" b="1" dirty="0">
                          <a:latin typeface="Open Sans" panose="020B0606030504020204" pitchFamily="34" charset="0"/>
                          <a:ea typeface="Open Sans" panose="020B0606030504020204" pitchFamily="34" charset="0"/>
                          <a:cs typeface="Open Sans" panose="020B0606030504020204" pitchFamily="34" charset="0"/>
                        </a:rPr>
                        <a:t>January 2020</a:t>
                      </a:r>
                    </a:p>
                  </a:txBody>
                  <a:tcPr anchor="ctr"/>
                </a:tc>
                <a:tc>
                  <a:txBody>
                    <a:bodyPr/>
                    <a:lstStyle/>
                    <a:p>
                      <a:pPr algn="ctr" fontAlgn="b"/>
                      <a:r>
                        <a:rPr lang="en-US" sz="800" b="1" u="none" strike="noStrike" dirty="0">
                          <a:effectLst/>
                          <a:latin typeface="Open Sans" panose="020B0606030504020204" pitchFamily="34" charset="0"/>
                          <a:ea typeface="Open Sans" panose="020B0606030504020204" pitchFamily="34" charset="0"/>
                          <a:cs typeface="Open Sans" panose="020B0606030504020204" pitchFamily="34" charset="0"/>
                        </a:rPr>
                        <a:t>ReNew Power</a:t>
                      </a:r>
                      <a:endParaRPr lang="en-US" sz="800" b="1"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fontAlgn="b"/>
                      <a:r>
                        <a:rPr lang="en-US" sz="800" u="none" strike="noStrike" dirty="0">
                          <a:effectLst/>
                          <a:latin typeface="Open Sans" panose="020B0606030504020204" pitchFamily="34" charset="0"/>
                          <a:ea typeface="Open Sans" panose="020B0606030504020204" pitchFamily="34" charset="0"/>
                          <a:cs typeface="Open Sans" panose="020B0606030504020204" pitchFamily="34" charset="0"/>
                        </a:rPr>
                        <a:t>450</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marL="0" marR="0" lvl="0" indent="0" algn="ctr" defTabSz="914400" rtl="0" eaLnBrk="1" fontAlgn="b" latinLnBrk="0" hangingPunct="1">
                        <a:lnSpc>
                          <a:spcPct val="100000"/>
                        </a:lnSpc>
                        <a:spcBef>
                          <a:spcPts val="0"/>
                        </a:spcBef>
                        <a:spcAft>
                          <a:spcPts val="0"/>
                        </a:spcAft>
                        <a:buClr>
                          <a:srgbClr val="000000"/>
                        </a:buClr>
                        <a:buSzTx/>
                        <a:buFont typeface="Arial"/>
                        <a:buNone/>
                        <a:tabLst/>
                        <a:defRPr/>
                      </a:pPr>
                      <a:r>
                        <a:rPr kumimoji="0" lang="en-US" sz="800" u="none" strike="noStrike" kern="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sym typeface="Arial"/>
                        </a:rPr>
                        <a:t>Solar and wind</a:t>
                      </a:r>
                      <a:endParaRPr kumimoji="0" lang="en-US" sz="800" b="0" i="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endParaRPr>
                    </a:p>
                  </a:txBody>
                  <a:tcPr anchor="ctr"/>
                </a:tc>
                <a:tc>
                  <a:txBody>
                    <a:bodyPr/>
                    <a:lstStyle/>
                    <a:p>
                      <a:pPr algn="ctr" fontAlgn="b"/>
                      <a:r>
                        <a:rPr lang="en-US" sz="800" u="none" strike="noStrike" dirty="0">
                          <a:effectLst/>
                          <a:latin typeface="Open Sans" panose="020B0606030504020204" pitchFamily="34" charset="0"/>
                          <a:ea typeface="Open Sans" panose="020B0606030504020204" pitchFamily="34" charset="0"/>
                          <a:cs typeface="Open Sans" panose="020B0606030504020204" pitchFamily="34" charset="0"/>
                        </a:rPr>
                        <a:t>5.875%</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fontAlgn="b"/>
                      <a:r>
                        <a:rPr lang="en-US" sz="800" u="none" strike="noStrike" dirty="0">
                          <a:effectLst/>
                          <a:latin typeface="Open Sans" panose="020B0606030504020204" pitchFamily="34" charset="0"/>
                          <a:ea typeface="Open Sans" panose="020B0606030504020204" pitchFamily="34" charset="0"/>
                          <a:cs typeface="Open Sans" panose="020B0606030504020204" pitchFamily="34" charset="0"/>
                        </a:rPr>
                        <a:t>BB-/Stable (Fitch) </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fontAlgn="b"/>
                      <a:r>
                        <a:rPr lang="en-US" sz="800" u="none" strike="noStrike" dirty="0">
                          <a:effectLst/>
                          <a:latin typeface="Open Sans" panose="020B0606030504020204" pitchFamily="34" charset="0"/>
                          <a:ea typeface="Open Sans" panose="020B0606030504020204" pitchFamily="34" charset="0"/>
                          <a:cs typeface="Open Sans" panose="020B0606030504020204" pitchFamily="34" charset="0"/>
                        </a:rPr>
                        <a:t>5</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fontAlgn="b"/>
                      <a:r>
                        <a:rPr lang="en-US" sz="800" u="none" strike="noStrike" dirty="0">
                          <a:effectLst/>
                          <a:latin typeface="Open Sans" panose="020B0606030504020204" pitchFamily="34" charset="0"/>
                          <a:ea typeface="Open Sans" panose="020B0606030504020204" pitchFamily="34" charset="0"/>
                          <a:cs typeface="Open Sans" panose="020B0606030504020204" pitchFamily="34" charset="0"/>
                        </a:rPr>
                        <a:t>Refinancing of maturing debt</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extLst>
                  <a:ext uri="{0D108BD9-81ED-4DB2-BD59-A6C34878D82A}">
                    <a16:rowId xmlns:a16="http://schemas.microsoft.com/office/drawing/2014/main" val="1367773466"/>
                  </a:ext>
                </a:extLst>
              </a:tr>
              <a:tr h="368432">
                <a:tc>
                  <a:txBody>
                    <a:bodyPr/>
                    <a:lstStyle/>
                    <a:p>
                      <a:pPr algn="ctr" fontAlgn="b"/>
                      <a:r>
                        <a:rPr lang="en-US" sz="800" b="1" u="none" strike="noStrike" dirty="0">
                          <a:effectLst/>
                          <a:latin typeface="Open Sans" panose="020B0606030504020204" pitchFamily="34" charset="0"/>
                          <a:ea typeface="Open Sans" panose="020B0606030504020204" pitchFamily="34" charset="0"/>
                          <a:cs typeface="Open Sans" panose="020B0606030504020204" pitchFamily="34" charset="0"/>
                        </a:rPr>
                        <a:t>October 2019</a:t>
                      </a:r>
                      <a:endParaRPr lang="en-US" sz="800" b="1"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fontAlgn="b"/>
                      <a:r>
                        <a:rPr lang="en-US" sz="800" b="1" u="none" strike="noStrike" dirty="0">
                          <a:effectLst/>
                          <a:latin typeface="Open Sans" panose="020B0606030504020204" pitchFamily="34" charset="0"/>
                          <a:ea typeface="Open Sans" panose="020B0606030504020204" pitchFamily="34" charset="0"/>
                          <a:cs typeface="Open Sans" panose="020B0606030504020204" pitchFamily="34" charset="0"/>
                        </a:rPr>
                        <a:t>Adani Green Energy</a:t>
                      </a:r>
                      <a:endParaRPr lang="en-US" sz="800" b="1"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fontAlgn="b"/>
                      <a:r>
                        <a:rPr lang="en-US" sz="800" u="none" strike="noStrike" dirty="0">
                          <a:effectLst/>
                          <a:latin typeface="Open Sans" panose="020B0606030504020204" pitchFamily="34" charset="0"/>
                          <a:ea typeface="Open Sans" panose="020B0606030504020204" pitchFamily="34" charset="0"/>
                          <a:cs typeface="Open Sans" panose="020B0606030504020204" pitchFamily="34" charset="0"/>
                        </a:rPr>
                        <a:t>362.5</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marL="0" marR="0" lvl="0" indent="0" algn="ctr" defTabSz="914400" rtl="0" eaLnBrk="1" fontAlgn="b" latinLnBrk="0" hangingPunct="1">
                        <a:lnSpc>
                          <a:spcPct val="100000"/>
                        </a:lnSpc>
                        <a:spcBef>
                          <a:spcPts val="0"/>
                        </a:spcBef>
                        <a:spcAft>
                          <a:spcPts val="0"/>
                        </a:spcAft>
                        <a:buClr>
                          <a:srgbClr val="000000"/>
                        </a:buClr>
                        <a:buSzTx/>
                        <a:buFont typeface="Arial"/>
                        <a:buNone/>
                        <a:tabLst/>
                        <a:defRPr/>
                      </a:pPr>
                      <a:r>
                        <a:rPr kumimoji="0" lang="en-US" sz="800" u="none" strike="noStrike" kern="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sym typeface="Arial"/>
                        </a:rPr>
                        <a:t>Solar and wind</a:t>
                      </a:r>
                      <a:endParaRPr kumimoji="0" lang="en-US" sz="800" b="0" i="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endParaRPr>
                    </a:p>
                  </a:txBody>
                  <a:tcPr anchor="ctr"/>
                </a:tc>
                <a:tc>
                  <a:txBody>
                    <a:bodyPr/>
                    <a:lstStyle/>
                    <a:p>
                      <a:pPr algn="ctr" fontAlgn="b"/>
                      <a:r>
                        <a:rPr lang="en-US" sz="800" u="none" strike="noStrike" dirty="0">
                          <a:effectLst/>
                          <a:latin typeface="Open Sans" panose="020B0606030504020204" pitchFamily="34" charset="0"/>
                          <a:ea typeface="Open Sans" panose="020B0606030504020204" pitchFamily="34" charset="0"/>
                          <a:cs typeface="Open Sans" panose="020B0606030504020204" pitchFamily="34" charset="0"/>
                        </a:rPr>
                        <a:t>4.625%</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fontAlgn="b"/>
                      <a:r>
                        <a:rPr lang="en-US" sz="800" u="none" strike="noStrike" dirty="0">
                          <a:effectLst/>
                          <a:latin typeface="Open Sans" panose="020B0606030504020204" pitchFamily="34" charset="0"/>
                          <a:ea typeface="Open Sans" panose="020B0606030504020204" pitchFamily="34" charset="0"/>
                          <a:cs typeface="Open Sans" panose="020B0606030504020204" pitchFamily="34" charset="0"/>
                        </a:rPr>
                        <a:t>BBB- (Fitch)</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fontAlgn="b"/>
                      <a:r>
                        <a:rPr lang="en-US" sz="800" u="none" strike="noStrike" dirty="0">
                          <a:effectLst/>
                          <a:latin typeface="Open Sans" panose="020B0606030504020204" pitchFamily="34" charset="0"/>
                          <a:ea typeface="Open Sans" panose="020B0606030504020204" pitchFamily="34" charset="0"/>
                          <a:cs typeface="Open Sans" panose="020B0606030504020204" pitchFamily="34" charset="0"/>
                        </a:rPr>
                        <a:t>20</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fontAlgn="b"/>
                      <a:r>
                        <a:rPr lang="en-US" sz="800" u="none" strike="noStrike" dirty="0">
                          <a:effectLst/>
                          <a:latin typeface="Open Sans" panose="020B0606030504020204" pitchFamily="34" charset="0"/>
                          <a:ea typeface="Open Sans" panose="020B0606030504020204" pitchFamily="34" charset="0"/>
                          <a:cs typeface="Open Sans" panose="020B0606030504020204" pitchFamily="34" charset="0"/>
                        </a:rPr>
                        <a:t>Repaying foreign currency loans and rupee borrowings</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extLst>
                  <a:ext uri="{0D108BD9-81ED-4DB2-BD59-A6C34878D82A}">
                    <a16:rowId xmlns:a16="http://schemas.microsoft.com/office/drawing/2014/main" val="2459468968"/>
                  </a:ext>
                </a:extLst>
              </a:tr>
              <a:tr h="346364">
                <a:tc>
                  <a:txBody>
                    <a:bodyPr/>
                    <a:lstStyle/>
                    <a:p>
                      <a:pPr algn="ctr" fontAlgn="b"/>
                      <a:r>
                        <a:rPr lang="en-US" sz="800" b="1" u="none" strike="noStrike" dirty="0">
                          <a:effectLst/>
                          <a:latin typeface="Open Sans" panose="020B0606030504020204" pitchFamily="34" charset="0"/>
                          <a:ea typeface="Open Sans" panose="020B0606030504020204" pitchFamily="34" charset="0"/>
                          <a:cs typeface="Open Sans" panose="020B0606030504020204" pitchFamily="34" charset="0"/>
                        </a:rPr>
                        <a:t>September 2019</a:t>
                      </a:r>
                      <a:endParaRPr lang="en-US" sz="800" b="1"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fontAlgn="t"/>
                      <a:r>
                        <a:rPr lang="en-US" sz="800" b="1" u="none" strike="noStrike" cap="non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sym typeface="Arial"/>
                        </a:rPr>
                        <a:t>ReNew Power</a:t>
                      </a:r>
                      <a:endParaRPr lang="en-US" sz="800" b="1" i="0" u="none" strike="noStrike" cap="non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sym typeface="Arial"/>
                      </a:endParaRPr>
                    </a:p>
                  </a:txBody>
                  <a:tcPr marL="0" marR="0" marT="0" marB="0" anchor="ctr"/>
                </a:tc>
                <a:tc>
                  <a:txBody>
                    <a:bodyPr/>
                    <a:lstStyle/>
                    <a:p>
                      <a:pPr algn="ctr" fontAlgn="b"/>
                      <a:r>
                        <a:rPr lang="en-US" sz="800" b="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90</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marL="0" marR="0" lvl="0" indent="0" algn="ctr" defTabSz="914400" rtl="0" eaLnBrk="1" fontAlgn="b" latinLnBrk="0" hangingPunct="1">
                        <a:lnSpc>
                          <a:spcPct val="100000"/>
                        </a:lnSpc>
                        <a:spcBef>
                          <a:spcPts val="0"/>
                        </a:spcBef>
                        <a:spcAft>
                          <a:spcPts val="0"/>
                        </a:spcAft>
                        <a:buClr>
                          <a:srgbClr val="000000"/>
                        </a:buClr>
                        <a:buSzTx/>
                        <a:buFont typeface="Arial"/>
                        <a:buNone/>
                        <a:tabLst/>
                        <a:defRPr/>
                      </a:pPr>
                      <a:r>
                        <a:rPr kumimoji="0" lang="en-US" sz="800" u="none" strike="noStrike" kern="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sym typeface="Arial"/>
                        </a:rPr>
                        <a:t>Solar and wind</a:t>
                      </a:r>
                      <a:endParaRPr kumimoji="0" lang="en-US" sz="800" b="0" i="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endParaRPr>
                    </a:p>
                  </a:txBody>
                  <a:tcPr anchor="ctr"/>
                </a:tc>
                <a:tc>
                  <a:txBody>
                    <a:bodyPr/>
                    <a:lstStyle/>
                    <a:p>
                      <a:pPr algn="ctr" fontAlgn="b"/>
                      <a:r>
                        <a:rPr lang="en-US" sz="800" b="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6.67%</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marL="0" marR="0" lvl="0" indent="0" algn="ctr" defTabSz="914400" rtl="0" eaLnBrk="1" fontAlgn="b" latinLnBrk="0" hangingPunct="1">
                        <a:lnSpc>
                          <a:spcPct val="100000"/>
                        </a:lnSpc>
                        <a:spcBef>
                          <a:spcPts val="0"/>
                        </a:spcBef>
                        <a:spcAft>
                          <a:spcPts val="0"/>
                        </a:spcAft>
                        <a:buClr>
                          <a:srgbClr val="000000"/>
                        </a:buClr>
                        <a:buSzTx/>
                        <a:buFont typeface="Arial"/>
                        <a:buNone/>
                        <a:tabLst/>
                        <a:defRPr/>
                      </a:pPr>
                      <a:r>
                        <a:rPr lang="en-US" sz="800" b="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BB (Fitch)</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fontAlgn="b"/>
                      <a:r>
                        <a:rPr lang="en-US" sz="800" b="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4.5</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marL="0" marR="0" lvl="0" indent="0" algn="ctr" defTabSz="914400" rtl="0" eaLnBrk="1" fontAlgn="t" latinLnBrk="0" hangingPunct="1">
                        <a:lnSpc>
                          <a:spcPct val="100000"/>
                        </a:lnSpc>
                        <a:spcBef>
                          <a:spcPts val="0"/>
                        </a:spcBef>
                        <a:spcAft>
                          <a:spcPts val="0"/>
                        </a:spcAft>
                        <a:buClr>
                          <a:srgbClr val="000000"/>
                        </a:buClr>
                        <a:buSzTx/>
                        <a:buFont typeface="Arial"/>
                        <a:buNone/>
                        <a:tabLst/>
                        <a:defRPr/>
                      </a:pPr>
                      <a:r>
                        <a:rPr lang="en-US" sz="800" b="0" u="none" strike="noStrike" cap="non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sym typeface="Arial"/>
                        </a:rPr>
                        <a:t>Refinancing</a:t>
                      </a:r>
                      <a:r>
                        <a:rPr lang="en-US" sz="800" b="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of existing debt</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0" marR="0" marT="0" marB="0" anchor="ctr"/>
                </a:tc>
                <a:extLst>
                  <a:ext uri="{0D108BD9-81ED-4DB2-BD59-A6C34878D82A}">
                    <a16:rowId xmlns:a16="http://schemas.microsoft.com/office/drawing/2014/main" val="4123770002"/>
                  </a:ext>
                </a:extLst>
              </a:tr>
              <a:tr h="374073">
                <a:tc>
                  <a:txBody>
                    <a:bodyPr/>
                    <a:lstStyle/>
                    <a:p>
                      <a:pPr algn="ctr" fontAlgn="b"/>
                      <a:r>
                        <a:rPr lang="en-US" sz="800" b="1" u="none" strike="noStrike" dirty="0">
                          <a:effectLst/>
                          <a:latin typeface="Open Sans" panose="020B0606030504020204" pitchFamily="34" charset="0"/>
                          <a:ea typeface="Open Sans" panose="020B0606030504020204" pitchFamily="34" charset="0"/>
                          <a:cs typeface="Open Sans" panose="020B0606030504020204" pitchFamily="34" charset="0"/>
                        </a:rPr>
                        <a:t>September 2019</a:t>
                      </a:r>
                      <a:endParaRPr lang="en-US" sz="800" b="1"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fontAlgn="t"/>
                      <a:r>
                        <a:rPr lang="en-US" sz="800" b="1" u="none" strike="noStrike" cap="non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sym typeface="Arial"/>
                        </a:rPr>
                        <a:t>Greenko</a:t>
                      </a:r>
                      <a:endParaRPr lang="en-US" sz="800" b="1" i="0" u="none" strike="noStrike" cap="non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sym typeface="Arial"/>
                      </a:endParaRPr>
                    </a:p>
                  </a:txBody>
                  <a:tcPr marL="0" marR="0" marT="0" marB="0" anchor="ctr"/>
                </a:tc>
                <a:tc>
                  <a:txBody>
                    <a:bodyPr/>
                    <a:lstStyle/>
                    <a:p>
                      <a:pPr algn="ctr" fontAlgn="b"/>
                      <a:r>
                        <a:rPr lang="en-US" sz="800" b="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85</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marL="0" marR="0" lvl="0" indent="0" algn="ctr" defTabSz="914400" rtl="0" eaLnBrk="1" fontAlgn="b" latinLnBrk="0" hangingPunct="1">
                        <a:lnSpc>
                          <a:spcPct val="100000"/>
                        </a:lnSpc>
                        <a:spcBef>
                          <a:spcPts val="0"/>
                        </a:spcBef>
                        <a:spcAft>
                          <a:spcPts val="0"/>
                        </a:spcAft>
                        <a:buClr>
                          <a:srgbClr val="000000"/>
                        </a:buClr>
                        <a:buSzTx/>
                        <a:buFont typeface="Arial"/>
                        <a:buNone/>
                        <a:tabLst/>
                        <a:defRPr/>
                      </a:pPr>
                      <a:r>
                        <a:rPr kumimoji="0" lang="en-US" sz="800" u="none" strike="noStrike" kern="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sym typeface="Arial"/>
                        </a:rPr>
                        <a:t>Solar and wind</a:t>
                      </a:r>
                      <a:endParaRPr kumimoji="0" lang="en-US" sz="800" b="0" i="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endParaRPr>
                    </a:p>
                  </a:txBody>
                  <a:tcPr anchor="ctr"/>
                </a:tc>
                <a:tc>
                  <a:txBody>
                    <a:bodyPr/>
                    <a:lstStyle/>
                    <a:p>
                      <a:pPr algn="ctr" fontAlgn="b"/>
                      <a:r>
                        <a:rPr lang="en-US" sz="800" b="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5.95%</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marL="0" marR="0" lvl="0" indent="0" algn="ctr" defTabSz="914400" rtl="0" eaLnBrk="1" fontAlgn="b" latinLnBrk="0" hangingPunct="1">
                        <a:lnSpc>
                          <a:spcPct val="100000"/>
                        </a:lnSpc>
                        <a:spcBef>
                          <a:spcPts val="0"/>
                        </a:spcBef>
                        <a:spcAft>
                          <a:spcPts val="0"/>
                        </a:spcAft>
                        <a:buClr>
                          <a:srgbClr val="000000"/>
                        </a:buClr>
                        <a:buSzTx/>
                        <a:buFont typeface="Arial"/>
                        <a:buNone/>
                        <a:tabLst/>
                        <a:defRPr/>
                      </a:pPr>
                      <a:r>
                        <a:rPr lang="en-US" sz="800" b="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BB- (Fitch)</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fontAlgn="b"/>
                      <a:r>
                        <a:rPr lang="en-US" sz="800" b="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6.75</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marL="0" marR="0" lvl="0" indent="0" algn="ctr" defTabSz="914400" rtl="0" eaLnBrk="1" fontAlgn="t" latinLnBrk="0" hangingPunct="1">
                        <a:lnSpc>
                          <a:spcPct val="100000"/>
                        </a:lnSpc>
                        <a:spcBef>
                          <a:spcPts val="0"/>
                        </a:spcBef>
                        <a:spcAft>
                          <a:spcPts val="0"/>
                        </a:spcAft>
                        <a:buClr>
                          <a:srgbClr val="000000"/>
                        </a:buClr>
                        <a:buSzTx/>
                        <a:buFont typeface="Arial"/>
                        <a:buNone/>
                        <a:tabLst/>
                        <a:defRPr/>
                      </a:pPr>
                      <a:r>
                        <a:rPr lang="en-US" sz="800" b="0" u="none" strike="noStrike" cap="non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sym typeface="Arial"/>
                        </a:rPr>
                        <a:t>Refinancing</a:t>
                      </a:r>
                      <a:r>
                        <a:rPr lang="en-US" sz="800" b="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of existing debt</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0" marR="0" marT="0" marB="0" anchor="ctr"/>
                </a:tc>
                <a:extLst>
                  <a:ext uri="{0D108BD9-81ED-4DB2-BD59-A6C34878D82A}">
                    <a16:rowId xmlns:a16="http://schemas.microsoft.com/office/drawing/2014/main" val="1088557434"/>
                  </a:ext>
                </a:extLst>
              </a:tr>
              <a:tr h="353291">
                <a:tc>
                  <a:txBody>
                    <a:bodyPr/>
                    <a:lstStyle/>
                    <a:p>
                      <a:pPr algn="ctr" fontAlgn="b"/>
                      <a:r>
                        <a:rPr lang="en-US" sz="800" b="1" u="none" strike="noStrike" dirty="0">
                          <a:effectLst/>
                          <a:latin typeface="Open Sans" panose="020B0606030504020204" pitchFamily="34" charset="0"/>
                          <a:ea typeface="Open Sans" panose="020B0606030504020204" pitchFamily="34" charset="0"/>
                          <a:cs typeface="Open Sans" panose="020B0606030504020204" pitchFamily="34" charset="0"/>
                        </a:rPr>
                        <a:t>September 2019</a:t>
                      </a:r>
                      <a:endParaRPr lang="en-US" sz="800" b="1"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fontAlgn="b"/>
                      <a:r>
                        <a:rPr lang="en-US" sz="800" b="1" u="none" strike="noStrike" dirty="0">
                          <a:effectLst/>
                          <a:latin typeface="Open Sans" panose="020B0606030504020204" pitchFamily="34" charset="0"/>
                          <a:ea typeface="Open Sans" panose="020B0606030504020204" pitchFamily="34" charset="0"/>
                          <a:cs typeface="Open Sans" panose="020B0606030504020204" pitchFamily="34" charset="0"/>
                        </a:rPr>
                        <a:t>Azure power</a:t>
                      </a:r>
                      <a:endParaRPr lang="en-US" sz="800" b="1"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fontAlgn="b"/>
                      <a:r>
                        <a:rPr lang="en-US" sz="800" u="none" strike="noStrike" dirty="0">
                          <a:effectLst/>
                          <a:latin typeface="Open Sans" panose="020B0606030504020204" pitchFamily="34" charset="0"/>
                          <a:ea typeface="Open Sans" panose="020B0606030504020204" pitchFamily="34" charset="0"/>
                          <a:cs typeface="Open Sans" panose="020B0606030504020204" pitchFamily="34" charset="0"/>
                        </a:rPr>
                        <a:t>350</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fontAlgn="b"/>
                      <a:r>
                        <a:rPr lang="en-US" sz="800" u="none" strike="noStrike" dirty="0">
                          <a:effectLst/>
                          <a:latin typeface="Open Sans" panose="020B0606030504020204" pitchFamily="34" charset="0"/>
                          <a:ea typeface="Open Sans" panose="020B0606030504020204" pitchFamily="34" charset="0"/>
                          <a:cs typeface="Open Sans" panose="020B0606030504020204" pitchFamily="34" charset="0"/>
                        </a:rPr>
                        <a:t>Solar</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fontAlgn="b"/>
                      <a:r>
                        <a:rPr lang="en-US" sz="800" u="none" strike="noStrike" dirty="0">
                          <a:effectLst/>
                          <a:latin typeface="Open Sans" panose="020B0606030504020204" pitchFamily="34" charset="0"/>
                          <a:ea typeface="Open Sans" panose="020B0606030504020204" pitchFamily="34" charset="0"/>
                          <a:cs typeface="Open Sans" panose="020B0606030504020204" pitchFamily="34" charset="0"/>
                        </a:rPr>
                        <a:t>5.65%</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marL="0" marR="0" lvl="0" indent="0" algn="ctr" defTabSz="914400" rtl="0" eaLnBrk="1" fontAlgn="b" latinLnBrk="0" hangingPunct="1">
                        <a:lnSpc>
                          <a:spcPct val="100000"/>
                        </a:lnSpc>
                        <a:spcBef>
                          <a:spcPts val="0"/>
                        </a:spcBef>
                        <a:spcAft>
                          <a:spcPts val="0"/>
                        </a:spcAft>
                        <a:buClr>
                          <a:srgbClr val="000000"/>
                        </a:buClr>
                        <a:buSzTx/>
                        <a:buFont typeface="Arial"/>
                        <a:buNone/>
                        <a:tabLst/>
                        <a:defRPr/>
                      </a:pPr>
                      <a:r>
                        <a:rPr lang="en-US" sz="800" b="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BB (Fitch)</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fontAlgn="b"/>
                      <a:r>
                        <a:rPr lang="en-US" sz="800" u="none" strike="noStrike" dirty="0">
                          <a:effectLst/>
                          <a:latin typeface="Open Sans" panose="020B0606030504020204" pitchFamily="34" charset="0"/>
                          <a:ea typeface="Open Sans" panose="020B0606030504020204" pitchFamily="34" charset="0"/>
                          <a:cs typeface="Open Sans" panose="020B0606030504020204" pitchFamily="34" charset="0"/>
                        </a:rPr>
                        <a:t>5</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fontAlgn="b"/>
                      <a:r>
                        <a:rPr lang="en-US" sz="800" u="none" strike="noStrike" dirty="0">
                          <a:effectLst/>
                          <a:latin typeface="Open Sans" panose="020B0606030504020204" pitchFamily="34" charset="0"/>
                          <a:ea typeface="Open Sans" panose="020B0606030504020204" pitchFamily="34" charset="0"/>
                          <a:cs typeface="Open Sans" panose="020B0606030504020204" pitchFamily="34" charset="0"/>
                        </a:rPr>
                        <a:t>Refinancing of existing debt</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extLst>
                  <a:ext uri="{0D108BD9-81ED-4DB2-BD59-A6C34878D82A}">
                    <a16:rowId xmlns:a16="http://schemas.microsoft.com/office/drawing/2014/main" val="4066510845"/>
                  </a:ext>
                </a:extLst>
              </a:tr>
              <a:tr h="367145">
                <a:tc>
                  <a:txBody>
                    <a:bodyPr/>
                    <a:lstStyle/>
                    <a:p>
                      <a:pPr algn="ctr" fontAlgn="b"/>
                      <a:r>
                        <a:rPr lang="en-US" sz="800" b="1" u="none" strike="noStrike" dirty="0">
                          <a:effectLst/>
                          <a:latin typeface="Open Sans" panose="020B0606030504020204" pitchFamily="34" charset="0"/>
                          <a:ea typeface="Open Sans" panose="020B0606030504020204" pitchFamily="34" charset="0"/>
                          <a:cs typeface="Open Sans" panose="020B0606030504020204" pitchFamily="34" charset="0"/>
                        </a:rPr>
                        <a:t>September 2019</a:t>
                      </a:r>
                      <a:endParaRPr lang="en-US" sz="800" b="1"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fontAlgn="b"/>
                      <a:r>
                        <a:rPr lang="en-US" sz="800" b="1" u="none" strike="noStrike" dirty="0">
                          <a:effectLst/>
                          <a:latin typeface="Open Sans" panose="020B0606030504020204" pitchFamily="34" charset="0"/>
                          <a:ea typeface="Open Sans" panose="020B0606030504020204" pitchFamily="34" charset="0"/>
                          <a:cs typeface="Open Sans" panose="020B0606030504020204" pitchFamily="34" charset="0"/>
                        </a:rPr>
                        <a:t>ReNew Power</a:t>
                      </a:r>
                      <a:endParaRPr lang="en-US" sz="800" b="1"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fontAlgn="b"/>
                      <a:r>
                        <a:rPr lang="en-US" sz="800" u="none" strike="noStrike" dirty="0">
                          <a:effectLst/>
                          <a:latin typeface="Open Sans" panose="020B0606030504020204" pitchFamily="34" charset="0"/>
                          <a:ea typeface="Open Sans" panose="020B0606030504020204" pitchFamily="34" charset="0"/>
                          <a:cs typeface="Open Sans" panose="020B0606030504020204" pitchFamily="34" charset="0"/>
                        </a:rPr>
                        <a:t>300</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fontAlgn="b"/>
                      <a:r>
                        <a:rPr lang="en-US" sz="800" u="none" strike="noStrike" dirty="0">
                          <a:effectLst/>
                          <a:latin typeface="Open Sans" panose="020B0606030504020204" pitchFamily="34" charset="0"/>
                          <a:ea typeface="Open Sans" panose="020B0606030504020204" pitchFamily="34" charset="0"/>
                          <a:cs typeface="Open Sans" panose="020B0606030504020204" pitchFamily="34" charset="0"/>
                        </a:rPr>
                        <a:t>Solar and wind</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fontAlgn="b"/>
                      <a:r>
                        <a:rPr lang="en-US" sz="800" u="none" strike="noStrike" dirty="0">
                          <a:effectLst/>
                          <a:latin typeface="Open Sans" panose="020B0606030504020204" pitchFamily="34" charset="0"/>
                          <a:ea typeface="Open Sans" panose="020B0606030504020204" pitchFamily="34" charset="0"/>
                          <a:cs typeface="Open Sans" panose="020B0606030504020204" pitchFamily="34" charset="0"/>
                        </a:rPr>
                        <a:t>6.45%</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fontAlgn="b"/>
                      <a:r>
                        <a:rPr lang="en-US" sz="800" u="none" strike="noStrike" dirty="0">
                          <a:effectLst/>
                          <a:latin typeface="Open Sans" panose="020B0606030504020204" pitchFamily="34" charset="0"/>
                          <a:ea typeface="Open Sans" panose="020B0606030504020204" pitchFamily="34" charset="0"/>
                          <a:cs typeface="Open Sans" panose="020B0606030504020204" pitchFamily="34" charset="0"/>
                        </a:rPr>
                        <a:t>Ba2 (Moody's)</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fontAlgn="b"/>
                      <a:r>
                        <a:rPr lang="en-US" sz="800" u="none" strike="noStrike" dirty="0">
                          <a:effectLst/>
                          <a:latin typeface="Open Sans" panose="020B0606030504020204" pitchFamily="34" charset="0"/>
                          <a:ea typeface="Open Sans" panose="020B0606030504020204" pitchFamily="34" charset="0"/>
                          <a:cs typeface="Open Sans" panose="020B0606030504020204" pitchFamily="34" charset="0"/>
                        </a:rPr>
                        <a:t>5</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fontAlgn="b"/>
                      <a:r>
                        <a:rPr lang="en-US" sz="800" u="none" strike="noStrike" dirty="0">
                          <a:effectLst/>
                          <a:latin typeface="Open Sans" panose="020B0606030504020204" pitchFamily="34" charset="0"/>
                          <a:ea typeface="Open Sans" panose="020B0606030504020204" pitchFamily="34" charset="0"/>
                          <a:cs typeface="Open Sans" panose="020B0606030504020204" pitchFamily="34" charset="0"/>
                        </a:rPr>
                        <a:t>Capacity expansion and repaying high cost debt</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extLst>
                  <a:ext uri="{0D108BD9-81ED-4DB2-BD59-A6C34878D82A}">
                    <a16:rowId xmlns:a16="http://schemas.microsoft.com/office/drawing/2014/main" val="2321047958"/>
                  </a:ext>
                </a:extLst>
              </a:tr>
              <a:tr h="360218">
                <a:tc>
                  <a:txBody>
                    <a:bodyPr/>
                    <a:lstStyle/>
                    <a:p>
                      <a:pPr algn="ctr" fontAlgn="b"/>
                      <a:r>
                        <a:rPr lang="en-US" sz="800" b="1" u="none" strike="noStrike" dirty="0">
                          <a:effectLst/>
                          <a:latin typeface="Open Sans" panose="020B0606030504020204" pitchFamily="34" charset="0"/>
                          <a:ea typeface="Open Sans" panose="020B0606030504020204" pitchFamily="34" charset="0"/>
                          <a:cs typeface="Open Sans" panose="020B0606030504020204" pitchFamily="34" charset="0"/>
                        </a:rPr>
                        <a:t>August 2019</a:t>
                      </a:r>
                      <a:endParaRPr lang="en-US" sz="800" b="1"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fontAlgn="b"/>
                      <a:r>
                        <a:rPr lang="en-US" sz="800" b="1"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Greenko</a:t>
                      </a:r>
                      <a:endParaRPr lang="en-US" sz="800" b="1"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fontAlgn="b"/>
                      <a:r>
                        <a:rPr lang="en-US" sz="800" b="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85</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fontAlgn="b"/>
                      <a:r>
                        <a:rPr lang="en-US" sz="800" b="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Solar and wind</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fontAlgn="b"/>
                      <a:r>
                        <a:rPr lang="en-US" sz="800" b="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6.25%</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fontAlgn="b"/>
                      <a:r>
                        <a:rPr lang="en-US" sz="800" b="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Ba1 (Moody’s)</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fontAlgn="b"/>
                      <a:r>
                        <a:rPr lang="en-US" sz="800" b="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3.5</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fontAlgn="b"/>
                      <a:r>
                        <a:rPr lang="en-US" sz="800" b="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Refinancing of solar and wind projects</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extLst>
                  <a:ext uri="{0D108BD9-81ED-4DB2-BD59-A6C34878D82A}">
                    <a16:rowId xmlns:a16="http://schemas.microsoft.com/office/drawing/2014/main" val="4255255711"/>
                  </a:ext>
                </a:extLst>
              </a:tr>
              <a:tr h="353291">
                <a:tc>
                  <a:txBody>
                    <a:bodyPr/>
                    <a:lstStyle/>
                    <a:p>
                      <a:pPr algn="ctr" fontAlgn="b"/>
                      <a:r>
                        <a:rPr lang="en-US" sz="800" b="1" u="none" strike="noStrike" dirty="0">
                          <a:effectLst/>
                          <a:latin typeface="Open Sans" panose="020B0606030504020204" pitchFamily="34" charset="0"/>
                          <a:ea typeface="Open Sans" panose="020B0606030504020204" pitchFamily="34" charset="0"/>
                          <a:cs typeface="Open Sans" panose="020B0606030504020204" pitchFamily="34" charset="0"/>
                        </a:rPr>
                        <a:t>August 2019</a:t>
                      </a:r>
                      <a:endParaRPr lang="en-US" sz="800" b="1"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fontAlgn="b"/>
                      <a:r>
                        <a:rPr lang="en-US" sz="800" b="1"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Greenko</a:t>
                      </a:r>
                      <a:endParaRPr lang="en-US" sz="800" b="1"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fontAlgn="b"/>
                      <a:r>
                        <a:rPr lang="en-US" sz="800" b="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350</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fontAlgn="b"/>
                      <a:r>
                        <a:rPr lang="en-US" sz="800" b="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Solar and wind</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fontAlgn="b"/>
                      <a:r>
                        <a:rPr lang="en-US" sz="800" b="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6.25%</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fontAlgn="b"/>
                      <a:r>
                        <a:rPr lang="en-US" sz="800" b="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Ba1 (Moody’s)</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fontAlgn="b"/>
                      <a:r>
                        <a:rPr lang="en-US" sz="800" b="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3.5</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fontAlgn="b"/>
                      <a:r>
                        <a:rPr lang="en-US" sz="800" b="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Refinancing of solar and wind projects</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extLst>
                  <a:ext uri="{0D108BD9-81ED-4DB2-BD59-A6C34878D82A}">
                    <a16:rowId xmlns:a16="http://schemas.microsoft.com/office/drawing/2014/main" val="699031472"/>
                  </a:ext>
                </a:extLst>
              </a:tr>
              <a:tr h="343981">
                <a:tc>
                  <a:txBody>
                    <a:bodyPr/>
                    <a:lstStyle/>
                    <a:p>
                      <a:pPr algn="ctr" fontAlgn="b"/>
                      <a:r>
                        <a:rPr lang="en-US" sz="800" b="1" u="none" strike="noStrike" dirty="0">
                          <a:effectLst/>
                          <a:latin typeface="Open Sans" panose="020B0606030504020204" pitchFamily="34" charset="0"/>
                          <a:ea typeface="Open Sans" panose="020B0606030504020204" pitchFamily="34" charset="0"/>
                          <a:cs typeface="Open Sans" panose="020B0606030504020204" pitchFamily="34" charset="0"/>
                        </a:rPr>
                        <a:t>July 2019</a:t>
                      </a:r>
                      <a:endParaRPr lang="en-US" sz="800" b="1"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fontAlgn="b"/>
                      <a:r>
                        <a:rPr lang="en-US" sz="800" b="1"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Greenko</a:t>
                      </a:r>
                      <a:endParaRPr lang="en-US" sz="800" b="1"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fontAlgn="b"/>
                      <a:r>
                        <a:rPr lang="en-US" sz="800" b="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450</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fontAlgn="b"/>
                      <a:r>
                        <a:rPr lang="en-US" sz="800" b="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Solar and wind</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fontAlgn="b"/>
                      <a:r>
                        <a:rPr lang="en-US" sz="800" b="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5.95%</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marL="0" marR="0" lvl="0" indent="0" algn="ctr" defTabSz="914400" rtl="0" eaLnBrk="1" fontAlgn="b" latinLnBrk="0" hangingPunct="1">
                        <a:lnSpc>
                          <a:spcPct val="100000"/>
                        </a:lnSpc>
                        <a:spcBef>
                          <a:spcPts val="0"/>
                        </a:spcBef>
                        <a:spcAft>
                          <a:spcPts val="0"/>
                        </a:spcAft>
                        <a:buClr>
                          <a:srgbClr val="000000"/>
                        </a:buClr>
                        <a:buSzTx/>
                        <a:buFont typeface="Arial"/>
                        <a:buNone/>
                        <a:tabLst/>
                        <a:defRPr/>
                      </a:pPr>
                      <a:r>
                        <a:rPr lang="en-US" sz="800" u="none" strike="noStrike" dirty="0">
                          <a:effectLst/>
                          <a:latin typeface="Open Sans" panose="020B0606030504020204" pitchFamily="34" charset="0"/>
                          <a:ea typeface="Open Sans" panose="020B0606030504020204" pitchFamily="34" charset="0"/>
                          <a:cs typeface="Open Sans" panose="020B0606030504020204" pitchFamily="34" charset="0"/>
                        </a:rPr>
                        <a:t>BB (Fitch)</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fontAlgn="b"/>
                      <a:r>
                        <a:rPr lang="en-US" sz="800" b="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7</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fontAlgn="b"/>
                      <a:r>
                        <a:rPr lang="en-US" sz="800" b="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Refinancing of solar and wind projects</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extLst>
                  <a:ext uri="{0D108BD9-81ED-4DB2-BD59-A6C34878D82A}">
                    <a16:rowId xmlns:a16="http://schemas.microsoft.com/office/drawing/2014/main" val="2673246452"/>
                  </a:ext>
                </a:extLst>
              </a:tr>
              <a:tr h="365210">
                <a:tc>
                  <a:txBody>
                    <a:bodyPr/>
                    <a:lstStyle/>
                    <a:p>
                      <a:pPr algn="ctr" fontAlgn="b"/>
                      <a:r>
                        <a:rPr lang="en-US" sz="800" b="1" u="none" strike="noStrike" dirty="0">
                          <a:effectLst/>
                          <a:latin typeface="Open Sans" panose="020B0606030504020204" pitchFamily="34" charset="0"/>
                          <a:ea typeface="Open Sans" panose="020B0606030504020204" pitchFamily="34" charset="0"/>
                          <a:cs typeface="Open Sans" panose="020B0606030504020204" pitchFamily="34" charset="0"/>
                        </a:rPr>
                        <a:t>July 2019</a:t>
                      </a:r>
                      <a:endParaRPr lang="en-US" sz="800" b="1"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fontAlgn="b"/>
                      <a:r>
                        <a:rPr lang="en-US" sz="800" b="1"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Greenko</a:t>
                      </a:r>
                      <a:endParaRPr lang="en-US" sz="800" b="1"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fontAlgn="b"/>
                      <a:r>
                        <a:rPr lang="en-US" sz="800" b="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500</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fontAlgn="b"/>
                      <a:r>
                        <a:rPr lang="en-US" sz="800" b="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Solar and wind</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fontAlgn="b"/>
                      <a:r>
                        <a:rPr lang="en-US" sz="800" b="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5.55%</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marL="0" marR="0" lvl="0" indent="0" algn="ctr" defTabSz="914400" rtl="0" eaLnBrk="1" fontAlgn="b" latinLnBrk="0" hangingPunct="1">
                        <a:lnSpc>
                          <a:spcPct val="100000"/>
                        </a:lnSpc>
                        <a:spcBef>
                          <a:spcPts val="0"/>
                        </a:spcBef>
                        <a:spcAft>
                          <a:spcPts val="0"/>
                        </a:spcAft>
                        <a:buClr>
                          <a:srgbClr val="000000"/>
                        </a:buClr>
                        <a:buSzTx/>
                        <a:buFont typeface="Arial"/>
                        <a:buNone/>
                        <a:tabLst/>
                        <a:defRPr/>
                      </a:pPr>
                      <a:r>
                        <a:rPr lang="en-US" sz="800" u="none" strike="noStrike" dirty="0">
                          <a:effectLst/>
                          <a:latin typeface="Open Sans" panose="020B0606030504020204" pitchFamily="34" charset="0"/>
                          <a:ea typeface="Open Sans" panose="020B0606030504020204" pitchFamily="34" charset="0"/>
                          <a:cs typeface="Open Sans" panose="020B0606030504020204" pitchFamily="34" charset="0"/>
                        </a:rPr>
                        <a:t>BB (Fitch)</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fontAlgn="b"/>
                      <a:r>
                        <a:rPr lang="en-US" sz="800" b="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5.5</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fontAlgn="b"/>
                      <a:r>
                        <a:rPr lang="en-US" sz="800" b="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Refinancing of solar and wind projects</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extLst>
                  <a:ext uri="{0D108BD9-81ED-4DB2-BD59-A6C34878D82A}">
                    <a16:rowId xmlns:a16="http://schemas.microsoft.com/office/drawing/2014/main" val="1440190148"/>
                  </a:ext>
                </a:extLst>
              </a:tr>
            </a:tbl>
          </a:graphicData>
        </a:graphic>
      </p:graphicFrame>
    </p:spTree>
    <p:extLst>
      <p:ext uri="{BB962C8B-B14F-4D97-AF65-F5344CB8AC3E}">
        <p14:creationId xmlns:p14="http://schemas.microsoft.com/office/powerpoint/2010/main" val="34908812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37C5A20-0C9A-2141-9E4E-62929CB8D86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19</a:t>
            </a:fld>
            <a:endParaRPr lang="en" dirty="0"/>
          </a:p>
        </p:txBody>
      </p:sp>
      <p:sp>
        <p:nvSpPr>
          <p:cNvPr id="5" name="Google Shape;99;p20">
            <a:extLst>
              <a:ext uri="{FF2B5EF4-FFF2-40B4-BE49-F238E27FC236}">
                <a16:creationId xmlns:a16="http://schemas.microsoft.com/office/drawing/2014/main" id="{DA0D3A76-8537-0844-B27B-FAEA38F1CDF1}"/>
              </a:ext>
            </a:extLst>
          </p:cNvPr>
          <p:cNvSpPr txBox="1">
            <a:spLocks noGrp="1"/>
          </p:cNvSpPr>
          <p:nvPr>
            <p:ph type="title"/>
          </p:nvPr>
        </p:nvSpPr>
        <p:spPr>
          <a:xfrm>
            <a:off x="457200" y="193042"/>
            <a:ext cx="8229600" cy="238997"/>
          </a:xfrm>
          <a:prstGeom prst="rect">
            <a:avLst/>
          </a:prstGeom>
        </p:spPr>
        <p:txBody>
          <a:bodyPr spcFirstLastPara="1" wrap="square" lIns="91425" tIns="91425" rIns="91425" bIns="91425" anchor="b" anchorCtr="0">
            <a:noAutofit/>
          </a:bodyPr>
          <a:lstStyle/>
          <a:p>
            <a:pPr lvl="0"/>
            <a:r>
              <a:rPr lang="en-US" sz="1200" dirty="0">
                <a:solidFill>
                  <a:srgbClr val="575756"/>
                </a:solidFill>
              </a:rPr>
              <a:t>Annexure II: </a:t>
            </a:r>
            <a:r>
              <a:rPr lang="en-IN" sz="1200" dirty="0">
                <a:solidFill>
                  <a:srgbClr val="0A9FD9"/>
                </a:solidFill>
              </a:rPr>
              <a:t>Key electric mobility facts and figures </a:t>
            </a:r>
            <a:endParaRPr sz="1200" dirty="0">
              <a:solidFill>
                <a:srgbClr val="0A9FD9"/>
              </a:solidFill>
            </a:endParaRPr>
          </a:p>
        </p:txBody>
      </p:sp>
      <p:sp>
        <p:nvSpPr>
          <p:cNvPr id="6" name="Rectangle 5">
            <a:extLst>
              <a:ext uri="{FF2B5EF4-FFF2-40B4-BE49-F238E27FC236}">
                <a16:creationId xmlns:a16="http://schemas.microsoft.com/office/drawing/2014/main" id="{64C1B0C0-0EF2-CB4D-85E7-FB8548ACD317}"/>
              </a:ext>
            </a:extLst>
          </p:cNvPr>
          <p:cNvSpPr/>
          <p:nvPr/>
        </p:nvSpPr>
        <p:spPr>
          <a:xfrm rot="16200000">
            <a:off x="9082410" y="-91649"/>
            <a:ext cx="249623" cy="815252"/>
          </a:xfrm>
          <a:prstGeom prst="rect">
            <a:avLst/>
          </a:prstGeom>
          <a:solidFill>
            <a:srgbClr val="009C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7" name="TextBox 6">
            <a:extLst>
              <a:ext uri="{FF2B5EF4-FFF2-40B4-BE49-F238E27FC236}">
                <a16:creationId xmlns:a16="http://schemas.microsoft.com/office/drawing/2014/main" id="{3CE58D9C-7BDE-5849-8983-A231A1FB0D58}"/>
              </a:ext>
            </a:extLst>
          </p:cNvPr>
          <p:cNvSpPr txBox="1"/>
          <p:nvPr/>
        </p:nvSpPr>
        <p:spPr>
          <a:xfrm>
            <a:off x="8821030" y="208255"/>
            <a:ext cx="322970" cy="215444"/>
          </a:xfrm>
          <a:prstGeom prst="rect">
            <a:avLst/>
          </a:prstGeom>
          <a:noFill/>
        </p:spPr>
        <p:txBody>
          <a:bodyPr wrap="square" rtlCol="0">
            <a:spAutoFit/>
          </a:bodyPr>
          <a:lstStyle/>
          <a:p>
            <a:r>
              <a:rPr lang="en-IN" sz="800" dirty="0">
                <a:solidFill>
                  <a:schemeClr val="bg1"/>
                </a:solidFill>
                <a:latin typeface="Open Sans" panose="020B0606030504020204" pitchFamily="34" charset="0"/>
                <a:ea typeface="Open Sans" panose="020B0606030504020204" pitchFamily="34" charset="0"/>
                <a:cs typeface="Open Sans" panose="020B0606030504020204" pitchFamily="34" charset="0"/>
              </a:rPr>
              <a:t>19</a:t>
            </a:r>
          </a:p>
        </p:txBody>
      </p:sp>
      <p:grpSp>
        <p:nvGrpSpPr>
          <p:cNvPr id="8" name="Group 7">
            <a:extLst>
              <a:ext uri="{FF2B5EF4-FFF2-40B4-BE49-F238E27FC236}">
                <a16:creationId xmlns:a16="http://schemas.microsoft.com/office/drawing/2014/main" id="{DDF8A16B-C201-7E4C-ABB8-70FF75813E30}"/>
              </a:ext>
            </a:extLst>
          </p:cNvPr>
          <p:cNvGrpSpPr/>
          <p:nvPr/>
        </p:nvGrpSpPr>
        <p:grpSpPr>
          <a:xfrm>
            <a:off x="8284057" y="4779402"/>
            <a:ext cx="715926" cy="418214"/>
            <a:chOff x="8284057" y="4779402"/>
            <a:chExt cx="715926" cy="418214"/>
          </a:xfrm>
        </p:grpSpPr>
        <p:sp>
          <p:nvSpPr>
            <p:cNvPr id="9" name="Rounded Rectangle 8">
              <a:extLst>
                <a:ext uri="{FF2B5EF4-FFF2-40B4-BE49-F238E27FC236}">
                  <a16:creationId xmlns:a16="http://schemas.microsoft.com/office/drawing/2014/main" id="{BCE42C53-A89E-7048-8AB2-E08143A73729}"/>
                </a:ext>
              </a:extLst>
            </p:cNvPr>
            <p:cNvSpPr/>
            <p:nvPr/>
          </p:nvSpPr>
          <p:spPr>
            <a:xfrm>
              <a:off x="8331958" y="4779402"/>
              <a:ext cx="614149" cy="418214"/>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nvGrpSpPr>
            <p:cNvPr id="10" name="Group 9">
              <a:extLst>
                <a:ext uri="{FF2B5EF4-FFF2-40B4-BE49-F238E27FC236}">
                  <a16:creationId xmlns:a16="http://schemas.microsoft.com/office/drawing/2014/main" id="{925B725B-0FA9-0B4C-AB2C-EC73AAD79B39}"/>
                </a:ext>
              </a:extLst>
            </p:cNvPr>
            <p:cNvGrpSpPr/>
            <p:nvPr/>
          </p:nvGrpSpPr>
          <p:grpSpPr>
            <a:xfrm>
              <a:off x="8284057" y="4879531"/>
              <a:ext cx="715926" cy="263969"/>
              <a:chOff x="1376812" y="1471708"/>
              <a:chExt cx="715926" cy="263969"/>
            </a:xfrm>
          </p:grpSpPr>
          <p:sp>
            <p:nvSpPr>
              <p:cNvPr id="11" name="TextBox 10">
                <a:extLst>
                  <a:ext uri="{FF2B5EF4-FFF2-40B4-BE49-F238E27FC236}">
                    <a16:creationId xmlns:a16="http://schemas.microsoft.com/office/drawing/2014/main" id="{A039289E-8660-C246-9C67-177B52CB121D}"/>
                  </a:ext>
                </a:extLst>
              </p:cNvPr>
              <p:cNvSpPr txBox="1"/>
              <p:nvPr/>
            </p:nvSpPr>
            <p:spPr>
              <a:xfrm>
                <a:off x="1376812" y="1535622"/>
                <a:ext cx="715926" cy="200055"/>
              </a:xfrm>
              <a:prstGeom prst="rect">
                <a:avLst/>
              </a:prstGeom>
              <a:noFill/>
            </p:spPr>
            <p:txBody>
              <a:bodyPr wrap="square" rtlCol="0">
                <a:spAutoFit/>
              </a:bodyPr>
              <a:lstStyle/>
              <a:p>
                <a:r>
                  <a:rPr lang="en-IN" sz="700" b="1" dirty="0">
                    <a:solidFill>
                      <a:srgbClr val="575756"/>
                    </a:solidFill>
                    <a:latin typeface="Open Sans"/>
                    <a:ea typeface="Open Sans"/>
                    <a:cs typeface="Open Sans"/>
                    <a:sym typeface="Open Sans"/>
                  </a:rPr>
                  <a:t>cef.ceew.in</a:t>
                </a:r>
              </a:p>
            </p:txBody>
          </p:sp>
          <p:grpSp>
            <p:nvGrpSpPr>
              <p:cNvPr id="12" name="Group 11">
                <a:extLst>
                  <a:ext uri="{FF2B5EF4-FFF2-40B4-BE49-F238E27FC236}">
                    <a16:creationId xmlns:a16="http://schemas.microsoft.com/office/drawing/2014/main" id="{8A3A8720-F3F0-DB43-BBF9-C21AEEDEB613}"/>
                  </a:ext>
                </a:extLst>
              </p:cNvPr>
              <p:cNvGrpSpPr/>
              <p:nvPr/>
            </p:nvGrpSpPr>
            <p:grpSpPr>
              <a:xfrm>
                <a:off x="1504037" y="1471708"/>
                <a:ext cx="436340" cy="63914"/>
                <a:chOff x="973747" y="978085"/>
                <a:chExt cx="436340" cy="63914"/>
              </a:xfrm>
            </p:grpSpPr>
            <p:sp>
              <p:nvSpPr>
                <p:cNvPr id="13" name="Oval 12">
                  <a:extLst>
                    <a:ext uri="{FF2B5EF4-FFF2-40B4-BE49-F238E27FC236}">
                      <a16:creationId xmlns:a16="http://schemas.microsoft.com/office/drawing/2014/main" id="{DCA95F08-48C6-F941-925B-2F9CA362BCE2}"/>
                    </a:ext>
                  </a:extLst>
                </p:cNvPr>
                <p:cNvSpPr/>
                <p:nvPr/>
              </p:nvSpPr>
              <p:spPr>
                <a:xfrm>
                  <a:off x="1349029" y="978085"/>
                  <a:ext cx="61058" cy="61059"/>
                </a:xfrm>
                <a:prstGeom prst="ellipse">
                  <a:avLst/>
                </a:prstGeom>
                <a:solidFill>
                  <a:srgbClr val="0A9F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4" name="Oval 13">
                  <a:extLst>
                    <a:ext uri="{FF2B5EF4-FFF2-40B4-BE49-F238E27FC236}">
                      <a16:creationId xmlns:a16="http://schemas.microsoft.com/office/drawing/2014/main" id="{5AF3F59C-0DA9-754D-977C-6716B56DEEFF}"/>
                    </a:ext>
                  </a:extLst>
                </p:cNvPr>
                <p:cNvSpPr/>
                <p:nvPr/>
              </p:nvSpPr>
              <p:spPr>
                <a:xfrm>
                  <a:off x="1084312" y="980940"/>
                  <a:ext cx="61058" cy="61059"/>
                </a:xfrm>
                <a:prstGeom prst="ellipse">
                  <a:avLst/>
                </a:prstGeom>
                <a:solidFill>
                  <a:srgbClr val="87B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5" name="Oval 14">
                  <a:extLst>
                    <a:ext uri="{FF2B5EF4-FFF2-40B4-BE49-F238E27FC236}">
                      <a16:creationId xmlns:a16="http://schemas.microsoft.com/office/drawing/2014/main" id="{2913114F-459B-0644-B837-B807F60735E6}"/>
                    </a:ext>
                  </a:extLst>
                </p:cNvPr>
                <p:cNvSpPr/>
                <p:nvPr/>
              </p:nvSpPr>
              <p:spPr>
                <a:xfrm>
                  <a:off x="973747" y="980940"/>
                  <a:ext cx="61058" cy="61059"/>
                </a:xfrm>
                <a:prstGeom prst="ellipse">
                  <a:avLst/>
                </a:prstGeom>
                <a:solidFill>
                  <a:srgbClr val="EA58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grpSp>
      </p:grpSp>
      <p:sp>
        <p:nvSpPr>
          <p:cNvPr id="67" name="Text Placeholder 5">
            <a:extLst>
              <a:ext uri="{FF2B5EF4-FFF2-40B4-BE49-F238E27FC236}">
                <a16:creationId xmlns:a16="http://schemas.microsoft.com/office/drawing/2014/main" id="{2F10478C-BCBB-6546-B481-F7B54800EF0F}"/>
              </a:ext>
            </a:extLst>
          </p:cNvPr>
          <p:cNvSpPr txBox="1">
            <a:spLocks/>
          </p:cNvSpPr>
          <p:nvPr/>
        </p:nvSpPr>
        <p:spPr>
          <a:xfrm>
            <a:off x="476884" y="565068"/>
            <a:ext cx="1821305" cy="754186"/>
          </a:xfrm>
          <a:prstGeom prst="rect">
            <a:avLst/>
          </a:prstGeom>
          <a:noFill/>
          <a:ln w="12700">
            <a:noFill/>
            <a:prstDash val="dash"/>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lvl="1" indent="0" algn="ctr">
              <a:spcBef>
                <a:spcPts val="0"/>
              </a:spcBef>
              <a:spcAft>
                <a:spcPts val="300"/>
              </a:spcAft>
              <a:buNone/>
            </a:pPr>
            <a:r>
              <a:rPr lang="en-US" sz="4000" b="1" dirty="0">
                <a:solidFill>
                  <a:srgbClr val="575756"/>
                </a:solidFill>
                <a:latin typeface="Montserrat Alternates Black" panose="00000A00000000000000" pitchFamily="50" charset="0"/>
                <a:ea typeface="Open Sans" panose="020B0606030504020204" pitchFamily="34" charset="0"/>
                <a:cs typeface="Open Sans" panose="020B0606030504020204" pitchFamily="34" charset="0"/>
              </a:rPr>
              <a:t>6.45%</a:t>
            </a:r>
          </a:p>
        </p:txBody>
      </p:sp>
      <p:sp>
        <p:nvSpPr>
          <p:cNvPr id="68" name="Text Placeholder 5">
            <a:extLst>
              <a:ext uri="{FF2B5EF4-FFF2-40B4-BE49-F238E27FC236}">
                <a16:creationId xmlns:a16="http://schemas.microsoft.com/office/drawing/2014/main" id="{8C5B1531-E583-E34D-BA2F-A7E17A0712F9}"/>
              </a:ext>
            </a:extLst>
          </p:cNvPr>
          <p:cNvSpPr txBox="1">
            <a:spLocks/>
          </p:cNvSpPr>
          <p:nvPr/>
        </p:nvSpPr>
        <p:spPr>
          <a:xfrm>
            <a:off x="554512" y="1098252"/>
            <a:ext cx="1548432" cy="303688"/>
          </a:xfrm>
          <a:prstGeom prst="rect">
            <a:avLst/>
          </a:prstGeom>
          <a:noFill/>
          <a:ln w="12700">
            <a:noFill/>
            <a:prstDash val="dash"/>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lvl="1" indent="0" algn="ctr">
              <a:spcBef>
                <a:spcPts val="0"/>
              </a:spcBef>
              <a:buNone/>
            </a:pPr>
            <a:r>
              <a:rPr lang="en-US" sz="1200" dirty="0">
                <a:solidFill>
                  <a:srgbClr val="9D9D9C"/>
                </a:solidFill>
                <a:latin typeface="Open Sans" panose="020B0606030504020204" pitchFamily="34" charset="0"/>
                <a:ea typeface="Open Sans" panose="020B0606030504020204" pitchFamily="34" charset="0"/>
                <a:cs typeface="Open Sans" panose="020B0606030504020204" pitchFamily="34" charset="0"/>
              </a:rPr>
              <a:t>FAME-II target met</a:t>
            </a:r>
          </a:p>
        </p:txBody>
      </p:sp>
      <p:sp>
        <p:nvSpPr>
          <p:cNvPr id="69" name="Rectangle 68">
            <a:extLst>
              <a:ext uri="{FF2B5EF4-FFF2-40B4-BE49-F238E27FC236}">
                <a16:creationId xmlns:a16="http://schemas.microsoft.com/office/drawing/2014/main" id="{8EDC7783-C3B7-5349-A7DD-C0283E64A090}"/>
              </a:ext>
            </a:extLst>
          </p:cNvPr>
          <p:cNvSpPr/>
          <p:nvPr/>
        </p:nvSpPr>
        <p:spPr>
          <a:xfrm>
            <a:off x="806790" y="1264781"/>
            <a:ext cx="1043877" cy="215444"/>
          </a:xfrm>
          <a:prstGeom prst="rect">
            <a:avLst/>
          </a:prstGeom>
        </p:spPr>
        <p:txBody>
          <a:bodyPr wrap="none">
            <a:spAutoFit/>
          </a:bodyPr>
          <a:lstStyle/>
          <a:p>
            <a:pPr lvl="1" algn="ctr"/>
            <a:r>
              <a:rPr lang="en-US" sz="800" i="1" dirty="0">
                <a:solidFill>
                  <a:srgbClr val="9D9D9C"/>
                </a:solidFill>
                <a:latin typeface="Open Sans" panose="020B0606030504020204" pitchFamily="34" charset="0"/>
                <a:ea typeface="Open Sans" panose="020B0606030504020204" pitchFamily="34" charset="0"/>
                <a:cs typeface="Open Sans" panose="020B0606030504020204" pitchFamily="34" charset="0"/>
              </a:rPr>
              <a:t>As of October 2021</a:t>
            </a:r>
          </a:p>
        </p:txBody>
      </p:sp>
      <p:sp>
        <p:nvSpPr>
          <p:cNvPr id="70" name="Text Placeholder 3">
            <a:extLst>
              <a:ext uri="{FF2B5EF4-FFF2-40B4-BE49-F238E27FC236}">
                <a16:creationId xmlns:a16="http://schemas.microsoft.com/office/drawing/2014/main" id="{F9333E00-0A71-9E4D-BC16-1721FC14F88D}"/>
              </a:ext>
            </a:extLst>
          </p:cNvPr>
          <p:cNvSpPr txBox="1">
            <a:spLocks/>
          </p:cNvSpPr>
          <p:nvPr/>
        </p:nvSpPr>
        <p:spPr>
          <a:xfrm>
            <a:off x="181894" y="1486071"/>
            <a:ext cx="2565151" cy="425979"/>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IN" sz="900" b="1" i="1" dirty="0">
                <a:solidFill>
                  <a:srgbClr val="9D9D9C"/>
                </a:solidFill>
                <a:latin typeface="Open Sans" panose="020B0606030504020204" pitchFamily="34" charset="0"/>
                <a:ea typeface="Open Sans" panose="020B0606030504020204" pitchFamily="34" charset="0"/>
                <a:cs typeface="Open Sans" panose="020B0606030504020204" pitchFamily="34" charset="0"/>
              </a:rPr>
              <a:t>Note: </a:t>
            </a:r>
            <a:r>
              <a:rPr lang="en-IN" sz="900" i="1" dirty="0">
                <a:solidFill>
                  <a:srgbClr val="9D9D9C"/>
                </a:solidFill>
                <a:latin typeface="Open Sans" panose="020B0606030504020204" pitchFamily="34" charset="0"/>
                <a:ea typeface="Open Sans" panose="020B0606030504020204" pitchFamily="34" charset="0"/>
                <a:cs typeface="Open Sans" panose="020B0606030504020204" pitchFamily="34" charset="0"/>
              </a:rPr>
              <a:t>Target of selling 1,562,000 EVs (2W, 3W, 4W and buses) under FAME-II scheme by FY22</a:t>
            </a:r>
          </a:p>
        </p:txBody>
      </p:sp>
      <p:sp>
        <p:nvSpPr>
          <p:cNvPr id="71" name="Text Placeholder 5">
            <a:extLst>
              <a:ext uri="{FF2B5EF4-FFF2-40B4-BE49-F238E27FC236}">
                <a16:creationId xmlns:a16="http://schemas.microsoft.com/office/drawing/2014/main" id="{42338737-C0D1-C448-840B-7054679BE430}"/>
              </a:ext>
            </a:extLst>
          </p:cNvPr>
          <p:cNvSpPr txBox="1">
            <a:spLocks/>
          </p:cNvSpPr>
          <p:nvPr/>
        </p:nvSpPr>
        <p:spPr>
          <a:xfrm>
            <a:off x="135470" y="1852857"/>
            <a:ext cx="2623206" cy="259770"/>
          </a:xfrm>
          <a:prstGeom prst="rect">
            <a:avLst/>
          </a:prstGeom>
          <a:noFill/>
          <a:ln w="12700">
            <a:noFill/>
            <a:prstDash val="dash"/>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lvl="1" indent="0">
              <a:spcBef>
                <a:spcPts val="0"/>
              </a:spcBef>
              <a:spcAft>
                <a:spcPts val="300"/>
              </a:spcAft>
              <a:buNone/>
            </a:pPr>
            <a:r>
              <a:rPr lang="en-US" sz="1200" b="1" dirty="0">
                <a:solidFill>
                  <a:srgbClr val="009CD8"/>
                </a:solidFill>
                <a:latin typeface="Open Sans" panose="020B0606030504020204" pitchFamily="34" charset="0"/>
                <a:ea typeface="Open Sans" panose="020B0606030504020204" pitchFamily="34" charset="0"/>
                <a:cs typeface="Open Sans" panose="020B0606030504020204" pitchFamily="34" charset="0"/>
              </a:rPr>
              <a:t>Recent electric vehicle launches</a:t>
            </a:r>
          </a:p>
        </p:txBody>
      </p:sp>
      <p:sp>
        <p:nvSpPr>
          <p:cNvPr id="72" name="Text Placeholder 5">
            <a:extLst>
              <a:ext uri="{FF2B5EF4-FFF2-40B4-BE49-F238E27FC236}">
                <a16:creationId xmlns:a16="http://schemas.microsoft.com/office/drawing/2014/main" id="{B0AB6B68-BF45-1E4B-9969-17FD71BD31AF}"/>
              </a:ext>
            </a:extLst>
          </p:cNvPr>
          <p:cNvSpPr txBox="1">
            <a:spLocks/>
          </p:cNvSpPr>
          <p:nvPr/>
        </p:nvSpPr>
        <p:spPr>
          <a:xfrm>
            <a:off x="1148015" y="2319253"/>
            <a:ext cx="1833039" cy="552505"/>
          </a:xfrm>
          <a:prstGeom prst="rect">
            <a:avLst/>
          </a:prstGeom>
          <a:noFill/>
          <a:ln w="12700">
            <a:noFill/>
            <a:prstDash val="dash"/>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lvl="1" indent="0">
              <a:spcBef>
                <a:spcPts val="0"/>
              </a:spcBef>
              <a:buClr>
                <a:schemeClr val="bg1"/>
              </a:buClr>
              <a:buNone/>
            </a:pPr>
            <a:r>
              <a:rPr lang="en-US" sz="700" b="1" dirty="0">
                <a:solidFill>
                  <a:srgbClr val="9D9D9C"/>
                </a:solidFill>
                <a:latin typeface="Open Sans" panose="020B0606030504020204" pitchFamily="34" charset="0"/>
                <a:ea typeface="Open Sans" panose="020B0606030504020204" pitchFamily="34" charset="0"/>
                <a:cs typeface="Open Sans" panose="020B0606030504020204" pitchFamily="34" charset="0"/>
              </a:rPr>
              <a:t>Price: </a:t>
            </a:r>
            <a:r>
              <a:rPr lang="en-US" sz="700" dirty="0">
                <a:solidFill>
                  <a:srgbClr val="9D9D9C"/>
                </a:solidFill>
                <a:latin typeface="Open Sans" panose="020B0606030504020204" pitchFamily="34" charset="0"/>
                <a:ea typeface="Open Sans" panose="020B0606030504020204" pitchFamily="34" charset="0"/>
                <a:cs typeface="Open Sans" panose="020B0606030504020204" pitchFamily="34" charset="0"/>
              </a:rPr>
              <a:t>INR 69,999 onwards</a:t>
            </a:r>
          </a:p>
          <a:p>
            <a:pPr marL="0" lvl="1" indent="0">
              <a:spcBef>
                <a:spcPts val="0"/>
              </a:spcBef>
              <a:buClr>
                <a:schemeClr val="bg1"/>
              </a:buClr>
              <a:buNone/>
            </a:pPr>
            <a:r>
              <a:rPr lang="en-US" sz="700" b="1" dirty="0">
                <a:solidFill>
                  <a:srgbClr val="9D9D9C"/>
                </a:solidFill>
                <a:latin typeface="Open Sans" panose="020B0606030504020204" pitchFamily="34" charset="0"/>
                <a:ea typeface="Open Sans" panose="020B0606030504020204" pitchFamily="34" charset="0"/>
                <a:cs typeface="Open Sans" panose="020B0606030504020204" pitchFamily="34" charset="0"/>
              </a:rPr>
              <a:t>Range: </a:t>
            </a:r>
            <a:r>
              <a:rPr lang="en-US" sz="700" dirty="0">
                <a:solidFill>
                  <a:srgbClr val="9D9D9C"/>
                </a:solidFill>
                <a:latin typeface="Open Sans" panose="020B0606030504020204" pitchFamily="34" charset="0"/>
                <a:ea typeface="Open Sans" panose="020B0606030504020204" pitchFamily="34" charset="0"/>
                <a:cs typeface="Open Sans" panose="020B0606030504020204" pitchFamily="34" charset="0"/>
              </a:rPr>
              <a:t>50 - 80 km</a:t>
            </a:r>
          </a:p>
          <a:p>
            <a:pPr marL="0" lvl="1" indent="0">
              <a:spcBef>
                <a:spcPts val="0"/>
              </a:spcBef>
              <a:buClr>
                <a:schemeClr val="bg1"/>
              </a:buClr>
              <a:buNone/>
            </a:pPr>
            <a:r>
              <a:rPr lang="en-US" sz="700" b="1" dirty="0">
                <a:solidFill>
                  <a:srgbClr val="9D9D9C"/>
                </a:solidFill>
                <a:latin typeface="Open Sans" panose="020B0606030504020204" pitchFamily="34" charset="0"/>
                <a:ea typeface="Open Sans" panose="020B0606030504020204" pitchFamily="34" charset="0"/>
                <a:cs typeface="Open Sans" panose="020B0606030504020204" pitchFamily="34" charset="0"/>
              </a:rPr>
              <a:t>Battery capacity: </a:t>
            </a:r>
            <a:r>
              <a:rPr lang="en-US" sz="700" dirty="0">
                <a:solidFill>
                  <a:srgbClr val="9D9D9C"/>
                </a:solidFill>
                <a:latin typeface="Open Sans" panose="020B0606030504020204" pitchFamily="34" charset="0"/>
                <a:ea typeface="Open Sans" panose="020B0606030504020204" pitchFamily="34" charset="0"/>
                <a:cs typeface="Open Sans" panose="020B0606030504020204" pitchFamily="34" charset="0"/>
              </a:rPr>
              <a:t>48/30Ah</a:t>
            </a:r>
          </a:p>
        </p:txBody>
      </p:sp>
      <p:sp>
        <p:nvSpPr>
          <p:cNvPr id="73" name="Text Placeholder 5">
            <a:extLst>
              <a:ext uri="{FF2B5EF4-FFF2-40B4-BE49-F238E27FC236}">
                <a16:creationId xmlns:a16="http://schemas.microsoft.com/office/drawing/2014/main" id="{0FC8136B-10CB-0A4D-B5F9-CCCA6F89DA1A}"/>
              </a:ext>
            </a:extLst>
          </p:cNvPr>
          <p:cNvSpPr txBox="1">
            <a:spLocks/>
          </p:cNvSpPr>
          <p:nvPr/>
        </p:nvSpPr>
        <p:spPr>
          <a:xfrm>
            <a:off x="1148016" y="2120341"/>
            <a:ext cx="1682578" cy="200165"/>
          </a:xfrm>
          <a:prstGeom prst="rect">
            <a:avLst/>
          </a:prstGeom>
          <a:noFill/>
          <a:ln w="12700">
            <a:noFill/>
            <a:prstDash val="dash"/>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lvl="1" indent="0">
              <a:spcBef>
                <a:spcPts val="0"/>
              </a:spcBef>
              <a:buNone/>
            </a:pPr>
            <a:r>
              <a:rPr lang="it-IT" sz="800" b="1" dirty="0">
                <a:solidFill>
                  <a:srgbClr val="009CD8"/>
                </a:solidFill>
                <a:latin typeface="Open Sans" panose="020B0606030504020204" pitchFamily="34" charset="0"/>
                <a:ea typeface="Open Sans" panose="020B0606030504020204" pitchFamily="34" charset="0"/>
                <a:cs typeface="Open Sans" panose="020B0606030504020204" pitchFamily="34" charset="0"/>
              </a:rPr>
              <a:t>Okaya Freedum LI-2 and LA-2</a:t>
            </a:r>
            <a:endParaRPr lang="en-US" sz="800" dirty="0">
              <a:solidFill>
                <a:srgbClr val="009CD8"/>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4" name="Text Placeholder 5">
            <a:extLst>
              <a:ext uri="{FF2B5EF4-FFF2-40B4-BE49-F238E27FC236}">
                <a16:creationId xmlns:a16="http://schemas.microsoft.com/office/drawing/2014/main" id="{A85D0796-A583-CC4D-9861-D88D49CB87F2}"/>
              </a:ext>
            </a:extLst>
          </p:cNvPr>
          <p:cNvSpPr txBox="1">
            <a:spLocks/>
          </p:cNvSpPr>
          <p:nvPr/>
        </p:nvSpPr>
        <p:spPr>
          <a:xfrm>
            <a:off x="1144350" y="3081684"/>
            <a:ext cx="1820735" cy="422269"/>
          </a:xfrm>
          <a:prstGeom prst="rect">
            <a:avLst/>
          </a:prstGeom>
          <a:noFill/>
          <a:ln w="12700">
            <a:noFill/>
            <a:prstDash val="dash"/>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lvl="1" indent="0">
              <a:spcBef>
                <a:spcPts val="0"/>
              </a:spcBef>
              <a:buClr>
                <a:schemeClr val="bg1"/>
              </a:buClr>
              <a:buNone/>
            </a:pPr>
            <a:r>
              <a:rPr lang="en-US" sz="700" b="1" dirty="0">
                <a:solidFill>
                  <a:srgbClr val="9D9D9C"/>
                </a:solidFill>
                <a:latin typeface="Open Sans" panose="020B0606030504020204" pitchFamily="34" charset="0"/>
                <a:ea typeface="Open Sans" panose="020B0606030504020204" pitchFamily="34" charset="0"/>
                <a:cs typeface="Open Sans" panose="020B0606030504020204" pitchFamily="34" charset="0"/>
              </a:rPr>
              <a:t>Price: </a:t>
            </a:r>
            <a:r>
              <a:rPr lang="en-US" sz="700" dirty="0">
                <a:solidFill>
                  <a:srgbClr val="9D9D9C"/>
                </a:solidFill>
                <a:latin typeface="Open Sans" panose="020B0606030504020204" pitchFamily="34" charset="0"/>
                <a:ea typeface="Open Sans" panose="020B0606030504020204" pitchFamily="34" charset="0"/>
                <a:cs typeface="Open Sans" panose="020B0606030504020204" pitchFamily="34" charset="0"/>
              </a:rPr>
              <a:t>INR 99,999 onwards</a:t>
            </a:r>
          </a:p>
          <a:p>
            <a:pPr marL="0" lvl="1" indent="0">
              <a:spcBef>
                <a:spcPts val="0"/>
              </a:spcBef>
              <a:buClr>
                <a:schemeClr val="bg1"/>
              </a:buClr>
              <a:buNone/>
            </a:pPr>
            <a:r>
              <a:rPr lang="en-US" sz="700" b="1" dirty="0">
                <a:solidFill>
                  <a:srgbClr val="9D9D9C"/>
                </a:solidFill>
                <a:latin typeface="Open Sans" panose="020B0606030504020204" pitchFamily="34" charset="0"/>
                <a:ea typeface="Open Sans" panose="020B0606030504020204" pitchFamily="34" charset="0"/>
                <a:cs typeface="Open Sans" panose="020B0606030504020204" pitchFamily="34" charset="0"/>
              </a:rPr>
              <a:t>Range: </a:t>
            </a:r>
            <a:r>
              <a:rPr lang="en-US" sz="700" dirty="0">
                <a:solidFill>
                  <a:srgbClr val="9D9D9C"/>
                </a:solidFill>
                <a:latin typeface="Open Sans" panose="020B0606030504020204" pitchFamily="34" charset="0"/>
                <a:ea typeface="Open Sans" panose="020B0606030504020204" pitchFamily="34" charset="0"/>
                <a:cs typeface="Open Sans" panose="020B0606030504020204" pitchFamily="34" charset="0"/>
              </a:rPr>
              <a:t>121 - 181 km</a:t>
            </a:r>
          </a:p>
          <a:p>
            <a:pPr marL="0" lvl="1" indent="0">
              <a:spcBef>
                <a:spcPts val="0"/>
              </a:spcBef>
              <a:buClr>
                <a:schemeClr val="bg1"/>
              </a:buClr>
              <a:buNone/>
            </a:pPr>
            <a:r>
              <a:rPr lang="en-US" sz="700" b="1" dirty="0">
                <a:solidFill>
                  <a:srgbClr val="9D9D9C"/>
                </a:solidFill>
                <a:latin typeface="Open Sans" panose="020B0606030504020204" pitchFamily="34" charset="0"/>
                <a:ea typeface="Open Sans" panose="020B0606030504020204" pitchFamily="34" charset="0"/>
                <a:cs typeface="Open Sans" panose="020B0606030504020204" pitchFamily="34" charset="0"/>
              </a:rPr>
              <a:t>Battery capacity: </a:t>
            </a:r>
            <a:r>
              <a:rPr lang="en-US" sz="700" dirty="0">
                <a:solidFill>
                  <a:srgbClr val="9D9D9C"/>
                </a:solidFill>
                <a:latin typeface="Open Sans" panose="020B0606030504020204" pitchFamily="34" charset="0"/>
                <a:ea typeface="Open Sans" panose="020B0606030504020204" pitchFamily="34" charset="0"/>
                <a:cs typeface="Open Sans" panose="020B0606030504020204" pitchFamily="34" charset="0"/>
              </a:rPr>
              <a:t>2.98 – 3.97 kWh</a:t>
            </a:r>
          </a:p>
        </p:txBody>
      </p:sp>
      <p:sp>
        <p:nvSpPr>
          <p:cNvPr id="75" name="Text Placeholder 5">
            <a:extLst>
              <a:ext uri="{FF2B5EF4-FFF2-40B4-BE49-F238E27FC236}">
                <a16:creationId xmlns:a16="http://schemas.microsoft.com/office/drawing/2014/main" id="{F2DB113F-BBBC-454C-A944-8DD155CC3B7D}"/>
              </a:ext>
            </a:extLst>
          </p:cNvPr>
          <p:cNvSpPr txBox="1">
            <a:spLocks/>
          </p:cNvSpPr>
          <p:nvPr/>
        </p:nvSpPr>
        <p:spPr>
          <a:xfrm>
            <a:off x="1148016" y="2848564"/>
            <a:ext cx="1682578" cy="214165"/>
          </a:xfrm>
          <a:prstGeom prst="rect">
            <a:avLst/>
          </a:prstGeom>
          <a:noFill/>
          <a:ln w="12700">
            <a:noFill/>
            <a:prstDash val="dash"/>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lvl="1" indent="0">
              <a:spcBef>
                <a:spcPts val="0"/>
              </a:spcBef>
              <a:buNone/>
            </a:pPr>
            <a:r>
              <a:rPr lang="en-US" sz="800" b="1" dirty="0">
                <a:solidFill>
                  <a:srgbClr val="009CD8"/>
                </a:solidFill>
                <a:latin typeface="Open Sans" panose="020B0606030504020204" pitchFamily="34" charset="0"/>
                <a:ea typeface="Open Sans" panose="020B0606030504020204" pitchFamily="34" charset="0"/>
                <a:cs typeface="Open Sans" panose="020B0606030504020204" pitchFamily="34" charset="0"/>
              </a:rPr>
              <a:t>Ola S1 and Ola S1 Pro</a:t>
            </a:r>
          </a:p>
        </p:txBody>
      </p:sp>
      <p:sp>
        <p:nvSpPr>
          <p:cNvPr id="76" name="Text Placeholder 5">
            <a:extLst>
              <a:ext uri="{FF2B5EF4-FFF2-40B4-BE49-F238E27FC236}">
                <a16:creationId xmlns:a16="http://schemas.microsoft.com/office/drawing/2014/main" id="{B9C3730B-989C-9C4B-A075-FAF1D4D5C2F7}"/>
              </a:ext>
            </a:extLst>
          </p:cNvPr>
          <p:cNvSpPr txBox="1">
            <a:spLocks/>
          </p:cNvSpPr>
          <p:nvPr/>
        </p:nvSpPr>
        <p:spPr>
          <a:xfrm>
            <a:off x="1160320" y="3752158"/>
            <a:ext cx="1820735" cy="552505"/>
          </a:xfrm>
          <a:prstGeom prst="rect">
            <a:avLst/>
          </a:prstGeom>
          <a:noFill/>
          <a:ln w="12700">
            <a:noFill/>
            <a:prstDash val="dash"/>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lvl="1" indent="0">
              <a:spcBef>
                <a:spcPts val="0"/>
              </a:spcBef>
              <a:buNone/>
            </a:pPr>
            <a:r>
              <a:rPr lang="en-US" sz="700" b="1" dirty="0">
                <a:solidFill>
                  <a:srgbClr val="9D9D9C"/>
                </a:solidFill>
                <a:latin typeface="Open Sans" panose="020B0606030504020204" pitchFamily="34" charset="0"/>
                <a:ea typeface="Open Sans" panose="020B0606030504020204" pitchFamily="34" charset="0"/>
                <a:cs typeface="Open Sans" panose="020B0606030504020204" pitchFamily="34" charset="0"/>
              </a:rPr>
              <a:t>Price: </a:t>
            </a:r>
            <a:r>
              <a:rPr lang="en-US" sz="700" dirty="0">
                <a:solidFill>
                  <a:srgbClr val="9D9D9C"/>
                </a:solidFill>
                <a:latin typeface="Open Sans" panose="020B0606030504020204" pitchFamily="34" charset="0"/>
                <a:ea typeface="Open Sans" panose="020B0606030504020204" pitchFamily="34" charset="0"/>
                <a:cs typeface="Open Sans" panose="020B0606030504020204" pitchFamily="34" charset="0"/>
              </a:rPr>
              <a:t>INR  11,99,000 onwards</a:t>
            </a:r>
          </a:p>
          <a:p>
            <a:pPr marL="0" lvl="1" indent="0">
              <a:spcBef>
                <a:spcPts val="0"/>
              </a:spcBef>
              <a:buNone/>
            </a:pPr>
            <a:r>
              <a:rPr lang="en-US" sz="700" b="1" dirty="0">
                <a:solidFill>
                  <a:srgbClr val="9D9D9C"/>
                </a:solidFill>
                <a:latin typeface="Open Sans" panose="020B0606030504020204" pitchFamily="34" charset="0"/>
                <a:ea typeface="Open Sans" panose="020B0606030504020204" pitchFamily="34" charset="0"/>
                <a:cs typeface="Open Sans" panose="020B0606030504020204" pitchFamily="34" charset="0"/>
              </a:rPr>
              <a:t>Range: </a:t>
            </a:r>
            <a:r>
              <a:rPr lang="en-US" sz="700" dirty="0">
                <a:solidFill>
                  <a:srgbClr val="9D9D9C"/>
                </a:solidFill>
                <a:latin typeface="Open Sans" panose="020B0606030504020204" pitchFamily="34" charset="0"/>
                <a:ea typeface="Open Sans" panose="020B0606030504020204" pitchFamily="34" charset="0"/>
                <a:cs typeface="Open Sans" panose="020B0606030504020204" pitchFamily="34" charset="0"/>
              </a:rPr>
              <a:t>306 km</a:t>
            </a:r>
          </a:p>
          <a:p>
            <a:pPr marL="0" lvl="1" indent="0">
              <a:spcBef>
                <a:spcPts val="0"/>
              </a:spcBef>
              <a:buNone/>
            </a:pPr>
            <a:r>
              <a:rPr lang="en-US" sz="700" b="1" dirty="0">
                <a:solidFill>
                  <a:srgbClr val="9D9D9C"/>
                </a:solidFill>
                <a:latin typeface="Open Sans" panose="020B0606030504020204" pitchFamily="34" charset="0"/>
                <a:ea typeface="Open Sans" panose="020B0606030504020204" pitchFamily="34" charset="0"/>
                <a:cs typeface="Open Sans" panose="020B0606030504020204" pitchFamily="34" charset="0"/>
              </a:rPr>
              <a:t>Battery capacity: </a:t>
            </a:r>
            <a:r>
              <a:rPr lang="en-US" sz="700" dirty="0">
                <a:solidFill>
                  <a:srgbClr val="9D9D9C"/>
                </a:solidFill>
                <a:latin typeface="Open Sans" panose="020B0606030504020204" pitchFamily="34" charset="0"/>
                <a:ea typeface="Open Sans" panose="020B0606030504020204" pitchFamily="34" charset="0"/>
                <a:cs typeface="Open Sans" panose="020B0606030504020204" pitchFamily="34" charset="0"/>
              </a:rPr>
              <a:t>26 kWh</a:t>
            </a:r>
          </a:p>
        </p:txBody>
      </p:sp>
      <p:sp>
        <p:nvSpPr>
          <p:cNvPr id="77" name="Text Placeholder 5">
            <a:extLst>
              <a:ext uri="{FF2B5EF4-FFF2-40B4-BE49-F238E27FC236}">
                <a16:creationId xmlns:a16="http://schemas.microsoft.com/office/drawing/2014/main" id="{0339592A-D71B-BA4B-B5D7-E35B324F6B6B}"/>
              </a:ext>
            </a:extLst>
          </p:cNvPr>
          <p:cNvSpPr txBox="1">
            <a:spLocks/>
          </p:cNvSpPr>
          <p:nvPr/>
        </p:nvSpPr>
        <p:spPr>
          <a:xfrm>
            <a:off x="1160321" y="3542749"/>
            <a:ext cx="1682578" cy="178711"/>
          </a:xfrm>
          <a:prstGeom prst="rect">
            <a:avLst/>
          </a:prstGeom>
          <a:noFill/>
          <a:ln w="12700">
            <a:noFill/>
            <a:prstDash val="dash"/>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lvl="1" indent="0">
              <a:spcBef>
                <a:spcPts val="0"/>
              </a:spcBef>
              <a:buNone/>
            </a:pPr>
            <a:r>
              <a:rPr lang="en-US" sz="800" b="1" dirty="0">
                <a:solidFill>
                  <a:srgbClr val="009CD8"/>
                </a:solidFill>
                <a:latin typeface="Open Sans" panose="020B0606030504020204" pitchFamily="34" charset="0"/>
                <a:ea typeface="Open Sans" panose="020B0606030504020204" pitchFamily="34" charset="0"/>
                <a:cs typeface="Open Sans" panose="020B0606030504020204" pitchFamily="34" charset="0"/>
              </a:rPr>
              <a:t>Tata Tigor EV Facelift</a:t>
            </a:r>
          </a:p>
        </p:txBody>
      </p:sp>
      <p:sp>
        <p:nvSpPr>
          <p:cNvPr id="78" name="Text Placeholder 5">
            <a:extLst>
              <a:ext uri="{FF2B5EF4-FFF2-40B4-BE49-F238E27FC236}">
                <a16:creationId xmlns:a16="http://schemas.microsoft.com/office/drawing/2014/main" id="{15466DD9-462E-FC41-B038-67EAAEC93B31}"/>
              </a:ext>
            </a:extLst>
          </p:cNvPr>
          <p:cNvSpPr txBox="1">
            <a:spLocks/>
          </p:cNvSpPr>
          <p:nvPr/>
        </p:nvSpPr>
        <p:spPr>
          <a:xfrm>
            <a:off x="1160320" y="4466173"/>
            <a:ext cx="1916586" cy="552505"/>
          </a:xfrm>
          <a:prstGeom prst="rect">
            <a:avLst/>
          </a:prstGeom>
          <a:noFill/>
          <a:ln w="12700">
            <a:noFill/>
            <a:prstDash val="dash"/>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lvl="1" indent="0">
              <a:spcBef>
                <a:spcPts val="0"/>
              </a:spcBef>
              <a:buNone/>
            </a:pPr>
            <a:r>
              <a:rPr lang="en-US" sz="700" b="1" dirty="0">
                <a:solidFill>
                  <a:srgbClr val="9D9D9C"/>
                </a:solidFill>
                <a:latin typeface="Open Sans" panose="020B0606030504020204" pitchFamily="34" charset="0"/>
                <a:ea typeface="Open Sans" panose="020B0606030504020204" pitchFamily="34" charset="0"/>
                <a:cs typeface="Open Sans" panose="020B0606030504020204" pitchFamily="34" charset="0"/>
              </a:rPr>
              <a:t>Price: </a:t>
            </a:r>
            <a:r>
              <a:rPr lang="en-US" sz="700" dirty="0">
                <a:solidFill>
                  <a:srgbClr val="9D9D9C"/>
                </a:solidFill>
                <a:latin typeface="Open Sans" panose="020B0606030504020204" pitchFamily="34" charset="0"/>
                <a:ea typeface="Open Sans" panose="020B0606030504020204" pitchFamily="34" charset="0"/>
                <a:cs typeface="Open Sans" panose="020B0606030504020204" pitchFamily="34" charset="0"/>
              </a:rPr>
              <a:t>INR 79,999 onwards</a:t>
            </a:r>
          </a:p>
          <a:p>
            <a:pPr marL="0" lvl="1" indent="0">
              <a:spcBef>
                <a:spcPts val="0"/>
              </a:spcBef>
              <a:buNone/>
            </a:pPr>
            <a:r>
              <a:rPr lang="en-US" sz="700" b="1" dirty="0">
                <a:solidFill>
                  <a:srgbClr val="9D9D9C"/>
                </a:solidFill>
                <a:latin typeface="Open Sans" panose="020B0606030504020204" pitchFamily="34" charset="0"/>
                <a:ea typeface="Open Sans" panose="020B0606030504020204" pitchFamily="34" charset="0"/>
                <a:cs typeface="Open Sans" panose="020B0606030504020204" pitchFamily="34" charset="0"/>
              </a:rPr>
              <a:t>Range: </a:t>
            </a:r>
            <a:r>
              <a:rPr lang="en-US" sz="700" dirty="0">
                <a:solidFill>
                  <a:srgbClr val="9D9D9C"/>
                </a:solidFill>
                <a:latin typeface="Open Sans" panose="020B0606030504020204" pitchFamily="34" charset="0"/>
                <a:ea typeface="Open Sans" panose="020B0606030504020204" pitchFamily="34" charset="0"/>
                <a:cs typeface="Open Sans" panose="020B0606030504020204" pitchFamily="34" charset="0"/>
              </a:rPr>
              <a:t>160 km</a:t>
            </a:r>
          </a:p>
          <a:p>
            <a:pPr marL="0" lvl="1" indent="0">
              <a:spcBef>
                <a:spcPts val="0"/>
              </a:spcBef>
              <a:buNone/>
            </a:pPr>
            <a:r>
              <a:rPr lang="en-US" sz="700" b="1" dirty="0">
                <a:solidFill>
                  <a:srgbClr val="9D9D9C"/>
                </a:solidFill>
                <a:latin typeface="Open Sans" panose="020B0606030504020204" pitchFamily="34" charset="0"/>
                <a:ea typeface="Open Sans" panose="020B0606030504020204" pitchFamily="34" charset="0"/>
                <a:cs typeface="Open Sans" panose="020B0606030504020204" pitchFamily="34" charset="0"/>
              </a:rPr>
              <a:t>Battery capacity: 3</a:t>
            </a:r>
            <a:r>
              <a:rPr lang="en-US" sz="700" dirty="0">
                <a:solidFill>
                  <a:srgbClr val="9D9D9C"/>
                </a:solidFill>
                <a:latin typeface="Open Sans" panose="020B0606030504020204" pitchFamily="34" charset="0"/>
                <a:ea typeface="Open Sans" panose="020B0606030504020204" pitchFamily="34" charset="0"/>
                <a:cs typeface="Open Sans" panose="020B0606030504020204" pitchFamily="34" charset="0"/>
              </a:rPr>
              <a:t> kWh</a:t>
            </a:r>
          </a:p>
        </p:txBody>
      </p:sp>
      <p:sp>
        <p:nvSpPr>
          <p:cNvPr id="79" name="Text Placeholder 5">
            <a:extLst>
              <a:ext uri="{FF2B5EF4-FFF2-40B4-BE49-F238E27FC236}">
                <a16:creationId xmlns:a16="http://schemas.microsoft.com/office/drawing/2014/main" id="{075A5700-9BBD-A349-ABE4-6DCAB515CAF1}"/>
              </a:ext>
            </a:extLst>
          </p:cNvPr>
          <p:cNvSpPr txBox="1">
            <a:spLocks/>
          </p:cNvSpPr>
          <p:nvPr/>
        </p:nvSpPr>
        <p:spPr>
          <a:xfrm>
            <a:off x="1160321" y="4257998"/>
            <a:ext cx="1682578" cy="178711"/>
          </a:xfrm>
          <a:prstGeom prst="rect">
            <a:avLst/>
          </a:prstGeom>
          <a:noFill/>
          <a:ln w="12700">
            <a:noFill/>
            <a:prstDash val="dash"/>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lvl="1" indent="0">
              <a:spcBef>
                <a:spcPts val="0"/>
              </a:spcBef>
              <a:buNone/>
            </a:pPr>
            <a:r>
              <a:rPr lang="en-US" sz="800" b="1" dirty="0">
                <a:solidFill>
                  <a:srgbClr val="009CD8"/>
                </a:solidFill>
                <a:latin typeface="Open Sans" panose="020B0606030504020204" pitchFamily="34" charset="0"/>
                <a:ea typeface="Open Sans" panose="020B0606030504020204" pitchFamily="34" charset="0"/>
                <a:cs typeface="Open Sans" panose="020B0606030504020204" pitchFamily="34" charset="0"/>
              </a:rPr>
              <a:t>Tata EBikeGo Rugged</a:t>
            </a:r>
          </a:p>
        </p:txBody>
      </p:sp>
      <p:grpSp>
        <p:nvGrpSpPr>
          <p:cNvPr id="81" name="Group 80">
            <a:extLst>
              <a:ext uri="{FF2B5EF4-FFF2-40B4-BE49-F238E27FC236}">
                <a16:creationId xmlns:a16="http://schemas.microsoft.com/office/drawing/2014/main" id="{7727FCE0-8EDB-1842-8086-AC1C7CD0C4D9}"/>
              </a:ext>
            </a:extLst>
          </p:cNvPr>
          <p:cNvGrpSpPr/>
          <p:nvPr/>
        </p:nvGrpSpPr>
        <p:grpSpPr>
          <a:xfrm>
            <a:off x="3286526" y="560013"/>
            <a:ext cx="2716221" cy="913795"/>
            <a:chOff x="4828719" y="687350"/>
            <a:chExt cx="2716221" cy="913795"/>
          </a:xfrm>
        </p:grpSpPr>
        <p:sp>
          <p:nvSpPr>
            <p:cNvPr id="82" name="Text Placeholder 5">
              <a:extLst>
                <a:ext uri="{FF2B5EF4-FFF2-40B4-BE49-F238E27FC236}">
                  <a16:creationId xmlns:a16="http://schemas.microsoft.com/office/drawing/2014/main" id="{1A6C7C14-F1AB-2E4E-87A7-F758A232454D}"/>
                </a:ext>
              </a:extLst>
            </p:cNvPr>
            <p:cNvSpPr txBox="1">
              <a:spLocks/>
            </p:cNvSpPr>
            <p:nvPr/>
          </p:nvSpPr>
          <p:spPr>
            <a:xfrm>
              <a:off x="5207173" y="687350"/>
              <a:ext cx="2032876" cy="793914"/>
            </a:xfrm>
            <a:prstGeom prst="rect">
              <a:avLst/>
            </a:prstGeom>
            <a:noFill/>
            <a:ln w="12700">
              <a:noFill/>
              <a:prstDash val="dash"/>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lvl="1" indent="0" algn="ctr">
                <a:spcBef>
                  <a:spcPts val="0"/>
                </a:spcBef>
                <a:spcAft>
                  <a:spcPts val="300"/>
                </a:spcAft>
                <a:buNone/>
              </a:pPr>
              <a:r>
                <a:rPr lang="en-US" sz="4000" b="1" dirty="0">
                  <a:solidFill>
                    <a:srgbClr val="575756"/>
                  </a:solidFill>
                  <a:latin typeface="Montserrat Alternates Black" panose="00000A00000000000000" pitchFamily="50" charset="0"/>
                  <a:cs typeface="Calibri" panose="020F0502020204030204" pitchFamily="34" charset="0"/>
                </a:rPr>
                <a:t>441</a:t>
              </a:r>
            </a:p>
          </p:txBody>
        </p:sp>
        <p:sp>
          <p:nvSpPr>
            <p:cNvPr id="83" name="Text Placeholder 5">
              <a:extLst>
                <a:ext uri="{FF2B5EF4-FFF2-40B4-BE49-F238E27FC236}">
                  <a16:creationId xmlns:a16="http://schemas.microsoft.com/office/drawing/2014/main" id="{8C0E638C-7A23-D141-9EDA-1E9567F71580}"/>
                </a:ext>
              </a:extLst>
            </p:cNvPr>
            <p:cNvSpPr txBox="1">
              <a:spLocks/>
            </p:cNvSpPr>
            <p:nvPr/>
          </p:nvSpPr>
          <p:spPr>
            <a:xfrm>
              <a:off x="4897142" y="1231666"/>
              <a:ext cx="2647798" cy="281807"/>
            </a:xfrm>
            <a:prstGeom prst="rect">
              <a:avLst/>
            </a:prstGeom>
            <a:noFill/>
            <a:ln w="12700">
              <a:noFill/>
              <a:prstDash val="dash"/>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lvl="1" indent="0" algn="ctr">
                <a:spcBef>
                  <a:spcPts val="0"/>
                </a:spcBef>
                <a:buNone/>
              </a:pPr>
              <a:r>
                <a:rPr lang="en-US" sz="1200" dirty="0">
                  <a:solidFill>
                    <a:srgbClr val="9D9D9C"/>
                  </a:solidFill>
                  <a:latin typeface="Open Sans" panose="020B0606030504020204" pitchFamily="34" charset="0"/>
                  <a:ea typeface="Open Sans" panose="020B0606030504020204" pitchFamily="34" charset="0"/>
                  <a:cs typeface="Open Sans" panose="020B0606030504020204" pitchFamily="34" charset="0"/>
                </a:rPr>
                <a:t>Number of EV OEMs in India</a:t>
              </a:r>
            </a:p>
          </p:txBody>
        </p:sp>
        <p:sp>
          <p:nvSpPr>
            <p:cNvPr id="84" name="Text Placeholder 5">
              <a:extLst>
                <a:ext uri="{FF2B5EF4-FFF2-40B4-BE49-F238E27FC236}">
                  <a16:creationId xmlns:a16="http://schemas.microsoft.com/office/drawing/2014/main" id="{65C3FF49-907D-C842-96ED-F7A159CBD93A}"/>
                </a:ext>
              </a:extLst>
            </p:cNvPr>
            <p:cNvSpPr txBox="1">
              <a:spLocks/>
            </p:cNvSpPr>
            <p:nvPr/>
          </p:nvSpPr>
          <p:spPr>
            <a:xfrm>
              <a:off x="4828719" y="1403930"/>
              <a:ext cx="2647798" cy="197215"/>
            </a:xfrm>
            <a:prstGeom prst="rect">
              <a:avLst/>
            </a:prstGeom>
            <a:noFill/>
            <a:ln w="12700">
              <a:noFill/>
              <a:prstDash val="dash"/>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lvl="1" indent="0" algn="ctr">
                <a:spcBef>
                  <a:spcPts val="0"/>
                </a:spcBef>
                <a:buNone/>
              </a:pPr>
              <a:r>
                <a:rPr lang="en-US" sz="800" i="1" dirty="0">
                  <a:solidFill>
                    <a:srgbClr val="9D9D9C"/>
                  </a:solidFill>
                  <a:latin typeface="Calibri" panose="020F0502020204030204" pitchFamily="34" charset="0"/>
                  <a:cs typeface="Calibri" panose="020F0502020204030204" pitchFamily="34" charset="0"/>
                </a:rPr>
                <a:t>As of October 2021</a:t>
              </a:r>
            </a:p>
          </p:txBody>
        </p:sp>
      </p:grpSp>
      <p:sp>
        <p:nvSpPr>
          <p:cNvPr id="86" name="Text Placeholder 5">
            <a:extLst>
              <a:ext uri="{FF2B5EF4-FFF2-40B4-BE49-F238E27FC236}">
                <a16:creationId xmlns:a16="http://schemas.microsoft.com/office/drawing/2014/main" id="{BCD8B3CC-87DD-C941-AE7B-4CF88F5B5153}"/>
              </a:ext>
            </a:extLst>
          </p:cNvPr>
          <p:cNvSpPr txBox="1">
            <a:spLocks/>
          </p:cNvSpPr>
          <p:nvPr/>
        </p:nvSpPr>
        <p:spPr>
          <a:xfrm>
            <a:off x="3309366" y="1641210"/>
            <a:ext cx="2471936" cy="453150"/>
          </a:xfrm>
          <a:prstGeom prst="rect">
            <a:avLst/>
          </a:prstGeom>
          <a:noFill/>
          <a:ln w="12700">
            <a:noFill/>
            <a:prstDash val="dash"/>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lvl="1" indent="0" algn="ctr">
              <a:spcBef>
                <a:spcPts val="0"/>
              </a:spcBef>
              <a:spcAft>
                <a:spcPts val="300"/>
              </a:spcAft>
              <a:buNone/>
            </a:pPr>
            <a:r>
              <a:rPr lang="en-US" sz="1200" b="1" dirty="0">
                <a:solidFill>
                  <a:srgbClr val="009CD8"/>
                </a:solidFill>
                <a:latin typeface="Open Sans" panose="020B0606030504020204" pitchFamily="34" charset="0"/>
                <a:ea typeface="Open Sans" panose="020B0606030504020204" pitchFamily="34" charset="0"/>
                <a:cs typeface="Open Sans" panose="020B0606030504020204" pitchFamily="34" charset="0"/>
              </a:rPr>
              <a:t>EV sales per 1000 non-EV sales</a:t>
            </a:r>
          </a:p>
        </p:txBody>
      </p:sp>
      <p:sp>
        <p:nvSpPr>
          <p:cNvPr id="87" name="Text Placeholder 5">
            <a:extLst>
              <a:ext uri="{FF2B5EF4-FFF2-40B4-BE49-F238E27FC236}">
                <a16:creationId xmlns:a16="http://schemas.microsoft.com/office/drawing/2014/main" id="{612101DF-13A0-404A-A29F-8BBDC640175F}"/>
              </a:ext>
            </a:extLst>
          </p:cNvPr>
          <p:cNvSpPr txBox="1">
            <a:spLocks/>
          </p:cNvSpPr>
          <p:nvPr/>
        </p:nvSpPr>
        <p:spPr>
          <a:xfrm>
            <a:off x="3824569" y="1984337"/>
            <a:ext cx="808293" cy="502324"/>
          </a:xfrm>
          <a:prstGeom prst="rect">
            <a:avLst/>
          </a:prstGeom>
          <a:noFill/>
          <a:ln w="12700">
            <a:noFill/>
            <a:prstDash val="dash"/>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lvl="1" indent="0" algn="r">
              <a:spcBef>
                <a:spcPts val="0"/>
              </a:spcBef>
              <a:spcAft>
                <a:spcPts val="300"/>
              </a:spcAft>
              <a:buNone/>
            </a:pPr>
            <a:r>
              <a:rPr lang="en-US" sz="3500" b="1" dirty="0">
                <a:solidFill>
                  <a:srgbClr val="575756"/>
                </a:solidFill>
                <a:latin typeface="Montserrat Alternates Black" panose="00000A00000000000000" pitchFamily="50" charset="0"/>
                <a:ea typeface="Open Sans" panose="020B0606030504020204" pitchFamily="34" charset="0"/>
                <a:cs typeface="Open Sans" panose="020B0606030504020204" pitchFamily="34" charset="0"/>
              </a:rPr>
              <a:t>63	</a:t>
            </a:r>
          </a:p>
        </p:txBody>
      </p:sp>
      <p:sp>
        <p:nvSpPr>
          <p:cNvPr id="88" name="Text Placeholder 5">
            <a:extLst>
              <a:ext uri="{FF2B5EF4-FFF2-40B4-BE49-F238E27FC236}">
                <a16:creationId xmlns:a16="http://schemas.microsoft.com/office/drawing/2014/main" id="{53FB5E93-A7AC-6540-9D5C-EC5952DAF059}"/>
              </a:ext>
            </a:extLst>
          </p:cNvPr>
          <p:cNvSpPr txBox="1">
            <a:spLocks/>
          </p:cNvSpPr>
          <p:nvPr/>
        </p:nvSpPr>
        <p:spPr>
          <a:xfrm>
            <a:off x="4468483" y="2249871"/>
            <a:ext cx="1077840" cy="204592"/>
          </a:xfrm>
          <a:prstGeom prst="rect">
            <a:avLst/>
          </a:prstGeom>
          <a:noFill/>
          <a:ln w="12700">
            <a:noFill/>
            <a:prstDash val="dash"/>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lvl="1" indent="0">
              <a:spcBef>
                <a:spcPts val="0"/>
              </a:spcBef>
              <a:spcAft>
                <a:spcPts val="300"/>
              </a:spcAft>
              <a:buNone/>
            </a:pPr>
            <a:r>
              <a:rPr lang="en-US" sz="1200" b="1" dirty="0">
                <a:solidFill>
                  <a:srgbClr val="009CD8"/>
                </a:solidFill>
                <a:latin typeface="Open Sans" panose="020B0606030504020204" pitchFamily="34" charset="0"/>
                <a:ea typeface="Open Sans" panose="020B0606030504020204" pitchFamily="34" charset="0"/>
                <a:cs typeface="Open Sans" panose="020B0606030504020204" pitchFamily="34" charset="0"/>
              </a:rPr>
              <a:t>Delhi</a:t>
            </a:r>
          </a:p>
        </p:txBody>
      </p:sp>
      <p:sp>
        <p:nvSpPr>
          <p:cNvPr id="89" name="Text Placeholder 5">
            <a:extLst>
              <a:ext uri="{FF2B5EF4-FFF2-40B4-BE49-F238E27FC236}">
                <a16:creationId xmlns:a16="http://schemas.microsoft.com/office/drawing/2014/main" id="{544844C0-FCBD-C441-B85B-825CE00000D0}"/>
              </a:ext>
            </a:extLst>
          </p:cNvPr>
          <p:cNvSpPr txBox="1">
            <a:spLocks/>
          </p:cNvSpPr>
          <p:nvPr/>
        </p:nvSpPr>
        <p:spPr>
          <a:xfrm>
            <a:off x="3720749" y="2435477"/>
            <a:ext cx="912113" cy="625034"/>
          </a:xfrm>
          <a:prstGeom prst="rect">
            <a:avLst/>
          </a:prstGeom>
          <a:noFill/>
          <a:ln w="12700">
            <a:noFill/>
            <a:prstDash val="dash"/>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lvl="1" indent="0" algn="r">
              <a:spcBef>
                <a:spcPts val="0"/>
              </a:spcBef>
              <a:spcAft>
                <a:spcPts val="300"/>
              </a:spcAft>
              <a:buNone/>
            </a:pPr>
            <a:r>
              <a:rPr lang="en-US" sz="3500" b="1" dirty="0">
                <a:solidFill>
                  <a:srgbClr val="575756"/>
                </a:solidFill>
                <a:latin typeface="Montserrat Alternates Black" panose="00000A00000000000000" pitchFamily="50" charset="0"/>
                <a:ea typeface="Open Sans" panose="020B0606030504020204" pitchFamily="34" charset="0"/>
                <a:cs typeface="Open Sans" panose="020B0606030504020204" pitchFamily="34" charset="0"/>
              </a:rPr>
              <a:t>53</a:t>
            </a:r>
          </a:p>
        </p:txBody>
      </p:sp>
      <p:sp>
        <p:nvSpPr>
          <p:cNvPr id="90" name="Text Placeholder 5">
            <a:extLst>
              <a:ext uri="{FF2B5EF4-FFF2-40B4-BE49-F238E27FC236}">
                <a16:creationId xmlns:a16="http://schemas.microsoft.com/office/drawing/2014/main" id="{07CC8276-7E98-7D4E-90CB-E9CC252ED601}"/>
              </a:ext>
            </a:extLst>
          </p:cNvPr>
          <p:cNvSpPr txBox="1">
            <a:spLocks/>
          </p:cNvSpPr>
          <p:nvPr/>
        </p:nvSpPr>
        <p:spPr>
          <a:xfrm>
            <a:off x="4468483" y="2698655"/>
            <a:ext cx="1077840" cy="175747"/>
          </a:xfrm>
          <a:prstGeom prst="rect">
            <a:avLst/>
          </a:prstGeom>
          <a:noFill/>
          <a:ln w="12700">
            <a:noFill/>
            <a:prstDash val="dash"/>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lvl="1" indent="0">
              <a:spcBef>
                <a:spcPts val="0"/>
              </a:spcBef>
              <a:spcAft>
                <a:spcPts val="300"/>
              </a:spcAft>
              <a:buNone/>
            </a:pPr>
            <a:r>
              <a:rPr lang="en-US" sz="1200" b="1" dirty="0">
                <a:solidFill>
                  <a:srgbClr val="009CD8"/>
                </a:solidFill>
                <a:latin typeface="Open Sans" panose="020B0606030504020204" pitchFamily="34" charset="0"/>
                <a:ea typeface="Open Sans" panose="020B0606030504020204" pitchFamily="34" charset="0"/>
                <a:cs typeface="Open Sans" panose="020B0606030504020204" pitchFamily="34" charset="0"/>
              </a:rPr>
              <a:t>Tripura</a:t>
            </a:r>
          </a:p>
        </p:txBody>
      </p:sp>
      <p:sp>
        <p:nvSpPr>
          <p:cNvPr id="91" name="Text Placeholder 5">
            <a:extLst>
              <a:ext uri="{FF2B5EF4-FFF2-40B4-BE49-F238E27FC236}">
                <a16:creationId xmlns:a16="http://schemas.microsoft.com/office/drawing/2014/main" id="{43350E2B-FED5-864B-AA21-70680C78CE71}"/>
              </a:ext>
            </a:extLst>
          </p:cNvPr>
          <p:cNvSpPr txBox="1">
            <a:spLocks/>
          </p:cNvSpPr>
          <p:nvPr/>
        </p:nvSpPr>
        <p:spPr>
          <a:xfrm>
            <a:off x="3720749" y="2892739"/>
            <a:ext cx="912113" cy="625034"/>
          </a:xfrm>
          <a:prstGeom prst="rect">
            <a:avLst/>
          </a:prstGeom>
          <a:noFill/>
          <a:ln w="12700">
            <a:noFill/>
            <a:prstDash val="dash"/>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lvl="1" indent="0" algn="r">
              <a:spcBef>
                <a:spcPts val="0"/>
              </a:spcBef>
              <a:spcAft>
                <a:spcPts val="300"/>
              </a:spcAft>
              <a:buNone/>
            </a:pPr>
            <a:r>
              <a:rPr lang="en-US" sz="3500" b="1" dirty="0">
                <a:solidFill>
                  <a:srgbClr val="575756"/>
                </a:solidFill>
                <a:latin typeface="Montserrat Alternates Black" panose="00000A00000000000000" pitchFamily="50" charset="0"/>
                <a:ea typeface="Open Sans" panose="020B0606030504020204" pitchFamily="34" charset="0"/>
                <a:cs typeface="Open Sans" panose="020B0606030504020204" pitchFamily="34" charset="0"/>
              </a:rPr>
              <a:t>32</a:t>
            </a:r>
          </a:p>
        </p:txBody>
      </p:sp>
      <p:sp>
        <p:nvSpPr>
          <p:cNvPr id="92" name="Text Placeholder 5">
            <a:extLst>
              <a:ext uri="{FF2B5EF4-FFF2-40B4-BE49-F238E27FC236}">
                <a16:creationId xmlns:a16="http://schemas.microsoft.com/office/drawing/2014/main" id="{2CB614AA-DADB-C34F-97C7-C8E8C996A7B9}"/>
              </a:ext>
            </a:extLst>
          </p:cNvPr>
          <p:cNvSpPr txBox="1">
            <a:spLocks/>
          </p:cNvSpPr>
          <p:nvPr/>
        </p:nvSpPr>
        <p:spPr>
          <a:xfrm>
            <a:off x="4468483" y="3159683"/>
            <a:ext cx="1284988" cy="240493"/>
          </a:xfrm>
          <a:prstGeom prst="rect">
            <a:avLst/>
          </a:prstGeom>
          <a:noFill/>
          <a:ln w="12700">
            <a:noFill/>
            <a:prstDash val="dash"/>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lvl="1" indent="0">
              <a:spcBef>
                <a:spcPts val="0"/>
              </a:spcBef>
              <a:spcAft>
                <a:spcPts val="300"/>
              </a:spcAft>
              <a:buNone/>
            </a:pPr>
            <a:r>
              <a:rPr lang="en-US" sz="1200" b="1" dirty="0">
                <a:solidFill>
                  <a:srgbClr val="009CD8"/>
                </a:solidFill>
                <a:latin typeface="Open Sans" panose="020B0606030504020204" pitchFamily="34" charset="0"/>
                <a:ea typeface="Open Sans" panose="020B0606030504020204" pitchFamily="34" charset="0"/>
                <a:cs typeface="Open Sans" panose="020B0606030504020204" pitchFamily="34" charset="0"/>
              </a:rPr>
              <a:t>Karnataka</a:t>
            </a:r>
          </a:p>
        </p:txBody>
      </p:sp>
      <p:sp>
        <p:nvSpPr>
          <p:cNvPr id="93" name="Text Placeholder 5">
            <a:extLst>
              <a:ext uri="{FF2B5EF4-FFF2-40B4-BE49-F238E27FC236}">
                <a16:creationId xmlns:a16="http://schemas.microsoft.com/office/drawing/2014/main" id="{9F3E86CF-8198-8945-A815-F345ACFACE5E}"/>
              </a:ext>
            </a:extLst>
          </p:cNvPr>
          <p:cNvSpPr txBox="1">
            <a:spLocks/>
          </p:cNvSpPr>
          <p:nvPr/>
        </p:nvSpPr>
        <p:spPr>
          <a:xfrm>
            <a:off x="3720749" y="3343466"/>
            <a:ext cx="912113" cy="625034"/>
          </a:xfrm>
          <a:prstGeom prst="rect">
            <a:avLst/>
          </a:prstGeom>
          <a:noFill/>
          <a:ln w="12700">
            <a:noFill/>
            <a:prstDash val="dash"/>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lvl="1" indent="0" algn="r">
              <a:spcBef>
                <a:spcPts val="0"/>
              </a:spcBef>
              <a:spcAft>
                <a:spcPts val="300"/>
              </a:spcAft>
              <a:buNone/>
            </a:pPr>
            <a:r>
              <a:rPr lang="en-US" sz="3500" b="1" dirty="0">
                <a:solidFill>
                  <a:srgbClr val="575756"/>
                </a:solidFill>
                <a:latin typeface="Montserrat Alternates Black" panose="00000A00000000000000" pitchFamily="50" charset="0"/>
                <a:ea typeface="Open Sans" panose="020B0606030504020204" pitchFamily="34" charset="0"/>
                <a:cs typeface="Open Sans" panose="020B0606030504020204" pitchFamily="34" charset="0"/>
              </a:rPr>
              <a:t>32</a:t>
            </a:r>
          </a:p>
        </p:txBody>
      </p:sp>
      <p:sp>
        <p:nvSpPr>
          <p:cNvPr id="94" name="Text Placeholder 5">
            <a:extLst>
              <a:ext uri="{FF2B5EF4-FFF2-40B4-BE49-F238E27FC236}">
                <a16:creationId xmlns:a16="http://schemas.microsoft.com/office/drawing/2014/main" id="{4FF80486-0B57-CB4E-A399-64921673CEA3}"/>
              </a:ext>
            </a:extLst>
          </p:cNvPr>
          <p:cNvSpPr txBox="1">
            <a:spLocks/>
          </p:cNvSpPr>
          <p:nvPr/>
        </p:nvSpPr>
        <p:spPr>
          <a:xfrm>
            <a:off x="4468483" y="3603345"/>
            <a:ext cx="1077840" cy="205624"/>
          </a:xfrm>
          <a:prstGeom prst="rect">
            <a:avLst/>
          </a:prstGeom>
          <a:noFill/>
          <a:ln w="12700">
            <a:noFill/>
            <a:prstDash val="dash"/>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lvl="1" indent="0">
              <a:spcBef>
                <a:spcPts val="0"/>
              </a:spcBef>
              <a:spcAft>
                <a:spcPts val="300"/>
              </a:spcAft>
              <a:buNone/>
            </a:pPr>
            <a:r>
              <a:rPr lang="en-US" sz="1200" b="1" dirty="0">
                <a:solidFill>
                  <a:srgbClr val="009CD8"/>
                </a:solidFill>
                <a:latin typeface="Open Sans" panose="020B0606030504020204" pitchFamily="34" charset="0"/>
                <a:ea typeface="Open Sans" panose="020B0606030504020204" pitchFamily="34" charset="0"/>
                <a:cs typeface="Open Sans" panose="020B0606030504020204" pitchFamily="34" charset="0"/>
              </a:rPr>
              <a:t>Assam</a:t>
            </a:r>
          </a:p>
        </p:txBody>
      </p:sp>
      <p:sp>
        <p:nvSpPr>
          <p:cNvPr id="95" name="Text Placeholder 5">
            <a:extLst>
              <a:ext uri="{FF2B5EF4-FFF2-40B4-BE49-F238E27FC236}">
                <a16:creationId xmlns:a16="http://schemas.microsoft.com/office/drawing/2014/main" id="{7648482D-FCDA-E94D-A124-27FC2C59D3EE}"/>
              </a:ext>
            </a:extLst>
          </p:cNvPr>
          <p:cNvSpPr txBox="1">
            <a:spLocks/>
          </p:cNvSpPr>
          <p:nvPr/>
        </p:nvSpPr>
        <p:spPr>
          <a:xfrm>
            <a:off x="3535357" y="3792050"/>
            <a:ext cx="1097505" cy="625034"/>
          </a:xfrm>
          <a:prstGeom prst="rect">
            <a:avLst/>
          </a:prstGeom>
          <a:noFill/>
          <a:ln w="12700">
            <a:noFill/>
            <a:prstDash val="dash"/>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lvl="1" indent="0" algn="r">
              <a:spcBef>
                <a:spcPts val="0"/>
              </a:spcBef>
              <a:spcAft>
                <a:spcPts val="300"/>
              </a:spcAft>
              <a:buNone/>
            </a:pPr>
            <a:r>
              <a:rPr lang="en-US" sz="3500" b="1" dirty="0">
                <a:solidFill>
                  <a:srgbClr val="575756"/>
                </a:solidFill>
                <a:latin typeface="Montserrat Alternates Black" panose="00000A00000000000000" pitchFamily="50" charset="0"/>
                <a:ea typeface="Open Sans" panose="020B0606030504020204" pitchFamily="34" charset="0"/>
                <a:cs typeface="Open Sans" panose="020B0606030504020204" pitchFamily="34" charset="0"/>
              </a:rPr>
              <a:t>29</a:t>
            </a:r>
          </a:p>
        </p:txBody>
      </p:sp>
      <p:sp>
        <p:nvSpPr>
          <p:cNvPr id="96" name="Text Placeholder 5">
            <a:extLst>
              <a:ext uri="{FF2B5EF4-FFF2-40B4-BE49-F238E27FC236}">
                <a16:creationId xmlns:a16="http://schemas.microsoft.com/office/drawing/2014/main" id="{376EA353-1015-B34D-B3B5-BFFBBDB993EE}"/>
              </a:ext>
            </a:extLst>
          </p:cNvPr>
          <p:cNvSpPr txBox="1">
            <a:spLocks/>
          </p:cNvSpPr>
          <p:nvPr/>
        </p:nvSpPr>
        <p:spPr>
          <a:xfrm>
            <a:off x="4468483" y="4060395"/>
            <a:ext cx="1365515" cy="242189"/>
          </a:xfrm>
          <a:prstGeom prst="rect">
            <a:avLst/>
          </a:prstGeom>
          <a:noFill/>
          <a:ln w="12700">
            <a:noFill/>
            <a:prstDash val="dash"/>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lvl="1" indent="0">
              <a:spcBef>
                <a:spcPts val="0"/>
              </a:spcBef>
              <a:spcAft>
                <a:spcPts val="300"/>
              </a:spcAft>
              <a:buNone/>
            </a:pPr>
            <a:r>
              <a:rPr lang="en-US" sz="1200" b="1" dirty="0">
                <a:solidFill>
                  <a:srgbClr val="009CD8"/>
                </a:solidFill>
                <a:latin typeface="Open Sans" panose="020B0606030504020204" pitchFamily="34" charset="0"/>
                <a:ea typeface="Open Sans" panose="020B0606030504020204" pitchFamily="34" charset="0"/>
                <a:cs typeface="Open Sans" panose="020B0606030504020204" pitchFamily="34" charset="0"/>
              </a:rPr>
              <a:t>Uttarakhand</a:t>
            </a:r>
          </a:p>
        </p:txBody>
      </p:sp>
      <p:cxnSp>
        <p:nvCxnSpPr>
          <p:cNvPr id="97" name="Google Shape;112;p30">
            <a:extLst>
              <a:ext uri="{FF2B5EF4-FFF2-40B4-BE49-F238E27FC236}">
                <a16:creationId xmlns:a16="http://schemas.microsoft.com/office/drawing/2014/main" id="{B8E98C4A-FEB3-844B-B8DD-E1F9D39345C5}"/>
              </a:ext>
            </a:extLst>
          </p:cNvPr>
          <p:cNvCxnSpPr>
            <a:cxnSpLocks/>
          </p:cNvCxnSpPr>
          <p:nvPr/>
        </p:nvCxnSpPr>
        <p:spPr>
          <a:xfrm>
            <a:off x="6142430" y="782722"/>
            <a:ext cx="0" cy="4107419"/>
          </a:xfrm>
          <a:prstGeom prst="straightConnector1">
            <a:avLst/>
          </a:prstGeom>
          <a:noFill/>
          <a:ln w="9525" cap="flat" cmpd="sng">
            <a:solidFill>
              <a:schemeClr val="bg1"/>
            </a:solidFill>
            <a:prstDash val="dash"/>
            <a:round/>
            <a:headEnd type="none" w="sm" len="sm"/>
            <a:tailEnd type="none" w="sm" len="sm"/>
          </a:ln>
        </p:spPr>
      </p:cxnSp>
      <p:cxnSp>
        <p:nvCxnSpPr>
          <p:cNvPr id="108" name="Google Shape;112;p30">
            <a:extLst>
              <a:ext uri="{FF2B5EF4-FFF2-40B4-BE49-F238E27FC236}">
                <a16:creationId xmlns:a16="http://schemas.microsoft.com/office/drawing/2014/main" id="{B73C77D4-C043-E648-B023-2AED3757DDED}"/>
              </a:ext>
            </a:extLst>
          </p:cNvPr>
          <p:cNvCxnSpPr>
            <a:cxnSpLocks/>
          </p:cNvCxnSpPr>
          <p:nvPr/>
        </p:nvCxnSpPr>
        <p:spPr>
          <a:xfrm rot="5400000" flipH="1">
            <a:off x="1519561" y="496087"/>
            <a:ext cx="1296" cy="2743200"/>
          </a:xfrm>
          <a:prstGeom prst="straightConnector1">
            <a:avLst/>
          </a:prstGeom>
          <a:noFill/>
          <a:ln w="9525" cap="flat" cmpd="sng">
            <a:solidFill>
              <a:schemeClr val="bg1"/>
            </a:solidFill>
            <a:prstDash val="dash"/>
            <a:round/>
            <a:headEnd type="none" w="sm" len="sm"/>
            <a:tailEnd type="none" w="sm" len="sm"/>
          </a:ln>
        </p:spPr>
      </p:cxnSp>
      <p:sp>
        <p:nvSpPr>
          <p:cNvPr id="116" name="Text Placeholder 3">
            <a:extLst>
              <a:ext uri="{FF2B5EF4-FFF2-40B4-BE49-F238E27FC236}">
                <a16:creationId xmlns:a16="http://schemas.microsoft.com/office/drawing/2014/main" id="{10DF22D4-91E2-214D-8F47-9ECD6BD51A0D}"/>
              </a:ext>
            </a:extLst>
          </p:cNvPr>
          <p:cNvSpPr txBox="1">
            <a:spLocks/>
          </p:cNvSpPr>
          <p:nvPr/>
        </p:nvSpPr>
        <p:spPr>
          <a:xfrm>
            <a:off x="156711" y="4867183"/>
            <a:ext cx="5528158" cy="358851"/>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700" i="1" dirty="0">
                <a:solidFill>
                  <a:srgbClr val="0A9FD9"/>
                </a:solidFill>
                <a:latin typeface="Open Sans" panose="020B0606030504020204" pitchFamily="34" charset="0"/>
                <a:ea typeface="Open Sans" panose="020B0606030504020204" pitchFamily="34" charset="0"/>
                <a:cs typeface="Open Sans" panose="020B0606030504020204" pitchFamily="34" charset="0"/>
              </a:rPr>
              <a:t>Source: </a:t>
            </a:r>
            <a:r>
              <a:rPr lang="en-US" sz="700" i="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Vahan Sewa dashboard, </a:t>
            </a:r>
            <a:r>
              <a:rPr lang="en-IN" sz="700" i="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CEEW Centre for Energy Finance Electric Mobility dashboard, Department of Heavy Industries, CEA.</a:t>
            </a:r>
          </a:p>
        </p:txBody>
      </p:sp>
      <p:sp>
        <p:nvSpPr>
          <p:cNvPr id="117" name="Text Placeholder 5">
            <a:extLst>
              <a:ext uri="{FF2B5EF4-FFF2-40B4-BE49-F238E27FC236}">
                <a16:creationId xmlns:a16="http://schemas.microsoft.com/office/drawing/2014/main" id="{46E7D160-2FBC-5245-B335-01B74D29D06F}"/>
              </a:ext>
            </a:extLst>
          </p:cNvPr>
          <p:cNvSpPr txBox="1">
            <a:spLocks/>
          </p:cNvSpPr>
          <p:nvPr/>
        </p:nvSpPr>
        <p:spPr>
          <a:xfrm>
            <a:off x="3211375" y="1839732"/>
            <a:ext cx="2647798" cy="197215"/>
          </a:xfrm>
          <a:prstGeom prst="rect">
            <a:avLst/>
          </a:prstGeom>
          <a:noFill/>
          <a:ln w="12700">
            <a:noFill/>
            <a:prstDash val="dash"/>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lvl="1" indent="0" algn="ctr">
              <a:spcBef>
                <a:spcPts val="0"/>
              </a:spcBef>
              <a:buNone/>
            </a:pPr>
            <a:r>
              <a:rPr lang="en-US" sz="800" i="1" dirty="0">
                <a:solidFill>
                  <a:srgbClr val="9D9D9C"/>
                </a:solidFill>
                <a:latin typeface="Calibri" panose="020F0502020204030204" pitchFamily="34" charset="0"/>
                <a:cs typeface="Calibri" panose="020F0502020204030204" pitchFamily="34" charset="0"/>
              </a:rPr>
              <a:t>As of October 2021</a:t>
            </a:r>
          </a:p>
        </p:txBody>
      </p:sp>
      <p:grpSp>
        <p:nvGrpSpPr>
          <p:cNvPr id="98" name="Group 97">
            <a:extLst>
              <a:ext uri="{FF2B5EF4-FFF2-40B4-BE49-F238E27FC236}">
                <a16:creationId xmlns:a16="http://schemas.microsoft.com/office/drawing/2014/main" id="{EF0C43A4-9361-E74B-A912-EF7C324F45FE}"/>
              </a:ext>
            </a:extLst>
          </p:cNvPr>
          <p:cNvGrpSpPr/>
          <p:nvPr/>
        </p:nvGrpSpPr>
        <p:grpSpPr>
          <a:xfrm>
            <a:off x="6003885" y="533685"/>
            <a:ext cx="3075810" cy="941931"/>
            <a:chOff x="4666082" y="687350"/>
            <a:chExt cx="3075810" cy="941931"/>
          </a:xfrm>
        </p:grpSpPr>
        <p:sp>
          <p:nvSpPr>
            <p:cNvPr id="99" name="Text Placeholder 5">
              <a:extLst>
                <a:ext uri="{FF2B5EF4-FFF2-40B4-BE49-F238E27FC236}">
                  <a16:creationId xmlns:a16="http://schemas.microsoft.com/office/drawing/2014/main" id="{744250ED-E9AB-DE40-B67D-D032B5F351FB}"/>
                </a:ext>
              </a:extLst>
            </p:cNvPr>
            <p:cNvSpPr txBox="1">
              <a:spLocks/>
            </p:cNvSpPr>
            <p:nvPr/>
          </p:nvSpPr>
          <p:spPr>
            <a:xfrm>
              <a:off x="5207173" y="687350"/>
              <a:ext cx="2032876" cy="793914"/>
            </a:xfrm>
            <a:prstGeom prst="rect">
              <a:avLst/>
            </a:prstGeom>
            <a:noFill/>
            <a:ln w="12700">
              <a:noFill/>
              <a:prstDash val="dash"/>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lvl="1" indent="0" algn="ctr">
                <a:spcBef>
                  <a:spcPts val="0"/>
                </a:spcBef>
                <a:spcAft>
                  <a:spcPts val="300"/>
                </a:spcAft>
                <a:buNone/>
              </a:pPr>
              <a:r>
                <a:rPr lang="en-US" sz="4000" b="1" dirty="0">
                  <a:solidFill>
                    <a:srgbClr val="575756"/>
                  </a:solidFill>
                  <a:latin typeface="Montserrat Alternates Black" panose="00000A00000000000000" pitchFamily="50" charset="0"/>
                  <a:cs typeface="Calibri" panose="020F0502020204030204" pitchFamily="34" charset="0"/>
                </a:rPr>
                <a:t>143</a:t>
              </a:r>
            </a:p>
          </p:txBody>
        </p:sp>
        <p:sp>
          <p:nvSpPr>
            <p:cNvPr id="119" name="Text Placeholder 5">
              <a:extLst>
                <a:ext uri="{FF2B5EF4-FFF2-40B4-BE49-F238E27FC236}">
                  <a16:creationId xmlns:a16="http://schemas.microsoft.com/office/drawing/2014/main" id="{6461DC84-0C87-8242-86F3-4CF6054DE0A7}"/>
                </a:ext>
              </a:extLst>
            </p:cNvPr>
            <p:cNvSpPr txBox="1">
              <a:spLocks/>
            </p:cNvSpPr>
            <p:nvPr/>
          </p:nvSpPr>
          <p:spPr>
            <a:xfrm>
              <a:off x="4666082" y="1259802"/>
              <a:ext cx="3075810" cy="281807"/>
            </a:xfrm>
            <a:prstGeom prst="rect">
              <a:avLst/>
            </a:prstGeom>
            <a:noFill/>
            <a:ln w="12700">
              <a:noFill/>
              <a:prstDash val="dash"/>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lvl="1" indent="0" algn="ctr">
                <a:spcBef>
                  <a:spcPts val="0"/>
                </a:spcBef>
                <a:buNone/>
              </a:pPr>
              <a:r>
                <a:rPr lang="en-US" sz="1200" dirty="0">
                  <a:solidFill>
                    <a:srgbClr val="9D9D9C"/>
                  </a:solidFill>
                  <a:latin typeface="Open Sans" panose="020B0606030504020204" pitchFamily="34" charset="0"/>
                  <a:ea typeface="Open Sans" panose="020B0606030504020204" pitchFamily="34" charset="0"/>
                  <a:cs typeface="Open Sans" panose="020B0606030504020204" pitchFamily="34" charset="0"/>
                </a:rPr>
                <a:t>Total FAME II approved models</a:t>
              </a:r>
            </a:p>
          </p:txBody>
        </p:sp>
        <p:sp>
          <p:nvSpPr>
            <p:cNvPr id="120" name="Text Placeholder 5">
              <a:extLst>
                <a:ext uri="{FF2B5EF4-FFF2-40B4-BE49-F238E27FC236}">
                  <a16:creationId xmlns:a16="http://schemas.microsoft.com/office/drawing/2014/main" id="{F8386B4E-7DAB-6740-9597-EA7CAA62C18C}"/>
                </a:ext>
              </a:extLst>
            </p:cNvPr>
            <p:cNvSpPr txBox="1">
              <a:spLocks/>
            </p:cNvSpPr>
            <p:nvPr/>
          </p:nvSpPr>
          <p:spPr>
            <a:xfrm>
              <a:off x="4877957" y="1432066"/>
              <a:ext cx="2647798" cy="197215"/>
            </a:xfrm>
            <a:prstGeom prst="rect">
              <a:avLst/>
            </a:prstGeom>
            <a:noFill/>
            <a:ln w="12700">
              <a:noFill/>
              <a:prstDash val="dash"/>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lvl="1" indent="0" algn="ctr">
                <a:spcBef>
                  <a:spcPts val="0"/>
                </a:spcBef>
                <a:buNone/>
              </a:pPr>
              <a:r>
                <a:rPr lang="en-US" sz="800" i="1" dirty="0">
                  <a:solidFill>
                    <a:srgbClr val="9D9D9C"/>
                  </a:solidFill>
                  <a:latin typeface="Calibri" panose="020F0502020204030204" pitchFamily="34" charset="0"/>
                  <a:cs typeface="Calibri" panose="020F0502020204030204" pitchFamily="34" charset="0"/>
                </a:rPr>
                <a:t>As of October 2021</a:t>
              </a:r>
            </a:p>
          </p:txBody>
        </p:sp>
      </p:grpSp>
      <p:grpSp>
        <p:nvGrpSpPr>
          <p:cNvPr id="64" name="Group 63">
            <a:extLst>
              <a:ext uri="{FF2B5EF4-FFF2-40B4-BE49-F238E27FC236}">
                <a16:creationId xmlns:a16="http://schemas.microsoft.com/office/drawing/2014/main" id="{0952AE83-8C48-4722-B3B8-0436A7F69E2D}"/>
              </a:ext>
            </a:extLst>
          </p:cNvPr>
          <p:cNvGrpSpPr/>
          <p:nvPr/>
        </p:nvGrpSpPr>
        <p:grpSpPr>
          <a:xfrm>
            <a:off x="6014711" y="1674132"/>
            <a:ext cx="3075810" cy="986175"/>
            <a:chOff x="4702952" y="650480"/>
            <a:chExt cx="3075810" cy="986175"/>
          </a:xfrm>
        </p:grpSpPr>
        <p:sp>
          <p:nvSpPr>
            <p:cNvPr id="65" name="Text Placeholder 5">
              <a:extLst>
                <a:ext uri="{FF2B5EF4-FFF2-40B4-BE49-F238E27FC236}">
                  <a16:creationId xmlns:a16="http://schemas.microsoft.com/office/drawing/2014/main" id="{54C3A3FB-EF14-4111-BBB6-B9FB05E0B9C4}"/>
                </a:ext>
              </a:extLst>
            </p:cNvPr>
            <p:cNvSpPr txBox="1">
              <a:spLocks/>
            </p:cNvSpPr>
            <p:nvPr/>
          </p:nvSpPr>
          <p:spPr>
            <a:xfrm>
              <a:off x="5094067" y="650480"/>
              <a:ext cx="2488307" cy="793914"/>
            </a:xfrm>
            <a:prstGeom prst="rect">
              <a:avLst/>
            </a:prstGeom>
            <a:noFill/>
            <a:ln w="12700">
              <a:noFill/>
              <a:prstDash val="dash"/>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lvl="1" indent="0" algn="ctr">
                <a:spcBef>
                  <a:spcPts val="0"/>
                </a:spcBef>
                <a:spcAft>
                  <a:spcPts val="300"/>
                </a:spcAft>
                <a:buNone/>
              </a:pPr>
              <a:r>
                <a:rPr lang="en-US" sz="4000" b="1" dirty="0">
                  <a:solidFill>
                    <a:srgbClr val="575756"/>
                  </a:solidFill>
                  <a:latin typeface="Montserrat Alternates Black" panose="00000A00000000000000" pitchFamily="50" charset="0"/>
                  <a:cs typeface="Calibri" panose="020F0502020204030204" pitchFamily="34" charset="0"/>
                </a:rPr>
                <a:t>7,59,182</a:t>
              </a:r>
            </a:p>
          </p:txBody>
        </p:sp>
        <p:sp>
          <p:nvSpPr>
            <p:cNvPr id="66" name="Text Placeholder 5">
              <a:extLst>
                <a:ext uri="{FF2B5EF4-FFF2-40B4-BE49-F238E27FC236}">
                  <a16:creationId xmlns:a16="http://schemas.microsoft.com/office/drawing/2014/main" id="{A4D61B34-2EA3-4721-BFE0-FD28FCC964CE}"/>
                </a:ext>
              </a:extLst>
            </p:cNvPr>
            <p:cNvSpPr txBox="1">
              <a:spLocks/>
            </p:cNvSpPr>
            <p:nvPr/>
          </p:nvSpPr>
          <p:spPr>
            <a:xfrm>
              <a:off x="4702952" y="1267176"/>
              <a:ext cx="3075810" cy="281807"/>
            </a:xfrm>
            <a:prstGeom prst="rect">
              <a:avLst/>
            </a:prstGeom>
            <a:noFill/>
            <a:ln w="12700">
              <a:noFill/>
              <a:prstDash val="dash"/>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lvl="1" indent="0" algn="ctr">
                <a:spcBef>
                  <a:spcPts val="0"/>
                </a:spcBef>
                <a:buNone/>
              </a:pPr>
              <a:r>
                <a:rPr lang="en-US" sz="1200" dirty="0">
                  <a:solidFill>
                    <a:srgbClr val="9D9D9C"/>
                  </a:solidFill>
                  <a:latin typeface="Open Sans" panose="020B0606030504020204" pitchFamily="34" charset="0"/>
                  <a:ea typeface="Open Sans" panose="020B0606030504020204" pitchFamily="34" charset="0"/>
                  <a:cs typeface="Open Sans" panose="020B0606030504020204" pitchFamily="34" charset="0"/>
                </a:rPr>
                <a:t>EVs sold</a:t>
              </a:r>
            </a:p>
          </p:txBody>
        </p:sp>
        <p:sp>
          <p:nvSpPr>
            <p:cNvPr id="80" name="Text Placeholder 5">
              <a:extLst>
                <a:ext uri="{FF2B5EF4-FFF2-40B4-BE49-F238E27FC236}">
                  <a16:creationId xmlns:a16="http://schemas.microsoft.com/office/drawing/2014/main" id="{2F23574E-AF6A-4E7D-A1B3-7DA6060D00B3}"/>
                </a:ext>
              </a:extLst>
            </p:cNvPr>
            <p:cNvSpPr txBox="1">
              <a:spLocks/>
            </p:cNvSpPr>
            <p:nvPr/>
          </p:nvSpPr>
          <p:spPr>
            <a:xfrm>
              <a:off x="4914827" y="1439440"/>
              <a:ext cx="2647798" cy="197215"/>
            </a:xfrm>
            <a:prstGeom prst="rect">
              <a:avLst/>
            </a:prstGeom>
            <a:noFill/>
            <a:ln w="12700">
              <a:noFill/>
              <a:prstDash val="dash"/>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lvl="1" indent="0" algn="ctr">
                <a:spcBef>
                  <a:spcPts val="0"/>
                </a:spcBef>
                <a:buNone/>
              </a:pPr>
              <a:r>
                <a:rPr lang="en-US" sz="800" i="1" dirty="0">
                  <a:solidFill>
                    <a:srgbClr val="9D9D9C"/>
                  </a:solidFill>
                  <a:latin typeface="Calibri" panose="020F0502020204030204" pitchFamily="34" charset="0"/>
                  <a:cs typeface="Calibri" panose="020F0502020204030204" pitchFamily="34" charset="0"/>
                </a:rPr>
                <a:t>As of October 2021</a:t>
              </a:r>
            </a:p>
          </p:txBody>
        </p:sp>
      </p:grpSp>
      <p:pic>
        <p:nvPicPr>
          <p:cNvPr id="3" name="Picture 4" descr="Okaya launches electric scooter Freedum with price starting at Rs 69,900 |  Business Standard News">
            <a:extLst>
              <a:ext uri="{FF2B5EF4-FFF2-40B4-BE49-F238E27FC236}">
                <a16:creationId xmlns:a16="http://schemas.microsoft.com/office/drawing/2014/main" id="{C9F519F3-4A0F-4AA4-8E56-315FF90409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711" y="2168135"/>
            <a:ext cx="842477" cy="63185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Ola S1 electric scooter: EMIs, delivery dates, variants explained">
            <a:extLst>
              <a:ext uri="{FF2B5EF4-FFF2-40B4-BE49-F238E27FC236}">
                <a16:creationId xmlns:a16="http://schemas.microsoft.com/office/drawing/2014/main" id="{6D2823D0-EAB9-4C00-BF33-4CCDF716CA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486" y="2895372"/>
            <a:ext cx="842497" cy="573087"/>
          </a:xfrm>
          <a:prstGeom prst="rect">
            <a:avLst/>
          </a:prstGeom>
          <a:noFill/>
          <a:extLst>
            <a:ext uri="{909E8E84-426E-40DD-AFC4-6F175D3DCCD1}">
              <a14:hiddenFill xmlns:a14="http://schemas.microsoft.com/office/drawing/2010/main">
                <a:solidFill>
                  <a:srgbClr val="FFFFFF"/>
                </a:solidFill>
              </a14:hiddenFill>
            </a:ext>
          </a:extLst>
        </p:spPr>
      </p:pic>
      <p:pic>
        <p:nvPicPr>
          <p:cNvPr id="100" name="Picture 8" descr="Tata Tigor EV gets a facelift; rebranded as the Xpres-T EV | Autocar India">
            <a:extLst>
              <a:ext uri="{FF2B5EF4-FFF2-40B4-BE49-F238E27FC236}">
                <a16:creationId xmlns:a16="http://schemas.microsoft.com/office/drawing/2014/main" id="{9F874B92-6904-4D2A-B141-F3E8257A2C7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30" y="3569348"/>
            <a:ext cx="875219" cy="58030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0" descr="eBikeGo Rugged India Launch Price At Rs 79,999: Two Variants, 160km Range,  30-Litre Storage Available - DriveSpark News">
            <a:extLst>
              <a:ext uri="{FF2B5EF4-FFF2-40B4-BE49-F238E27FC236}">
                <a16:creationId xmlns:a16="http://schemas.microsoft.com/office/drawing/2014/main" id="{597E4C77-FA38-4C47-84D5-0A969F10D10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9122" y="4242553"/>
            <a:ext cx="849498" cy="47855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97F13F10-77D4-4EAA-9247-894D5AF5C8A9}"/>
              </a:ext>
            </a:extLst>
          </p:cNvPr>
          <p:cNvGrpSpPr/>
          <p:nvPr/>
        </p:nvGrpSpPr>
        <p:grpSpPr>
          <a:xfrm>
            <a:off x="5464258" y="2802078"/>
            <a:ext cx="3679741" cy="1599506"/>
            <a:chOff x="5464258" y="3072242"/>
            <a:chExt cx="3679741" cy="1599506"/>
          </a:xfrm>
        </p:grpSpPr>
        <p:sp>
          <p:nvSpPr>
            <p:cNvPr id="105" name="Text Placeholder 5">
              <a:extLst>
                <a:ext uri="{FF2B5EF4-FFF2-40B4-BE49-F238E27FC236}">
                  <a16:creationId xmlns:a16="http://schemas.microsoft.com/office/drawing/2014/main" id="{62BB8B10-7A3C-3E43-BC59-4EA68D6A4BCC}"/>
                </a:ext>
              </a:extLst>
            </p:cNvPr>
            <p:cNvSpPr txBox="1">
              <a:spLocks/>
            </p:cNvSpPr>
            <p:nvPr/>
          </p:nvSpPr>
          <p:spPr>
            <a:xfrm>
              <a:off x="5752627" y="3708288"/>
              <a:ext cx="1682578" cy="649536"/>
            </a:xfrm>
            <a:prstGeom prst="rect">
              <a:avLst/>
            </a:prstGeom>
            <a:noFill/>
            <a:ln w="12700">
              <a:noFill/>
              <a:prstDash val="dash"/>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lvl="1" indent="0" algn="ctr">
                <a:spcBef>
                  <a:spcPts val="0"/>
                </a:spcBef>
                <a:spcAft>
                  <a:spcPts val="300"/>
                </a:spcAft>
                <a:buNone/>
              </a:pPr>
              <a:r>
                <a:rPr lang="en-US" sz="3500" b="1" dirty="0">
                  <a:solidFill>
                    <a:srgbClr val="575756"/>
                  </a:solidFill>
                  <a:latin typeface="Montserrat Alternates Black" panose="00000A00000000000000" pitchFamily="50" charset="0"/>
                  <a:ea typeface="Open Sans" panose="020B0606030504020204" pitchFamily="34" charset="0"/>
                  <a:cs typeface="Calibri" panose="020F0502020204030204" pitchFamily="34" charset="0"/>
                </a:rPr>
                <a:t>46.8%</a:t>
              </a:r>
              <a:r>
                <a:rPr lang="en-US" sz="4000" b="1" dirty="0">
                  <a:solidFill>
                    <a:srgbClr val="575756"/>
                  </a:solidFill>
                  <a:latin typeface="Open Sans" panose="020B0606030504020204" pitchFamily="34" charset="0"/>
                  <a:ea typeface="Open Sans" panose="020B0606030504020204" pitchFamily="34" charset="0"/>
                  <a:cs typeface="Open Sans" panose="020B0606030504020204" pitchFamily="34" charset="0"/>
                </a:rPr>
                <a:t> </a:t>
              </a:r>
            </a:p>
          </p:txBody>
        </p:sp>
        <p:sp>
          <p:nvSpPr>
            <p:cNvPr id="106" name="Text Placeholder 5">
              <a:extLst>
                <a:ext uri="{FF2B5EF4-FFF2-40B4-BE49-F238E27FC236}">
                  <a16:creationId xmlns:a16="http://schemas.microsoft.com/office/drawing/2014/main" id="{38C9C9AA-3E99-A249-9F3A-1BAB019AB180}"/>
                </a:ext>
              </a:extLst>
            </p:cNvPr>
            <p:cNvSpPr txBox="1">
              <a:spLocks/>
            </p:cNvSpPr>
            <p:nvPr/>
          </p:nvSpPr>
          <p:spPr>
            <a:xfrm>
              <a:off x="5464258" y="4298554"/>
              <a:ext cx="3679741" cy="255093"/>
            </a:xfrm>
            <a:prstGeom prst="rect">
              <a:avLst/>
            </a:prstGeom>
            <a:noFill/>
            <a:ln w="12700">
              <a:noFill/>
              <a:prstDash val="dash"/>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lvl="1" indent="0" algn="ctr">
                <a:spcBef>
                  <a:spcPts val="0"/>
                </a:spcBef>
                <a:buNone/>
              </a:pPr>
              <a:r>
                <a:rPr lang="en-US" sz="1200" dirty="0">
                  <a:solidFill>
                    <a:srgbClr val="9D9D9C"/>
                  </a:solidFill>
                  <a:latin typeface="Open Sans" panose="020B0606030504020204" pitchFamily="34" charset="0"/>
                  <a:ea typeface="Open Sans" panose="020B0606030504020204" pitchFamily="34" charset="0"/>
                  <a:cs typeface="Open Sans" panose="020B0606030504020204" pitchFamily="34" charset="0"/>
                </a:rPr>
                <a:t>Share of 2W and 4W in total EVs sold in FY22</a:t>
              </a:r>
            </a:p>
          </p:txBody>
        </p:sp>
        <p:pic>
          <p:nvPicPr>
            <p:cNvPr id="1026" name="Picture 2" descr="Electric Scooter Icon 1940294">
              <a:extLst>
                <a:ext uri="{FF2B5EF4-FFF2-40B4-BE49-F238E27FC236}">
                  <a16:creationId xmlns:a16="http://schemas.microsoft.com/office/drawing/2014/main" id="{746F0EEF-7EEA-4E6F-BA6D-F356B2BE2A8B}"/>
                </a:ext>
              </a:extLst>
            </p:cNvPr>
            <p:cNvPicPr>
              <a:picLocks noChangeAspect="1" noChangeArrowheads="1"/>
            </p:cNvPicPr>
            <p:nvPr/>
          </p:nvPicPr>
          <p:blipFill>
            <a:blip r:embed="rId6">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271116" y="3118152"/>
              <a:ext cx="706094" cy="706094"/>
            </a:xfrm>
            <a:prstGeom prst="rect">
              <a:avLst/>
            </a:prstGeom>
            <a:extLst>
              <a:ext uri="{909E8E84-426E-40DD-AFC4-6F175D3DCCD1}">
                <a14:hiddenFill xmlns:a14="http://schemas.microsoft.com/office/drawing/2010/main">
                  <a:solidFill>
                    <a:srgbClr val="FFFFFF"/>
                  </a:solidFill>
                </a14:hiddenFill>
              </a:ext>
            </a:extLst>
          </p:spPr>
        </p:pic>
        <p:pic>
          <p:nvPicPr>
            <p:cNvPr id="1028" name="Picture 4" descr="Electric Car Icon 1012720">
              <a:extLst>
                <a:ext uri="{FF2B5EF4-FFF2-40B4-BE49-F238E27FC236}">
                  <a16:creationId xmlns:a16="http://schemas.microsoft.com/office/drawing/2014/main" id="{09265E01-ED61-4ADE-995C-1905E0B53ABD}"/>
                </a:ext>
              </a:extLst>
            </p:cNvPr>
            <p:cNvPicPr>
              <a:picLocks noChangeAspect="1" noChangeArrowheads="1"/>
            </p:cNvPicPr>
            <p:nvPr/>
          </p:nvPicPr>
          <p:blipFill>
            <a:blip r:embed="rId7">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838178" y="3072242"/>
              <a:ext cx="807905" cy="807905"/>
            </a:xfrm>
            <a:prstGeom prst="rect">
              <a:avLst/>
            </a:prstGeom>
            <a:noFill/>
            <a:extLst>
              <a:ext uri="{909E8E84-426E-40DD-AFC4-6F175D3DCCD1}">
                <a14:hiddenFill xmlns:a14="http://schemas.microsoft.com/office/drawing/2010/main">
                  <a:solidFill>
                    <a:srgbClr val="FFFFFF"/>
                  </a:solidFill>
                </a14:hiddenFill>
              </a:ext>
            </a:extLst>
          </p:spPr>
        </p:pic>
        <p:sp>
          <p:nvSpPr>
            <p:cNvPr id="63" name="Text Placeholder 5">
              <a:extLst>
                <a:ext uri="{FF2B5EF4-FFF2-40B4-BE49-F238E27FC236}">
                  <a16:creationId xmlns:a16="http://schemas.microsoft.com/office/drawing/2014/main" id="{77AF7802-B5A0-4A09-A218-9775740154D7}"/>
                </a:ext>
              </a:extLst>
            </p:cNvPr>
            <p:cNvSpPr txBox="1">
              <a:spLocks/>
            </p:cNvSpPr>
            <p:nvPr/>
          </p:nvSpPr>
          <p:spPr>
            <a:xfrm>
              <a:off x="7408911" y="3699668"/>
              <a:ext cx="1682578" cy="649536"/>
            </a:xfrm>
            <a:prstGeom prst="rect">
              <a:avLst/>
            </a:prstGeom>
            <a:noFill/>
            <a:ln w="12700">
              <a:noFill/>
              <a:prstDash val="dash"/>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lvl="1" indent="0" algn="ctr">
                <a:spcBef>
                  <a:spcPts val="0"/>
                </a:spcBef>
                <a:spcAft>
                  <a:spcPts val="300"/>
                </a:spcAft>
                <a:buNone/>
              </a:pPr>
              <a:r>
                <a:rPr lang="en-US" sz="3500" b="1" dirty="0">
                  <a:solidFill>
                    <a:srgbClr val="575756"/>
                  </a:solidFill>
                  <a:latin typeface="Montserrat Alternates Black" panose="00000A00000000000000" pitchFamily="50" charset="0"/>
                  <a:ea typeface="Open Sans" panose="020B0606030504020204" pitchFamily="34" charset="0"/>
                  <a:cs typeface="Calibri" panose="020F0502020204030204" pitchFamily="34" charset="0"/>
                </a:rPr>
                <a:t>3.9%</a:t>
              </a:r>
              <a:r>
                <a:rPr lang="en-US" sz="4000" b="1" dirty="0">
                  <a:solidFill>
                    <a:srgbClr val="575756"/>
                  </a:solidFill>
                  <a:latin typeface="Open Sans" panose="020B0606030504020204" pitchFamily="34" charset="0"/>
                  <a:ea typeface="Open Sans" panose="020B0606030504020204" pitchFamily="34" charset="0"/>
                  <a:cs typeface="Open Sans" panose="020B0606030504020204" pitchFamily="34" charset="0"/>
                </a:rPr>
                <a:t> </a:t>
              </a:r>
            </a:p>
          </p:txBody>
        </p:sp>
        <p:sp>
          <p:nvSpPr>
            <p:cNvPr id="85" name="Text Placeholder 5">
              <a:extLst>
                <a:ext uri="{FF2B5EF4-FFF2-40B4-BE49-F238E27FC236}">
                  <a16:creationId xmlns:a16="http://schemas.microsoft.com/office/drawing/2014/main" id="{3CDA1BDB-F9B8-42C3-8A0A-E56FB81C89B8}"/>
                </a:ext>
              </a:extLst>
            </p:cNvPr>
            <p:cNvSpPr txBox="1">
              <a:spLocks/>
            </p:cNvSpPr>
            <p:nvPr/>
          </p:nvSpPr>
          <p:spPr>
            <a:xfrm>
              <a:off x="6153415" y="4474533"/>
              <a:ext cx="2647798" cy="197215"/>
            </a:xfrm>
            <a:prstGeom prst="rect">
              <a:avLst/>
            </a:prstGeom>
            <a:noFill/>
            <a:ln w="12700">
              <a:noFill/>
              <a:prstDash val="dash"/>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lvl="1" indent="0" algn="ctr">
                <a:spcBef>
                  <a:spcPts val="0"/>
                </a:spcBef>
                <a:buNone/>
              </a:pPr>
              <a:r>
                <a:rPr lang="en-US" sz="800" i="1" dirty="0">
                  <a:solidFill>
                    <a:srgbClr val="9D9D9C"/>
                  </a:solidFill>
                  <a:latin typeface="Calibri" panose="020F0502020204030204" pitchFamily="34" charset="0"/>
                  <a:cs typeface="Calibri" panose="020F0502020204030204" pitchFamily="34" charset="0"/>
                </a:rPr>
                <a:t>As of October 2021</a:t>
              </a:r>
            </a:p>
          </p:txBody>
        </p:sp>
      </p:grpSp>
      <p:sp>
        <p:nvSpPr>
          <p:cNvPr id="18" name="TextBox 17">
            <a:extLst>
              <a:ext uri="{FF2B5EF4-FFF2-40B4-BE49-F238E27FC236}">
                <a16:creationId xmlns:a16="http://schemas.microsoft.com/office/drawing/2014/main" id="{9FA86B3C-552A-4D59-965F-E91919ACDF8A}"/>
              </a:ext>
            </a:extLst>
          </p:cNvPr>
          <p:cNvSpPr txBox="1"/>
          <p:nvPr/>
        </p:nvSpPr>
        <p:spPr>
          <a:xfrm>
            <a:off x="5113041" y="4533684"/>
            <a:ext cx="4025028" cy="246221"/>
          </a:xfrm>
          <a:prstGeom prst="rect">
            <a:avLst/>
          </a:prstGeom>
          <a:noFill/>
        </p:spPr>
        <p:txBody>
          <a:bodyPr wrap="square" rtlCol="0">
            <a:spAutoFit/>
          </a:bodyPr>
          <a:lstStyle/>
          <a:p>
            <a:pPr algn="r"/>
            <a:r>
              <a:rPr lang="en-IN" sz="1000" i="1" kern="1200" dirty="0">
                <a:solidFill>
                  <a:srgbClr val="575756"/>
                </a:solidFill>
                <a:latin typeface="Open Sans" panose="020B0606030504020204" pitchFamily="34" charset="0"/>
                <a:ea typeface="Open Sans" panose="020B0606030504020204" pitchFamily="34" charset="0"/>
                <a:cs typeface="Open Sans" panose="020B0606030504020204" pitchFamily="34" charset="0"/>
              </a:rPr>
              <a:t>For more updates visit </a:t>
            </a:r>
            <a:r>
              <a:rPr lang="en-US" sz="1000" i="1" kern="1200" dirty="0">
                <a:solidFill>
                  <a:srgbClr val="009CD8"/>
                </a:solidFill>
                <a:latin typeface="Open Sans" panose="020B0606030504020204" pitchFamily="34" charset="0"/>
                <a:ea typeface="Open Sans" panose="020B0606030504020204" pitchFamily="34" charset="0"/>
                <a:cs typeface="Open Sans" panose="020B0606030504020204" pitchFamily="34" charset="0"/>
                <a:hlinkClick r:id="rId8">
                  <a:extLst>
                    <a:ext uri="{A12FA001-AC4F-418D-AE19-62706E023703}">
                      <ahyp:hlinkClr xmlns:ahyp="http://schemas.microsoft.com/office/drawing/2018/hyperlinkcolor" val="tx"/>
                    </a:ext>
                  </a:extLst>
                </a:hlinkClick>
              </a:rPr>
              <a:t>CEEW-CEF Electric Mobility Dashboard</a:t>
            </a:r>
            <a:r>
              <a:rPr lang="en-IN" sz="1000" i="1" kern="1200" dirty="0">
                <a:solidFill>
                  <a:srgbClr val="009CD8"/>
                </a:solidFill>
                <a:latin typeface="Open Sans" panose="020B0606030504020204" pitchFamily="34" charset="0"/>
                <a:ea typeface="Open Sans" panose="020B0606030504020204" pitchFamily="34" charset="0"/>
                <a:cs typeface="Open Sans" panose="020B0606030504020204" pitchFamily="34" charset="0"/>
              </a:rPr>
              <a:t> </a:t>
            </a:r>
            <a:endParaRPr lang="en-GB" sz="1000" i="1" kern="1200" dirty="0">
              <a:solidFill>
                <a:srgbClr val="009CD8"/>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2645680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p20"/>
          <p:cNvSpPr txBox="1">
            <a:spLocks noGrp="1"/>
          </p:cNvSpPr>
          <p:nvPr>
            <p:ph type="title"/>
          </p:nvPr>
        </p:nvSpPr>
        <p:spPr>
          <a:xfrm>
            <a:off x="457200" y="447620"/>
            <a:ext cx="8229600" cy="1071900"/>
          </a:xfrm>
          <a:prstGeom prst="rect">
            <a:avLst/>
          </a:prstGeom>
        </p:spPr>
        <p:txBody>
          <a:bodyPr spcFirstLastPara="1" wrap="square" lIns="91425" tIns="91425" rIns="91425" bIns="91425" anchor="b" anchorCtr="0">
            <a:noAutofit/>
          </a:bodyPr>
          <a:lstStyle/>
          <a:p>
            <a:pPr lvl="0"/>
            <a:r>
              <a:rPr lang="en-US" dirty="0"/>
              <a:t>CEEW-CEF Market Handbook</a:t>
            </a:r>
            <a:endParaRPr dirty="0"/>
          </a:p>
        </p:txBody>
      </p:sp>
      <p:sp>
        <p:nvSpPr>
          <p:cNvPr id="8" name="Text Placeholder 5">
            <a:extLst>
              <a:ext uri="{FF2B5EF4-FFF2-40B4-BE49-F238E27FC236}">
                <a16:creationId xmlns:a16="http://schemas.microsoft.com/office/drawing/2014/main" id="{B15D740D-693B-274C-A588-7E0F56B07CA7}"/>
              </a:ext>
            </a:extLst>
          </p:cNvPr>
          <p:cNvSpPr txBox="1">
            <a:spLocks/>
          </p:cNvSpPr>
          <p:nvPr/>
        </p:nvSpPr>
        <p:spPr>
          <a:xfrm>
            <a:off x="548641" y="1411435"/>
            <a:ext cx="8008134" cy="596119"/>
          </a:xfrm>
          <a:prstGeom prst="rect">
            <a:avLst/>
          </a:prstGeom>
          <a:solidFill>
            <a:srgbClr val="FFFFFF"/>
          </a:solidFill>
          <a:ln w="12700">
            <a:noFill/>
            <a:prstDash val="dash"/>
          </a:ln>
        </p:spPr>
        <p:txBody>
          <a:bodyPr wrap="square" lIns="91440" tIns="13716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lvl="1" indent="0">
              <a:spcBef>
                <a:spcPts val="0"/>
              </a:spcBef>
              <a:spcAft>
                <a:spcPts val="600"/>
              </a:spcAft>
              <a:buNone/>
            </a:pPr>
            <a:r>
              <a:rPr lang="en-US" sz="1200" b="1" dirty="0">
                <a:solidFill>
                  <a:srgbClr val="575756"/>
                </a:solidFill>
                <a:latin typeface="Open Sans" panose="020B0606030504020204" pitchFamily="34" charset="0"/>
                <a:ea typeface="Open Sans" panose="020B0606030504020204" pitchFamily="34" charset="0"/>
                <a:cs typeface="Open Sans" panose="020B0606030504020204" pitchFamily="34" charset="0"/>
              </a:rPr>
              <a:t>India is undergoing an energy transition from fossil-based to clean energy. Evidence-based </a:t>
            </a:r>
            <a:br>
              <a:rPr lang="en-US" sz="1200" b="1" dirty="0">
                <a:solidFill>
                  <a:srgbClr val="575756"/>
                </a:solidFill>
                <a:latin typeface="Open Sans" panose="020B0606030504020204" pitchFamily="34" charset="0"/>
                <a:ea typeface="Open Sans" panose="020B0606030504020204" pitchFamily="34" charset="0"/>
                <a:cs typeface="Open Sans" panose="020B0606030504020204" pitchFamily="34" charset="0"/>
              </a:rPr>
            </a:br>
            <a:r>
              <a:rPr lang="en-US" sz="1200" b="1" dirty="0">
                <a:solidFill>
                  <a:srgbClr val="575756"/>
                </a:solidFill>
                <a:latin typeface="Open Sans" panose="020B0606030504020204" pitchFamily="34" charset="0"/>
                <a:ea typeface="Open Sans" panose="020B0606030504020204" pitchFamily="34" charset="0"/>
                <a:cs typeface="Open Sans" panose="020B0606030504020204" pitchFamily="34" charset="0"/>
              </a:rPr>
              <a:t>decision-making can accelerate the process. </a:t>
            </a:r>
          </a:p>
        </p:txBody>
      </p:sp>
      <p:sp>
        <p:nvSpPr>
          <p:cNvPr id="9" name="Google Shape;100;p20"/>
          <p:cNvSpPr txBox="1"/>
          <p:nvPr/>
        </p:nvSpPr>
        <p:spPr>
          <a:xfrm>
            <a:off x="457200" y="2012072"/>
            <a:ext cx="3956672" cy="2277244"/>
          </a:xfrm>
          <a:prstGeom prst="rect">
            <a:avLst/>
          </a:prstGeom>
          <a:noFill/>
          <a:ln>
            <a:noFill/>
          </a:ln>
        </p:spPr>
        <p:txBody>
          <a:bodyPr spcFirstLastPara="1" wrap="square" lIns="91425" tIns="91425" rIns="91425" bIns="91425" numCol="1" anchor="t" anchorCtr="0">
            <a:noAutofit/>
          </a:bodyPr>
          <a:lstStyle/>
          <a:p>
            <a:pPr lvl="0">
              <a:lnSpc>
                <a:spcPct val="150000"/>
              </a:lnSpc>
              <a:spcBef>
                <a:spcPts val="600"/>
              </a:spcBef>
              <a:buClr>
                <a:schemeClr val="dk1"/>
              </a:buClr>
              <a:buSzPts val="1100"/>
            </a:pPr>
            <a:r>
              <a:rPr lang="en-IN" sz="1200" b="1" dirty="0">
                <a:solidFill>
                  <a:srgbClr val="FFFFFF"/>
                </a:solidFill>
                <a:latin typeface="Open Sans"/>
                <a:ea typeface="Open Sans"/>
                <a:cs typeface="Open Sans"/>
                <a:sym typeface="Open Sans"/>
              </a:rPr>
              <a:t>CEEW Centre For Energy Finance’s Market Handbook </a:t>
            </a:r>
            <a:r>
              <a:rPr lang="en-IN" sz="1000" dirty="0">
                <a:solidFill>
                  <a:srgbClr val="FFFFFF"/>
                </a:solidFill>
                <a:latin typeface="Open Sans"/>
                <a:ea typeface="Open Sans"/>
                <a:cs typeface="Open Sans"/>
                <a:sym typeface="Open Sans"/>
              </a:rPr>
              <a:t>aims to help key investors, executives and policymakers with evidence-based decision-making by:</a:t>
            </a:r>
          </a:p>
          <a:p>
            <a:pPr marL="171450" lvl="0" indent="-171450">
              <a:lnSpc>
                <a:spcPct val="150000"/>
              </a:lnSpc>
              <a:spcBef>
                <a:spcPts val="600"/>
              </a:spcBef>
              <a:buClr>
                <a:schemeClr val="bg1"/>
              </a:buClr>
              <a:buSzPct val="120000"/>
              <a:buFont typeface="Arial" panose="020B0604020202020204" pitchFamily="34" charset="0"/>
              <a:buChar char="•"/>
            </a:pPr>
            <a:r>
              <a:rPr lang="en-IN" sz="1000" dirty="0">
                <a:solidFill>
                  <a:srgbClr val="FFFFFF"/>
                </a:solidFill>
                <a:latin typeface="Open Sans"/>
                <a:ea typeface="Open Sans"/>
                <a:cs typeface="Open Sans"/>
                <a:sym typeface="Open Sans"/>
              </a:rPr>
              <a:t>Identifying and analysing trends critical to India’s energy transition</a:t>
            </a:r>
          </a:p>
          <a:p>
            <a:pPr marL="171450" lvl="0" indent="-171450">
              <a:lnSpc>
                <a:spcPct val="150000"/>
              </a:lnSpc>
              <a:spcBef>
                <a:spcPts val="600"/>
              </a:spcBef>
              <a:buClr>
                <a:schemeClr val="bg1"/>
              </a:buClr>
              <a:buSzPct val="120000"/>
              <a:buFont typeface="Arial" panose="020B0604020202020204" pitchFamily="34" charset="0"/>
              <a:buChar char="•"/>
            </a:pPr>
            <a:r>
              <a:rPr lang="en-IN" sz="1000" dirty="0">
                <a:solidFill>
                  <a:srgbClr val="FFFFFF"/>
                </a:solidFill>
                <a:latin typeface="Open Sans"/>
                <a:ea typeface="Open Sans"/>
                <a:cs typeface="Open Sans"/>
                <a:sym typeface="Open Sans"/>
              </a:rPr>
              <a:t>Presenting data-backed evidence based on the most relevant indicators</a:t>
            </a:r>
          </a:p>
          <a:p>
            <a:pPr marL="171450" lvl="0" indent="-171450">
              <a:lnSpc>
                <a:spcPct val="150000"/>
              </a:lnSpc>
              <a:spcBef>
                <a:spcPts val="600"/>
              </a:spcBef>
              <a:buClr>
                <a:schemeClr val="bg1"/>
              </a:buClr>
              <a:buSzPct val="120000"/>
              <a:buFont typeface="Arial" panose="020B0604020202020204" pitchFamily="34" charset="0"/>
              <a:buChar char="•"/>
            </a:pPr>
            <a:r>
              <a:rPr lang="en-IN" sz="1000" dirty="0">
                <a:solidFill>
                  <a:srgbClr val="FFFFFF"/>
                </a:solidFill>
                <a:latin typeface="Open Sans"/>
                <a:ea typeface="Open Sans"/>
                <a:cs typeface="Open Sans"/>
                <a:sym typeface="Open Sans"/>
              </a:rPr>
              <a:t>Connecting the dots and presenting a short-term market outlook</a:t>
            </a:r>
          </a:p>
        </p:txBody>
      </p:sp>
      <p:sp>
        <p:nvSpPr>
          <p:cNvPr id="2" name="Rectangle 1"/>
          <p:cNvSpPr/>
          <p:nvPr/>
        </p:nvSpPr>
        <p:spPr>
          <a:xfrm>
            <a:off x="4413872" y="2131721"/>
            <a:ext cx="4272928" cy="2622256"/>
          </a:xfrm>
          <a:prstGeom prst="rect">
            <a:avLst/>
          </a:prstGeom>
        </p:spPr>
        <p:txBody>
          <a:bodyPr wrap="square">
            <a:spAutoFit/>
          </a:bodyPr>
          <a:lstStyle/>
          <a:p>
            <a:pPr lvl="0">
              <a:lnSpc>
                <a:spcPct val="150000"/>
              </a:lnSpc>
              <a:spcBef>
                <a:spcPts val="600"/>
              </a:spcBef>
              <a:buClr>
                <a:schemeClr val="dk1"/>
              </a:buClr>
              <a:buSzPts val="1100"/>
            </a:pPr>
            <a:r>
              <a:rPr lang="en-IN" sz="1200" b="1" dirty="0">
                <a:solidFill>
                  <a:srgbClr val="FFFFFF"/>
                </a:solidFill>
                <a:latin typeface="Open Sans"/>
                <a:ea typeface="Open Sans"/>
                <a:cs typeface="Open Sans"/>
                <a:sym typeface="Open Sans"/>
              </a:rPr>
              <a:t>The handbook attempts to comment and answer on some critical questions such as:</a:t>
            </a:r>
          </a:p>
          <a:p>
            <a:pPr marL="228600" lvl="0" indent="-228600">
              <a:lnSpc>
                <a:spcPct val="150000"/>
              </a:lnSpc>
              <a:spcBef>
                <a:spcPts val="600"/>
              </a:spcBef>
              <a:buClr>
                <a:schemeClr val="bg1"/>
              </a:buClr>
              <a:buSzPts val="1100"/>
              <a:buFont typeface="+mj-lt"/>
              <a:buAutoNum type="arabicPeriod"/>
            </a:pPr>
            <a:r>
              <a:rPr lang="en-IN" sz="1000" dirty="0">
                <a:solidFill>
                  <a:schemeClr val="bg1"/>
                </a:solidFill>
                <a:latin typeface="Open Sans"/>
                <a:ea typeface="Open Sans"/>
                <a:cs typeface="Open Sans"/>
                <a:sym typeface="Open Sans"/>
              </a:rPr>
              <a:t>What is India’s generation capacity and energy mix?</a:t>
            </a:r>
          </a:p>
          <a:p>
            <a:pPr marL="228600" lvl="0" indent="-228600">
              <a:lnSpc>
                <a:spcPct val="150000"/>
              </a:lnSpc>
              <a:spcBef>
                <a:spcPts val="600"/>
              </a:spcBef>
              <a:buClr>
                <a:schemeClr val="bg1"/>
              </a:buClr>
              <a:buSzPts val="1100"/>
              <a:buFont typeface="+mj-lt"/>
              <a:buAutoNum type="arabicPeriod"/>
            </a:pPr>
            <a:r>
              <a:rPr lang="en-IN" sz="1000" dirty="0">
                <a:solidFill>
                  <a:schemeClr val="bg1"/>
                </a:solidFill>
                <a:latin typeface="Open Sans"/>
                <a:ea typeface="Open Sans"/>
                <a:cs typeface="Open Sans"/>
                <a:sym typeface="Open Sans"/>
              </a:rPr>
              <a:t>What are the key trends in renewable energy (RE) tariffs?</a:t>
            </a:r>
          </a:p>
          <a:p>
            <a:pPr marL="228600" lvl="0" indent="-228600">
              <a:lnSpc>
                <a:spcPct val="150000"/>
              </a:lnSpc>
              <a:spcBef>
                <a:spcPts val="600"/>
              </a:spcBef>
              <a:buClr>
                <a:schemeClr val="bg1"/>
              </a:buClr>
              <a:buSzPts val="1100"/>
              <a:buFont typeface="+mj-lt"/>
              <a:buAutoNum type="arabicPeriod"/>
            </a:pPr>
            <a:r>
              <a:rPr lang="en-IN" sz="1000" dirty="0">
                <a:solidFill>
                  <a:schemeClr val="bg1"/>
                </a:solidFill>
                <a:latin typeface="Open Sans"/>
                <a:ea typeface="Open Sans"/>
                <a:cs typeface="Open Sans"/>
                <a:sym typeface="Open Sans"/>
              </a:rPr>
              <a:t>What is the current situation of the discom payment delay situation?</a:t>
            </a:r>
          </a:p>
          <a:p>
            <a:pPr marL="228600" lvl="0" indent="-228600">
              <a:lnSpc>
                <a:spcPct val="150000"/>
              </a:lnSpc>
              <a:spcBef>
                <a:spcPts val="600"/>
              </a:spcBef>
              <a:buClr>
                <a:schemeClr val="bg1"/>
              </a:buClr>
              <a:buSzPts val="1100"/>
              <a:buFont typeface="+mj-lt"/>
              <a:buAutoNum type="arabicPeriod"/>
            </a:pPr>
            <a:r>
              <a:rPr lang="en-IN" sz="1000" dirty="0">
                <a:solidFill>
                  <a:schemeClr val="bg1"/>
                </a:solidFill>
                <a:latin typeface="Open Sans"/>
                <a:ea typeface="Open Sans"/>
                <a:cs typeface="Open Sans"/>
                <a:sym typeface="Open Sans"/>
              </a:rPr>
              <a:t>How have the power market reforms progressed?</a:t>
            </a:r>
          </a:p>
          <a:p>
            <a:pPr marL="228600" lvl="0" indent="-228600">
              <a:lnSpc>
                <a:spcPct val="150000"/>
              </a:lnSpc>
              <a:spcBef>
                <a:spcPts val="600"/>
              </a:spcBef>
              <a:buClr>
                <a:schemeClr val="bg1"/>
              </a:buClr>
              <a:buSzPts val="1100"/>
              <a:buFont typeface="+mj-lt"/>
              <a:buAutoNum type="arabicPeriod"/>
            </a:pPr>
            <a:r>
              <a:rPr lang="en-IN" sz="1000" dirty="0">
                <a:solidFill>
                  <a:schemeClr val="bg1"/>
                </a:solidFill>
                <a:latin typeface="Open Sans"/>
                <a:ea typeface="Open Sans"/>
                <a:cs typeface="Open Sans"/>
                <a:sym typeface="Open Sans"/>
              </a:rPr>
              <a:t>What are key trends in the electric vehicles (EV) and energy storage markets?</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90439" y="169136"/>
            <a:ext cx="735044" cy="1246022"/>
          </a:xfrm>
          <a:prstGeom prst="rect">
            <a:avLst/>
          </a:prstGeom>
        </p:spPr>
      </p:pic>
      <p:grpSp>
        <p:nvGrpSpPr>
          <p:cNvPr id="19" name="Group 18"/>
          <p:cNvGrpSpPr/>
          <p:nvPr/>
        </p:nvGrpSpPr>
        <p:grpSpPr>
          <a:xfrm>
            <a:off x="8284057" y="4779402"/>
            <a:ext cx="715926" cy="418214"/>
            <a:chOff x="8284057" y="4779402"/>
            <a:chExt cx="715926" cy="418214"/>
          </a:xfrm>
        </p:grpSpPr>
        <p:sp>
          <p:nvSpPr>
            <p:cNvPr id="20" name="Rounded Rectangle 19"/>
            <p:cNvSpPr/>
            <p:nvPr/>
          </p:nvSpPr>
          <p:spPr>
            <a:xfrm>
              <a:off x="8331958" y="4779402"/>
              <a:ext cx="614149" cy="418214"/>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nvGrpSpPr>
            <p:cNvPr id="21" name="Group 20"/>
            <p:cNvGrpSpPr/>
            <p:nvPr/>
          </p:nvGrpSpPr>
          <p:grpSpPr>
            <a:xfrm>
              <a:off x="8284057" y="4879531"/>
              <a:ext cx="715926" cy="263969"/>
              <a:chOff x="1376812" y="1471708"/>
              <a:chExt cx="715926" cy="263969"/>
            </a:xfrm>
          </p:grpSpPr>
          <p:sp>
            <p:nvSpPr>
              <p:cNvPr id="22" name="TextBox 21"/>
              <p:cNvSpPr txBox="1"/>
              <p:nvPr/>
            </p:nvSpPr>
            <p:spPr>
              <a:xfrm>
                <a:off x="1376812" y="1535622"/>
                <a:ext cx="715926" cy="200055"/>
              </a:xfrm>
              <a:prstGeom prst="rect">
                <a:avLst/>
              </a:prstGeom>
              <a:noFill/>
            </p:spPr>
            <p:txBody>
              <a:bodyPr wrap="square" rtlCol="0">
                <a:spAutoFit/>
              </a:bodyPr>
              <a:lstStyle/>
              <a:p>
                <a:r>
                  <a:rPr lang="en-IN" sz="700" b="1" dirty="0">
                    <a:solidFill>
                      <a:srgbClr val="575756"/>
                    </a:solidFill>
                    <a:latin typeface="Open Sans"/>
                    <a:ea typeface="Open Sans"/>
                    <a:cs typeface="Open Sans"/>
                    <a:sym typeface="Open Sans"/>
                  </a:rPr>
                  <a:t>cef.ceew.in</a:t>
                </a:r>
              </a:p>
            </p:txBody>
          </p:sp>
          <p:grpSp>
            <p:nvGrpSpPr>
              <p:cNvPr id="23" name="Group 22"/>
              <p:cNvGrpSpPr/>
              <p:nvPr/>
            </p:nvGrpSpPr>
            <p:grpSpPr>
              <a:xfrm>
                <a:off x="1504037" y="1471708"/>
                <a:ext cx="436340" cy="63914"/>
                <a:chOff x="973747" y="978085"/>
                <a:chExt cx="436340" cy="63914"/>
              </a:xfrm>
            </p:grpSpPr>
            <p:sp>
              <p:nvSpPr>
                <p:cNvPr id="24" name="Oval 23"/>
                <p:cNvSpPr/>
                <p:nvPr/>
              </p:nvSpPr>
              <p:spPr>
                <a:xfrm>
                  <a:off x="1349029" y="978085"/>
                  <a:ext cx="61058" cy="61059"/>
                </a:xfrm>
                <a:prstGeom prst="ellipse">
                  <a:avLst/>
                </a:prstGeom>
                <a:solidFill>
                  <a:srgbClr val="0A9F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5" name="Oval 24"/>
                <p:cNvSpPr/>
                <p:nvPr/>
              </p:nvSpPr>
              <p:spPr>
                <a:xfrm>
                  <a:off x="1084312" y="980940"/>
                  <a:ext cx="61058" cy="61059"/>
                </a:xfrm>
                <a:prstGeom prst="ellipse">
                  <a:avLst/>
                </a:prstGeom>
                <a:solidFill>
                  <a:srgbClr val="87B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6" name="Oval 25"/>
                <p:cNvSpPr/>
                <p:nvPr/>
              </p:nvSpPr>
              <p:spPr>
                <a:xfrm>
                  <a:off x="973747" y="980940"/>
                  <a:ext cx="61058" cy="61059"/>
                </a:xfrm>
                <a:prstGeom prst="ellipse">
                  <a:avLst/>
                </a:prstGeom>
                <a:solidFill>
                  <a:srgbClr val="EA58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grpSp>
      </p:grpSp>
    </p:spTree>
    <p:extLst>
      <p:ext uri="{BB962C8B-B14F-4D97-AF65-F5344CB8AC3E}">
        <p14:creationId xmlns:p14="http://schemas.microsoft.com/office/powerpoint/2010/main" val="14683641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p20"/>
          <p:cNvSpPr txBox="1">
            <a:spLocks noGrp="1"/>
          </p:cNvSpPr>
          <p:nvPr>
            <p:ph type="title"/>
          </p:nvPr>
        </p:nvSpPr>
        <p:spPr>
          <a:xfrm>
            <a:off x="457200" y="289413"/>
            <a:ext cx="8229600" cy="273461"/>
          </a:xfrm>
          <a:prstGeom prst="rect">
            <a:avLst/>
          </a:prstGeom>
        </p:spPr>
        <p:txBody>
          <a:bodyPr spcFirstLastPara="1" wrap="square" lIns="91425" tIns="91425" rIns="91425" bIns="91425" anchor="b" anchorCtr="0">
            <a:noAutofit/>
          </a:bodyPr>
          <a:lstStyle/>
          <a:p>
            <a:pPr lvl="0"/>
            <a:r>
              <a:rPr lang="en-IN" sz="1200" dirty="0">
                <a:solidFill>
                  <a:srgbClr val="575756"/>
                </a:solidFill>
              </a:rPr>
              <a:t>About us: </a:t>
            </a:r>
            <a:r>
              <a:rPr lang="en-IN" sz="1200" dirty="0"/>
              <a:t>CEEW is among Asia’s leading policy research institutions</a:t>
            </a:r>
            <a:endParaRPr sz="1200" dirty="0"/>
          </a:p>
        </p:txBody>
      </p:sp>
      <p:sp>
        <p:nvSpPr>
          <p:cNvPr id="43" name="Rectangle 42"/>
          <p:cNvSpPr/>
          <p:nvPr/>
        </p:nvSpPr>
        <p:spPr>
          <a:xfrm rot="16200000">
            <a:off x="9082410" y="-91649"/>
            <a:ext cx="249623" cy="8152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44" name="TextBox 43"/>
          <p:cNvSpPr txBox="1"/>
          <p:nvPr/>
        </p:nvSpPr>
        <p:spPr>
          <a:xfrm>
            <a:off x="8821030" y="208255"/>
            <a:ext cx="322970" cy="215444"/>
          </a:xfrm>
          <a:prstGeom prst="rect">
            <a:avLst/>
          </a:prstGeom>
          <a:noFill/>
        </p:spPr>
        <p:txBody>
          <a:bodyPr wrap="square" rtlCol="0">
            <a:spAutoFit/>
          </a:bodyPr>
          <a:lstStyle/>
          <a:p>
            <a:r>
              <a:rPr lang="en-IN" sz="800" dirty="0">
                <a:solidFill>
                  <a:schemeClr val="tx1"/>
                </a:solidFill>
                <a:latin typeface="Open Sans" panose="020B0606030504020204" pitchFamily="34" charset="0"/>
                <a:ea typeface="Open Sans" panose="020B0606030504020204" pitchFamily="34" charset="0"/>
                <a:cs typeface="Open Sans" panose="020B0606030504020204" pitchFamily="34" charset="0"/>
              </a:rPr>
              <a:t>20</a:t>
            </a:r>
          </a:p>
        </p:txBody>
      </p:sp>
      <p:grpSp>
        <p:nvGrpSpPr>
          <p:cNvPr id="30" name="Group 29"/>
          <p:cNvGrpSpPr/>
          <p:nvPr/>
        </p:nvGrpSpPr>
        <p:grpSpPr>
          <a:xfrm>
            <a:off x="8284057" y="4779402"/>
            <a:ext cx="715926" cy="418214"/>
            <a:chOff x="8284057" y="4779402"/>
            <a:chExt cx="715926" cy="418214"/>
          </a:xfrm>
        </p:grpSpPr>
        <p:sp>
          <p:nvSpPr>
            <p:cNvPr id="31" name="Rounded Rectangle 30"/>
            <p:cNvSpPr/>
            <p:nvPr/>
          </p:nvSpPr>
          <p:spPr>
            <a:xfrm>
              <a:off x="8331958" y="4779402"/>
              <a:ext cx="614149" cy="418214"/>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nvGrpSpPr>
            <p:cNvPr id="32" name="Group 31"/>
            <p:cNvGrpSpPr/>
            <p:nvPr/>
          </p:nvGrpSpPr>
          <p:grpSpPr>
            <a:xfrm>
              <a:off x="8284057" y="4879531"/>
              <a:ext cx="715926" cy="263969"/>
              <a:chOff x="1376812" y="1471708"/>
              <a:chExt cx="715926" cy="263969"/>
            </a:xfrm>
          </p:grpSpPr>
          <p:sp>
            <p:nvSpPr>
              <p:cNvPr id="34" name="TextBox 33"/>
              <p:cNvSpPr txBox="1"/>
              <p:nvPr/>
            </p:nvSpPr>
            <p:spPr>
              <a:xfrm>
                <a:off x="1376812" y="1535622"/>
                <a:ext cx="715926" cy="200055"/>
              </a:xfrm>
              <a:prstGeom prst="rect">
                <a:avLst/>
              </a:prstGeom>
              <a:noFill/>
            </p:spPr>
            <p:txBody>
              <a:bodyPr wrap="square" rtlCol="0">
                <a:spAutoFit/>
              </a:bodyPr>
              <a:lstStyle/>
              <a:p>
                <a:r>
                  <a:rPr lang="en-IN" sz="700" b="1" dirty="0">
                    <a:solidFill>
                      <a:srgbClr val="575756"/>
                    </a:solidFill>
                    <a:latin typeface="Open Sans"/>
                    <a:ea typeface="Open Sans"/>
                    <a:cs typeface="Open Sans"/>
                    <a:sym typeface="Open Sans"/>
                  </a:rPr>
                  <a:t>cef.ceew.in</a:t>
                </a:r>
              </a:p>
            </p:txBody>
          </p:sp>
          <p:grpSp>
            <p:nvGrpSpPr>
              <p:cNvPr id="36" name="Group 35"/>
              <p:cNvGrpSpPr/>
              <p:nvPr/>
            </p:nvGrpSpPr>
            <p:grpSpPr>
              <a:xfrm>
                <a:off x="1504037" y="1471708"/>
                <a:ext cx="436340" cy="63914"/>
                <a:chOff x="973747" y="978085"/>
                <a:chExt cx="436340" cy="63914"/>
              </a:xfrm>
            </p:grpSpPr>
            <p:sp>
              <p:nvSpPr>
                <p:cNvPr id="52" name="Oval 51"/>
                <p:cNvSpPr/>
                <p:nvPr/>
              </p:nvSpPr>
              <p:spPr>
                <a:xfrm>
                  <a:off x="1349029" y="978085"/>
                  <a:ext cx="61058" cy="61059"/>
                </a:xfrm>
                <a:prstGeom prst="ellipse">
                  <a:avLst/>
                </a:prstGeom>
                <a:solidFill>
                  <a:srgbClr val="0A9F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60" name="Oval 59"/>
                <p:cNvSpPr/>
                <p:nvPr/>
              </p:nvSpPr>
              <p:spPr>
                <a:xfrm>
                  <a:off x="1084312" y="980940"/>
                  <a:ext cx="61058" cy="61059"/>
                </a:xfrm>
                <a:prstGeom prst="ellipse">
                  <a:avLst/>
                </a:prstGeom>
                <a:solidFill>
                  <a:srgbClr val="87B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61" name="Oval 60"/>
                <p:cNvSpPr/>
                <p:nvPr/>
              </p:nvSpPr>
              <p:spPr>
                <a:xfrm>
                  <a:off x="973747" y="980940"/>
                  <a:ext cx="61058" cy="61059"/>
                </a:xfrm>
                <a:prstGeom prst="ellipse">
                  <a:avLst/>
                </a:prstGeom>
                <a:solidFill>
                  <a:srgbClr val="EA58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grpSp>
      </p:gr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1782" y="202910"/>
            <a:ext cx="8420436" cy="4737680"/>
          </a:xfrm>
          <a:prstGeom prst="rect">
            <a:avLst/>
          </a:prstGeom>
        </p:spPr>
      </p:pic>
    </p:spTree>
    <p:extLst>
      <p:ext uri="{BB962C8B-B14F-4D97-AF65-F5344CB8AC3E}">
        <p14:creationId xmlns:p14="http://schemas.microsoft.com/office/powerpoint/2010/main" val="14984072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A9FD9"/>
        </a:solidFill>
        <a:effectLst/>
      </p:bgPr>
    </p:bg>
    <p:spTree>
      <p:nvGrpSpPr>
        <p:cNvPr id="1" name="Shape 276"/>
        <p:cNvGrpSpPr/>
        <p:nvPr/>
      </p:nvGrpSpPr>
      <p:grpSpPr>
        <a:xfrm>
          <a:off x="0" y="0"/>
          <a:ext cx="0" cy="0"/>
          <a:chOff x="0" y="0"/>
          <a:chExt cx="0" cy="0"/>
        </a:xfrm>
      </p:grpSpPr>
      <p:sp>
        <p:nvSpPr>
          <p:cNvPr id="277" name="Google Shape;277;p36"/>
          <p:cNvSpPr txBox="1">
            <a:spLocks noGrp="1"/>
          </p:cNvSpPr>
          <p:nvPr>
            <p:ph type="title"/>
          </p:nvPr>
        </p:nvSpPr>
        <p:spPr>
          <a:xfrm>
            <a:off x="457200" y="267117"/>
            <a:ext cx="8229600" cy="291013"/>
          </a:xfrm>
          <a:prstGeom prst="rect">
            <a:avLst/>
          </a:prstGeom>
        </p:spPr>
        <p:txBody>
          <a:bodyPr spcFirstLastPara="1" wrap="square" lIns="91425" tIns="91425" rIns="91425" bIns="91425" anchor="b" anchorCtr="0">
            <a:noAutofit/>
          </a:bodyPr>
          <a:lstStyle/>
          <a:p>
            <a:pPr lvl="0"/>
            <a:r>
              <a:rPr lang="en-IN" sz="1200" dirty="0"/>
              <a:t>CEEW Centre for Energy Finance</a:t>
            </a:r>
            <a:endParaRPr sz="1200" dirty="0"/>
          </a:p>
        </p:txBody>
      </p:sp>
      <p:sp>
        <p:nvSpPr>
          <p:cNvPr id="278" name="Google Shape;278;p36"/>
          <p:cNvSpPr/>
          <p:nvPr/>
        </p:nvSpPr>
        <p:spPr>
          <a:xfrm>
            <a:off x="2811401" y="1654060"/>
            <a:ext cx="3547134" cy="2451222"/>
          </a:xfrm>
          <a:prstGeom prst="chevron">
            <a:avLst>
              <a:gd name="adj" fmla="val 29853"/>
            </a:avLst>
          </a:prstGeom>
          <a:solidFill>
            <a:schemeClr val="bg2">
              <a:lumMod val="75000"/>
            </a:schemeClr>
          </a:solidFill>
          <a:ln w="19050" cap="flat" cmpd="sng">
            <a:noFill/>
            <a:prstDash val="dash"/>
            <a:round/>
            <a:headEnd type="none" w="sm" len="sm"/>
            <a:tailEnd type="none" w="sm" len="sm"/>
          </a:ln>
        </p:spPr>
        <p:txBody>
          <a:bodyPr spcFirstLastPara="1" wrap="square" lIns="91425" tIns="91425" rIns="91425" bIns="91425" anchor="ctr" anchorCtr="0">
            <a:noAutofit/>
          </a:bodyPr>
          <a:lstStyle/>
          <a:p>
            <a:pPr lvl="0" algn="ctr"/>
            <a:endParaRPr lang="en-IN" sz="1200" dirty="0">
              <a:solidFill>
                <a:srgbClr val="FFFFFF"/>
              </a:solidFill>
              <a:latin typeface="Open Sans"/>
              <a:ea typeface="Open Sans"/>
              <a:cs typeface="Open Sans"/>
              <a:sym typeface="Open Sans"/>
            </a:endParaRPr>
          </a:p>
        </p:txBody>
      </p:sp>
      <p:sp>
        <p:nvSpPr>
          <p:cNvPr id="279" name="Google Shape;279;p36"/>
          <p:cNvSpPr/>
          <p:nvPr/>
        </p:nvSpPr>
        <p:spPr>
          <a:xfrm>
            <a:off x="5697854" y="1654060"/>
            <a:ext cx="3446146" cy="2451222"/>
          </a:xfrm>
          <a:prstGeom prst="chevron">
            <a:avLst>
              <a:gd name="adj" fmla="val 29853"/>
            </a:avLst>
          </a:prstGeom>
          <a:solidFill>
            <a:schemeClr val="bg2">
              <a:lumMod val="75000"/>
            </a:schemeClr>
          </a:solidFill>
          <a:ln w="19050" cap="flat" cmpd="sng">
            <a:noFill/>
            <a:prstDash val="solid"/>
            <a:round/>
            <a:headEnd type="none" w="sm" len="sm"/>
            <a:tailEnd type="none" w="sm" len="sm"/>
          </a:ln>
        </p:spPr>
        <p:txBody>
          <a:bodyPr spcFirstLastPara="1" wrap="square" lIns="91425" tIns="91425" rIns="91425" bIns="91425" anchor="ctr" anchorCtr="0">
            <a:noAutofit/>
          </a:bodyPr>
          <a:lstStyle/>
          <a:p>
            <a:pPr lvl="0" algn="ctr"/>
            <a:endParaRPr lang="en-IN" sz="1200" dirty="0">
              <a:solidFill>
                <a:srgbClr val="FFFFFF"/>
              </a:solidFill>
              <a:latin typeface="Open Sans"/>
              <a:ea typeface="Open Sans"/>
              <a:cs typeface="Open Sans"/>
              <a:sym typeface="Open Sans"/>
            </a:endParaRPr>
          </a:p>
        </p:txBody>
      </p:sp>
      <p:sp>
        <p:nvSpPr>
          <p:cNvPr id="280" name="Google Shape;280;p36"/>
          <p:cNvSpPr/>
          <p:nvPr/>
        </p:nvSpPr>
        <p:spPr>
          <a:xfrm>
            <a:off x="0" y="1654060"/>
            <a:ext cx="3451653" cy="2451222"/>
          </a:xfrm>
          <a:prstGeom prst="chevron">
            <a:avLst>
              <a:gd name="adj" fmla="val 29853"/>
            </a:avLst>
          </a:prstGeom>
          <a:solidFill>
            <a:schemeClr val="bg2">
              <a:lumMod val="75000"/>
            </a:schemeClr>
          </a:solidFill>
          <a:ln w="25400" cap="flat" cmpd="sng">
            <a:noFill/>
            <a:prstDash val="dot"/>
            <a:round/>
            <a:headEnd type="none" w="sm" len="sm"/>
            <a:tailEnd type="none" w="sm" len="sm"/>
          </a:ln>
        </p:spPr>
        <p:txBody>
          <a:bodyPr spcFirstLastPara="1" wrap="square" lIns="91425" tIns="91425" rIns="91425" bIns="91425" anchor="ctr" anchorCtr="0">
            <a:noAutofit/>
          </a:bodyPr>
          <a:lstStyle/>
          <a:p>
            <a:pPr lvl="0" algn="ctr"/>
            <a:endParaRPr lang="en-IN" sz="1200" dirty="0">
              <a:solidFill>
                <a:srgbClr val="FFFFFF"/>
              </a:solidFill>
              <a:latin typeface="Open Sans"/>
              <a:ea typeface="Open Sans"/>
              <a:cs typeface="Open Sans"/>
              <a:sym typeface="Open Sans"/>
            </a:endParaRPr>
          </a:p>
        </p:txBody>
      </p:sp>
      <p:sp>
        <p:nvSpPr>
          <p:cNvPr id="30" name="Rectangle 29"/>
          <p:cNvSpPr/>
          <p:nvPr/>
        </p:nvSpPr>
        <p:spPr>
          <a:xfrm rot="16200000">
            <a:off x="9082410" y="-91649"/>
            <a:ext cx="249623" cy="8152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1" name="TextBox 30"/>
          <p:cNvSpPr txBox="1"/>
          <p:nvPr/>
        </p:nvSpPr>
        <p:spPr>
          <a:xfrm>
            <a:off x="8821030" y="208255"/>
            <a:ext cx="322970" cy="215444"/>
          </a:xfrm>
          <a:prstGeom prst="rect">
            <a:avLst/>
          </a:prstGeom>
          <a:noFill/>
        </p:spPr>
        <p:txBody>
          <a:bodyPr wrap="square" rtlCol="0">
            <a:spAutoFit/>
          </a:bodyPr>
          <a:lstStyle/>
          <a:p>
            <a:r>
              <a:rPr lang="en-IN" sz="800" dirty="0">
                <a:solidFill>
                  <a:schemeClr val="tx1"/>
                </a:solidFill>
                <a:latin typeface="Open Sans" panose="020B0606030504020204" pitchFamily="34" charset="0"/>
                <a:ea typeface="Open Sans" panose="020B0606030504020204" pitchFamily="34" charset="0"/>
                <a:cs typeface="Open Sans" panose="020B0606030504020204" pitchFamily="34" charset="0"/>
              </a:rPr>
              <a:t>21</a:t>
            </a:r>
          </a:p>
        </p:txBody>
      </p:sp>
      <p:sp>
        <p:nvSpPr>
          <p:cNvPr id="3" name="TextBox 2"/>
          <p:cNvSpPr txBox="1"/>
          <p:nvPr/>
        </p:nvSpPr>
        <p:spPr>
          <a:xfrm>
            <a:off x="970241" y="2017264"/>
            <a:ext cx="1696177" cy="2215991"/>
          </a:xfrm>
          <a:prstGeom prst="rect">
            <a:avLst/>
          </a:prstGeom>
          <a:noFill/>
        </p:spPr>
        <p:txBody>
          <a:bodyPr wrap="square" rtlCol="0">
            <a:spAutoFit/>
          </a:bodyPr>
          <a:lstStyle/>
          <a:p>
            <a:pPr lvl="0" algn="ctr"/>
            <a:r>
              <a:rPr lang="en-IN" b="1" dirty="0">
                <a:solidFill>
                  <a:srgbClr val="FFFFFF"/>
                </a:solidFill>
                <a:latin typeface="Open Sans"/>
                <a:ea typeface="Open Sans"/>
                <a:cs typeface="Open Sans"/>
                <a:sym typeface="Open Sans"/>
              </a:rPr>
              <a:t>Build evidence</a:t>
            </a:r>
            <a:br>
              <a:rPr lang="en-IN" b="1" dirty="0">
                <a:solidFill>
                  <a:srgbClr val="FFFFFF"/>
                </a:solidFill>
                <a:latin typeface="Open Sans"/>
                <a:ea typeface="Open Sans"/>
                <a:cs typeface="Open Sans"/>
                <a:sym typeface="Open Sans"/>
              </a:rPr>
            </a:br>
            <a:endParaRPr lang="en-IN" b="1" dirty="0">
              <a:solidFill>
                <a:srgbClr val="FFFFFF"/>
              </a:solidFill>
              <a:latin typeface="Open Sans"/>
              <a:ea typeface="Open Sans"/>
              <a:cs typeface="Open Sans"/>
              <a:sym typeface="Open Sans"/>
            </a:endParaRPr>
          </a:p>
          <a:p>
            <a:pPr lvl="0" algn="ctr"/>
            <a:r>
              <a:rPr lang="en-IN" sz="1200" dirty="0">
                <a:solidFill>
                  <a:srgbClr val="FFFFFF"/>
                </a:solidFill>
                <a:latin typeface="Open Sans"/>
                <a:ea typeface="Open Sans"/>
                <a:cs typeface="Open Sans"/>
                <a:sym typeface="Open Sans"/>
              </a:rPr>
              <a:t>Consistent, reliable, and up to date monitoring &amp; analysis of clean energy markets – investment, payment schedules, market trends, etc.</a:t>
            </a:r>
          </a:p>
          <a:p>
            <a:endParaRPr lang="en-IN" dirty="0"/>
          </a:p>
        </p:txBody>
      </p:sp>
      <p:sp>
        <p:nvSpPr>
          <p:cNvPr id="32" name="TextBox 31"/>
          <p:cNvSpPr txBox="1"/>
          <p:nvPr/>
        </p:nvSpPr>
        <p:spPr>
          <a:xfrm>
            <a:off x="3859944" y="2017264"/>
            <a:ext cx="1776581" cy="1446550"/>
          </a:xfrm>
          <a:prstGeom prst="rect">
            <a:avLst/>
          </a:prstGeom>
          <a:noFill/>
        </p:spPr>
        <p:txBody>
          <a:bodyPr wrap="square" rtlCol="0">
            <a:spAutoFit/>
          </a:bodyPr>
          <a:lstStyle/>
          <a:p>
            <a:pPr lvl="0" algn="ctr"/>
            <a:r>
              <a:rPr lang="en-IN" b="1" dirty="0">
                <a:solidFill>
                  <a:srgbClr val="FFFFFF"/>
                </a:solidFill>
                <a:latin typeface="Open Sans"/>
                <a:ea typeface="Open Sans"/>
                <a:cs typeface="Open Sans"/>
                <a:sym typeface="Open Sans"/>
              </a:rPr>
              <a:t>Create coherence</a:t>
            </a:r>
          </a:p>
          <a:p>
            <a:pPr lvl="0" algn="ctr"/>
            <a:endParaRPr lang="en-IN" b="1" dirty="0">
              <a:solidFill>
                <a:srgbClr val="FFFFFF"/>
              </a:solidFill>
              <a:latin typeface="Open Sans"/>
              <a:ea typeface="Open Sans"/>
              <a:cs typeface="Open Sans"/>
              <a:sym typeface="Open Sans"/>
            </a:endParaRPr>
          </a:p>
          <a:p>
            <a:pPr lvl="0" algn="ctr"/>
            <a:r>
              <a:rPr lang="en-IN" sz="1200" dirty="0">
                <a:solidFill>
                  <a:srgbClr val="FFFFFF"/>
                </a:solidFill>
                <a:latin typeface="Open Sans"/>
                <a:ea typeface="Open Sans"/>
                <a:cs typeface="Open Sans"/>
                <a:sym typeface="Open Sans"/>
              </a:rPr>
              <a:t>Periodic convening of multi-stakeholder groups to deliberate on market activities in clean energy</a:t>
            </a:r>
          </a:p>
        </p:txBody>
      </p:sp>
      <p:sp>
        <p:nvSpPr>
          <p:cNvPr id="33" name="TextBox 32"/>
          <p:cNvSpPr txBox="1"/>
          <p:nvPr/>
        </p:nvSpPr>
        <p:spPr>
          <a:xfrm>
            <a:off x="6723570" y="2017263"/>
            <a:ext cx="1696177" cy="1631216"/>
          </a:xfrm>
          <a:prstGeom prst="rect">
            <a:avLst/>
          </a:prstGeom>
          <a:noFill/>
        </p:spPr>
        <p:txBody>
          <a:bodyPr wrap="square" rtlCol="0">
            <a:spAutoFit/>
          </a:bodyPr>
          <a:lstStyle/>
          <a:p>
            <a:pPr lvl="0" algn="ctr"/>
            <a:r>
              <a:rPr lang="en-IN" b="1" dirty="0">
                <a:solidFill>
                  <a:srgbClr val="FFFFFF"/>
                </a:solidFill>
                <a:latin typeface="Open Sans"/>
                <a:ea typeface="Open Sans"/>
                <a:cs typeface="Open Sans"/>
                <a:sym typeface="Open Sans"/>
              </a:rPr>
              <a:t>Design solutions</a:t>
            </a:r>
          </a:p>
          <a:p>
            <a:pPr lvl="0" algn="ctr"/>
            <a:endParaRPr lang="en-IN" b="1" dirty="0">
              <a:solidFill>
                <a:srgbClr val="FFFFFF"/>
              </a:solidFill>
              <a:latin typeface="Open Sans"/>
              <a:ea typeface="Open Sans"/>
              <a:cs typeface="Open Sans"/>
              <a:sym typeface="Open Sans"/>
            </a:endParaRPr>
          </a:p>
          <a:p>
            <a:pPr lvl="0" algn="ctr"/>
            <a:r>
              <a:rPr lang="en-IN" sz="1200" dirty="0">
                <a:solidFill>
                  <a:srgbClr val="FFFFFF"/>
                </a:solidFill>
                <a:latin typeface="Open Sans"/>
                <a:ea typeface="Open Sans"/>
                <a:cs typeface="Open Sans"/>
                <a:sym typeface="Open Sans"/>
              </a:rPr>
              <a:t>Design and feasibility pilots of fit-for-purpose business models &amp; financial solutions for clean energy solutions</a:t>
            </a:r>
          </a:p>
        </p:txBody>
      </p:sp>
      <p:grpSp>
        <p:nvGrpSpPr>
          <p:cNvPr id="19" name="Group 18"/>
          <p:cNvGrpSpPr/>
          <p:nvPr/>
        </p:nvGrpSpPr>
        <p:grpSpPr>
          <a:xfrm>
            <a:off x="8284057" y="4779402"/>
            <a:ext cx="715926" cy="418214"/>
            <a:chOff x="8284057" y="4779402"/>
            <a:chExt cx="715926" cy="418214"/>
          </a:xfrm>
        </p:grpSpPr>
        <p:sp>
          <p:nvSpPr>
            <p:cNvPr id="20" name="Rounded Rectangle 19"/>
            <p:cNvSpPr/>
            <p:nvPr/>
          </p:nvSpPr>
          <p:spPr>
            <a:xfrm>
              <a:off x="8331958" y="4779402"/>
              <a:ext cx="614149" cy="418214"/>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nvGrpSpPr>
            <p:cNvPr id="21" name="Group 20"/>
            <p:cNvGrpSpPr/>
            <p:nvPr/>
          </p:nvGrpSpPr>
          <p:grpSpPr>
            <a:xfrm>
              <a:off x="8284057" y="4879531"/>
              <a:ext cx="715926" cy="263969"/>
              <a:chOff x="1376812" y="1471708"/>
              <a:chExt cx="715926" cy="263969"/>
            </a:xfrm>
          </p:grpSpPr>
          <p:sp>
            <p:nvSpPr>
              <p:cNvPr id="22" name="TextBox 21"/>
              <p:cNvSpPr txBox="1"/>
              <p:nvPr/>
            </p:nvSpPr>
            <p:spPr>
              <a:xfrm>
                <a:off x="1376812" y="1535622"/>
                <a:ext cx="715926" cy="200055"/>
              </a:xfrm>
              <a:prstGeom prst="rect">
                <a:avLst/>
              </a:prstGeom>
              <a:noFill/>
            </p:spPr>
            <p:txBody>
              <a:bodyPr wrap="square" rtlCol="0">
                <a:spAutoFit/>
              </a:bodyPr>
              <a:lstStyle/>
              <a:p>
                <a:r>
                  <a:rPr lang="en-IN" sz="700" b="1" dirty="0">
                    <a:solidFill>
                      <a:srgbClr val="575756"/>
                    </a:solidFill>
                    <a:latin typeface="Open Sans"/>
                    <a:ea typeface="Open Sans"/>
                    <a:cs typeface="Open Sans"/>
                    <a:sym typeface="Open Sans"/>
                  </a:rPr>
                  <a:t>cef.ceew.in</a:t>
                </a:r>
              </a:p>
            </p:txBody>
          </p:sp>
          <p:grpSp>
            <p:nvGrpSpPr>
              <p:cNvPr id="23" name="Group 22"/>
              <p:cNvGrpSpPr/>
              <p:nvPr/>
            </p:nvGrpSpPr>
            <p:grpSpPr>
              <a:xfrm>
                <a:off x="1504037" y="1471708"/>
                <a:ext cx="436340" cy="63914"/>
                <a:chOff x="973747" y="978085"/>
                <a:chExt cx="436340" cy="63914"/>
              </a:xfrm>
            </p:grpSpPr>
            <p:sp>
              <p:nvSpPr>
                <p:cNvPr id="24" name="Oval 23"/>
                <p:cNvSpPr/>
                <p:nvPr/>
              </p:nvSpPr>
              <p:spPr>
                <a:xfrm>
                  <a:off x="1349029" y="978085"/>
                  <a:ext cx="61058" cy="61059"/>
                </a:xfrm>
                <a:prstGeom prst="ellipse">
                  <a:avLst/>
                </a:prstGeom>
                <a:solidFill>
                  <a:srgbClr val="0A9F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4" name="Oval 33"/>
                <p:cNvSpPr/>
                <p:nvPr/>
              </p:nvSpPr>
              <p:spPr>
                <a:xfrm>
                  <a:off x="1084312" y="980940"/>
                  <a:ext cx="61058" cy="61059"/>
                </a:xfrm>
                <a:prstGeom prst="ellipse">
                  <a:avLst/>
                </a:prstGeom>
                <a:solidFill>
                  <a:srgbClr val="87B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5" name="Oval 34"/>
                <p:cNvSpPr/>
                <p:nvPr/>
              </p:nvSpPr>
              <p:spPr>
                <a:xfrm>
                  <a:off x="973747" y="980940"/>
                  <a:ext cx="61058" cy="61059"/>
                </a:xfrm>
                <a:prstGeom prst="ellipse">
                  <a:avLst/>
                </a:prstGeom>
                <a:solidFill>
                  <a:srgbClr val="EA58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grpSp>
      </p:gr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A9FD9"/>
        </a:solidFill>
        <a:effectLst/>
      </p:bgPr>
    </p:bg>
    <p:spTree>
      <p:nvGrpSpPr>
        <p:cNvPr id="1" name="Shape 98"/>
        <p:cNvGrpSpPr/>
        <p:nvPr/>
      </p:nvGrpSpPr>
      <p:grpSpPr>
        <a:xfrm>
          <a:off x="0" y="0"/>
          <a:ext cx="0" cy="0"/>
          <a:chOff x="0" y="0"/>
          <a:chExt cx="0" cy="0"/>
        </a:xfrm>
      </p:grpSpPr>
      <p:sp>
        <p:nvSpPr>
          <p:cNvPr id="99" name="Google Shape;99;p20"/>
          <p:cNvSpPr txBox="1">
            <a:spLocks noGrp="1"/>
          </p:cNvSpPr>
          <p:nvPr>
            <p:ph type="title"/>
          </p:nvPr>
        </p:nvSpPr>
        <p:spPr>
          <a:xfrm>
            <a:off x="457200" y="286542"/>
            <a:ext cx="8229600" cy="267660"/>
          </a:xfrm>
          <a:prstGeom prst="rect">
            <a:avLst/>
          </a:prstGeom>
        </p:spPr>
        <p:txBody>
          <a:bodyPr spcFirstLastPara="1" wrap="square" lIns="91425" tIns="91425" rIns="91425" bIns="91425" anchor="b" anchorCtr="0">
            <a:noAutofit/>
          </a:bodyPr>
          <a:lstStyle/>
          <a:p>
            <a:pPr lvl="0"/>
            <a:r>
              <a:rPr lang="en-IN" sz="1200" dirty="0"/>
              <a:t>Our recent publications, dashboards and tools</a:t>
            </a:r>
            <a:endParaRPr sz="1200" dirty="0"/>
          </a:p>
        </p:txBody>
      </p:sp>
      <p:sp>
        <p:nvSpPr>
          <p:cNvPr id="48" name="TextBox 47">
            <a:extLst>
              <a:ext uri="{FF2B5EF4-FFF2-40B4-BE49-F238E27FC236}">
                <a16:creationId xmlns:a16="http://schemas.microsoft.com/office/drawing/2014/main" id="{CC2FE6B2-F1C8-8F48-A15B-DE9FB4BEDFCA}"/>
              </a:ext>
            </a:extLst>
          </p:cNvPr>
          <p:cNvSpPr txBox="1"/>
          <p:nvPr/>
        </p:nvSpPr>
        <p:spPr>
          <a:xfrm>
            <a:off x="2364646" y="2733778"/>
            <a:ext cx="1757726" cy="584775"/>
          </a:xfrm>
          <a:prstGeom prst="rect">
            <a:avLst/>
          </a:prstGeom>
          <a:noFill/>
        </p:spPr>
        <p:txBody>
          <a:bodyPr wrap="square" rtlCol="0">
            <a:spAutoFit/>
          </a:bodyPr>
          <a:lstStyle/>
          <a:p>
            <a:pPr lvl="0" algn="ctr"/>
            <a:r>
              <a:rPr lang="en-US" sz="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Financing India’s Energy Transition Through International Bond Markets</a:t>
            </a:r>
          </a:p>
        </p:txBody>
      </p:sp>
      <p:sp>
        <p:nvSpPr>
          <p:cNvPr id="49" name="TextBox 48">
            <a:extLst>
              <a:ext uri="{FF2B5EF4-FFF2-40B4-BE49-F238E27FC236}">
                <a16:creationId xmlns:a16="http://schemas.microsoft.com/office/drawing/2014/main" id="{35B04894-FF3C-734E-A8EC-D56E4F736806}"/>
              </a:ext>
            </a:extLst>
          </p:cNvPr>
          <p:cNvSpPr txBox="1"/>
          <p:nvPr/>
        </p:nvSpPr>
        <p:spPr>
          <a:xfrm>
            <a:off x="4692317" y="2739769"/>
            <a:ext cx="1452667" cy="461665"/>
          </a:xfrm>
          <a:prstGeom prst="rect">
            <a:avLst/>
          </a:prstGeom>
          <a:noFill/>
        </p:spPr>
        <p:txBody>
          <a:bodyPr wrap="square" rtlCol="0">
            <a:spAutoFit/>
          </a:bodyPr>
          <a:lstStyle/>
          <a:p>
            <a:pPr lvl="0" algn="ctr"/>
            <a:r>
              <a:rPr lang="en-US" sz="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Mapping Costs for Early Coal Decommissioning in India</a:t>
            </a:r>
          </a:p>
        </p:txBody>
      </p:sp>
      <p:sp>
        <p:nvSpPr>
          <p:cNvPr id="50" name="TextBox 49">
            <a:extLst>
              <a:ext uri="{FF2B5EF4-FFF2-40B4-BE49-F238E27FC236}">
                <a16:creationId xmlns:a16="http://schemas.microsoft.com/office/drawing/2014/main" id="{9FE42C1F-6202-C34E-9125-90D518193F05}"/>
              </a:ext>
            </a:extLst>
          </p:cNvPr>
          <p:cNvSpPr txBox="1"/>
          <p:nvPr/>
        </p:nvSpPr>
        <p:spPr>
          <a:xfrm>
            <a:off x="6835592" y="2739769"/>
            <a:ext cx="1525839" cy="338554"/>
          </a:xfrm>
          <a:prstGeom prst="rect">
            <a:avLst/>
          </a:prstGeom>
          <a:noFill/>
        </p:spPr>
        <p:txBody>
          <a:bodyPr wrap="square" rtlCol="0">
            <a:spAutoFit/>
          </a:bodyPr>
          <a:lstStyle/>
          <a:p>
            <a:pPr lvl="0" algn="ctr"/>
            <a:r>
              <a:rPr lang="en-US" sz="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Laying the Groundwork for Electric Vehicle Roaming in India</a:t>
            </a:r>
          </a:p>
        </p:txBody>
      </p:sp>
      <p:sp>
        <p:nvSpPr>
          <p:cNvPr id="51" name="TextBox 50">
            <a:extLst>
              <a:ext uri="{FF2B5EF4-FFF2-40B4-BE49-F238E27FC236}">
                <a16:creationId xmlns:a16="http://schemas.microsoft.com/office/drawing/2014/main" id="{47C0FE12-485D-3140-9BE5-E1F7DF555ECD}"/>
              </a:ext>
            </a:extLst>
          </p:cNvPr>
          <p:cNvSpPr txBox="1"/>
          <p:nvPr/>
        </p:nvSpPr>
        <p:spPr>
          <a:xfrm>
            <a:off x="449732" y="4404829"/>
            <a:ext cx="2276006" cy="215444"/>
          </a:xfrm>
          <a:prstGeom prst="rect">
            <a:avLst/>
          </a:prstGeom>
          <a:noFill/>
        </p:spPr>
        <p:txBody>
          <a:bodyPr wrap="square" rtlCol="0">
            <a:spAutoFit/>
          </a:bodyPr>
          <a:lstStyle/>
          <a:p>
            <a:pPr lvl="0" algn="ctr"/>
            <a:r>
              <a:rPr lang="en-US" sz="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India Renewables Dashboard</a:t>
            </a:r>
          </a:p>
        </p:txBody>
      </p:sp>
      <p:sp>
        <p:nvSpPr>
          <p:cNvPr id="52" name="TextBox 51">
            <a:extLst>
              <a:ext uri="{FF2B5EF4-FFF2-40B4-BE49-F238E27FC236}">
                <a16:creationId xmlns:a16="http://schemas.microsoft.com/office/drawing/2014/main" id="{2AB70E11-E2B2-7348-8110-B438BB0DB8EE}"/>
              </a:ext>
            </a:extLst>
          </p:cNvPr>
          <p:cNvSpPr txBox="1"/>
          <p:nvPr/>
        </p:nvSpPr>
        <p:spPr>
          <a:xfrm>
            <a:off x="3221129" y="4404829"/>
            <a:ext cx="2347457" cy="215444"/>
          </a:xfrm>
          <a:prstGeom prst="rect">
            <a:avLst/>
          </a:prstGeom>
          <a:noFill/>
        </p:spPr>
        <p:txBody>
          <a:bodyPr wrap="square" rtlCol="0">
            <a:spAutoFit/>
          </a:bodyPr>
          <a:lstStyle/>
          <a:p>
            <a:pPr lvl="0" algn="ctr"/>
            <a:r>
              <a:rPr lang="en-US" sz="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Open Access Tool</a:t>
            </a:r>
          </a:p>
        </p:txBody>
      </p:sp>
      <p:sp>
        <p:nvSpPr>
          <p:cNvPr id="53" name="TextBox 52">
            <a:extLst>
              <a:ext uri="{FF2B5EF4-FFF2-40B4-BE49-F238E27FC236}">
                <a16:creationId xmlns:a16="http://schemas.microsoft.com/office/drawing/2014/main" id="{C09BED28-B041-5345-9C79-4D1EBE376BDD}"/>
              </a:ext>
            </a:extLst>
          </p:cNvPr>
          <p:cNvSpPr txBox="1"/>
          <p:nvPr/>
        </p:nvSpPr>
        <p:spPr>
          <a:xfrm>
            <a:off x="6192613" y="4404829"/>
            <a:ext cx="1962777" cy="215444"/>
          </a:xfrm>
          <a:prstGeom prst="rect">
            <a:avLst/>
          </a:prstGeom>
          <a:noFill/>
        </p:spPr>
        <p:txBody>
          <a:bodyPr wrap="square" rtlCol="0">
            <a:spAutoFit/>
          </a:bodyPr>
          <a:lstStyle/>
          <a:p>
            <a:pPr lvl="0" algn="ctr"/>
            <a:r>
              <a:rPr lang="en-US" sz="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Electric Mobility Dashboard</a:t>
            </a:r>
          </a:p>
        </p:txBody>
      </p:sp>
      <p:pic>
        <p:nvPicPr>
          <p:cNvPr id="55" name="Picture 54" descr="A screenshot of a cell phone&#10;&#10;Description automatically generated">
            <a:hlinkClick r:id="rId3"/>
            <a:extLst>
              <a:ext uri="{FF2B5EF4-FFF2-40B4-BE49-F238E27FC236}">
                <a16:creationId xmlns:a16="http://schemas.microsoft.com/office/drawing/2014/main" id="{2F0C6ADE-71A6-C14F-8BBF-0BD9ECBDB77C}"/>
              </a:ext>
            </a:extLst>
          </p:cNvPr>
          <p:cNvPicPr>
            <a:picLocks noChangeAspect="1"/>
          </p:cNvPicPr>
          <p:nvPr/>
        </p:nvPicPr>
        <p:blipFill rotWithShape="1">
          <a:blip r:embed="rId4"/>
          <a:srcRect t="13312"/>
          <a:stretch/>
        </p:blipFill>
        <p:spPr>
          <a:xfrm>
            <a:off x="3325423" y="3243222"/>
            <a:ext cx="2163209" cy="1140288"/>
          </a:xfrm>
          <a:prstGeom prst="rect">
            <a:avLst/>
          </a:prstGeom>
          <a:ln>
            <a:noFill/>
          </a:ln>
          <a:effectLst>
            <a:outerShdw blurRad="190500" algn="tl" rotWithShape="0">
              <a:srgbClr val="000000">
                <a:alpha val="70000"/>
              </a:srgbClr>
            </a:outerShdw>
          </a:effectLst>
        </p:spPr>
      </p:pic>
      <p:pic>
        <p:nvPicPr>
          <p:cNvPr id="56" name="Picture 55" descr="A screenshot of a computer&#10;&#10;Description automatically generated">
            <a:hlinkClick r:id="rId5"/>
            <a:extLst>
              <a:ext uri="{FF2B5EF4-FFF2-40B4-BE49-F238E27FC236}">
                <a16:creationId xmlns:a16="http://schemas.microsoft.com/office/drawing/2014/main" id="{F631CB8D-CCA2-0542-B3EE-B3B89750258C}"/>
              </a:ext>
            </a:extLst>
          </p:cNvPr>
          <p:cNvPicPr>
            <a:picLocks noChangeAspect="1"/>
          </p:cNvPicPr>
          <p:nvPr/>
        </p:nvPicPr>
        <p:blipFill rotWithShape="1">
          <a:blip r:embed="rId6"/>
          <a:srcRect t="13590"/>
          <a:stretch/>
        </p:blipFill>
        <p:spPr>
          <a:xfrm>
            <a:off x="6058434" y="3234389"/>
            <a:ext cx="2279425" cy="1157953"/>
          </a:xfrm>
          <a:prstGeom prst="rect">
            <a:avLst/>
          </a:prstGeom>
          <a:ln>
            <a:noFill/>
          </a:ln>
          <a:effectLst>
            <a:outerShdw blurRad="190500" algn="tl" rotWithShape="0">
              <a:srgbClr val="000000">
                <a:alpha val="70000"/>
              </a:srgbClr>
            </a:outerShdw>
          </a:effectLst>
        </p:spPr>
      </p:pic>
      <p:sp>
        <p:nvSpPr>
          <p:cNvPr id="41" name="Rectangle 40"/>
          <p:cNvSpPr/>
          <p:nvPr/>
        </p:nvSpPr>
        <p:spPr>
          <a:xfrm rot="16200000">
            <a:off x="9082410" y="-91649"/>
            <a:ext cx="249623" cy="8152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42" name="TextBox 41"/>
          <p:cNvSpPr txBox="1"/>
          <p:nvPr/>
        </p:nvSpPr>
        <p:spPr>
          <a:xfrm>
            <a:off x="8821030" y="208255"/>
            <a:ext cx="322970" cy="215444"/>
          </a:xfrm>
          <a:prstGeom prst="rect">
            <a:avLst/>
          </a:prstGeom>
          <a:noFill/>
        </p:spPr>
        <p:txBody>
          <a:bodyPr wrap="square" rtlCol="0">
            <a:spAutoFit/>
          </a:bodyPr>
          <a:lstStyle/>
          <a:p>
            <a:r>
              <a:rPr lang="en-IN" sz="800" dirty="0">
                <a:solidFill>
                  <a:schemeClr val="tx1"/>
                </a:solidFill>
                <a:latin typeface="Open Sans" panose="020B0606030504020204" pitchFamily="34" charset="0"/>
                <a:ea typeface="Open Sans" panose="020B0606030504020204" pitchFamily="34" charset="0"/>
                <a:cs typeface="Open Sans" panose="020B0606030504020204" pitchFamily="34" charset="0"/>
              </a:rPr>
              <a:t>22</a:t>
            </a:r>
          </a:p>
        </p:txBody>
      </p:sp>
      <p:grpSp>
        <p:nvGrpSpPr>
          <p:cNvPr id="25" name="Group 24"/>
          <p:cNvGrpSpPr/>
          <p:nvPr/>
        </p:nvGrpSpPr>
        <p:grpSpPr>
          <a:xfrm>
            <a:off x="8284057" y="4779402"/>
            <a:ext cx="715926" cy="418214"/>
            <a:chOff x="8284057" y="4779402"/>
            <a:chExt cx="715926" cy="418214"/>
          </a:xfrm>
        </p:grpSpPr>
        <p:sp>
          <p:nvSpPr>
            <p:cNvPr id="26" name="Rounded Rectangle 25"/>
            <p:cNvSpPr/>
            <p:nvPr/>
          </p:nvSpPr>
          <p:spPr>
            <a:xfrm>
              <a:off x="8331958" y="4779402"/>
              <a:ext cx="614149" cy="418214"/>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nvGrpSpPr>
            <p:cNvPr id="27" name="Group 26"/>
            <p:cNvGrpSpPr/>
            <p:nvPr/>
          </p:nvGrpSpPr>
          <p:grpSpPr>
            <a:xfrm>
              <a:off x="8284057" y="4879531"/>
              <a:ext cx="715926" cy="263969"/>
              <a:chOff x="1376812" y="1471708"/>
              <a:chExt cx="715926" cy="263969"/>
            </a:xfrm>
          </p:grpSpPr>
          <p:sp>
            <p:nvSpPr>
              <p:cNvPr id="28" name="TextBox 27"/>
              <p:cNvSpPr txBox="1"/>
              <p:nvPr/>
            </p:nvSpPr>
            <p:spPr>
              <a:xfrm>
                <a:off x="1376812" y="1535622"/>
                <a:ext cx="715926" cy="200055"/>
              </a:xfrm>
              <a:prstGeom prst="rect">
                <a:avLst/>
              </a:prstGeom>
              <a:noFill/>
            </p:spPr>
            <p:txBody>
              <a:bodyPr wrap="square" rtlCol="0">
                <a:spAutoFit/>
              </a:bodyPr>
              <a:lstStyle/>
              <a:p>
                <a:r>
                  <a:rPr lang="en-IN" sz="700" b="1" dirty="0">
                    <a:solidFill>
                      <a:srgbClr val="575756"/>
                    </a:solidFill>
                    <a:latin typeface="Open Sans"/>
                    <a:ea typeface="Open Sans"/>
                    <a:cs typeface="Open Sans"/>
                    <a:sym typeface="Open Sans"/>
                  </a:rPr>
                  <a:t>cef.ceew.in</a:t>
                </a:r>
              </a:p>
            </p:txBody>
          </p:sp>
          <p:grpSp>
            <p:nvGrpSpPr>
              <p:cNvPr id="29" name="Group 28"/>
              <p:cNvGrpSpPr/>
              <p:nvPr/>
            </p:nvGrpSpPr>
            <p:grpSpPr>
              <a:xfrm>
                <a:off x="1504037" y="1471708"/>
                <a:ext cx="436340" cy="63914"/>
                <a:chOff x="973747" y="978085"/>
                <a:chExt cx="436340" cy="63914"/>
              </a:xfrm>
            </p:grpSpPr>
            <p:sp>
              <p:nvSpPr>
                <p:cNvPr id="30" name="Oval 29"/>
                <p:cNvSpPr/>
                <p:nvPr/>
              </p:nvSpPr>
              <p:spPr>
                <a:xfrm>
                  <a:off x="1349029" y="978085"/>
                  <a:ext cx="61058" cy="61059"/>
                </a:xfrm>
                <a:prstGeom prst="ellipse">
                  <a:avLst/>
                </a:prstGeom>
                <a:solidFill>
                  <a:srgbClr val="0A9F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1" name="Oval 30"/>
                <p:cNvSpPr/>
                <p:nvPr/>
              </p:nvSpPr>
              <p:spPr>
                <a:xfrm>
                  <a:off x="1084312" y="980940"/>
                  <a:ext cx="61058" cy="61059"/>
                </a:xfrm>
                <a:prstGeom prst="ellipse">
                  <a:avLst/>
                </a:prstGeom>
                <a:solidFill>
                  <a:srgbClr val="87B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2" name="Oval 31"/>
                <p:cNvSpPr/>
                <p:nvPr/>
              </p:nvSpPr>
              <p:spPr>
                <a:xfrm>
                  <a:off x="973747" y="980940"/>
                  <a:ext cx="61058" cy="61059"/>
                </a:xfrm>
                <a:prstGeom prst="ellipse">
                  <a:avLst/>
                </a:prstGeom>
                <a:solidFill>
                  <a:srgbClr val="EA58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grpSp>
      </p:grpSp>
      <p:sp>
        <p:nvSpPr>
          <p:cNvPr id="33" name="TextBox 32">
            <a:extLst>
              <a:ext uri="{FF2B5EF4-FFF2-40B4-BE49-F238E27FC236}">
                <a16:creationId xmlns:a16="http://schemas.microsoft.com/office/drawing/2014/main" id="{7D282FB2-72C5-4A4B-B9DB-2C6B3CD8EB0C}"/>
              </a:ext>
            </a:extLst>
          </p:cNvPr>
          <p:cNvSpPr txBox="1"/>
          <p:nvPr/>
        </p:nvSpPr>
        <p:spPr>
          <a:xfrm>
            <a:off x="296946" y="2740501"/>
            <a:ext cx="1717981" cy="215444"/>
          </a:xfrm>
          <a:prstGeom prst="rect">
            <a:avLst/>
          </a:prstGeom>
          <a:noFill/>
        </p:spPr>
        <p:txBody>
          <a:bodyPr wrap="square" rtlCol="0">
            <a:spAutoFit/>
          </a:bodyPr>
          <a:lstStyle/>
          <a:p>
            <a:pPr lvl="0" algn="ctr"/>
            <a:r>
              <a:rPr lang="en-US" sz="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Advancing Article 6 Negotiations</a:t>
            </a:r>
          </a:p>
        </p:txBody>
      </p:sp>
      <p:pic>
        <p:nvPicPr>
          <p:cNvPr id="5" name="Picture 4" descr="Graphical user interface, application&#10;&#10;Description automatically generated">
            <a:hlinkClick r:id="rId7"/>
            <a:extLst>
              <a:ext uri="{FF2B5EF4-FFF2-40B4-BE49-F238E27FC236}">
                <a16:creationId xmlns:a16="http://schemas.microsoft.com/office/drawing/2014/main" id="{347388E7-84DE-BE4D-A845-EA1716F0EB57}"/>
              </a:ext>
            </a:extLst>
          </p:cNvPr>
          <p:cNvPicPr>
            <a:picLocks noChangeAspect="1"/>
          </p:cNvPicPr>
          <p:nvPr/>
        </p:nvPicPr>
        <p:blipFill>
          <a:blip r:embed="rId8"/>
          <a:stretch>
            <a:fillRect/>
          </a:stretch>
        </p:blipFill>
        <p:spPr>
          <a:xfrm>
            <a:off x="446027" y="3243222"/>
            <a:ext cx="2309594" cy="1146086"/>
          </a:xfrm>
          <a:prstGeom prst="rect">
            <a:avLst/>
          </a:prstGeom>
          <a:effectLst>
            <a:outerShdw blurRad="63500" sx="102000" sy="102000" algn="ctr" rotWithShape="0">
              <a:prstClr val="black">
                <a:alpha val="40000"/>
              </a:prstClr>
            </a:outerShdw>
          </a:effectLst>
        </p:spPr>
      </p:pic>
      <p:pic>
        <p:nvPicPr>
          <p:cNvPr id="4" name="Picture 2">
            <a:hlinkClick r:id="rId9"/>
            <a:extLst>
              <a:ext uri="{FF2B5EF4-FFF2-40B4-BE49-F238E27FC236}">
                <a16:creationId xmlns:a16="http://schemas.microsoft.com/office/drawing/2014/main" id="{105793EB-69CD-40D2-8473-1425DF69B02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744969" y="723543"/>
            <a:ext cx="1400015" cy="2010234"/>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6" name="Picture 4">
            <a:hlinkClick r:id="rId11"/>
            <a:extLst>
              <a:ext uri="{FF2B5EF4-FFF2-40B4-BE49-F238E27FC236}">
                <a16:creationId xmlns:a16="http://schemas.microsoft.com/office/drawing/2014/main" id="{24B63B75-BD20-4B28-9109-16DE1AEC3741}"/>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867459" y="729443"/>
            <a:ext cx="1452667" cy="2011355"/>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4" name="Picture 2">
            <a:hlinkClick r:id="rId13"/>
            <a:extLst>
              <a:ext uri="{FF2B5EF4-FFF2-40B4-BE49-F238E27FC236}">
                <a16:creationId xmlns:a16="http://schemas.microsoft.com/office/drawing/2014/main" id="{FCE2AB0A-582D-41F8-BDDC-3781C250F993}"/>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543501" y="723543"/>
            <a:ext cx="1400015" cy="201725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hlinkClick r:id="rId15"/>
            <a:extLst>
              <a:ext uri="{FF2B5EF4-FFF2-40B4-BE49-F238E27FC236}">
                <a16:creationId xmlns:a16="http://schemas.microsoft.com/office/drawing/2014/main" id="{BFEE7D75-5203-4363-A938-6D8409AD2F15}"/>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25591" y="726493"/>
            <a:ext cx="1427302" cy="20172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71940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pic>
        <p:nvPicPr>
          <p:cNvPr id="128" name="Picture 127" descr="A screen shot of a computer&#10;&#10;Description automatically generated">
            <a:extLst>
              <a:ext uri="{FF2B5EF4-FFF2-40B4-BE49-F238E27FC236}">
                <a16:creationId xmlns:a16="http://schemas.microsoft.com/office/drawing/2014/main" id="{2DE987FD-7017-7147-B544-396A3FEBC3DA}"/>
              </a:ext>
            </a:extLst>
          </p:cNvPr>
          <p:cNvPicPr>
            <a:picLocks noChangeAspect="1"/>
          </p:cNvPicPr>
          <p:nvPr/>
        </p:nvPicPr>
        <p:blipFill rotWithShape="1">
          <a:blip r:embed="rId3"/>
          <a:srcRect r="23057"/>
          <a:stretch/>
        </p:blipFill>
        <p:spPr>
          <a:xfrm>
            <a:off x="4345067" y="-5111"/>
            <a:ext cx="4812893" cy="5148611"/>
          </a:xfrm>
          <a:prstGeom prst="rect">
            <a:avLst/>
          </a:prstGeom>
        </p:spPr>
      </p:pic>
      <p:sp>
        <p:nvSpPr>
          <p:cNvPr id="99" name="Google Shape;99;p20"/>
          <p:cNvSpPr txBox="1">
            <a:spLocks noGrp="1"/>
          </p:cNvSpPr>
          <p:nvPr>
            <p:ph type="title"/>
          </p:nvPr>
        </p:nvSpPr>
        <p:spPr>
          <a:xfrm>
            <a:off x="457200" y="284196"/>
            <a:ext cx="8229600" cy="371687"/>
          </a:xfrm>
          <a:prstGeom prst="rect">
            <a:avLst/>
          </a:prstGeom>
        </p:spPr>
        <p:txBody>
          <a:bodyPr spcFirstLastPara="1" wrap="square" lIns="91425" tIns="91425" rIns="91425" bIns="91425" anchor="b" anchorCtr="0">
            <a:noAutofit/>
          </a:bodyPr>
          <a:lstStyle/>
          <a:p>
            <a:pPr lvl="0"/>
            <a:r>
              <a:rPr lang="en-US" sz="1600" dirty="0">
                <a:solidFill>
                  <a:schemeClr val="bg1"/>
                </a:solidFill>
              </a:rPr>
              <a:t>Contents</a:t>
            </a:r>
          </a:p>
        </p:txBody>
      </p:sp>
      <p:grpSp>
        <p:nvGrpSpPr>
          <p:cNvPr id="59" name="Group 58">
            <a:extLst>
              <a:ext uri="{FF2B5EF4-FFF2-40B4-BE49-F238E27FC236}">
                <a16:creationId xmlns:a16="http://schemas.microsoft.com/office/drawing/2014/main" id="{BE2DD8C5-DBE7-D14E-8BFA-72E302BF93DF}"/>
              </a:ext>
            </a:extLst>
          </p:cNvPr>
          <p:cNvGrpSpPr/>
          <p:nvPr/>
        </p:nvGrpSpPr>
        <p:grpSpPr>
          <a:xfrm>
            <a:off x="457200" y="4317617"/>
            <a:ext cx="339400" cy="339400"/>
            <a:chOff x="417604" y="5584605"/>
            <a:chExt cx="457200" cy="457200"/>
          </a:xfrm>
        </p:grpSpPr>
        <p:grpSp>
          <p:nvGrpSpPr>
            <p:cNvPr id="60" name="Group 59">
              <a:extLst>
                <a:ext uri="{FF2B5EF4-FFF2-40B4-BE49-F238E27FC236}">
                  <a16:creationId xmlns:a16="http://schemas.microsoft.com/office/drawing/2014/main" id="{53481EF2-6717-EB4B-B501-29D0E43B7A22}"/>
                </a:ext>
              </a:extLst>
            </p:cNvPr>
            <p:cNvGrpSpPr/>
            <p:nvPr/>
          </p:nvGrpSpPr>
          <p:grpSpPr>
            <a:xfrm>
              <a:off x="417604" y="5584605"/>
              <a:ext cx="457200" cy="457200"/>
              <a:chOff x="429597" y="5110484"/>
              <a:chExt cx="457200" cy="457200"/>
            </a:xfrm>
          </p:grpSpPr>
          <p:sp>
            <p:nvSpPr>
              <p:cNvPr id="64" name="Teardrop 63">
                <a:extLst>
                  <a:ext uri="{FF2B5EF4-FFF2-40B4-BE49-F238E27FC236}">
                    <a16:creationId xmlns:a16="http://schemas.microsoft.com/office/drawing/2014/main" id="{DDA79EDB-8CB2-6E4B-BBCA-E530187C806C}"/>
                  </a:ext>
                </a:extLst>
              </p:cNvPr>
              <p:cNvSpPr/>
              <p:nvPr/>
            </p:nvSpPr>
            <p:spPr bwMode="ltGray">
              <a:xfrm rot="2700000">
                <a:off x="429597" y="5110484"/>
                <a:ext cx="457200" cy="457200"/>
              </a:xfrm>
              <a:prstGeom prst="teardrop">
                <a:avLst>
                  <a:gd name="adj" fmla="val 151405"/>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rgbClr val="FFFFFF"/>
                  </a:solidFill>
                  <a:latin typeface="+mj-lt"/>
                </a:endParaRPr>
              </a:p>
            </p:txBody>
          </p:sp>
          <p:sp>
            <p:nvSpPr>
              <p:cNvPr id="65" name="Oval 64">
                <a:extLst>
                  <a:ext uri="{FF2B5EF4-FFF2-40B4-BE49-F238E27FC236}">
                    <a16:creationId xmlns:a16="http://schemas.microsoft.com/office/drawing/2014/main" id="{7DB3EFC8-6911-1E4F-A37F-0FC359C752E0}"/>
                  </a:ext>
                </a:extLst>
              </p:cNvPr>
              <p:cNvSpPr/>
              <p:nvPr/>
            </p:nvSpPr>
            <p:spPr bwMode="ltGray">
              <a:xfrm>
                <a:off x="449324" y="5126493"/>
                <a:ext cx="411480" cy="411480"/>
              </a:xfrm>
              <a:prstGeom prst="ellipse">
                <a:avLst/>
              </a:prstGeom>
              <a:solidFill>
                <a:srgbClr val="575756"/>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rgbClr val="FFFFFF"/>
                  </a:solidFill>
                  <a:latin typeface="+mj-lt"/>
                </a:endParaRPr>
              </a:p>
            </p:txBody>
          </p:sp>
        </p:grpSp>
        <p:sp>
          <p:nvSpPr>
            <p:cNvPr id="61" name="Freeform 4918">
              <a:extLst>
                <a:ext uri="{FF2B5EF4-FFF2-40B4-BE49-F238E27FC236}">
                  <a16:creationId xmlns:a16="http://schemas.microsoft.com/office/drawing/2014/main" id="{A73619E0-BAD6-B248-BDC7-03C0C50B0AF3}"/>
                </a:ext>
              </a:extLst>
            </p:cNvPr>
            <p:cNvSpPr>
              <a:spLocks noEditPoints="1"/>
            </p:cNvSpPr>
            <p:nvPr/>
          </p:nvSpPr>
          <p:spPr bwMode="auto">
            <a:xfrm>
              <a:off x="517307" y="5607885"/>
              <a:ext cx="240825" cy="380209"/>
            </a:xfrm>
            <a:custGeom>
              <a:avLst/>
              <a:gdLst>
                <a:gd name="T0" fmla="*/ 226 w 244"/>
                <a:gd name="T1" fmla="*/ 162 h 408"/>
                <a:gd name="T2" fmla="*/ 226 w 244"/>
                <a:gd name="T3" fmla="*/ 102 h 408"/>
                <a:gd name="T4" fmla="*/ 220 w 244"/>
                <a:gd name="T5" fmla="*/ 96 h 408"/>
                <a:gd name="T6" fmla="*/ 198 w 244"/>
                <a:gd name="T7" fmla="*/ 104 h 408"/>
                <a:gd name="T8" fmla="*/ 172 w 244"/>
                <a:gd name="T9" fmla="*/ 80 h 408"/>
                <a:gd name="T10" fmla="*/ 84 w 244"/>
                <a:gd name="T11" fmla="*/ 78 h 408"/>
                <a:gd name="T12" fmla="*/ 52 w 244"/>
                <a:gd name="T13" fmla="*/ 92 h 408"/>
                <a:gd name="T14" fmla="*/ 28 w 244"/>
                <a:gd name="T15" fmla="*/ 98 h 408"/>
                <a:gd name="T16" fmla="*/ 20 w 244"/>
                <a:gd name="T17" fmla="*/ 98 h 408"/>
                <a:gd name="T18" fmla="*/ 16 w 244"/>
                <a:gd name="T19" fmla="*/ 162 h 408"/>
                <a:gd name="T20" fmla="*/ 16 w 244"/>
                <a:gd name="T21" fmla="*/ 162 h 408"/>
                <a:gd name="T22" fmla="*/ 2 w 244"/>
                <a:gd name="T23" fmla="*/ 172 h 408"/>
                <a:gd name="T24" fmla="*/ 2 w 244"/>
                <a:gd name="T25" fmla="*/ 186 h 408"/>
                <a:gd name="T26" fmla="*/ 16 w 244"/>
                <a:gd name="T27" fmla="*/ 196 h 408"/>
                <a:gd name="T28" fmla="*/ 16 w 244"/>
                <a:gd name="T29" fmla="*/ 228 h 408"/>
                <a:gd name="T30" fmla="*/ 22 w 244"/>
                <a:gd name="T31" fmla="*/ 236 h 408"/>
                <a:gd name="T32" fmla="*/ 74 w 244"/>
                <a:gd name="T33" fmla="*/ 388 h 408"/>
                <a:gd name="T34" fmla="*/ 86 w 244"/>
                <a:gd name="T35" fmla="*/ 406 h 408"/>
                <a:gd name="T36" fmla="*/ 102 w 244"/>
                <a:gd name="T37" fmla="*/ 406 h 408"/>
                <a:gd name="T38" fmla="*/ 114 w 244"/>
                <a:gd name="T39" fmla="*/ 388 h 408"/>
                <a:gd name="T40" fmla="*/ 118 w 244"/>
                <a:gd name="T41" fmla="*/ 272 h 408"/>
                <a:gd name="T42" fmla="*/ 124 w 244"/>
                <a:gd name="T43" fmla="*/ 272 h 408"/>
                <a:gd name="T44" fmla="*/ 130 w 244"/>
                <a:gd name="T45" fmla="*/ 388 h 408"/>
                <a:gd name="T46" fmla="*/ 136 w 244"/>
                <a:gd name="T47" fmla="*/ 402 h 408"/>
                <a:gd name="T48" fmla="*/ 150 w 244"/>
                <a:gd name="T49" fmla="*/ 408 h 408"/>
                <a:gd name="T50" fmla="*/ 168 w 244"/>
                <a:gd name="T51" fmla="*/ 396 h 408"/>
                <a:gd name="T52" fmla="*/ 222 w 244"/>
                <a:gd name="T53" fmla="*/ 236 h 408"/>
                <a:gd name="T54" fmla="*/ 226 w 244"/>
                <a:gd name="T55" fmla="*/ 228 h 408"/>
                <a:gd name="T56" fmla="*/ 226 w 244"/>
                <a:gd name="T57" fmla="*/ 196 h 408"/>
                <a:gd name="T58" fmla="*/ 238 w 244"/>
                <a:gd name="T59" fmla="*/ 192 h 408"/>
                <a:gd name="T60" fmla="*/ 244 w 244"/>
                <a:gd name="T61" fmla="*/ 180 h 408"/>
                <a:gd name="T62" fmla="*/ 234 w 244"/>
                <a:gd name="T63" fmla="*/ 164 h 408"/>
                <a:gd name="T64" fmla="*/ 34 w 244"/>
                <a:gd name="T65" fmla="*/ 118 h 408"/>
                <a:gd name="T66" fmla="*/ 34 w 244"/>
                <a:gd name="T67" fmla="*/ 222 h 408"/>
                <a:gd name="T68" fmla="*/ 130 w 244"/>
                <a:gd name="T69" fmla="*/ 252 h 408"/>
                <a:gd name="T70" fmla="*/ 210 w 244"/>
                <a:gd name="T71" fmla="*/ 222 h 408"/>
                <a:gd name="T72" fmla="*/ 88 w 244"/>
                <a:gd name="T73" fmla="*/ 28 h 408"/>
                <a:gd name="T74" fmla="*/ 98 w 244"/>
                <a:gd name="T75" fmla="*/ 10 h 408"/>
                <a:gd name="T76" fmla="*/ 114 w 244"/>
                <a:gd name="T77" fmla="*/ 2 h 408"/>
                <a:gd name="T78" fmla="*/ 128 w 244"/>
                <a:gd name="T79" fmla="*/ 2 h 408"/>
                <a:gd name="T80" fmla="*/ 146 w 244"/>
                <a:gd name="T81" fmla="*/ 10 h 408"/>
                <a:gd name="T82" fmla="*/ 156 w 244"/>
                <a:gd name="T83" fmla="*/ 28 h 408"/>
                <a:gd name="T84" fmla="*/ 156 w 244"/>
                <a:gd name="T85" fmla="*/ 42 h 408"/>
                <a:gd name="T86" fmla="*/ 146 w 244"/>
                <a:gd name="T87" fmla="*/ 60 h 408"/>
                <a:gd name="T88" fmla="*/ 128 w 244"/>
                <a:gd name="T89" fmla="*/ 70 h 408"/>
                <a:gd name="T90" fmla="*/ 114 w 244"/>
                <a:gd name="T91" fmla="*/ 70 h 408"/>
                <a:gd name="T92" fmla="*/ 98 w 244"/>
                <a:gd name="T93" fmla="*/ 60 h 408"/>
                <a:gd name="T94" fmla="*/ 88 w 244"/>
                <a:gd name="T95" fmla="*/ 42 h 4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44" h="408">
                  <a:moveTo>
                    <a:pt x="226" y="162"/>
                  </a:moveTo>
                  <a:lnTo>
                    <a:pt x="226" y="162"/>
                  </a:lnTo>
                  <a:lnTo>
                    <a:pt x="226" y="162"/>
                  </a:lnTo>
                  <a:lnTo>
                    <a:pt x="226" y="106"/>
                  </a:lnTo>
                  <a:lnTo>
                    <a:pt x="226" y="106"/>
                  </a:lnTo>
                  <a:lnTo>
                    <a:pt x="226" y="102"/>
                  </a:lnTo>
                  <a:lnTo>
                    <a:pt x="222" y="98"/>
                  </a:lnTo>
                  <a:lnTo>
                    <a:pt x="222" y="98"/>
                  </a:lnTo>
                  <a:lnTo>
                    <a:pt x="220" y="96"/>
                  </a:lnTo>
                  <a:lnTo>
                    <a:pt x="214" y="98"/>
                  </a:lnTo>
                  <a:lnTo>
                    <a:pt x="198" y="104"/>
                  </a:lnTo>
                  <a:lnTo>
                    <a:pt x="198" y="104"/>
                  </a:lnTo>
                  <a:lnTo>
                    <a:pt x="192" y="94"/>
                  </a:lnTo>
                  <a:lnTo>
                    <a:pt x="182" y="86"/>
                  </a:lnTo>
                  <a:lnTo>
                    <a:pt x="172" y="80"/>
                  </a:lnTo>
                  <a:lnTo>
                    <a:pt x="158" y="78"/>
                  </a:lnTo>
                  <a:lnTo>
                    <a:pt x="84" y="78"/>
                  </a:lnTo>
                  <a:lnTo>
                    <a:pt x="84" y="78"/>
                  </a:lnTo>
                  <a:lnTo>
                    <a:pt x="72" y="80"/>
                  </a:lnTo>
                  <a:lnTo>
                    <a:pt x="60" y="84"/>
                  </a:lnTo>
                  <a:lnTo>
                    <a:pt x="52" y="92"/>
                  </a:lnTo>
                  <a:lnTo>
                    <a:pt x="44" y="104"/>
                  </a:lnTo>
                  <a:lnTo>
                    <a:pt x="28" y="98"/>
                  </a:lnTo>
                  <a:lnTo>
                    <a:pt x="28" y="98"/>
                  </a:lnTo>
                  <a:lnTo>
                    <a:pt x="24" y="96"/>
                  </a:lnTo>
                  <a:lnTo>
                    <a:pt x="20" y="98"/>
                  </a:lnTo>
                  <a:lnTo>
                    <a:pt x="20" y="98"/>
                  </a:lnTo>
                  <a:lnTo>
                    <a:pt x="18" y="102"/>
                  </a:lnTo>
                  <a:lnTo>
                    <a:pt x="16" y="106"/>
                  </a:lnTo>
                  <a:lnTo>
                    <a:pt x="16" y="162"/>
                  </a:lnTo>
                  <a:lnTo>
                    <a:pt x="16" y="162"/>
                  </a:lnTo>
                  <a:lnTo>
                    <a:pt x="16" y="162"/>
                  </a:lnTo>
                  <a:lnTo>
                    <a:pt x="16" y="162"/>
                  </a:lnTo>
                  <a:lnTo>
                    <a:pt x="10" y="164"/>
                  </a:lnTo>
                  <a:lnTo>
                    <a:pt x="4" y="168"/>
                  </a:lnTo>
                  <a:lnTo>
                    <a:pt x="2" y="172"/>
                  </a:lnTo>
                  <a:lnTo>
                    <a:pt x="0" y="180"/>
                  </a:lnTo>
                  <a:lnTo>
                    <a:pt x="0" y="180"/>
                  </a:lnTo>
                  <a:lnTo>
                    <a:pt x="2" y="186"/>
                  </a:lnTo>
                  <a:lnTo>
                    <a:pt x="4" y="192"/>
                  </a:lnTo>
                  <a:lnTo>
                    <a:pt x="10" y="194"/>
                  </a:lnTo>
                  <a:lnTo>
                    <a:pt x="16" y="196"/>
                  </a:lnTo>
                  <a:lnTo>
                    <a:pt x="16" y="196"/>
                  </a:lnTo>
                  <a:lnTo>
                    <a:pt x="16" y="196"/>
                  </a:lnTo>
                  <a:lnTo>
                    <a:pt x="16" y="228"/>
                  </a:lnTo>
                  <a:lnTo>
                    <a:pt x="16" y="228"/>
                  </a:lnTo>
                  <a:lnTo>
                    <a:pt x="18" y="234"/>
                  </a:lnTo>
                  <a:lnTo>
                    <a:pt x="22" y="236"/>
                  </a:lnTo>
                  <a:lnTo>
                    <a:pt x="74" y="256"/>
                  </a:lnTo>
                  <a:lnTo>
                    <a:pt x="74" y="388"/>
                  </a:lnTo>
                  <a:lnTo>
                    <a:pt x="74" y="388"/>
                  </a:lnTo>
                  <a:lnTo>
                    <a:pt x="76" y="396"/>
                  </a:lnTo>
                  <a:lnTo>
                    <a:pt x="80" y="402"/>
                  </a:lnTo>
                  <a:lnTo>
                    <a:pt x="86" y="406"/>
                  </a:lnTo>
                  <a:lnTo>
                    <a:pt x="94" y="408"/>
                  </a:lnTo>
                  <a:lnTo>
                    <a:pt x="94" y="408"/>
                  </a:lnTo>
                  <a:lnTo>
                    <a:pt x="102" y="406"/>
                  </a:lnTo>
                  <a:lnTo>
                    <a:pt x="108" y="402"/>
                  </a:lnTo>
                  <a:lnTo>
                    <a:pt x="112" y="396"/>
                  </a:lnTo>
                  <a:lnTo>
                    <a:pt x="114" y="388"/>
                  </a:lnTo>
                  <a:lnTo>
                    <a:pt x="114" y="270"/>
                  </a:lnTo>
                  <a:lnTo>
                    <a:pt x="118" y="272"/>
                  </a:lnTo>
                  <a:lnTo>
                    <a:pt x="118" y="272"/>
                  </a:lnTo>
                  <a:lnTo>
                    <a:pt x="122" y="274"/>
                  </a:lnTo>
                  <a:lnTo>
                    <a:pt x="122" y="274"/>
                  </a:lnTo>
                  <a:lnTo>
                    <a:pt x="124" y="272"/>
                  </a:lnTo>
                  <a:lnTo>
                    <a:pt x="124" y="272"/>
                  </a:lnTo>
                  <a:lnTo>
                    <a:pt x="130" y="270"/>
                  </a:lnTo>
                  <a:lnTo>
                    <a:pt x="130" y="388"/>
                  </a:lnTo>
                  <a:lnTo>
                    <a:pt x="130" y="388"/>
                  </a:lnTo>
                  <a:lnTo>
                    <a:pt x="132" y="396"/>
                  </a:lnTo>
                  <a:lnTo>
                    <a:pt x="136" y="402"/>
                  </a:lnTo>
                  <a:lnTo>
                    <a:pt x="142" y="406"/>
                  </a:lnTo>
                  <a:lnTo>
                    <a:pt x="150" y="408"/>
                  </a:lnTo>
                  <a:lnTo>
                    <a:pt x="150" y="408"/>
                  </a:lnTo>
                  <a:lnTo>
                    <a:pt x="158" y="406"/>
                  </a:lnTo>
                  <a:lnTo>
                    <a:pt x="164" y="402"/>
                  </a:lnTo>
                  <a:lnTo>
                    <a:pt x="168" y="396"/>
                  </a:lnTo>
                  <a:lnTo>
                    <a:pt x="170" y="388"/>
                  </a:lnTo>
                  <a:lnTo>
                    <a:pt x="170" y="256"/>
                  </a:lnTo>
                  <a:lnTo>
                    <a:pt x="222" y="236"/>
                  </a:lnTo>
                  <a:lnTo>
                    <a:pt x="222" y="236"/>
                  </a:lnTo>
                  <a:lnTo>
                    <a:pt x="226" y="234"/>
                  </a:lnTo>
                  <a:lnTo>
                    <a:pt x="226" y="228"/>
                  </a:lnTo>
                  <a:lnTo>
                    <a:pt x="226" y="196"/>
                  </a:lnTo>
                  <a:lnTo>
                    <a:pt x="226" y="196"/>
                  </a:lnTo>
                  <a:lnTo>
                    <a:pt x="226" y="196"/>
                  </a:lnTo>
                  <a:lnTo>
                    <a:pt x="226" y="196"/>
                  </a:lnTo>
                  <a:lnTo>
                    <a:pt x="234" y="194"/>
                  </a:lnTo>
                  <a:lnTo>
                    <a:pt x="238" y="192"/>
                  </a:lnTo>
                  <a:lnTo>
                    <a:pt x="242" y="186"/>
                  </a:lnTo>
                  <a:lnTo>
                    <a:pt x="244" y="180"/>
                  </a:lnTo>
                  <a:lnTo>
                    <a:pt x="244" y="180"/>
                  </a:lnTo>
                  <a:lnTo>
                    <a:pt x="242" y="172"/>
                  </a:lnTo>
                  <a:lnTo>
                    <a:pt x="238" y="168"/>
                  </a:lnTo>
                  <a:lnTo>
                    <a:pt x="234" y="164"/>
                  </a:lnTo>
                  <a:lnTo>
                    <a:pt x="226" y="162"/>
                  </a:lnTo>
                  <a:lnTo>
                    <a:pt x="226" y="162"/>
                  </a:lnTo>
                  <a:close/>
                  <a:moveTo>
                    <a:pt x="34" y="118"/>
                  </a:moveTo>
                  <a:lnTo>
                    <a:pt x="114" y="148"/>
                  </a:lnTo>
                  <a:lnTo>
                    <a:pt x="114" y="252"/>
                  </a:lnTo>
                  <a:lnTo>
                    <a:pt x="34" y="222"/>
                  </a:lnTo>
                  <a:lnTo>
                    <a:pt x="34" y="118"/>
                  </a:lnTo>
                  <a:close/>
                  <a:moveTo>
                    <a:pt x="210" y="222"/>
                  </a:moveTo>
                  <a:lnTo>
                    <a:pt x="130" y="252"/>
                  </a:lnTo>
                  <a:lnTo>
                    <a:pt x="130" y="148"/>
                  </a:lnTo>
                  <a:lnTo>
                    <a:pt x="210" y="118"/>
                  </a:lnTo>
                  <a:lnTo>
                    <a:pt x="210" y="222"/>
                  </a:lnTo>
                  <a:close/>
                  <a:moveTo>
                    <a:pt x="88" y="36"/>
                  </a:moveTo>
                  <a:lnTo>
                    <a:pt x="88" y="36"/>
                  </a:lnTo>
                  <a:lnTo>
                    <a:pt x="88" y="28"/>
                  </a:lnTo>
                  <a:lnTo>
                    <a:pt x="90" y="22"/>
                  </a:lnTo>
                  <a:lnTo>
                    <a:pt x="94" y="16"/>
                  </a:lnTo>
                  <a:lnTo>
                    <a:pt x="98" y="10"/>
                  </a:lnTo>
                  <a:lnTo>
                    <a:pt x="102" y="6"/>
                  </a:lnTo>
                  <a:lnTo>
                    <a:pt x="108" y="4"/>
                  </a:lnTo>
                  <a:lnTo>
                    <a:pt x="114" y="2"/>
                  </a:lnTo>
                  <a:lnTo>
                    <a:pt x="122" y="0"/>
                  </a:lnTo>
                  <a:lnTo>
                    <a:pt x="122" y="0"/>
                  </a:lnTo>
                  <a:lnTo>
                    <a:pt x="128" y="2"/>
                  </a:lnTo>
                  <a:lnTo>
                    <a:pt x="136" y="4"/>
                  </a:lnTo>
                  <a:lnTo>
                    <a:pt x="142" y="6"/>
                  </a:lnTo>
                  <a:lnTo>
                    <a:pt x="146" y="10"/>
                  </a:lnTo>
                  <a:lnTo>
                    <a:pt x="150" y="16"/>
                  </a:lnTo>
                  <a:lnTo>
                    <a:pt x="154" y="22"/>
                  </a:lnTo>
                  <a:lnTo>
                    <a:pt x="156" y="28"/>
                  </a:lnTo>
                  <a:lnTo>
                    <a:pt x="156" y="36"/>
                  </a:lnTo>
                  <a:lnTo>
                    <a:pt x="156" y="36"/>
                  </a:lnTo>
                  <a:lnTo>
                    <a:pt x="156" y="42"/>
                  </a:lnTo>
                  <a:lnTo>
                    <a:pt x="154" y="48"/>
                  </a:lnTo>
                  <a:lnTo>
                    <a:pt x="150" y="54"/>
                  </a:lnTo>
                  <a:lnTo>
                    <a:pt x="146" y="60"/>
                  </a:lnTo>
                  <a:lnTo>
                    <a:pt x="142" y="64"/>
                  </a:lnTo>
                  <a:lnTo>
                    <a:pt x="136" y="68"/>
                  </a:lnTo>
                  <a:lnTo>
                    <a:pt x="128" y="70"/>
                  </a:lnTo>
                  <a:lnTo>
                    <a:pt x="122" y="70"/>
                  </a:lnTo>
                  <a:lnTo>
                    <a:pt x="122" y="70"/>
                  </a:lnTo>
                  <a:lnTo>
                    <a:pt x="114" y="70"/>
                  </a:lnTo>
                  <a:lnTo>
                    <a:pt x="108" y="68"/>
                  </a:lnTo>
                  <a:lnTo>
                    <a:pt x="102" y="64"/>
                  </a:lnTo>
                  <a:lnTo>
                    <a:pt x="98" y="60"/>
                  </a:lnTo>
                  <a:lnTo>
                    <a:pt x="94" y="54"/>
                  </a:lnTo>
                  <a:lnTo>
                    <a:pt x="90" y="48"/>
                  </a:lnTo>
                  <a:lnTo>
                    <a:pt x="88" y="42"/>
                  </a:lnTo>
                  <a:lnTo>
                    <a:pt x="88" y="36"/>
                  </a:lnTo>
                  <a:lnTo>
                    <a:pt x="88" y="3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dirty="0"/>
            </a:p>
          </p:txBody>
        </p:sp>
      </p:grpSp>
      <p:grpSp>
        <p:nvGrpSpPr>
          <p:cNvPr id="66" name="Group 65">
            <a:extLst>
              <a:ext uri="{FF2B5EF4-FFF2-40B4-BE49-F238E27FC236}">
                <a16:creationId xmlns:a16="http://schemas.microsoft.com/office/drawing/2014/main" id="{A6B87F10-4B3E-A14B-8A6E-C806AED70E1A}"/>
              </a:ext>
            </a:extLst>
          </p:cNvPr>
          <p:cNvGrpSpPr/>
          <p:nvPr/>
        </p:nvGrpSpPr>
        <p:grpSpPr>
          <a:xfrm>
            <a:off x="466103" y="3965655"/>
            <a:ext cx="339400" cy="339400"/>
            <a:chOff x="429597" y="5110484"/>
            <a:chExt cx="457200" cy="457200"/>
          </a:xfrm>
        </p:grpSpPr>
        <p:grpSp>
          <p:nvGrpSpPr>
            <p:cNvPr id="69" name="Group 68">
              <a:extLst>
                <a:ext uri="{FF2B5EF4-FFF2-40B4-BE49-F238E27FC236}">
                  <a16:creationId xmlns:a16="http://schemas.microsoft.com/office/drawing/2014/main" id="{2CA07FA5-E5CF-8941-9180-A39A57F4DB14}"/>
                </a:ext>
              </a:extLst>
            </p:cNvPr>
            <p:cNvGrpSpPr/>
            <p:nvPr/>
          </p:nvGrpSpPr>
          <p:grpSpPr>
            <a:xfrm>
              <a:off x="429597" y="5110484"/>
              <a:ext cx="457200" cy="457200"/>
              <a:chOff x="429597" y="5110484"/>
              <a:chExt cx="457200" cy="457200"/>
            </a:xfrm>
          </p:grpSpPr>
          <p:sp>
            <p:nvSpPr>
              <p:cNvPr id="71" name="Teardrop 70">
                <a:extLst>
                  <a:ext uri="{FF2B5EF4-FFF2-40B4-BE49-F238E27FC236}">
                    <a16:creationId xmlns:a16="http://schemas.microsoft.com/office/drawing/2014/main" id="{F2E6D594-6088-8248-B6EF-7CB905297F69}"/>
                  </a:ext>
                </a:extLst>
              </p:cNvPr>
              <p:cNvSpPr/>
              <p:nvPr/>
            </p:nvSpPr>
            <p:spPr bwMode="ltGray">
              <a:xfrm rot="2700000">
                <a:off x="429597" y="5110484"/>
                <a:ext cx="457200" cy="457200"/>
              </a:xfrm>
              <a:prstGeom prst="teardrop">
                <a:avLst>
                  <a:gd name="adj" fmla="val 151405"/>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rgbClr val="FFFFFF"/>
                  </a:solidFill>
                  <a:latin typeface="+mj-lt"/>
                </a:endParaRPr>
              </a:p>
            </p:txBody>
          </p:sp>
          <p:sp>
            <p:nvSpPr>
              <p:cNvPr id="74" name="Oval 73">
                <a:extLst>
                  <a:ext uri="{FF2B5EF4-FFF2-40B4-BE49-F238E27FC236}">
                    <a16:creationId xmlns:a16="http://schemas.microsoft.com/office/drawing/2014/main" id="{C5007529-3153-FC4D-8A9E-BF2AB7F71AC2}"/>
                  </a:ext>
                </a:extLst>
              </p:cNvPr>
              <p:cNvSpPr/>
              <p:nvPr/>
            </p:nvSpPr>
            <p:spPr bwMode="ltGray">
              <a:xfrm>
                <a:off x="449324" y="5126493"/>
                <a:ext cx="411480" cy="411480"/>
              </a:xfrm>
              <a:prstGeom prst="ellipse">
                <a:avLst/>
              </a:prstGeom>
              <a:solidFill>
                <a:srgbClr val="9D9D9C"/>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rgbClr val="FFFFFF"/>
                  </a:solidFill>
                  <a:latin typeface="+mj-lt"/>
                </a:endParaRPr>
              </a:p>
            </p:txBody>
          </p:sp>
        </p:grpSp>
        <p:sp>
          <p:nvSpPr>
            <p:cNvPr id="70" name="Freeform 4960">
              <a:extLst>
                <a:ext uri="{FF2B5EF4-FFF2-40B4-BE49-F238E27FC236}">
                  <a16:creationId xmlns:a16="http://schemas.microsoft.com/office/drawing/2014/main" id="{3A6D099C-0F32-4A44-B26C-1EA0BEDB8E19}"/>
                </a:ext>
              </a:extLst>
            </p:cNvPr>
            <p:cNvSpPr>
              <a:spLocks noEditPoints="1"/>
            </p:cNvSpPr>
            <p:nvPr/>
          </p:nvSpPr>
          <p:spPr bwMode="auto">
            <a:xfrm>
              <a:off x="500373" y="5246357"/>
              <a:ext cx="331504" cy="144657"/>
            </a:xfrm>
            <a:custGeom>
              <a:avLst/>
              <a:gdLst>
                <a:gd name="T0" fmla="*/ 242 w 350"/>
                <a:gd name="T1" fmla="*/ 32 h 184"/>
                <a:gd name="T2" fmla="*/ 236 w 350"/>
                <a:gd name="T3" fmla="*/ 42 h 184"/>
                <a:gd name="T4" fmla="*/ 78 w 350"/>
                <a:gd name="T5" fmla="*/ 42 h 184"/>
                <a:gd name="T6" fmla="*/ 68 w 350"/>
                <a:gd name="T7" fmla="*/ 36 h 184"/>
                <a:gd name="T8" fmla="*/ 68 w 350"/>
                <a:gd name="T9" fmla="*/ 10 h 184"/>
                <a:gd name="T10" fmla="*/ 74 w 350"/>
                <a:gd name="T11" fmla="*/ 0 h 184"/>
                <a:gd name="T12" fmla="*/ 232 w 350"/>
                <a:gd name="T13" fmla="*/ 0 h 184"/>
                <a:gd name="T14" fmla="*/ 242 w 350"/>
                <a:gd name="T15" fmla="*/ 6 h 184"/>
                <a:gd name="T16" fmla="*/ 34 w 350"/>
                <a:gd name="T17" fmla="*/ 0 h 184"/>
                <a:gd name="T18" fmla="*/ 6 w 350"/>
                <a:gd name="T19" fmla="*/ 0 h 184"/>
                <a:gd name="T20" fmla="*/ 0 w 350"/>
                <a:gd name="T21" fmla="*/ 10 h 184"/>
                <a:gd name="T22" fmla="*/ 0 w 350"/>
                <a:gd name="T23" fmla="*/ 36 h 184"/>
                <a:gd name="T24" fmla="*/ 10 w 350"/>
                <a:gd name="T25" fmla="*/ 42 h 184"/>
                <a:gd name="T26" fmla="*/ 38 w 350"/>
                <a:gd name="T27" fmla="*/ 42 h 184"/>
                <a:gd name="T28" fmla="*/ 44 w 350"/>
                <a:gd name="T29" fmla="*/ 32 h 184"/>
                <a:gd name="T30" fmla="*/ 42 w 350"/>
                <a:gd name="T31" fmla="*/ 6 h 184"/>
                <a:gd name="T32" fmla="*/ 34 w 350"/>
                <a:gd name="T33" fmla="*/ 0 h 184"/>
                <a:gd name="T34" fmla="*/ 174 w 350"/>
                <a:gd name="T35" fmla="*/ 114 h 184"/>
                <a:gd name="T36" fmla="*/ 78 w 350"/>
                <a:gd name="T37" fmla="*/ 70 h 184"/>
                <a:gd name="T38" fmla="*/ 70 w 350"/>
                <a:gd name="T39" fmla="*/ 72 h 184"/>
                <a:gd name="T40" fmla="*/ 68 w 350"/>
                <a:gd name="T41" fmla="*/ 104 h 184"/>
                <a:gd name="T42" fmla="*/ 70 w 350"/>
                <a:gd name="T43" fmla="*/ 110 h 184"/>
                <a:gd name="T44" fmla="*/ 78 w 350"/>
                <a:gd name="T45" fmla="*/ 114 h 184"/>
                <a:gd name="T46" fmla="*/ 10 w 350"/>
                <a:gd name="T47" fmla="*/ 140 h 184"/>
                <a:gd name="T48" fmla="*/ 0 w 350"/>
                <a:gd name="T49" fmla="*/ 146 h 184"/>
                <a:gd name="T50" fmla="*/ 0 w 350"/>
                <a:gd name="T51" fmla="*/ 174 h 184"/>
                <a:gd name="T52" fmla="*/ 6 w 350"/>
                <a:gd name="T53" fmla="*/ 184 h 184"/>
                <a:gd name="T54" fmla="*/ 34 w 350"/>
                <a:gd name="T55" fmla="*/ 184 h 184"/>
                <a:gd name="T56" fmla="*/ 42 w 350"/>
                <a:gd name="T57" fmla="*/ 178 h 184"/>
                <a:gd name="T58" fmla="*/ 44 w 350"/>
                <a:gd name="T59" fmla="*/ 150 h 184"/>
                <a:gd name="T60" fmla="*/ 38 w 350"/>
                <a:gd name="T61" fmla="*/ 142 h 184"/>
                <a:gd name="T62" fmla="*/ 188 w 350"/>
                <a:gd name="T63" fmla="*/ 140 h 184"/>
                <a:gd name="T64" fmla="*/ 74 w 350"/>
                <a:gd name="T65" fmla="*/ 142 h 184"/>
                <a:gd name="T66" fmla="*/ 68 w 350"/>
                <a:gd name="T67" fmla="*/ 150 h 184"/>
                <a:gd name="T68" fmla="*/ 68 w 350"/>
                <a:gd name="T69" fmla="*/ 178 h 184"/>
                <a:gd name="T70" fmla="*/ 78 w 350"/>
                <a:gd name="T71" fmla="*/ 184 h 184"/>
                <a:gd name="T72" fmla="*/ 34 w 350"/>
                <a:gd name="T73" fmla="*/ 70 h 184"/>
                <a:gd name="T74" fmla="*/ 6 w 350"/>
                <a:gd name="T75" fmla="*/ 70 h 184"/>
                <a:gd name="T76" fmla="*/ 0 w 350"/>
                <a:gd name="T77" fmla="*/ 80 h 184"/>
                <a:gd name="T78" fmla="*/ 0 w 350"/>
                <a:gd name="T79" fmla="*/ 108 h 184"/>
                <a:gd name="T80" fmla="*/ 10 w 350"/>
                <a:gd name="T81" fmla="*/ 114 h 184"/>
                <a:gd name="T82" fmla="*/ 38 w 350"/>
                <a:gd name="T83" fmla="*/ 112 h 184"/>
                <a:gd name="T84" fmla="*/ 44 w 350"/>
                <a:gd name="T85" fmla="*/ 104 h 184"/>
                <a:gd name="T86" fmla="*/ 42 w 350"/>
                <a:gd name="T87" fmla="*/ 76 h 184"/>
                <a:gd name="T88" fmla="*/ 34 w 350"/>
                <a:gd name="T89" fmla="*/ 70 h 184"/>
                <a:gd name="T90" fmla="*/ 312 w 350"/>
                <a:gd name="T91" fmla="*/ 0 h 184"/>
                <a:gd name="T92" fmla="*/ 184 w 350"/>
                <a:gd name="T93" fmla="*/ 66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50" h="184">
                  <a:moveTo>
                    <a:pt x="242" y="10"/>
                  </a:moveTo>
                  <a:lnTo>
                    <a:pt x="242" y="32"/>
                  </a:lnTo>
                  <a:lnTo>
                    <a:pt x="242" y="32"/>
                  </a:lnTo>
                  <a:lnTo>
                    <a:pt x="242" y="36"/>
                  </a:lnTo>
                  <a:lnTo>
                    <a:pt x="240" y="40"/>
                  </a:lnTo>
                  <a:lnTo>
                    <a:pt x="236" y="42"/>
                  </a:lnTo>
                  <a:lnTo>
                    <a:pt x="232" y="42"/>
                  </a:lnTo>
                  <a:lnTo>
                    <a:pt x="78" y="42"/>
                  </a:lnTo>
                  <a:lnTo>
                    <a:pt x="78" y="42"/>
                  </a:lnTo>
                  <a:lnTo>
                    <a:pt x="74" y="42"/>
                  </a:lnTo>
                  <a:lnTo>
                    <a:pt x="70" y="40"/>
                  </a:lnTo>
                  <a:lnTo>
                    <a:pt x="68" y="36"/>
                  </a:lnTo>
                  <a:lnTo>
                    <a:pt x="68" y="32"/>
                  </a:lnTo>
                  <a:lnTo>
                    <a:pt x="68" y="10"/>
                  </a:lnTo>
                  <a:lnTo>
                    <a:pt x="68" y="10"/>
                  </a:lnTo>
                  <a:lnTo>
                    <a:pt x="68" y="6"/>
                  </a:lnTo>
                  <a:lnTo>
                    <a:pt x="70" y="2"/>
                  </a:lnTo>
                  <a:lnTo>
                    <a:pt x="74" y="0"/>
                  </a:lnTo>
                  <a:lnTo>
                    <a:pt x="78" y="0"/>
                  </a:lnTo>
                  <a:lnTo>
                    <a:pt x="232" y="0"/>
                  </a:lnTo>
                  <a:lnTo>
                    <a:pt x="232" y="0"/>
                  </a:lnTo>
                  <a:lnTo>
                    <a:pt x="236" y="0"/>
                  </a:lnTo>
                  <a:lnTo>
                    <a:pt x="240" y="2"/>
                  </a:lnTo>
                  <a:lnTo>
                    <a:pt x="242" y="6"/>
                  </a:lnTo>
                  <a:lnTo>
                    <a:pt x="242" y="10"/>
                  </a:lnTo>
                  <a:lnTo>
                    <a:pt x="242" y="10"/>
                  </a:lnTo>
                  <a:close/>
                  <a:moveTo>
                    <a:pt x="34" y="0"/>
                  </a:moveTo>
                  <a:lnTo>
                    <a:pt x="10" y="0"/>
                  </a:lnTo>
                  <a:lnTo>
                    <a:pt x="10" y="0"/>
                  </a:lnTo>
                  <a:lnTo>
                    <a:pt x="6" y="0"/>
                  </a:lnTo>
                  <a:lnTo>
                    <a:pt x="2" y="2"/>
                  </a:lnTo>
                  <a:lnTo>
                    <a:pt x="0" y="6"/>
                  </a:lnTo>
                  <a:lnTo>
                    <a:pt x="0" y="10"/>
                  </a:lnTo>
                  <a:lnTo>
                    <a:pt x="0" y="32"/>
                  </a:lnTo>
                  <a:lnTo>
                    <a:pt x="0" y="32"/>
                  </a:lnTo>
                  <a:lnTo>
                    <a:pt x="0" y="36"/>
                  </a:lnTo>
                  <a:lnTo>
                    <a:pt x="2" y="40"/>
                  </a:lnTo>
                  <a:lnTo>
                    <a:pt x="6" y="42"/>
                  </a:lnTo>
                  <a:lnTo>
                    <a:pt x="10" y="42"/>
                  </a:lnTo>
                  <a:lnTo>
                    <a:pt x="34" y="42"/>
                  </a:lnTo>
                  <a:lnTo>
                    <a:pt x="34" y="42"/>
                  </a:lnTo>
                  <a:lnTo>
                    <a:pt x="38" y="42"/>
                  </a:lnTo>
                  <a:lnTo>
                    <a:pt x="40" y="40"/>
                  </a:lnTo>
                  <a:lnTo>
                    <a:pt x="42" y="36"/>
                  </a:lnTo>
                  <a:lnTo>
                    <a:pt x="44" y="32"/>
                  </a:lnTo>
                  <a:lnTo>
                    <a:pt x="44" y="10"/>
                  </a:lnTo>
                  <a:lnTo>
                    <a:pt x="44" y="10"/>
                  </a:lnTo>
                  <a:lnTo>
                    <a:pt x="42" y="6"/>
                  </a:lnTo>
                  <a:lnTo>
                    <a:pt x="40" y="2"/>
                  </a:lnTo>
                  <a:lnTo>
                    <a:pt x="38" y="0"/>
                  </a:lnTo>
                  <a:lnTo>
                    <a:pt x="34" y="0"/>
                  </a:lnTo>
                  <a:lnTo>
                    <a:pt x="34" y="0"/>
                  </a:lnTo>
                  <a:close/>
                  <a:moveTo>
                    <a:pt x="78" y="114"/>
                  </a:moveTo>
                  <a:lnTo>
                    <a:pt x="174" y="114"/>
                  </a:lnTo>
                  <a:lnTo>
                    <a:pt x="156" y="80"/>
                  </a:lnTo>
                  <a:lnTo>
                    <a:pt x="150" y="70"/>
                  </a:lnTo>
                  <a:lnTo>
                    <a:pt x="78" y="70"/>
                  </a:lnTo>
                  <a:lnTo>
                    <a:pt x="78" y="70"/>
                  </a:lnTo>
                  <a:lnTo>
                    <a:pt x="74" y="70"/>
                  </a:lnTo>
                  <a:lnTo>
                    <a:pt x="70" y="72"/>
                  </a:lnTo>
                  <a:lnTo>
                    <a:pt x="68" y="76"/>
                  </a:lnTo>
                  <a:lnTo>
                    <a:pt x="68" y="80"/>
                  </a:lnTo>
                  <a:lnTo>
                    <a:pt x="68" y="104"/>
                  </a:lnTo>
                  <a:lnTo>
                    <a:pt x="68" y="104"/>
                  </a:lnTo>
                  <a:lnTo>
                    <a:pt x="68" y="108"/>
                  </a:lnTo>
                  <a:lnTo>
                    <a:pt x="70" y="110"/>
                  </a:lnTo>
                  <a:lnTo>
                    <a:pt x="74" y="112"/>
                  </a:lnTo>
                  <a:lnTo>
                    <a:pt x="78" y="114"/>
                  </a:lnTo>
                  <a:lnTo>
                    <a:pt x="78" y="114"/>
                  </a:lnTo>
                  <a:close/>
                  <a:moveTo>
                    <a:pt x="34" y="140"/>
                  </a:moveTo>
                  <a:lnTo>
                    <a:pt x="10" y="140"/>
                  </a:lnTo>
                  <a:lnTo>
                    <a:pt x="10" y="140"/>
                  </a:lnTo>
                  <a:lnTo>
                    <a:pt x="6" y="142"/>
                  </a:lnTo>
                  <a:lnTo>
                    <a:pt x="2" y="144"/>
                  </a:lnTo>
                  <a:lnTo>
                    <a:pt x="0" y="146"/>
                  </a:lnTo>
                  <a:lnTo>
                    <a:pt x="0" y="150"/>
                  </a:lnTo>
                  <a:lnTo>
                    <a:pt x="0" y="174"/>
                  </a:lnTo>
                  <a:lnTo>
                    <a:pt x="0" y="174"/>
                  </a:lnTo>
                  <a:lnTo>
                    <a:pt x="0" y="178"/>
                  </a:lnTo>
                  <a:lnTo>
                    <a:pt x="2" y="182"/>
                  </a:lnTo>
                  <a:lnTo>
                    <a:pt x="6" y="184"/>
                  </a:lnTo>
                  <a:lnTo>
                    <a:pt x="10" y="184"/>
                  </a:lnTo>
                  <a:lnTo>
                    <a:pt x="34" y="184"/>
                  </a:lnTo>
                  <a:lnTo>
                    <a:pt x="34" y="184"/>
                  </a:lnTo>
                  <a:lnTo>
                    <a:pt x="38" y="184"/>
                  </a:lnTo>
                  <a:lnTo>
                    <a:pt x="40" y="182"/>
                  </a:lnTo>
                  <a:lnTo>
                    <a:pt x="42" y="178"/>
                  </a:lnTo>
                  <a:lnTo>
                    <a:pt x="44" y="174"/>
                  </a:lnTo>
                  <a:lnTo>
                    <a:pt x="44" y="150"/>
                  </a:lnTo>
                  <a:lnTo>
                    <a:pt x="44" y="150"/>
                  </a:lnTo>
                  <a:lnTo>
                    <a:pt x="42" y="146"/>
                  </a:lnTo>
                  <a:lnTo>
                    <a:pt x="40" y="144"/>
                  </a:lnTo>
                  <a:lnTo>
                    <a:pt x="38" y="142"/>
                  </a:lnTo>
                  <a:lnTo>
                    <a:pt x="34" y="140"/>
                  </a:lnTo>
                  <a:lnTo>
                    <a:pt x="34" y="140"/>
                  </a:lnTo>
                  <a:close/>
                  <a:moveTo>
                    <a:pt x="188" y="140"/>
                  </a:moveTo>
                  <a:lnTo>
                    <a:pt x="78" y="140"/>
                  </a:lnTo>
                  <a:lnTo>
                    <a:pt x="78" y="140"/>
                  </a:lnTo>
                  <a:lnTo>
                    <a:pt x="74" y="142"/>
                  </a:lnTo>
                  <a:lnTo>
                    <a:pt x="70" y="144"/>
                  </a:lnTo>
                  <a:lnTo>
                    <a:pt x="68" y="146"/>
                  </a:lnTo>
                  <a:lnTo>
                    <a:pt x="68" y="150"/>
                  </a:lnTo>
                  <a:lnTo>
                    <a:pt x="68" y="174"/>
                  </a:lnTo>
                  <a:lnTo>
                    <a:pt x="68" y="174"/>
                  </a:lnTo>
                  <a:lnTo>
                    <a:pt x="68" y="178"/>
                  </a:lnTo>
                  <a:lnTo>
                    <a:pt x="70" y="182"/>
                  </a:lnTo>
                  <a:lnTo>
                    <a:pt x="74" y="184"/>
                  </a:lnTo>
                  <a:lnTo>
                    <a:pt x="78" y="184"/>
                  </a:lnTo>
                  <a:lnTo>
                    <a:pt x="212" y="184"/>
                  </a:lnTo>
                  <a:lnTo>
                    <a:pt x="188" y="140"/>
                  </a:lnTo>
                  <a:close/>
                  <a:moveTo>
                    <a:pt x="34" y="70"/>
                  </a:moveTo>
                  <a:lnTo>
                    <a:pt x="10" y="70"/>
                  </a:lnTo>
                  <a:lnTo>
                    <a:pt x="10" y="70"/>
                  </a:lnTo>
                  <a:lnTo>
                    <a:pt x="6" y="70"/>
                  </a:lnTo>
                  <a:lnTo>
                    <a:pt x="2" y="72"/>
                  </a:lnTo>
                  <a:lnTo>
                    <a:pt x="0" y="76"/>
                  </a:lnTo>
                  <a:lnTo>
                    <a:pt x="0" y="80"/>
                  </a:lnTo>
                  <a:lnTo>
                    <a:pt x="0" y="104"/>
                  </a:lnTo>
                  <a:lnTo>
                    <a:pt x="0" y="104"/>
                  </a:lnTo>
                  <a:lnTo>
                    <a:pt x="0" y="108"/>
                  </a:lnTo>
                  <a:lnTo>
                    <a:pt x="2" y="110"/>
                  </a:lnTo>
                  <a:lnTo>
                    <a:pt x="6" y="112"/>
                  </a:lnTo>
                  <a:lnTo>
                    <a:pt x="10" y="114"/>
                  </a:lnTo>
                  <a:lnTo>
                    <a:pt x="34" y="114"/>
                  </a:lnTo>
                  <a:lnTo>
                    <a:pt x="34" y="114"/>
                  </a:lnTo>
                  <a:lnTo>
                    <a:pt x="38" y="112"/>
                  </a:lnTo>
                  <a:lnTo>
                    <a:pt x="40" y="110"/>
                  </a:lnTo>
                  <a:lnTo>
                    <a:pt x="42" y="108"/>
                  </a:lnTo>
                  <a:lnTo>
                    <a:pt x="44" y="104"/>
                  </a:lnTo>
                  <a:lnTo>
                    <a:pt x="44" y="80"/>
                  </a:lnTo>
                  <a:lnTo>
                    <a:pt x="44" y="80"/>
                  </a:lnTo>
                  <a:lnTo>
                    <a:pt x="42" y="76"/>
                  </a:lnTo>
                  <a:lnTo>
                    <a:pt x="40" y="72"/>
                  </a:lnTo>
                  <a:lnTo>
                    <a:pt x="38" y="70"/>
                  </a:lnTo>
                  <a:lnTo>
                    <a:pt x="34" y="70"/>
                  </a:lnTo>
                  <a:lnTo>
                    <a:pt x="34" y="70"/>
                  </a:lnTo>
                  <a:close/>
                  <a:moveTo>
                    <a:pt x="350" y="0"/>
                  </a:moveTo>
                  <a:lnTo>
                    <a:pt x="312" y="0"/>
                  </a:lnTo>
                  <a:lnTo>
                    <a:pt x="248" y="116"/>
                  </a:lnTo>
                  <a:lnTo>
                    <a:pt x="220" y="66"/>
                  </a:lnTo>
                  <a:lnTo>
                    <a:pt x="184" y="66"/>
                  </a:lnTo>
                  <a:lnTo>
                    <a:pt x="248" y="184"/>
                  </a:lnTo>
                  <a:lnTo>
                    <a:pt x="350"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dirty="0"/>
            </a:p>
          </p:txBody>
        </p:sp>
      </p:grpSp>
      <p:grpSp>
        <p:nvGrpSpPr>
          <p:cNvPr id="75" name="Group 74">
            <a:extLst>
              <a:ext uri="{FF2B5EF4-FFF2-40B4-BE49-F238E27FC236}">
                <a16:creationId xmlns:a16="http://schemas.microsoft.com/office/drawing/2014/main" id="{2F893352-8247-E647-8F33-2C50FF4C08EE}"/>
              </a:ext>
            </a:extLst>
          </p:cNvPr>
          <p:cNvGrpSpPr/>
          <p:nvPr/>
        </p:nvGrpSpPr>
        <p:grpSpPr>
          <a:xfrm>
            <a:off x="464641" y="3279980"/>
            <a:ext cx="339400" cy="339400"/>
            <a:chOff x="427628" y="4186824"/>
            <a:chExt cx="457200" cy="457200"/>
          </a:xfrm>
        </p:grpSpPr>
        <p:grpSp>
          <p:nvGrpSpPr>
            <p:cNvPr id="77" name="Group 76">
              <a:extLst>
                <a:ext uri="{FF2B5EF4-FFF2-40B4-BE49-F238E27FC236}">
                  <a16:creationId xmlns:a16="http://schemas.microsoft.com/office/drawing/2014/main" id="{90A900D2-69A8-6940-B8CF-113A2687D00D}"/>
                </a:ext>
              </a:extLst>
            </p:cNvPr>
            <p:cNvGrpSpPr/>
            <p:nvPr/>
          </p:nvGrpSpPr>
          <p:grpSpPr>
            <a:xfrm>
              <a:off x="427628" y="4186824"/>
              <a:ext cx="457200" cy="457200"/>
              <a:chOff x="426464" y="3720364"/>
              <a:chExt cx="457200" cy="457200"/>
            </a:xfrm>
          </p:grpSpPr>
          <p:sp>
            <p:nvSpPr>
              <p:cNvPr id="86" name="Teardrop 85">
                <a:extLst>
                  <a:ext uri="{FF2B5EF4-FFF2-40B4-BE49-F238E27FC236}">
                    <a16:creationId xmlns:a16="http://schemas.microsoft.com/office/drawing/2014/main" id="{C3422610-76D8-C14A-9D1F-B9DFB20277CB}"/>
                  </a:ext>
                </a:extLst>
              </p:cNvPr>
              <p:cNvSpPr/>
              <p:nvPr/>
            </p:nvSpPr>
            <p:spPr bwMode="ltGray">
              <a:xfrm rot="2700000">
                <a:off x="426464" y="3720364"/>
                <a:ext cx="457200" cy="457200"/>
              </a:xfrm>
              <a:prstGeom prst="teardrop">
                <a:avLst>
                  <a:gd name="adj" fmla="val 151405"/>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rgbClr val="FFFFFF"/>
                  </a:solidFill>
                  <a:latin typeface="+mj-lt"/>
                </a:endParaRPr>
              </a:p>
            </p:txBody>
          </p:sp>
          <p:sp>
            <p:nvSpPr>
              <p:cNvPr id="91" name="Oval 90">
                <a:extLst>
                  <a:ext uri="{FF2B5EF4-FFF2-40B4-BE49-F238E27FC236}">
                    <a16:creationId xmlns:a16="http://schemas.microsoft.com/office/drawing/2014/main" id="{3C8E971E-BCD3-9443-B2D5-6639371906DC}"/>
                  </a:ext>
                </a:extLst>
              </p:cNvPr>
              <p:cNvSpPr/>
              <p:nvPr/>
            </p:nvSpPr>
            <p:spPr bwMode="ltGray">
              <a:xfrm>
                <a:off x="449324" y="3743542"/>
                <a:ext cx="411480" cy="411480"/>
              </a:xfrm>
              <a:prstGeom prst="ellipse">
                <a:avLst/>
              </a:prstGeom>
              <a:solidFill>
                <a:srgbClr val="9D9D9C"/>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rgbClr val="FFFFFF"/>
                  </a:solidFill>
                  <a:latin typeface="+mj-lt"/>
                </a:endParaRPr>
              </a:p>
            </p:txBody>
          </p:sp>
        </p:grpSp>
        <p:sp>
          <p:nvSpPr>
            <p:cNvPr id="84" name="Freeform 41">
              <a:extLst>
                <a:ext uri="{FF2B5EF4-FFF2-40B4-BE49-F238E27FC236}">
                  <a16:creationId xmlns:a16="http://schemas.microsoft.com/office/drawing/2014/main" id="{A2746375-B63C-FD41-AA0F-95A951D81896}"/>
                </a:ext>
              </a:extLst>
            </p:cNvPr>
            <p:cNvSpPr>
              <a:spLocks noEditPoints="1"/>
            </p:cNvSpPr>
            <p:nvPr/>
          </p:nvSpPr>
          <p:spPr bwMode="auto">
            <a:xfrm>
              <a:off x="571258" y="4240048"/>
              <a:ext cx="169940" cy="337849"/>
            </a:xfrm>
            <a:custGeom>
              <a:avLst/>
              <a:gdLst>
                <a:gd name="T0" fmla="*/ 484 w 560"/>
                <a:gd name="T1" fmla="*/ 88 h 1186"/>
                <a:gd name="T2" fmla="*/ 466 w 560"/>
                <a:gd name="T3" fmla="*/ 38 h 1186"/>
                <a:gd name="T4" fmla="*/ 426 w 560"/>
                <a:gd name="T5" fmla="*/ 10 h 1186"/>
                <a:gd name="T6" fmla="*/ 408 w 560"/>
                <a:gd name="T7" fmla="*/ 6 h 1186"/>
                <a:gd name="T8" fmla="*/ 238 w 560"/>
                <a:gd name="T9" fmla="*/ 2 h 1186"/>
                <a:gd name="T10" fmla="*/ 164 w 560"/>
                <a:gd name="T11" fmla="*/ 4 h 1186"/>
                <a:gd name="T12" fmla="*/ 114 w 560"/>
                <a:gd name="T13" fmla="*/ 26 h 1186"/>
                <a:gd name="T14" fmla="*/ 82 w 560"/>
                <a:gd name="T15" fmla="*/ 68 h 1186"/>
                <a:gd name="T16" fmla="*/ 72 w 560"/>
                <a:gd name="T17" fmla="*/ 108 h 1186"/>
                <a:gd name="T18" fmla="*/ 26 w 560"/>
                <a:gd name="T19" fmla="*/ 128 h 1186"/>
                <a:gd name="T20" fmla="*/ 6 w 560"/>
                <a:gd name="T21" fmla="*/ 166 h 1186"/>
                <a:gd name="T22" fmla="*/ 0 w 560"/>
                <a:gd name="T23" fmla="*/ 1028 h 1186"/>
                <a:gd name="T24" fmla="*/ 6 w 560"/>
                <a:gd name="T25" fmla="*/ 1070 h 1186"/>
                <a:gd name="T26" fmla="*/ 30 w 560"/>
                <a:gd name="T27" fmla="*/ 1110 h 1186"/>
                <a:gd name="T28" fmla="*/ 74 w 560"/>
                <a:gd name="T29" fmla="*/ 1122 h 1186"/>
                <a:gd name="T30" fmla="*/ 82 w 560"/>
                <a:gd name="T31" fmla="*/ 1146 h 1186"/>
                <a:gd name="T32" fmla="*/ 114 w 560"/>
                <a:gd name="T33" fmla="*/ 1170 h 1186"/>
                <a:gd name="T34" fmla="*/ 164 w 560"/>
                <a:gd name="T35" fmla="*/ 1184 h 1186"/>
                <a:gd name="T36" fmla="*/ 250 w 560"/>
                <a:gd name="T37" fmla="*/ 1186 h 1186"/>
                <a:gd name="T38" fmla="*/ 394 w 560"/>
                <a:gd name="T39" fmla="*/ 1184 h 1186"/>
                <a:gd name="T40" fmla="*/ 444 w 560"/>
                <a:gd name="T41" fmla="*/ 1172 h 1186"/>
                <a:gd name="T42" fmla="*/ 476 w 560"/>
                <a:gd name="T43" fmla="*/ 1146 h 1186"/>
                <a:gd name="T44" fmla="*/ 486 w 560"/>
                <a:gd name="T45" fmla="*/ 1124 h 1186"/>
                <a:gd name="T46" fmla="*/ 528 w 560"/>
                <a:gd name="T47" fmla="*/ 1108 h 1186"/>
                <a:gd name="T48" fmla="*/ 554 w 560"/>
                <a:gd name="T49" fmla="*/ 1062 h 1186"/>
                <a:gd name="T50" fmla="*/ 560 w 560"/>
                <a:gd name="T51" fmla="*/ 212 h 1186"/>
                <a:gd name="T52" fmla="*/ 556 w 560"/>
                <a:gd name="T53" fmla="*/ 168 h 1186"/>
                <a:gd name="T54" fmla="*/ 534 w 560"/>
                <a:gd name="T55" fmla="*/ 128 h 1186"/>
                <a:gd name="T56" fmla="*/ 488 w 560"/>
                <a:gd name="T57" fmla="*/ 108 h 1186"/>
                <a:gd name="T58" fmla="*/ 504 w 560"/>
                <a:gd name="T59" fmla="*/ 980 h 1186"/>
                <a:gd name="T60" fmla="*/ 494 w 560"/>
                <a:gd name="T61" fmla="*/ 1038 h 1186"/>
                <a:gd name="T62" fmla="*/ 464 w 560"/>
                <a:gd name="T63" fmla="*/ 1070 h 1186"/>
                <a:gd name="T64" fmla="*/ 134 w 560"/>
                <a:gd name="T65" fmla="*/ 1078 h 1186"/>
                <a:gd name="T66" fmla="*/ 102 w 560"/>
                <a:gd name="T67" fmla="*/ 1072 h 1186"/>
                <a:gd name="T68" fmla="*/ 68 w 560"/>
                <a:gd name="T69" fmla="*/ 1046 h 1186"/>
                <a:gd name="T70" fmla="*/ 54 w 560"/>
                <a:gd name="T71" fmla="*/ 994 h 1186"/>
                <a:gd name="T72" fmla="*/ 58 w 560"/>
                <a:gd name="T73" fmla="*/ 234 h 1186"/>
                <a:gd name="T74" fmla="*/ 76 w 560"/>
                <a:gd name="T75" fmla="*/ 188 h 1186"/>
                <a:gd name="T76" fmla="*/ 114 w 560"/>
                <a:gd name="T77" fmla="*/ 166 h 1186"/>
                <a:gd name="T78" fmla="*/ 428 w 560"/>
                <a:gd name="T79" fmla="*/ 162 h 1186"/>
                <a:gd name="T80" fmla="*/ 472 w 560"/>
                <a:gd name="T81" fmla="*/ 176 h 1186"/>
                <a:gd name="T82" fmla="*/ 500 w 560"/>
                <a:gd name="T83" fmla="*/ 214 h 1186"/>
                <a:gd name="T84" fmla="*/ 504 w 560"/>
                <a:gd name="T85" fmla="*/ 980 h 1186"/>
                <a:gd name="T86" fmla="*/ 442 w 560"/>
                <a:gd name="T87" fmla="*/ 276 h 1186"/>
                <a:gd name="T88" fmla="*/ 440 w 560"/>
                <a:gd name="T89" fmla="*/ 244 h 1186"/>
                <a:gd name="T90" fmla="*/ 422 w 560"/>
                <a:gd name="T91" fmla="*/ 220 h 1186"/>
                <a:gd name="T92" fmla="*/ 388 w 560"/>
                <a:gd name="T93" fmla="*/ 216 h 1186"/>
                <a:gd name="T94" fmla="*/ 154 w 560"/>
                <a:gd name="T95" fmla="*/ 216 h 1186"/>
                <a:gd name="T96" fmla="*/ 126 w 560"/>
                <a:gd name="T97" fmla="*/ 228 h 1186"/>
                <a:gd name="T98" fmla="*/ 118 w 560"/>
                <a:gd name="T99" fmla="*/ 262 h 1186"/>
                <a:gd name="T100" fmla="*/ 338 w 560"/>
                <a:gd name="T101" fmla="*/ 306 h 1186"/>
                <a:gd name="T102" fmla="*/ 442 w 560"/>
                <a:gd name="T103" fmla="*/ 568 h 1186"/>
                <a:gd name="T104" fmla="*/ 116 w 560"/>
                <a:gd name="T105" fmla="*/ 616 h 1186"/>
                <a:gd name="T106" fmla="*/ 114 w 560"/>
                <a:gd name="T107" fmla="*/ 974 h 1186"/>
                <a:gd name="T108" fmla="*/ 122 w 560"/>
                <a:gd name="T109" fmla="*/ 1008 h 1186"/>
                <a:gd name="T110" fmla="*/ 144 w 560"/>
                <a:gd name="T111" fmla="*/ 1018 h 1186"/>
                <a:gd name="T112" fmla="*/ 408 w 560"/>
                <a:gd name="T113" fmla="*/ 1018 h 1186"/>
                <a:gd name="T114" fmla="*/ 434 w 560"/>
                <a:gd name="T115" fmla="*/ 1006 h 1186"/>
                <a:gd name="T116" fmla="*/ 444 w 560"/>
                <a:gd name="T117" fmla="*/ 972 h 1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60" h="1186">
                  <a:moveTo>
                    <a:pt x="488" y="108"/>
                  </a:moveTo>
                  <a:lnTo>
                    <a:pt x="488" y="108"/>
                  </a:lnTo>
                  <a:lnTo>
                    <a:pt x="484" y="88"/>
                  </a:lnTo>
                  <a:lnTo>
                    <a:pt x="480" y="68"/>
                  </a:lnTo>
                  <a:lnTo>
                    <a:pt x="474" y="52"/>
                  </a:lnTo>
                  <a:lnTo>
                    <a:pt x="466" y="38"/>
                  </a:lnTo>
                  <a:lnTo>
                    <a:pt x="454" y="26"/>
                  </a:lnTo>
                  <a:lnTo>
                    <a:pt x="442" y="18"/>
                  </a:lnTo>
                  <a:lnTo>
                    <a:pt x="426" y="10"/>
                  </a:lnTo>
                  <a:lnTo>
                    <a:pt x="408" y="6"/>
                  </a:lnTo>
                  <a:lnTo>
                    <a:pt x="408" y="6"/>
                  </a:lnTo>
                  <a:lnTo>
                    <a:pt x="408" y="6"/>
                  </a:lnTo>
                  <a:lnTo>
                    <a:pt x="360" y="2"/>
                  </a:lnTo>
                  <a:lnTo>
                    <a:pt x="316" y="0"/>
                  </a:lnTo>
                  <a:lnTo>
                    <a:pt x="238" y="2"/>
                  </a:lnTo>
                  <a:lnTo>
                    <a:pt x="184" y="4"/>
                  </a:lnTo>
                  <a:lnTo>
                    <a:pt x="164" y="4"/>
                  </a:lnTo>
                  <a:lnTo>
                    <a:pt x="164" y="4"/>
                  </a:lnTo>
                  <a:lnTo>
                    <a:pt x="146" y="10"/>
                  </a:lnTo>
                  <a:lnTo>
                    <a:pt x="128" y="16"/>
                  </a:lnTo>
                  <a:lnTo>
                    <a:pt x="114" y="26"/>
                  </a:lnTo>
                  <a:lnTo>
                    <a:pt x="100" y="38"/>
                  </a:lnTo>
                  <a:lnTo>
                    <a:pt x="90" y="52"/>
                  </a:lnTo>
                  <a:lnTo>
                    <a:pt x="82" y="68"/>
                  </a:lnTo>
                  <a:lnTo>
                    <a:pt x="76" y="86"/>
                  </a:lnTo>
                  <a:lnTo>
                    <a:pt x="72" y="108"/>
                  </a:lnTo>
                  <a:lnTo>
                    <a:pt x="72" y="108"/>
                  </a:lnTo>
                  <a:lnTo>
                    <a:pt x="54" y="112"/>
                  </a:lnTo>
                  <a:lnTo>
                    <a:pt x="38" y="120"/>
                  </a:lnTo>
                  <a:lnTo>
                    <a:pt x="26" y="128"/>
                  </a:lnTo>
                  <a:lnTo>
                    <a:pt x="18" y="138"/>
                  </a:lnTo>
                  <a:lnTo>
                    <a:pt x="10" y="150"/>
                  </a:lnTo>
                  <a:lnTo>
                    <a:pt x="6" y="166"/>
                  </a:lnTo>
                  <a:lnTo>
                    <a:pt x="2" y="184"/>
                  </a:lnTo>
                  <a:lnTo>
                    <a:pt x="2" y="208"/>
                  </a:lnTo>
                  <a:lnTo>
                    <a:pt x="0" y="1028"/>
                  </a:lnTo>
                  <a:lnTo>
                    <a:pt x="0" y="1028"/>
                  </a:lnTo>
                  <a:lnTo>
                    <a:pt x="2" y="1050"/>
                  </a:lnTo>
                  <a:lnTo>
                    <a:pt x="6" y="1070"/>
                  </a:lnTo>
                  <a:lnTo>
                    <a:pt x="12" y="1088"/>
                  </a:lnTo>
                  <a:lnTo>
                    <a:pt x="20" y="1100"/>
                  </a:lnTo>
                  <a:lnTo>
                    <a:pt x="30" y="1110"/>
                  </a:lnTo>
                  <a:lnTo>
                    <a:pt x="42" y="1118"/>
                  </a:lnTo>
                  <a:lnTo>
                    <a:pt x="56" y="1122"/>
                  </a:lnTo>
                  <a:lnTo>
                    <a:pt x="74" y="1122"/>
                  </a:lnTo>
                  <a:lnTo>
                    <a:pt x="74" y="1122"/>
                  </a:lnTo>
                  <a:lnTo>
                    <a:pt x="76" y="1136"/>
                  </a:lnTo>
                  <a:lnTo>
                    <a:pt x="82" y="1146"/>
                  </a:lnTo>
                  <a:lnTo>
                    <a:pt x="90" y="1156"/>
                  </a:lnTo>
                  <a:lnTo>
                    <a:pt x="102" y="1164"/>
                  </a:lnTo>
                  <a:lnTo>
                    <a:pt x="114" y="1170"/>
                  </a:lnTo>
                  <a:lnTo>
                    <a:pt x="128" y="1176"/>
                  </a:lnTo>
                  <a:lnTo>
                    <a:pt x="146" y="1180"/>
                  </a:lnTo>
                  <a:lnTo>
                    <a:pt x="164" y="1184"/>
                  </a:lnTo>
                  <a:lnTo>
                    <a:pt x="164" y="1184"/>
                  </a:lnTo>
                  <a:lnTo>
                    <a:pt x="164" y="1184"/>
                  </a:lnTo>
                  <a:lnTo>
                    <a:pt x="250" y="1186"/>
                  </a:lnTo>
                  <a:lnTo>
                    <a:pt x="324" y="1186"/>
                  </a:lnTo>
                  <a:lnTo>
                    <a:pt x="394" y="1184"/>
                  </a:lnTo>
                  <a:lnTo>
                    <a:pt x="394" y="1184"/>
                  </a:lnTo>
                  <a:lnTo>
                    <a:pt x="412" y="1182"/>
                  </a:lnTo>
                  <a:lnTo>
                    <a:pt x="428" y="1178"/>
                  </a:lnTo>
                  <a:lnTo>
                    <a:pt x="444" y="1172"/>
                  </a:lnTo>
                  <a:lnTo>
                    <a:pt x="456" y="1164"/>
                  </a:lnTo>
                  <a:lnTo>
                    <a:pt x="468" y="1156"/>
                  </a:lnTo>
                  <a:lnTo>
                    <a:pt x="476" y="1146"/>
                  </a:lnTo>
                  <a:lnTo>
                    <a:pt x="482" y="1136"/>
                  </a:lnTo>
                  <a:lnTo>
                    <a:pt x="486" y="1124"/>
                  </a:lnTo>
                  <a:lnTo>
                    <a:pt x="486" y="1124"/>
                  </a:lnTo>
                  <a:lnTo>
                    <a:pt x="500" y="1122"/>
                  </a:lnTo>
                  <a:lnTo>
                    <a:pt x="516" y="1116"/>
                  </a:lnTo>
                  <a:lnTo>
                    <a:pt x="528" y="1108"/>
                  </a:lnTo>
                  <a:lnTo>
                    <a:pt x="538" y="1096"/>
                  </a:lnTo>
                  <a:lnTo>
                    <a:pt x="548" y="1080"/>
                  </a:lnTo>
                  <a:lnTo>
                    <a:pt x="554" y="1062"/>
                  </a:lnTo>
                  <a:lnTo>
                    <a:pt x="558" y="1042"/>
                  </a:lnTo>
                  <a:lnTo>
                    <a:pt x="560" y="1018"/>
                  </a:lnTo>
                  <a:lnTo>
                    <a:pt x="560" y="212"/>
                  </a:lnTo>
                  <a:lnTo>
                    <a:pt x="560" y="212"/>
                  </a:lnTo>
                  <a:lnTo>
                    <a:pt x="560" y="188"/>
                  </a:lnTo>
                  <a:lnTo>
                    <a:pt x="556" y="168"/>
                  </a:lnTo>
                  <a:lnTo>
                    <a:pt x="552" y="152"/>
                  </a:lnTo>
                  <a:lnTo>
                    <a:pt x="544" y="138"/>
                  </a:lnTo>
                  <a:lnTo>
                    <a:pt x="534" y="128"/>
                  </a:lnTo>
                  <a:lnTo>
                    <a:pt x="522" y="120"/>
                  </a:lnTo>
                  <a:lnTo>
                    <a:pt x="506" y="112"/>
                  </a:lnTo>
                  <a:lnTo>
                    <a:pt x="488" y="108"/>
                  </a:lnTo>
                  <a:lnTo>
                    <a:pt x="488" y="108"/>
                  </a:lnTo>
                  <a:close/>
                  <a:moveTo>
                    <a:pt x="504" y="980"/>
                  </a:moveTo>
                  <a:lnTo>
                    <a:pt x="504" y="980"/>
                  </a:lnTo>
                  <a:lnTo>
                    <a:pt x="504" y="1002"/>
                  </a:lnTo>
                  <a:lnTo>
                    <a:pt x="500" y="1020"/>
                  </a:lnTo>
                  <a:lnTo>
                    <a:pt x="494" y="1038"/>
                  </a:lnTo>
                  <a:lnTo>
                    <a:pt x="486" y="1050"/>
                  </a:lnTo>
                  <a:lnTo>
                    <a:pt x="476" y="1062"/>
                  </a:lnTo>
                  <a:lnTo>
                    <a:pt x="464" y="1070"/>
                  </a:lnTo>
                  <a:lnTo>
                    <a:pt x="450" y="1074"/>
                  </a:lnTo>
                  <a:lnTo>
                    <a:pt x="434" y="1076"/>
                  </a:lnTo>
                  <a:lnTo>
                    <a:pt x="134" y="1078"/>
                  </a:lnTo>
                  <a:lnTo>
                    <a:pt x="134" y="1078"/>
                  </a:lnTo>
                  <a:lnTo>
                    <a:pt x="118" y="1076"/>
                  </a:lnTo>
                  <a:lnTo>
                    <a:pt x="102" y="1072"/>
                  </a:lnTo>
                  <a:lnTo>
                    <a:pt x="88" y="1066"/>
                  </a:lnTo>
                  <a:lnTo>
                    <a:pt x="76" y="1058"/>
                  </a:lnTo>
                  <a:lnTo>
                    <a:pt x="68" y="1046"/>
                  </a:lnTo>
                  <a:lnTo>
                    <a:pt x="60" y="1032"/>
                  </a:lnTo>
                  <a:lnTo>
                    <a:pt x="56" y="1014"/>
                  </a:lnTo>
                  <a:lnTo>
                    <a:pt x="54" y="994"/>
                  </a:lnTo>
                  <a:lnTo>
                    <a:pt x="56" y="256"/>
                  </a:lnTo>
                  <a:lnTo>
                    <a:pt x="56" y="256"/>
                  </a:lnTo>
                  <a:lnTo>
                    <a:pt x="58" y="234"/>
                  </a:lnTo>
                  <a:lnTo>
                    <a:pt x="62" y="216"/>
                  </a:lnTo>
                  <a:lnTo>
                    <a:pt x="68" y="200"/>
                  </a:lnTo>
                  <a:lnTo>
                    <a:pt x="76" y="188"/>
                  </a:lnTo>
                  <a:lnTo>
                    <a:pt x="88" y="178"/>
                  </a:lnTo>
                  <a:lnTo>
                    <a:pt x="100" y="170"/>
                  </a:lnTo>
                  <a:lnTo>
                    <a:pt x="114" y="166"/>
                  </a:lnTo>
                  <a:lnTo>
                    <a:pt x="130" y="164"/>
                  </a:lnTo>
                  <a:lnTo>
                    <a:pt x="428" y="162"/>
                  </a:lnTo>
                  <a:lnTo>
                    <a:pt x="428" y="162"/>
                  </a:lnTo>
                  <a:lnTo>
                    <a:pt x="444" y="164"/>
                  </a:lnTo>
                  <a:lnTo>
                    <a:pt x="458" y="168"/>
                  </a:lnTo>
                  <a:lnTo>
                    <a:pt x="472" y="176"/>
                  </a:lnTo>
                  <a:lnTo>
                    <a:pt x="484" y="186"/>
                  </a:lnTo>
                  <a:lnTo>
                    <a:pt x="492" y="198"/>
                  </a:lnTo>
                  <a:lnTo>
                    <a:pt x="500" y="214"/>
                  </a:lnTo>
                  <a:lnTo>
                    <a:pt x="504" y="234"/>
                  </a:lnTo>
                  <a:lnTo>
                    <a:pt x="504" y="254"/>
                  </a:lnTo>
                  <a:lnTo>
                    <a:pt x="504" y="980"/>
                  </a:lnTo>
                  <a:close/>
                  <a:moveTo>
                    <a:pt x="288" y="510"/>
                  </a:moveTo>
                  <a:lnTo>
                    <a:pt x="442" y="508"/>
                  </a:lnTo>
                  <a:lnTo>
                    <a:pt x="442" y="276"/>
                  </a:lnTo>
                  <a:lnTo>
                    <a:pt x="442" y="276"/>
                  </a:lnTo>
                  <a:lnTo>
                    <a:pt x="442" y="258"/>
                  </a:lnTo>
                  <a:lnTo>
                    <a:pt x="440" y="244"/>
                  </a:lnTo>
                  <a:lnTo>
                    <a:pt x="436" y="234"/>
                  </a:lnTo>
                  <a:lnTo>
                    <a:pt x="430" y="226"/>
                  </a:lnTo>
                  <a:lnTo>
                    <a:pt x="422" y="220"/>
                  </a:lnTo>
                  <a:lnTo>
                    <a:pt x="414" y="216"/>
                  </a:lnTo>
                  <a:lnTo>
                    <a:pt x="402" y="216"/>
                  </a:lnTo>
                  <a:lnTo>
                    <a:pt x="388" y="216"/>
                  </a:lnTo>
                  <a:lnTo>
                    <a:pt x="168" y="216"/>
                  </a:lnTo>
                  <a:lnTo>
                    <a:pt x="168" y="216"/>
                  </a:lnTo>
                  <a:lnTo>
                    <a:pt x="154" y="216"/>
                  </a:lnTo>
                  <a:lnTo>
                    <a:pt x="142" y="218"/>
                  </a:lnTo>
                  <a:lnTo>
                    <a:pt x="134" y="222"/>
                  </a:lnTo>
                  <a:lnTo>
                    <a:pt x="126" y="228"/>
                  </a:lnTo>
                  <a:lnTo>
                    <a:pt x="122" y="236"/>
                  </a:lnTo>
                  <a:lnTo>
                    <a:pt x="120" y="248"/>
                  </a:lnTo>
                  <a:lnTo>
                    <a:pt x="118" y="262"/>
                  </a:lnTo>
                  <a:lnTo>
                    <a:pt x="118" y="280"/>
                  </a:lnTo>
                  <a:lnTo>
                    <a:pt x="116" y="592"/>
                  </a:lnTo>
                  <a:lnTo>
                    <a:pt x="338" y="306"/>
                  </a:lnTo>
                  <a:lnTo>
                    <a:pt x="288" y="510"/>
                  </a:lnTo>
                  <a:close/>
                  <a:moveTo>
                    <a:pt x="444" y="934"/>
                  </a:moveTo>
                  <a:lnTo>
                    <a:pt x="442" y="568"/>
                  </a:lnTo>
                  <a:lnTo>
                    <a:pt x="220" y="924"/>
                  </a:lnTo>
                  <a:lnTo>
                    <a:pt x="286" y="616"/>
                  </a:lnTo>
                  <a:lnTo>
                    <a:pt x="116" y="616"/>
                  </a:lnTo>
                  <a:lnTo>
                    <a:pt x="114" y="954"/>
                  </a:lnTo>
                  <a:lnTo>
                    <a:pt x="114" y="954"/>
                  </a:lnTo>
                  <a:lnTo>
                    <a:pt x="114" y="974"/>
                  </a:lnTo>
                  <a:lnTo>
                    <a:pt x="116" y="988"/>
                  </a:lnTo>
                  <a:lnTo>
                    <a:pt x="118" y="1000"/>
                  </a:lnTo>
                  <a:lnTo>
                    <a:pt x="122" y="1008"/>
                  </a:lnTo>
                  <a:lnTo>
                    <a:pt x="128" y="1014"/>
                  </a:lnTo>
                  <a:lnTo>
                    <a:pt x="136" y="1018"/>
                  </a:lnTo>
                  <a:lnTo>
                    <a:pt x="144" y="1018"/>
                  </a:lnTo>
                  <a:lnTo>
                    <a:pt x="156" y="1020"/>
                  </a:lnTo>
                  <a:lnTo>
                    <a:pt x="408" y="1018"/>
                  </a:lnTo>
                  <a:lnTo>
                    <a:pt x="408" y="1018"/>
                  </a:lnTo>
                  <a:lnTo>
                    <a:pt x="418" y="1016"/>
                  </a:lnTo>
                  <a:lnTo>
                    <a:pt x="428" y="1014"/>
                  </a:lnTo>
                  <a:lnTo>
                    <a:pt x="434" y="1006"/>
                  </a:lnTo>
                  <a:lnTo>
                    <a:pt x="438" y="998"/>
                  </a:lnTo>
                  <a:lnTo>
                    <a:pt x="442" y="986"/>
                  </a:lnTo>
                  <a:lnTo>
                    <a:pt x="444" y="972"/>
                  </a:lnTo>
                  <a:lnTo>
                    <a:pt x="444" y="934"/>
                  </a:lnTo>
                  <a:lnTo>
                    <a:pt x="444" y="93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grpSp>
      <p:grpSp>
        <p:nvGrpSpPr>
          <p:cNvPr id="92" name="Group 91">
            <a:extLst>
              <a:ext uri="{FF2B5EF4-FFF2-40B4-BE49-F238E27FC236}">
                <a16:creationId xmlns:a16="http://schemas.microsoft.com/office/drawing/2014/main" id="{3556C6F9-2634-A94C-9EBF-33C0670A0FC9}"/>
              </a:ext>
            </a:extLst>
          </p:cNvPr>
          <p:cNvGrpSpPr/>
          <p:nvPr/>
        </p:nvGrpSpPr>
        <p:grpSpPr>
          <a:xfrm>
            <a:off x="459713" y="1199421"/>
            <a:ext cx="339400" cy="339400"/>
            <a:chOff x="420989" y="1384142"/>
            <a:chExt cx="457200" cy="457200"/>
          </a:xfrm>
        </p:grpSpPr>
        <p:grpSp>
          <p:nvGrpSpPr>
            <p:cNvPr id="93" name="Group 92">
              <a:extLst>
                <a:ext uri="{FF2B5EF4-FFF2-40B4-BE49-F238E27FC236}">
                  <a16:creationId xmlns:a16="http://schemas.microsoft.com/office/drawing/2014/main" id="{BC727BA0-C9CB-B54C-B9CF-BDB1B2B3FC47}"/>
                </a:ext>
              </a:extLst>
            </p:cNvPr>
            <p:cNvGrpSpPr/>
            <p:nvPr/>
          </p:nvGrpSpPr>
          <p:grpSpPr>
            <a:xfrm>
              <a:off x="420989" y="1384142"/>
              <a:ext cx="457200" cy="457200"/>
              <a:chOff x="427628" y="1833131"/>
              <a:chExt cx="457200" cy="457200"/>
            </a:xfrm>
          </p:grpSpPr>
          <p:sp>
            <p:nvSpPr>
              <p:cNvPr id="95" name="Teardrop 94">
                <a:extLst>
                  <a:ext uri="{FF2B5EF4-FFF2-40B4-BE49-F238E27FC236}">
                    <a16:creationId xmlns:a16="http://schemas.microsoft.com/office/drawing/2014/main" id="{218DF63B-1371-8945-AAFA-7A0381C28C46}"/>
                  </a:ext>
                </a:extLst>
              </p:cNvPr>
              <p:cNvSpPr/>
              <p:nvPr/>
            </p:nvSpPr>
            <p:spPr bwMode="ltGray">
              <a:xfrm rot="2700000">
                <a:off x="427628" y="1833131"/>
                <a:ext cx="457200" cy="457200"/>
              </a:xfrm>
              <a:prstGeom prst="teardrop">
                <a:avLst>
                  <a:gd name="adj" fmla="val 151405"/>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rgbClr val="FFFFFF"/>
                  </a:solidFill>
                  <a:latin typeface="+mj-lt"/>
                </a:endParaRPr>
              </a:p>
            </p:txBody>
          </p:sp>
          <p:sp>
            <p:nvSpPr>
              <p:cNvPr id="96" name="Oval 95">
                <a:extLst>
                  <a:ext uri="{FF2B5EF4-FFF2-40B4-BE49-F238E27FC236}">
                    <a16:creationId xmlns:a16="http://schemas.microsoft.com/office/drawing/2014/main" id="{95198CDE-A441-BE4D-B7F5-93A1FBF2AAF4}"/>
                  </a:ext>
                </a:extLst>
              </p:cNvPr>
              <p:cNvSpPr/>
              <p:nvPr/>
            </p:nvSpPr>
            <p:spPr bwMode="ltGray">
              <a:xfrm>
                <a:off x="452222" y="1855085"/>
                <a:ext cx="411480" cy="411480"/>
              </a:xfrm>
              <a:prstGeom prst="ellipse">
                <a:avLst/>
              </a:prstGeom>
              <a:solidFill>
                <a:srgbClr val="9D9D9C"/>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rgbClr val="FFFFFF"/>
                  </a:solidFill>
                  <a:latin typeface="+mj-lt"/>
                </a:endParaRPr>
              </a:p>
            </p:txBody>
          </p:sp>
        </p:grpSp>
        <p:sp>
          <p:nvSpPr>
            <p:cNvPr id="94" name="Freeform 4949">
              <a:extLst>
                <a:ext uri="{FF2B5EF4-FFF2-40B4-BE49-F238E27FC236}">
                  <a16:creationId xmlns:a16="http://schemas.microsoft.com/office/drawing/2014/main" id="{36DC0ADD-18BB-0E4D-96AE-DC9C5181BEDE}"/>
                </a:ext>
              </a:extLst>
            </p:cNvPr>
            <p:cNvSpPr>
              <a:spLocks noEditPoints="1"/>
            </p:cNvSpPr>
            <p:nvPr/>
          </p:nvSpPr>
          <p:spPr bwMode="auto">
            <a:xfrm>
              <a:off x="536116" y="1439852"/>
              <a:ext cx="242422" cy="303243"/>
            </a:xfrm>
            <a:custGeom>
              <a:avLst/>
              <a:gdLst>
                <a:gd name="T0" fmla="*/ 128 w 330"/>
                <a:gd name="T1" fmla="*/ 144 h 350"/>
                <a:gd name="T2" fmla="*/ 116 w 330"/>
                <a:gd name="T3" fmla="*/ 138 h 350"/>
                <a:gd name="T4" fmla="*/ 126 w 330"/>
                <a:gd name="T5" fmla="*/ 90 h 350"/>
                <a:gd name="T6" fmla="*/ 188 w 330"/>
                <a:gd name="T7" fmla="*/ 52 h 350"/>
                <a:gd name="T8" fmla="*/ 210 w 330"/>
                <a:gd name="T9" fmla="*/ 14 h 350"/>
                <a:gd name="T10" fmla="*/ 250 w 330"/>
                <a:gd name="T11" fmla="*/ 0 h 350"/>
                <a:gd name="T12" fmla="*/ 260 w 330"/>
                <a:gd name="T13" fmla="*/ 10 h 350"/>
                <a:gd name="T14" fmla="*/ 250 w 330"/>
                <a:gd name="T15" fmla="*/ 20 h 350"/>
                <a:gd name="T16" fmla="*/ 214 w 330"/>
                <a:gd name="T17" fmla="*/ 38 h 350"/>
                <a:gd name="T18" fmla="*/ 206 w 330"/>
                <a:gd name="T19" fmla="*/ 66 h 350"/>
                <a:gd name="T20" fmla="*/ 198 w 330"/>
                <a:gd name="T21" fmla="*/ 72 h 350"/>
                <a:gd name="T22" fmla="*/ 172 w 330"/>
                <a:gd name="T23" fmla="*/ 76 h 350"/>
                <a:gd name="T24" fmla="*/ 136 w 330"/>
                <a:gd name="T25" fmla="*/ 122 h 350"/>
                <a:gd name="T26" fmla="*/ 124 w 330"/>
                <a:gd name="T27" fmla="*/ 6 h 350"/>
                <a:gd name="T28" fmla="*/ 100 w 330"/>
                <a:gd name="T29" fmla="*/ 0 h 350"/>
                <a:gd name="T30" fmla="*/ 46 w 330"/>
                <a:gd name="T31" fmla="*/ 44 h 350"/>
                <a:gd name="T32" fmla="*/ 44 w 330"/>
                <a:gd name="T33" fmla="*/ 80 h 350"/>
                <a:gd name="T34" fmla="*/ 58 w 330"/>
                <a:gd name="T35" fmla="*/ 80 h 350"/>
                <a:gd name="T36" fmla="*/ 64 w 330"/>
                <a:gd name="T37" fmla="*/ 52 h 350"/>
                <a:gd name="T38" fmla="*/ 104 w 330"/>
                <a:gd name="T39" fmla="*/ 20 h 350"/>
                <a:gd name="T40" fmla="*/ 124 w 330"/>
                <a:gd name="T41" fmla="*/ 14 h 350"/>
                <a:gd name="T42" fmla="*/ 246 w 330"/>
                <a:gd name="T43" fmla="*/ 34 h 350"/>
                <a:gd name="T44" fmla="*/ 238 w 330"/>
                <a:gd name="T45" fmla="*/ 54 h 350"/>
                <a:gd name="T46" fmla="*/ 208 w 330"/>
                <a:gd name="T47" fmla="*/ 92 h 350"/>
                <a:gd name="T48" fmla="*/ 180 w 330"/>
                <a:gd name="T49" fmla="*/ 98 h 350"/>
                <a:gd name="T50" fmla="*/ 172 w 330"/>
                <a:gd name="T51" fmla="*/ 118 h 350"/>
                <a:gd name="T52" fmla="*/ 150 w 330"/>
                <a:gd name="T53" fmla="*/ 128 h 350"/>
                <a:gd name="T54" fmla="*/ 150 w 330"/>
                <a:gd name="T55" fmla="*/ 142 h 350"/>
                <a:gd name="T56" fmla="*/ 182 w 330"/>
                <a:gd name="T57" fmla="*/ 136 h 350"/>
                <a:gd name="T58" fmla="*/ 222 w 330"/>
                <a:gd name="T59" fmla="*/ 106 h 350"/>
                <a:gd name="T60" fmla="*/ 258 w 330"/>
                <a:gd name="T61" fmla="*/ 56 h 350"/>
                <a:gd name="T62" fmla="*/ 254 w 330"/>
                <a:gd name="T63" fmla="*/ 34 h 350"/>
                <a:gd name="T64" fmla="*/ 158 w 330"/>
                <a:gd name="T65" fmla="*/ 6 h 350"/>
                <a:gd name="T66" fmla="*/ 144 w 330"/>
                <a:gd name="T67" fmla="*/ 0 h 350"/>
                <a:gd name="T68" fmla="*/ 138 w 330"/>
                <a:gd name="T69" fmla="*/ 16 h 350"/>
                <a:gd name="T70" fmla="*/ 124 w 330"/>
                <a:gd name="T71" fmla="*/ 36 h 350"/>
                <a:gd name="T72" fmla="*/ 106 w 330"/>
                <a:gd name="T73" fmla="*/ 42 h 350"/>
                <a:gd name="T74" fmla="*/ 96 w 330"/>
                <a:gd name="T75" fmla="*/ 52 h 350"/>
                <a:gd name="T76" fmla="*/ 106 w 330"/>
                <a:gd name="T77" fmla="*/ 62 h 350"/>
                <a:gd name="T78" fmla="*/ 136 w 330"/>
                <a:gd name="T79" fmla="*/ 52 h 350"/>
                <a:gd name="T80" fmla="*/ 158 w 330"/>
                <a:gd name="T81" fmla="*/ 20 h 350"/>
                <a:gd name="T82" fmla="*/ 242 w 330"/>
                <a:gd name="T83" fmla="*/ 258 h 350"/>
                <a:gd name="T84" fmla="*/ 128 w 330"/>
                <a:gd name="T85" fmla="*/ 252 h 350"/>
                <a:gd name="T86" fmla="*/ 138 w 330"/>
                <a:gd name="T87" fmla="*/ 164 h 350"/>
                <a:gd name="T88" fmla="*/ 114 w 330"/>
                <a:gd name="T89" fmla="*/ 162 h 350"/>
                <a:gd name="T90" fmla="*/ 82 w 330"/>
                <a:gd name="T91" fmla="*/ 258 h 350"/>
                <a:gd name="T92" fmla="*/ 60 w 330"/>
                <a:gd name="T93" fmla="*/ 102 h 350"/>
                <a:gd name="T94" fmla="*/ 38 w 330"/>
                <a:gd name="T95" fmla="*/ 104 h 350"/>
                <a:gd name="T96" fmla="*/ 10 w 330"/>
                <a:gd name="T97" fmla="*/ 258 h 350"/>
                <a:gd name="T98" fmla="*/ 0 w 330"/>
                <a:gd name="T99" fmla="*/ 340 h 350"/>
                <a:gd name="T100" fmla="*/ 10 w 330"/>
                <a:gd name="T101" fmla="*/ 350 h 350"/>
                <a:gd name="T102" fmla="*/ 330 w 330"/>
                <a:gd name="T103" fmla="*/ 344 h 350"/>
                <a:gd name="T104" fmla="*/ 330 w 330"/>
                <a:gd name="T105" fmla="*/ 268 h 350"/>
                <a:gd name="T106" fmla="*/ 76 w 330"/>
                <a:gd name="T107" fmla="*/ 314 h 350"/>
                <a:gd name="T108" fmla="*/ 154 w 330"/>
                <a:gd name="T109" fmla="*/ 314 h 350"/>
                <a:gd name="T110" fmla="*/ 232 w 330"/>
                <a:gd name="T111" fmla="*/ 314 h 350"/>
                <a:gd name="T112" fmla="*/ 308 w 330"/>
                <a:gd name="T113" fmla="*/ 314 h 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30" h="350">
                  <a:moveTo>
                    <a:pt x="134" y="134"/>
                  </a:moveTo>
                  <a:lnTo>
                    <a:pt x="134" y="134"/>
                  </a:lnTo>
                  <a:lnTo>
                    <a:pt x="134" y="138"/>
                  </a:lnTo>
                  <a:lnTo>
                    <a:pt x="132" y="142"/>
                  </a:lnTo>
                  <a:lnTo>
                    <a:pt x="128" y="144"/>
                  </a:lnTo>
                  <a:lnTo>
                    <a:pt x="124" y="144"/>
                  </a:lnTo>
                  <a:lnTo>
                    <a:pt x="124" y="144"/>
                  </a:lnTo>
                  <a:lnTo>
                    <a:pt x="120" y="144"/>
                  </a:lnTo>
                  <a:lnTo>
                    <a:pt x="118" y="142"/>
                  </a:lnTo>
                  <a:lnTo>
                    <a:pt x="116" y="138"/>
                  </a:lnTo>
                  <a:lnTo>
                    <a:pt x="114" y="134"/>
                  </a:lnTo>
                  <a:lnTo>
                    <a:pt x="114" y="134"/>
                  </a:lnTo>
                  <a:lnTo>
                    <a:pt x="116" y="118"/>
                  </a:lnTo>
                  <a:lnTo>
                    <a:pt x="120" y="104"/>
                  </a:lnTo>
                  <a:lnTo>
                    <a:pt x="126" y="90"/>
                  </a:lnTo>
                  <a:lnTo>
                    <a:pt x="136" y="78"/>
                  </a:lnTo>
                  <a:lnTo>
                    <a:pt x="146" y="68"/>
                  </a:lnTo>
                  <a:lnTo>
                    <a:pt x="160" y="60"/>
                  </a:lnTo>
                  <a:lnTo>
                    <a:pt x="174" y="56"/>
                  </a:lnTo>
                  <a:lnTo>
                    <a:pt x="188" y="52"/>
                  </a:lnTo>
                  <a:lnTo>
                    <a:pt x="188" y="52"/>
                  </a:lnTo>
                  <a:lnTo>
                    <a:pt x="192" y="42"/>
                  </a:lnTo>
                  <a:lnTo>
                    <a:pt x="196" y="32"/>
                  </a:lnTo>
                  <a:lnTo>
                    <a:pt x="202" y="22"/>
                  </a:lnTo>
                  <a:lnTo>
                    <a:pt x="210" y="14"/>
                  </a:lnTo>
                  <a:lnTo>
                    <a:pt x="218" y="8"/>
                  </a:lnTo>
                  <a:lnTo>
                    <a:pt x="228" y="4"/>
                  </a:lnTo>
                  <a:lnTo>
                    <a:pt x="238" y="0"/>
                  </a:lnTo>
                  <a:lnTo>
                    <a:pt x="250" y="0"/>
                  </a:lnTo>
                  <a:lnTo>
                    <a:pt x="250" y="0"/>
                  </a:lnTo>
                  <a:lnTo>
                    <a:pt x="254" y="0"/>
                  </a:lnTo>
                  <a:lnTo>
                    <a:pt x="258" y="2"/>
                  </a:lnTo>
                  <a:lnTo>
                    <a:pt x="260" y="6"/>
                  </a:lnTo>
                  <a:lnTo>
                    <a:pt x="260" y="10"/>
                  </a:lnTo>
                  <a:lnTo>
                    <a:pt x="260" y="10"/>
                  </a:lnTo>
                  <a:lnTo>
                    <a:pt x="260" y="14"/>
                  </a:lnTo>
                  <a:lnTo>
                    <a:pt x="258" y="16"/>
                  </a:lnTo>
                  <a:lnTo>
                    <a:pt x="254" y="18"/>
                  </a:lnTo>
                  <a:lnTo>
                    <a:pt x="250" y="20"/>
                  </a:lnTo>
                  <a:lnTo>
                    <a:pt x="250" y="20"/>
                  </a:lnTo>
                  <a:lnTo>
                    <a:pt x="242" y="20"/>
                  </a:lnTo>
                  <a:lnTo>
                    <a:pt x="234" y="22"/>
                  </a:lnTo>
                  <a:lnTo>
                    <a:pt x="226" y="26"/>
                  </a:lnTo>
                  <a:lnTo>
                    <a:pt x="220" y="32"/>
                  </a:lnTo>
                  <a:lnTo>
                    <a:pt x="214" y="38"/>
                  </a:lnTo>
                  <a:lnTo>
                    <a:pt x="212" y="46"/>
                  </a:lnTo>
                  <a:lnTo>
                    <a:pt x="208" y="52"/>
                  </a:lnTo>
                  <a:lnTo>
                    <a:pt x="208" y="62"/>
                  </a:lnTo>
                  <a:lnTo>
                    <a:pt x="208" y="62"/>
                  </a:lnTo>
                  <a:lnTo>
                    <a:pt x="206" y="66"/>
                  </a:lnTo>
                  <a:lnTo>
                    <a:pt x="204" y="68"/>
                  </a:lnTo>
                  <a:lnTo>
                    <a:pt x="202" y="70"/>
                  </a:lnTo>
                  <a:lnTo>
                    <a:pt x="198" y="72"/>
                  </a:lnTo>
                  <a:lnTo>
                    <a:pt x="198" y="72"/>
                  </a:lnTo>
                  <a:lnTo>
                    <a:pt x="198" y="72"/>
                  </a:lnTo>
                  <a:lnTo>
                    <a:pt x="198" y="72"/>
                  </a:lnTo>
                  <a:lnTo>
                    <a:pt x="198" y="72"/>
                  </a:lnTo>
                  <a:lnTo>
                    <a:pt x="198" y="72"/>
                  </a:lnTo>
                  <a:lnTo>
                    <a:pt x="184" y="72"/>
                  </a:lnTo>
                  <a:lnTo>
                    <a:pt x="172" y="76"/>
                  </a:lnTo>
                  <a:lnTo>
                    <a:pt x="162" y="82"/>
                  </a:lnTo>
                  <a:lnTo>
                    <a:pt x="152" y="90"/>
                  </a:lnTo>
                  <a:lnTo>
                    <a:pt x="146" y="100"/>
                  </a:lnTo>
                  <a:lnTo>
                    <a:pt x="140" y="110"/>
                  </a:lnTo>
                  <a:lnTo>
                    <a:pt x="136" y="122"/>
                  </a:lnTo>
                  <a:lnTo>
                    <a:pt x="134" y="134"/>
                  </a:lnTo>
                  <a:lnTo>
                    <a:pt x="134" y="134"/>
                  </a:lnTo>
                  <a:close/>
                  <a:moveTo>
                    <a:pt x="124" y="10"/>
                  </a:moveTo>
                  <a:lnTo>
                    <a:pt x="124" y="10"/>
                  </a:lnTo>
                  <a:lnTo>
                    <a:pt x="124" y="6"/>
                  </a:lnTo>
                  <a:lnTo>
                    <a:pt x="122" y="2"/>
                  </a:lnTo>
                  <a:lnTo>
                    <a:pt x="118" y="0"/>
                  </a:lnTo>
                  <a:lnTo>
                    <a:pt x="114" y="0"/>
                  </a:lnTo>
                  <a:lnTo>
                    <a:pt x="114" y="0"/>
                  </a:lnTo>
                  <a:lnTo>
                    <a:pt x="100" y="0"/>
                  </a:lnTo>
                  <a:lnTo>
                    <a:pt x="86" y="6"/>
                  </a:lnTo>
                  <a:lnTo>
                    <a:pt x="72" y="12"/>
                  </a:lnTo>
                  <a:lnTo>
                    <a:pt x="62" y="20"/>
                  </a:lnTo>
                  <a:lnTo>
                    <a:pt x="52" y="32"/>
                  </a:lnTo>
                  <a:lnTo>
                    <a:pt x="46" y="44"/>
                  </a:lnTo>
                  <a:lnTo>
                    <a:pt x="42" y="58"/>
                  </a:lnTo>
                  <a:lnTo>
                    <a:pt x="40" y="74"/>
                  </a:lnTo>
                  <a:lnTo>
                    <a:pt x="40" y="74"/>
                  </a:lnTo>
                  <a:lnTo>
                    <a:pt x="40" y="78"/>
                  </a:lnTo>
                  <a:lnTo>
                    <a:pt x="44" y="80"/>
                  </a:lnTo>
                  <a:lnTo>
                    <a:pt x="46" y="82"/>
                  </a:lnTo>
                  <a:lnTo>
                    <a:pt x="50" y="84"/>
                  </a:lnTo>
                  <a:lnTo>
                    <a:pt x="50" y="84"/>
                  </a:lnTo>
                  <a:lnTo>
                    <a:pt x="54" y="82"/>
                  </a:lnTo>
                  <a:lnTo>
                    <a:pt x="58" y="80"/>
                  </a:lnTo>
                  <a:lnTo>
                    <a:pt x="60" y="78"/>
                  </a:lnTo>
                  <a:lnTo>
                    <a:pt x="60" y="74"/>
                  </a:lnTo>
                  <a:lnTo>
                    <a:pt x="60" y="74"/>
                  </a:lnTo>
                  <a:lnTo>
                    <a:pt x="62" y="62"/>
                  </a:lnTo>
                  <a:lnTo>
                    <a:pt x="64" y="52"/>
                  </a:lnTo>
                  <a:lnTo>
                    <a:pt x="70" y="44"/>
                  </a:lnTo>
                  <a:lnTo>
                    <a:pt x="76" y="36"/>
                  </a:lnTo>
                  <a:lnTo>
                    <a:pt x="84" y="28"/>
                  </a:lnTo>
                  <a:lnTo>
                    <a:pt x="94" y="24"/>
                  </a:lnTo>
                  <a:lnTo>
                    <a:pt x="104" y="20"/>
                  </a:lnTo>
                  <a:lnTo>
                    <a:pt x="114" y="20"/>
                  </a:lnTo>
                  <a:lnTo>
                    <a:pt x="114" y="20"/>
                  </a:lnTo>
                  <a:lnTo>
                    <a:pt x="118" y="18"/>
                  </a:lnTo>
                  <a:lnTo>
                    <a:pt x="122" y="16"/>
                  </a:lnTo>
                  <a:lnTo>
                    <a:pt x="124" y="14"/>
                  </a:lnTo>
                  <a:lnTo>
                    <a:pt x="124" y="10"/>
                  </a:lnTo>
                  <a:lnTo>
                    <a:pt x="124" y="10"/>
                  </a:lnTo>
                  <a:close/>
                  <a:moveTo>
                    <a:pt x="250" y="32"/>
                  </a:moveTo>
                  <a:lnTo>
                    <a:pt x="250" y="32"/>
                  </a:lnTo>
                  <a:lnTo>
                    <a:pt x="246" y="34"/>
                  </a:lnTo>
                  <a:lnTo>
                    <a:pt x="242" y="36"/>
                  </a:lnTo>
                  <a:lnTo>
                    <a:pt x="240" y="38"/>
                  </a:lnTo>
                  <a:lnTo>
                    <a:pt x="240" y="42"/>
                  </a:lnTo>
                  <a:lnTo>
                    <a:pt x="240" y="42"/>
                  </a:lnTo>
                  <a:lnTo>
                    <a:pt x="238" y="54"/>
                  </a:lnTo>
                  <a:lnTo>
                    <a:pt x="236" y="62"/>
                  </a:lnTo>
                  <a:lnTo>
                    <a:pt x="230" y="72"/>
                  </a:lnTo>
                  <a:lnTo>
                    <a:pt x="224" y="80"/>
                  </a:lnTo>
                  <a:lnTo>
                    <a:pt x="216" y="86"/>
                  </a:lnTo>
                  <a:lnTo>
                    <a:pt x="208" y="92"/>
                  </a:lnTo>
                  <a:lnTo>
                    <a:pt x="198" y="94"/>
                  </a:lnTo>
                  <a:lnTo>
                    <a:pt x="188" y="96"/>
                  </a:lnTo>
                  <a:lnTo>
                    <a:pt x="188" y="96"/>
                  </a:lnTo>
                  <a:lnTo>
                    <a:pt x="184" y="96"/>
                  </a:lnTo>
                  <a:lnTo>
                    <a:pt x="180" y="98"/>
                  </a:lnTo>
                  <a:lnTo>
                    <a:pt x="178" y="102"/>
                  </a:lnTo>
                  <a:lnTo>
                    <a:pt x="178" y="106"/>
                  </a:lnTo>
                  <a:lnTo>
                    <a:pt x="178" y="106"/>
                  </a:lnTo>
                  <a:lnTo>
                    <a:pt x="176" y="112"/>
                  </a:lnTo>
                  <a:lnTo>
                    <a:pt x="172" y="118"/>
                  </a:lnTo>
                  <a:lnTo>
                    <a:pt x="166" y="124"/>
                  </a:lnTo>
                  <a:lnTo>
                    <a:pt x="158" y="124"/>
                  </a:lnTo>
                  <a:lnTo>
                    <a:pt x="158" y="124"/>
                  </a:lnTo>
                  <a:lnTo>
                    <a:pt x="154" y="126"/>
                  </a:lnTo>
                  <a:lnTo>
                    <a:pt x="150" y="128"/>
                  </a:lnTo>
                  <a:lnTo>
                    <a:pt x="148" y="130"/>
                  </a:lnTo>
                  <a:lnTo>
                    <a:pt x="148" y="134"/>
                  </a:lnTo>
                  <a:lnTo>
                    <a:pt x="148" y="134"/>
                  </a:lnTo>
                  <a:lnTo>
                    <a:pt x="148" y="138"/>
                  </a:lnTo>
                  <a:lnTo>
                    <a:pt x="150" y="142"/>
                  </a:lnTo>
                  <a:lnTo>
                    <a:pt x="154" y="144"/>
                  </a:lnTo>
                  <a:lnTo>
                    <a:pt x="158" y="144"/>
                  </a:lnTo>
                  <a:lnTo>
                    <a:pt x="158" y="144"/>
                  </a:lnTo>
                  <a:lnTo>
                    <a:pt x="170" y="142"/>
                  </a:lnTo>
                  <a:lnTo>
                    <a:pt x="182" y="136"/>
                  </a:lnTo>
                  <a:lnTo>
                    <a:pt x="190" y="126"/>
                  </a:lnTo>
                  <a:lnTo>
                    <a:pt x="196" y="114"/>
                  </a:lnTo>
                  <a:lnTo>
                    <a:pt x="196" y="114"/>
                  </a:lnTo>
                  <a:lnTo>
                    <a:pt x="208" y="112"/>
                  </a:lnTo>
                  <a:lnTo>
                    <a:pt x="222" y="106"/>
                  </a:lnTo>
                  <a:lnTo>
                    <a:pt x="232" y="100"/>
                  </a:lnTo>
                  <a:lnTo>
                    <a:pt x="242" y="90"/>
                  </a:lnTo>
                  <a:lnTo>
                    <a:pt x="250" y="80"/>
                  </a:lnTo>
                  <a:lnTo>
                    <a:pt x="256" y="68"/>
                  </a:lnTo>
                  <a:lnTo>
                    <a:pt x="258" y="56"/>
                  </a:lnTo>
                  <a:lnTo>
                    <a:pt x="260" y="42"/>
                  </a:lnTo>
                  <a:lnTo>
                    <a:pt x="260" y="42"/>
                  </a:lnTo>
                  <a:lnTo>
                    <a:pt x="260" y="38"/>
                  </a:lnTo>
                  <a:lnTo>
                    <a:pt x="258" y="36"/>
                  </a:lnTo>
                  <a:lnTo>
                    <a:pt x="254" y="34"/>
                  </a:lnTo>
                  <a:lnTo>
                    <a:pt x="250" y="32"/>
                  </a:lnTo>
                  <a:lnTo>
                    <a:pt x="250" y="32"/>
                  </a:lnTo>
                  <a:close/>
                  <a:moveTo>
                    <a:pt x="158" y="10"/>
                  </a:moveTo>
                  <a:lnTo>
                    <a:pt x="158" y="10"/>
                  </a:lnTo>
                  <a:lnTo>
                    <a:pt x="158" y="6"/>
                  </a:lnTo>
                  <a:lnTo>
                    <a:pt x="156" y="2"/>
                  </a:lnTo>
                  <a:lnTo>
                    <a:pt x="152" y="0"/>
                  </a:lnTo>
                  <a:lnTo>
                    <a:pt x="148" y="0"/>
                  </a:lnTo>
                  <a:lnTo>
                    <a:pt x="148" y="0"/>
                  </a:lnTo>
                  <a:lnTo>
                    <a:pt x="144" y="0"/>
                  </a:lnTo>
                  <a:lnTo>
                    <a:pt x="142" y="2"/>
                  </a:lnTo>
                  <a:lnTo>
                    <a:pt x="138" y="6"/>
                  </a:lnTo>
                  <a:lnTo>
                    <a:pt x="138" y="10"/>
                  </a:lnTo>
                  <a:lnTo>
                    <a:pt x="138" y="10"/>
                  </a:lnTo>
                  <a:lnTo>
                    <a:pt x="138" y="16"/>
                  </a:lnTo>
                  <a:lnTo>
                    <a:pt x="136" y="22"/>
                  </a:lnTo>
                  <a:lnTo>
                    <a:pt x="132" y="26"/>
                  </a:lnTo>
                  <a:lnTo>
                    <a:pt x="128" y="32"/>
                  </a:lnTo>
                  <a:lnTo>
                    <a:pt x="128" y="32"/>
                  </a:lnTo>
                  <a:lnTo>
                    <a:pt x="124" y="36"/>
                  </a:lnTo>
                  <a:lnTo>
                    <a:pt x="118" y="38"/>
                  </a:lnTo>
                  <a:lnTo>
                    <a:pt x="112" y="40"/>
                  </a:lnTo>
                  <a:lnTo>
                    <a:pt x="106" y="42"/>
                  </a:lnTo>
                  <a:lnTo>
                    <a:pt x="106" y="42"/>
                  </a:lnTo>
                  <a:lnTo>
                    <a:pt x="106" y="42"/>
                  </a:lnTo>
                  <a:lnTo>
                    <a:pt x="102" y="42"/>
                  </a:lnTo>
                  <a:lnTo>
                    <a:pt x="100" y="44"/>
                  </a:lnTo>
                  <a:lnTo>
                    <a:pt x="98" y="48"/>
                  </a:lnTo>
                  <a:lnTo>
                    <a:pt x="96" y="52"/>
                  </a:lnTo>
                  <a:lnTo>
                    <a:pt x="96" y="52"/>
                  </a:lnTo>
                  <a:lnTo>
                    <a:pt x="98" y="56"/>
                  </a:lnTo>
                  <a:lnTo>
                    <a:pt x="100" y="58"/>
                  </a:lnTo>
                  <a:lnTo>
                    <a:pt x="102" y="60"/>
                  </a:lnTo>
                  <a:lnTo>
                    <a:pt x="106" y="62"/>
                  </a:lnTo>
                  <a:lnTo>
                    <a:pt x="106" y="62"/>
                  </a:lnTo>
                  <a:lnTo>
                    <a:pt x="106" y="62"/>
                  </a:lnTo>
                  <a:lnTo>
                    <a:pt x="106" y="62"/>
                  </a:lnTo>
                  <a:lnTo>
                    <a:pt x="116" y="60"/>
                  </a:lnTo>
                  <a:lnTo>
                    <a:pt x="126" y="58"/>
                  </a:lnTo>
                  <a:lnTo>
                    <a:pt x="136" y="52"/>
                  </a:lnTo>
                  <a:lnTo>
                    <a:pt x="142" y="46"/>
                  </a:lnTo>
                  <a:lnTo>
                    <a:pt x="142" y="46"/>
                  </a:lnTo>
                  <a:lnTo>
                    <a:pt x="150" y="38"/>
                  </a:lnTo>
                  <a:lnTo>
                    <a:pt x="154" y="30"/>
                  </a:lnTo>
                  <a:lnTo>
                    <a:pt x="158" y="20"/>
                  </a:lnTo>
                  <a:lnTo>
                    <a:pt x="158" y="10"/>
                  </a:lnTo>
                  <a:lnTo>
                    <a:pt x="158" y="10"/>
                  </a:lnTo>
                  <a:close/>
                  <a:moveTo>
                    <a:pt x="330" y="268"/>
                  </a:moveTo>
                  <a:lnTo>
                    <a:pt x="330" y="190"/>
                  </a:lnTo>
                  <a:lnTo>
                    <a:pt x="242" y="258"/>
                  </a:lnTo>
                  <a:lnTo>
                    <a:pt x="242" y="190"/>
                  </a:lnTo>
                  <a:lnTo>
                    <a:pt x="154" y="258"/>
                  </a:lnTo>
                  <a:lnTo>
                    <a:pt x="148" y="258"/>
                  </a:lnTo>
                  <a:lnTo>
                    <a:pt x="122" y="258"/>
                  </a:lnTo>
                  <a:lnTo>
                    <a:pt x="128" y="252"/>
                  </a:lnTo>
                  <a:lnTo>
                    <a:pt x="146" y="240"/>
                  </a:lnTo>
                  <a:lnTo>
                    <a:pt x="140" y="172"/>
                  </a:lnTo>
                  <a:lnTo>
                    <a:pt x="140" y="172"/>
                  </a:lnTo>
                  <a:lnTo>
                    <a:pt x="140" y="168"/>
                  </a:lnTo>
                  <a:lnTo>
                    <a:pt x="138" y="164"/>
                  </a:lnTo>
                  <a:lnTo>
                    <a:pt x="134" y="162"/>
                  </a:lnTo>
                  <a:lnTo>
                    <a:pt x="130" y="162"/>
                  </a:lnTo>
                  <a:lnTo>
                    <a:pt x="118" y="162"/>
                  </a:lnTo>
                  <a:lnTo>
                    <a:pt x="118" y="162"/>
                  </a:lnTo>
                  <a:lnTo>
                    <a:pt x="114" y="162"/>
                  </a:lnTo>
                  <a:lnTo>
                    <a:pt x="112" y="164"/>
                  </a:lnTo>
                  <a:lnTo>
                    <a:pt x="110" y="168"/>
                  </a:lnTo>
                  <a:lnTo>
                    <a:pt x="108" y="172"/>
                  </a:lnTo>
                  <a:lnTo>
                    <a:pt x="100" y="258"/>
                  </a:lnTo>
                  <a:lnTo>
                    <a:pt x="82" y="258"/>
                  </a:lnTo>
                  <a:lnTo>
                    <a:pt x="66" y="110"/>
                  </a:lnTo>
                  <a:lnTo>
                    <a:pt x="66" y="110"/>
                  </a:lnTo>
                  <a:lnTo>
                    <a:pt x="66" y="106"/>
                  </a:lnTo>
                  <a:lnTo>
                    <a:pt x="64" y="104"/>
                  </a:lnTo>
                  <a:lnTo>
                    <a:pt x="60" y="102"/>
                  </a:lnTo>
                  <a:lnTo>
                    <a:pt x="56" y="100"/>
                  </a:lnTo>
                  <a:lnTo>
                    <a:pt x="44" y="100"/>
                  </a:lnTo>
                  <a:lnTo>
                    <a:pt x="44" y="100"/>
                  </a:lnTo>
                  <a:lnTo>
                    <a:pt x="40" y="102"/>
                  </a:lnTo>
                  <a:lnTo>
                    <a:pt x="38" y="104"/>
                  </a:lnTo>
                  <a:lnTo>
                    <a:pt x="36" y="106"/>
                  </a:lnTo>
                  <a:lnTo>
                    <a:pt x="34" y="110"/>
                  </a:lnTo>
                  <a:lnTo>
                    <a:pt x="18" y="258"/>
                  </a:lnTo>
                  <a:lnTo>
                    <a:pt x="10" y="258"/>
                  </a:lnTo>
                  <a:lnTo>
                    <a:pt x="10" y="258"/>
                  </a:lnTo>
                  <a:lnTo>
                    <a:pt x="6" y="260"/>
                  </a:lnTo>
                  <a:lnTo>
                    <a:pt x="2" y="262"/>
                  </a:lnTo>
                  <a:lnTo>
                    <a:pt x="0" y="264"/>
                  </a:lnTo>
                  <a:lnTo>
                    <a:pt x="0" y="268"/>
                  </a:lnTo>
                  <a:lnTo>
                    <a:pt x="0" y="340"/>
                  </a:lnTo>
                  <a:lnTo>
                    <a:pt x="0" y="340"/>
                  </a:lnTo>
                  <a:lnTo>
                    <a:pt x="0" y="344"/>
                  </a:lnTo>
                  <a:lnTo>
                    <a:pt x="2" y="348"/>
                  </a:lnTo>
                  <a:lnTo>
                    <a:pt x="6" y="350"/>
                  </a:lnTo>
                  <a:lnTo>
                    <a:pt x="10" y="350"/>
                  </a:lnTo>
                  <a:lnTo>
                    <a:pt x="320" y="350"/>
                  </a:lnTo>
                  <a:lnTo>
                    <a:pt x="320" y="350"/>
                  </a:lnTo>
                  <a:lnTo>
                    <a:pt x="324" y="350"/>
                  </a:lnTo>
                  <a:lnTo>
                    <a:pt x="328" y="348"/>
                  </a:lnTo>
                  <a:lnTo>
                    <a:pt x="330" y="344"/>
                  </a:lnTo>
                  <a:lnTo>
                    <a:pt x="330" y="340"/>
                  </a:lnTo>
                  <a:lnTo>
                    <a:pt x="330" y="268"/>
                  </a:lnTo>
                  <a:lnTo>
                    <a:pt x="330" y="268"/>
                  </a:lnTo>
                  <a:lnTo>
                    <a:pt x="330" y="268"/>
                  </a:lnTo>
                  <a:lnTo>
                    <a:pt x="330" y="268"/>
                  </a:lnTo>
                  <a:close/>
                  <a:moveTo>
                    <a:pt x="76" y="314"/>
                  </a:moveTo>
                  <a:lnTo>
                    <a:pt x="22" y="314"/>
                  </a:lnTo>
                  <a:lnTo>
                    <a:pt x="22" y="288"/>
                  </a:lnTo>
                  <a:lnTo>
                    <a:pt x="76" y="288"/>
                  </a:lnTo>
                  <a:lnTo>
                    <a:pt x="76" y="314"/>
                  </a:lnTo>
                  <a:close/>
                  <a:moveTo>
                    <a:pt x="154" y="314"/>
                  </a:moveTo>
                  <a:lnTo>
                    <a:pt x="100" y="314"/>
                  </a:lnTo>
                  <a:lnTo>
                    <a:pt x="100" y="288"/>
                  </a:lnTo>
                  <a:lnTo>
                    <a:pt x="154" y="288"/>
                  </a:lnTo>
                  <a:lnTo>
                    <a:pt x="154" y="314"/>
                  </a:lnTo>
                  <a:close/>
                  <a:moveTo>
                    <a:pt x="232" y="314"/>
                  </a:moveTo>
                  <a:lnTo>
                    <a:pt x="176" y="314"/>
                  </a:lnTo>
                  <a:lnTo>
                    <a:pt x="176" y="288"/>
                  </a:lnTo>
                  <a:lnTo>
                    <a:pt x="232" y="288"/>
                  </a:lnTo>
                  <a:lnTo>
                    <a:pt x="232" y="314"/>
                  </a:lnTo>
                  <a:close/>
                  <a:moveTo>
                    <a:pt x="308" y="314"/>
                  </a:moveTo>
                  <a:lnTo>
                    <a:pt x="254" y="314"/>
                  </a:lnTo>
                  <a:lnTo>
                    <a:pt x="254" y="288"/>
                  </a:lnTo>
                  <a:lnTo>
                    <a:pt x="308" y="288"/>
                  </a:lnTo>
                  <a:lnTo>
                    <a:pt x="308" y="314"/>
                  </a:lnTo>
                  <a:close/>
                </a:path>
              </a:pathLst>
            </a:custGeom>
            <a:solidFill>
              <a:schemeClr val="bg1">
                <a:lumMod val="95000"/>
              </a:schemeClr>
            </a:solidFill>
            <a:ln>
              <a:noFill/>
            </a:ln>
          </p:spPr>
          <p:txBody>
            <a:bodyPr vert="horz" wrap="square" lIns="91440" tIns="45720" rIns="91440" bIns="45720" numCol="1" anchor="t" anchorCtr="0" compatLnSpc="1">
              <a:prstTxWarp prst="textNoShape">
                <a:avLst/>
              </a:prstTxWarp>
            </a:bodyPr>
            <a:lstStyle/>
            <a:p>
              <a:endParaRPr lang="en-GB" dirty="0"/>
            </a:p>
          </p:txBody>
        </p:sp>
      </p:grpSp>
      <p:grpSp>
        <p:nvGrpSpPr>
          <p:cNvPr id="97" name="Group 96">
            <a:extLst>
              <a:ext uri="{FF2B5EF4-FFF2-40B4-BE49-F238E27FC236}">
                <a16:creationId xmlns:a16="http://schemas.microsoft.com/office/drawing/2014/main" id="{055B02CF-1E46-684D-9121-422D32A30254}"/>
              </a:ext>
            </a:extLst>
          </p:cNvPr>
          <p:cNvGrpSpPr/>
          <p:nvPr/>
        </p:nvGrpSpPr>
        <p:grpSpPr>
          <a:xfrm>
            <a:off x="457200" y="2230329"/>
            <a:ext cx="339400" cy="339400"/>
            <a:chOff x="417604" y="2747458"/>
            <a:chExt cx="457200" cy="457200"/>
          </a:xfrm>
        </p:grpSpPr>
        <p:sp>
          <p:nvSpPr>
            <p:cNvPr id="98" name="Teardrop 97">
              <a:extLst>
                <a:ext uri="{FF2B5EF4-FFF2-40B4-BE49-F238E27FC236}">
                  <a16:creationId xmlns:a16="http://schemas.microsoft.com/office/drawing/2014/main" id="{B56876BA-2474-4544-9836-ACB9012C1619}"/>
                </a:ext>
              </a:extLst>
            </p:cNvPr>
            <p:cNvSpPr/>
            <p:nvPr/>
          </p:nvSpPr>
          <p:spPr bwMode="ltGray">
            <a:xfrm rot="2700000">
              <a:off x="417604" y="2747458"/>
              <a:ext cx="457200" cy="457200"/>
            </a:xfrm>
            <a:prstGeom prst="teardrop">
              <a:avLst>
                <a:gd name="adj" fmla="val 151405"/>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rgbClr val="FFFFFF"/>
                </a:solidFill>
                <a:latin typeface="+mj-lt"/>
              </a:endParaRPr>
            </a:p>
          </p:txBody>
        </p:sp>
        <p:grpSp>
          <p:nvGrpSpPr>
            <p:cNvPr id="100" name="Group 99">
              <a:extLst>
                <a:ext uri="{FF2B5EF4-FFF2-40B4-BE49-F238E27FC236}">
                  <a16:creationId xmlns:a16="http://schemas.microsoft.com/office/drawing/2014/main" id="{6978F9EE-FA6D-3D44-BF21-BBCD9D36A003}"/>
                </a:ext>
              </a:extLst>
            </p:cNvPr>
            <p:cNvGrpSpPr/>
            <p:nvPr/>
          </p:nvGrpSpPr>
          <p:grpSpPr>
            <a:xfrm>
              <a:off x="449324" y="2768441"/>
              <a:ext cx="411480" cy="411480"/>
              <a:chOff x="451708" y="3396558"/>
              <a:chExt cx="612000" cy="612000"/>
            </a:xfrm>
          </p:grpSpPr>
          <p:sp>
            <p:nvSpPr>
              <p:cNvPr id="101" name="Oval 100">
                <a:extLst>
                  <a:ext uri="{FF2B5EF4-FFF2-40B4-BE49-F238E27FC236}">
                    <a16:creationId xmlns:a16="http://schemas.microsoft.com/office/drawing/2014/main" id="{E2FBE843-0D3F-C44B-8919-0D9B5535802E}"/>
                  </a:ext>
                </a:extLst>
              </p:cNvPr>
              <p:cNvSpPr/>
              <p:nvPr/>
            </p:nvSpPr>
            <p:spPr bwMode="ltGray">
              <a:xfrm>
                <a:off x="451708" y="3396558"/>
                <a:ext cx="612000" cy="612000"/>
              </a:xfrm>
              <a:prstGeom prst="ellipse">
                <a:avLst/>
              </a:prstGeom>
              <a:solidFill>
                <a:srgbClr val="575756"/>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rgbClr val="FFFFFF"/>
                  </a:solidFill>
                  <a:latin typeface="+mj-lt"/>
                </a:endParaRPr>
              </a:p>
            </p:txBody>
          </p:sp>
          <p:sp>
            <p:nvSpPr>
              <p:cNvPr id="102" name="Freeform 4953">
                <a:extLst>
                  <a:ext uri="{FF2B5EF4-FFF2-40B4-BE49-F238E27FC236}">
                    <a16:creationId xmlns:a16="http://schemas.microsoft.com/office/drawing/2014/main" id="{0C083F31-9D6A-434F-B8B2-B292D7E6683F}"/>
                  </a:ext>
                </a:extLst>
              </p:cNvPr>
              <p:cNvSpPr>
                <a:spLocks noEditPoints="1"/>
              </p:cNvSpPr>
              <p:nvPr/>
            </p:nvSpPr>
            <p:spPr bwMode="auto">
              <a:xfrm>
                <a:off x="562823" y="3539446"/>
                <a:ext cx="430759" cy="343639"/>
              </a:xfrm>
              <a:custGeom>
                <a:avLst/>
                <a:gdLst>
                  <a:gd name="T0" fmla="*/ 28 w 356"/>
                  <a:gd name="T1" fmla="*/ 142 h 284"/>
                  <a:gd name="T2" fmla="*/ 40 w 356"/>
                  <a:gd name="T3" fmla="*/ 138 h 284"/>
                  <a:gd name="T4" fmla="*/ 34 w 356"/>
                  <a:gd name="T5" fmla="*/ 158 h 284"/>
                  <a:gd name="T6" fmla="*/ 28 w 356"/>
                  <a:gd name="T7" fmla="*/ 154 h 284"/>
                  <a:gd name="T8" fmla="*/ 28 w 356"/>
                  <a:gd name="T9" fmla="*/ 146 h 284"/>
                  <a:gd name="T10" fmla="*/ 238 w 356"/>
                  <a:gd name="T11" fmla="*/ 68 h 284"/>
                  <a:gd name="T12" fmla="*/ 312 w 356"/>
                  <a:gd name="T13" fmla="*/ 44 h 284"/>
                  <a:gd name="T14" fmla="*/ 330 w 356"/>
                  <a:gd name="T15" fmla="*/ 52 h 284"/>
                  <a:gd name="T16" fmla="*/ 354 w 356"/>
                  <a:gd name="T17" fmla="*/ 36 h 284"/>
                  <a:gd name="T18" fmla="*/ 354 w 356"/>
                  <a:gd name="T19" fmla="*/ 16 h 284"/>
                  <a:gd name="T20" fmla="*/ 330 w 356"/>
                  <a:gd name="T21" fmla="*/ 0 h 284"/>
                  <a:gd name="T22" fmla="*/ 312 w 356"/>
                  <a:gd name="T23" fmla="*/ 8 h 284"/>
                  <a:gd name="T24" fmla="*/ 230 w 356"/>
                  <a:gd name="T25" fmla="*/ 50 h 284"/>
                  <a:gd name="T26" fmla="*/ 228 w 356"/>
                  <a:gd name="T27" fmla="*/ 50 h 284"/>
                  <a:gd name="T28" fmla="*/ 222 w 356"/>
                  <a:gd name="T29" fmla="*/ 56 h 284"/>
                  <a:gd name="T30" fmla="*/ 216 w 356"/>
                  <a:gd name="T31" fmla="*/ 100 h 284"/>
                  <a:gd name="T32" fmla="*/ 118 w 356"/>
                  <a:gd name="T33" fmla="*/ 158 h 284"/>
                  <a:gd name="T34" fmla="*/ 150 w 356"/>
                  <a:gd name="T35" fmla="*/ 186 h 284"/>
                  <a:gd name="T36" fmla="*/ 152 w 356"/>
                  <a:gd name="T37" fmla="*/ 186 h 284"/>
                  <a:gd name="T38" fmla="*/ 194 w 356"/>
                  <a:gd name="T39" fmla="*/ 134 h 284"/>
                  <a:gd name="T40" fmla="*/ 16 w 356"/>
                  <a:gd name="T41" fmla="*/ 268 h 284"/>
                  <a:gd name="T42" fmla="*/ 0 w 356"/>
                  <a:gd name="T43" fmla="*/ 284 h 284"/>
                  <a:gd name="T44" fmla="*/ 310 w 356"/>
                  <a:gd name="T45" fmla="*/ 182 h 284"/>
                  <a:gd name="T46" fmla="*/ 236 w 356"/>
                  <a:gd name="T47" fmla="*/ 156 h 284"/>
                  <a:gd name="T48" fmla="*/ 228 w 356"/>
                  <a:gd name="T49" fmla="*/ 152 h 284"/>
                  <a:gd name="T50" fmla="*/ 160 w 356"/>
                  <a:gd name="T51" fmla="*/ 92 h 284"/>
                  <a:gd name="T52" fmla="*/ 148 w 356"/>
                  <a:gd name="T53" fmla="*/ 92 h 284"/>
                  <a:gd name="T54" fmla="*/ 78 w 356"/>
                  <a:gd name="T55" fmla="*/ 218 h 284"/>
                  <a:gd name="T56" fmla="*/ 78 w 356"/>
                  <a:gd name="T57" fmla="*/ 236 h 284"/>
                  <a:gd name="T58" fmla="*/ 54 w 356"/>
                  <a:gd name="T59" fmla="*/ 252 h 284"/>
                  <a:gd name="T60" fmla="*/ 36 w 356"/>
                  <a:gd name="T61" fmla="*/ 244 h 284"/>
                  <a:gd name="T62" fmla="*/ 28 w 356"/>
                  <a:gd name="T63" fmla="*/ 226 h 284"/>
                  <a:gd name="T64" fmla="*/ 44 w 356"/>
                  <a:gd name="T65" fmla="*/ 202 h 284"/>
                  <a:gd name="T66" fmla="*/ 56 w 356"/>
                  <a:gd name="T67" fmla="*/ 200 h 284"/>
                  <a:gd name="T68" fmla="*/ 128 w 356"/>
                  <a:gd name="T69" fmla="*/ 74 h 284"/>
                  <a:gd name="T70" fmla="*/ 130 w 356"/>
                  <a:gd name="T71" fmla="*/ 56 h 284"/>
                  <a:gd name="T72" fmla="*/ 152 w 356"/>
                  <a:gd name="T73" fmla="*/ 42 h 284"/>
                  <a:gd name="T74" fmla="*/ 172 w 356"/>
                  <a:gd name="T75" fmla="*/ 48 h 284"/>
                  <a:gd name="T76" fmla="*/ 178 w 356"/>
                  <a:gd name="T77" fmla="*/ 68 h 284"/>
                  <a:gd name="T78" fmla="*/ 310 w 356"/>
                  <a:gd name="T79" fmla="*/ 136 h 284"/>
                  <a:gd name="T80" fmla="*/ 310 w 356"/>
                  <a:gd name="T81" fmla="*/ 182 h 284"/>
                  <a:gd name="T82" fmla="*/ 162 w 356"/>
                  <a:gd name="T83" fmla="*/ 64 h 284"/>
                  <a:gd name="T84" fmla="*/ 152 w 356"/>
                  <a:gd name="T85" fmla="*/ 58 h 284"/>
                  <a:gd name="T86" fmla="*/ 146 w 356"/>
                  <a:gd name="T87" fmla="*/ 60 h 284"/>
                  <a:gd name="T88" fmla="*/ 144 w 356"/>
                  <a:gd name="T89" fmla="*/ 68 h 284"/>
                  <a:gd name="T90" fmla="*/ 150 w 356"/>
                  <a:gd name="T91" fmla="*/ 76 h 284"/>
                  <a:gd name="T92" fmla="*/ 156 w 356"/>
                  <a:gd name="T93" fmla="*/ 76 h 284"/>
                  <a:gd name="T94" fmla="*/ 162 w 356"/>
                  <a:gd name="T95" fmla="*/ 68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56" h="284">
                    <a:moveTo>
                      <a:pt x="28" y="146"/>
                    </a:moveTo>
                    <a:lnTo>
                      <a:pt x="28" y="146"/>
                    </a:lnTo>
                    <a:lnTo>
                      <a:pt x="28" y="142"/>
                    </a:lnTo>
                    <a:lnTo>
                      <a:pt x="32" y="140"/>
                    </a:lnTo>
                    <a:lnTo>
                      <a:pt x="36" y="138"/>
                    </a:lnTo>
                    <a:lnTo>
                      <a:pt x="40" y="138"/>
                    </a:lnTo>
                    <a:lnTo>
                      <a:pt x="78" y="148"/>
                    </a:lnTo>
                    <a:lnTo>
                      <a:pt x="66" y="166"/>
                    </a:lnTo>
                    <a:lnTo>
                      <a:pt x="34" y="158"/>
                    </a:lnTo>
                    <a:lnTo>
                      <a:pt x="34" y="158"/>
                    </a:lnTo>
                    <a:lnTo>
                      <a:pt x="32" y="156"/>
                    </a:lnTo>
                    <a:lnTo>
                      <a:pt x="28" y="154"/>
                    </a:lnTo>
                    <a:lnTo>
                      <a:pt x="28" y="150"/>
                    </a:lnTo>
                    <a:lnTo>
                      <a:pt x="28" y="146"/>
                    </a:lnTo>
                    <a:lnTo>
                      <a:pt x="28" y="146"/>
                    </a:lnTo>
                    <a:close/>
                    <a:moveTo>
                      <a:pt x="216" y="100"/>
                    </a:moveTo>
                    <a:lnTo>
                      <a:pt x="238" y="68"/>
                    </a:lnTo>
                    <a:lnTo>
                      <a:pt x="238" y="68"/>
                    </a:lnTo>
                    <a:lnTo>
                      <a:pt x="238" y="68"/>
                    </a:lnTo>
                    <a:lnTo>
                      <a:pt x="312" y="44"/>
                    </a:lnTo>
                    <a:lnTo>
                      <a:pt x="312" y="44"/>
                    </a:lnTo>
                    <a:lnTo>
                      <a:pt x="320" y="50"/>
                    </a:lnTo>
                    <a:lnTo>
                      <a:pt x="330" y="52"/>
                    </a:lnTo>
                    <a:lnTo>
                      <a:pt x="330" y="52"/>
                    </a:lnTo>
                    <a:lnTo>
                      <a:pt x="340" y="50"/>
                    </a:lnTo>
                    <a:lnTo>
                      <a:pt x="348" y="44"/>
                    </a:lnTo>
                    <a:lnTo>
                      <a:pt x="354" y="36"/>
                    </a:lnTo>
                    <a:lnTo>
                      <a:pt x="356" y="26"/>
                    </a:lnTo>
                    <a:lnTo>
                      <a:pt x="356" y="26"/>
                    </a:lnTo>
                    <a:lnTo>
                      <a:pt x="354" y="16"/>
                    </a:lnTo>
                    <a:lnTo>
                      <a:pt x="348" y="8"/>
                    </a:lnTo>
                    <a:lnTo>
                      <a:pt x="340" y="2"/>
                    </a:lnTo>
                    <a:lnTo>
                      <a:pt x="330" y="0"/>
                    </a:lnTo>
                    <a:lnTo>
                      <a:pt x="330" y="0"/>
                    </a:lnTo>
                    <a:lnTo>
                      <a:pt x="320" y="2"/>
                    </a:lnTo>
                    <a:lnTo>
                      <a:pt x="312" y="8"/>
                    </a:lnTo>
                    <a:lnTo>
                      <a:pt x="306" y="16"/>
                    </a:lnTo>
                    <a:lnTo>
                      <a:pt x="304" y="26"/>
                    </a:lnTo>
                    <a:lnTo>
                      <a:pt x="230" y="50"/>
                    </a:lnTo>
                    <a:lnTo>
                      <a:pt x="230" y="50"/>
                    </a:lnTo>
                    <a:lnTo>
                      <a:pt x="228" y="50"/>
                    </a:lnTo>
                    <a:lnTo>
                      <a:pt x="228" y="50"/>
                    </a:lnTo>
                    <a:lnTo>
                      <a:pt x="224" y="52"/>
                    </a:lnTo>
                    <a:lnTo>
                      <a:pt x="222" y="56"/>
                    </a:lnTo>
                    <a:lnTo>
                      <a:pt x="222" y="56"/>
                    </a:lnTo>
                    <a:lnTo>
                      <a:pt x="222" y="56"/>
                    </a:lnTo>
                    <a:lnTo>
                      <a:pt x="202" y="86"/>
                    </a:lnTo>
                    <a:lnTo>
                      <a:pt x="216" y="100"/>
                    </a:lnTo>
                    <a:close/>
                    <a:moveTo>
                      <a:pt x="180" y="118"/>
                    </a:moveTo>
                    <a:lnTo>
                      <a:pt x="148" y="164"/>
                    </a:lnTo>
                    <a:lnTo>
                      <a:pt x="118" y="158"/>
                    </a:lnTo>
                    <a:lnTo>
                      <a:pt x="108" y="176"/>
                    </a:lnTo>
                    <a:lnTo>
                      <a:pt x="146" y="184"/>
                    </a:lnTo>
                    <a:lnTo>
                      <a:pt x="150" y="186"/>
                    </a:lnTo>
                    <a:lnTo>
                      <a:pt x="150" y="186"/>
                    </a:lnTo>
                    <a:lnTo>
                      <a:pt x="152" y="186"/>
                    </a:lnTo>
                    <a:lnTo>
                      <a:pt x="152" y="186"/>
                    </a:lnTo>
                    <a:lnTo>
                      <a:pt x="158" y="184"/>
                    </a:lnTo>
                    <a:lnTo>
                      <a:pt x="162" y="182"/>
                    </a:lnTo>
                    <a:lnTo>
                      <a:pt x="194" y="134"/>
                    </a:lnTo>
                    <a:lnTo>
                      <a:pt x="180" y="118"/>
                    </a:lnTo>
                    <a:close/>
                    <a:moveTo>
                      <a:pt x="346" y="268"/>
                    </a:moveTo>
                    <a:lnTo>
                      <a:pt x="16" y="268"/>
                    </a:lnTo>
                    <a:lnTo>
                      <a:pt x="16" y="16"/>
                    </a:lnTo>
                    <a:lnTo>
                      <a:pt x="0" y="16"/>
                    </a:lnTo>
                    <a:lnTo>
                      <a:pt x="0" y="284"/>
                    </a:lnTo>
                    <a:lnTo>
                      <a:pt x="346" y="284"/>
                    </a:lnTo>
                    <a:lnTo>
                      <a:pt x="346" y="268"/>
                    </a:lnTo>
                    <a:close/>
                    <a:moveTo>
                      <a:pt x="310" y="182"/>
                    </a:moveTo>
                    <a:lnTo>
                      <a:pt x="310" y="156"/>
                    </a:lnTo>
                    <a:lnTo>
                      <a:pt x="236" y="156"/>
                    </a:lnTo>
                    <a:lnTo>
                      <a:pt x="236" y="156"/>
                    </a:lnTo>
                    <a:lnTo>
                      <a:pt x="230" y="154"/>
                    </a:lnTo>
                    <a:lnTo>
                      <a:pt x="230" y="154"/>
                    </a:lnTo>
                    <a:lnTo>
                      <a:pt x="228" y="152"/>
                    </a:lnTo>
                    <a:lnTo>
                      <a:pt x="164" y="90"/>
                    </a:lnTo>
                    <a:lnTo>
                      <a:pt x="164" y="90"/>
                    </a:lnTo>
                    <a:lnTo>
                      <a:pt x="160" y="92"/>
                    </a:lnTo>
                    <a:lnTo>
                      <a:pt x="152" y="92"/>
                    </a:lnTo>
                    <a:lnTo>
                      <a:pt x="152" y="92"/>
                    </a:lnTo>
                    <a:lnTo>
                      <a:pt x="148" y="92"/>
                    </a:lnTo>
                    <a:lnTo>
                      <a:pt x="74" y="210"/>
                    </a:lnTo>
                    <a:lnTo>
                      <a:pt x="74" y="210"/>
                    </a:lnTo>
                    <a:lnTo>
                      <a:pt x="78" y="218"/>
                    </a:lnTo>
                    <a:lnTo>
                      <a:pt x="80" y="226"/>
                    </a:lnTo>
                    <a:lnTo>
                      <a:pt x="80" y="226"/>
                    </a:lnTo>
                    <a:lnTo>
                      <a:pt x="78" y="236"/>
                    </a:lnTo>
                    <a:lnTo>
                      <a:pt x="72" y="244"/>
                    </a:lnTo>
                    <a:lnTo>
                      <a:pt x="64" y="250"/>
                    </a:lnTo>
                    <a:lnTo>
                      <a:pt x="54" y="252"/>
                    </a:lnTo>
                    <a:lnTo>
                      <a:pt x="54" y="252"/>
                    </a:lnTo>
                    <a:lnTo>
                      <a:pt x="44" y="250"/>
                    </a:lnTo>
                    <a:lnTo>
                      <a:pt x="36" y="244"/>
                    </a:lnTo>
                    <a:lnTo>
                      <a:pt x="30" y="236"/>
                    </a:lnTo>
                    <a:lnTo>
                      <a:pt x="28" y="226"/>
                    </a:lnTo>
                    <a:lnTo>
                      <a:pt x="28" y="226"/>
                    </a:lnTo>
                    <a:lnTo>
                      <a:pt x="30" y="216"/>
                    </a:lnTo>
                    <a:lnTo>
                      <a:pt x="36" y="208"/>
                    </a:lnTo>
                    <a:lnTo>
                      <a:pt x="44" y="202"/>
                    </a:lnTo>
                    <a:lnTo>
                      <a:pt x="54" y="200"/>
                    </a:lnTo>
                    <a:lnTo>
                      <a:pt x="54" y="200"/>
                    </a:lnTo>
                    <a:lnTo>
                      <a:pt x="56" y="200"/>
                    </a:lnTo>
                    <a:lnTo>
                      <a:pt x="130" y="80"/>
                    </a:lnTo>
                    <a:lnTo>
                      <a:pt x="130" y="80"/>
                    </a:lnTo>
                    <a:lnTo>
                      <a:pt x="128" y="74"/>
                    </a:lnTo>
                    <a:lnTo>
                      <a:pt x="128" y="68"/>
                    </a:lnTo>
                    <a:lnTo>
                      <a:pt x="128" y="68"/>
                    </a:lnTo>
                    <a:lnTo>
                      <a:pt x="130" y="56"/>
                    </a:lnTo>
                    <a:lnTo>
                      <a:pt x="134" y="48"/>
                    </a:lnTo>
                    <a:lnTo>
                      <a:pt x="142" y="44"/>
                    </a:lnTo>
                    <a:lnTo>
                      <a:pt x="152" y="42"/>
                    </a:lnTo>
                    <a:lnTo>
                      <a:pt x="152" y="42"/>
                    </a:lnTo>
                    <a:lnTo>
                      <a:pt x="164" y="44"/>
                    </a:lnTo>
                    <a:lnTo>
                      <a:pt x="172" y="48"/>
                    </a:lnTo>
                    <a:lnTo>
                      <a:pt x="176" y="56"/>
                    </a:lnTo>
                    <a:lnTo>
                      <a:pt x="178" y="68"/>
                    </a:lnTo>
                    <a:lnTo>
                      <a:pt x="178" y="68"/>
                    </a:lnTo>
                    <a:lnTo>
                      <a:pt x="178" y="74"/>
                    </a:lnTo>
                    <a:lnTo>
                      <a:pt x="240" y="136"/>
                    </a:lnTo>
                    <a:lnTo>
                      <a:pt x="310" y="136"/>
                    </a:lnTo>
                    <a:lnTo>
                      <a:pt x="310" y="110"/>
                    </a:lnTo>
                    <a:lnTo>
                      <a:pt x="350" y="146"/>
                    </a:lnTo>
                    <a:lnTo>
                      <a:pt x="310" y="182"/>
                    </a:lnTo>
                    <a:close/>
                    <a:moveTo>
                      <a:pt x="162" y="68"/>
                    </a:moveTo>
                    <a:lnTo>
                      <a:pt x="162" y="68"/>
                    </a:lnTo>
                    <a:lnTo>
                      <a:pt x="162" y="64"/>
                    </a:lnTo>
                    <a:lnTo>
                      <a:pt x="160" y="60"/>
                    </a:lnTo>
                    <a:lnTo>
                      <a:pt x="156" y="58"/>
                    </a:lnTo>
                    <a:lnTo>
                      <a:pt x="152" y="58"/>
                    </a:lnTo>
                    <a:lnTo>
                      <a:pt x="152" y="58"/>
                    </a:lnTo>
                    <a:lnTo>
                      <a:pt x="150" y="58"/>
                    </a:lnTo>
                    <a:lnTo>
                      <a:pt x="146" y="60"/>
                    </a:lnTo>
                    <a:lnTo>
                      <a:pt x="144" y="64"/>
                    </a:lnTo>
                    <a:lnTo>
                      <a:pt x="144" y="68"/>
                    </a:lnTo>
                    <a:lnTo>
                      <a:pt x="144" y="68"/>
                    </a:lnTo>
                    <a:lnTo>
                      <a:pt x="144" y="70"/>
                    </a:lnTo>
                    <a:lnTo>
                      <a:pt x="146" y="74"/>
                    </a:lnTo>
                    <a:lnTo>
                      <a:pt x="150" y="76"/>
                    </a:lnTo>
                    <a:lnTo>
                      <a:pt x="152" y="76"/>
                    </a:lnTo>
                    <a:lnTo>
                      <a:pt x="152" y="76"/>
                    </a:lnTo>
                    <a:lnTo>
                      <a:pt x="156" y="76"/>
                    </a:lnTo>
                    <a:lnTo>
                      <a:pt x="160" y="74"/>
                    </a:lnTo>
                    <a:lnTo>
                      <a:pt x="162" y="70"/>
                    </a:lnTo>
                    <a:lnTo>
                      <a:pt x="162" y="68"/>
                    </a:lnTo>
                    <a:lnTo>
                      <a:pt x="162" y="6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sz="1600" dirty="0"/>
              </a:p>
            </p:txBody>
          </p:sp>
        </p:grpSp>
      </p:grpSp>
      <p:grpSp>
        <p:nvGrpSpPr>
          <p:cNvPr id="103" name="Group 102">
            <a:extLst>
              <a:ext uri="{FF2B5EF4-FFF2-40B4-BE49-F238E27FC236}">
                <a16:creationId xmlns:a16="http://schemas.microsoft.com/office/drawing/2014/main" id="{AA6DFD41-4E8B-C442-92EE-F5F764F4B34F}"/>
              </a:ext>
            </a:extLst>
          </p:cNvPr>
          <p:cNvGrpSpPr/>
          <p:nvPr/>
        </p:nvGrpSpPr>
        <p:grpSpPr>
          <a:xfrm>
            <a:off x="464641" y="853979"/>
            <a:ext cx="339400" cy="339400"/>
            <a:chOff x="400794" y="884263"/>
            <a:chExt cx="457200" cy="457200"/>
          </a:xfrm>
        </p:grpSpPr>
        <p:sp>
          <p:nvSpPr>
            <p:cNvPr id="104" name="Teardrop 103">
              <a:extLst>
                <a:ext uri="{FF2B5EF4-FFF2-40B4-BE49-F238E27FC236}">
                  <a16:creationId xmlns:a16="http://schemas.microsoft.com/office/drawing/2014/main" id="{DF3F6155-0C23-4C46-814E-5DAA6E2F823A}"/>
                </a:ext>
              </a:extLst>
            </p:cNvPr>
            <p:cNvSpPr/>
            <p:nvPr/>
          </p:nvSpPr>
          <p:spPr bwMode="ltGray">
            <a:xfrm rot="2700000">
              <a:off x="400794" y="884263"/>
              <a:ext cx="457200" cy="457200"/>
            </a:xfrm>
            <a:prstGeom prst="teardrop">
              <a:avLst>
                <a:gd name="adj" fmla="val 151405"/>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rgbClr val="FFFFFF"/>
                </a:solidFill>
                <a:latin typeface="+mj-lt"/>
              </a:endParaRPr>
            </a:p>
          </p:txBody>
        </p:sp>
        <p:grpSp>
          <p:nvGrpSpPr>
            <p:cNvPr id="105" name="Group 104">
              <a:extLst>
                <a:ext uri="{FF2B5EF4-FFF2-40B4-BE49-F238E27FC236}">
                  <a16:creationId xmlns:a16="http://schemas.microsoft.com/office/drawing/2014/main" id="{03458C2B-9D0B-CA4A-A2C3-2FFCB5E374E5}"/>
                </a:ext>
              </a:extLst>
            </p:cNvPr>
            <p:cNvGrpSpPr/>
            <p:nvPr/>
          </p:nvGrpSpPr>
          <p:grpSpPr>
            <a:xfrm>
              <a:off x="423654" y="902384"/>
              <a:ext cx="411480" cy="411480"/>
              <a:chOff x="431938" y="924696"/>
              <a:chExt cx="612000" cy="612000"/>
            </a:xfrm>
          </p:grpSpPr>
          <p:sp>
            <p:nvSpPr>
              <p:cNvPr id="106" name="Oval 105">
                <a:extLst>
                  <a:ext uri="{FF2B5EF4-FFF2-40B4-BE49-F238E27FC236}">
                    <a16:creationId xmlns:a16="http://schemas.microsoft.com/office/drawing/2014/main" id="{FCDFBEFB-E5B8-124A-B242-85C01F246D5A}"/>
                  </a:ext>
                </a:extLst>
              </p:cNvPr>
              <p:cNvSpPr/>
              <p:nvPr/>
            </p:nvSpPr>
            <p:spPr bwMode="ltGray">
              <a:xfrm>
                <a:off x="431938" y="924696"/>
                <a:ext cx="612000" cy="612000"/>
              </a:xfrm>
              <a:prstGeom prst="ellipse">
                <a:avLst/>
              </a:prstGeom>
              <a:solidFill>
                <a:srgbClr val="575756"/>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rgbClr val="FFFFFF"/>
                  </a:solidFill>
                  <a:latin typeface="+mj-lt"/>
                </a:endParaRPr>
              </a:p>
            </p:txBody>
          </p:sp>
          <p:sp>
            <p:nvSpPr>
              <p:cNvPr id="107" name="Freeform 4850">
                <a:extLst>
                  <a:ext uri="{FF2B5EF4-FFF2-40B4-BE49-F238E27FC236}">
                    <a16:creationId xmlns:a16="http://schemas.microsoft.com/office/drawing/2014/main" id="{EC1BF74F-E726-C44F-898F-E1752AE402BE}"/>
                  </a:ext>
                </a:extLst>
              </p:cNvPr>
              <p:cNvSpPr>
                <a:spLocks noEditPoints="1"/>
              </p:cNvSpPr>
              <p:nvPr/>
            </p:nvSpPr>
            <p:spPr bwMode="auto">
              <a:xfrm>
                <a:off x="493014" y="982117"/>
                <a:ext cx="489847" cy="497158"/>
              </a:xfrm>
              <a:custGeom>
                <a:avLst/>
                <a:gdLst>
                  <a:gd name="T0" fmla="*/ 228 w 402"/>
                  <a:gd name="T1" fmla="*/ 272 h 408"/>
                  <a:gd name="T2" fmla="*/ 234 w 402"/>
                  <a:gd name="T3" fmla="*/ 270 h 408"/>
                  <a:gd name="T4" fmla="*/ 238 w 402"/>
                  <a:gd name="T5" fmla="*/ 264 h 408"/>
                  <a:gd name="T6" fmla="*/ 238 w 402"/>
                  <a:gd name="T7" fmla="*/ 258 h 408"/>
                  <a:gd name="T8" fmla="*/ 238 w 402"/>
                  <a:gd name="T9" fmla="*/ 14 h 408"/>
                  <a:gd name="T10" fmla="*/ 238 w 402"/>
                  <a:gd name="T11" fmla="*/ 10 h 408"/>
                  <a:gd name="T12" fmla="*/ 236 w 402"/>
                  <a:gd name="T13" fmla="*/ 2 h 408"/>
                  <a:gd name="T14" fmla="*/ 234 w 402"/>
                  <a:gd name="T15" fmla="*/ 0 h 408"/>
                  <a:gd name="T16" fmla="*/ 226 w 402"/>
                  <a:gd name="T17" fmla="*/ 0 h 408"/>
                  <a:gd name="T18" fmla="*/ 220 w 402"/>
                  <a:gd name="T19" fmla="*/ 4 h 408"/>
                  <a:gd name="T20" fmla="*/ 10 w 402"/>
                  <a:gd name="T21" fmla="*/ 126 h 408"/>
                  <a:gd name="T22" fmla="*/ 6 w 402"/>
                  <a:gd name="T23" fmla="*/ 126 h 408"/>
                  <a:gd name="T24" fmla="*/ 0 w 402"/>
                  <a:gd name="T25" fmla="*/ 132 h 408"/>
                  <a:gd name="T26" fmla="*/ 0 w 402"/>
                  <a:gd name="T27" fmla="*/ 136 h 408"/>
                  <a:gd name="T28" fmla="*/ 2 w 402"/>
                  <a:gd name="T29" fmla="*/ 142 h 408"/>
                  <a:gd name="T30" fmla="*/ 10 w 402"/>
                  <a:gd name="T31" fmla="*/ 146 h 408"/>
                  <a:gd name="T32" fmla="*/ 220 w 402"/>
                  <a:gd name="T33" fmla="*/ 268 h 408"/>
                  <a:gd name="T34" fmla="*/ 224 w 402"/>
                  <a:gd name="T35" fmla="*/ 270 h 408"/>
                  <a:gd name="T36" fmla="*/ 228 w 402"/>
                  <a:gd name="T37" fmla="*/ 272 h 408"/>
                  <a:gd name="T38" fmla="*/ 166 w 402"/>
                  <a:gd name="T39" fmla="*/ 146 h 408"/>
                  <a:gd name="T40" fmla="*/ 156 w 402"/>
                  <a:gd name="T41" fmla="*/ 150 h 408"/>
                  <a:gd name="T42" fmla="*/ 144 w 402"/>
                  <a:gd name="T43" fmla="*/ 146 h 408"/>
                  <a:gd name="T44" fmla="*/ 142 w 402"/>
                  <a:gd name="T45" fmla="*/ 142 h 408"/>
                  <a:gd name="T46" fmla="*/ 142 w 402"/>
                  <a:gd name="T47" fmla="*/ 130 h 408"/>
                  <a:gd name="T48" fmla="*/ 144 w 402"/>
                  <a:gd name="T49" fmla="*/ 124 h 408"/>
                  <a:gd name="T50" fmla="*/ 156 w 402"/>
                  <a:gd name="T51" fmla="*/ 120 h 408"/>
                  <a:gd name="T52" fmla="*/ 166 w 402"/>
                  <a:gd name="T53" fmla="*/ 124 h 408"/>
                  <a:gd name="T54" fmla="*/ 170 w 402"/>
                  <a:gd name="T55" fmla="*/ 130 h 408"/>
                  <a:gd name="T56" fmla="*/ 170 w 402"/>
                  <a:gd name="T57" fmla="*/ 142 h 408"/>
                  <a:gd name="T58" fmla="*/ 166 w 402"/>
                  <a:gd name="T59" fmla="*/ 146 h 408"/>
                  <a:gd name="T60" fmla="*/ 144 w 402"/>
                  <a:gd name="T61" fmla="*/ 184 h 408"/>
                  <a:gd name="T62" fmla="*/ 180 w 402"/>
                  <a:gd name="T63" fmla="*/ 408 h 408"/>
                  <a:gd name="T64" fmla="*/ 156 w 402"/>
                  <a:gd name="T65" fmla="*/ 404 h 408"/>
                  <a:gd name="T66" fmla="*/ 132 w 402"/>
                  <a:gd name="T67" fmla="*/ 398 h 408"/>
                  <a:gd name="T68" fmla="*/ 392 w 402"/>
                  <a:gd name="T69" fmla="*/ 196 h 408"/>
                  <a:gd name="T70" fmla="*/ 402 w 402"/>
                  <a:gd name="T71" fmla="*/ 188 h 408"/>
                  <a:gd name="T72" fmla="*/ 402 w 402"/>
                  <a:gd name="T73" fmla="*/ 184 h 408"/>
                  <a:gd name="T74" fmla="*/ 398 w 402"/>
                  <a:gd name="T75" fmla="*/ 178 h 408"/>
                  <a:gd name="T76" fmla="*/ 314 w 402"/>
                  <a:gd name="T77" fmla="*/ 144 h 408"/>
                  <a:gd name="T78" fmla="*/ 282 w 402"/>
                  <a:gd name="T79" fmla="*/ 62 h 408"/>
                  <a:gd name="T80" fmla="*/ 278 w 402"/>
                  <a:gd name="T81" fmla="*/ 58 h 408"/>
                  <a:gd name="T82" fmla="*/ 270 w 402"/>
                  <a:gd name="T83" fmla="*/ 56 h 408"/>
                  <a:gd name="T84" fmla="*/ 266 w 402"/>
                  <a:gd name="T85" fmla="*/ 58 h 408"/>
                  <a:gd name="T86" fmla="*/ 262 w 402"/>
                  <a:gd name="T87" fmla="*/ 64 h 408"/>
                  <a:gd name="T88" fmla="*/ 278 w 402"/>
                  <a:gd name="T89" fmla="*/ 154 h 408"/>
                  <a:gd name="T90" fmla="*/ 244 w 402"/>
                  <a:gd name="T91" fmla="*/ 230 h 408"/>
                  <a:gd name="T92" fmla="*/ 390 w 402"/>
                  <a:gd name="T93" fmla="*/ 196 h 408"/>
                  <a:gd name="T94" fmla="*/ 392 w 402"/>
                  <a:gd name="T95" fmla="*/ 196 h 408"/>
                  <a:gd name="T96" fmla="*/ 306 w 402"/>
                  <a:gd name="T97" fmla="*/ 168 h 408"/>
                  <a:gd name="T98" fmla="*/ 302 w 402"/>
                  <a:gd name="T99" fmla="*/ 172 h 408"/>
                  <a:gd name="T100" fmla="*/ 294 w 402"/>
                  <a:gd name="T101" fmla="*/ 172 h 408"/>
                  <a:gd name="T102" fmla="*/ 290 w 402"/>
                  <a:gd name="T103" fmla="*/ 168 h 408"/>
                  <a:gd name="T104" fmla="*/ 286 w 402"/>
                  <a:gd name="T105" fmla="*/ 160 h 408"/>
                  <a:gd name="T106" fmla="*/ 290 w 402"/>
                  <a:gd name="T107" fmla="*/ 152 h 408"/>
                  <a:gd name="T108" fmla="*/ 294 w 402"/>
                  <a:gd name="T109" fmla="*/ 150 h 408"/>
                  <a:gd name="T110" fmla="*/ 302 w 402"/>
                  <a:gd name="T111" fmla="*/ 150 h 408"/>
                  <a:gd name="T112" fmla="*/ 306 w 402"/>
                  <a:gd name="T113" fmla="*/ 152 h 408"/>
                  <a:gd name="T114" fmla="*/ 310 w 402"/>
                  <a:gd name="T115" fmla="*/ 160 h 408"/>
                  <a:gd name="T116" fmla="*/ 306 w 402"/>
                  <a:gd name="T117" fmla="*/ 168 h 408"/>
                  <a:gd name="T118" fmla="*/ 286 w 402"/>
                  <a:gd name="T119" fmla="*/ 208 h 408"/>
                  <a:gd name="T120" fmla="*/ 310 w 402"/>
                  <a:gd name="T121" fmla="*/ 192 h 408"/>
                  <a:gd name="T122" fmla="*/ 318 w 402"/>
                  <a:gd name="T123" fmla="*/ 366 h 408"/>
                  <a:gd name="T124" fmla="*/ 276 w 402"/>
                  <a:gd name="T125" fmla="*/ 390 h 4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2" h="408">
                    <a:moveTo>
                      <a:pt x="228" y="272"/>
                    </a:moveTo>
                    <a:lnTo>
                      <a:pt x="228" y="272"/>
                    </a:lnTo>
                    <a:lnTo>
                      <a:pt x="234" y="270"/>
                    </a:lnTo>
                    <a:lnTo>
                      <a:pt x="234" y="270"/>
                    </a:lnTo>
                    <a:lnTo>
                      <a:pt x="236" y="268"/>
                    </a:lnTo>
                    <a:lnTo>
                      <a:pt x="238" y="264"/>
                    </a:lnTo>
                    <a:lnTo>
                      <a:pt x="238" y="260"/>
                    </a:lnTo>
                    <a:lnTo>
                      <a:pt x="238" y="258"/>
                    </a:lnTo>
                    <a:lnTo>
                      <a:pt x="182" y="136"/>
                    </a:lnTo>
                    <a:lnTo>
                      <a:pt x="238" y="14"/>
                    </a:lnTo>
                    <a:lnTo>
                      <a:pt x="238" y="14"/>
                    </a:lnTo>
                    <a:lnTo>
                      <a:pt x="238" y="10"/>
                    </a:lnTo>
                    <a:lnTo>
                      <a:pt x="238" y="6"/>
                    </a:lnTo>
                    <a:lnTo>
                      <a:pt x="236" y="2"/>
                    </a:lnTo>
                    <a:lnTo>
                      <a:pt x="234" y="0"/>
                    </a:lnTo>
                    <a:lnTo>
                      <a:pt x="234" y="0"/>
                    </a:lnTo>
                    <a:lnTo>
                      <a:pt x="230" y="0"/>
                    </a:lnTo>
                    <a:lnTo>
                      <a:pt x="226" y="0"/>
                    </a:lnTo>
                    <a:lnTo>
                      <a:pt x="222" y="0"/>
                    </a:lnTo>
                    <a:lnTo>
                      <a:pt x="220" y="4"/>
                    </a:lnTo>
                    <a:lnTo>
                      <a:pt x="142" y="112"/>
                    </a:lnTo>
                    <a:lnTo>
                      <a:pt x="10" y="126"/>
                    </a:lnTo>
                    <a:lnTo>
                      <a:pt x="10" y="126"/>
                    </a:lnTo>
                    <a:lnTo>
                      <a:pt x="6" y="126"/>
                    </a:lnTo>
                    <a:lnTo>
                      <a:pt x="2" y="128"/>
                    </a:lnTo>
                    <a:lnTo>
                      <a:pt x="0" y="132"/>
                    </a:lnTo>
                    <a:lnTo>
                      <a:pt x="0" y="136"/>
                    </a:lnTo>
                    <a:lnTo>
                      <a:pt x="0" y="136"/>
                    </a:lnTo>
                    <a:lnTo>
                      <a:pt x="0" y="140"/>
                    </a:lnTo>
                    <a:lnTo>
                      <a:pt x="2" y="142"/>
                    </a:lnTo>
                    <a:lnTo>
                      <a:pt x="6" y="144"/>
                    </a:lnTo>
                    <a:lnTo>
                      <a:pt x="10" y="146"/>
                    </a:lnTo>
                    <a:lnTo>
                      <a:pt x="142" y="158"/>
                    </a:lnTo>
                    <a:lnTo>
                      <a:pt x="220" y="268"/>
                    </a:lnTo>
                    <a:lnTo>
                      <a:pt x="220" y="268"/>
                    </a:lnTo>
                    <a:lnTo>
                      <a:pt x="224" y="270"/>
                    </a:lnTo>
                    <a:lnTo>
                      <a:pt x="228" y="272"/>
                    </a:lnTo>
                    <a:lnTo>
                      <a:pt x="228" y="272"/>
                    </a:lnTo>
                    <a:close/>
                    <a:moveTo>
                      <a:pt x="166" y="146"/>
                    </a:moveTo>
                    <a:lnTo>
                      <a:pt x="166" y="146"/>
                    </a:lnTo>
                    <a:lnTo>
                      <a:pt x="162" y="150"/>
                    </a:lnTo>
                    <a:lnTo>
                      <a:pt x="156" y="150"/>
                    </a:lnTo>
                    <a:lnTo>
                      <a:pt x="150" y="150"/>
                    </a:lnTo>
                    <a:lnTo>
                      <a:pt x="144" y="146"/>
                    </a:lnTo>
                    <a:lnTo>
                      <a:pt x="144" y="146"/>
                    </a:lnTo>
                    <a:lnTo>
                      <a:pt x="142" y="142"/>
                    </a:lnTo>
                    <a:lnTo>
                      <a:pt x="140" y="136"/>
                    </a:lnTo>
                    <a:lnTo>
                      <a:pt x="142" y="130"/>
                    </a:lnTo>
                    <a:lnTo>
                      <a:pt x="144" y="124"/>
                    </a:lnTo>
                    <a:lnTo>
                      <a:pt x="144" y="124"/>
                    </a:lnTo>
                    <a:lnTo>
                      <a:pt x="150" y="122"/>
                    </a:lnTo>
                    <a:lnTo>
                      <a:pt x="156" y="120"/>
                    </a:lnTo>
                    <a:lnTo>
                      <a:pt x="162" y="122"/>
                    </a:lnTo>
                    <a:lnTo>
                      <a:pt x="166" y="124"/>
                    </a:lnTo>
                    <a:lnTo>
                      <a:pt x="166" y="124"/>
                    </a:lnTo>
                    <a:lnTo>
                      <a:pt x="170" y="130"/>
                    </a:lnTo>
                    <a:lnTo>
                      <a:pt x="172" y="136"/>
                    </a:lnTo>
                    <a:lnTo>
                      <a:pt x="170" y="142"/>
                    </a:lnTo>
                    <a:lnTo>
                      <a:pt x="166" y="146"/>
                    </a:lnTo>
                    <a:lnTo>
                      <a:pt x="166" y="146"/>
                    </a:lnTo>
                    <a:close/>
                    <a:moveTo>
                      <a:pt x="132" y="398"/>
                    </a:moveTo>
                    <a:lnTo>
                      <a:pt x="144" y="184"/>
                    </a:lnTo>
                    <a:lnTo>
                      <a:pt x="170" y="222"/>
                    </a:lnTo>
                    <a:lnTo>
                      <a:pt x="180" y="408"/>
                    </a:lnTo>
                    <a:lnTo>
                      <a:pt x="180" y="408"/>
                    </a:lnTo>
                    <a:lnTo>
                      <a:pt x="156" y="404"/>
                    </a:lnTo>
                    <a:lnTo>
                      <a:pt x="132" y="398"/>
                    </a:lnTo>
                    <a:lnTo>
                      <a:pt x="132" y="398"/>
                    </a:lnTo>
                    <a:close/>
                    <a:moveTo>
                      <a:pt x="392" y="196"/>
                    </a:moveTo>
                    <a:lnTo>
                      <a:pt x="392" y="196"/>
                    </a:lnTo>
                    <a:lnTo>
                      <a:pt x="398" y="194"/>
                    </a:lnTo>
                    <a:lnTo>
                      <a:pt x="402" y="188"/>
                    </a:lnTo>
                    <a:lnTo>
                      <a:pt x="402" y="188"/>
                    </a:lnTo>
                    <a:lnTo>
                      <a:pt x="402" y="184"/>
                    </a:lnTo>
                    <a:lnTo>
                      <a:pt x="400" y="180"/>
                    </a:lnTo>
                    <a:lnTo>
                      <a:pt x="398" y="178"/>
                    </a:lnTo>
                    <a:lnTo>
                      <a:pt x="396" y="176"/>
                    </a:lnTo>
                    <a:lnTo>
                      <a:pt x="314" y="144"/>
                    </a:lnTo>
                    <a:lnTo>
                      <a:pt x="282" y="62"/>
                    </a:lnTo>
                    <a:lnTo>
                      <a:pt x="282" y="62"/>
                    </a:lnTo>
                    <a:lnTo>
                      <a:pt x="280" y="60"/>
                    </a:lnTo>
                    <a:lnTo>
                      <a:pt x="278" y="58"/>
                    </a:lnTo>
                    <a:lnTo>
                      <a:pt x="274" y="56"/>
                    </a:lnTo>
                    <a:lnTo>
                      <a:pt x="270" y="56"/>
                    </a:lnTo>
                    <a:lnTo>
                      <a:pt x="270" y="56"/>
                    </a:lnTo>
                    <a:lnTo>
                      <a:pt x="266" y="58"/>
                    </a:lnTo>
                    <a:lnTo>
                      <a:pt x="264" y="60"/>
                    </a:lnTo>
                    <a:lnTo>
                      <a:pt x="262" y="64"/>
                    </a:lnTo>
                    <a:lnTo>
                      <a:pt x="262" y="68"/>
                    </a:lnTo>
                    <a:lnTo>
                      <a:pt x="278" y="154"/>
                    </a:lnTo>
                    <a:lnTo>
                      <a:pt x="234" y="208"/>
                    </a:lnTo>
                    <a:lnTo>
                      <a:pt x="244" y="230"/>
                    </a:lnTo>
                    <a:lnTo>
                      <a:pt x="304" y="180"/>
                    </a:lnTo>
                    <a:lnTo>
                      <a:pt x="390" y="196"/>
                    </a:lnTo>
                    <a:lnTo>
                      <a:pt x="390" y="196"/>
                    </a:lnTo>
                    <a:lnTo>
                      <a:pt x="392" y="196"/>
                    </a:lnTo>
                    <a:lnTo>
                      <a:pt x="392" y="196"/>
                    </a:lnTo>
                    <a:close/>
                    <a:moveTo>
                      <a:pt x="306" y="168"/>
                    </a:moveTo>
                    <a:lnTo>
                      <a:pt x="306" y="168"/>
                    </a:lnTo>
                    <a:lnTo>
                      <a:pt x="302" y="172"/>
                    </a:lnTo>
                    <a:lnTo>
                      <a:pt x="298" y="172"/>
                    </a:lnTo>
                    <a:lnTo>
                      <a:pt x="294" y="172"/>
                    </a:lnTo>
                    <a:lnTo>
                      <a:pt x="290" y="168"/>
                    </a:lnTo>
                    <a:lnTo>
                      <a:pt x="290" y="168"/>
                    </a:lnTo>
                    <a:lnTo>
                      <a:pt x="288" y="164"/>
                    </a:lnTo>
                    <a:lnTo>
                      <a:pt x="286" y="160"/>
                    </a:lnTo>
                    <a:lnTo>
                      <a:pt x="288" y="156"/>
                    </a:lnTo>
                    <a:lnTo>
                      <a:pt x="290" y="152"/>
                    </a:lnTo>
                    <a:lnTo>
                      <a:pt x="290" y="152"/>
                    </a:lnTo>
                    <a:lnTo>
                      <a:pt x="294" y="150"/>
                    </a:lnTo>
                    <a:lnTo>
                      <a:pt x="298" y="148"/>
                    </a:lnTo>
                    <a:lnTo>
                      <a:pt x="302" y="150"/>
                    </a:lnTo>
                    <a:lnTo>
                      <a:pt x="306" y="152"/>
                    </a:lnTo>
                    <a:lnTo>
                      <a:pt x="306" y="152"/>
                    </a:lnTo>
                    <a:lnTo>
                      <a:pt x="310" y="156"/>
                    </a:lnTo>
                    <a:lnTo>
                      <a:pt x="310" y="160"/>
                    </a:lnTo>
                    <a:lnTo>
                      <a:pt x="310" y="164"/>
                    </a:lnTo>
                    <a:lnTo>
                      <a:pt x="306" y="168"/>
                    </a:lnTo>
                    <a:lnTo>
                      <a:pt x="306" y="168"/>
                    </a:lnTo>
                    <a:close/>
                    <a:moveTo>
                      <a:pt x="286" y="208"/>
                    </a:moveTo>
                    <a:lnTo>
                      <a:pt x="306" y="192"/>
                    </a:lnTo>
                    <a:lnTo>
                      <a:pt x="310" y="192"/>
                    </a:lnTo>
                    <a:lnTo>
                      <a:pt x="318" y="366"/>
                    </a:lnTo>
                    <a:lnTo>
                      <a:pt x="318" y="366"/>
                    </a:lnTo>
                    <a:lnTo>
                      <a:pt x="298" y="380"/>
                    </a:lnTo>
                    <a:lnTo>
                      <a:pt x="276" y="390"/>
                    </a:lnTo>
                    <a:lnTo>
                      <a:pt x="286" y="20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sz="1600" dirty="0"/>
              </a:p>
            </p:txBody>
          </p:sp>
        </p:grpSp>
      </p:grpSp>
      <p:grpSp>
        <p:nvGrpSpPr>
          <p:cNvPr id="109" name="Group 108">
            <a:extLst>
              <a:ext uri="{FF2B5EF4-FFF2-40B4-BE49-F238E27FC236}">
                <a16:creationId xmlns:a16="http://schemas.microsoft.com/office/drawing/2014/main" id="{DEB5B358-5F82-E043-AC45-84FDB38DE8D9}"/>
              </a:ext>
            </a:extLst>
          </p:cNvPr>
          <p:cNvGrpSpPr/>
          <p:nvPr/>
        </p:nvGrpSpPr>
        <p:grpSpPr>
          <a:xfrm>
            <a:off x="464641" y="1532726"/>
            <a:ext cx="339400" cy="339400"/>
            <a:chOff x="427628" y="1833131"/>
            <a:chExt cx="457200" cy="457200"/>
          </a:xfrm>
        </p:grpSpPr>
        <p:sp>
          <p:nvSpPr>
            <p:cNvPr id="110" name="Teardrop 109">
              <a:extLst>
                <a:ext uri="{FF2B5EF4-FFF2-40B4-BE49-F238E27FC236}">
                  <a16:creationId xmlns:a16="http://schemas.microsoft.com/office/drawing/2014/main" id="{9B4FBE9A-FCE2-A444-845B-5F9A49FDE5B0}"/>
                </a:ext>
              </a:extLst>
            </p:cNvPr>
            <p:cNvSpPr/>
            <p:nvPr/>
          </p:nvSpPr>
          <p:spPr bwMode="ltGray">
            <a:xfrm rot="2700000">
              <a:off x="427628" y="1833131"/>
              <a:ext cx="457200" cy="457200"/>
            </a:xfrm>
            <a:prstGeom prst="teardrop">
              <a:avLst>
                <a:gd name="adj" fmla="val 151405"/>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rgbClr val="FFFFFF"/>
                </a:solidFill>
                <a:latin typeface="+mj-lt"/>
              </a:endParaRPr>
            </a:p>
          </p:txBody>
        </p:sp>
        <p:grpSp>
          <p:nvGrpSpPr>
            <p:cNvPr id="111" name="Group 110">
              <a:extLst>
                <a:ext uri="{FF2B5EF4-FFF2-40B4-BE49-F238E27FC236}">
                  <a16:creationId xmlns:a16="http://schemas.microsoft.com/office/drawing/2014/main" id="{382827DF-E185-814F-A2B6-8E22881E8924}"/>
                </a:ext>
              </a:extLst>
            </p:cNvPr>
            <p:cNvGrpSpPr/>
            <p:nvPr/>
          </p:nvGrpSpPr>
          <p:grpSpPr>
            <a:xfrm>
              <a:off x="452222" y="1855085"/>
              <a:ext cx="411480" cy="411480"/>
              <a:chOff x="451708" y="1909630"/>
              <a:chExt cx="612000" cy="612000"/>
            </a:xfrm>
          </p:grpSpPr>
          <p:sp>
            <p:nvSpPr>
              <p:cNvPr id="112" name="Oval 111">
                <a:extLst>
                  <a:ext uri="{FF2B5EF4-FFF2-40B4-BE49-F238E27FC236}">
                    <a16:creationId xmlns:a16="http://schemas.microsoft.com/office/drawing/2014/main" id="{BE8C3F8E-A689-5544-AA63-432763DF0593}"/>
                  </a:ext>
                </a:extLst>
              </p:cNvPr>
              <p:cNvSpPr/>
              <p:nvPr/>
            </p:nvSpPr>
            <p:spPr bwMode="ltGray">
              <a:xfrm>
                <a:off x="451708" y="1909630"/>
                <a:ext cx="612000" cy="612000"/>
              </a:xfrm>
              <a:prstGeom prst="ellipse">
                <a:avLst/>
              </a:prstGeom>
              <a:solidFill>
                <a:srgbClr val="57575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sz="1600" dirty="0">
                  <a:solidFill>
                    <a:srgbClr val="FFFFFF"/>
                  </a:solidFill>
                  <a:latin typeface="+mj-lt"/>
                </a:endParaRPr>
              </a:p>
            </p:txBody>
          </p:sp>
          <p:sp>
            <p:nvSpPr>
              <p:cNvPr id="113" name="Freeform 4843">
                <a:extLst>
                  <a:ext uri="{FF2B5EF4-FFF2-40B4-BE49-F238E27FC236}">
                    <a16:creationId xmlns:a16="http://schemas.microsoft.com/office/drawing/2014/main" id="{A73E3456-4BF2-8049-BDD7-0014550DBE8A}"/>
                  </a:ext>
                </a:extLst>
              </p:cNvPr>
              <p:cNvSpPr>
                <a:spLocks noEditPoints="1"/>
              </p:cNvSpPr>
              <p:nvPr/>
            </p:nvSpPr>
            <p:spPr bwMode="auto">
              <a:xfrm>
                <a:off x="509928" y="1979495"/>
                <a:ext cx="502032" cy="487410"/>
              </a:xfrm>
              <a:custGeom>
                <a:avLst/>
                <a:gdLst>
                  <a:gd name="T0" fmla="*/ 376 w 412"/>
                  <a:gd name="T1" fmla="*/ 96 h 400"/>
                  <a:gd name="T2" fmla="*/ 382 w 412"/>
                  <a:gd name="T3" fmla="*/ 126 h 400"/>
                  <a:gd name="T4" fmla="*/ 356 w 412"/>
                  <a:gd name="T5" fmla="*/ 144 h 400"/>
                  <a:gd name="T6" fmla="*/ 328 w 412"/>
                  <a:gd name="T7" fmla="*/ 116 h 400"/>
                  <a:gd name="T8" fmla="*/ 344 w 412"/>
                  <a:gd name="T9" fmla="*/ 90 h 400"/>
                  <a:gd name="T10" fmla="*/ 374 w 412"/>
                  <a:gd name="T11" fmla="*/ 156 h 400"/>
                  <a:gd name="T12" fmla="*/ 320 w 412"/>
                  <a:gd name="T13" fmla="*/ 156 h 400"/>
                  <a:gd name="T14" fmla="*/ 314 w 412"/>
                  <a:gd name="T15" fmla="*/ 204 h 400"/>
                  <a:gd name="T16" fmla="*/ 370 w 412"/>
                  <a:gd name="T17" fmla="*/ 268 h 400"/>
                  <a:gd name="T18" fmla="*/ 404 w 412"/>
                  <a:gd name="T19" fmla="*/ 246 h 400"/>
                  <a:gd name="T20" fmla="*/ 410 w 412"/>
                  <a:gd name="T21" fmla="*/ 166 h 400"/>
                  <a:gd name="T22" fmla="*/ 398 w 412"/>
                  <a:gd name="T23" fmla="*/ 156 h 400"/>
                  <a:gd name="T24" fmla="*/ 98 w 412"/>
                  <a:gd name="T25" fmla="*/ 156 h 400"/>
                  <a:gd name="T26" fmla="*/ 56 w 412"/>
                  <a:gd name="T27" fmla="*/ 182 h 400"/>
                  <a:gd name="T28" fmla="*/ 14 w 412"/>
                  <a:gd name="T29" fmla="*/ 156 h 400"/>
                  <a:gd name="T30" fmla="*/ 2 w 412"/>
                  <a:gd name="T31" fmla="*/ 166 h 400"/>
                  <a:gd name="T32" fmla="*/ 8 w 412"/>
                  <a:gd name="T33" fmla="*/ 246 h 400"/>
                  <a:gd name="T34" fmla="*/ 42 w 412"/>
                  <a:gd name="T35" fmla="*/ 268 h 400"/>
                  <a:gd name="T36" fmla="*/ 98 w 412"/>
                  <a:gd name="T37" fmla="*/ 204 h 400"/>
                  <a:gd name="T38" fmla="*/ 172 w 412"/>
                  <a:gd name="T39" fmla="*/ 50 h 400"/>
                  <a:gd name="T40" fmla="*/ 192 w 412"/>
                  <a:gd name="T41" fmla="*/ 68 h 400"/>
                  <a:gd name="T42" fmla="*/ 214 w 412"/>
                  <a:gd name="T43" fmla="*/ 70 h 400"/>
                  <a:gd name="T44" fmla="*/ 236 w 412"/>
                  <a:gd name="T45" fmla="*/ 56 h 400"/>
                  <a:gd name="T46" fmla="*/ 242 w 412"/>
                  <a:gd name="T47" fmla="*/ 36 h 400"/>
                  <a:gd name="T48" fmla="*/ 232 w 412"/>
                  <a:gd name="T49" fmla="*/ 10 h 400"/>
                  <a:gd name="T50" fmla="*/ 206 w 412"/>
                  <a:gd name="T51" fmla="*/ 0 h 400"/>
                  <a:gd name="T52" fmla="*/ 186 w 412"/>
                  <a:gd name="T53" fmla="*/ 6 h 400"/>
                  <a:gd name="T54" fmla="*/ 170 w 412"/>
                  <a:gd name="T55" fmla="*/ 28 h 400"/>
                  <a:gd name="T56" fmla="*/ 206 w 412"/>
                  <a:gd name="T57" fmla="*/ 400 h 400"/>
                  <a:gd name="T58" fmla="*/ 296 w 412"/>
                  <a:gd name="T59" fmla="*/ 378 h 400"/>
                  <a:gd name="T60" fmla="*/ 366 w 412"/>
                  <a:gd name="T61" fmla="*/ 322 h 400"/>
                  <a:gd name="T62" fmla="*/ 320 w 412"/>
                  <a:gd name="T63" fmla="*/ 250 h 400"/>
                  <a:gd name="T64" fmla="*/ 244 w 412"/>
                  <a:gd name="T65" fmla="*/ 200 h 400"/>
                  <a:gd name="T66" fmla="*/ 206 w 412"/>
                  <a:gd name="T67" fmla="*/ 194 h 400"/>
                  <a:gd name="T68" fmla="*/ 158 w 412"/>
                  <a:gd name="T69" fmla="*/ 234 h 400"/>
                  <a:gd name="T70" fmla="*/ 140 w 412"/>
                  <a:gd name="T71" fmla="*/ 262 h 400"/>
                  <a:gd name="T72" fmla="*/ 118 w 412"/>
                  <a:gd name="T73" fmla="*/ 262 h 400"/>
                  <a:gd name="T74" fmla="*/ 100 w 412"/>
                  <a:gd name="T75" fmla="*/ 244 h 400"/>
                  <a:gd name="T76" fmla="*/ 46 w 412"/>
                  <a:gd name="T77" fmla="*/ 322 h 400"/>
                  <a:gd name="T78" fmla="*/ 96 w 412"/>
                  <a:gd name="T79" fmla="*/ 368 h 400"/>
                  <a:gd name="T80" fmla="*/ 182 w 412"/>
                  <a:gd name="T81" fmla="*/ 398 h 400"/>
                  <a:gd name="T82" fmla="*/ 28 w 412"/>
                  <a:gd name="T83" fmla="*/ 116 h 400"/>
                  <a:gd name="T84" fmla="*/ 56 w 412"/>
                  <a:gd name="T85" fmla="*/ 144 h 400"/>
                  <a:gd name="T86" fmla="*/ 82 w 412"/>
                  <a:gd name="T87" fmla="*/ 126 h 400"/>
                  <a:gd name="T88" fmla="*/ 76 w 412"/>
                  <a:gd name="T89" fmla="*/ 96 h 400"/>
                  <a:gd name="T90" fmla="*/ 46 w 412"/>
                  <a:gd name="T91" fmla="*/ 90 h 400"/>
                  <a:gd name="T92" fmla="*/ 28 w 412"/>
                  <a:gd name="T93" fmla="*/ 116 h 400"/>
                  <a:gd name="T94" fmla="*/ 300 w 412"/>
                  <a:gd name="T95" fmla="*/ 116 h 400"/>
                  <a:gd name="T96" fmla="*/ 298 w 412"/>
                  <a:gd name="T97" fmla="*/ 102 h 400"/>
                  <a:gd name="T98" fmla="*/ 268 w 412"/>
                  <a:gd name="T99" fmla="*/ 82 h 400"/>
                  <a:gd name="T100" fmla="*/ 144 w 412"/>
                  <a:gd name="T101" fmla="*/ 82 h 400"/>
                  <a:gd name="T102" fmla="*/ 122 w 412"/>
                  <a:gd name="T103" fmla="*/ 92 h 400"/>
                  <a:gd name="T104" fmla="*/ 112 w 412"/>
                  <a:gd name="T105" fmla="*/ 116 h 400"/>
                  <a:gd name="T106" fmla="*/ 114 w 412"/>
                  <a:gd name="T107" fmla="*/ 240 h 400"/>
                  <a:gd name="T108" fmla="*/ 128 w 412"/>
                  <a:gd name="T109" fmla="*/ 248 h 400"/>
                  <a:gd name="T110" fmla="*/ 144 w 412"/>
                  <a:gd name="T111" fmla="*/ 234 h 400"/>
                  <a:gd name="T112" fmla="*/ 154 w 412"/>
                  <a:gd name="T113" fmla="*/ 140 h 400"/>
                  <a:gd name="T114" fmla="*/ 158 w 412"/>
                  <a:gd name="T115" fmla="*/ 170 h 400"/>
                  <a:gd name="T116" fmla="*/ 230 w 412"/>
                  <a:gd name="T117" fmla="*/ 164 h 400"/>
                  <a:gd name="T118" fmla="*/ 254 w 412"/>
                  <a:gd name="T119" fmla="*/ 150 h 400"/>
                  <a:gd name="T120" fmla="*/ 268 w 412"/>
                  <a:gd name="T121" fmla="*/ 176 h 400"/>
                  <a:gd name="T122" fmla="*/ 300 w 412"/>
                  <a:gd name="T123" fmla="*/ 192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12" h="400">
                    <a:moveTo>
                      <a:pt x="356" y="88"/>
                    </a:moveTo>
                    <a:lnTo>
                      <a:pt x="356" y="88"/>
                    </a:lnTo>
                    <a:lnTo>
                      <a:pt x="366" y="90"/>
                    </a:lnTo>
                    <a:lnTo>
                      <a:pt x="376" y="96"/>
                    </a:lnTo>
                    <a:lnTo>
                      <a:pt x="382" y="104"/>
                    </a:lnTo>
                    <a:lnTo>
                      <a:pt x="384" y="116"/>
                    </a:lnTo>
                    <a:lnTo>
                      <a:pt x="384" y="116"/>
                    </a:lnTo>
                    <a:lnTo>
                      <a:pt x="382" y="126"/>
                    </a:lnTo>
                    <a:lnTo>
                      <a:pt x="376" y="136"/>
                    </a:lnTo>
                    <a:lnTo>
                      <a:pt x="366" y="142"/>
                    </a:lnTo>
                    <a:lnTo>
                      <a:pt x="356" y="144"/>
                    </a:lnTo>
                    <a:lnTo>
                      <a:pt x="356" y="144"/>
                    </a:lnTo>
                    <a:lnTo>
                      <a:pt x="344" y="142"/>
                    </a:lnTo>
                    <a:lnTo>
                      <a:pt x="336" y="136"/>
                    </a:lnTo>
                    <a:lnTo>
                      <a:pt x="330" y="126"/>
                    </a:lnTo>
                    <a:lnTo>
                      <a:pt x="328" y="116"/>
                    </a:lnTo>
                    <a:lnTo>
                      <a:pt x="328" y="116"/>
                    </a:lnTo>
                    <a:lnTo>
                      <a:pt x="330" y="104"/>
                    </a:lnTo>
                    <a:lnTo>
                      <a:pt x="336" y="96"/>
                    </a:lnTo>
                    <a:lnTo>
                      <a:pt x="344" y="90"/>
                    </a:lnTo>
                    <a:lnTo>
                      <a:pt x="356" y="88"/>
                    </a:lnTo>
                    <a:lnTo>
                      <a:pt x="356" y="88"/>
                    </a:lnTo>
                    <a:close/>
                    <a:moveTo>
                      <a:pt x="392" y="156"/>
                    </a:moveTo>
                    <a:lnTo>
                      <a:pt x="374" y="156"/>
                    </a:lnTo>
                    <a:lnTo>
                      <a:pt x="356" y="182"/>
                    </a:lnTo>
                    <a:lnTo>
                      <a:pt x="338" y="156"/>
                    </a:lnTo>
                    <a:lnTo>
                      <a:pt x="320" y="156"/>
                    </a:lnTo>
                    <a:lnTo>
                      <a:pt x="320" y="156"/>
                    </a:lnTo>
                    <a:lnTo>
                      <a:pt x="314" y="156"/>
                    </a:lnTo>
                    <a:lnTo>
                      <a:pt x="314" y="156"/>
                    </a:lnTo>
                    <a:lnTo>
                      <a:pt x="314" y="158"/>
                    </a:lnTo>
                    <a:lnTo>
                      <a:pt x="314" y="204"/>
                    </a:lnTo>
                    <a:lnTo>
                      <a:pt x="314" y="204"/>
                    </a:lnTo>
                    <a:lnTo>
                      <a:pt x="336" y="224"/>
                    </a:lnTo>
                    <a:lnTo>
                      <a:pt x="354" y="244"/>
                    </a:lnTo>
                    <a:lnTo>
                      <a:pt x="370" y="268"/>
                    </a:lnTo>
                    <a:lnTo>
                      <a:pt x="386" y="294"/>
                    </a:lnTo>
                    <a:lnTo>
                      <a:pt x="386" y="294"/>
                    </a:lnTo>
                    <a:lnTo>
                      <a:pt x="396" y="270"/>
                    </a:lnTo>
                    <a:lnTo>
                      <a:pt x="404" y="246"/>
                    </a:lnTo>
                    <a:lnTo>
                      <a:pt x="410" y="220"/>
                    </a:lnTo>
                    <a:lnTo>
                      <a:pt x="412" y="194"/>
                    </a:lnTo>
                    <a:lnTo>
                      <a:pt x="412" y="194"/>
                    </a:lnTo>
                    <a:lnTo>
                      <a:pt x="410" y="166"/>
                    </a:lnTo>
                    <a:lnTo>
                      <a:pt x="410" y="166"/>
                    </a:lnTo>
                    <a:lnTo>
                      <a:pt x="406" y="162"/>
                    </a:lnTo>
                    <a:lnTo>
                      <a:pt x="402" y="158"/>
                    </a:lnTo>
                    <a:lnTo>
                      <a:pt x="398" y="156"/>
                    </a:lnTo>
                    <a:lnTo>
                      <a:pt x="392" y="156"/>
                    </a:lnTo>
                    <a:lnTo>
                      <a:pt x="392" y="156"/>
                    </a:lnTo>
                    <a:close/>
                    <a:moveTo>
                      <a:pt x="98" y="204"/>
                    </a:moveTo>
                    <a:lnTo>
                      <a:pt x="98" y="156"/>
                    </a:lnTo>
                    <a:lnTo>
                      <a:pt x="98" y="156"/>
                    </a:lnTo>
                    <a:lnTo>
                      <a:pt x="92" y="156"/>
                    </a:lnTo>
                    <a:lnTo>
                      <a:pt x="74" y="156"/>
                    </a:lnTo>
                    <a:lnTo>
                      <a:pt x="56" y="182"/>
                    </a:lnTo>
                    <a:lnTo>
                      <a:pt x="38" y="156"/>
                    </a:lnTo>
                    <a:lnTo>
                      <a:pt x="20" y="156"/>
                    </a:lnTo>
                    <a:lnTo>
                      <a:pt x="20" y="156"/>
                    </a:lnTo>
                    <a:lnTo>
                      <a:pt x="14" y="156"/>
                    </a:lnTo>
                    <a:lnTo>
                      <a:pt x="10" y="158"/>
                    </a:lnTo>
                    <a:lnTo>
                      <a:pt x="6" y="162"/>
                    </a:lnTo>
                    <a:lnTo>
                      <a:pt x="2" y="166"/>
                    </a:lnTo>
                    <a:lnTo>
                      <a:pt x="2" y="166"/>
                    </a:lnTo>
                    <a:lnTo>
                      <a:pt x="0" y="194"/>
                    </a:lnTo>
                    <a:lnTo>
                      <a:pt x="0" y="194"/>
                    </a:lnTo>
                    <a:lnTo>
                      <a:pt x="2" y="220"/>
                    </a:lnTo>
                    <a:lnTo>
                      <a:pt x="8" y="246"/>
                    </a:lnTo>
                    <a:lnTo>
                      <a:pt x="16" y="270"/>
                    </a:lnTo>
                    <a:lnTo>
                      <a:pt x="26" y="294"/>
                    </a:lnTo>
                    <a:lnTo>
                      <a:pt x="26" y="294"/>
                    </a:lnTo>
                    <a:lnTo>
                      <a:pt x="42" y="268"/>
                    </a:lnTo>
                    <a:lnTo>
                      <a:pt x="58" y="244"/>
                    </a:lnTo>
                    <a:lnTo>
                      <a:pt x="76" y="224"/>
                    </a:lnTo>
                    <a:lnTo>
                      <a:pt x="98" y="204"/>
                    </a:lnTo>
                    <a:lnTo>
                      <a:pt x="98" y="204"/>
                    </a:lnTo>
                    <a:close/>
                    <a:moveTo>
                      <a:pt x="170" y="36"/>
                    </a:moveTo>
                    <a:lnTo>
                      <a:pt x="170" y="36"/>
                    </a:lnTo>
                    <a:lnTo>
                      <a:pt x="170" y="42"/>
                    </a:lnTo>
                    <a:lnTo>
                      <a:pt x="172" y="50"/>
                    </a:lnTo>
                    <a:lnTo>
                      <a:pt x="176" y="56"/>
                    </a:lnTo>
                    <a:lnTo>
                      <a:pt x="180" y="60"/>
                    </a:lnTo>
                    <a:lnTo>
                      <a:pt x="186" y="66"/>
                    </a:lnTo>
                    <a:lnTo>
                      <a:pt x="192" y="68"/>
                    </a:lnTo>
                    <a:lnTo>
                      <a:pt x="198" y="70"/>
                    </a:lnTo>
                    <a:lnTo>
                      <a:pt x="206" y="72"/>
                    </a:lnTo>
                    <a:lnTo>
                      <a:pt x="206" y="72"/>
                    </a:lnTo>
                    <a:lnTo>
                      <a:pt x="214" y="70"/>
                    </a:lnTo>
                    <a:lnTo>
                      <a:pt x="220" y="68"/>
                    </a:lnTo>
                    <a:lnTo>
                      <a:pt x="226" y="66"/>
                    </a:lnTo>
                    <a:lnTo>
                      <a:pt x="232" y="60"/>
                    </a:lnTo>
                    <a:lnTo>
                      <a:pt x="236" y="56"/>
                    </a:lnTo>
                    <a:lnTo>
                      <a:pt x="240" y="50"/>
                    </a:lnTo>
                    <a:lnTo>
                      <a:pt x="242" y="42"/>
                    </a:lnTo>
                    <a:lnTo>
                      <a:pt x="242" y="36"/>
                    </a:lnTo>
                    <a:lnTo>
                      <a:pt x="242" y="36"/>
                    </a:lnTo>
                    <a:lnTo>
                      <a:pt x="242" y="28"/>
                    </a:lnTo>
                    <a:lnTo>
                      <a:pt x="240" y="22"/>
                    </a:lnTo>
                    <a:lnTo>
                      <a:pt x="236" y="16"/>
                    </a:lnTo>
                    <a:lnTo>
                      <a:pt x="232" y="10"/>
                    </a:lnTo>
                    <a:lnTo>
                      <a:pt x="226" y="6"/>
                    </a:lnTo>
                    <a:lnTo>
                      <a:pt x="220" y="2"/>
                    </a:lnTo>
                    <a:lnTo>
                      <a:pt x="214" y="0"/>
                    </a:lnTo>
                    <a:lnTo>
                      <a:pt x="206" y="0"/>
                    </a:lnTo>
                    <a:lnTo>
                      <a:pt x="206" y="0"/>
                    </a:lnTo>
                    <a:lnTo>
                      <a:pt x="198" y="0"/>
                    </a:lnTo>
                    <a:lnTo>
                      <a:pt x="192" y="2"/>
                    </a:lnTo>
                    <a:lnTo>
                      <a:pt x="186" y="6"/>
                    </a:lnTo>
                    <a:lnTo>
                      <a:pt x="180" y="10"/>
                    </a:lnTo>
                    <a:lnTo>
                      <a:pt x="176" y="16"/>
                    </a:lnTo>
                    <a:lnTo>
                      <a:pt x="172" y="22"/>
                    </a:lnTo>
                    <a:lnTo>
                      <a:pt x="170" y="28"/>
                    </a:lnTo>
                    <a:lnTo>
                      <a:pt x="170" y="36"/>
                    </a:lnTo>
                    <a:lnTo>
                      <a:pt x="170" y="36"/>
                    </a:lnTo>
                    <a:close/>
                    <a:moveTo>
                      <a:pt x="206" y="400"/>
                    </a:moveTo>
                    <a:lnTo>
                      <a:pt x="206" y="400"/>
                    </a:lnTo>
                    <a:lnTo>
                      <a:pt x="230" y="398"/>
                    </a:lnTo>
                    <a:lnTo>
                      <a:pt x="254" y="394"/>
                    </a:lnTo>
                    <a:lnTo>
                      <a:pt x="276" y="388"/>
                    </a:lnTo>
                    <a:lnTo>
                      <a:pt x="296" y="378"/>
                    </a:lnTo>
                    <a:lnTo>
                      <a:pt x="316" y="368"/>
                    </a:lnTo>
                    <a:lnTo>
                      <a:pt x="334" y="354"/>
                    </a:lnTo>
                    <a:lnTo>
                      <a:pt x="352" y="338"/>
                    </a:lnTo>
                    <a:lnTo>
                      <a:pt x="366" y="322"/>
                    </a:lnTo>
                    <a:lnTo>
                      <a:pt x="366" y="322"/>
                    </a:lnTo>
                    <a:lnTo>
                      <a:pt x="352" y="296"/>
                    </a:lnTo>
                    <a:lnTo>
                      <a:pt x="336" y="272"/>
                    </a:lnTo>
                    <a:lnTo>
                      <a:pt x="320" y="250"/>
                    </a:lnTo>
                    <a:lnTo>
                      <a:pt x="300" y="232"/>
                    </a:lnTo>
                    <a:lnTo>
                      <a:pt x="280" y="216"/>
                    </a:lnTo>
                    <a:lnTo>
                      <a:pt x="256" y="204"/>
                    </a:lnTo>
                    <a:lnTo>
                      <a:pt x="244" y="200"/>
                    </a:lnTo>
                    <a:lnTo>
                      <a:pt x="232" y="196"/>
                    </a:lnTo>
                    <a:lnTo>
                      <a:pt x="220" y="194"/>
                    </a:lnTo>
                    <a:lnTo>
                      <a:pt x="206" y="194"/>
                    </a:lnTo>
                    <a:lnTo>
                      <a:pt x="206" y="194"/>
                    </a:lnTo>
                    <a:lnTo>
                      <a:pt x="182" y="196"/>
                    </a:lnTo>
                    <a:lnTo>
                      <a:pt x="158" y="202"/>
                    </a:lnTo>
                    <a:lnTo>
                      <a:pt x="158" y="234"/>
                    </a:lnTo>
                    <a:lnTo>
                      <a:pt x="158" y="234"/>
                    </a:lnTo>
                    <a:lnTo>
                      <a:pt x="158" y="240"/>
                    </a:lnTo>
                    <a:lnTo>
                      <a:pt x="156" y="244"/>
                    </a:lnTo>
                    <a:lnTo>
                      <a:pt x="150" y="254"/>
                    </a:lnTo>
                    <a:lnTo>
                      <a:pt x="140" y="262"/>
                    </a:lnTo>
                    <a:lnTo>
                      <a:pt x="134" y="264"/>
                    </a:lnTo>
                    <a:lnTo>
                      <a:pt x="128" y="264"/>
                    </a:lnTo>
                    <a:lnTo>
                      <a:pt x="128" y="264"/>
                    </a:lnTo>
                    <a:lnTo>
                      <a:pt x="118" y="262"/>
                    </a:lnTo>
                    <a:lnTo>
                      <a:pt x="110" y="258"/>
                    </a:lnTo>
                    <a:lnTo>
                      <a:pt x="104" y="252"/>
                    </a:lnTo>
                    <a:lnTo>
                      <a:pt x="100" y="244"/>
                    </a:lnTo>
                    <a:lnTo>
                      <a:pt x="100" y="244"/>
                    </a:lnTo>
                    <a:lnTo>
                      <a:pt x="84" y="260"/>
                    </a:lnTo>
                    <a:lnTo>
                      <a:pt x="70" y="280"/>
                    </a:lnTo>
                    <a:lnTo>
                      <a:pt x="58" y="300"/>
                    </a:lnTo>
                    <a:lnTo>
                      <a:pt x="46" y="322"/>
                    </a:lnTo>
                    <a:lnTo>
                      <a:pt x="46" y="322"/>
                    </a:lnTo>
                    <a:lnTo>
                      <a:pt x="60" y="338"/>
                    </a:lnTo>
                    <a:lnTo>
                      <a:pt x="78" y="354"/>
                    </a:lnTo>
                    <a:lnTo>
                      <a:pt x="96" y="368"/>
                    </a:lnTo>
                    <a:lnTo>
                      <a:pt x="116" y="378"/>
                    </a:lnTo>
                    <a:lnTo>
                      <a:pt x="136" y="388"/>
                    </a:lnTo>
                    <a:lnTo>
                      <a:pt x="158" y="394"/>
                    </a:lnTo>
                    <a:lnTo>
                      <a:pt x="182" y="398"/>
                    </a:lnTo>
                    <a:lnTo>
                      <a:pt x="206" y="400"/>
                    </a:lnTo>
                    <a:lnTo>
                      <a:pt x="206" y="400"/>
                    </a:lnTo>
                    <a:close/>
                    <a:moveTo>
                      <a:pt x="28" y="116"/>
                    </a:moveTo>
                    <a:lnTo>
                      <a:pt x="28" y="116"/>
                    </a:lnTo>
                    <a:lnTo>
                      <a:pt x="30" y="126"/>
                    </a:lnTo>
                    <a:lnTo>
                      <a:pt x="36" y="136"/>
                    </a:lnTo>
                    <a:lnTo>
                      <a:pt x="46" y="142"/>
                    </a:lnTo>
                    <a:lnTo>
                      <a:pt x="56" y="144"/>
                    </a:lnTo>
                    <a:lnTo>
                      <a:pt x="56" y="144"/>
                    </a:lnTo>
                    <a:lnTo>
                      <a:pt x="68" y="142"/>
                    </a:lnTo>
                    <a:lnTo>
                      <a:pt x="76" y="136"/>
                    </a:lnTo>
                    <a:lnTo>
                      <a:pt x="82" y="126"/>
                    </a:lnTo>
                    <a:lnTo>
                      <a:pt x="84" y="116"/>
                    </a:lnTo>
                    <a:lnTo>
                      <a:pt x="84" y="116"/>
                    </a:lnTo>
                    <a:lnTo>
                      <a:pt x="82" y="104"/>
                    </a:lnTo>
                    <a:lnTo>
                      <a:pt x="76" y="96"/>
                    </a:lnTo>
                    <a:lnTo>
                      <a:pt x="68" y="90"/>
                    </a:lnTo>
                    <a:lnTo>
                      <a:pt x="56" y="88"/>
                    </a:lnTo>
                    <a:lnTo>
                      <a:pt x="56" y="88"/>
                    </a:lnTo>
                    <a:lnTo>
                      <a:pt x="46" y="90"/>
                    </a:lnTo>
                    <a:lnTo>
                      <a:pt x="36" y="96"/>
                    </a:lnTo>
                    <a:lnTo>
                      <a:pt x="30" y="104"/>
                    </a:lnTo>
                    <a:lnTo>
                      <a:pt x="28" y="116"/>
                    </a:lnTo>
                    <a:lnTo>
                      <a:pt x="28" y="116"/>
                    </a:lnTo>
                    <a:close/>
                    <a:moveTo>
                      <a:pt x="300" y="192"/>
                    </a:moveTo>
                    <a:lnTo>
                      <a:pt x="300" y="116"/>
                    </a:lnTo>
                    <a:lnTo>
                      <a:pt x="300" y="116"/>
                    </a:lnTo>
                    <a:lnTo>
                      <a:pt x="300" y="116"/>
                    </a:lnTo>
                    <a:lnTo>
                      <a:pt x="300" y="114"/>
                    </a:lnTo>
                    <a:lnTo>
                      <a:pt x="300" y="114"/>
                    </a:lnTo>
                    <a:lnTo>
                      <a:pt x="300" y="108"/>
                    </a:lnTo>
                    <a:lnTo>
                      <a:pt x="298" y="102"/>
                    </a:lnTo>
                    <a:lnTo>
                      <a:pt x="290" y="92"/>
                    </a:lnTo>
                    <a:lnTo>
                      <a:pt x="280" y="84"/>
                    </a:lnTo>
                    <a:lnTo>
                      <a:pt x="274" y="82"/>
                    </a:lnTo>
                    <a:lnTo>
                      <a:pt x="268" y="82"/>
                    </a:lnTo>
                    <a:lnTo>
                      <a:pt x="232" y="82"/>
                    </a:lnTo>
                    <a:lnTo>
                      <a:pt x="206" y="116"/>
                    </a:lnTo>
                    <a:lnTo>
                      <a:pt x="180" y="82"/>
                    </a:lnTo>
                    <a:lnTo>
                      <a:pt x="144" y="82"/>
                    </a:lnTo>
                    <a:lnTo>
                      <a:pt x="144" y="82"/>
                    </a:lnTo>
                    <a:lnTo>
                      <a:pt x="138" y="82"/>
                    </a:lnTo>
                    <a:lnTo>
                      <a:pt x="132" y="84"/>
                    </a:lnTo>
                    <a:lnTo>
                      <a:pt x="122" y="92"/>
                    </a:lnTo>
                    <a:lnTo>
                      <a:pt x="114" y="102"/>
                    </a:lnTo>
                    <a:lnTo>
                      <a:pt x="112" y="108"/>
                    </a:lnTo>
                    <a:lnTo>
                      <a:pt x="112" y="114"/>
                    </a:lnTo>
                    <a:lnTo>
                      <a:pt x="112" y="116"/>
                    </a:lnTo>
                    <a:lnTo>
                      <a:pt x="112" y="130"/>
                    </a:lnTo>
                    <a:lnTo>
                      <a:pt x="112" y="234"/>
                    </a:lnTo>
                    <a:lnTo>
                      <a:pt x="112" y="234"/>
                    </a:lnTo>
                    <a:lnTo>
                      <a:pt x="114" y="240"/>
                    </a:lnTo>
                    <a:lnTo>
                      <a:pt x="116" y="244"/>
                    </a:lnTo>
                    <a:lnTo>
                      <a:pt x="122" y="248"/>
                    </a:lnTo>
                    <a:lnTo>
                      <a:pt x="128" y="248"/>
                    </a:lnTo>
                    <a:lnTo>
                      <a:pt x="128" y="248"/>
                    </a:lnTo>
                    <a:lnTo>
                      <a:pt x="134" y="248"/>
                    </a:lnTo>
                    <a:lnTo>
                      <a:pt x="138" y="244"/>
                    </a:lnTo>
                    <a:lnTo>
                      <a:pt x="142" y="240"/>
                    </a:lnTo>
                    <a:lnTo>
                      <a:pt x="144" y="234"/>
                    </a:lnTo>
                    <a:lnTo>
                      <a:pt x="144" y="130"/>
                    </a:lnTo>
                    <a:lnTo>
                      <a:pt x="144" y="130"/>
                    </a:lnTo>
                    <a:lnTo>
                      <a:pt x="150" y="134"/>
                    </a:lnTo>
                    <a:lnTo>
                      <a:pt x="154" y="140"/>
                    </a:lnTo>
                    <a:lnTo>
                      <a:pt x="158" y="148"/>
                    </a:lnTo>
                    <a:lnTo>
                      <a:pt x="158" y="156"/>
                    </a:lnTo>
                    <a:lnTo>
                      <a:pt x="158" y="170"/>
                    </a:lnTo>
                    <a:lnTo>
                      <a:pt x="158" y="170"/>
                    </a:lnTo>
                    <a:lnTo>
                      <a:pt x="182" y="164"/>
                    </a:lnTo>
                    <a:lnTo>
                      <a:pt x="206" y="162"/>
                    </a:lnTo>
                    <a:lnTo>
                      <a:pt x="206" y="162"/>
                    </a:lnTo>
                    <a:lnTo>
                      <a:pt x="230" y="164"/>
                    </a:lnTo>
                    <a:lnTo>
                      <a:pt x="254" y="170"/>
                    </a:lnTo>
                    <a:lnTo>
                      <a:pt x="254" y="158"/>
                    </a:lnTo>
                    <a:lnTo>
                      <a:pt x="254" y="158"/>
                    </a:lnTo>
                    <a:lnTo>
                      <a:pt x="254" y="150"/>
                    </a:lnTo>
                    <a:lnTo>
                      <a:pt x="258" y="142"/>
                    </a:lnTo>
                    <a:lnTo>
                      <a:pt x="262" y="136"/>
                    </a:lnTo>
                    <a:lnTo>
                      <a:pt x="268" y="132"/>
                    </a:lnTo>
                    <a:lnTo>
                      <a:pt x="268" y="176"/>
                    </a:lnTo>
                    <a:lnTo>
                      <a:pt x="268" y="176"/>
                    </a:lnTo>
                    <a:lnTo>
                      <a:pt x="284" y="184"/>
                    </a:lnTo>
                    <a:lnTo>
                      <a:pt x="300" y="192"/>
                    </a:lnTo>
                    <a:lnTo>
                      <a:pt x="300" y="19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sz="1600" dirty="0"/>
              </a:p>
            </p:txBody>
          </p:sp>
        </p:grpSp>
      </p:grpSp>
      <p:grpSp>
        <p:nvGrpSpPr>
          <p:cNvPr id="114" name="Group 113">
            <a:extLst>
              <a:ext uri="{FF2B5EF4-FFF2-40B4-BE49-F238E27FC236}">
                <a16:creationId xmlns:a16="http://schemas.microsoft.com/office/drawing/2014/main" id="{0F3FE237-C6A6-3F4B-9130-26F2F128C102}"/>
              </a:ext>
            </a:extLst>
          </p:cNvPr>
          <p:cNvGrpSpPr/>
          <p:nvPr/>
        </p:nvGrpSpPr>
        <p:grpSpPr>
          <a:xfrm>
            <a:off x="463777" y="2569353"/>
            <a:ext cx="339400" cy="339400"/>
            <a:chOff x="426464" y="3229552"/>
            <a:chExt cx="457200" cy="457200"/>
          </a:xfrm>
        </p:grpSpPr>
        <p:sp>
          <p:nvSpPr>
            <p:cNvPr id="115" name="Teardrop 114">
              <a:extLst>
                <a:ext uri="{FF2B5EF4-FFF2-40B4-BE49-F238E27FC236}">
                  <a16:creationId xmlns:a16="http://schemas.microsoft.com/office/drawing/2014/main" id="{F34B4B4F-1A48-6A45-87C6-1D1519BF0E50}"/>
                </a:ext>
              </a:extLst>
            </p:cNvPr>
            <p:cNvSpPr/>
            <p:nvPr/>
          </p:nvSpPr>
          <p:spPr bwMode="ltGray">
            <a:xfrm rot="2700000">
              <a:off x="426464" y="3229552"/>
              <a:ext cx="457200" cy="457200"/>
            </a:xfrm>
            <a:prstGeom prst="teardrop">
              <a:avLst>
                <a:gd name="adj" fmla="val 151405"/>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rgbClr val="FFFFFF"/>
                </a:solidFill>
                <a:latin typeface="+mj-lt"/>
              </a:endParaRPr>
            </a:p>
          </p:txBody>
        </p:sp>
        <p:grpSp>
          <p:nvGrpSpPr>
            <p:cNvPr id="116" name="Group 115">
              <a:extLst>
                <a:ext uri="{FF2B5EF4-FFF2-40B4-BE49-F238E27FC236}">
                  <a16:creationId xmlns:a16="http://schemas.microsoft.com/office/drawing/2014/main" id="{1DE77D41-5129-6B44-90CF-06942963166F}"/>
                </a:ext>
              </a:extLst>
            </p:cNvPr>
            <p:cNvGrpSpPr/>
            <p:nvPr/>
          </p:nvGrpSpPr>
          <p:grpSpPr>
            <a:xfrm>
              <a:off x="452924" y="3252412"/>
              <a:ext cx="411480" cy="411480"/>
              <a:chOff x="451708" y="3854926"/>
              <a:chExt cx="612000" cy="612000"/>
            </a:xfrm>
          </p:grpSpPr>
          <p:sp>
            <p:nvSpPr>
              <p:cNvPr id="117" name="Oval 116">
                <a:extLst>
                  <a:ext uri="{FF2B5EF4-FFF2-40B4-BE49-F238E27FC236}">
                    <a16:creationId xmlns:a16="http://schemas.microsoft.com/office/drawing/2014/main" id="{95144A48-D882-024C-B436-9B4D9BB609E2}"/>
                  </a:ext>
                </a:extLst>
              </p:cNvPr>
              <p:cNvSpPr/>
              <p:nvPr/>
            </p:nvSpPr>
            <p:spPr bwMode="ltGray">
              <a:xfrm>
                <a:off x="451708" y="3854926"/>
                <a:ext cx="612000" cy="612000"/>
              </a:xfrm>
              <a:prstGeom prst="ellipse">
                <a:avLst/>
              </a:prstGeom>
              <a:solidFill>
                <a:srgbClr val="9D9D9C"/>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rgbClr val="FFFFFF"/>
                  </a:solidFill>
                  <a:latin typeface="+mj-lt"/>
                </a:endParaRPr>
              </a:p>
            </p:txBody>
          </p:sp>
          <p:sp>
            <p:nvSpPr>
              <p:cNvPr id="118" name="Freeform 4838">
                <a:extLst>
                  <a:ext uri="{FF2B5EF4-FFF2-40B4-BE49-F238E27FC236}">
                    <a16:creationId xmlns:a16="http://schemas.microsoft.com/office/drawing/2014/main" id="{72BC474B-C8A2-D54E-871C-9FFD0750FD80}"/>
                  </a:ext>
                </a:extLst>
              </p:cNvPr>
              <p:cNvSpPr>
                <a:spLocks noEditPoints="1"/>
              </p:cNvSpPr>
              <p:nvPr/>
            </p:nvSpPr>
            <p:spPr bwMode="auto">
              <a:xfrm>
                <a:off x="543052" y="3901111"/>
                <a:ext cx="422222" cy="419738"/>
              </a:xfrm>
              <a:custGeom>
                <a:avLst/>
                <a:gdLst>
                  <a:gd name="T0" fmla="*/ 24 w 340"/>
                  <a:gd name="T1" fmla="*/ 266 h 338"/>
                  <a:gd name="T2" fmla="*/ 18 w 340"/>
                  <a:gd name="T3" fmla="*/ 270 h 338"/>
                  <a:gd name="T4" fmla="*/ 14 w 340"/>
                  <a:gd name="T5" fmla="*/ 276 h 338"/>
                  <a:gd name="T6" fmla="*/ 16 w 340"/>
                  <a:gd name="T7" fmla="*/ 280 h 338"/>
                  <a:gd name="T8" fmla="*/ 20 w 340"/>
                  <a:gd name="T9" fmla="*/ 286 h 338"/>
                  <a:gd name="T10" fmla="*/ 316 w 340"/>
                  <a:gd name="T11" fmla="*/ 286 h 338"/>
                  <a:gd name="T12" fmla="*/ 320 w 340"/>
                  <a:gd name="T13" fmla="*/ 286 h 338"/>
                  <a:gd name="T14" fmla="*/ 324 w 340"/>
                  <a:gd name="T15" fmla="*/ 280 h 338"/>
                  <a:gd name="T16" fmla="*/ 326 w 340"/>
                  <a:gd name="T17" fmla="*/ 276 h 338"/>
                  <a:gd name="T18" fmla="*/ 322 w 340"/>
                  <a:gd name="T19" fmla="*/ 270 h 338"/>
                  <a:gd name="T20" fmla="*/ 316 w 340"/>
                  <a:gd name="T21" fmla="*/ 266 h 338"/>
                  <a:gd name="T22" fmla="*/ 298 w 340"/>
                  <a:gd name="T23" fmla="*/ 192 h 338"/>
                  <a:gd name="T24" fmla="*/ 316 w 340"/>
                  <a:gd name="T25" fmla="*/ 192 h 338"/>
                  <a:gd name="T26" fmla="*/ 322 w 340"/>
                  <a:gd name="T27" fmla="*/ 190 h 338"/>
                  <a:gd name="T28" fmla="*/ 326 w 340"/>
                  <a:gd name="T29" fmla="*/ 182 h 338"/>
                  <a:gd name="T30" fmla="*/ 324 w 340"/>
                  <a:gd name="T31" fmla="*/ 178 h 338"/>
                  <a:gd name="T32" fmla="*/ 320 w 340"/>
                  <a:gd name="T33" fmla="*/ 172 h 338"/>
                  <a:gd name="T34" fmla="*/ 24 w 340"/>
                  <a:gd name="T35" fmla="*/ 172 h 338"/>
                  <a:gd name="T36" fmla="*/ 20 w 340"/>
                  <a:gd name="T37" fmla="*/ 172 h 338"/>
                  <a:gd name="T38" fmla="*/ 16 w 340"/>
                  <a:gd name="T39" fmla="*/ 178 h 338"/>
                  <a:gd name="T40" fmla="*/ 14 w 340"/>
                  <a:gd name="T41" fmla="*/ 182 h 338"/>
                  <a:gd name="T42" fmla="*/ 18 w 340"/>
                  <a:gd name="T43" fmla="*/ 190 h 338"/>
                  <a:gd name="T44" fmla="*/ 24 w 340"/>
                  <a:gd name="T45" fmla="*/ 192 h 338"/>
                  <a:gd name="T46" fmla="*/ 42 w 340"/>
                  <a:gd name="T47" fmla="*/ 266 h 338"/>
                  <a:gd name="T48" fmla="*/ 248 w 340"/>
                  <a:gd name="T49" fmla="*/ 266 h 338"/>
                  <a:gd name="T50" fmla="*/ 230 w 340"/>
                  <a:gd name="T51" fmla="*/ 192 h 338"/>
                  <a:gd name="T52" fmla="*/ 248 w 340"/>
                  <a:gd name="T53" fmla="*/ 266 h 338"/>
                  <a:gd name="T54" fmla="*/ 162 w 340"/>
                  <a:gd name="T55" fmla="*/ 266 h 338"/>
                  <a:gd name="T56" fmla="*/ 178 w 340"/>
                  <a:gd name="T57" fmla="*/ 192 h 338"/>
                  <a:gd name="T58" fmla="*/ 110 w 340"/>
                  <a:gd name="T59" fmla="*/ 266 h 338"/>
                  <a:gd name="T60" fmla="*/ 92 w 340"/>
                  <a:gd name="T61" fmla="*/ 192 h 338"/>
                  <a:gd name="T62" fmla="*/ 110 w 340"/>
                  <a:gd name="T63" fmla="*/ 266 h 338"/>
                  <a:gd name="T64" fmla="*/ 340 w 340"/>
                  <a:gd name="T65" fmla="*/ 322 h 338"/>
                  <a:gd name="T66" fmla="*/ 334 w 340"/>
                  <a:gd name="T67" fmla="*/ 334 h 338"/>
                  <a:gd name="T68" fmla="*/ 324 w 340"/>
                  <a:gd name="T69" fmla="*/ 338 h 338"/>
                  <a:gd name="T70" fmla="*/ 16 w 340"/>
                  <a:gd name="T71" fmla="*/ 338 h 338"/>
                  <a:gd name="T72" fmla="*/ 6 w 340"/>
                  <a:gd name="T73" fmla="*/ 334 h 338"/>
                  <a:gd name="T74" fmla="*/ 0 w 340"/>
                  <a:gd name="T75" fmla="*/ 322 h 338"/>
                  <a:gd name="T76" fmla="*/ 2 w 340"/>
                  <a:gd name="T77" fmla="*/ 316 h 338"/>
                  <a:gd name="T78" fmla="*/ 10 w 340"/>
                  <a:gd name="T79" fmla="*/ 308 h 338"/>
                  <a:gd name="T80" fmla="*/ 324 w 340"/>
                  <a:gd name="T81" fmla="*/ 306 h 338"/>
                  <a:gd name="T82" fmla="*/ 330 w 340"/>
                  <a:gd name="T83" fmla="*/ 308 h 338"/>
                  <a:gd name="T84" fmla="*/ 338 w 340"/>
                  <a:gd name="T85" fmla="*/ 316 h 338"/>
                  <a:gd name="T86" fmla="*/ 340 w 340"/>
                  <a:gd name="T87" fmla="*/ 322 h 338"/>
                  <a:gd name="T88" fmla="*/ 82 w 340"/>
                  <a:gd name="T89" fmla="*/ 154 h 338"/>
                  <a:gd name="T90" fmla="*/ 84 w 340"/>
                  <a:gd name="T91" fmla="*/ 136 h 338"/>
                  <a:gd name="T92" fmla="*/ 98 w 340"/>
                  <a:gd name="T93" fmla="*/ 104 h 338"/>
                  <a:gd name="T94" fmla="*/ 120 w 340"/>
                  <a:gd name="T95" fmla="*/ 80 h 338"/>
                  <a:gd name="T96" fmla="*/ 152 w 340"/>
                  <a:gd name="T97" fmla="*/ 68 h 338"/>
                  <a:gd name="T98" fmla="*/ 170 w 340"/>
                  <a:gd name="T99" fmla="*/ 66 h 338"/>
                  <a:gd name="T100" fmla="*/ 204 w 340"/>
                  <a:gd name="T101" fmla="*/ 72 h 338"/>
                  <a:gd name="T102" fmla="*/ 232 w 340"/>
                  <a:gd name="T103" fmla="*/ 92 h 338"/>
                  <a:gd name="T104" fmla="*/ 250 w 340"/>
                  <a:gd name="T105" fmla="*/ 118 h 338"/>
                  <a:gd name="T106" fmla="*/ 258 w 340"/>
                  <a:gd name="T107" fmla="*/ 154 h 338"/>
                  <a:gd name="T108" fmla="*/ 192 w 340"/>
                  <a:gd name="T109" fmla="*/ 54 h 338"/>
                  <a:gd name="T110" fmla="*/ 148 w 340"/>
                  <a:gd name="T111" fmla="*/ 26 h 338"/>
                  <a:gd name="T112" fmla="*/ 192 w 340"/>
                  <a:gd name="T113" fmla="*/ 26 h 338"/>
                  <a:gd name="T114" fmla="*/ 192 w 340"/>
                  <a:gd name="T115" fmla="*/ 54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40" h="338">
                    <a:moveTo>
                      <a:pt x="24" y="266"/>
                    </a:moveTo>
                    <a:lnTo>
                      <a:pt x="24" y="266"/>
                    </a:lnTo>
                    <a:lnTo>
                      <a:pt x="20" y="268"/>
                    </a:lnTo>
                    <a:lnTo>
                      <a:pt x="18" y="270"/>
                    </a:lnTo>
                    <a:lnTo>
                      <a:pt x="16" y="272"/>
                    </a:lnTo>
                    <a:lnTo>
                      <a:pt x="14" y="276"/>
                    </a:lnTo>
                    <a:lnTo>
                      <a:pt x="14" y="276"/>
                    </a:lnTo>
                    <a:lnTo>
                      <a:pt x="16" y="280"/>
                    </a:lnTo>
                    <a:lnTo>
                      <a:pt x="18" y="284"/>
                    </a:lnTo>
                    <a:lnTo>
                      <a:pt x="20" y="286"/>
                    </a:lnTo>
                    <a:lnTo>
                      <a:pt x="24" y="286"/>
                    </a:lnTo>
                    <a:lnTo>
                      <a:pt x="316" y="286"/>
                    </a:lnTo>
                    <a:lnTo>
                      <a:pt x="316" y="286"/>
                    </a:lnTo>
                    <a:lnTo>
                      <a:pt x="320" y="286"/>
                    </a:lnTo>
                    <a:lnTo>
                      <a:pt x="322" y="284"/>
                    </a:lnTo>
                    <a:lnTo>
                      <a:pt x="324" y="280"/>
                    </a:lnTo>
                    <a:lnTo>
                      <a:pt x="326" y="276"/>
                    </a:lnTo>
                    <a:lnTo>
                      <a:pt x="326" y="276"/>
                    </a:lnTo>
                    <a:lnTo>
                      <a:pt x="324" y="272"/>
                    </a:lnTo>
                    <a:lnTo>
                      <a:pt x="322" y="270"/>
                    </a:lnTo>
                    <a:lnTo>
                      <a:pt x="320" y="268"/>
                    </a:lnTo>
                    <a:lnTo>
                      <a:pt x="316" y="266"/>
                    </a:lnTo>
                    <a:lnTo>
                      <a:pt x="298" y="266"/>
                    </a:lnTo>
                    <a:lnTo>
                      <a:pt x="298" y="192"/>
                    </a:lnTo>
                    <a:lnTo>
                      <a:pt x="316" y="192"/>
                    </a:lnTo>
                    <a:lnTo>
                      <a:pt x="316" y="192"/>
                    </a:lnTo>
                    <a:lnTo>
                      <a:pt x="320" y="192"/>
                    </a:lnTo>
                    <a:lnTo>
                      <a:pt x="322" y="190"/>
                    </a:lnTo>
                    <a:lnTo>
                      <a:pt x="324" y="186"/>
                    </a:lnTo>
                    <a:lnTo>
                      <a:pt x="326" y="182"/>
                    </a:lnTo>
                    <a:lnTo>
                      <a:pt x="326" y="182"/>
                    </a:lnTo>
                    <a:lnTo>
                      <a:pt x="324" y="178"/>
                    </a:lnTo>
                    <a:lnTo>
                      <a:pt x="322" y="176"/>
                    </a:lnTo>
                    <a:lnTo>
                      <a:pt x="320" y="172"/>
                    </a:lnTo>
                    <a:lnTo>
                      <a:pt x="316" y="172"/>
                    </a:lnTo>
                    <a:lnTo>
                      <a:pt x="24" y="172"/>
                    </a:lnTo>
                    <a:lnTo>
                      <a:pt x="24" y="172"/>
                    </a:lnTo>
                    <a:lnTo>
                      <a:pt x="20" y="172"/>
                    </a:lnTo>
                    <a:lnTo>
                      <a:pt x="18" y="176"/>
                    </a:lnTo>
                    <a:lnTo>
                      <a:pt x="16" y="178"/>
                    </a:lnTo>
                    <a:lnTo>
                      <a:pt x="14" y="182"/>
                    </a:lnTo>
                    <a:lnTo>
                      <a:pt x="14" y="182"/>
                    </a:lnTo>
                    <a:lnTo>
                      <a:pt x="16" y="186"/>
                    </a:lnTo>
                    <a:lnTo>
                      <a:pt x="18" y="190"/>
                    </a:lnTo>
                    <a:lnTo>
                      <a:pt x="20" y="192"/>
                    </a:lnTo>
                    <a:lnTo>
                      <a:pt x="24" y="192"/>
                    </a:lnTo>
                    <a:lnTo>
                      <a:pt x="42" y="192"/>
                    </a:lnTo>
                    <a:lnTo>
                      <a:pt x="42" y="266"/>
                    </a:lnTo>
                    <a:lnTo>
                      <a:pt x="24" y="266"/>
                    </a:lnTo>
                    <a:close/>
                    <a:moveTo>
                      <a:pt x="248" y="266"/>
                    </a:moveTo>
                    <a:lnTo>
                      <a:pt x="230" y="266"/>
                    </a:lnTo>
                    <a:lnTo>
                      <a:pt x="230" y="192"/>
                    </a:lnTo>
                    <a:lnTo>
                      <a:pt x="248" y="192"/>
                    </a:lnTo>
                    <a:lnTo>
                      <a:pt x="248" y="266"/>
                    </a:lnTo>
                    <a:close/>
                    <a:moveTo>
                      <a:pt x="178" y="266"/>
                    </a:moveTo>
                    <a:lnTo>
                      <a:pt x="162" y="266"/>
                    </a:lnTo>
                    <a:lnTo>
                      <a:pt x="162" y="192"/>
                    </a:lnTo>
                    <a:lnTo>
                      <a:pt x="178" y="192"/>
                    </a:lnTo>
                    <a:lnTo>
                      <a:pt x="178" y="266"/>
                    </a:lnTo>
                    <a:close/>
                    <a:moveTo>
                      <a:pt x="110" y="266"/>
                    </a:moveTo>
                    <a:lnTo>
                      <a:pt x="92" y="266"/>
                    </a:lnTo>
                    <a:lnTo>
                      <a:pt x="92" y="192"/>
                    </a:lnTo>
                    <a:lnTo>
                      <a:pt x="110" y="192"/>
                    </a:lnTo>
                    <a:lnTo>
                      <a:pt x="110" y="266"/>
                    </a:lnTo>
                    <a:close/>
                    <a:moveTo>
                      <a:pt x="340" y="322"/>
                    </a:moveTo>
                    <a:lnTo>
                      <a:pt x="340" y="322"/>
                    </a:lnTo>
                    <a:lnTo>
                      <a:pt x="338" y="328"/>
                    </a:lnTo>
                    <a:lnTo>
                      <a:pt x="334" y="334"/>
                    </a:lnTo>
                    <a:lnTo>
                      <a:pt x="330" y="336"/>
                    </a:lnTo>
                    <a:lnTo>
                      <a:pt x="324" y="338"/>
                    </a:lnTo>
                    <a:lnTo>
                      <a:pt x="16" y="338"/>
                    </a:lnTo>
                    <a:lnTo>
                      <a:pt x="16" y="338"/>
                    </a:lnTo>
                    <a:lnTo>
                      <a:pt x="10" y="336"/>
                    </a:lnTo>
                    <a:lnTo>
                      <a:pt x="6" y="334"/>
                    </a:lnTo>
                    <a:lnTo>
                      <a:pt x="2" y="328"/>
                    </a:lnTo>
                    <a:lnTo>
                      <a:pt x="0" y="322"/>
                    </a:lnTo>
                    <a:lnTo>
                      <a:pt x="0" y="322"/>
                    </a:lnTo>
                    <a:lnTo>
                      <a:pt x="2" y="316"/>
                    </a:lnTo>
                    <a:lnTo>
                      <a:pt x="6" y="310"/>
                    </a:lnTo>
                    <a:lnTo>
                      <a:pt x="10" y="308"/>
                    </a:lnTo>
                    <a:lnTo>
                      <a:pt x="16" y="306"/>
                    </a:lnTo>
                    <a:lnTo>
                      <a:pt x="324" y="306"/>
                    </a:lnTo>
                    <a:lnTo>
                      <a:pt x="324" y="306"/>
                    </a:lnTo>
                    <a:lnTo>
                      <a:pt x="330" y="308"/>
                    </a:lnTo>
                    <a:lnTo>
                      <a:pt x="334" y="310"/>
                    </a:lnTo>
                    <a:lnTo>
                      <a:pt x="338" y="316"/>
                    </a:lnTo>
                    <a:lnTo>
                      <a:pt x="340" y="322"/>
                    </a:lnTo>
                    <a:lnTo>
                      <a:pt x="340" y="322"/>
                    </a:lnTo>
                    <a:close/>
                    <a:moveTo>
                      <a:pt x="258" y="154"/>
                    </a:moveTo>
                    <a:lnTo>
                      <a:pt x="82" y="154"/>
                    </a:lnTo>
                    <a:lnTo>
                      <a:pt x="82" y="154"/>
                    </a:lnTo>
                    <a:lnTo>
                      <a:pt x="84" y="136"/>
                    </a:lnTo>
                    <a:lnTo>
                      <a:pt x="90" y="118"/>
                    </a:lnTo>
                    <a:lnTo>
                      <a:pt x="98" y="104"/>
                    </a:lnTo>
                    <a:lnTo>
                      <a:pt x="108" y="92"/>
                    </a:lnTo>
                    <a:lnTo>
                      <a:pt x="120" y="80"/>
                    </a:lnTo>
                    <a:lnTo>
                      <a:pt x="136" y="72"/>
                    </a:lnTo>
                    <a:lnTo>
                      <a:pt x="152" y="68"/>
                    </a:lnTo>
                    <a:lnTo>
                      <a:pt x="170" y="66"/>
                    </a:lnTo>
                    <a:lnTo>
                      <a:pt x="170" y="66"/>
                    </a:lnTo>
                    <a:lnTo>
                      <a:pt x="188" y="68"/>
                    </a:lnTo>
                    <a:lnTo>
                      <a:pt x="204" y="72"/>
                    </a:lnTo>
                    <a:lnTo>
                      <a:pt x="220" y="80"/>
                    </a:lnTo>
                    <a:lnTo>
                      <a:pt x="232" y="92"/>
                    </a:lnTo>
                    <a:lnTo>
                      <a:pt x="242" y="104"/>
                    </a:lnTo>
                    <a:lnTo>
                      <a:pt x="250" y="118"/>
                    </a:lnTo>
                    <a:lnTo>
                      <a:pt x="256" y="136"/>
                    </a:lnTo>
                    <a:lnTo>
                      <a:pt x="258" y="154"/>
                    </a:lnTo>
                    <a:lnTo>
                      <a:pt x="258" y="154"/>
                    </a:lnTo>
                    <a:close/>
                    <a:moveTo>
                      <a:pt x="192" y="54"/>
                    </a:moveTo>
                    <a:lnTo>
                      <a:pt x="148" y="54"/>
                    </a:lnTo>
                    <a:lnTo>
                      <a:pt x="148" y="26"/>
                    </a:lnTo>
                    <a:lnTo>
                      <a:pt x="170" y="0"/>
                    </a:lnTo>
                    <a:lnTo>
                      <a:pt x="192" y="26"/>
                    </a:lnTo>
                    <a:lnTo>
                      <a:pt x="192" y="26"/>
                    </a:lnTo>
                    <a:lnTo>
                      <a:pt x="192"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sz="1600" dirty="0"/>
              </a:p>
            </p:txBody>
          </p:sp>
        </p:grpSp>
      </p:grpSp>
      <p:grpSp>
        <p:nvGrpSpPr>
          <p:cNvPr id="119" name="Group 118">
            <a:extLst>
              <a:ext uri="{FF2B5EF4-FFF2-40B4-BE49-F238E27FC236}">
                <a16:creationId xmlns:a16="http://schemas.microsoft.com/office/drawing/2014/main" id="{6F4CCF3E-F1F2-6D4E-941A-AD16A6CCD9CE}"/>
              </a:ext>
            </a:extLst>
          </p:cNvPr>
          <p:cNvGrpSpPr/>
          <p:nvPr/>
        </p:nvGrpSpPr>
        <p:grpSpPr>
          <a:xfrm>
            <a:off x="457200" y="1889680"/>
            <a:ext cx="339400" cy="339400"/>
            <a:chOff x="382986" y="2305282"/>
            <a:chExt cx="457200" cy="457200"/>
          </a:xfrm>
        </p:grpSpPr>
        <p:sp>
          <p:nvSpPr>
            <p:cNvPr id="120" name="Teardrop 119">
              <a:extLst>
                <a:ext uri="{FF2B5EF4-FFF2-40B4-BE49-F238E27FC236}">
                  <a16:creationId xmlns:a16="http://schemas.microsoft.com/office/drawing/2014/main" id="{20C646B2-CBD3-7F4B-A702-C138016DF62F}"/>
                </a:ext>
              </a:extLst>
            </p:cNvPr>
            <p:cNvSpPr/>
            <p:nvPr/>
          </p:nvSpPr>
          <p:spPr bwMode="ltGray">
            <a:xfrm rot="2700000">
              <a:off x="382986" y="2305282"/>
              <a:ext cx="457200" cy="457200"/>
            </a:xfrm>
            <a:prstGeom prst="teardrop">
              <a:avLst>
                <a:gd name="adj" fmla="val 151405"/>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rgbClr val="FFFFFF"/>
                </a:solidFill>
                <a:latin typeface="+mj-lt"/>
              </a:endParaRPr>
            </a:p>
          </p:txBody>
        </p:sp>
        <p:grpSp>
          <p:nvGrpSpPr>
            <p:cNvPr id="121" name="Group 120">
              <a:extLst>
                <a:ext uri="{FF2B5EF4-FFF2-40B4-BE49-F238E27FC236}">
                  <a16:creationId xmlns:a16="http://schemas.microsoft.com/office/drawing/2014/main" id="{985BE73F-58AC-FA4F-8B98-87F0C3F4627B}"/>
                </a:ext>
              </a:extLst>
            </p:cNvPr>
            <p:cNvGrpSpPr/>
            <p:nvPr/>
          </p:nvGrpSpPr>
          <p:grpSpPr>
            <a:xfrm>
              <a:off x="417604" y="2326712"/>
              <a:ext cx="411480" cy="411480"/>
              <a:chOff x="451708" y="2362015"/>
              <a:chExt cx="612000" cy="612000"/>
            </a:xfrm>
          </p:grpSpPr>
          <p:sp>
            <p:nvSpPr>
              <p:cNvPr id="122" name="Oval 121">
                <a:extLst>
                  <a:ext uri="{FF2B5EF4-FFF2-40B4-BE49-F238E27FC236}">
                    <a16:creationId xmlns:a16="http://schemas.microsoft.com/office/drawing/2014/main" id="{13738470-CB4F-2247-87F0-1CBD89427A52}"/>
                  </a:ext>
                </a:extLst>
              </p:cNvPr>
              <p:cNvSpPr/>
              <p:nvPr/>
            </p:nvSpPr>
            <p:spPr bwMode="ltGray">
              <a:xfrm>
                <a:off x="451708" y="2362015"/>
                <a:ext cx="612000" cy="612000"/>
              </a:xfrm>
              <a:prstGeom prst="ellipse">
                <a:avLst/>
              </a:prstGeom>
              <a:solidFill>
                <a:srgbClr val="9D9D9C"/>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rgbClr val="FFFFFF"/>
                  </a:solidFill>
                  <a:latin typeface="+mj-lt"/>
                </a:endParaRPr>
              </a:p>
            </p:txBody>
          </p:sp>
          <p:sp>
            <p:nvSpPr>
              <p:cNvPr id="123" name="Freeform 4811">
                <a:extLst>
                  <a:ext uri="{FF2B5EF4-FFF2-40B4-BE49-F238E27FC236}">
                    <a16:creationId xmlns:a16="http://schemas.microsoft.com/office/drawing/2014/main" id="{7C1DB551-FF5B-2046-BE98-0A49F1362544}"/>
                  </a:ext>
                </a:extLst>
              </p:cNvPr>
              <p:cNvSpPr>
                <a:spLocks noEditPoints="1"/>
              </p:cNvSpPr>
              <p:nvPr/>
            </p:nvSpPr>
            <p:spPr bwMode="auto">
              <a:xfrm>
                <a:off x="565266" y="2413515"/>
                <a:ext cx="384882" cy="492747"/>
              </a:xfrm>
              <a:custGeom>
                <a:avLst/>
                <a:gdLst>
                  <a:gd name="T0" fmla="*/ 108 w 314"/>
                  <a:gd name="T1" fmla="*/ 262 h 402"/>
                  <a:gd name="T2" fmla="*/ 96 w 314"/>
                  <a:gd name="T3" fmla="*/ 242 h 402"/>
                  <a:gd name="T4" fmla="*/ 102 w 314"/>
                  <a:gd name="T5" fmla="*/ 228 h 402"/>
                  <a:gd name="T6" fmla="*/ 160 w 314"/>
                  <a:gd name="T7" fmla="*/ 222 h 402"/>
                  <a:gd name="T8" fmla="*/ 130 w 314"/>
                  <a:gd name="T9" fmla="*/ 276 h 402"/>
                  <a:gd name="T10" fmla="*/ 116 w 314"/>
                  <a:gd name="T11" fmla="*/ 282 h 402"/>
                  <a:gd name="T12" fmla="*/ 110 w 314"/>
                  <a:gd name="T13" fmla="*/ 298 h 402"/>
                  <a:gd name="T14" fmla="*/ 122 w 314"/>
                  <a:gd name="T15" fmla="*/ 316 h 402"/>
                  <a:gd name="T16" fmla="*/ 146 w 314"/>
                  <a:gd name="T17" fmla="*/ 318 h 402"/>
                  <a:gd name="T18" fmla="*/ 160 w 314"/>
                  <a:gd name="T19" fmla="*/ 286 h 402"/>
                  <a:gd name="T20" fmla="*/ 300 w 314"/>
                  <a:gd name="T21" fmla="*/ 134 h 402"/>
                  <a:gd name="T22" fmla="*/ 296 w 314"/>
                  <a:gd name="T23" fmla="*/ 162 h 402"/>
                  <a:gd name="T24" fmla="*/ 302 w 314"/>
                  <a:gd name="T25" fmla="*/ 180 h 402"/>
                  <a:gd name="T26" fmla="*/ 246 w 314"/>
                  <a:gd name="T27" fmla="*/ 402 h 402"/>
                  <a:gd name="T28" fmla="*/ 218 w 314"/>
                  <a:gd name="T29" fmla="*/ 400 h 402"/>
                  <a:gd name="T30" fmla="*/ 184 w 314"/>
                  <a:gd name="T31" fmla="*/ 382 h 402"/>
                  <a:gd name="T32" fmla="*/ 164 w 314"/>
                  <a:gd name="T33" fmla="*/ 346 h 402"/>
                  <a:gd name="T34" fmla="*/ 164 w 314"/>
                  <a:gd name="T35" fmla="*/ 320 h 402"/>
                  <a:gd name="T36" fmla="*/ 178 w 314"/>
                  <a:gd name="T37" fmla="*/ 290 h 402"/>
                  <a:gd name="T38" fmla="*/ 6 w 314"/>
                  <a:gd name="T39" fmla="*/ 154 h 402"/>
                  <a:gd name="T40" fmla="*/ 2 w 314"/>
                  <a:gd name="T41" fmla="*/ 150 h 402"/>
                  <a:gd name="T42" fmla="*/ 0 w 314"/>
                  <a:gd name="T43" fmla="*/ 142 h 402"/>
                  <a:gd name="T44" fmla="*/ 38 w 314"/>
                  <a:gd name="T45" fmla="*/ 38 h 402"/>
                  <a:gd name="T46" fmla="*/ 50 w 314"/>
                  <a:gd name="T47" fmla="*/ 6 h 402"/>
                  <a:gd name="T48" fmla="*/ 56 w 314"/>
                  <a:gd name="T49" fmla="*/ 0 h 402"/>
                  <a:gd name="T50" fmla="*/ 306 w 314"/>
                  <a:gd name="T51" fmla="*/ 88 h 402"/>
                  <a:gd name="T52" fmla="*/ 312 w 314"/>
                  <a:gd name="T53" fmla="*/ 94 h 402"/>
                  <a:gd name="T54" fmla="*/ 312 w 314"/>
                  <a:gd name="T55" fmla="*/ 102 h 402"/>
                  <a:gd name="T56" fmla="*/ 300 w 314"/>
                  <a:gd name="T57" fmla="*/ 134 h 402"/>
                  <a:gd name="T58" fmla="*/ 300 w 314"/>
                  <a:gd name="T59" fmla="*/ 134 h 402"/>
                  <a:gd name="T60" fmla="*/ 290 w 314"/>
                  <a:gd name="T61" fmla="*/ 104 h 402"/>
                  <a:gd name="T62" fmla="*/ 232 w 314"/>
                  <a:gd name="T63" fmla="*/ 208 h 402"/>
                  <a:gd name="T64" fmla="*/ 246 w 314"/>
                  <a:gd name="T65" fmla="*/ 220 h 402"/>
                  <a:gd name="T66" fmla="*/ 54 w 314"/>
                  <a:gd name="T67" fmla="*/ 54 h 402"/>
                  <a:gd name="T68" fmla="*/ 180 w 314"/>
                  <a:gd name="T69" fmla="*/ 196 h 402"/>
                  <a:gd name="T70" fmla="*/ 196 w 314"/>
                  <a:gd name="T71" fmla="*/ 180 h 402"/>
                  <a:gd name="T72" fmla="*/ 216 w 314"/>
                  <a:gd name="T73" fmla="*/ 182 h 402"/>
                  <a:gd name="T74" fmla="*/ 232 w 314"/>
                  <a:gd name="T75" fmla="*/ 208 h 402"/>
                  <a:gd name="T76" fmla="*/ 246 w 314"/>
                  <a:gd name="T77" fmla="*/ 242 h 402"/>
                  <a:gd name="T78" fmla="*/ 232 w 314"/>
                  <a:gd name="T79" fmla="*/ 262 h 402"/>
                  <a:gd name="T80" fmla="*/ 254 w 314"/>
                  <a:gd name="T81" fmla="*/ 164 h 402"/>
                  <a:gd name="T82" fmla="*/ 260 w 314"/>
                  <a:gd name="T83" fmla="*/ 152 h 402"/>
                  <a:gd name="T84" fmla="*/ 254 w 314"/>
                  <a:gd name="T85" fmla="*/ 140 h 402"/>
                  <a:gd name="T86" fmla="*/ 244 w 314"/>
                  <a:gd name="T87" fmla="*/ 136 h 402"/>
                  <a:gd name="T88" fmla="*/ 232 w 314"/>
                  <a:gd name="T89" fmla="*/ 140 h 402"/>
                  <a:gd name="T90" fmla="*/ 228 w 314"/>
                  <a:gd name="T91" fmla="*/ 152 h 402"/>
                  <a:gd name="T92" fmla="*/ 232 w 314"/>
                  <a:gd name="T93" fmla="*/ 164 h 402"/>
                  <a:gd name="T94" fmla="*/ 244 w 314"/>
                  <a:gd name="T95" fmla="*/ 168 h 402"/>
                  <a:gd name="T96" fmla="*/ 254 w 314"/>
                  <a:gd name="T97" fmla="*/ 164 h 402"/>
                  <a:gd name="T98" fmla="*/ 98 w 314"/>
                  <a:gd name="T99" fmla="*/ 84 h 402"/>
                  <a:gd name="T100" fmla="*/ 108 w 314"/>
                  <a:gd name="T101" fmla="*/ 102 h 402"/>
                  <a:gd name="T102" fmla="*/ 112 w 314"/>
                  <a:gd name="T103" fmla="*/ 90 h 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14" h="402">
                    <a:moveTo>
                      <a:pt x="116" y="262"/>
                    </a:moveTo>
                    <a:lnTo>
                      <a:pt x="116" y="262"/>
                    </a:lnTo>
                    <a:lnTo>
                      <a:pt x="108" y="262"/>
                    </a:lnTo>
                    <a:lnTo>
                      <a:pt x="102" y="256"/>
                    </a:lnTo>
                    <a:lnTo>
                      <a:pt x="98" y="250"/>
                    </a:lnTo>
                    <a:lnTo>
                      <a:pt x="96" y="242"/>
                    </a:lnTo>
                    <a:lnTo>
                      <a:pt x="96" y="242"/>
                    </a:lnTo>
                    <a:lnTo>
                      <a:pt x="98" y="234"/>
                    </a:lnTo>
                    <a:lnTo>
                      <a:pt x="102" y="228"/>
                    </a:lnTo>
                    <a:lnTo>
                      <a:pt x="108" y="222"/>
                    </a:lnTo>
                    <a:lnTo>
                      <a:pt x="116" y="222"/>
                    </a:lnTo>
                    <a:lnTo>
                      <a:pt x="160" y="222"/>
                    </a:lnTo>
                    <a:lnTo>
                      <a:pt x="160" y="262"/>
                    </a:lnTo>
                    <a:lnTo>
                      <a:pt x="116" y="262"/>
                    </a:lnTo>
                    <a:close/>
                    <a:moveTo>
                      <a:pt x="130" y="276"/>
                    </a:moveTo>
                    <a:lnTo>
                      <a:pt x="130" y="276"/>
                    </a:lnTo>
                    <a:lnTo>
                      <a:pt x="122" y="278"/>
                    </a:lnTo>
                    <a:lnTo>
                      <a:pt x="116" y="282"/>
                    </a:lnTo>
                    <a:lnTo>
                      <a:pt x="112" y="290"/>
                    </a:lnTo>
                    <a:lnTo>
                      <a:pt x="110" y="298"/>
                    </a:lnTo>
                    <a:lnTo>
                      <a:pt x="110" y="298"/>
                    </a:lnTo>
                    <a:lnTo>
                      <a:pt x="112" y="306"/>
                    </a:lnTo>
                    <a:lnTo>
                      <a:pt x="116" y="312"/>
                    </a:lnTo>
                    <a:lnTo>
                      <a:pt x="122" y="316"/>
                    </a:lnTo>
                    <a:lnTo>
                      <a:pt x="130" y="318"/>
                    </a:lnTo>
                    <a:lnTo>
                      <a:pt x="146" y="318"/>
                    </a:lnTo>
                    <a:lnTo>
                      <a:pt x="146" y="318"/>
                    </a:lnTo>
                    <a:lnTo>
                      <a:pt x="150" y="308"/>
                    </a:lnTo>
                    <a:lnTo>
                      <a:pt x="154" y="296"/>
                    </a:lnTo>
                    <a:lnTo>
                      <a:pt x="160" y="286"/>
                    </a:lnTo>
                    <a:lnTo>
                      <a:pt x="166" y="276"/>
                    </a:lnTo>
                    <a:lnTo>
                      <a:pt x="130" y="276"/>
                    </a:lnTo>
                    <a:close/>
                    <a:moveTo>
                      <a:pt x="300" y="134"/>
                    </a:moveTo>
                    <a:lnTo>
                      <a:pt x="292" y="158"/>
                    </a:lnTo>
                    <a:lnTo>
                      <a:pt x="292" y="158"/>
                    </a:lnTo>
                    <a:lnTo>
                      <a:pt x="296" y="162"/>
                    </a:lnTo>
                    <a:lnTo>
                      <a:pt x="300" y="168"/>
                    </a:lnTo>
                    <a:lnTo>
                      <a:pt x="302" y="174"/>
                    </a:lnTo>
                    <a:lnTo>
                      <a:pt x="302" y="180"/>
                    </a:lnTo>
                    <a:lnTo>
                      <a:pt x="302" y="382"/>
                    </a:lnTo>
                    <a:lnTo>
                      <a:pt x="302" y="402"/>
                    </a:lnTo>
                    <a:lnTo>
                      <a:pt x="246" y="402"/>
                    </a:lnTo>
                    <a:lnTo>
                      <a:pt x="232" y="402"/>
                    </a:lnTo>
                    <a:lnTo>
                      <a:pt x="232" y="402"/>
                    </a:lnTo>
                    <a:lnTo>
                      <a:pt x="218" y="400"/>
                    </a:lnTo>
                    <a:lnTo>
                      <a:pt x="206" y="396"/>
                    </a:lnTo>
                    <a:lnTo>
                      <a:pt x="194" y="390"/>
                    </a:lnTo>
                    <a:lnTo>
                      <a:pt x="184" y="382"/>
                    </a:lnTo>
                    <a:lnTo>
                      <a:pt x="174" y="372"/>
                    </a:lnTo>
                    <a:lnTo>
                      <a:pt x="168" y="360"/>
                    </a:lnTo>
                    <a:lnTo>
                      <a:pt x="164" y="346"/>
                    </a:lnTo>
                    <a:lnTo>
                      <a:pt x="164" y="332"/>
                    </a:lnTo>
                    <a:lnTo>
                      <a:pt x="164" y="332"/>
                    </a:lnTo>
                    <a:lnTo>
                      <a:pt x="164" y="320"/>
                    </a:lnTo>
                    <a:lnTo>
                      <a:pt x="166" y="310"/>
                    </a:lnTo>
                    <a:lnTo>
                      <a:pt x="172" y="300"/>
                    </a:lnTo>
                    <a:lnTo>
                      <a:pt x="178" y="290"/>
                    </a:lnTo>
                    <a:lnTo>
                      <a:pt x="176" y="290"/>
                    </a:lnTo>
                    <a:lnTo>
                      <a:pt x="176" y="216"/>
                    </a:lnTo>
                    <a:lnTo>
                      <a:pt x="6" y="154"/>
                    </a:lnTo>
                    <a:lnTo>
                      <a:pt x="6" y="154"/>
                    </a:lnTo>
                    <a:lnTo>
                      <a:pt x="4" y="152"/>
                    </a:lnTo>
                    <a:lnTo>
                      <a:pt x="2" y="150"/>
                    </a:lnTo>
                    <a:lnTo>
                      <a:pt x="2" y="150"/>
                    </a:lnTo>
                    <a:lnTo>
                      <a:pt x="0" y="146"/>
                    </a:lnTo>
                    <a:lnTo>
                      <a:pt x="0" y="142"/>
                    </a:lnTo>
                    <a:lnTo>
                      <a:pt x="38" y="38"/>
                    </a:lnTo>
                    <a:lnTo>
                      <a:pt x="38" y="38"/>
                    </a:lnTo>
                    <a:lnTo>
                      <a:pt x="38" y="38"/>
                    </a:lnTo>
                    <a:lnTo>
                      <a:pt x="38" y="38"/>
                    </a:lnTo>
                    <a:lnTo>
                      <a:pt x="38" y="38"/>
                    </a:lnTo>
                    <a:lnTo>
                      <a:pt x="50" y="6"/>
                    </a:lnTo>
                    <a:lnTo>
                      <a:pt x="50" y="6"/>
                    </a:lnTo>
                    <a:lnTo>
                      <a:pt x="52" y="2"/>
                    </a:lnTo>
                    <a:lnTo>
                      <a:pt x="56" y="0"/>
                    </a:lnTo>
                    <a:lnTo>
                      <a:pt x="58" y="0"/>
                    </a:lnTo>
                    <a:lnTo>
                      <a:pt x="62" y="0"/>
                    </a:lnTo>
                    <a:lnTo>
                      <a:pt x="306" y="88"/>
                    </a:lnTo>
                    <a:lnTo>
                      <a:pt x="306" y="88"/>
                    </a:lnTo>
                    <a:lnTo>
                      <a:pt x="310" y="90"/>
                    </a:lnTo>
                    <a:lnTo>
                      <a:pt x="312" y="94"/>
                    </a:lnTo>
                    <a:lnTo>
                      <a:pt x="312" y="94"/>
                    </a:lnTo>
                    <a:lnTo>
                      <a:pt x="314" y="98"/>
                    </a:lnTo>
                    <a:lnTo>
                      <a:pt x="312" y="102"/>
                    </a:lnTo>
                    <a:lnTo>
                      <a:pt x="300" y="134"/>
                    </a:lnTo>
                    <a:lnTo>
                      <a:pt x="300" y="134"/>
                    </a:lnTo>
                    <a:lnTo>
                      <a:pt x="300" y="134"/>
                    </a:lnTo>
                    <a:lnTo>
                      <a:pt x="300" y="134"/>
                    </a:lnTo>
                    <a:lnTo>
                      <a:pt x="300" y="134"/>
                    </a:lnTo>
                    <a:lnTo>
                      <a:pt x="300" y="134"/>
                    </a:lnTo>
                    <a:close/>
                    <a:moveTo>
                      <a:pt x="60" y="36"/>
                    </a:moveTo>
                    <a:lnTo>
                      <a:pt x="286" y="118"/>
                    </a:lnTo>
                    <a:lnTo>
                      <a:pt x="290" y="104"/>
                    </a:lnTo>
                    <a:lnTo>
                      <a:pt x="66" y="22"/>
                    </a:lnTo>
                    <a:lnTo>
                      <a:pt x="60" y="36"/>
                    </a:lnTo>
                    <a:close/>
                    <a:moveTo>
                      <a:pt x="232" y="208"/>
                    </a:moveTo>
                    <a:lnTo>
                      <a:pt x="232" y="216"/>
                    </a:lnTo>
                    <a:lnTo>
                      <a:pt x="246" y="220"/>
                    </a:lnTo>
                    <a:lnTo>
                      <a:pt x="246" y="220"/>
                    </a:lnTo>
                    <a:lnTo>
                      <a:pt x="248" y="220"/>
                    </a:lnTo>
                    <a:lnTo>
                      <a:pt x="278" y="136"/>
                    </a:lnTo>
                    <a:lnTo>
                      <a:pt x="54" y="54"/>
                    </a:lnTo>
                    <a:lnTo>
                      <a:pt x="24" y="138"/>
                    </a:lnTo>
                    <a:lnTo>
                      <a:pt x="180" y="196"/>
                    </a:lnTo>
                    <a:lnTo>
                      <a:pt x="180" y="196"/>
                    </a:lnTo>
                    <a:lnTo>
                      <a:pt x="184" y="190"/>
                    </a:lnTo>
                    <a:lnTo>
                      <a:pt x="190" y="184"/>
                    </a:lnTo>
                    <a:lnTo>
                      <a:pt x="196" y="180"/>
                    </a:lnTo>
                    <a:lnTo>
                      <a:pt x="204" y="180"/>
                    </a:lnTo>
                    <a:lnTo>
                      <a:pt x="204" y="180"/>
                    </a:lnTo>
                    <a:lnTo>
                      <a:pt x="216" y="182"/>
                    </a:lnTo>
                    <a:lnTo>
                      <a:pt x="224" y="188"/>
                    </a:lnTo>
                    <a:lnTo>
                      <a:pt x="230" y="196"/>
                    </a:lnTo>
                    <a:lnTo>
                      <a:pt x="232" y="208"/>
                    </a:lnTo>
                    <a:lnTo>
                      <a:pt x="232" y="208"/>
                    </a:lnTo>
                    <a:close/>
                    <a:moveTo>
                      <a:pt x="246" y="264"/>
                    </a:moveTo>
                    <a:lnTo>
                      <a:pt x="246" y="242"/>
                    </a:lnTo>
                    <a:lnTo>
                      <a:pt x="232" y="236"/>
                    </a:lnTo>
                    <a:lnTo>
                      <a:pt x="232" y="262"/>
                    </a:lnTo>
                    <a:lnTo>
                      <a:pt x="232" y="262"/>
                    </a:lnTo>
                    <a:lnTo>
                      <a:pt x="246" y="264"/>
                    </a:lnTo>
                    <a:lnTo>
                      <a:pt x="246" y="264"/>
                    </a:lnTo>
                    <a:close/>
                    <a:moveTo>
                      <a:pt x="254" y="164"/>
                    </a:moveTo>
                    <a:lnTo>
                      <a:pt x="254" y="164"/>
                    </a:lnTo>
                    <a:lnTo>
                      <a:pt x="258" y="158"/>
                    </a:lnTo>
                    <a:lnTo>
                      <a:pt x="260" y="152"/>
                    </a:lnTo>
                    <a:lnTo>
                      <a:pt x="260" y="152"/>
                    </a:lnTo>
                    <a:lnTo>
                      <a:pt x="258" y="146"/>
                    </a:lnTo>
                    <a:lnTo>
                      <a:pt x="254" y="140"/>
                    </a:lnTo>
                    <a:lnTo>
                      <a:pt x="254" y="140"/>
                    </a:lnTo>
                    <a:lnTo>
                      <a:pt x="250" y="138"/>
                    </a:lnTo>
                    <a:lnTo>
                      <a:pt x="244" y="136"/>
                    </a:lnTo>
                    <a:lnTo>
                      <a:pt x="238" y="138"/>
                    </a:lnTo>
                    <a:lnTo>
                      <a:pt x="232" y="140"/>
                    </a:lnTo>
                    <a:lnTo>
                      <a:pt x="232" y="140"/>
                    </a:lnTo>
                    <a:lnTo>
                      <a:pt x="228" y="146"/>
                    </a:lnTo>
                    <a:lnTo>
                      <a:pt x="228" y="152"/>
                    </a:lnTo>
                    <a:lnTo>
                      <a:pt x="228" y="152"/>
                    </a:lnTo>
                    <a:lnTo>
                      <a:pt x="228" y="158"/>
                    </a:lnTo>
                    <a:lnTo>
                      <a:pt x="232" y="164"/>
                    </a:lnTo>
                    <a:lnTo>
                      <a:pt x="232" y="164"/>
                    </a:lnTo>
                    <a:lnTo>
                      <a:pt x="238" y="166"/>
                    </a:lnTo>
                    <a:lnTo>
                      <a:pt x="244" y="168"/>
                    </a:lnTo>
                    <a:lnTo>
                      <a:pt x="244" y="168"/>
                    </a:lnTo>
                    <a:lnTo>
                      <a:pt x="250" y="166"/>
                    </a:lnTo>
                    <a:lnTo>
                      <a:pt x="254" y="164"/>
                    </a:lnTo>
                    <a:lnTo>
                      <a:pt x="254" y="164"/>
                    </a:lnTo>
                    <a:close/>
                    <a:moveTo>
                      <a:pt x="58" y="84"/>
                    </a:moveTo>
                    <a:lnTo>
                      <a:pt x="94" y="98"/>
                    </a:lnTo>
                    <a:lnTo>
                      <a:pt x="98" y="84"/>
                    </a:lnTo>
                    <a:lnTo>
                      <a:pt x="62" y="72"/>
                    </a:lnTo>
                    <a:lnTo>
                      <a:pt x="58" y="84"/>
                    </a:lnTo>
                    <a:close/>
                    <a:moveTo>
                      <a:pt x="108" y="102"/>
                    </a:moveTo>
                    <a:lnTo>
                      <a:pt x="158" y="120"/>
                    </a:lnTo>
                    <a:lnTo>
                      <a:pt x="162" y="108"/>
                    </a:lnTo>
                    <a:lnTo>
                      <a:pt x="112" y="90"/>
                    </a:lnTo>
                    <a:lnTo>
                      <a:pt x="108" y="10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sz="1600" dirty="0"/>
              </a:p>
            </p:txBody>
          </p:sp>
        </p:grpSp>
      </p:grpSp>
      <p:grpSp>
        <p:nvGrpSpPr>
          <p:cNvPr id="124" name="Group 123">
            <a:extLst>
              <a:ext uri="{FF2B5EF4-FFF2-40B4-BE49-F238E27FC236}">
                <a16:creationId xmlns:a16="http://schemas.microsoft.com/office/drawing/2014/main" id="{EB85ABE8-1DA9-9F48-BF93-199D53693F2B}"/>
              </a:ext>
            </a:extLst>
          </p:cNvPr>
          <p:cNvGrpSpPr/>
          <p:nvPr/>
        </p:nvGrpSpPr>
        <p:grpSpPr>
          <a:xfrm>
            <a:off x="463777" y="2933705"/>
            <a:ext cx="339400" cy="339400"/>
            <a:chOff x="426464" y="3720364"/>
            <a:chExt cx="457200" cy="457200"/>
          </a:xfrm>
        </p:grpSpPr>
        <p:sp>
          <p:nvSpPr>
            <p:cNvPr id="125" name="Teardrop 124">
              <a:extLst>
                <a:ext uri="{FF2B5EF4-FFF2-40B4-BE49-F238E27FC236}">
                  <a16:creationId xmlns:a16="http://schemas.microsoft.com/office/drawing/2014/main" id="{B8DBA24E-4DC8-F44F-8599-A2323043645D}"/>
                </a:ext>
              </a:extLst>
            </p:cNvPr>
            <p:cNvSpPr/>
            <p:nvPr/>
          </p:nvSpPr>
          <p:spPr bwMode="ltGray">
            <a:xfrm rot="2700000">
              <a:off x="426464" y="3720364"/>
              <a:ext cx="457200" cy="457200"/>
            </a:xfrm>
            <a:prstGeom prst="teardrop">
              <a:avLst>
                <a:gd name="adj" fmla="val 151405"/>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rgbClr val="FFFFFF"/>
                </a:solidFill>
                <a:latin typeface="+mj-lt"/>
              </a:endParaRPr>
            </a:p>
          </p:txBody>
        </p:sp>
        <p:sp>
          <p:nvSpPr>
            <p:cNvPr id="127" name="Oval 126">
              <a:extLst>
                <a:ext uri="{FF2B5EF4-FFF2-40B4-BE49-F238E27FC236}">
                  <a16:creationId xmlns:a16="http://schemas.microsoft.com/office/drawing/2014/main" id="{55EB0A3A-8458-7A43-BADC-01C53442D8EE}"/>
                </a:ext>
              </a:extLst>
            </p:cNvPr>
            <p:cNvSpPr/>
            <p:nvPr/>
          </p:nvSpPr>
          <p:spPr bwMode="ltGray">
            <a:xfrm>
              <a:off x="449324" y="3743542"/>
              <a:ext cx="411480" cy="411480"/>
            </a:xfrm>
            <a:prstGeom prst="ellipse">
              <a:avLst/>
            </a:prstGeom>
            <a:solidFill>
              <a:srgbClr val="575756"/>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rgbClr val="FFFFFF"/>
                </a:solidFill>
                <a:latin typeface="+mj-lt"/>
              </a:endParaRPr>
            </a:p>
          </p:txBody>
        </p:sp>
      </p:grpSp>
      <p:grpSp>
        <p:nvGrpSpPr>
          <p:cNvPr id="129" name="Group 128">
            <a:extLst>
              <a:ext uri="{FF2B5EF4-FFF2-40B4-BE49-F238E27FC236}">
                <a16:creationId xmlns:a16="http://schemas.microsoft.com/office/drawing/2014/main" id="{B5BC87BC-28C6-AD42-8799-4B2F482AB811}"/>
              </a:ext>
            </a:extLst>
          </p:cNvPr>
          <p:cNvGrpSpPr/>
          <p:nvPr/>
        </p:nvGrpSpPr>
        <p:grpSpPr>
          <a:xfrm>
            <a:off x="464749" y="3618759"/>
            <a:ext cx="339400" cy="339400"/>
            <a:chOff x="427773" y="4643187"/>
            <a:chExt cx="457200" cy="457200"/>
          </a:xfrm>
        </p:grpSpPr>
        <p:sp>
          <p:nvSpPr>
            <p:cNvPr id="130" name="Teardrop 129">
              <a:extLst>
                <a:ext uri="{FF2B5EF4-FFF2-40B4-BE49-F238E27FC236}">
                  <a16:creationId xmlns:a16="http://schemas.microsoft.com/office/drawing/2014/main" id="{F5B71915-C513-6140-889F-CC104CF8655A}"/>
                </a:ext>
              </a:extLst>
            </p:cNvPr>
            <p:cNvSpPr/>
            <p:nvPr/>
          </p:nvSpPr>
          <p:spPr bwMode="ltGray">
            <a:xfrm rot="2700000">
              <a:off x="427773" y="4643187"/>
              <a:ext cx="457200" cy="457200"/>
            </a:xfrm>
            <a:prstGeom prst="teardrop">
              <a:avLst>
                <a:gd name="adj" fmla="val 151405"/>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rgbClr val="FFFFFF"/>
                </a:solidFill>
                <a:latin typeface="+mj-lt"/>
              </a:endParaRPr>
            </a:p>
          </p:txBody>
        </p:sp>
        <p:grpSp>
          <p:nvGrpSpPr>
            <p:cNvPr id="131" name="Group 130">
              <a:extLst>
                <a:ext uri="{FF2B5EF4-FFF2-40B4-BE49-F238E27FC236}">
                  <a16:creationId xmlns:a16="http://schemas.microsoft.com/office/drawing/2014/main" id="{F27AEB4C-EC04-634C-92DA-3D2C5463EB1C}"/>
                </a:ext>
              </a:extLst>
            </p:cNvPr>
            <p:cNvGrpSpPr/>
            <p:nvPr/>
          </p:nvGrpSpPr>
          <p:grpSpPr>
            <a:xfrm>
              <a:off x="449324" y="4669069"/>
              <a:ext cx="411480" cy="411480"/>
              <a:chOff x="451708" y="5423115"/>
              <a:chExt cx="612000" cy="612000"/>
            </a:xfrm>
          </p:grpSpPr>
          <p:sp>
            <p:nvSpPr>
              <p:cNvPr id="132" name="Oval 131">
                <a:extLst>
                  <a:ext uri="{FF2B5EF4-FFF2-40B4-BE49-F238E27FC236}">
                    <a16:creationId xmlns:a16="http://schemas.microsoft.com/office/drawing/2014/main" id="{8C566FB7-51BB-AC48-8070-EE1345A56E1F}"/>
                  </a:ext>
                </a:extLst>
              </p:cNvPr>
              <p:cNvSpPr/>
              <p:nvPr/>
            </p:nvSpPr>
            <p:spPr bwMode="ltGray">
              <a:xfrm>
                <a:off x="451708" y="5423115"/>
                <a:ext cx="612000" cy="612000"/>
              </a:xfrm>
              <a:prstGeom prst="ellipse">
                <a:avLst/>
              </a:prstGeom>
              <a:solidFill>
                <a:srgbClr val="575756"/>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rgbClr val="FFFFFF"/>
                  </a:solidFill>
                  <a:latin typeface="+mj-lt"/>
                </a:endParaRPr>
              </a:p>
            </p:txBody>
          </p:sp>
          <p:sp>
            <p:nvSpPr>
              <p:cNvPr id="133" name="Freeform 4805">
                <a:extLst>
                  <a:ext uri="{FF2B5EF4-FFF2-40B4-BE49-F238E27FC236}">
                    <a16:creationId xmlns:a16="http://schemas.microsoft.com/office/drawing/2014/main" id="{83873FAB-5F3C-E74D-B02F-44230F567701}"/>
                  </a:ext>
                </a:extLst>
              </p:cNvPr>
              <p:cNvSpPr>
                <a:spLocks noEditPoints="1"/>
              </p:cNvSpPr>
              <p:nvPr/>
            </p:nvSpPr>
            <p:spPr bwMode="auto">
              <a:xfrm>
                <a:off x="541505" y="5554478"/>
                <a:ext cx="436363" cy="330950"/>
              </a:xfrm>
              <a:custGeom>
                <a:avLst/>
                <a:gdLst>
                  <a:gd name="T0" fmla="*/ 324 w 356"/>
                  <a:gd name="T1" fmla="*/ 64 h 270"/>
                  <a:gd name="T2" fmla="*/ 280 w 356"/>
                  <a:gd name="T3" fmla="*/ 10 h 270"/>
                  <a:gd name="T4" fmla="*/ 234 w 356"/>
                  <a:gd name="T5" fmla="*/ 2 h 270"/>
                  <a:gd name="T6" fmla="*/ 92 w 356"/>
                  <a:gd name="T7" fmla="*/ 4 h 270"/>
                  <a:gd name="T8" fmla="*/ 64 w 356"/>
                  <a:gd name="T9" fmla="*/ 18 h 270"/>
                  <a:gd name="T10" fmla="*/ 32 w 356"/>
                  <a:gd name="T11" fmla="*/ 64 h 270"/>
                  <a:gd name="T12" fmla="*/ 8 w 356"/>
                  <a:gd name="T13" fmla="*/ 108 h 270"/>
                  <a:gd name="T14" fmla="*/ 0 w 356"/>
                  <a:gd name="T15" fmla="*/ 168 h 270"/>
                  <a:gd name="T16" fmla="*/ 6 w 356"/>
                  <a:gd name="T17" fmla="*/ 224 h 270"/>
                  <a:gd name="T18" fmla="*/ 12 w 356"/>
                  <a:gd name="T19" fmla="*/ 232 h 270"/>
                  <a:gd name="T20" fmla="*/ 22 w 356"/>
                  <a:gd name="T21" fmla="*/ 232 h 270"/>
                  <a:gd name="T22" fmla="*/ 26 w 356"/>
                  <a:gd name="T23" fmla="*/ 266 h 270"/>
                  <a:gd name="T24" fmla="*/ 60 w 356"/>
                  <a:gd name="T25" fmla="*/ 270 h 270"/>
                  <a:gd name="T26" fmla="*/ 72 w 356"/>
                  <a:gd name="T27" fmla="*/ 258 h 270"/>
                  <a:gd name="T28" fmla="*/ 284 w 356"/>
                  <a:gd name="T29" fmla="*/ 258 h 270"/>
                  <a:gd name="T30" fmla="*/ 292 w 356"/>
                  <a:gd name="T31" fmla="*/ 268 h 270"/>
                  <a:gd name="T32" fmla="*/ 326 w 356"/>
                  <a:gd name="T33" fmla="*/ 268 h 270"/>
                  <a:gd name="T34" fmla="*/ 334 w 356"/>
                  <a:gd name="T35" fmla="*/ 232 h 270"/>
                  <a:gd name="T36" fmla="*/ 340 w 356"/>
                  <a:gd name="T37" fmla="*/ 232 h 270"/>
                  <a:gd name="T38" fmla="*/ 350 w 356"/>
                  <a:gd name="T39" fmla="*/ 224 h 270"/>
                  <a:gd name="T40" fmla="*/ 356 w 356"/>
                  <a:gd name="T41" fmla="*/ 168 h 270"/>
                  <a:gd name="T42" fmla="*/ 352 w 356"/>
                  <a:gd name="T43" fmla="*/ 120 h 270"/>
                  <a:gd name="T44" fmla="*/ 330 w 356"/>
                  <a:gd name="T45" fmla="*/ 72 h 270"/>
                  <a:gd name="T46" fmla="*/ 138 w 356"/>
                  <a:gd name="T47" fmla="*/ 20 h 270"/>
                  <a:gd name="T48" fmla="*/ 246 w 356"/>
                  <a:gd name="T49" fmla="*/ 22 h 270"/>
                  <a:gd name="T50" fmla="*/ 296 w 356"/>
                  <a:gd name="T51" fmla="*/ 62 h 270"/>
                  <a:gd name="T52" fmla="*/ 298 w 356"/>
                  <a:gd name="T53" fmla="*/ 76 h 270"/>
                  <a:gd name="T54" fmla="*/ 284 w 356"/>
                  <a:gd name="T55" fmla="*/ 80 h 270"/>
                  <a:gd name="T56" fmla="*/ 72 w 356"/>
                  <a:gd name="T57" fmla="*/ 80 h 270"/>
                  <a:gd name="T58" fmla="*/ 56 w 356"/>
                  <a:gd name="T59" fmla="*/ 74 h 270"/>
                  <a:gd name="T60" fmla="*/ 70 w 356"/>
                  <a:gd name="T61" fmla="*/ 46 h 270"/>
                  <a:gd name="T62" fmla="*/ 262 w 356"/>
                  <a:gd name="T63" fmla="*/ 136 h 270"/>
                  <a:gd name="T64" fmla="*/ 244 w 356"/>
                  <a:gd name="T65" fmla="*/ 154 h 270"/>
                  <a:gd name="T66" fmla="*/ 100 w 356"/>
                  <a:gd name="T67" fmla="*/ 148 h 270"/>
                  <a:gd name="T68" fmla="*/ 46 w 356"/>
                  <a:gd name="T69" fmla="*/ 152 h 270"/>
                  <a:gd name="T70" fmla="*/ 22 w 356"/>
                  <a:gd name="T71" fmla="*/ 136 h 270"/>
                  <a:gd name="T72" fmla="*/ 28 w 356"/>
                  <a:gd name="T73" fmla="*/ 106 h 270"/>
                  <a:gd name="T74" fmla="*/ 56 w 356"/>
                  <a:gd name="T75" fmla="*/ 102 h 270"/>
                  <a:gd name="T76" fmla="*/ 72 w 356"/>
                  <a:gd name="T77" fmla="*/ 126 h 270"/>
                  <a:gd name="T78" fmla="*/ 46 w 356"/>
                  <a:gd name="T79" fmla="*/ 152 h 270"/>
                  <a:gd name="T80" fmla="*/ 156 w 356"/>
                  <a:gd name="T81" fmla="*/ 212 h 270"/>
                  <a:gd name="T82" fmla="*/ 70 w 356"/>
                  <a:gd name="T83" fmla="*/ 198 h 270"/>
                  <a:gd name="T84" fmla="*/ 152 w 356"/>
                  <a:gd name="T85" fmla="*/ 184 h 270"/>
                  <a:gd name="T86" fmla="*/ 274 w 356"/>
                  <a:gd name="T87" fmla="*/ 186 h 270"/>
                  <a:gd name="T88" fmla="*/ 288 w 356"/>
                  <a:gd name="T89" fmla="*/ 212 h 270"/>
                  <a:gd name="T90" fmla="*/ 292 w 356"/>
                  <a:gd name="T91" fmla="*/ 144 h 270"/>
                  <a:gd name="T92" fmla="*/ 286 w 356"/>
                  <a:gd name="T93" fmla="*/ 116 h 270"/>
                  <a:gd name="T94" fmla="*/ 310 w 356"/>
                  <a:gd name="T95" fmla="*/ 100 h 270"/>
                  <a:gd name="T96" fmla="*/ 336 w 356"/>
                  <a:gd name="T97" fmla="*/ 126 h 270"/>
                  <a:gd name="T98" fmla="*/ 320 w 356"/>
                  <a:gd name="T99" fmla="*/ 150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56" h="270">
                    <a:moveTo>
                      <a:pt x="330" y="72"/>
                    </a:moveTo>
                    <a:lnTo>
                      <a:pt x="330" y="72"/>
                    </a:lnTo>
                    <a:lnTo>
                      <a:pt x="324" y="64"/>
                    </a:lnTo>
                    <a:lnTo>
                      <a:pt x="324" y="64"/>
                    </a:lnTo>
                    <a:lnTo>
                      <a:pt x="314" y="46"/>
                    </a:lnTo>
                    <a:lnTo>
                      <a:pt x="302" y="32"/>
                    </a:lnTo>
                    <a:lnTo>
                      <a:pt x="292" y="18"/>
                    </a:lnTo>
                    <a:lnTo>
                      <a:pt x="280" y="10"/>
                    </a:lnTo>
                    <a:lnTo>
                      <a:pt x="280" y="10"/>
                    </a:lnTo>
                    <a:lnTo>
                      <a:pt x="274" y="6"/>
                    </a:lnTo>
                    <a:lnTo>
                      <a:pt x="264" y="4"/>
                    </a:lnTo>
                    <a:lnTo>
                      <a:pt x="234" y="2"/>
                    </a:lnTo>
                    <a:lnTo>
                      <a:pt x="178" y="0"/>
                    </a:lnTo>
                    <a:lnTo>
                      <a:pt x="178" y="0"/>
                    </a:lnTo>
                    <a:lnTo>
                      <a:pt x="122" y="2"/>
                    </a:lnTo>
                    <a:lnTo>
                      <a:pt x="92" y="4"/>
                    </a:lnTo>
                    <a:lnTo>
                      <a:pt x="82" y="6"/>
                    </a:lnTo>
                    <a:lnTo>
                      <a:pt x="76" y="10"/>
                    </a:lnTo>
                    <a:lnTo>
                      <a:pt x="76" y="10"/>
                    </a:lnTo>
                    <a:lnTo>
                      <a:pt x="64" y="18"/>
                    </a:lnTo>
                    <a:lnTo>
                      <a:pt x="54" y="32"/>
                    </a:lnTo>
                    <a:lnTo>
                      <a:pt x="42" y="46"/>
                    </a:lnTo>
                    <a:lnTo>
                      <a:pt x="32" y="64"/>
                    </a:lnTo>
                    <a:lnTo>
                      <a:pt x="32" y="64"/>
                    </a:lnTo>
                    <a:lnTo>
                      <a:pt x="26" y="72"/>
                    </a:lnTo>
                    <a:lnTo>
                      <a:pt x="26" y="72"/>
                    </a:lnTo>
                    <a:lnTo>
                      <a:pt x="16" y="88"/>
                    </a:lnTo>
                    <a:lnTo>
                      <a:pt x="8" y="108"/>
                    </a:lnTo>
                    <a:lnTo>
                      <a:pt x="4" y="120"/>
                    </a:lnTo>
                    <a:lnTo>
                      <a:pt x="2" y="134"/>
                    </a:lnTo>
                    <a:lnTo>
                      <a:pt x="0" y="150"/>
                    </a:lnTo>
                    <a:lnTo>
                      <a:pt x="0" y="168"/>
                    </a:lnTo>
                    <a:lnTo>
                      <a:pt x="0" y="168"/>
                    </a:lnTo>
                    <a:lnTo>
                      <a:pt x="0" y="192"/>
                    </a:lnTo>
                    <a:lnTo>
                      <a:pt x="2" y="210"/>
                    </a:lnTo>
                    <a:lnTo>
                      <a:pt x="6" y="224"/>
                    </a:lnTo>
                    <a:lnTo>
                      <a:pt x="6" y="224"/>
                    </a:lnTo>
                    <a:lnTo>
                      <a:pt x="6" y="228"/>
                    </a:lnTo>
                    <a:lnTo>
                      <a:pt x="10" y="230"/>
                    </a:lnTo>
                    <a:lnTo>
                      <a:pt x="12" y="232"/>
                    </a:lnTo>
                    <a:lnTo>
                      <a:pt x="16" y="232"/>
                    </a:lnTo>
                    <a:lnTo>
                      <a:pt x="16" y="232"/>
                    </a:lnTo>
                    <a:lnTo>
                      <a:pt x="16" y="232"/>
                    </a:lnTo>
                    <a:lnTo>
                      <a:pt x="22" y="232"/>
                    </a:lnTo>
                    <a:lnTo>
                      <a:pt x="22" y="258"/>
                    </a:lnTo>
                    <a:lnTo>
                      <a:pt x="22" y="258"/>
                    </a:lnTo>
                    <a:lnTo>
                      <a:pt x="24" y="262"/>
                    </a:lnTo>
                    <a:lnTo>
                      <a:pt x="26" y="266"/>
                    </a:lnTo>
                    <a:lnTo>
                      <a:pt x="30" y="268"/>
                    </a:lnTo>
                    <a:lnTo>
                      <a:pt x="34" y="270"/>
                    </a:lnTo>
                    <a:lnTo>
                      <a:pt x="60" y="270"/>
                    </a:lnTo>
                    <a:lnTo>
                      <a:pt x="60" y="270"/>
                    </a:lnTo>
                    <a:lnTo>
                      <a:pt x="64" y="268"/>
                    </a:lnTo>
                    <a:lnTo>
                      <a:pt x="68" y="266"/>
                    </a:lnTo>
                    <a:lnTo>
                      <a:pt x="70" y="262"/>
                    </a:lnTo>
                    <a:lnTo>
                      <a:pt x="72" y="258"/>
                    </a:lnTo>
                    <a:lnTo>
                      <a:pt x="72" y="232"/>
                    </a:lnTo>
                    <a:lnTo>
                      <a:pt x="178" y="232"/>
                    </a:lnTo>
                    <a:lnTo>
                      <a:pt x="284" y="232"/>
                    </a:lnTo>
                    <a:lnTo>
                      <a:pt x="284" y="258"/>
                    </a:lnTo>
                    <a:lnTo>
                      <a:pt x="284" y="258"/>
                    </a:lnTo>
                    <a:lnTo>
                      <a:pt x="286" y="262"/>
                    </a:lnTo>
                    <a:lnTo>
                      <a:pt x="288" y="266"/>
                    </a:lnTo>
                    <a:lnTo>
                      <a:pt x="292" y="268"/>
                    </a:lnTo>
                    <a:lnTo>
                      <a:pt x="296" y="270"/>
                    </a:lnTo>
                    <a:lnTo>
                      <a:pt x="322" y="270"/>
                    </a:lnTo>
                    <a:lnTo>
                      <a:pt x="322" y="270"/>
                    </a:lnTo>
                    <a:lnTo>
                      <a:pt x="326" y="268"/>
                    </a:lnTo>
                    <a:lnTo>
                      <a:pt x="330" y="266"/>
                    </a:lnTo>
                    <a:lnTo>
                      <a:pt x="332" y="262"/>
                    </a:lnTo>
                    <a:lnTo>
                      <a:pt x="334" y="258"/>
                    </a:lnTo>
                    <a:lnTo>
                      <a:pt x="334" y="232"/>
                    </a:lnTo>
                    <a:lnTo>
                      <a:pt x="340" y="232"/>
                    </a:lnTo>
                    <a:lnTo>
                      <a:pt x="340" y="232"/>
                    </a:lnTo>
                    <a:lnTo>
                      <a:pt x="340" y="232"/>
                    </a:lnTo>
                    <a:lnTo>
                      <a:pt x="340" y="232"/>
                    </a:lnTo>
                    <a:lnTo>
                      <a:pt x="344" y="232"/>
                    </a:lnTo>
                    <a:lnTo>
                      <a:pt x="346" y="230"/>
                    </a:lnTo>
                    <a:lnTo>
                      <a:pt x="350" y="228"/>
                    </a:lnTo>
                    <a:lnTo>
                      <a:pt x="350" y="224"/>
                    </a:lnTo>
                    <a:lnTo>
                      <a:pt x="350" y="224"/>
                    </a:lnTo>
                    <a:lnTo>
                      <a:pt x="354" y="210"/>
                    </a:lnTo>
                    <a:lnTo>
                      <a:pt x="356" y="192"/>
                    </a:lnTo>
                    <a:lnTo>
                      <a:pt x="356" y="168"/>
                    </a:lnTo>
                    <a:lnTo>
                      <a:pt x="356" y="168"/>
                    </a:lnTo>
                    <a:lnTo>
                      <a:pt x="356" y="150"/>
                    </a:lnTo>
                    <a:lnTo>
                      <a:pt x="354" y="134"/>
                    </a:lnTo>
                    <a:lnTo>
                      <a:pt x="352" y="120"/>
                    </a:lnTo>
                    <a:lnTo>
                      <a:pt x="348" y="108"/>
                    </a:lnTo>
                    <a:lnTo>
                      <a:pt x="340" y="88"/>
                    </a:lnTo>
                    <a:lnTo>
                      <a:pt x="330" y="72"/>
                    </a:lnTo>
                    <a:lnTo>
                      <a:pt x="330" y="72"/>
                    </a:lnTo>
                    <a:close/>
                    <a:moveTo>
                      <a:pt x="88" y="26"/>
                    </a:moveTo>
                    <a:lnTo>
                      <a:pt x="88" y="26"/>
                    </a:lnTo>
                    <a:lnTo>
                      <a:pt x="110" y="22"/>
                    </a:lnTo>
                    <a:lnTo>
                      <a:pt x="138" y="20"/>
                    </a:lnTo>
                    <a:lnTo>
                      <a:pt x="178" y="20"/>
                    </a:lnTo>
                    <a:lnTo>
                      <a:pt x="178" y="20"/>
                    </a:lnTo>
                    <a:lnTo>
                      <a:pt x="218" y="20"/>
                    </a:lnTo>
                    <a:lnTo>
                      <a:pt x="246" y="22"/>
                    </a:lnTo>
                    <a:lnTo>
                      <a:pt x="268" y="26"/>
                    </a:lnTo>
                    <a:lnTo>
                      <a:pt x="268" y="26"/>
                    </a:lnTo>
                    <a:lnTo>
                      <a:pt x="286" y="46"/>
                    </a:lnTo>
                    <a:lnTo>
                      <a:pt x="296" y="62"/>
                    </a:lnTo>
                    <a:lnTo>
                      <a:pt x="298" y="70"/>
                    </a:lnTo>
                    <a:lnTo>
                      <a:pt x="300" y="74"/>
                    </a:lnTo>
                    <a:lnTo>
                      <a:pt x="300" y="74"/>
                    </a:lnTo>
                    <a:lnTo>
                      <a:pt x="298" y="76"/>
                    </a:lnTo>
                    <a:lnTo>
                      <a:pt x="296" y="78"/>
                    </a:lnTo>
                    <a:lnTo>
                      <a:pt x="292" y="80"/>
                    </a:lnTo>
                    <a:lnTo>
                      <a:pt x="284" y="80"/>
                    </a:lnTo>
                    <a:lnTo>
                      <a:pt x="284" y="80"/>
                    </a:lnTo>
                    <a:lnTo>
                      <a:pt x="178" y="80"/>
                    </a:lnTo>
                    <a:lnTo>
                      <a:pt x="178" y="80"/>
                    </a:lnTo>
                    <a:lnTo>
                      <a:pt x="72" y="80"/>
                    </a:lnTo>
                    <a:lnTo>
                      <a:pt x="72" y="80"/>
                    </a:lnTo>
                    <a:lnTo>
                      <a:pt x="64" y="80"/>
                    </a:lnTo>
                    <a:lnTo>
                      <a:pt x="60" y="78"/>
                    </a:lnTo>
                    <a:lnTo>
                      <a:pt x="58" y="76"/>
                    </a:lnTo>
                    <a:lnTo>
                      <a:pt x="56" y="74"/>
                    </a:lnTo>
                    <a:lnTo>
                      <a:pt x="56" y="74"/>
                    </a:lnTo>
                    <a:lnTo>
                      <a:pt x="58" y="70"/>
                    </a:lnTo>
                    <a:lnTo>
                      <a:pt x="60" y="62"/>
                    </a:lnTo>
                    <a:lnTo>
                      <a:pt x="70" y="46"/>
                    </a:lnTo>
                    <a:lnTo>
                      <a:pt x="88" y="26"/>
                    </a:lnTo>
                    <a:lnTo>
                      <a:pt x="88" y="26"/>
                    </a:lnTo>
                    <a:close/>
                    <a:moveTo>
                      <a:pt x="262" y="136"/>
                    </a:moveTo>
                    <a:lnTo>
                      <a:pt x="262" y="136"/>
                    </a:lnTo>
                    <a:lnTo>
                      <a:pt x="260" y="144"/>
                    </a:lnTo>
                    <a:lnTo>
                      <a:pt x="256" y="148"/>
                    </a:lnTo>
                    <a:lnTo>
                      <a:pt x="252" y="152"/>
                    </a:lnTo>
                    <a:lnTo>
                      <a:pt x="244" y="154"/>
                    </a:lnTo>
                    <a:lnTo>
                      <a:pt x="112" y="154"/>
                    </a:lnTo>
                    <a:lnTo>
                      <a:pt x="112" y="154"/>
                    </a:lnTo>
                    <a:lnTo>
                      <a:pt x="104" y="152"/>
                    </a:lnTo>
                    <a:lnTo>
                      <a:pt x="100" y="148"/>
                    </a:lnTo>
                    <a:lnTo>
                      <a:pt x="96" y="144"/>
                    </a:lnTo>
                    <a:lnTo>
                      <a:pt x="94" y="136"/>
                    </a:lnTo>
                    <a:lnTo>
                      <a:pt x="262" y="136"/>
                    </a:lnTo>
                    <a:close/>
                    <a:moveTo>
                      <a:pt x="46" y="152"/>
                    </a:moveTo>
                    <a:lnTo>
                      <a:pt x="46" y="152"/>
                    </a:lnTo>
                    <a:lnTo>
                      <a:pt x="36" y="150"/>
                    </a:lnTo>
                    <a:lnTo>
                      <a:pt x="28" y="144"/>
                    </a:lnTo>
                    <a:lnTo>
                      <a:pt x="22" y="136"/>
                    </a:lnTo>
                    <a:lnTo>
                      <a:pt x="20" y="126"/>
                    </a:lnTo>
                    <a:lnTo>
                      <a:pt x="20" y="126"/>
                    </a:lnTo>
                    <a:lnTo>
                      <a:pt x="22" y="116"/>
                    </a:lnTo>
                    <a:lnTo>
                      <a:pt x="28" y="106"/>
                    </a:lnTo>
                    <a:lnTo>
                      <a:pt x="36" y="102"/>
                    </a:lnTo>
                    <a:lnTo>
                      <a:pt x="46" y="100"/>
                    </a:lnTo>
                    <a:lnTo>
                      <a:pt x="46" y="100"/>
                    </a:lnTo>
                    <a:lnTo>
                      <a:pt x="56" y="102"/>
                    </a:lnTo>
                    <a:lnTo>
                      <a:pt x="64" y="106"/>
                    </a:lnTo>
                    <a:lnTo>
                      <a:pt x="70" y="116"/>
                    </a:lnTo>
                    <a:lnTo>
                      <a:pt x="72" y="126"/>
                    </a:lnTo>
                    <a:lnTo>
                      <a:pt x="72" y="126"/>
                    </a:lnTo>
                    <a:lnTo>
                      <a:pt x="70" y="136"/>
                    </a:lnTo>
                    <a:lnTo>
                      <a:pt x="64" y="144"/>
                    </a:lnTo>
                    <a:lnTo>
                      <a:pt x="56" y="150"/>
                    </a:lnTo>
                    <a:lnTo>
                      <a:pt x="46" y="152"/>
                    </a:lnTo>
                    <a:lnTo>
                      <a:pt x="46" y="152"/>
                    </a:lnTo>
                    <a:close/>
                    <a:moveTo>
                      <a:pt x="288" y="212"/>
                    </a:moveTo>
                    <a:lnTo>
                      <a:pt x="204" y="212"/>
                    </a:lnTo>
                    <a:lnTo>
                      <a:pt x="156" y="212"/>
                    </a:lnTo>
                    <a:lnTo>
                      <a:pt x="68" y="212"/>
                    </a:lnTo>
                    <a:lnTo>
                      <a:pt x="68" y="206"/>
                    </a:lnTo>
                    <a:lnTo>
                      <a:pt x="68" y="206"/>
                    </a:lnTo>
                    <a:lnTo>
                      <a:pt x="70" y="198"/>
                    </a:lnTo>
                    <a:lnTo>
                      <a:pt x="76" y="190"/>
                    </a:lnTo>
                    <a:lnTo>
                      <a:pt x="82" y="186"/>
                    </a:lnTo>
                    <a:lnTo>
                      <a:pt x="90" y="184"/>
                    </a:lnTo>
                    <a:lnTo>
                      <a:pt x="152" y="184"/>
                    </a:lnTo>
                    <a:lnTo>
                      <a:pt x="208" y="184"/>
                    </a:lnTo>
                    <a:lnTo>
                      <a:pt x="266" y="184"/>
                    </a:lnTo>
                    <a:lnTo>
                      <a:pt x="266" y="184"/>
                    </a:lnTo>
                    <a:lnTo>
                      <a:pt x="274" y="186"/>
                    </a:lnTo>
                    <a:lnTo>
                      <a:pt x="280" y="190"/>
                    </a:lnTo>
                    <a:lnTo>
                      <a:pt x="286" y="198"/>
                    </a:lnTo>
                    <a:lnTo>
                      <a:pt x="288" y="206"/>
                    </a:lnTo>
                    <a:lnTo>
                      <a:pt x="288" y="212"/>
                    </a:lnTo>
                    <a:close/>
                    <a:moveTo>
                      <a:pt x="310" y="152"/>
                    </a:moveTo>
                    <a:lnTo>
                      <a:pt x="310" y="152"/>
                    </a:lnTo>
                    <a:lnTo>
                      <a:pt x="300" y="150"/>
                    </a:lnTo>
                    <a:lnTo>
                      <a:pt x="292" y="144"/>
                    </a:lnTo>
                    <a:lnTo>
                      <a:pt x="286" y="136"/>
                    </a:lnTo>
                    <a:lnTo>
                      <a:pt x="284" y="126"/>
                    </a:lnTo>
                    <a:lnTo>
                      <a:pt x="284" y="126"/>
                    </a:lnTo>
                    <a:lnTo>
                      <a:pt x="286" y="116"/>
                    </a:lnTo>
                    <a:lnTo>
                      <a:pt x="292" y="106"/>
                    </a:lnTo>
                    <a:lnTo>
                      <a:pt x="300" y="102"/>
                    </a:lnTo>
                    <a:lnTo>
                      <a:pt x="310" y="100"/>
                    </a:lnTo>
                    <a:lnTo>
                      <a:pt x="310" y="100"/>
                    </a:lnTo>
                    <a:lnTo>
                      <a:pt x="320" y="102"/>
                    </a:lnTo>
                    <a:lnTo>
                      <a:pt x="328" y="106"/>
                    </a:lnTo>
                    <a:lnTo>
                      <a:pt x="334" y="116"/>
                    </a:lnTo>
                    <a:lnTo>
                      <a:pt x="336" y="126"/>
                    </a:lnTo>
                    <a:lnTo>
                      <a:pt x="336" y="126"/>
                    </a:lnTo>
                    <a:lnTo>
                      <a:pt x="334" y="136"/>
                    </a:lnTo>
                    <a:lnTo>
                      <a:pt x="328" y="144"/>
                    </a:lnTo>
                    <a:lnTo>
                      <a:pt x="320" y="150"/>
                    </a:lnTo>
                    <a:lnTo>
                      <a:pt x="310" y="152"/>
                    </a:lnTo>
                    <a:lnTo>
                      <a:pt x="310" y="15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sz="1600" dirty="0"/>
              </a:p>
            </p:txBody>
          </p:sp>
        </p:grpSp>
      </p:grpSp>
      <p:sp>
        <p:nvSpPr>
          <p:cNvPr id="108" name="Rounded Rectangle 107">
            <a:hlinkClick r:id="rId4" action="ppaction://hlinksldjump"/>
            <a:extLst>
              <a:ext uri="{FF2B5EF4-FFF2-40B4-BE49-F238E27FC236}">
                <a16:creationId xmlns:a16="http://schemas.microsoft.com/office/drawing/2014/main" id="{D2E677AE-F960-FD4B-B36B-F05A16F9681A}"/>
              </a:ext>
            </a:extLst>
          </p:cNvPr>
          <p:cNvSpPr/>
          <p:nvPr/>
        </p:nvSpPr>
        <p:spPr>
          <a:xfrm>
            <a:off x="1057700" y="895976"/>
            <a:ext cx="2534254" cy="273854"/>
          </a:xfrm>
          <a:prstGeom prst="round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Generation Capacity And Energy Mix</a:t>
            </a:r>
            <a:endParaRPr lang="en-US" sz="1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34" name="Rounded Rectangle 133">
            <a:hlinkClick r:id="rId5" action="ppaction://hlinksldjump"/>
            <a:extLst>
              <a:ext uri="{FF2B5EF4-FFF2-40B4-BE49-F238E27FC236}">
                <a16:creationId xmlns:a16="http://schemas.microsoft.com/office/drawing/2014/main" id="{6D83E4CB-2604-F242-9EAA-B3C4C23F4FC8}"/>
              </a:ext>
            </a:extLst>
          </p:cNvPr>
          <p:cNvSpPr/>
          <p:nvPr/>
        </p:nvSpPr>
        <p:spPr>
          <a:xfrm>
            <a:off x="1057700" y="1258532"/>
            <a:ext cx="1276067" cy="207763"/>
          </a:xfrm>
          <a:prstGeom prst="round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Coal Phase-Out</a:t>
            </a:r>
            <a:endParaRPr lang="en-US" sz="1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35" name="Rounded Rectangle 134">
            <a:hlinkClick r:id="rId6" action="ppaction://hlinksldjump"/>
            <a:extLst>
              <a:ext uri="{FF2B5EF4-FFF2-40B4-BE49-F238E27FC236}">
                <a16:creationId xmlns:a16="http://schemas.microsoft.com/office/drawing/2014/main" id="{AD61F9C2-D747-A347-BBA0-83652C7837F4}"/>
              </a:ext>
            </a:extLst>
          </p:cNvPr>
          <p:cNvSpPr/>
          <p:nvPr/>
        </p:nvSpPr>
        <p:spPr>
          <a:xfrm>
            <a:off x="1057700" y="1601890"/>
            <a:ext cx="1276067" cy="207763"/>
          </a:xfrm>
          <a:prstGeom prst="round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RE Auctions</a:t>
            </a:r>
            <a:endParaRPr lang="en-US" sz="1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36" name="Rounded Rectangle 135">
            <a:hlinkClick r:id="rId7" action="ppaction://hlinksldjump"/>
            <a:extLst>
              <a:ext uri="{FF2B5EF4-FFF2-40B4-BE49-F238E27FC236}">
                <a16:creationId xmlns:a16="http://schemas.microsoft.com/office/drawing/2014/main" id="{87893B88-7EBC-F84E-AD0F-B1FD73B6DED0}"/>
              </a:ext>
            </a:extLst>
          </p:cNvPr>
          <p:cNvSpPr/>
          <p:nvPr/>
        </p:nvSpPr>
        <p:spPr>
          <a:xfrm>
            <a:off x="1057700" y="1938137"/>
            <a:ext cx="1508080" cy="207763"/>
          </a:xfrm>
          <a:prstGeom prst="round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Discom Payables</a:t>
            </a:r>
            <a:endParaRPr lang="en-US" sz="1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37" name="Rounded Rectangle 136">
            <a:hlinkClick r:id="rId8" action="ppaction://hlinksldjump"/>
            <a:extLst>
              <a:ext uri="{FF2B5EF4-FFF2-40B4-BE49-F238E27FC236}">
                <a16:creationId xmlns:a16="http://schemas.microsoft.com/office/drawing/2014/main" id="{73B7AB10-E793-314A-BB95-22AE969A6A9C}"/>
              </a:ext>
            </a:extLst>
          </p:cNvPr>
          <p:cNvSpPr/>
          <p:nvPr/>
        </p:nvSpPr>
        <p:spPr>
          <a:xfrm>
            <a:off x="1057700" y="2300921"/>
            <a:ext cx="1194182" cy="207763"/>
          </a:xfrm>
          <a:prstGeom prst="round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Power Markets</a:t>
            </a:r>
            <a:endParaRPr lang="en-US" sz="1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38" name="Rounded Rectangle 137">
            <a:hlinkClick r:id="rId9" action="ppaction://hlinksldjump"/>
            <a:extLst>
              <a:ext uri="{FF2B5EF4-FFF2-40B4-BE49-F238E27FC236}">
                <a16:creationId xmlns:a16="http://schemas.microsoft.com/office/drawing/2014/main" id="{60540735-A0C6-7745-BA12-0445762A8DC5}"/>
              </a:ext>
            </a:extLst>
          </p:cNvPr>
          <p:cNvSpPr/>
          <p:nvPr/>
        </p:nvSpPr>
        <p:spPr>
          <a:xfrm>
            <a:off x="1057703" y="2632851"/>
            <a:ext cx="2554447" cy="207763"/>
          </a:xfrm>
          <a:prstGeom prst="round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Policy and Regulatory Developments</a:t>
            </a:r>
            <a:endParaRPr lang="en-US" sz="1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39" name="Rounded Rectangle 138">
            <a:hlinkClick r:id="rId10" action="ppaction://hlinksldjump"/>
            <a:extLst>
              <a:ext uri="{FF2B5EF4-FFF2-40B4-BE49-F238E27FC236}">
                <a16:creationId xmlns:a16="http://schemas.microsoft.com/office/drawing/2014/main" id="{64A9B9F7-B5F5-EC4C-8B74-2CED6A0345ED}"/>
              </a:ext>
            </a:extLst>
          </p:cNvPr>
          <p:cNvSpPr/>
          <p:nvPr/>
        </p:nvSpPr>
        <p:spPr>
          <a:xfrm>
            <a:off x="1057702" y="2997471"/>
            <a:ext cx="2251880" cy="207763"/>
          </a:xfrm>
          <a:prstGeom prst="round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Renewable Energy Finance</a:t>
            </a:r>
            <a:endParaRPr lang="en-US" sz="1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0" name="Rounded Rectangle 139">
            <a:hlinkClick r:id="rId11" action="ppaction://hlinksldjump"/>
            <a:extLst>
              <a:ext uri="{FF2B5EF4-FFF2-40B4-BE49-F238E27FC236}">
                <a16:creationId xmlns:a16="http://schemas.microsoft.com/office/drawing/2014/main" id="{D05D0FBB-74C8-4A46-90B7-1DA893D17DE5}"/>
              </a:ext>
            </a:extLst>
          </p:cNvPr>
          <p:cNvSpPr/>
          <p:nvPr/>
        </p:nvSpPr>
        <p:spPr>
          <a:xfrm>
            <a:off x="1057702" y="3342660"/>
            <a:ext cx="1869743" cy="207763"/>
          </a:xfrm>
          <a:prstGeom prst="round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Energy Storage</a:t>
            </a:r>
            <a:endParaRPr lang="en-US" sz="1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1" name="Rounded Rectangle 140">
            <a:hlinkClick r:id="rId12" action="ppaction://hlinksldjump"/>
            <a:extLst>
              <a:ext uri="{FF2B5EF4-FFF2-40B4-BE49-F238E27FC236}">
                <a16:creationId xmlns:a16="http://schemas.microsoft.com/office/drawing/2014/main" id="{E5927073-8CB7-1B4C-A5B4-6568E3E61EF2}"/>
              </a:ext>
            </a:extLst>
          </p:cNvPr>
          <p:cNvSpPr/>
          <p:nvPr/>
        </p:nvSpPr>
        <p:spPr>
          <a:xfrm>
            <a:off x="1057702" y="3686821"/>
            <a:ext cx="1383307" cy="207763"/>
          </a:xfrm>
          <a:prstGeom prst="round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Electric Mobility</a:t>
            </a:r>
            <a:endParaRPr lang="en-US" sz="1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2" name="Rounded Rectangle 141">
            <a:hlinkClick r:id="rId13" action="ppaction://hlinksldjump"/>
            <a:extLst>
              <a:ext uri="{FF2B5EF4-FFF2-40B4-BE49-F238E27FC236}">
                <a16:creationId xmlns:a16="http://schemas.microsoft.com/office/drawing/2014/main" id="{4D5761CE-7AAC-874A-A0C6-6383DA4944B3}"/>
              </a:ext>
            </a:extLst>
          </p:cNvPr>
          <p:cNvSpPr/>
          <p:nvPr/>
        </p:nvSpPr>
        <p:spPr>
          <a:xfrm>
            <a:off x="1057701" y="4023068"/>
            <a:ext cx="1508079" cy="207763"/>
          </a:xfrm>
          <a:prstGeom prst="round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Annexures</a:t>
            </a:r>
            <a:endParaRPr lang="en-US" sz="1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3" name="Rounded Rectangle 142">
            <a:hlinkClick r:id="rId7" action="ppaction://hlinksldjump"/>
            <a:extLst>
              <a:ext uri="{FF2B5EF4-FFF2-40B4-BE49-F238E27FC236}">
                <a16:creationId xmlns:a16="http://schemas.microsoft.com/office/drawing/2014/main" id="{25803578-FCA8-D64E-BFFC-B784360F6CE4}"/>
              </a:ext>
            </a:extLst>
          </p:cNvPr>
          <p:cNvSpPr/>
          <p:nvPr/>
        </p:nvSpPr>
        <p:spPr>
          <a:xfrm>
            <a:off x="1057702" y="4373228"/>
            <a:ext cx="5958394" cy="207763"/>
          </a:xfrm>
          <a:prstGeom prst="round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1" u="sng" dirty="0">
                <a:solidFill>
                  <a:schemeClr val="bg1"/>
                </a:solidFill>
                <a:uFill>
                  <a:solidFill>
                    <a:srgbClr val="009CD8"/>
                  </a:solidFill>
                </a:uFill>
                <a:latin typeface="Open Sans" panose="020B0606030504020204" pitchFamily="34" charset="0"/>
                <a:ea typeface="Open Sans" panose="020B0606030504020204" pitchFamily="34" charset="0"/>
                <a:cs typeface="Open Sans" panose="020B0606030504020204" pitchFamily="34" charset="0"/>
                <a:hlinkClick r:id="rId14" action="ppaction://hlinksldjump">
                  <a:extLst>
                    <a:ext uri="{A12FA001-AC4F-418D-AE19-62706E023703}">
                      <ahyp:hlinkClr xmlns:ahyp="http://schemas.microsoft.com/office/drawing/2018/hyperlinkcolor" val="tx"/>
                    </a:ext>
                  </a:extLst>
                </a:hlinkClick>
              </a:rPr>
              <a:t>About Us</a:t>
            </a:r>
            <a:endParaRPr lang="en-US" sz="1000" u="sng" dirty="0">
              <a:solidFill>
                <a:schemeClr val="bg1"/>
              </a:solidFill>
              <a:uFill>
                <a:solidFill>
                  <a:srgbClr val="009CD8"/>
                </a:solidFill>
              </a:uFill>
              <a:latin typeface="Open Sans" panose="020B0606030504020204" pitchFamily="34" charset="0"/>
              <a:ea typeface="Open Sans" panose="020B0606030504020204" pitchFamily="34" charset="0"/>
              <a:cs typeface="Open Sans" panose="020B0606030504020204" pitchFamily="34" charset="0"/>
            </a:endParaRPr>
          </a:p>
        </p:txBody>
      </p:sp>
      <p:pic>
        <p:nvPicPr>
          <p:cNvPr id="4" name="Picture 3"/>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47671" y="3003122"/>
            <a:ext cx="153806" cy="227440"/>
          </a:xfrm>
          <a:prstGeom prst="rect">
            <a:avLst/>
          </a:prstGeom>
        </p:spPr>
      </p:pic>
      <p:grpSp>
        <p:nvGrpSpPr>
          <p:cNvPr id="78" name="Group 77"/>
          <p:cNvGrpSpPr/>
          <p:nvPr/>
        </p:nvGrpSpPr>
        <p:grpSpPr>
          <a:xfrm>
            <a:off x="8284057" y="4779402"/>
            <a:ext cx="715926" cy="418214"/>
            <a:chOff x="8284057" y="4779402"/>
            <a:chExt cx="715926" cy="418214"/>
          </a:xfrm>
        </p:grpSpPr>
        <p:sp>
          <p:nvSpPr>
            <p:cNvPr id="79" name="Rounded Rectangle 78"/>
            <p:cNvSpPr/>
            <p:nvPr/>
          </p:nvSpPr>
          <p:spPr>
            <a:xfrm>
              <a:off x="8331958" y="4779402"/>
              <a:ext cx="614149" cy="418214"/>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nvGrpSpPr>
            <p:cNvPr id="80" name="Group 79"/>
            <p:cNvGrpSpPr/>
            <p:nvPr/>
          </p:nvGrpSpPr>
          <p:grpSpPr>
            <a:xfrm>
              <a:off x="8284057" y="4879531"/>
              <a:ext cx="715926" cy="263969"/>
              <a:chOff x="1376812" y="1471708"/>
              <a:chExt cx="715926" cy="263969"/>
            </a:xfrm>
          </p:grpSpPr>
          <p:sp>
            <p:nvSpPr>
              <p:cNvPr id="81" name="TextBox 80"/>
              <p:cNvSpPr txBox="1"/>
              <p:nvPr/>
            </p:nvSpPr>
            <p:spPr>
              <a:xfrm>
                <a:off x="1376812" y="1535622"/>
                <a:ext cx="715926" cy="200055"/>
              </a:xfrm>
              <a:prstGeom prst="rect">
                <a:avLst/>
              </a:prstGeom>
              <a:noFill/>
            </p:spPr>
            <p:txBody>
              <a:bodyPr wrap="square" rtlCol="0">
                <a:spAutoFit/>
              </a:bodyPr>
              <a:lstStyle/>
              <a:p>
                <a:r>
                  <a:rPr lang="en-IN" sz="700" b="1" dirty="0">
                    <a:solidFill>
                      <a:srgbClr val="575756"/>
                    </a:solidFill>
                    <a:latin typeface="Open Sans"/>
                    <a:ea typeface="Open Sans"/>
                    <a:cs typeface="Open Sans"/>
                    <a:sym typeface="Open Sans"/>
                  </a:rPr>
                  <a:t>cef.ceew.in</a:t>
                </a:r>
              </a:p>
            </p:txBody>
          </p:sp>
          <p:grpSp>
            <p:nvGrpSpPr>
              <p:cNvPr id="82" name="Group 81"/>
              <p:cNvGrpSpPr/>
              <p:nvPr/>
            </p:nvGrpSpPr>
            <p:grpSpPr>
              <a:xfrm>
                <a:off x="1504037" y="1471708"/>
                <a:ext cx="436340" cy="63914"/>
                <a:chOff x="973747" y="978085"/>
                <a:chExt cx="436340" cy="63914"/>
              </a:xfrm>
            </p:grpSpPr>
            <p:sp>
              <p:nvSpPr>
                <p:cNvPr id="83" name="Oval 82"/>
                <p:cNvSpPr/>
                <p:nvPr/>
              </p:nvSpPr>
              <p:spPr>
                <a:xfrm>
                  <a:off x="1349029" y="978085"/>
                  <a:ext cx="61058" cy="61059"/>
                </a:xfrm>
                <a:prstGeom prst="ellipse">
                  <a:avLst/>
                </a:prstGeom>
                <a:solidFill>
                  <a:srgbClr val="0A9F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85" name="Oval 84"/>
                <p:cNvSpPr/>
                <p:nvPr/>
              </p:nvSpPr>
              <p:spPr>
                <a:xfrm>
                  <a:off x="1084312" y="980940"/>
                  <a:ext cx="61058" cy="61059"/>
                </a:xfrm>
                <a:prstGeom prst="ellipse">
                  <a:avLst/>
                </a:prstGeom>
                <a:solidFill>
                  <a:srgbClr val="87B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89" name="Oval 88"/>
                <p:cNvSpPr/>
                <p:nvPr/>
              </p:nvSpPr>
              <p:spPr>
                <a:xfrm>
                  <a:off x="973747" y="980940"/>
                  <a:ext cx="61058" cy="61059"/>
                </a:xfrm>
                <a:prstGeom prst="ellipse">
                  <a:avLst/>
                </a:prstGeom>
                <a:solidFill>
                  <a:srgbClr val="EA58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grpSp>
      </p:grpSp>
      <p:sp>
        <p:nvSpPr>
          <p:cNvPr id="144" name="TextBox 143"/>
          <p:cNvSpPr txBox="1"/>
          <p:nvPr/>
        </p:nvSpPr>
        <p:spPr>
          <a:xfrm rot="16200000">
            <a:off x="8583621" y="3704036"/>
            <a:ext cx="750626" cy="200055"/>
          </a:xfrm>
          <a:prstGeom prst="rect">
            <a:avLst/>
          </a:prstGeom>
          <a:noFill/>
        </p:spPr>
        <p:txBody>
          <a:bodyPr wrap="square" rtlCol="0">
            <a:spAutoFit/>
          </a:bodyPr>
          <a:lstStyle/>
          <a:p>
            <a:r>
              <a:rPr lang="en-IN" sz="700" dirty="0">
                <a:solidFill>
                  <a:srgbClr val="9D9D9C"/>
                </a:solidFill>
                <a:latin typeface="Open Sans" panose="020B0606030504020204" pitchFamily="34" charset="0"/>
                <a:ea typeface="Open Sans" panose="020B0606030504020204" pitchFamily="34" charset="0"/>
                <a:cs typeface="Open Sans" panose="020B0606030504020204" pitchFamily="34" charset="0"/>
              </a:rPr>
              <a:t>Image: iStock</a:t>
            </a:r>
          </a:p>
        </p:txBody>
      </p:sp>
      <p:sp>
        <p:nvSpPr>
          <p:cNvPr id="87" name="Rounded Rectangle 86">
            <a:hlinkClick r:id="rId4" action="ppaction://hlinksldjump"/>
            <a:extLst>
              <a:ext uri="{FF2B5EF4-FFF2-40B4-BE49-F238E27FC236}">
                <a16:creationId xmlns:a16="http://schemas.microsoft.com/office/drawing/2014/main" id="{D2E677AE-F960-FD4B-B36B-F05A16F9681A}"/>
              </a:ext>
            </a:extLst>
          </p:cNvPr>
          <p:cNvSpPr/>
          <p:nvPr/>
        </p:nvSpPr>
        <p:spPr>
          <a:xfrm>
            <a:off x="3737596" y="881717"/>
            <a:ext cx="377636" cy="273854"/>
          </a:xfrm>
          <a:prstGeom prst="round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4</a:t>
            </a:r>
            <a:endParaRPr lang="en-US" sz="1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8" name="Rounded Rectangle 87">
            <a:hlinkClick r:id="rId4" action="ppaction://hlinksldjump"/>
            <a:extLst>
              <a:ext uri="{FF2B5EF4-FFF2-40B4-BE49-F238E27FC236}">
                <a16:creationId xmlns:a16="http://schemas.microsoft.com/office/drawing/2014/main" id="{D2E677AE-F960-FD4B-B36B-F05A16F9681A}"/>
              </a:ext>
            </a:extLst>
          </p:cNvPr>
          <p:cNvSpPr/>
          <p:nvPr/>
        </p:nvSpPr>
        <p:spPr>
          <a:xfrm>
            <a:off x="3739265" y="1222910"/>
            <a:ext cx="377636" cy="273854"/>
          </a:xfrm>
          <a:prstGeom prst="round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6</a:t>
            </a:r>
            <a:endParaRPr lang="en-US" sz="1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0" name="Rounded Rectangle 89">
            <a:hlinkClick r:id="rId4" action="ppaction://hlinksldjump"/>
            <a:extLst>
              <a:ext uri="{FF2B5EF4-FFF2-40B4-BE49-F238E27FC236}">
                <a16:creationId xmlns:a16="http://schemas.microsoft.com/office/drawing/2014/main" id="{D2E677AE-F960-FD4B-B36B-F05A16F9681A}"/>
              </a:ext>
            </a:extLst>
          </p:cNvPr>
          <p:cNvSpPr/>
          <p:nvPr/>
        </p:nvSpPr>
        <p:spPr>
          <a:xfrm>
            <a:off x="3739827" y="1571250"/>
            <a:ext cx="377636" cy="273854"/>
          </a:xfrm>
          <a:prstGeom prst="round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7</a:t>
            </a:r>
            <a:endParaRPr lang="en-US" sz="1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6" name="Rounded Rectangle 125">
            <a:hlinkClick r:id="rId4" action="ppaction://hlinksldjump"/>
            <a:extLst>
              <a:ext uri="{FF2B5EF4-FFF2-40B4-BE49-F238E27FC236}">
                <a16:creationId xmlns:a16="http://schemas.microsoft.com/office/drawing/2014/main" id="{D2E677AE-F960-FD4B-B36B-F05A16F9681A}"/>
              </a:ext>
            </a:extLst>
          </p:cNvPr>
          <p:cNvSpPr/>
          <p:nvPr/>
        </p:nvSpPr>
        <p:spPr>
          <a:xfrm>
            <a:off x="3744420" y="1901251"/>
            <a:ext cx="377636" cy="273854"/>
          </a:xfrm>
          <a:prstGeom prst="round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8</a:t>
            </a:r>
            <a:endParaRPr lang="en-US" sz="1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5" name="Rounded Rectangle 144">
            <a:hlinkClick r:id="rId4" action="ppaction://hlinksldjump"/>
            <a:extLst>
              <a:ext uri="{FF2B5EF4-FFF2-40B4-BE49-F238E27FC236}">
                <a16:creationId xmlns:a16="http://schemas.microsoft.com/office/drawing/2014/main" id="{D2E677AE-F960-FD4B-B36B-F05A16F9681A}"/>
              </a:ext>
            </a:extLst>
          </p:cNvPr>
          <p:cNvSpPr/>
          <p:nvPr/>
        </p:nvSpPr>
        <p:spPr>
          <a:xfrm>
            <a:off x="3744420" y="2264724"/>
            <a:ext cx="377636" cy="273854"/>
          </a:xfrm>
          <a:prstGeom prst="round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9</a:t>
            </a:r>
            <a:endParaRPr lang="en-US" sz="1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6" name="Rounded Rectangle 145">
            <a:hlinkClick r:id="rId4" action="ppaction://hlinksldjump"/>
            <a:extLst>
              <a:ext uri="{FF2B5EF4-FFF2-40B4-BE49-F238E27FC236}">
                <a16:creationId xmlns:a16="http://schemas.microsoft.com/office/drawing/2014/main" id="{D2E677AE-F960-FD4B-B36B-F05A16F9681A}"/>
              </a:ext>
            </a:extLst>
          </p:cNvPr>
          <p:cNvSpPr/>
          <p:nvPr/>
        </p:nvSpPr>
        <p:spPr>
          <a:xfrm>
            <a:off x="3745872" y="2603978"/>
            <a:ext cx="377636" cy="273854"/>
          </a:xfrm>
          <a:prstGeom prst="round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10</a:t>
            </a:r>
            <a:endParaRPr lang="en-US" sz="1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7" name="Rounded Rectangle 146">
            <a:hlinkClick r:id="rId4" action="ppaction://hlinksldjump"/>
            <a:extLst>
              <a:ext uri="{FF2B5EF4-FFF2-40B4-BE49-F238E27FC236}">
                <a16:creationId xmlns:a16="http://schemas.microsoft.com/office/drawing/2014/main" id="{D2E677AE-F960-FD4B-B36B-F05A16F9681A}"/>
              </a:ext>
            </a:extLst>
          </p:cNvPr>
          <p:cNvSpPr/>
          <p:nvPr/>
        </p:nvSpPr>
        <p:spPr>
          <a:xfrm>
            <a:off x="3748330" y="2945887"/>
            <a:ext cx="377636" cy="273854"/>
          </a:xfrm>
          <a:prstGeom prst="round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11</a:t>
            </a:r>
            <a:endParaRPr lang="en-US" sz="1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8" name="Rounded Rectangle 147">
            <a:hlinkClick r:id="rId4" action="ppaction://hlinksldjump"/>
            <a:extLst>
              <a:ext uri="{FF2B5EF4-FFF2-40B4-BE49-F238E27FC236}">
                <a16:creationId xmlns:a16="http://schemas.microsoft.com/office/drawing/2014/main" id="{D2E677AE-F960-FD4B-B36B-F05A16F9681A}"/>
              </a:ext>
            </a:extLst>
          </p:cNvPr>
          <p:cNvSpPr/>
          <p:nvPr/>
        </p:nvSpPr>
        <p:spPr>
          <a:xfrm>
            <a:off x="3753266" y="3306921"/>
            <a:ext cx="377636" cy="273854"/>
          </a:xfrm>
          <a:prstGeom prst="round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14</a:t>
            </a:r>
            <a:endParaRPr lang="en-US" sz="1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9" name="Rounded Rectangle 148">
            <a:hlinkClick r:id="rId4" action="ppaction://hlinksldjump"/>
            <a:extLst>
              <a:ext uri="{FF2B5EF4-FFF2-40B4-BE49-F238E27FC236}">
                <a16:creationId xmlns:a16="http://schemas.microsoft.com/office/drawing/2014/main" id="{D2E677AE-F960-FD4B-B36B-F05A16F9681A}"/>
              </a:ext>
            </a:extLst>
          </p:cNvPr>
          <p:cNvSpPr/>
          <p:nvPr/>
        </p:nvSpPr>
        <p:spPr>
          <a:xfrm>
            <a:off x="3753266" y="3648116"/>
            <a:ext cx="377636" cy="273854"/>
          </a:xfrm>
          <a:prstGeom prst="round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15</a:t>
            </a:r>
            <a:endParaRPr lang="en-US" sz="1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0" name="Rounded Rectangle 149">
            <a:hlinkClick r:id="rId4" action="ppaction://hlinksldjump"/>
            <a:extLst>
              <a:ext uri="{FF2B5EF4-FFF2-40B4-BE49-F238E27FC236}">
                <a16:creationId xmlns:a16="http://schemas.microsoft.com/office/drawing/2014/main" id="{D2E677AE-F960-FD4B-B36B-F05A16F9681A}"/>
              </a:ext>
            </a:extLst>
          </p:cNvPr>
          <p:cNvSpPr/>
          <p:nvPr/>
        </p:nvSpPr>
        <p:spPr>
          <a:xfrm>
            <a:off x="3749183" y="3990237"/>
            <a:ext cx="377636" cy="273854"/>
          </a:xfrm>
          <a:prstGeom prst="round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17</a:t>
            </a:r>
            <a:endParaRPr lang="en-US" sz="1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1" name="Rounded Rectangle 150">
            <a:hlinkClick r:id="rId4" action="ppaction://hlinksldjump"/>
            <a:extLst>
              <a:ext uri="{FF2B5EF4-FFF2-40B4-BE49-F238E27FC236}">
                <a16:creationId xmlns:a16="http://schemas.microsoft.com/office/drawing/2014/main" id="{D2E677AE-F960-FD4B-B36B-F05A16F9681A}"/>
              </a:ext>
            </a:extLst>
          </p:cNvPr>
          <p:cNvSpPr/>
          <p:nvPr/>
        </p:nvSpPr>
        <p:spPr>
          <a:xfrm>
            <a:off x="3753266" y="4339095"/>
            <a:ext cx="377636" cy="273854"/>
          </a:xfrm>
          <a:prstGeom prst="round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20</a:t>
            </a:r>
            <a:endParaRPr lang="en-US" sz="1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2965227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2" name="Rounded Rectangle 1"/>
          <p:cNvSpPr/>
          <p:nvPr/>
        </p:nvSpPr>
        <p:spPr>
          <a:xfrm>
            <a:off x="6485302" y="523625"/>
            <a:ext cx="3238213" cy="4211127"/>
          </a:xfrm>
          <a:prstGeom prst="roundRect">
            <a:avLst/>
          </a:prstGeom>
          <a:solidFill>
            <a:srgbClr val="C3E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5" name="Text Placeholder 3">
            <a:extLst>
              <a:ext uri="{FF2B5EF4-FFF2-40B4-BE49-F238E27FC236}">
                <a16:creationId xmlns:a16="http://schemas.microsoft.com/office/drawing/2014/main" id="{5266969A-F123-9349-BBD7-41E664211EA9}"/>
              </a:ext>
            </a:extLst>
          </p:cNvPr>
          <p:cNvSpPr>
            <a:spLocks noGrp="1"/>
          </p:cNvSpPr>
          <p:nvPr>
            <p:ph type="body" sz="quarter" idx="4294967295"/>
          </p:nvPr>
        </p:nvSpPr>
        <p:spPr>
          <a:xfrm>
            <a:off x="143118" y="2906762"/>
            <a:ext cx="4760655" cy="280813"/>
          </a:xfrm>
          <a:prstGeom prst="rect">
            <a:avLst/>
          </a:prstGeom>
        </p:spPr>
        <p:txBody>
          <a:bodyPr/>
          <a:lstStyle/>
          <a:p>
            <a:pPr marL="101600" indent="0">
              <a:buNone/>
            </a:pPr>
            <a:r>
              <a:rPr lang="en-US" sz="700" i="1" dirty="0">
                <a:solidFill>
                  <a:srgbClr val="0A9FD9"/>
                </a:solidFill>
                <a:latin typeface="Open Sans" panose="020B0606030504020204" pitchFamily="34" charset="0"/>
                <a:ea typeface="Open Sans" panose="020B0606030504020204" pitchFamily="34" charset="0"/>
                <a:cs typeface="Open Sans" panose="020B0606030504020204" pitchFamily="34" charset="0"/>
              </a:rPr>
              <a:t>Source: </a:t>
            </a:r>
            <a:r>
              <a:rPr lang="en-US" sz="700" i="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Central Electricity Authority (CEA). *Includes solar (rooftop) capacity (5,574 MW as of September 2021).</a:t>
            </a:r>
          </a:p>
        </p:txBody>
      </p:sp>
      <p:sp>
        <p:nvSpPr>
          <p:cNvPr id="18" name="Text Placeholder 3">
            <a:extLst>
              <a:ext uri="{FF2B5EF4-FFF2-40B4-BE49-F238E27FC236}">
                <a16:creationId xmlns:a16="http://schemas.microsoft.com/office/drawing/2014/main" id="{5266969A-F123-9349-BBD7-41E664211EA9}"/>
              </a:ext>
            </a:extLst>
          </p:cNvPr>
          <p:cNvSpPr>
            <a:spLocks noGrp="1"/>
          </p:cNvSpPr>
          <p:nvPr>
            <p:ph type="body" sz="quarter" idx="4294967295"/>
          </p:nvPr>
        </p:nvSpPr>
        <p:spPr>
          <a:xfrm>
            <a:off x="135581" y="4762031"/>
            <a:ext cx="6964466" cy="373849"/>
          </a:xfrm>
          <a:prstGeom prst="rect">
            <a:avLst/>
          </a:prstGeom>
        </p:spPr>
        <p:txBody>
          <a:bodyPr>
            <a:noAutofit/>
          </a:bodyPr>
          <a:lstStyle/>
          <a:p>
            <a:pPr marL="101600" indent="0">
              <a:buNone/>
            </a:pPr>
            <a:r>
              <a:rPr lang="en-US" sz="700" i="1" dirty="0">
                <a:solidFill>
                  <a:srgbClr val="0A9FD9"/>
                </a:solidFill>
                <a:latin typeface="Open Sans" panose="020B0606030504020204" pitchFamily="34" charset="0"/>
                <a:ea typeface="Open Sans" panose="020B0606030504020204" pitchFamily="34" charset="0"/>
                <a:cs typeface="Open Sans" panose="020B0606030504020204" pitchFamily="34" charset="0"/>
              </a:rPr>
              <a:t>Source: </a:t>
            </a:r>
            <a:r>
              <a:rPr lang="en-US" sz="700" i="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Ministry of New and Renewable Energy (MNRE).</a:t>
            </a:r>
            <a:endParaRPr lang="en-US" sz="700"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cxnSp>
        <p:nvCxnSpPr>
          <p:cNvPr id="7" name="Straight Connector 6"/>
          <p:cNvCxnSpPr/>
          <p:nvPr/>
        </p:nvCxnSpPr>
        <p:spPr>
          <a:xfrm>
            <a:off x="2171700" y="774402"/>
            <a:ext cx="4149076" cy="0"/>
          </a:xfrm>
          <a:prstGeom prst="line">
            <a:avLst/>
          </a:prstGeom>
          <a:ln>
            <a:solidFill>
              <a:srgbClr val="009CD8"/>
            </a:solidFill>
          </a:ln>
        </p:spPr>
        <p:style>
          <a:lnRef idx="1">
            <a:schemeClr val="accent1"/>
          </a:lnRef>
          <a:fillRef idx="0">
            <a:schemeClr val="accent1"/>
          </a:fillRef>
          <a:effectRef idx="0">
            <a:schemeClr val="accent1"/>
          </a:effectRef>
          <a:fontRef idx="minor">
            <a:schemeClr val="tx1"/>
          </a:fontRef>
        </p:style>
      </p:cxnSp>
      <p:sp>
        <p:nvSpPr>
          <p:cNvPr id="9" name="Oval 8"/>
          <p:cNvSpPr/>
          <p:nvPr/>
        </p:nvSpPr>
        <p:spPr>
          <a:xfrm>
            <a:off x="6196951" y="712489"/>
            <a:ext cx="123825" cy="123825"/>
          </a:xfrm>
          <a:prstGeom prst="ellipse">
            <a:avLst/>
          </a:prstGeom>
          <a:solidFill>
            <a:srgbClr val="009C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cxnSp>
        <p:nvCxnSpPr>
          <p:cNvPr id="35" name="Straight Connector 34"/>
          <p:cNvCxnSpPr/>
          <p:nvPr/>
        </p:nvCxnSpPr>
        <p:spPr>
          <a:xfrm>
            <a:off x="2052084" y="3292006"/>
            <a:ext cx="4266469" cy="0"/>
          </a:xfrm>
          <a:prstGeom prst="line">
            <a:avLst/>
          </a:prstGeom>
          <a:ln>
            <a:solidFill>
              <a:srgbClr val="009CD8"/>
            </a:solidFill>
          </a:ln>
        </p:spPr>
        <p:style>
          <a:lnRef idx="1">
            <a:schemeClr val="accent1"/>
          </a:lnRef>
          <a:fillRef idx="0">
            <a:schemeClr val="accent1"/>
          </a:fillRef>
          <a:effectRef idx="0">
            <a:schemeClr val="accent1"/>
          </a:effectRef>
          <a:fontRef idx="minor">
            <a:schemeClr val="tx1"/>
          </a:fontRef>
        </p:style>
      </p:cxnSp>
      <p:sp>
        <p:nvSpPr>
          <p:cNvPr id="36" name="Oval 35"/>
          <p:cNvSpPr/>
          <p:nvPr/>
        </p:nvSpPr>
        <p:spPr>
          <a:xfrm>
            <a:off x="6194728" y="3230093"/>
            <a:ext cx="123825" cy="123825"/>
          </a:xfrm>
          <a:prstGeom prst="ellipse">
            <a:avLst/>
          </a:prstGeom>
          <a:solidFill>
            <a:srgbClr val="009C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4" name="Rectangle 3"/>
          <p:cNvSpPr/>
          <p:nvPr/>
        </p:nvSpPr>
        <p:spPr>
          <a:xfrm rot="16200000">
            <a:off x="9082410" y="-91649"/>
            <a:ext cx="249623" cy="815252"/>
          </a:xfrm>
          <a:prstGeom prst="rect">
            <a:avLst/>
          </a:prstGeom>
          <a:solidFill>
            <a:srgbClr val="009C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5" name="TextBox 4"/>
          <p:cNvSpPr txBox="1"/>
          <p:nvPr/>
        </p:nvSpPr>
        <p:spPr>
          <a:xfrm>
            <a:off x="8821030" y="208255"/>
            <a:ext cx="261555" cy="215444"/>
          </a:xfrm>
          <a:prstGeom prst="rect">
            <a:avLst/>
          </a:prstGeom>
          <a:noFill/>
        </p:spPr>
        <p:txBody>
          <a:bodyPr wrap="square" rtlCol="0">
            <a:spAutoFit/>
          </a:bodyPr>
          <a:lstStyle/>
          <a:p>
            <a:r>
              <a:rPr lang="en-IN" sz="800" dirty="0">
                <a:solidFill>
                  <a:schemeClr val="bg1"/>
                </a:solidFill>
                <a:latin typeface="Open Sans" panose="020B0606030504020204" pitchFamily="34" charset="0"/>
                <a:ea typeface="Open Sans" panose="020B0606030504020204" pitchFamily="34" charset="0"/>
                <a:cs typeface="Open Sans" panose="020B0606030504020204" pitchFamily="34" charset="0"/>
              </a:rPr>
              <a:t>4</a:t>
            </a:r>
          </a:p>
        </p:txBody>
      </p:sp>
      <p:grpSp>
        <p:nvGrpSpPr>
          <p:cNvPr id="3" name="Group 2"/>
          <p:cNvGrpSpPr/>
          <p:nvPr/>
        </p:nvGrpSpPr>
        <p:grpSpPr>
          <a:xfrm>
            <a:off x="8284057" y="4779402"/>
            <a:ext cx="715926" cy="418214"/>
            <a:chOff x="8284057" y="4779402"/>
            <a:chExt cx="715926" cy="418214"/>
          </a:xfrm>
        </p:grpSpPr>
        <p:sp>
          <p:nvSpPr>
            <p:cNvPr id="27" name="Rounded Rectangle 26"/>
            <p:cNvSpPr/>
            <p:nvPr/>
          </p:nvSpPr>
          <p:spPr>
            <a:xfrm>
              <a:off x="8331958" y="4779402"/>
              <a:ext cx="614149" cy="418214"/>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nvGrpSpPr>
            <p:cNvPr id="37" name="Group 36"/>
            <p:cNvGrpSpPr/>
            <p:nvPr/>
          </p:nvGrpSpPr>
          <p:grpSpPr>
            <a:xfrm>
              <a:off x="8284057" y="4879531"/>
              <a:ext cx="715926" cy="263969"/>
              <a:chOff x="1376812" y="1471708"/>
              <a:chExt cx="715926" cy="263969"/>
            </a:xfrm>
          </p:grpSpPr>
          <p:sp>
            <p:nvSpPr>
              <p:cNvPr id="38" name="TextBox 37"/>
              <p:cNvSpPr txBox="1"/>
              <p:nvPr/>
            </p:nvSpPr>
            <p:spPr>
              <a:xfrm>
                <a:off x="1376812" y="1535622"/>
                <a:ext cx="715926" cy="200055"/>
              </a:xfrm>
              <a:prstGeom prst="rect">
                <a:avLst/>
              </a:prstGeom>
              <a:noFill/>
            </p:spPr>
            <p:txBody>
              <a:bodyPr wrap="square" rtlCol="0">
                <a:spAutoFit/>
              </a:bodyPr>
              <a:lstStyle/>
              <a:p>
                <a:r>
                  <a:rPr lang="en-IN" sz="700" b="1" dirty="0">
                    <a:solidFill>
                      <a:srgbClr val="575756"/>
                    </a:solidFill>
                    <a:latin typeface="Open Sans"/>
                    <a:ea typeface="Open Sans"/>
                    <a:cs typeface="Open Sans"/>
                    <a:sym typeface="Open Sans"/>
                  </a:rPr>
                  <a:t>cef.ceew.in</a:t>
                </a:r>
              </a:p>
            </p:txBody>
          </p:sp>
          <p:grpSp>
            <p:nvGrpSpPr>
              <p:cNvPr id="39" name="Group 38"/>
              <p:cNvGrpSpPr/>
              <p:nvPr/>
            </p:nvGrpSpPr>
            <p:grpSpPr>
              <a:xfrm>
                <a:off x="1504037" y="1471708"/>
                <a:ext cx="436340" cy="63914"/>
                <a:chOff x="973747" y="978085"/>
                <a:chExt cx="436340" cy="63914"/>
              </a:xfrm>
            </p:grpSpPr>
            <p:sp>
              <p:nvSpPr>
                <p:cNvPr id="40" name="Oval 39"/>
                <p:cNvSpPr/>
                <p:nvPr/>
              </p:nvSpPr>
              <p:spPr>
                <a:xfrm>
                  <a:off x="1349029" y="978085"/>
                  <a:ext cx="61058" cy="61059"/>
                </a:xfrm>
                <a:prstGeom prst="ellipse">
                  <a:avLst/>
                </a:prstGeom>
                <a:solidFill>
                  <a:srgbClr val="0A9F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41" name="Oval 40"/>
                <p:cNvSpPr/>
                <p:nvPr/>
              </p:nvSpPr>
              <p:spPr>
                <a:xfrm>
                  <a:off x="1084312" y="980940"/>
                  <a:ext cx="61058" cy="61059"/>
                </a:xfrm>
                <a:prstGeom prst="ellipse">
                  <a:avLst/>
                </a:prstGeom>
                <a:solidFill>
                  <a:srgbClr val="87B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42" name="Oval 41"/>
                <p:cNvSpPr/>
                <p:nvPr/>
              </p:nvSpPr>
              <p:spPr>
                <a:xfrm>
                  <a:off x="973747" y="980940"/>
                  <a:ext cx="61058" cy="61059"/>
                </a:xfrm>
                <a:prstGeom prst="ellipse">
                  <a:avLst/>
                </a:prstGeom>
                <a:solidFill>
                  <a:srgbClr val="EA58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grpSp>
      </p:grpSp>
      <p:sp>
        <p:nvSpPr>
          <p:cNvPr id="25" name="Google Shape;100;p20">
            <a:extLst>
              <a:ext uri="{FF2B5EF4-FFF2-40B4-BE49-F238E27FC236}">
                <a16:creationId xmlns:a16="http://schemas.microsoft.com/office/drawing/2014/main" id="{90A32563-669D-2142-9EB2-7C5AA3B1DFE8}"/>
              </a:ext>
            </a:extLst>
          </p:cNvPr>
          <p:cNvSpPr txBox="1"/>
          <p:nvPr/>
        </p:nvSpPr>
        <p:spPr>
          <a:xfrm>
            <a:off x="6554363" y="520770"/>
            <a:ext cx="2391744" cy="4158706"/>
          </a:xfrm>
          <a:prstGeom prst="rect">
            <a:avLst/>
          </a:prstGeom>
          <a:noFill/>
          <a:ln>
            <a:noFill/>
          </a:ln>
        </p:spPr>
        <p:txBody>
          <a:bodyPr spcFirstLastPara="1" wrap="square" lIns="91425" tIns="91425" rIns="91425" bIns="91425" numCol="1" anchor="t" anchorCtr="0">
            <a:noAutofit/>
          </a:bodyPr>
          <a:lstStyle/>
          <a:p>
            <a:pPr lvl="0">
              <a:spcBef>
                <a:spcPts val="600"/>
              </a:spcBef>
              <a:buClr>
                <a:schemeClr val="dk1"/>
              </a:buClr>
              <a:buSzPts val="1100"/>
            </a:pPr>
            <a:r>
              <a:rPr lang="en-IN" sz="1200" b="1" dirty="0">
                <a:solidFill>
                  <a:srgbClr val="575756"/>
                </a:solidFill>
                <a:latin typeface="Open Sans"/>
                <a:ea typeface="Open Sans"/>
                <a:cs typeface="Open Sans"/>
                <a:sym typeface="Open Sans"/>
              </a:rPr>
              <a:t>Takeaways &amp; Outlook</a:t>
            </a:r>
          </a:p>
          <a:p>
            <a:pPr lvl="0">
              <a:spcBef>
                <a:spcPts val="500"/>
              </a:spcBef>
              <a:buClr>
                <a:schemeClr val="dk1"/>
              </a:buClr>
              <a:buSzPts val="1100"/>
            </a:pPr>
            <a:r>
              <a:rPr lang="en-IN" sz="800" dirty="0">
                <a:solidFill>
                  <a:srgbClr val="575756"/>
                </a:solidFill>
                <a:latin typeface="Open Sans" panose="020B0606030504020204" pitchFamily="34" charset="0"/>
                <a:ea typeface="Open Sans" panose="020B0606030504020204" pitchFamily="34" charset="0"/>
                <a:cs typeface="Open Sans" panose="020B0606030504020204" pitchFamily="34" charset="0"/>
                <a:sym typeface="Open Sans"/>
              </a:rPr>
              <a:t>Around 4.7 GW of net capacity was added in Q2 FY22, most of which came from RE (4.6 GW). </a:t>
            </a:r>
          </a:p>
          <a:p>
            <a:pPr lvl="0">
              <a:spcBef>
                <a:spcPts val="500"/>
              </a:spcBef>
              <a:buClr>
                <a:schemeClr val="dk1"/>
              </a:buClr>
              <a:buSzPts val="1100"/>
            </a:pPr>
            <a:r>
              <a:rPr lang="en-IN" sz="800" dirty="0">
                <a:solidFill>
                  <a:srgbClr val="575756"/>
                </a:solidFill>
                <a:latin typeface="Open Sans" panose="020B0606030504020204" pitchFamily="34" charset="0"/>
                <a:ea typeface="Open Sans" panose="020B0606030504020204" pitchFamily="34" charset="0"/>
                <a:cs typeface="Open Sans" panose="020B0606030504020204" pitchFamily="34" charset="0"/>
                <a:sym typeface="Open Sans"/>
              </a:rPr>
              <a:t>The RE capacity added in Q2 FY22 was almost</a:t>
            </a:r>
            <a:r>
              <a:rPr lang="en-IN" sz="800" dirty="0">
                <a:solidFill>
                  <a:srgbClr val="FF0000"/>
                </a:solidFill>
                <a:latin typeface="Open Sans" panose="020B0606030504020204" pitchFamily="34" charset="0"/>
                <a:ea typeface="Open Sans" panose="020B0606030504020204" pitchFamily="34" charset="0"/>
                <a:cs typeface="Open Sans" panose="020B0606030504020204" pitchFamily="34" charset="0"/>
                <a:sym typeface="Open Sans"/>
              </a:rPr>
              <a:t> </a:t>
            </a:r>
            <a:r>
              <a:rPr lang="en-IN" sz="800" b="1" dirty="0">
                <a:solidFill>
                  <a:srgbClr val="575756"/>
                </a:solidFill>
                <a:latin typeface="Open Sans" panose="020B0606030504020204" pitchFamily="34" charset="0"/>
                <a:ea typeface="Open Sans" panose="020B0606030504020204" pitchFamily="34" charset="0"/>
                <a:cs typeface="Open Sans" panose="020B0606030504020204" pitchFamily="34" charset="0"/>
                <a:sym typeface="Open Sans"/>
              </a:rPr>
              <a:t>three times the capacity added in the same quarter in the last fiscal year (1.6 GW in Q2 FY21). </a:t>
            </a:r>
          </a:p>
          <a:p>
            <a:pPr lvl="0">
              <a:spcBef>
                <a:spcPts val="500"/>
              </a:spcBef>
              <a:buClr>
                <a:schemeClr val="dk1"/>
              </a:buClr>
              <a:buSzPts val="1100"/>
            </a:pPr>
            <a:r>
              <a:rPr lang="en-IN" sz="800" dirty="0">
                <a:solidFill>
                  <a:srgbClr val="575756"/>
                </a:solidFill>
                <a:latin typeface="Open Sans" panose="020B0606030504020204" pitchFamily="34" charset="0"/>
                <a:ea typeface="Open Sans" panose="020B0606030504020204" pitchFamily="34" charset="0"/>
                <a:cs typeface="Open Sans" panose="020B0606030504020204" pitchFamily="34" charset="0"/>
                <a:sym typeface="Open Sans"/>
              </a:rPr>
              <a:t>Compared to the previous quarter (Q1 FY22), </a:t>
            </a:r>
            <a:r>
              <a:rPr lang="en-IN" sz="800" b="1" dirty="0">
                <a:solidFill>
                  <a:srgbClr val="575756"/>
                </a:solidFill>
                <a:latin typeface="Open Sans" panose="020B0606030504020204" pitchFamily="34" charset="0"/>
                <a:ea typeface="Open Sans" panose="020B0606030504020204" pitchFamily="34" charset="0"/>
                <a:cs typeface="Open Sans" panose="020B0606030504020204" pitchFamily="34" charset="0"/>
                <a:sym typeface="Open Sans"/>
              </a:rPr>
              <a:t>RE capacity addition gained momentum in Q2 FY22 and was up by 82.9% (from 2.5 GW in Q1 FY22), </a:t>
            </a:r>
            <a:r>
              <a:rPr lang="en-IN" sz="800" dirty="0">
                <a:solidFill>
                  <a:srgbClr val="575756"/>
                </a:solidFill>
                <a:latin typeface="Open Sans" panose="020B0606030504020204" pitchFamily="34" charset="0"/>
                <a:ea typeface="Open Sans" panose="020B0606030504020204" pitchFamily="34" charset="0"/>
                <a:cs typeface="Open Sans" panose="020B0606030504020204" pitchFamily="34" charset="0"/>
                <a:sym typeface="Open Sans"/>
              </a:rPr>
              <a:t>owing to return to normalcy after the second wave of  Covid-19.</a:t>
            </a:r>
          </a:p>
          <a:p>
            <a:pPr>
              <a:spcBef>
                <a:spcPts val="500"/>
              </a:spcBef>
              <a:buClr>
                <a:schemeClr val="dk1"/>
              </a:buClr>
              <a:buSzPts val="1100"/>
            </a:pPr>
            <a:r>
              <a:rPr lang="en-IN" sz="800" dirty="0">
                <a:solidFill>
                  <a:srgbClr val="575756"/>
                </a:solidFill>
                <a:latin typeface="Open Sans" panose="020B0606030504020204" pitchFamily="34" charset="0"/>
                <a:ea typeface="Open Sans" panose="020B0606030504020204" pitchFamily="34" charset="0"/>
                <a:cs typeface="Open Sans" panose="020B0606030504020204" pitchFamily="34" charset="0"/>
                <a:sym typeface="Open Sans"/>
              </a:rPr>
              <a:t>In RE, solar (grid-scale and rooftop) continues to dominate, accounting for </a:t>
            </a:r>
            <a:r>
              <a:rPr lang="en-IN" sz="800" b="1" dirty="0">
                <a:solidFill>
                  <a:srgbClr val="575756"/>
                </a:solidFill>
                <a:latin typeface="Open Sans" panose="020B0606030504020204" pitchFamily="34" charset="0"/>
                <a:ea typeface="Open Sans" panose="020B0606030504020204" pitchFamily="34" charset="0"/>
                <a:cs typeface="Open Sans" panose="020B0606030504020204" pitchFamily="34" charset="0"/>
                <a:sym typeface="Open Sans"/>
              </a:rPr>
              <a:t>3,940 MW (~86%) of the capacity addition in Q2 FY22.</a:t>
            </a:r>
          </a:p>
          <a:p>
            <a:pPr>
              <a:spcBef>
                <a:spcPts val="500"/>
              </a:spcBef>
              <a:buClr>
                <a:schemeClr val="dk1"/>
              </a:buClr>
              <a:buSzPts val="1100"/>
            </a:pPr>
            <a:r>
              <a:rPr lang="en-IN" sz="800" dirty="0">
                <a:solidFill>
                  <a:srgbClr val="575756"/>
                </a:solidFill>
                <a:latin typeface="Open Sans" panose="020B0606030504020204" pitchFamily="34" charset="0"/>
                <a:ea typeface="Open Sans" panose="020B0606030504020204" pitchFamily="34" charset="0"/>
                <a:cs typeface="Open Sans" panose="020B0606030504020204" pitchFamily="34" charset="0"/>
                <a:sym typeface="Open Sans"/>
              </a:rPr>
              <a:t>Notable solar rooftop capacity continued to add in Q2 FY22 (538 MW) with the removal of the cap of 10 kW for net-metering consumers (revised to 500 kW) in the previous quarter Q1 FY22. </a:t>
            </a:r>
          </a:p>
        </p:txBody>
      </p:sp>
      <p:sp>
        <p:nvSpPr>
          <p:cNvPr id="29" name="Google Shape;99;p20">
            <a:extLst>
              <a:ext uri="{FF2B5EF4-FFF2-40B4-BE49-F238E27FC236}">
                <a16:creationId xmlns:a16="http://schemas.microsoft.com/office/drawing/2014/main" id="{7394BB5B-D6AF-B748-9337-BD43095C229B}"/>
              </a:ext>
            </a:extLst>
          </p:cNvPr>
          <p:cNvSpPr txBox="1">
            <a:spLocks noGrp="1"/>
          </p:cNvSpPr>
          <p:nvPr>
            <p:ph type="title"/>
          </p:nvPr>
        </p:nvSpPr>
        <p:spPr>
          <a:xfrm>
            <a:off x="457199" y="124721"/>
            <a:ext cx="7689273" cy="481580"/>
          </a:xfrm>
          <a:prstGeom prst="rect">
            <a:avLst/>
          </a:prstGeom>
        </p:spPr>
        <p:txBody>
          <a:bodyPr spcFirstLastPara="1" wrap="square" lIns="91425" tIns="91425" rIns="91425" bIns="91425" anchor="b" anchorCtr="0">
            <a:noAutofit/>
          </a:bodyPr>
          <a:lstStyle/>
          <a:p>
            <a:pPr lvl="0"/>
            <a:r>
              <a:rPr lang="en-US" sz="1200" dirty="0">
                <a:solidFill>
                  <a:srgbClr val="575756"/>
                </a:solidFill>
              </a:rPr>
              <a:t>Generation capacity: </a:t>
            </a:r>
            <a:r>
              <a:rPr lang="en-US" sz="1200" dirty="0">
                <a:solidFill>
                  <a:srgbClr val="009CD8"/>
                </a:solidFill>
              </a:rPr>
              <a:t>Q2 FY22 sees highest ever RE capacity addition in last 14 quarters</a:t>
            </a:r>
            <a:br>
              <a:rPr lang="en-US" sz="1200" dirty="0">
                <a:solidFill>
                  <a:srgbClr val="009CD8"/>
                </a:solidFill>
              </a:rPr>
            </a:br>
            <a:endParaRPr lang="en-US" sz="1200" dirty="0">
              <a:solidFill>
                <a:srgbClr val="009CD8"/>
              </a:solidFill>
            </a:endParaRPr>
          </a:p>
        </p:txBody>
      </p:sp>
      <p:graphicFrame>
        <p:nvGraphicFramePr>
          <p:cNvPr id="30" name="Chart 29">
            <a:extLst>
              <a:ext uri="{FF2B5EF4-FFF2-40B4-BE49-F238E27FC236}">
                <a16:creationId xmlns:a16="http://schemas.microsoft.com/office/drawing/2014/main" id="{11EE1F91-12EF-AB40-B0FE-B5C5ADD6270E}"/>
              </a:ext>
            </a:extLst>
          </p:cNvPr>
          <p:cNvGraphicFramePr/>
          <p:nvPr>
            <p:extLst>
              <p:ext uri="{D42A27DB-BD31-4B8C-83A1-F6EECF244321}">
                <p14:modId xmlns:p14="http://schemas.microsoft.com/office/powerpoint/2010/main" val="4197172018"/>
              </p:ext>
            </p:extLst>
          </p:nvPr>
        </p:nvGraphicFramePr>
        <p:xfrm>
          <a:off x="270849" y="639177"/>
          <a:ext cx="6049928" cy="237703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3" name="Chart 22">
            <a:extLst>
              <a:ext uri="{FF2B5EF4-FFF2-40B4-BE49-F238E27FC236}">
                <a16:creationId xmlns:a16="http://schemas.microsoft.com/office/drawing/2014/main" id="{B094FD61-E228-674E-B232-DB63B3BB25F2}"/>
              </a:ext>
            </a:extLst>
          </p:cNvPr>
          <p:cNvGraphicFramePr/>
          <p:nvPr>
            <p:extLst>
              <p:ext uri="{D42A27DB-BD31-4B8C-83A1-F6EECF244321}">
                <p14:modId xmlns:p14="http://schemas.microsoft.com/office/powerpoint/2010/main" val="4055349926"/>
              </p:ext>
            </p:extLst>
          </p:nvPr>
        </p:nvGraphicFramePr>
        <p:xfrm>
          <a:off x="261674" y="3174844"/>
          <a:ext cx="6059102" cy="1764657"/>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2394076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23" name="Rounded Rectangle 22">
            <a:extLst>
              <a:ext uri="{FF2B5EF4-FFF2-40B4-BE49-F238E27FC236}">
                <a16:creationId xmlns:a16="http://schemas.microsoft.com/office/drawing/2014/main" id="{0F7F3AE4-1365-BC4F-99FD-87EDC62B1F19}"/>
              </a:ext>
            </a:extLst>
          </p:cNvPr>
          <p:cNvSpPr/>
          <p:nvPr/>
        </p:nvSpPr>
        <p:spPr>
          <a:xfrm>
            <a:off x="6485302" y="523625"/>
            <a:ext cx="3238213" cy="4211127"/>
          </a:xfrm>
          <a:prstGeom prst="roundRect">
            <a:avLst/>
          </a:prstGeom>
          <a:solidFill>
            <a:srgbClr val="C3E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8" name="Text Placeholder 3">
            <a:extLst>
              <a:ext uri="{FF2B5EF4-FFF2-40B4-BE49-F238E27FC236}">
                <a16:creationId xmlns:a16="http://schemas.microsoft.com/office/drawing/2014/main" id="{5266969A-F123-9349-BBD7-41E664211EA9}"/>
              </a:ext>
            </a:extLst>
          </p:cNvPr>
          <p:cNvSpPr>
            <a:spLocks noGrp="1"/>
          </p:cNvSpPr>
          <p:nvPr>
            <p:ph type="body" sz="quarter" idx="4294967295"/>
          </p:nvPr>
        </p:nvSpPr>
        <p:spPr>
          <a:xfrm>
            <a:off x="43491" y="4829431"/>
            <a:ext cx="8424480" cy="373849"/>
          </a:xfrm>
          <a:prstGeom prst="rect">
            <a:avLst/>
          </a:prstGeom>
        </p:spPr>
        <p:txBody>
          <a:bodyPr>
            <a:noAutofit/>
          </a:bodyPr>
          <a:lstStyle/>
          <a:p>
            <a:pPr marL="101600" indent="0">
              <a:buNone/>
            </a:pPr>
            <a:r>
              <a:rPr lang="en-US" sz="700" i="1" dirty="0">
                <a:solidFill>
                  <a:srgbClr val="0A9FD9"/>
                </a:solidFill>
                <a:latin typeface="Open Sans" panose="020B0606030504020204" pitchFamily="34" charset="0"/>
                <a:ea typeface="Open Sans" panose="020B0606030504020204" pitchFamily="34" charset="0"/>
                <a:cs typeface="Open Sans" panose="020B0606030504020204" pitchFamily="34" charset="0"/>
              </a:rPr>
              <a:t>Source: </a:t>
            </a:r>
            <a:r>
              <a:rPr lang="en-US" sz="600" i="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POSOCO. </a:t>
            </a:r>
            <a:r>
              <a:rPr lang="en-US" sz="700" i="1" dirty="0">
                <a:solidFill>
                  <a:srgbClr val="0A9FD9"/>
                </a:solidFill>
                <a:latin typeface="Open Sans" panose="020B0606030504020204" pitchFamily="34" charset="0"/>
                <a:ea typeface="Open Sans" panose="020B0606030504020204" pitchFamily="34" charset="0"/>
                <a:cs typeface="Open Sans" panose="020B0606030504020204" pitchFamily="34" charset="0"/>
              </a:rPr>
              <a:t>Note: </a:t>
            </a:r>
            <a:r>
              <a:rPr lang="en-US" sz="700" i="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RE technologies include solar, wind, biomass, waste-to-energy and small hydro and do not include rooftop solar and large hydro (&gt;25 MW) generation</a:t>
            </a:r>
            <a:r>
              <a:rPr lang="en-US" sz="600" i="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 * India Meteorological Department.</a:t>
            </a:r>
            <a:endParaRPr lang="en-US" sz="700"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cxnSp>
        <p:nvCxnSpPr>
          <p:cNvPr id="7" name="Straight Connector 6"/>
          <p:cNvCxnSpPr/>
          <p:nvPr/>
        </p:nvCxnSpPr>
        <p:spPr>
          <a:xfrm>
            <a:off x="2821172" y="774402"/>
            <a:ext cx="3499604" cy="0"/>
          </a:xfrm>
          <a:prstGeom prst="line">
            <a:avLst/>
          </a:prstGeom>
          <a:ln>
            <a:solidFill>
              <a:srgbClr val="009CD8"/>
            </a:solidFill>
          </a:ln>
        </p:spPr>
        <p:style>
          <a:lnRef idx="1">
            <a:schemeClr val="accent1"/>
          </a:lnRef>
          <a:fillRef idx="0">
            <a:schemeClr val="accent1"/>
          </a:fillRef>
          <a:effectRef idx="0">
            <a:schemeClr val="accent1"/>
          </a:effectRef>
          <a:fontRef idx="minor">
            <a:schemeClr val="tx1"/>
          </a:fontRef>
        </p:style>
      </p:cxnSp>
      <p:sp>
        <p:nvSpPr>
          <p:cNvPr id="9" name="Oval 8"/>
          <p:cNvSpPr/>
          <p:nvPr/>
        </p:nvSpPr>
        <p:spPr>
          <a:xfrm>
            <a:off x="6196951" y="712489"/>
            <a:ext cx="123825" cy="123825"/>
          </a:xfrm>
          <a:prstGeom prst="ellipse">
            <a:avLst/>
          </a:prstGeom>
          <a:solidFill>
            <a:srgbClr val="009C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cxnSp>
        <p:nvCxnSpPr>
          <p:cNvPr id="35" name="Straight Connector 34"/>
          <p:cNvCxnSpPr/>
          <p:nvPr/>
        </p:nvCxnSpPr>
        <p:spPr>
          <a:xfrm>
            <a:off x="1474381" y="3677381"/>
            <a:ext cx="4844172" cy="0"/>
          </a:xfrm>
          <a:prstGeom prst="line">
            <a:avLst/>
          </a:prstGeom>
          <a:ln>
            <a:solidFill>
              <a:srgbClr val="009CD8"/>
            </a:solidFill>
          </a:ln>
        </p:spPr>
        <p:style>
          <a:lnRef idx="1">
            <a:schemeClr val="accent1"/>
          </a:lnRef>
          <a:fillRef idx="0">
            <a:schemeClr val="accent1"/>
          </a:fillRef>
          <a:effectRef idx="0">
            <a:schemeClr val="accent1"/>
          </a:effectRef>
          <a:fontRef idx="minor">
            <a:schemeClr val="tx1"/>
          </a:fontRef>
        </p:style>
      </p:cxnSp>
      <p:sp>
        <p:nvSpPr>
          <p:cNvPr id="36" name="Oval 35"/>
          <p:cNvSpPr/>
          <p:nvPr/>
        </p:nvSpPr>
        <p:spPr>
          <a:xfrm>
            <a:off x="6194728" y="3615468"/>
            <a:ext cx="123825" cy="123825"/>
          </a:xfrm>
          <a:prstGeom prst="ellipse">
            <a:avLst/>
          </a:prstGeom>
          <a:solidFill>
            <a:srgbClr val="009C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5" name="Text Placeholder 5">
            <a:extLst>
              <a:ext uri="{FF2B5EF4-FFF2-40B4-BE49-F238E27FC236}">
                <a16:creationId xmlns:a16="http://schemas.microsoft.com/office/drawing/2014/main" id="{0A4EFD22-315E-664B-A6AF-CA87BBD53616}"/>
              </a:ext>
            </a:extLst>
          </p:cNvPr>
          <p:cNvSpPr txBox="1">
            <a:spLocks/>
          </p:cNvSpPr>
          <p:nvPr/>
        </p:nvSpPr>
        <p:spPr>
          <a:xfrm>
            <a:off x="153331" y="3548859"/>
            <a:ext cx="5335682" cy="189628"/>
          </a:xfrm>
          <a:prstGeom prst="rect">
            <a:avLst/>
          </a:prstGeom>
          <a:noFill/>
          <a:ln w="12700">
            <a:noFill/>
            <a:prstDash val="dash"/>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lvl="1" indent="0">
              <a:spcBef>
                <a:spcPts val="0"/>
              </a:spcBef>
              <a:spcAft>
                <a:spcPts val="300"/>
              </a:spcAft>
              <a:buNone/>
            </a:pPr>
            <a:r>
              <a:rPr lang="en-US" sz="1000" b="1" dirty="0">
                <a:solidFill>
                  <a:srgbClr val="575756"/>
                </a:solidFill>
                <a:latin typeface="Open Sans" panose="020B0606030504020204" pitchFamily="34" charset="0"/>
                <a:ea typeface="Open Sans" panose="020B0606030504020204" pitchFamily="34" charset="0"/>
                <a:cs typeface="Open Sans" panose="020B0606030504020204" pitchFamily="34" charset="0"/>
              </a:rPr>
              <a:t>RE share snapshot</a:t>
            </a:r>
          </a:p>
        </p:txBody>
      </p:sp>
      <p:sp>
        <p:nvSpPr>
          <p:cNvPr id="87" name="Rectangle 86"/>
          <p:cNvSpPr/>
          <p:nvPr/>
        </p:nvSpPr>
        <p:spPr>
          <a:xfrm rot="16200000">
            <a:off x="9082410" y="-91649"/>
            <a:ext cx="249623" cy="815252"/>
          </a:xfrm>
          <a:prstGeom prst="rect">
            <a:avLst/>
          </a:prstGeom>
          <a:solidFill>
            <a:srgbClr val="009C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88" name="TextBox 87"/>
          <p:cNvSpPr txBox="1"/>
          <p:nvPr/>
        </p:nvSpPr>
        <p:spPr>
          <a:xfrm>
            <a:off x="8821030" y="208255"/>
            <a:ext cx="261555" cy="215444"/>
          </a:xfrm>
          <a:prstGeom prst="rect">
            <a:avLst/>
          </a:prstGeom>
          <a:noFill/>
        </p:spPr>
        <p:txBody>
          <a:bodyPr wrap="square" rtlCol="0">
            <a:spAutoFit/>
          </a:bodyPr>
          <a:lstStyle/>
          <a:p>
            <a:r>
              <a:rPr lang="en-IN" sz="800" dirty="0">
                <a:solidFill>
                  <a:schemeClr val="bg1"/>
                </a:solidFill>
                <a:latin typeface="Open Sans" panose="020B0606030504020204" pitchFamily="34" charset="0"/>
                <a:ea typeface="Open Sans" panose="020B0606030504020204" pitchFamily="34" charset="0"/>
                <a:cs typeface="Open Sans" panose="020B0606030504020204" pitchFamily="34" charset="0"/>
              </a:rPr>
              <a:t>5</a:t>
            </a:r>
          </a:p>
        </p:txBody>
      </p:sp>
      <p:grpSp>
        <p:nvGrpSpPr>
          <p:cNvPr id="55" name="Group 54"/>
          <p:cNvGrpSpPr/>
          <p:nvPr/>
        </p:nvGrpSpPr>
        <p:grpSpPr>
          <a:xfrm>
            <a:off x="8284057" y="4779402"/>
            <a:ext cx="715926" cy="418214"/>
            <a:chOff x="8284057" y="4779402"/>
            <a:chExt cx="715926" cy="418214"/>
          </a:xfrm>
        </p:grpSpPr>
        <p:sp>
          <p:nvSpPr>
            <p:cNvPr id="57" name="Rounded Rectangle 56"/>
            <p:cNvSpPr/>
            <p:nvPr/>
          </p:nvSpPr>
          <p:spPr>
            <a:xfrm>
              <a:off x="8331958" y="4779402"/>
              <a:ext cx="614149" cy="418214"/>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nvGrpSpPr>
            <p:cNvPr id="58" name="Group 57"/>
            <p:cNvGrpSpPr/>
            <p:nvPr/>
          </p:nvGrpSpPr>
          <p:grpSpPr>
            <a:xfrm>
              <a:off x="8284057" y="4879531"/>
              <a:ext cx="715926" cy="263969"/>
              <a:chOff x="1376812" y="1471708"/>
              <a:chExt cx="715926" cy="263969"/>
            </a:xfrm>
          </p:grpSpPr>
          <p:sp>
            <p:nvSpPr>
              <p:cNvPr id="59" name="TextBox 58"/>
              <p:cNvSpPr txBox="1"/>
              <p:nvPr/>
            </p:nvSpPr>
            <p:spPr>
              <a:xfrm>
                <a:off x="1376812" y="1535622"/>
                <a:ext cx="715926" cy="200055"/>
              </a:xfrm>
              <a:prstGeom prst="rect">
                <a:avLst/>
              </a:prstGeom>
              <a:noFill/>
            </p:spPr>
            <p:txBody>
              <a:bodyPr wrap="square" rtlCol="0">
                <a:spAutoFit/>
              </a:bodyPr>
              <a:lstStyle/>
              <a:p>
                <a:r>
                  <a:rPr lang="en-IN" sz="700" b="1" dirty="0">
                    <a:solidFill>
                      <a:srgbClr val="575756"/>
                    </a:solidFill>
                    <a:latin typeface="Open Sans"/>
                    <a:ea typeface="Open Sans"/>
                    <a:cs typeface="Open Sans"/>
                    <a:sym typeface="Open Sans"/>
                  </a:rPr>
                  <a:t>cef.ceew.in</a:t>
                </a:r>
              </a:p>
            </p:txBody>
          </p:sp>
          <p:grpSp>
            <p:nvGrpSpPr>
              <p:cNvPr id="60" name="Group 59"/>
              <p:cNvGrpSpPr/>
              <p:nvPr/>
            </p:nvGrpSpPr>
            <p:grpSpPr>
              <a:xfrm>
                <a:off x="1504037" y="1471708"/>
                <a:ext cx="436340" cy="63914"/>
                <a:chOff x="973747" y="978085"/>
                <a:chExt cx="436340" cy="63914"/>
              </a:xfrm>
            </p:grpSpPr>
            <p:sp>
              <p:nvSpPr>
                <p:cNvPr id="67" name="Oval 66"/>
                <p:cNvSpPr/>
                <p:nvPr/>
              </p:nvSpPr>
              <p:spPr>
                <a:xfrm>
                  <a:off x="1349029" y="978085"/>
                  <a:ext cx="61058" cy="61059"/>
                </a:xfrm>
                <a:prstGeom prst="ellipse">
                  <a:avLst/>
                </a:prstGeom>
                <a:solidFill>
                  <a:srgbClr val="0A9F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69" name="Oval 68"/>
                <p:cNvSpPr/>
                <p:nvPr/>
              </p:nvSpPr>
              <p:spPr>
                <a:xfrm>
                  <a:off x="1084312" y="980940"/>
                  <a:ext cx="61058" cy="61059"/>
                </a:xfrm>
                <a:prstGeom prst="ellipse">
                  <a:avLst/>
                </a:prstGeom>
                <a:solidFill>
                  <a:srgbClr val="87B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80" name="Oval 79"/>
                <p:cNvSpPr/>
                <p:nvPr/>
              </p:nvSpPr>
              <p:spPr>
                <a:xfrm>
                  <a:off x="973747" y="980940"/>
                  <a:ext cx="61058" cy="61059"/>
                </a:xfrm>
                <a:prstGeom prst="ellipse">
                  <a:avLst/>
                </a:prstGeom>
                <a:solidFill>
                  <a:srgbClr val="EA58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grpSp>
      </p:grpSp>
      <p:graphicFrame>
        <p:nvGraphicFramePr>
          <p:cNvPr id="3" name="Table 2"/>
          <p:cNvGraphicFramePr>
            <a:graphicFrameLocks noGrp="1"/>
          </p:cNvGraphicFramePr>
          <p:nvPr>
            <p:extLst>
              <p:ext uri="{D42A27DB-BD31-4B8C-83A1-F6EECF244321}">
                <p14:modId xmlns:p14="http://schemas.microsoft.com/office/powerpoint/2010/main" val="1091115725"/>
              </p:ext>
            </p:extLst>
          </p:nvPr>
        </p:nvGraphicFramePr>
        <p:xfrm>
          <a:off x="266700" y="3771904"/>
          <a:ext cx="6051850" cy="1188720"/>
        </p:xfrm>
        <a:graphic>
          <a:graphicData uri="http://schemas.openxmlformats.org/drawingml/2006/table">
            <a:tbl>
              <a:tblPr firstRow="1" bandRow="1">
                <a:tableStyleId>{69012ECD-51FC-41F1-AA8D-1B2483CD663E}</a:tableStyleId>
              </a:tblPr>
              <a:tblGrid>
                <a:gridCol w="620806">
                  <a:extLst>
                    <a:ext uri="{9D8B030D-6E8A-4147-A177-3AD203B41FA5}">
                      <a16:colId xmlns:a16="http://schemas.microsoft.com/office/drawing/2014/main" val="3341748120"/>
                    </a:ext>
                  </a:extLst>
                </a:gridCol>
                <a:gridCol w="740126">
                  <a:extLst>
                    <a:ext uri="{9D8B030D-6E8A-4147-A177-3AD203B41FA5}">
                      <a16:colId xmlns:a16="http://schemas.microsoft.com/office/drawing/2014/main" val="3269755583"/>
                    </a:ext>
                  </a:extLst>
                </a:gridCol>
                <a:gridCol w="1149186">
                  <a:extLst>
                    <a:ext uri="{9D8B030D-6E8A-4147-A177-3AD203B41FA5}">
                      <a16:colId xmlns:a16="http://schemas.microsoft.com/office/drawing/2014/main" val="3609201509"/>
                    </a:ext>
                  </a:extLst>
                </a:gridCol>
                <a:gridCol w="732864">
                  <a:extLst>
                    <a:ext uri="{9D8B030D-6E8A-4147-A177-3AD203B41FA5}">
                      <a16:colId xmlns:a16="http://schemas.microsoft.com/office/drawing/2014/main" val="3524341217"/>
                    </a:ext>
                  </a:extLst>
                </a:gridCol>
                <a:gridCol w="1069042">
                  <a:extLst>
                    <a:ext uri="{9D8B030D-6E8A-4147-A177-3AD203B41FA5}">
                      <a16:colId xmlns:a16="http://schemas.microsoft.com/office/drawing/2014/main" val="2014592127"/>
                    </a:ext>
                  </a:extLst>
                </a:gridCol>
                <a:gridCol w="766482">
                  <a:extLst>
                    <a:ext uri="{9D8B030D-6E8A-4147-A177-3AD203B41FA5}">
                      <a16:colId xmlns:a16="http://schemas.microsoft.com/office/drawing/2014/main" val="3470107887"/>
                    </a:ext>
                  </a:extLst>
                </a:gridCol>
                <a:gridCol w="973344">
                  <a:extLst>
                    <a:ext uri="{9D8B030D-6E8A-4147-A177-3AD203B41FA5}">
                      <a16:colId xmlns:a16="http://schemas.microsoft.com/office/drawing/2014/main" val="2569975174"/>
                    </a:ext>
                  </a:extLst>
                </a:gridCol>
              </a:tblGrid>
              <a:tr h="151539">
                <a:tc>
                  <a:txBody>
                    <a:bodyPr/>
                    <a:lstStyle/>
                    <a:p>
                      <a:pPr marL="0" marR="0" lvl="1" indent="0" algn="ctr" rtl="0">
                        <a:lnSpc>
                          <a:spcPct val="100000"/>
                        </a:lnSpc>
                        <a:spcBef>
                          <a:spcPts val="0"/>
                        </a:spcBef>
                        <a:spcAft>
                          <a:spcPts val="300"/>
                        </a:spcAft>
                        <a:buClr>
                          <a:srgbClr val="000000"/>
                        </a:buClr>
                        <a:buFont typeface="Arial"/>
                        <a:buNone/>
                      </a:pPr>
                      <a:endParaRPr lang="en-IN" sz="800" b="1" i="0" u="none" strike="noStrike" cap="none"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sym typeface="Arial"/>
                      </a:endParaRPr>
                    </a:p>
                  </a:txBody>
                  <a:tcPr/>
                </a:tc>
                <a:tc gridSpan="2">
                  <a:txBody>
                    <a:bodyPr/>
                    <a:lstStyle/>
                    <a:p>
                      <a:pPr marL="0" lvl="1" indent="0" algn="ctr">
                        <a:spcBef>
                          <a:spcPts val="0"/>
                        </a:spcBef>
                        <a:spcAft>
                          <a:spcPts val="300"/>
                        </a:spcAft>
                        <a:buNone/>
                      </a:pPr>
                      <a:r>
                        <a:rPr lang="en-US" sz="800" b="1"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Q2 FY20</a:t>
                      </a:r>
                    </a:p>
                  </a:txBody>
                  <a:tcPr/>
                </a:tc>
                <a:tc hMerge="1">
                  <a:txBody>
                    <a:bodyPr/>
                    <a:lstStyle/>
                    <a:p>
                      <a:endParaRPr lang="en-IN" dirty="0"/>
                    </a:p>
                  </a:txBody>
                  <a:tcPr/>
                </a:tc>
                <a:tc gridSpan="2">
                  <a:txBody>
                    <a:bodyPr/>
                    <a:lstStyle/>
                    <a:p>
                      <a:pPr marL="0" lvl="1" indent="0" algn="ctr">
                        <a:spcBef>
                          <a:spcPts val="0"/>
                        </a:spcBef>
                        <a:spcAft>
                          <a:spcPts val="300"/>
                        </a:spcAft>
                        <a:buNone/>
                      </a:pPr>
                      <a:r>
                        <a:rPr lang="en-US" sz="800" b="1"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Q2 FY21</a:t>
                      </a:r>
                    </a:p>
                  </a:txBody>
                  <a:tcPr/>
                </a:tc>
                <a:tc hMerge="1">
                  <a:txBody>
                    <a:bodyPr/>
                    <a:lstStyle/>
                    <a:p>
                      <a:endParaRPr lang="en-IN" dirty="0"/>
                    </a:p>
                  </a:txBody>
                  <a:tcPr/>
                </a:tc>
                <a:tc gridSpan="2">
                  <a:txBody>
                    <a:bodyPr/>
                    <a:lstStyle/>
                    <a:p>
                      <a:pPr marL="0" marR="0" lvl="1" indent="0" algn="ctr" defTabSz="914400" rtl="0" eaLnBrk="1" fontAlgn="auto" latinLnBrk="0" hangingPunct="1">
                        <a:lnSpc>
                          <a:spcPct val="100000"/>
                        </a:lnSpc>
                        <a:spcBef>
                          <a:spcPts val="0"/>
                        </a:spcBef>
                        <a:spcAft>
                          <a:spcPts val="300"/>
                        </a:spcAft>
                        <a:buClr>
                          <a:srgbClr val="000000"/>
                        </a:buClr>
                        <a:buSzTx/>
                        <a:buFont typeface="Arial"/>
                        <a:buNone/>
                        <a:tabLst/>
                        <a:defRPr/>
                      </a:pPr>
                      <a:r>
                        <a:rPr lang="en-US" sz="800" b="1"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Q2 FY22</a:t>
                      </a:r>
                    </a:p>
                  </a:txBody>
                  <a:tcPr/>
                </a:tc>
                <a:tc hMerge="1">
                  <a:txBody>
                    <a:bodyPr/>
                    <a:lstStyle/>
                    <a:p>
                      <a:endParaRPr lang="en-IN" dirty="0"/>
                    </a:p>
                  </a:txBody>
                  <a:tcPr/>
                </a:tc>
                <a:extLst>
                  <a:ext uri="{0D108BD9-81ED-4DB2-BD59-A6C34878D82A}">
                    <a16:rowId xmlns:a16="http://schemas.microsoft.com/office/drawing/2014/main" val="2485557927"/>
                  </a:ext>
                </a:extLst>
              </a:tr>
              <a:tr h="151539">
                <a:tc>
                  <a:txBody>
                    <a:bodyPr/>
                    <a:lstStyle/>
                    <a:p>
                      <a:pPr algn="ctr"/>
                      <a:endParaRPr lang="en-IN" sz="800" b="1" i="0" u="none" strike="noStrike" cap="none" dirty="0">
                        <a:solidFill>
                          <a:srgbClr val="009CD8"/>
                        </a:solidFill>
                        <a:latin typeface="Open Sans" panose="020B0606030504020204" pitchFamily="34" charset="0"/>
                        <a:ea typeface="Open Sans" panose="020B0606030504020204" pitchFamily="34" charset="0"/>
                        <a:cs typeface="Open Sans" panose="020B0606030504020204" pitchFamily="34" charset="0"/>
                        <a:sym typeface="Arial"/>
                      </a:endParaRPr>
                    </a:p>
                  </a:txBody>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IN" sz="800" b="1" i="0" u="none" strike="noStrike" cap="none" dirty="0">
                          <a:solidFill>
                            <a:srgbClr val="009CD8"/>
                          </a:solidFill>
                          <a:latin typeface="Open Sans" panose="020B0606030504020204" pitchFamily="34" charset="0"/>
                          <a:ea typeface="Open Sans" panose="020B0606030504020204" pitchFamily="34" charset="0"/>
                          <a:cs typeface="Open Sans" panose="020B0606030504020204" pitchFamily="34" charset="0"/>
                          <a:sym typeface="Calibri"/>
                        </a:rPr>
                        <a:t>RE share %</a:t>
                      </a:r>
                      <a:endParaRPr lang="en-IN" sz="800" b="1" i="0" u="none" strike="noStrike" cap="none" dirty="0">
                        <a:solidFill>
                          <a:srgbClr val="009CD8"/>
                        </a:solidFill>
                        <a:latin typeface="Open Sans" panose="020B0606030504020204" pitchFamily="34" charset="0"/>
                        <a:ea typeface="Open Sans" panose="020B0606030504020204" pitchFamily="34" charset="0"/>
                        <a:cs typeface="Open Sans" panose="020B0606030504020204" pitchFamily="34" charset="0"/>
                        <a:sym typeface="Arial"/>
                      </a:endParaRPr>
                    </a:p>
                  </a:txBody>
                  <a:tcPr marL="45720" marR="45720"/>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IN" sz="800" b="1" i="0" u="none" strike="noStrike" cap="none" dirty="0">
                          <a:solidFill>
                            <a:srgbClr val="009CD8"/>
                          </a:solidFill>
                          <a:latin typeface="Open Sans" panose="020B0606030504020204" pitchFamily="34" charset="0"/>
                          <a:ea typeface="Open Sans" panose="020B0606030504020204" pitchFamily="34" charset="0"/>
                          <a:cs typeface="Open Sans" panose="020B0606030504020204" pitchFamily="34" charset="0"/>
                          <a:sym typeface="Calibri"/>
                        </a:rPr>
                        <a:t>Day</a:t>
                      </a:r>
                      <a:endParaRPr lang="en-IN" sz="800" b="1" i="0" u="none" strike="noStrike" cap="none" dirty="0">
                        <a:solidFill>
                          <a:srgbClr val="009CD8"/>
                        </a:solidFill>
                        <a:latin typeface="Open Sans" panose="020B0606030504020204" pitchFamily="34" charset="0"/>
                        <a:ea typeface="Open Sans" panose="020B0606030504020204" pitchFamily="34" charset="0"/>
                        <a:cs typeface="Open Sans" panose="020B0606030504020204" pitchFamily="34" charset="0"/>
                        <a:sym typeface="Arial"/>
                      </a:endParaRPr>
                    </a:p>
                  </a:txBody>
                  <a:tcPr marL="45720" marR="45720"/>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IN" sz="800" b="1" i="0" u="none" strike="noStrike" cap="none" dirty="0">
                          <a:solidFill>
                            <a:srgbClr val="009CD8"/>
                          </a:solidFill>
                          <a:latin typeface="Open Sans" panose="020B0606030504020204" pitchFamily="34" charset="0"/>
                          <a:ea typeface="Open Sans" panose="020B0606030504020204" pitchFamily="34" charset="0"/>
                          <a:cs typeface="Open Sans" panose="020B0606030504020204" pitchFamily="34" charset="0"/>
                          <a:sym typeface="Calibri"/>
                        </a:rPr>
                        <a:t>RE share %</a:t>
                      </a:r>
                      <a:endParaRPr lang="en-IN" sz="800" b="1" i="0" u="none" strike="noStrike" cap="none" dirty="0">
                        <a:solidFill>
                          <a:srgbClr val="009CD8"/>
                        </a:solidFill>
                        <a:latin typeface="Open Sans" panose="020B0606030504020204" pitchFamily="34" charset="0"/>
                        <a:ea typeface="Open Sans" panose="020B0606030504020204" pitchFamily="34" charset="0"/>
                        <a:cs typeface="Open Sans" panose="020B0606030504020204" pitchFamily="34" charset="0"/>
                        <a:sym typeface="Arial"/>
                      </a:endParaRPr>
                    </a:p>
                  </a:txBody>
                  <a:tcPr marL="45720" marR="45720"/>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IN" sz="800" b="1" i="0" u="none" strike="noStrike" cap="none" dirty="0">
                          <a:solidFill>
                            <a:srgbClr val="009CD8"/>
                          </a:solidFill>
                          <a:latin typeface="Open Sans" panose="020B0606030504020204" pitchFamily="34" charset="0"/>
                          <a:ea typeface="Open Sans" panose="020B0606030504020204" pitchFamily="34" charset="0"/>
                          <a:cs typeface="Open Sans" panose="020B0606030504020204" pitchFamily="34" charset="0"/>
                          <a:sym typeface="Calibri"/>
                        </a:rPr>
                        <a:t>Day</a:t>
                      </a:r>
                      <a:endParaRPr lang="en-IN" sz="800" b="1" i="0" u="none" strike="noStrike" cap="none" dirty="0">
                        <a:solidFill>
                          <a:srgbClr val="009CD8"/>
                        </a:solidFill>
                        <a:latin typeface="Open Sans" panose="020B0606030504020204" pitchFamily="34" charset="0"/>
                        <a:ea typeface="Open Sans" panose="020B0606030504020204" pitchFamily="34" charset="0"/>
                        <a:cs typeface="Open Sans" panose="020B0606030504020204" pitchFamily="34" charset="0"/>
                        <a:sym typeface="Arial"/>
                      </a:endParaRPr>
                    </a:p>
                  </a:txBody>
                  <a:tcPr marL="45720" marR="45720"/>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IN" sz="800" b="1" i="0" u="none" strike="noStrike" cap="none" dirty="0">
                          <a:solidFill>
                            <a:srgbClr val="009CD8"/>
                          </a:solidFill>
                          <a:latin typeface="Open Sans" panose="020B0606030504020204" pitchFamily="34" charset="0"/>
                          <a:ea typeface="Open Sans" panose="020B0606030504020204" pitchFamily="34" charset="0"/>
                          <a:cs typeface="Open Sans" panose="020B0606030504020204" pitchFamily="34" charset="0"/>
                          <a:sym typeface="Calibri"/>
                        </a:rPr>
                        <a:t>RE share %</a:t>
                      </a:r>
                      <a:endParaRPr lang="en-IN" sz="800" b="1" i="0" u="none" strike="noStrike" cap="none" dirty="0">
                        <a:solidFill>
                          <a:srgbClr val="009CD8"/>
                        </a:solidFill>
                        <a:latin typeface="Open Sans" panose="020B0606030504020204" pitchFamily="34" charset="0"/>
                        <a:ea typeface="Open Sans" panose="020B0606030504020204" pitchFamily="34" charset="0"/>
                        <a:cs typeface="Open Sans" panose="020B0606030504020204" pitchFamily="34" charset="0"/>
                        <a:sym typeface="Arial"/>
                      </a:endParaRPr>
                    </a:p>
                  </a:txBody>
                  <a:tcPr marL="45720" marR="45720"/>
                </a:tc>
                <a:tc>
                  <a:txBody>
                    <a:bodyPr/>
                    <a:lstStyle/>
                    <a:p>
                      <a:pPr algn="ctr"/>
                      <a:r>
                        <a:rPr lang="en-IN" sz="800" b="1" i="0" u="none" strike="noStrike" cap="none" dirty="0">
                          <a:solidFill>
                            <a:srgbClr val="009CD8"/>
                          </a:solidFill>
                          <a:latin typeface="Open Sans" panose="020B0606030504020204" pitchFamily="34" charset="0"/>
                          <a:ea typeface="Open Sans" panose="020B0606030504020204" pitchFamily="34" charset="0"/>
                          <a:cs typeface="Open Sans" panose="020B0606030504020204" pitchFamily="34" charset="0"/>
                          <a:sym typeface="Calibri"/>
                        </a:rPr>
                        <a:t>Day</a:t>
                      </a:r>
                      <a:endParaRPr lang="en-IN" sz="800" b="1" i="0" u="none" strike="noStrike" cap="none" dirty="0">
                        <a:solidFill>
                          <a:srgbClr val="009CD8"/>
                        </a:solidFill>
                        <a:latin typeface="Open Sans" panose="020B0606030504020204" pitchFamily="34" charset="0"/>
                        <a:ea typeface="Open Sans" panose="020B0606030504020204" pitchFamily="34" charset="0"/>
                        <a:cs typeface="Open Sans" panose="020B0606030504020204" pitchFamily="34" charset="0"/>
                        <a:sym typeface="Arial"/>
                      </a:endParaRPr>
                    </a:p>
                  </a:txBody>
                  <a:tcPr marL="45720" marR="45720"/>
                </a:tc>
                <a:extLst>
                  <a:ext uri="{0D108BD9-81ED-4DB2-BD59-A6C34878D82A}">
                    <a16:rowId xmlns:a16="http://schemas.microsoft.com/office/drawing/2014/main" val="436194390"/>
                  </a:ext>
                </a:extLst>
              </a:tr>
              <a:tr h="151539">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IN" sz="800" b="1" i="0" u="none" strike="noStrike" cap="none" dirty="0">
                          <a:solidFill>
                            <a:srgbClr val="575756"/>
                          </a:solidFill>
                          <a:latin typeface="Open Sans" panose="020B0606030504020204" pitchFamily="34" charset="0"/>
                          <a:ea typeface="Open Sans" panose="020B0606030504020204" pitchFamily="34" charset="0"/>
                          <a:cs typeface="Open Sans" panose="020B0606030504020204" pitchFamily="34" charset="0"/>
                          <a:sym typeface="Calibri"/>
                        </a:rPr>
                        <a:t>Highest</a:t>
                      </a:r>
                      <a:endParaRPr lang="en-IN" sz="800" b="1" i="0" u="none" strike="noStrike" cap="none" dirty="0">
                        <a:solidFill>
                          <a:srgbClr val="575756"/>
                        </a:solidFill>
                        <a:latin typeface="Open Sans" panose="020B0606030504020204" pitchFamily="34" charset="0"/>
                        <a:ea typeface="Open Sans" panose="020B0606030504020204" pitchFamily="34" charset="0"/>
                        <a:cs typeface="Open Sans" panose="020B0606030504020204" pitchFamily="34" charset="0"/>
                        <a:sym typeface="Arial"/>
                      </a:endParaRPr>
                    </a:p>
                  </a:txBody>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IN" sz="800" b="0" i="0" u="none" strike="noStrike" cap="none"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Calibri"/>
                        </a:rPr>
                        <a:t>15.8%</a:t>
                      </a:r>
                      <a:endParaRPr lang="en-IN" sz="800" b="0" i="0" u="none" strike="noStrike" cap="none"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endParaRPr>
                    </a:p>
                  </a:txBody>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IN" sz="800" b="0" i="0" u="none" strike="noStrike" cap="none"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Calibri"/>
                        </a:rPr>
                        <a:t>9 July 2019</a:t>
                      </a:r>
                      <a:endParaRPr lang="en-IN" sz="800" b="0" i="0" u="none" strike="noStrike" cap="none"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endParaRPr>
                    </a:p>
                  </a:txBody>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IN" sz="800" b="0" i="0" u="none" strike="noStrike" cap="none"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Calibri"/>
                        </a:rPr>
                        <a:t>16.8%</a:t>
                      </a:r>
                      <a:endParaRPr lang="en-IN" sz="800" b="0" i="0" u="none" strike="noStrike" cap="none"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endParaRPr>
                    </a:p>
                  </a:txBody>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IN" sz="800" b="0" i="0" u="none" strike="noStrike" cap="none"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Calibri"/>
                        </a:rPr>
                        <a:t>12 August 2020</a:t>
                      </a:r>
                      <a:endParaRPr lang="en-IN" sz="800" b="0" i="0" u="none" strike="noStrike" cap="none"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endParaRPr>
                    </a:p>
                  </a:txBody>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IN" sz="800" b="0" i="0" u="none" strike="noStrike" cap="none"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rPr>
                        <a:t>19.2%</a:t>
                      </a:r>
                    </a:p>
                  </a:txBody>
                  <a:tcPr marL="45720" marR="45720"/>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IN" sz="800" b="0" i="0" u="none" strike="noStrike" cap="none"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rPr>
                        <a:t>1 August 2021</a:t>
                      </a:r>
                    </a:p>
                  </a:txBody>
                  <a:tcPr marL="45720" marR="45720"/>
                </a:tc>
                <a:extLst>
                  <a:ext uri="{0D108BD9-81ED-4DB2-BD59-A6C34878D82A}">
                    <a16:rowId xmlns:a16="http://schemas.microsoft.com/office/drawing/2014/main" val="2290157099"/>
                  </a:ext>
                </a:extLst>
              </a:tr>
              <a:tr h="151539">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IN" sz="800" b="1" i="0" u="none" strike="noStrike" cap="none" dirty="0">
                          <a:solidFill>
                            <a:srgbClr val="575756"/>
                          </a:solidFill>
                          <a:latin typeface="Open Sans" panose="020B0606030504020204" pitchFamily="34" charset="0"/>
                          <a:ea typeface="Open Sans" panose="020B0606030504020204" pitchFamily="34" charset="0"/>
                          <a:cs typeface="Open Sans" panose="020B0606030504020204" pitchFamily="34" charset="0"/>
                          <a:sym typeface="Calibri"/>
                        </a:rPr>
                        <a:t>Lowest</a:t>
                      </a:r>
                      <a:endParaRPr lang="en-IN" sz="800" b="1" i="0" u="none" strike="noStrike" cap="none" dirty="0">
                        <a:solidFill>
                          <a:srgbClr val="575756"/>
                        </a:solidFill>
                        <a:latin typeface="Open Sans" panose="020B0606030504020204" pitchFamily="34" charset="0"/>
                        <a:ea typeface="Open Sans" panose="020B0606030504020204" pitchFamily="34" charset="0"/>
                        <a:cs typeface="Open Sans" panose="020B0606030504020204" pitchFamily="34" charset="0"/>
                        <a:sym typeface="Arial"/>
                      </a:endParaRPr>
                    </a:p>
                  </a:txBody>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IN" sz="800" b="0" i="0" u="none" strike="noStrike" cap="none"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Calibri"/>
                        </a:rPr>
                        <a:t>5.2%</a:t>
                      </a:r>
                      <a:endParaRPr lang="en-IN" sz="800" b="0" i="0" u="none" strike="noStrike" cap="none"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endParaRPr>
                    </a:p>
                  </a:txBody>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IN" sz="800" b="0" i="0" u="none" strike="noStrike" cap="none"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Calibri"/>
                        </a:rPr>
                        <a:t>24 September 2019</a:t>
                      </a:r>
                      <a:endParaRPr lang="en-IN" sz="800" b="0" i="0" u="none" strike="noStrike" cap="none"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endParaRPr>
                    </a:p>
                  </a:txBody>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IN" sz="800" b="0" i="0" u="none" strike="noStrike" cap="none"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Calibri"/>
                        </a:rPr>
                        <a:t>6.1%</a:t>
                      </a:r>
                      <a:endParaRPr lang="en-IN" sz="800" b="0" i="0" u="none" strike="noStrike" cap="none"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endParaRPr>
                    </a:p>
                  </a:txBody>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IN" sz="800" b="0" i="0" u="none" strike="noStrike" cap="none"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Calibri"/>
                        </a:rPr>
                        <a:t>2 September 2020</a:t>
                      </a:r>
                      <a:endParaRPr lang="en-IN" sz="800" b="0" i="0" u="none" strike="noStrike" cap="none"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endParaRPr>
                    </a:p>
                  </a:txBody>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IN" sz="800" b="0" i="0" u="none" strike="noStrike" cap="none"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rPr>
                        <a:t>7.7%</a:t>
                      </a:r>
                    </a:p>
                  </a:txBody>
                  <a:tcPr marL="45720" marR="45720"/>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IN" sz="800" b="0" i="0" u="none" strike="noStrike" cap="none"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rPr>
                        <a:t>22 August 2021</a:t>
                      </a:r>
                    </a:p>
                  </a:txBody>
                  <a:tcPr marL="45720" marR="45720"/>
                </a:tc>
                <a:extLst>
                  <a:ext uri="{0D108BD9-81ED-4DB2-BD59-A6C34878D82A}">
                    <a16:rowId xmlns:a16="http://schemas.microsoft.com/office/drawing/2014/main" val="374891920"/>
                  </a:ext>
                </a:extLst>
              </a:tr>
              <a:tr h="123133">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IN" sz="800" b="1" i="0" u="none" strike="noStrike" cap="none" dirty="0">
                          <a:solidFill>
                            <a:srgbClr val="575756"/>
                          </a:solidFill>
                          <a:latin typeface="Open Sans" panose="020B0606030504020204" pitchFamily="34" charset="0"/>
                          <a:ea typeface="Open Sans" panose="020B0606030504020204" pitchFamily="34" charset="0"/>
                          <a:cs typeface="Open Sans" panose="020B0606030504020204" pitchFamily="34" charset="0"/>
                          <a:sym typeface="Calibri"/>
                        </a:rPr>
                        <a:t>Average (Daily)</a:t>
                      </a:r>
                      <a:endParaRPr lang="en-IN" sz="800" b="1" i="0" u="none" strike="noStrike" cap="none" dirty="0">
                        <a:solidFill>
                          <a:srgbClr val="575756"/>
                        </a:solidFill>
                        <a:latin typeface="Open Sans" panose="020B0606030504020204" pitchFamily="34" charset="0"/>
                        <a:ea typeface="Open Sans" panose="020B0606030504020204" pitchFamily="34" charset="0"/>
                        <a:cs typeface="Open Sans" panose="020B0606030504020204" pitchFamily="34" charset="0"/>
                        <a:sym typeface="Arial"/>
                      </a:endParaRPr>
                    </a:p>
                  </a:txBody>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IN" sz="800" b="0" i="0" u="none" strike="noStrike" cap="none"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Calibri"/>
                        </a:rPr>
                        <a:t>11.4%</a:t>
                      </a:r>
                      <a:endParaRPr lang="en-IN" sz="800" b="0" i="0" u="none" strike="noStrike" cap="none"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endParaRPr>
                    </a:p>
                  </a:txBody>
                  <a:tcPr/>
                </a:tc>
                <a:tc>
                  <a:txBody>
                    <a:bodyPr/>
                    <a:lstStyle/>
                    <a:p>
                      <a:pPr algn="ctr"/>
                      <a:r>
                        <a:rPr lang="en-IN" sz="800" b="0" i="0" u="none" strike="noStrike" cap="none"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Calibri"/>
                        </a:rPr>
                        <a:t>NA</a:t>
                      </a:r>
                      <a:endParaRPr lang="en-IN" sz="800" b="0" i="0" u="none" strike="noStrike" cap="none"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endParaRPr>
                    </a:p>
                  </a:txBody>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IN" sz="800" b="0" i="0" u="none" strike="noStrike" cap="none"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Calibri"/>
                        </a:rPr>
                        <a:t>10.7%</a:t>
                      </a:r>
                      <a:endParaRPr lang="en-IN" sz="800" b="0" i="0" u="none" strike="noStrike" cap="none"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endParaRPr>
                    </a:p>
                  </a:txBody>
                  <a:tcPr/>
                </a:tc>
                <a:tc>
                  <a:txBody>
                    <a:bodyPr/>
                    <a:lstStyle/>
                    <a:p>
                      <a:pPr algn="ctr"/>
                      <a:r>
                        <a:rPr lang="en-IN" sz="800" b="0" i="0" u="none" strike="noStrike" cap="none"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Calibri"/>
                        </a:rPr>
                        <a:t>NA</a:t>
                      </a:r>
                      <a:endParaRPr lang="en-IN" sz="800" b="0" i="0" u="none" strike="noStrike" cap="none"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endParaRPr>
                    </a:p>
                  </a:txBody>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IN" sz="800" b="0" i="0" u="none" strike="noStrike" cap="none"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rPr>
                        <a:t>12.3%</a:t>
                      </a:r>
                    </a:p>
                  </a:txBody>
                  <a:tcPr marL="45720" marR="45720"/>
                </a:tc>
                <a:tc>
                  <a:txBody>
                    <a:bodyPr/>
                    <a:lstStyle/>
                    <a:p>
                      <a:pPr algn="ctr"/>
                      <a:r>
                        <a:rPr lang="en-IN" sz="800" b="0" i="0" u="none" strike="noStrike" cap="none"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rPr>
                        <a:t>NA</a:t>
                      </a:r>
                    </a:p>
                  </a:txBody>
                  <a:tcPr marL="45720" marR="45720"/>
                </a:tc>
                <a:extLst>
                  <a:ext uri="{0D108BD9-81ED-4DB2-BD59-A6C34878D82A}">
                    <a16:rowId xmlns:a16="http://schemas.microsoft.com/office/drawing/2014/main" val="492517011"/>
                  </a:ext>
                </a:extLst>
              </a:tr>
            </a:tbl>
          </a:graphicData>
        </a:graphic>
      </p:graphicFrame>
      <p:sp>
        <p:nvSpPr>
          <p:cNvPr id="26" name="Google Shape;100;p20">
            <a:extLst>
              <a:ext uri="{FF2B5EF4-FFF2-40B4-BE49-F238E27FC236}">
                <a16:creationId xmlns:a16="http://schemas.microsoft.com/office/drawing/2014/main" id="{E302069F-7BE4-6E4A-A4EB-D7E7D61750F6}"/>
              </a:ext>
            </a:extLst>
          </p:cNvPr>
          <p:cNvSpPr txBox="1"/>
          <p:nvPr/>
        </p:nvSpPr>
        <p:spPr>
          <a:xfrm>
            <a:off x="6554363" y="520771"/>
            <a:ext cx="2445620" cy="4100940"/>
          </a:xfrm>
          <a:prstGeom prst="rect">
            <a:avLst/>
          </a:prstGeom>
          <a:noFill/>
          <a:ln>
            <a:noFill/>
          </a:ln>
        </p:spPr>
        <p:txBody>
          <a:bodyPr spcFirstLastPara="1" wrap="square" lIns="91425" tIns="91425" rIns="91425" bIns="91425" numCol="1" anchor="t" anchorCtr="0">
            <a:noAutofit/>
          </a:bodyPr>
          <a:lstStyle/>
          <a:p>
            <a:pPr lvl="0">
              <a:spcBef>
                <a:spcPts val="600"/>
              </a:spcBef>
              <a:buClr>
                <a:schemeClr val="dk1"/>
              </a:buClr>
              <a:buSzPts val="1100"/>
            </a:pPr>
            <a:r>
              <a:rPr lang="en-IN" sz="1200" b="1" dirty="0">
                <a:solidFill>
                  <a:srgbClr val="575756"/>
                </a:solidFill>
                <a:latin typeface="Open Sans"/>
                <a:ea typeface="Open Sans"/>
                <a:cs typeface="Open Sans"/>
                <a:sym typeface="Open Sans"/>
              </a:rPr>
              <a:t>Takeaways &amp; Outlook</a:t>
            </a:r>
          </a:p>
          <a:p>
            <a:pPr lvl="0">
              <a:spcBef>
                <a:spcPts val="700"/>
              </a:spcBef>
              <a:buClr>
                <a:schemeClr val="dk1"/>
              </a:buClr>
              <a:buSzPts val="1100"/>
            </a:pPr>
            <a:r>
              <a:rPr lang="en-IN" sz="800" b="1" dirty="0">
                <a:solidFill>
                  <a:srgbClr val="575756"/>
                </a:solidFill>
                <a:latin typeface="Open Sans"/>
                <a:ea typeface="Open Sans"/>
                <a:cs typeface="Open Sans"/>
                <a:sym typeface="Open Sans"/>
              </a:rPr>
              <a:t>Total power generation for Q2 FY22 </a:t>
            </a:r>
            <a:r>
              <a:rPr lang="en-IN" sz="800" dirty="0">
                <a:solidFill>
                  <a:srgbClr val="575756"/>
                </a:solidFill>
                <a:latin typeface="Open Sans"/>
                <a:ea typeface="Open Sans"/>
                <a:cs typeface="Open Sans"/>
                <a:sym typeface="Open Sans"/>
              </a:rPr>
              <a:t>(378 billion kWh) </a:t>
            </a:r>
            <a:r>
              <a:rPr lang="en-IN" sz="800" b="1" dirty="0">
                <a:solidFill>
                  <a:srgbClr val="575756"/>
                </a:solidFill>
                <a:latin typeface="Open Sans"/>
                <a:ea typeface="Open Sans"/>
                <a:cs typeface="Open Sans"/>
                <a:sym typeface="Open Sans"/>
              </a:rPr>
              <a:t>was up by 9.1% </a:t>
            </a:r>
            <a:r>
              <a:rPr lang="en-IN" sz="800" dirty="0">
                <a:solidFill>
                  <a:srgbClr val="575756"/>
                </a:solidFill>
                <a:latin typeface="Open Sans"/>
                <a:ea typeface="Open Sans"/>
                <a:cs typeface="Open Sans"/>
                <a:sym typeface="Open Sans"/>
              </a:rPr>
              <a:t>compared to Q2 FY21 (348 billion kWh), </a:t>
            </a:r>
            <a:r>
              <a:rPr lang="en-US" sz="800" dirty="0">
                <a:solidFill>
                  <a:srgbClr val="575756"/>
                </a:solidFill>
                <a:latin typeface="Open Sans"/>
                <a:ea typeface="Open Sans"/>
                <a:cs typeface="Open Sans"/>
                <a:sym typeface="Open Sans"/>
              </a:rPr>
              <a:t>with an improvement in economic activity and lower than normal monsoons* during July (94% of long period average (LPA)) and August 2021 (76% of LPA) leading to a higher power demand</a:t>
            </a:r>
            <a:r>
              <a:rPr lang="en-US" sz="800" dirty="0">
                <a:solidFill>
                  <a:schemeClr val="tx1">
                    <a:lumMod val="65000"/>
                    <a:lumOff val="35000"/>
                  </a:schemeClr>
                </a:solidFill>
                <a:latin typeface="Open Sans"/>
                <a:ea typeface="Open Sans"/>
                <a:cs typeface="Open Sans"/>
              </a:rPr>
              <a:t>.  </a:t>
            </a:r>
            <a:endParaRPr lang="en-IN" sz="800" dirty="0">
              <a:solidFill>
                <a:srgbClr val="575756"/>
              </a:solidFill>
              <a:latin typeface="Open Sans"/>
              <a:ea typeface="Open Sans"/>
              <a:cs typeface="Open Sans"/>
              <a:sym typeface="Open Sans"/>
            </a:endParaRPr>
          </a:p>
          <a:p>
            <a:pPr marL="171450" lvl="0" indent="-171450">
              <a:spcBef>
                <a:spcPts val="400"/>
              </a:spcBef>
              <a:buClr>
                <a:schemeClr val="dk1"/>
              </a:buClr>
              <a:buSzPts val="1100"/>
              <a:buFont typeface="Arial" panose="020B0604020202020204" pitchFamily="34" charset="0"/>
              <a:buChar char="•"/>
            </a:pPr>
            <a:r>
              <a:rPr lang="en-IN" sz="800" b="1" dirty="0">
                <a:solidFill>
                  <a:srgbClr val="575756"/>
                </a:solidFill>
                <a:latin typeface="Open Sans"/>
                <a:ea typeface="Open Sans"/>
                <a:cs typeface="Open Sans"/>
                <a:sym typeface="Open Sans"/>
              </a:rPr>
              <a:t>July: </a:t>
            </a:r>
            <a:r>
              <a:rPr lang="en-IN" sz="800" dirty="0">
                <a:solidFill>
                  <a:srgbClr val="575756"/>
                </a:solidFill>
                <a:latin typeface="Open Sans"/>
                <a:ea typeface="Open Sans"/>
                <a:cs typeface="Open Sans"/>
                <a:sym typeface="Open Sans"/>
              </a:rPr>
              <a:t>Up by 10.1%</a:t>
            </a:r>
          </a:p>
          <a:p>
            <a:pPr marL="171450" lvl="0" indent="-171450">
              <a:spcBef>
                <a:spcPts val="400"/>
              </a:spcBef>
              <a:buClr>
                <a:schemeClr val="dk1"/>
              </a:buClr>
              <a:buSzPts val="1100"/>
              <a:buFont typeface="Arial" panose="020B0604020202020204" pitchFamily="34" charset="0"/>
              <a:buChar char="•"/>
            </a:pPr>
            <a:r>
              <a:rPr lang="en-IN" sz="800" b="1" dirty="0">
                <a:solidFill>
                  <a:srgbClr val="575756"/>
                </a:solidFill>
                <a:latin typeface="Open Sans"/>
                <a:ea typeface="Open Sans"/>
                <a:cs typeface="Open Sans"/>
                <a:sym typeface="Open Sans"/>
              </a:rPr>
              <a:t>August: </a:t>
            </a:r>
            <a:r>
              <a:rPr lang="en-IN" sz="800" dirty="0">
                <a:solidFill>
                  <a:srgbClr val="575756"/>
                </a:solidFill>
                <a:latin typeface="Open Sans"/>
                <a:ea typeface="Open Sans"/>
                <a:cs typeface="Open Sans"/>
                <a:sym typeface="Open Sans"/>
              </a:rPr>
              <a:t>Up by 16.2%</a:t>
            </a:r>
          </a:p>
          <a:p>
            <a:pPr marL="171450" lvl="0" indent="-171450">
              <a:spcBef>
                <a:spcPts val="400"/>
              </a:spcBef>
              <a:buClr>
                <a:schemeClr val="dk1"/>
              </a:buClr>
              <a:buSzPts val="1100"/>
              <a:buFont typeface="Arial" panose="020B0604020202020204" pitchFamily="34" charset="0"/>
              <a:buChar char="•"/>
            </a:pPr>
            <a:r>
              <a:rPr lang="en-IN" sz="800" b="1" dirty="0">
                <a:solidFill>
                  <a:srgbClr val="575756"/>
                </a:solidFill>
                <a:latin typeface="Open Sans"/>
                <a:ea typeface="Open Sans"/>
                <a:cs typeface="Open Sans"/>
                <a:sym typeface="Open Sans"/>
              </a:rPr>
              <a:t>September:</a:t>
            </a:r>
            <a:r>
              <a:rPr lang="en-IN" sz="800" dirty="0">
                <a:solidFill>
                  <a:srgbClr val="575756"/>
                </a:solidFill>
                <a:latin typeface="Open Sans"/>
                <a:ea typeface="Open Sans"/>
                <a:cs typeface="Open Sans"/>
                <a:sym typeface="Open Sans"/>
              </a:rPr>
              <a:t> Up by 1.2%</a:t>
            </a:r>
          </a:p>
          <a:p>
            <a:pPr marL="171450" lvl="0" indent="-171450">
              <a:spcBef>
                <a:spcPts val="400"/>
              </a:spcBef>
              <a:buClr>
                <a:schemeClr val="dk1"/>
              </a:buClr>
              <a:buSzPts val="1100"/>
              <a:buFont typeface="Arial" panose="020B0604020202020204" pitchFamily="34" charset="0"/>
              <a:buChar char="•"/>
            </a:pPr>
            <a:r>
              <a:rPr lang="en-IN" sz="800" b="1" dirty="0">
                <a:solidFill>
                  <a:srgbClr val="575756"/>
                </a:solidFill>
                <a:latin typeface="Open Sans"/>
                <a:ea typeface="Open Sans"/>
                <a:cs typeface="Open Sans"/>
                <a:sym typeface="Open Sans"/>
              </a:rPr>
              <a:t>Total Q2 FY22:</a:t>
            </a:r>
            <a:r>
              <a:rPr lang="en-IN" sz="800" dirty="0">
                <a:solidFill>
                  <a:srgbClr val="575756"/>
                </a:solidFill>
                <a:latin typeface="Open Sans"/>
                <a:ea typeface="Open Sans"/>
                <a:cs typeface="Open Sans"/>
                <a:sym typeface="Open Sans"/>
              </a:rPr>
              <a:t> Up by 9.1%</a:t>
            </a:r>
          </a:p>
          <a:p>
            <a:pPr>
              <a:spcBef>
                <a:spcPts val="700"/>
              </a:spcBef>
              <a:buClr>
                <a:schemeClr val="dk1"/>
              </a:buClr>
              <a:buSzPts val="1100"/>
            </a:pPr>
            <a:r>
              <a:rPr lang="en-IN" sz="800" dirty="0">
                <a:solidFill>
                  <a:srgbClr val="575756"/>
                </a:solidFill>
                <a:latin typeface="Open Sans"/>
                <a:ea typeface="Open Sans"/>
                <a:cs typeface="Open Sans"/>
                <a:sym typeface="Open Sans"/>
              </a:rPr>
              <a:t>In Q2 FY22, </a:t>
            </a:r>
            <a:r>
              <a:rPr lang="en-IN" sz="800" b="1" dirty="0">
                <a:solidFill>
                  <a:srgbClr val="575756"/>
                </a:solidFill>
                <a:latin typeface="Open Sans"/>
                <a:ea typeface="Open Sans"/>
                <a:cs typeface="Open Sans"/>
                <a:sym typeface="Open Sans"/>
              </a:rPr>
              <a:t>RE generation ramped up notably by 24.6% versus the same quarter in the previous fiscal year (Q2 FY21), supported by a lower base due to a sharp reduction in wind speeds in the previous year. </a:t>
            </a:r>
            <a:r>
              <a:rPr lang="en-IN" sz="800" dirty="0">
                <a:solidFill>
                  <a:srgbClr val="575756"/>
                </a:solidFill>
                <a:latin typeface="Open Sans"/>
                <a:ea typeface="Open Sans"/>
                <a:cs typeface="Open Sans"/>
                <a:sym typeface="Open Sans"/>
              </a:rPr>
              <a:t>Coal/lignite based generation was up by 11.1% and hydro by 2.0% for the same period.</a:t>
            </a:r>
          </a:p>
          <a:p>
            <a:pPr lvl="0">
              <a:spcBef>
                <a:spcPts val="700"/>
              </a:spcBef>
              <a:buClr>
                <a:schemeClr val="dk1"/>
              </a:buClr>
              <a:buSzPts val="1100"/>
            </a:pPr>
            <a:r>
              <a:rPr lang="en-IN" sz="800" dirty="0">
                <a:solidFill>
                  <a:srgbClr val="575756"/>
                </a:solidFill>
                <a:latin typeface="Open Sans"/>
                <a:ea typeface="Open Sans"/>
                <a:cs typeface="Open Sans"/>
                <a:sym typeface="Open Sans"/>
              </a:rPr>
              <a:t>From a </a:t>
            </a:r>
            <a:r>
              <a:rPr lang="en-IN" sz="800" b="1" dirty="0">
                <a:solidFill>
                  <a:srgbClr val="575756"/>
                </a:solidFill>
                <a:latin typeface="Open Sans"/>
                <a:ea typeface="Open Sans"/>
                <a:cs typeface="Open Sans"/>
                <a:sym typeface="Open Sans"/>
              </a:rPr>
              <a:t>share of total generation perspective, hydro declined with an increase in RE and coal/lignite </a:t>
            </a:r>
            <a:r>
              <a:rPr lang="en-IN" sz="800" dirty="0">
                <a:solidFill>
                  <a:srgbClr val="575756"/>
                </a:solidFill>
                <a:latin typeface="Open Sans"/>
                <a:ea typeface="Open Sans"/>
                <a:cs typeface="Open Sans"/>
                <a:sym typeface="Open Sans"/>
              </a:rPr>
              <a:t>compared to Q2 FY21.</a:t>
            </a:r>
          </a:p>
          <a:p>
            <a:pPr marL="171450" lvl="0" indent="-171450">
              <a:spcBef>
                <a:spcPts val="400"/>
              </a:spcBef>
              <a:buClr>
                <a:schemeClr val="dk1"/>
              </a:buClr>
              <a:buSzPts val="1100"/>
              <a:buFont typeface="Arial" panose="020B0604020202020204" pitchFamily="34" charset="0"/>
              <a:buChar char="•"/>
            </a:pPr>
            <a:r>
              <a:rPr lang="en-IN" sz="800" b="1" dirty="0">
                <a:solidFill>
                  <a:srgbClr val="575756"/>
                </a:solidFill>
                <a:latin typeface="Open Sans"/>
                <a:ea typeface="Open Sans"/>
                <a:cs typeface="Open Sans"/>
                <a:sym typeface="Open Sans"/>
              </a:rPr>
              <a:t>RE:</a:t>
            </a:r>
            <a:r>
              <a:rPr lang="en-IN" sz="800" dirty="0">
                <a:solidFill>
                  <a:srgbClr val="575756"/>
                </a:solidFill>
                <a:latin typeface="Open Sans"/>
                <a:ea typeface="Open Sans"/>
                <a:cs typeface="Open Sans"/>
                <a:sym typeface="Open Sans"/>
              </a:rPr>
              <a:t> Share up from 10.7% to 12.3%</a:t>
            </a:r>
          </a:p>
          <a:p>
            <a:pPr marL="171450" lvl="0" indent="-171450">
              <a:spcBef>
                <a:spcPts val="400"/>
              </a:spcBef>
              <a:buClr>
                <a:schemeClr val="dk1"/>
              </a:buClr>
              <a:buSzPts val="1100"/>
              <a:buFont typeface="Arial" panose="020B0604020202020204" pitchFamily="34" charset="0"/>
              <a:buChar char="•"/>
            </a:pPr>
            <a:r>
              <a:rPr lang="en-IN" sz="800" b="1" dirty="0">
                <a:solidFill>
                  <a:srgbClr val="575756"/>
                </a:solidFill>
                <a:latin typeface="Open Sans"/>
                <a:ea typeface="Open Sans"/>
                <a:cs typeface="Open Sans"/>
                <a:sym typeface="Open Sans"/>
              </a:rPr>
              <a:t>Hydro: </a:t>
            </a:r>
            <a:r>
              <a:rPr lang="en-IN" sz="800" dirty="0">
                <a:solidFill>
                  <a:srgbClr val="575756"/>
                </a:solidFill>
                <a:latin typeface="Open Sans"/>
                <a:ea typeface="Open Sans"/>
                <a:cs typeface="Open Sans"/>
                <a:sym typeface="Open Sans"/>
              </a:rPr>
              <a:t>Share down from 17.6% to 16.5%</a:t>
            </a:r>
          </a:p>
          <a:p>
            <a:pPr marL="171450" lvl="0" indent="-171450">
              <a:spcBef>
                <a:spcPts val="400"/>
              </a:spcBef>
              <a:buClr>
                <a:schemeClr val="dk1"/>
              </a:buClr>
              <a:buSzPts val="1100"/>
              <a:buFont typeface="Arial" panose="020B0604020202020204" pitchFamily="34" charset="0"/>
              <a:buChar char="•"/>
            </a:pPr>
            <a:r>
              <a:rPr lang="en-IN" sz="800" b="1" dirty="0">
                <a:solidFill>
                  <a:srgbClr val="575756"/>
                </a:solidFill>
                <a:latin typeface="Open Sans"/>
                <a:ea typeface="Open Sans"/>
                <a:cs typeface="Open Sans"/>
                <a:sym typeface="Open Sans"/>
              </a:rPr>
              <a:t>Coal/lignite:</a:t>
            </a:r>
            <a:r>
              <a:rPr lang="en-IN" sz="800" dirty="0">
                <a:solidFill>
                  <a:srgbClr val="575756"/>
                </a:solidFill>
                <a:latin typeface="Open Sans"/>
                <a:ea typeface="Open Sans"/>
                <a:cs typeface="Open Sans"/>
                <a:sym typeface="Open Sans"/>
              </a:rPr>
              <a:t> Share up from 65.1% to 66.2%</a:t>
            </a:r>
          </a:p>
        </p:txBody>
      </p:sp>
      <p:sp>
        <p:nvSpPr>
          <p:cNvPr id="27" name="Google Shape;99;p20">
            <a:extLst>
              <a:ext uri="{FF2B5EF4-FFF2-40B4-BE49-F238E27FC236}">
                <a16:creationId xmlns:a16="http://schemas.microsoft.com/office/drawing/2014/main" id="{8A866099-93F9-A343-8F51-A982AD8D9908}"/>
              </a:ext>
            </a:extLst>
          </p:cNvPr>
          <p:cNvSpPr txBox="1">
            <a:spLocks noGrp="1"/>
          </p:cNvSpPr>
          <p:nvPr>
            <p:ph type="title"/>
          </p:nvPr>
        </p:nvSpPr>
        <p:spPr>
          <a:xfrm>
            <a:off x="457199" y="124721"/>
            <a:ext cx="7810133" cy="481580"/>
          </a:xfrm>
          <a:prstGeom prst="rect">
            <a:avLst/>
          </a:prstGeom>
        </p:spPr>
        <p:txBody>
          <a:bodyPr spcFirstLastPara="1" wrap="square" lIns="91425" tIns="91425" rIns="91425" bIns="91425" anchor="b" anchorCtr="0">
            <a:noAutofit/>
          </a:bodyPr>
          <a:lstStyle/>
          <a:p>
            <a:pPr lvl="0"/>
            <a:r>
              <a:rPr lang="en-US" sz="1200" dirty="0">
                <a:solidFill>
                  <a:srgbClr val="575756"/>
                </a:solidFill>
              </a:rPr>
              <a:t>Energy mix: </a:t>
            </a:r>
            <a:r>
              <a:rPr lang="en-US" sz="1200" dirty="0">
                <a:solidFill>
                  <a:srgbClr val="009CD8"/>
                </a:solidFill>
              </a:rPr>
              <a:t>share of RE up from 10.7% in Q2 FY21 to 12.3% in Q2 FY22; notable solar capacity addition during Q2 FY22 </a:t>
            </a:r>
            <a:endParaRPr sz="1200" dirty="0">
              <a:solidFill>
                <a:srgbClr val="009CD8"/>
              </a:solidFill>
            </a:endParaRPr>
          </a:p>
        </p:txBody>
      </p:sp>
      <p:graphicFrame>
        <p:nvGraphicFramePr>
          <p:cNvPr id="28" name="Chart 27">
            <a:extLst>
              <a:ext uri="{FF2B5EF4-FFF2-40B4-BE49-F238E27FC236}">
                <a16:creationId xmlns:a16="http://schemas.microsoft.com/office/drawing/2014/main" id="{A4C57DF8-E502-E14A-A9E8-673E2A009007}"/>
              </a:ext>
            </a:extLst>
          </p:cNvPr>
          <p:cNvGraphicFramePr/>
          <p:nvPr>
            <p:extLst>
              <p:ext uri="{D42A27DB-BD31-4B8C-83A1-F6EECF244321}">
                <p14:modId xmlns:p14="http://schemas.microsoft.com/office/powerpoint/2010/main" val="3424451954"/>
              </p:ext>
            </p:extLst>
          </p:nvPr>
        </p:nvGraphicFramePr>
        <p:xfrm>
          <a:off x="218297" y="613901"/>
          <a:ext cx="6100256" cy="300825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799396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28" name="Rounded Rectangle 27">
            <a:extLst>
              <a:ext uri="{FF2B5EF4-FFF2-40B4-BE49-F238E27FC236}">
                <a16:creationId xmlns:a16="http://schemas.microsoft.com/office/drawing/2014/main" id="{174CD5E9-10C3-C643-9FB3-FAA31C2DCFB3}"/>
              </a:ext>
            </a:extLst>
          </p:cNvPr>
          <p:cNvSpPr/>
          <p:nvPr/>
        </p:nvSpPr>
        <p:spPr>
          <a:xfrm>
            <a:off x="6485302" y="523625"/>
            <a:ext cx="3238213" cy="4211127"/>
          </a:xfrm>
          <a:prstGeom prst="roundRect">
            <a:avLst/>
          </a:prstGeom>
          <a:solidFill>
            <a:srgbClr val="C3E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aphicFrame>
        <p:nvGraphicFramePr>
          <p:cNvPr id="57" name="Chart 56">
            <a:extLst>
              <a:ext uri="{FF2B5EF4-FFF2-40B4-BE49-F238E27FC236}">
                <a16:creationId xmlns:a16="http://schemas.microsoft.com/office/drawing/2014/main" id="{444BB6B5-138D-7E4E-93C0-3DC3AFAC0357}"/>
              </a:ext>
            </a:extLst>
          </p:cNvPr>
          <p:cNvGraphicFramePr/>
          <p:nvPr>
            <p:extLst>
              <p:ext uri="{D42A27DB-BD31-4B8C-83A1-F6EECF244321}">
                <p14:modId xmlns:p14="http://schemas.microsoft.com/office/powerpoint/2010/main" val="176237093"/>
              </p:ext>
            </p:extLst>
          </p:nvPr>
        </p:nvGraphicFramePr>
        <p:xfrm>
          <a:off x="253940" y="2920230"/>
          <a:ext cx="6064613" cy="192378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5" name="Chart 54">
            <a:extLst>
              <a:ext uri="{FF2B5EF4-FFF2-40B4-BE49-F238E27FC236}">
                <a16:creationId xmlns:a16="http://schemas.microsoft.com/office/drawing/2014/main" id="{28CF8C85-FD16-5948-984B-A33AC3C6CCD0}"/>
              </a:ext>
            </a:extLst>
          </p:cNvPr>
          <p:cNvGraphicFramePr/>
          <p:nvPr>
            <p:extLst>
              <p:ext uri="{D42A27DB-BD31-4B8C-83A1-F6EECF244321}">
                <p14:modId xmlns:p14="http://schemas.microsoft.com/office/powerpoint/2010/main" val="2933498301"/>
              </p:ext>
            </p:extLst>
          </p:nvPr>
        </p:nvGraphicFramePr>
        <p:xfrm>
          <a:off x="253940" y="651727"/>
          <a:ext cx="6064613" cy="2129744"/>
        </p:xfrm>
        <a:graphic>
          <a:graphicData uri="http://schemas.openxmlformats.org/drawingml/2006/chart">
            <c:chart xmlns:c="http://schemas.openxmlformats.org/drawingml/2006/chart" xmlns:r="http://schemas.openxmlformats.org/officeDocument/2006/relationships" r:id="rId4"/>
          </a:graphicData>
        </a:graphic>
      </p:graphicFrame>
      <p:sp>
        <p:nvSpPr>
          <p:cNvPr id="18" name="Text Placeholder 3">
            <a:extLst>
              <a:ext uri="{FF2B5EF4-FFF2-40B4-BE49-F238E27FC236}">
                <a16:creationId xmlns:a16="http://schemas.microsoft.com/office/drawing/2014/main" id="{5266969A-F123-9349-BBD7-41E664211EA9}"/>
              </a:ext>
            </a:extLst>
          </p:cNvPr>
          <p:cNvSpPr>
            <a:spLocks noGrp="1"/>
          </p:cNvSpPr>
          <p:nvPr>
            <p:ph type="body" sz="quarter" idx="4294967295"/>
          </p:nvPr>
        </p:nvSpPr>
        <p:spPr>
          <a:xfrm>
            <a:off x="72066" y="2644040"/>
            <a:ext cx="6049927" cy="373849"/>
          </a:xfrm>
          <a:prstGeom prst="rect">
            <a:avLst/>
          </a:prstGeom>
        </p:spPr>
        <p:txBody>
          <a:bodyPr>
            <a:noAutofit/>
          </a:bodyPr>
          <a:lstStyle/>
          <a:p>
            <a:pPr marL="101600" indent="0">
              <a:buNone/>
            </a:pPr>
            <a:r>
              <a:rPr lang="en-US" sz="700" i="1" dirty="0">
                <a:solidFill>
                  <a:srgbClr val="0A9FD9"/>
                </a:solidFill>
                <a:latin typeface="Open Sans" panose="020B0606030504020204" pitchFamily="34" charset="0"/>
                <a:ea typeface="Open Sans" panose="020B0606030504020204" pitchFamily="34" charset="0"/>
                <a:cs typeface="Open Sans" panose="020B0606030504020204" pitchFamily="34" charset="0"/>
              </a:rPr>
              <a:t>Source: </a:t>
            </a:r>
            <a:r>
              <a:rPr lang="en-US" sz="600" i="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CEA.</a:t>
            </a:r>
          </a:p>
        </p:txBody>
      </p:sp>
      <p:cxnSp>
        <p:nvCxnSpPr>
          <p:cNvPr id="7" name="Straight Connector 6"/>
          <p:cNvCxnSpPr/>
          <p:nvPr/>
        </p:nvCxnSpPr>
        <p:spPr>
          <a:xfrm>
            <a:off x="2920409" y="767578"/>
            <a:ext cx="3400367" cy="0"/>
          </a:xfrm>
          <a:prstGeom prst="line">
            <a:avLst/>
          </a:prstGeom>
          <a:ln>
            <a:solidFill>
              <a:srgbClr val="009CD8"/>
            </a:solidFill>
          </a:ln>
        </p:spPr>
        <p:style>
          <a:lnRef idx="1">
            <a:schemeClr val="accent1"/>
          </a:lnRef>
          <a:fillRef idx="0">
            <a:schemeClr val="accent1"/>
          </a:fillRef>
          <a:effectRef idx="0">
            <a:schemeClr val="accent1"/>
          </a:effectRef>
          <a:fontRef idx="minor">
            <a:schemeClr val="tx1"/>
          </a:fontRef>
        </p:style>
      </p:cxnSp>
      <p:sp>
        <p:nvSpPr>
          <p:cNvPr id="9" name="Oval 8"/>
          <p:cNvSpPr/>
          <p:nvPr/>
        </p:nvSpPr>
        <p:spPr>
          <a:xfrm>
            <a:off x="6196951" y="705665"/>
            <a:ext cx="123825" cy="123825"/>
          </a:xfrm>
          <a:prstGeom prst="ellipse">
            <a:avLst/>
          </a:prstGeom>
          <a:solidFill>
            <a:srgbClr val="009C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cxnSp>
        <p:nvCxnSpPr>
          <p:cNvPr id="35" name="Straight Connector 34"/>
          <p:cNvCxnSpPr/>
          <p:nvPr/>
        </p:nvCxnSpPr>
        <p:spPr>
          <a:xfrm>
            <a:off x="3609892" y="3216823"/>
            <a:ext cx="2708661" cy="0"/>
          </a:xfrm>
          <a:prstGeom prst="line">
            <a:avLst/>
          </a:prstGeom>
          <a:ln>
            <a:solidFill>
              <a:srgbClr val="009CD8"/>
            </a:solidFill>
          </a:ln>
        </p:spPr>
        <p:style>
          <a:lnRef idx="1">
            <a:schemeClr val="accent1"/>
          </a:lnRef>
          <a:fillRef idx="0">
            <a:schemeClr val="accent1"/>
          </a:fillRef>
          <a:effectRef idx="0">
            <a:schemeClr val="accent1"/>
          </a:effectRef>
          <a:fontRef idx="minor">
            <a:schemeClr val="tx1"/>
          </a:fontRef>
        </p:style>
      </p:cxnSp>
      <p:sp>
        <p:nvSpPr>
          <p:cNvPr id="36" name="Oval 35"/>
          <p:cNvSpPr/>
          <p:nvPr/>
        </p:nvSpPr>
        <p:spPr>
          <a:xfrm>
            <a:off x="6194728" y="3154910"/>
            <a:ext cx="123825" cy="123825"/>
          </a:xfrm>
          <a:prstGeom prst="ellipse">
            <a:avLst/>
          </a:prstGeom>
          <a:solidFill>
            <a:srgbClr val="009C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58" name="Text Placeholder 3">
            <a:extLst>
              <a:ext uri="{FF2B5EF4-FFF2-40B4-BE49-F238E27FC236}">
                <a16:creationId xmlns:a16="http://schemas.microsoft.com/office/drawing/2014/main" id="{5266969A-F123-9349-BBD7-41E664211EA9}"/>
              </a:ext>
            </a:extLst>
          </p:cNvPr>
          <p:cNvSpPr>
            <a:spLocks noGrp="1"/>
          </p:cNvSpPr>
          <p:nvPr>
            <p:ph type="body" sz="quarter" idx="4294967295"/>
          </p:nvPr>
        </p:nvSpPr>
        <p:spPr>
          <a:xfrm>
            <a:off x="110165" y="4770583"/>
            <a:ext cx="6049927" cy="373849"/>
          </a:xfrm>
          <a:prstGeom prst="rect">
            <a:avLst/>
          </a:prstGeom>
        </p:spPr>
        <p:txBody>
          <a:bodyPr>
            <a:noAutofit/>
          </a:bodyPr>
          <a:lstStyle/>
          <a:p>
            <a:pPr marL="101600" indent="0">
              <a:buNone/>
            </a:pPr>
            <a:r>
              <a:rPr lang="en-US" sz="700" i="1" dirty="0">
                <a:solidFill>
                  <a:srgbClr val="0A9FD9"/>
                </a:solidFill>
                <a:latin typeface="Open Sans" panose="020B0606030504020204" pitchFamily="34" charset="0"/>
                <a:ea typeface="Open Sans" panose="020B0606030504020204" pitchFamily="34" charset="0"/>
                <a:cs typeface="Open Sans" panose="020B0606030504020204" pitchFamily="34" charset="0"/>
              </a:rPr>
              <a:t>Source: </a:t>
            </a:r>
            <a:r>
              <a:rPr lang="en-US" sz="700" i="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PFC investor presentations; figures are derived from the same. </a:t>
            </a:r>
            <a:r>
              <a:rPr lang="en-US" sz="700" i="1" dirty="0">
                <a:solidFill>
                  <a:srgbClr val="009CD8"/>
                </a:solidFill>
                <a:latin typeface="Open Sans" panose="020B0606030504020204" pitchFamily="34" charset="0"/>
                <a:ea typeface="Open Sans" panose="020B0606030504020204" pitchFamily="34" charset="0"/>
                <a:cs typeface="Open Sans" panose="020B0606030504020204" pitchFamily="34" charset="0"/>
              </a:rPr>
              <a:t>Note:</a:t>
            </a:r>
            <a:r>
              <a:rPr lang="en-US" sz="700" i="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 Sector-wise break up of PFC loan asset data unavailable for Q2 FY22.</a:t>
            </a:r>
          </a:p>
        </p:txBody>
      </p:sp>
      <p:sp>
        <p:nvSpPr>
          <p:cNvPr id="33" name="Rectangle 32"/>
          <p:cNvSpPr/>
          <p:nvPr/>
        </p:nvSpPr>
        <p:spPr>
          <a:xfrm rot="16200000">
            <a:off x="9082410" y="-91649"/>
            <a:ext cx="249623" cy="815252"/>
          </a:xfrm>
          <a:prstGeom prst="rect">
            <a:avLst/>
          </a:prstGeom>
          <a:solidFill>
            <a:srgbClr val="009C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4" name="TextBox 33"/>
          <p:cNvSpPr txBox="1"/>
          <p:nvPr/>
        </p:nvSpPr>
        <p:spPr>
          <a:xfrm>
            <a:off x="8821030" y="208255"/>
            <a:ext cx="261555" cy="215444"/>
          </a:xfrm>
          <a:prstGeom prst="rect">
            <a:avLst/>
          </a:prstGeom>
          <a:noFill/>
        </p:spPr>
        <p:txBody>
          <a:bodyPr wrap="square" rtlCol="0">
            <a:spAutoFit/>
          </a:bodyPr>
          <a:lstStyle/>
          <a:p>
            <a:r>
              <a:rPr lang="en-IN" sz="800" dirty="0">
                <a:solidFill>
                  <a:schemeClr val="bg1"/>
                </a:solidFill>
                <a:latin typeface="Open Sans" panose="020B0606030504020204" pitchFamily="34" charset="0"/>
                <a:ea typeface="Open Sans" panose="020B0606030504020204" pitchFamily="34" charset="0"/>
                <a:cs typeface="Open Sans" panose="020B0606030504020204" pitchFamily="34" charset="0"/>
              </a:rPr>
              <a:t>6</a:t>
            </a:r>
          </a:p>
        </p:txBody>
      </p:sp>
      <p:grpSp>
        <p:nvGrpSpPr>
          <p:cNvPr id="21" name="Group 20"/>
          <p:cNvGrpSpPr/>
          <p:nvPr/>
        </p:nvGrpSpPr>
        <p:grpSpPr>
          <a:xfrm>
            <a:off x="8284057" y="4779402"/>
            <a:ext cx="715926" cy="418214"/>
            <a:chOff x="8284057" y="4779402"/>
            <a:chExt cx="715926" cy="418214"/>
          </a:xfrm>
        </p:grpSpPr>
        <p:sp>
          <p:nvSpPr>
            <p:cNvPr id="22" name="Rounded Rectangle 21"/>
            <p:cNvSpPr/>
            <p:nvPr/>
          </p:nvSpPr>
          <p:spPr>
            <a:xfrm>
              <a:off x="8331958" y="4779402"/>
              <a:ext cx="614149" cy="418214"/>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nvGrpSpPr>
            <p:cNvPr id="23" name="Group 22"/>
            <p:cNvGrpSpPr/>
            <p:nvPr/>
          </p:nvGrpSpPr>
          <p:grpSpPr>
            <a:xfrm>
              <a:off x="8284057" y="4879531"/>
              <a:ext cx="715926" cy="263969"/>
              <a:chOff x="1376812" y="1471708"/>
              <a:chExt cx="715926" cy="263969"/>
            </a:xfrm>
          </p:grpSpPr>
          <p:sp>
            <p:nvSpPr>
              <p:cNvPr id="24" name="TextBox 23"/>
              <p:cNvSpPr txBox="1"/>
              <p:nvPr/>
            </p:nvSpPr>
            <p:spPr>
              <a:xfrm>
                <a:off x="1376812" y="1535622"/>
                <a:ext cx="715926" cy="200055"/>
              </a:xfrm>
              <a:prstGeom prst="rect">
                <a:avLst/>
              </a:prstGeom>
              <a:noFill/>
            </p:spPr>
            <p:txBody>
              <a:bodyPr wrap="square" rtlCol="0">
                <a:spAutoFit/>
              </a:bodyPr>
              <a:lstStyle/>
              <a:p>
                <a:r>
                  <a:rPr lang="en-IN" sz="700" b="1" dirty="0">
                    <a:solidFill>
                      <a:srgbClr val="575756"/>
                    </a:solidFill>
                    <a:latin typeface="Open Sans"/>
                    <a:ea typeface="Open Sans"/>
                    <a:cs typeface="Open Sans"/>
                    <a:sym typeface="Open Sans"/>
                  </a:rPr>
                  <a:t>cef.ceew.in</a:t>
                </a:r>
              </a:p>
            </p:txBody>
          </p:sp>
          <p:grpSp>
            <p:nvGrpSpPr>
              <p:cNvPr id="25" name="Group 24"/>
              <p:cNvGrpSpPr/>
              <p:nvPr/>
            </p:nvGrpSpPr>
            <p:grpSpPr>
              <a:xfrm>
                <a:off x="1504037" y="1471708"/>
                <a:ext cx="436340" cy="63914"/>
                <a:chOff x="973747" y="978085"/>
                <a:chExt cx="436340" cy="63914"/>
              </a:xfrm>
            </p:grpSpPr>
            <p:sp>
              <p:nvSpPr>
                <p:cNvPr id="26" name="Oval 25"/>
                <p:cNvSpPr/>
                <p:nvPr/>
              </p:nvSpPr>
              <p:spPr>
                <a:xfrm>
                  <a:off x="1349029" y="978085"/>
                  <a:ext cx="61058" cy="61059"/>
                </a:xfrm>
                <a:prstGeom prst="ellipse">
                  <a:avLst/>
                </a:prstGeom>
                <a:solidFill>
                  <a:srgbClr val="0A9F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7" name="Oval 36"/>
                <p:cNvSpPr/>
                <p:nvPr/>
              </p:nvSpPr>
              <p:spPr>
                <a:xfrm>
                  <a:off x="1084312" y="980940"/>
                  <a:ext cx="61058" cy="61059"/>
                </a:xfrm>
                <a:prstGeom prst="ellipse">
                  <a:avLst/>
                </a:prstGeom>
                <a:solidFill>
                  <a:srgbClr val="87B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8" name="Oval 37"/>
                <p:cNvSpPr/>
                <p:nvPr/>
              </p:nvSpPr>
              <p:spPr>
                <a:xfrm>
                  <a:off x="973747" y="980940"/>
                  <a:ext cx="61058" cy="61059"/>
                </a:xfrm>
                <a:prstGeom prst="ellipse">
                  <a:avLst/>
                </a:prstGeom>
                <a:solidFill>
                  <a:srgbClr val="EA58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grpSp>
      </p:grpSp>
      <p:sp>
        <p:nvSpPr>
          <p:cNvPr id="30" name="Google Shape;100;p20">
            <a:extLst>
              <a:ext uri="{FF2B5EF4-FFF2-40B4-BE49-F238E27FC236}">
                <a16:creationId xmlns:a16="http://schemas.microsoft.com/office/drawing/2014/main" id="{B9C8CCC8-B564-F14E-A238-D696E06D3DC1}"/>
              </a:ext>
            </a:extLst>
          </p:cNvPr>
          <p:cNvSpPr txBox="1"/>
          <p:nvPr/>
        </p:nvSpPr>
        <p:spPr>
          <a:xfrm>
            <a:off x="6554363" y="523625"/>
            <a:ext cx="2445620" cy="4202593"/>
          </a:xfrm>
          <a:prstGeom prst="rect">
            <a:avLst/>
          </a:prstGeom>
          <a:noFill/>
          <a:ln>
            <a:noFill/>
          </a:ln>
        </p:spPr>
        <p:txBody>
          <a:bodyPr spcFirstLastPara="1" wrap="square" lIns="91425" tIns="91425" rIns="91425" bIns="91425" numCol="1" anchor="t" anchorCtr="0">
            <a:noAutofit/>
          </a:bodyPr>
          <a:lstStyle/>
          <a:p>
            <a:pPr lvl="0">
              <a:spcBef>
                <a:spcPts val="600"/>
              </a:spcBef>
              <a:buClr>
                <a:schemeClr val="dk1"/>
              </a:buClr>
              <a:buSzPts val="1100"/>
            </a:pPr>
            <a:r>
              <a:rPr lang="en-IN" sz="1200" b="1" dirty="0">
                <a:solidFill>
                  <a:srgbClr val="575756"/>
                </a:solidFill>
                <a:latin typeface="Open Sans"/>
                <a:ea typeface="Open Sans"/>
                <a:cs typeface="Open Sans"/>
                <a:sym typeface="Open Sans"/>
              </a:rPr>
              <a:t>Takeaways &amp; Outlook</a:t>
            </a:r>
          </a:p>
          <a:p>
            <a:pPr>
              <a:spcBef>
                <a:spcPts val="700"/>
              </a:spcBef>
              <a:buClr>
                <a:schemeClr val="dk1"/>
              </a:buClr>
              <a:buSzPts val="1100"/>
            </a:pPr>
            <a:r>
              <a:rPr lang="en-US" sz="800" b="1" dirty="0">
                <a:solidFill>
                  <a:schemeClr val="tx1">
                    <a:lumMod val="65000"/>
                    <a:lumOff val="35000"/>
                  </a:schemeClr>
                </a:solidFill>
                <a:latin typeface="Open Sans"/>
                <a:ea typeface="Open Sans"/>
                <a:cs typeface="Open Sans"/>
              </a:rPr>
              <a:t>590 MW of net coal capacity (additions less retirement) was added during Q2 FY22. </a:t>
            </a:r>
            <a:endParaRPr lang="en-IN" sz="800" dirty="0">
              <a:solidFill>
                <a:schemeClr val="tx1">
                  <a:lumMod val="65000"/>
                  <a:lumOff val="35000"/>
                </a:schemeClr>
              </a:solidFill>
              <a:latin typeface="Open Sans"/>
              <a:ea typeface="Open Sans"/>
              <a:cs typeface="Open Sans"/>
            </a:endParaRPr>
          </a:p>
          <a:p>
            <a:pPr>
              <a:spcBef>
                <a:spcPts val="700"/>
              </a:spcBef>
              <a:buClr>
                <a:schemeClr val="dk1"/>
              </a:buClr>
              <a:buSzPts val="1100"/>
            </a:pPr>
            <a:r>
              <a:rPr lang="en-US" sz="800" dirty="0">
                <a:solidFill>
                  <a:schemeClr val="tx1">
                    <a:lumMod val="65000"/>
                    <a:lumOff val="35000"/>
                  </a:schemeClr>
                </a:solidFill>
                <a:latin typeface="Open Sans"/>
                <a:ea typeface="Open Sans"/>
                <a:cs typeface="Open Sans"/>
              </a:rPr>
              <a:t>PFC/REC, one of the largest power sector financiers in India continues to reduce its exposure to coal power generation. </a:t>
            </a:r>
            <a:r>
              <a:rPr lang="en-US" sz="800" b="1" dirty="0">
                <a:solidFill>
                  <a:schemeClr val="tx1">
                    <a:lumMod val="65000"/>
                    <a:lumOff val="35000"/>
                  </a:schemeClr>
                </a:solidFill>
                <a:latin typeface="Open Sans"/>
                <a:ea typeface="Open Sans"/>
                <a:cs typeface="Open Sans"/>
              </a:rPr>
              <a:t>The share of conventional generation in PFC/REC’s loan book is trending downward and substantially declined to 51% in Q4 FY21 from 58% in Q1 FY21 and remained same for Q1 FY22  at 51%. </a:t>
            </a:r>
          </a:p>
          <a:p>
            <a:pPr>
              <a:spcBef>
                <a:spcPts val="700"/>
              </a:spcBef>
              <a:buClr>
                <a:schemeClr val="dk1"/>
              </a:buClr>
              <a:buSzPts val="1100"/>
            </a:pPr>
            <a:r>
              <a:rPr lang="en-US" sz="800" dirty="0">
                <a:solidFill>
                  <a:schemeClr val="tx1">
                    <a:lumMod val="65000"/>
                    <a:lumOff val="35000"/>
                  </a:schemeClr>
                </a:solidFill>
                <a:latin typeface="Open Sans"/>
                <a:ea typeface="Open Sans"/>
                <a:cs typeface="Open Sans"/>
              </a:rPr>
              <a:t>To compensate, PFC/REC have diverted their focus to </a:t>
            </a:r>
            <a:r>
              <a:rPr lang="en-US" sz="800" b="1" dirty="0">
                <a:solidFill>
                  <a:schemeClr val="tx1">
                    <a:lumMod val="65000"/>
                    <a:lumOff val="35000"/>
                  </a:schemeClr>
                </a:solidFill>
                <a:latin typeface="Open Sans"/>
                <a:ea typeface="Open Sans"/>
                <a:cs typeface="Open Sans"/>
              </a:rPr>
              <a:t>transmission and distribution (T&amp;D) and RE generation projects (including large hydro)</a:t>
            </a:r>
            <a:r>
              <a:rPr lang="en-US" sz="800" dirty="0">
                <a:solidFill>
                  <a:schemeClr val="tx1">
                    <a:lumMod val="65000"/>
                    <a:lumOff val="35000"/>
                  </a:schemeClr>
                </a:solidFill>
                <a:latin typeface="Open Sans"/>
                <a:ea typeface="Open Sans"/>
                <a:cs typeface="Open Sans"/>
              </a:rPr>
              <a:t>, which account for around </a:t>
            </a:r>
            <a:r>
              <a:rPr lang="en-US" sz="800" b="1" dirty="0">
                <a:solidFill>
                  <a:schemeClr val="tx1">
                    <a:lumMod val="65000"/>
                    <a:lumOff val="35000"/>
                  </a:schemeClr>
                </a:solidFill>
                <a:latin typeface="Open Sans"/>
                <a:ea typeface="Open Sans"/>
                <a:cs typeface="Open Sans"/>
              </a:rPr>
              <a:t>38% </a:t>
            </a:r>
            <a:r>
              <a:rPr lang="en-US" sz="800" dirty="0">
                <a:solidFill>
                  <a:schemeClr val="tx1">
                    <a:lumMod val="65000"/>
                    <a:lumOff val="35000"/>
                  </a:schemeClr>
                </a:solidFill>
                <a:latin typeface="Open Sans"/>
                <a:ea typeface="Open Sans"/>
                <a:cs typeface="Open Sans"/>
              </a:rPr>
              <a:t>(INR 1,41,780 crore) </a:t>
            </a:r>
            <a:r>
              <a:rPr lang="en-US" sz="800" b="1" dirty="0">
                <a:solidFill>
                  <a:schemeClr val="tx1">
                    <a:lumMod val="65000"/>
                    <a:lumOff val="35000"/>
                  </a:schemeClr>
                </a:solidFill>
                <a:latin typeface="Open Sans"/>
                <a:ea typeface="Open Sans"/>
                <a:cs typeface="Open Sans"/>
              </a:rPr>
              <a:t>and 10% </a:t>
            </a:r>
            <a:r>
              <a:rPr lang="en-US" sz="800" dirty="0">
                <a:solidFill>
                  <a:schemeClr val="tx1">
                    <a:lumMod val="65000"/>
                    <a:lumOff val="35000"/>
                  </a:schemeClr>
                </a:solidFill>
                <a:latin typeface="Open Sans"/>
                <a:ea typeface="Open Sans"/>
                <a:cs typeface="Open Sans"/>
              </a:rPr>
              <a:t>(INR 38,271 crore)</a:t>
            </a:r>
            <a:r>
              <a:rPr lang="en-US" sz="800" b="1" dirty="0">
                <a:solidFill>
                  <a:schemeClr val="tx1">
                    <a:lumMod val="65000"/>
                    <a:lumOff val="35000"/>
                  </a:schemeClr>
                </a:solidFill>
                <a:latin typeface="Open Sans"/>
                <a:ea typeface="Open Sans"/>
                <a:cs typeface="Open Sans"/>
              </a:rPr>
              <a:t> </a:t>
            </a:r>
            <a:r>
              <a:rPr lang="en-US" sz="800" dirty="0">
                <a:solidFill>
                  <a:schemeClr val="tx1">
                    <a:lumMod val="65000"/>
                    <a:lumOff val="35000"/>
                  </a:schemeClr>
                </a:solidFill>
                <a:latin typeface="Open Sans"/>
                <a:ea typeface="Open Sans"/>
                <a:cs typeface="Open Sans"/>
              </a:rPr>
              <a:t>of its total loan book </a:t>
            </a:r>
            <a:r>
              <a:rPr lang="en-US" sz="800" b="1" dirty="0">
                <a:solidFill>
                  <a:schemeClr val="tx1">
                    <a:lumMod val="65000"/>
                    <a:lumOff val="35000"/>
                  </a:schemeClr>
                </a:solidFill>
                <a:latin typeface="Open Sans"/>
                <a:ea typeface="Open Sans"/>
                <a:cs typeface="Open Sans"/>
              </a:rPr>
              <a:t>as of Q1 FY22</a:t>
            </a:r>
            <a:r>
              <a:rPr lang="en-US" sz="800" dirty="0">
                <a:solidFill>
                  <a:schemeClr val="tx1">
                    <a:lumMod val="65000"/>
                    <a:lumOff val="35000"/>
                  </a:schemeClr>
                </a:solidFill>
                <a:latin typeface="Open Sans"/>
                <a:ea typeface="Open Sans"/>
                <a:cs typeface="Open Sans"/>
              </a:rPr>
              <a:t> versus 31% (INR 1,07,881 crore) and 11% (INR 37,005 crore) as of Q1 FY21, respectively. </a:t>
            </a:r>
          </a:p>
        </p:txBody>
      </p:sp>
      <p:sp>
        <p:nvSpPr>
          <p:cNvPr id="31" name="Google Shape;99;p20">
            <a:extLst>
              <a:ext uri="{FF2B5EF4-FFF2-40B4-BE49-F238E27FC236}">
                <a16:creationId xmlns:a16="http://schemas.microsoft.com/office/drawing/2014/main" id="{F6B01875-5182-804E-8A24-42D57EAA8410}"/>
              </a:ext>
            </a:extLst>
          </p:cNvPr>
          <p:cNvSpPr txBox="1">
            <a:spLocks noGrp="1"/>
          </p:cNvSpPr>
          <p:nvPr>
            <p:ph type="title"/>
          </p:nvPr>
        </p:nvSpPr>
        <p:spPr>
          <a:xfrm>
            <a:off x="457199" y="124721"/>
            <a:ext cx="7689273" cy="481580"/>
          </a:xfrm>
          <a:prstGeom prst="rect">
            <a:avLst/>
          </a:prstGeom>
        </p:spPr>
        <p:txBody>
          <a:bodyPr spcFirstLastPara="1" wrap="square" lIns="91425" tIns="91425" rIns="91425" bIns="91425" anchor="b" anchorCtr="0">
            <a:noAutofit/>
          </a:bodyPr>
          <a:lstStyle/>
          <a:p>
            <a:pPr lvl="0"/>
            <a:r>
              <a:rPr lang="en-US" sz="1200" dirty="0">
                <a:solidFill>
                  <a:srgbClr val="575756"/>
                </a:solidFill>
              </a:rPr>
              <a:t>Coal phase-out: </a:t>
            </a:r>
            <a:r>
              <a:rPr lang="en-US" sz="1200" dirty="0">
                <a:solidFill>
                  <a:srgbClr val="009CD8"/>
                </a:solidFill>
              </a:rPr>
              <a:t>PFC/REC continues to reduce its exposure to coal power generation</a:t>
            </a:r>
            <a:br>
              <a:rPr lang="en-US" sz="1200" strike="sngStrike" dirty="0">
                <a:solidFill>
                  <a:srgbClr val="009CD8"/>
                </a:solidFill>
              </a:rPr>
            </a:br>
            <a:endParaRPr sz="1200" strike="sngStrike" dirty="0">
              <a:solidFill>
                <a:srgbClr val="009CD8"/>
              </a:solidFill>
            </a:endParaRPr>
          </a:p>
        </p:txBody>
      </p:sp>
    </p:spTree>
    <p:extLst>
      <p:ext uri="{BB962C8B-B14F-4D97-AF65-F5344CB8AC3E}">
        <p14:creationId xmlns:p14="http://schemas.microsoft.com/office/powerpoint/2010/main" val="37914773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89" name="Rounded Rectangle 88">
            <a:extLst>
              <a:ext uri="{FF2B5EF4-FFF2-40B4-BE49-F238E27FC236}">
                <a16:creationId xmlns:a16="http://schemas.microsoft.com/office/drawing/2014/main" id="{978659C4-CCB3-0649-B793-7046F89959B6}"/>
              </a:ext>
            </a:extLst>
          </p:cNvPr>
          <p:cNvSpPr/>
          <p:nvPr/>
        </p:nvSpPr>
        <p:spPr>
          <a:xfrm>
            <a:off x="6485302" y="523625"/>
            <a:ext cx="3238213" cy="4211127"/>
          </a:xfrm>
          <a:prstGeom prst="roundRect">
            <a:avLst/>
          </a:prstGeom>
          <a:solidFill>
            <a:srgbClr val="C3E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9" name="Google Shape;100;p20"/>
          <p:cNvSpPr txBox="1"/>
          <p:nvPr/>
        </p:nvSpPr>
        <p:spPr>
          <a:xfrm>
            <a:off x="6554363" y="520770"/>
            <a:ext cx="2333107" cy="4143984"/>
          </a:xfrm>
          <a:prstGeom prst="rect">
            <a:avLst/>
          </a:prstGeom>
          <a:noFill/>
          <a:ln>
            <a:noFill/>
          </a:ln>
        </p:spPr>
        <p:txBody>
          <a:bodyPr spcFirstLastPara="1" wrap="square" lIns="91425" tIns="91425" rIns="91425" bIns="91425" numCol="1" anchor="t" anchorCtr="0">
            <a:noAutofit/>
          </a:bodyPr>
          <a:lstStyle/>
          <a:p>
            <a:pPr lvl="0">
              <a:spcBef>
                <a:spcPts val="600"/>
              </a:spcBef>
              <a:buClr>
                <a:schemeClr val="dk1"/>
              </a:buClr>
              <a:buSzPts val="1100"/>
            </a:pPr>
            <a:r>
              <a:rPr lang="en-IN" sz="1200" b="1" dirty="0">
                <a:solidFill>
                  <a:srgbClr val="575756"/>
                </a:solidFill>
                <a:latin typeface="Open Sans"/>
                <a:ea typeface="Open Sans"/>
                <a:cs typeface="Open Sans"/>
                <a:sym typeface="Open Sans"/>
              </a:rPr>
              <a:t>Takeaways &amp; Outlook</a:t>
            </a:r>
          </a:p>
          <a:p>
            <a:pPr>
              <a:spcBef>
                <a:spcPts val="600"/>
              </a:spcBef>
              <a:buClr>
                <a:schemeClr val="dk1"/>
              </a:buClr>
              <a:buSzPts val="1100"/>
            </a:pPr>
            <a:r>
              <a:rPr lang="en-US" sz="800" dirty="0">
                <a:solidFill>
                  <a:schemeClr val="tx1">
                    <a:lumMod val="65000"/>
                    <a:lumOff val="35000"/>
                  </a:schemeClr>
                </a:solidFill>
                <a:latin typeface="Open Sans"/>
                <a:ea typeface="Open Sans"/>
                <a:cs typeface="Open Sans"/>
              </a:rPr>
              <a:t>The overall capacity auctioned in Q2 FY22 attracted significant participation and was oversubscribed. </a:t>
            </a:r>
            <a:r>
              <a:rPr lang="en-US" sz="800" b="1" dirty="0">
                <a:solidFill>
                  <a:schemeClr val="tx1">
                    <a:lumMod val="65000"/>
                    <a:lumOff val="35000"/>
                  </a:schemeClr>
                </a:solidFill>
                <a:latin typeface="Open Sans"/>
                <a:ea typeface="Open Sans"/>
                <a:cs typeface="Open Sans"/>
              </a:rPr>
              <a:t>It stood at 10.1 GW, nearly three times the capacity auctioned in the same quarter in the previous year (3.2 GW in Q2 FY21). </a:t>
            </a:r>
          </a:p>
          <a:p>
            <a:pPr>
              <a:spcBef>
                <a:spcPts val="600"/>
              </a:spcBef>
              <a:buClr>
                <a:schemeClr val="dk1"/>
              </a:buClr>
              <a:buSzPts val="1100"/>
            </a:pPr>
            <a:r>
              <a:rPr lang="en-US" sz="800" dirty="0">
                <a:solidFill>
                  <a:srgbClr val="575756"/>
                </a:solidFill>
                <a:latin typeface="Open Sans"/>
                <a:ea typeface="Open Sans"/>
                <a:cs typeface="Open Sans"/>
              </a:rPr>
              <a:t>Although, the Covid-19 second wave slowed </a:t>
            </a:r>
            <a:r>
              <a:rPr lang="en-US" sz="800" dirty="0">
                <a:solidFill>
                  <a:schemeClr val="tx1">
                    <a:lumMod val="65000"/>
                    <a:lumOff val="35000"/>
                  </a:schemeClr>
                </a:solidFill>
                <a:latin typeface="Open Sans"/>
                <a:ea typeface="Open Sans"/>
                <a:cs typeface="Open Sans"/>
              </a:rPr>
              <a:t>down the auctioned capacity in Q1 FY22 (425 MW), Q2 FY22 witnessed a notable growth. </a:t>
            </a:r>
            <a:r>
              <a:rPr lang="en-US" sz="800" b="1" dirty="0">
                <a:solidFill>
                  <a:schemeClr val="tx1">
                    <a:lumMod val="65000"/>
                    <a:lumOff val="35000"/>
                  </a:schemeClr>
                </a:solidFill>
                <a:latin typeface="Open Sans"/>
                <a:ea typeface="Open Sans"/>
                <a:cs typeface="Open Sans"/>
              </a:rPr>
              <a:t>Solar continued to dominate with 7.2 GW auctioned capacity. 1.7 GW of wind-solar hybrid and 1.2 GW of wind capacity was also auctioned in Q2 FY22</a:t>
            </a:r>
            <a:r>
              <a:rPr lang="en-US" sz="800" dirty="0">
                <a:solidFill>
                  <a:schemeClr val="tx1">
                    <a:lumMod val="65000"/>
                    <a:lumOff val="35000"/>
                  </a:schemeClr>
                </a:solidFill>
                <a:latin typeface="Open Sans"/>
                <a:ea typeface="Open Sans"/>
                <a:cs typeface="Open Sans"/>
              </a:rPr>
              <a:t>. Additionally, auction for a 20 MW solar PV with 20 MW/50 MWh BESS in Leh, got concluded. </a:t>
            </a:r>
          </a:p>
          <a:p>
            <a:pPr>
              <a:spcBef>
                <a:spcPts val="600"/>
              </a:spcBef>
              <a:buClr>
                <a:schemeClr val="dk1"/>
              </a:buClr>
              <a:buSzPts val="1100"/>
            </a:pPr>
            <a:r>
              <a:rPr lang="en-US" sz="800" b="1" dirty="0">
                <a:solidFill>
                  <a:schemeClr val="tx1">
                    <a:lumMod val="65000"/>
                    <a:lumOff val="35000"/>
                  </a:schemeClr>
                </a:solidFill>
                <a:latin typeface="Open Sans"/>
                <a:ea typeface="Open Sans"/>
                <a:cs typeface="Open Sans"/>
              </a:rPr>
              <a:t>Historically low tariffs were discovered for wind-solar hybrid projects in Q2 FY22</a:t>
            </a:r>
            <a:r>
              <a:rPr lang="en-US" sz="800" dirty="0">
                <a:solidFill>
                  <a:schemeClr val="tx1">
                    <a:lumMod val="65000"/>
                    <a:lumOff val="35000"/>
                  </a:schemeClr>
                </a:solidFill>
                <a:latin typeface="Open Sans"/>
                <a:ea typeface="Open Sans"/>
                <a:cs typeface="Open Sans"/>
              </a:rPr>
              <a:t>, at INR 2.34 INR/kWh in </a:t>
            </a:r>
            <a:r>
              <a:rPr lang="en-US" sz="800" dirty="0">
                <a:solidFill>
                  <a:srgbClr val="575756"/>
                </a:solidFill>
                <a:latin typeface="Open Sans"/>
                <a:ea typeface="Open Sans"/>
                <a:cs typeface="Open Sans"/>
              </a:rPr>
              <a:t>a</a:t>
            </a:r>
            <a:r>
              <a:rPr lang="en-US" sz="800" dirty="0">
                <a:solidFill>
                  <a:schemeClr val="tx1">
                    <a:lumMod val="65000"/>
                    <a:lumOff val="35000"/>
                  </a:schemeClr>
                </a:solidFill>
                <a:latin typeface="Open Sans"/>
                <a:ea typeface="Open Sans"/>
                <a:cs typeface="Open Sans"/>
              </a:rPr>
              <a:t> pan India </a:t>
            </a:r>
            <a:r>
              <a:rPr lang="en-US" sz="800" dirty="0">
                <a:solidFill>
                  <a:srgbClr val="575756"/>
                </a:solidFill>
                <a:latin typeface="Open Sans"/>
                <a:ea typeface="Open Sans"/>
                <a:cs typeface="Open Sans"/>
              </a:rPr>
              <a:t>1,200 MW wind-solar hybrid auction. </a:t>
            </a:r>
            <a:r>
              <a:rPr lang="en-US" sz="800" b="1" dirty="0">
                <a:solidFill>
                  <a:schemeClr val="tx1">
                    <a:lumMod val="65000"/>
                    <a:lumOff val="35000"/>
                  </a:schemeClr>
                </a:solidFill>
                <a:latin typeface="Open Sans"/>
                <a:ea typeface="Open Sans"/>
                <a:cs typeface="Open Sans"/>
              </a:rPr>
              <a:t>Solar tariffs are returning to Q4 FY21 levels, which may indicate lower risk perception among developers</a:t>
            </a:r>
            <a:r>
              <a:rPr lang="en-US" sz="800" dirty="0">
                <a:solidFill>
                  <a:schemeClr val="tx1">
                    <a:lumMod val="65000"/>
                    <a:lumOff val="35000"/>
                  </a:schemeClr>
                </a:solidFill>
                <a:latin typeface="Open Sans"/>
                <a:ea typeface="Open Sans"/>
                <a:cs typeface="Open Sans"/>
              </a:rPr>
              <a:t> regarding the implementation of BCD on solar modules (25%) and solar cells (40%) with effect from April 2022.</a:t>
            </a:r>
          </a:p>
          <a:p>
            <a:pPr>
              <a:spcBef>
                <a:spcPts val="600"/>
              </a:spcBef>
              <a:buClr>
                <a:schemeClr val="dk1"/>
              </a:buClr>
              <a:buSzPts val="1100"/>
            </a:pPr>
            <a:r>
              <a:rPr lang="en-US" sz="800" dirty="0">
                <a:solidFill>
                  <a:schemeClr val="tx1">
                    <a:lumMod val="65000"/>
                    <a:lumOff val="35000"/>
                  </a:schemeClr>
                </a:solidFill>
                <a:latin typeface="Open Sans"/>
                <a:ea typeface="Open Sans"/>
                <a:cs typeface="Open Sans"/>
              </a:rPr>
              <a:t>In addition, SECI to sign PSA* with Andhra Pradesh for 9 GW capacity from a previously auctioned manufacturing-linked solar tender at a revised tariff of INR 2.49/ kWh.</a:t>
            </a:r>
          </a:p>
        </p:txBody>
      </p:sp>
      <p:sp>
        <p:nvSpPr>
          <p:cNvPr id="43" name="Rectangle 42">
            <a:extLst>
              <a:ext uri="{FF2B5EF4-FFF2-40B4-BE49-F238E27FC236}">
                <a16:creationId xmlns:a16="http://schemas.microsoft.com/office/drawing/2014/main" id="{64F2FD84-19BC-E149-B25E-63B1A193B808}"/>
              </a:ext>
            </a:extLst>
          </p:cNvPr>
          <p:cNvSpPr/>
          <p:nvPr/>
        </p:nvSpPr>
        <p:spPr>
          <a:xfrm>
            <a:off x="282400" y="552896"/>
            <a:ext cx="3734425" cy="4289110"/>
          </a:xfrm>
          <a:prstGeom prst="rect">
            <a:avLst/>
          </a:prstGeom>
          <a:noFill/>
          <a:ln w="12700">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116" name="Rectangle 115"/>
          <p:cNvSpPr/>
          <p:nvPr/>
        </p:nvSpPr>
        <p:spPr>
          <a:xfrm rot="16200000">
            <a:off x="9082410" y="-91649"/>
            <a:ext cx="249623" cy="815252"/>
          </a:xfrm>
          <a:prstGeom prst="rect">
            <a:avLst/>
          </a:prstGeom>
          <a:solidFill>
            <a:srgbClr val="009C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17" name="TextBox 116"/>
          <p:cNvSpPr txBox="1"/>
          <p:nvPr/>
        </p:nvSpPr>
        <p:spPr>
          <a:xfrm>
            <a:off x="8821030" y="208255"/>
            <a:ext cx="261555" cy="215444"/>
          </a:xfrm>
          <a:prstGeom prst="rect">
            <a:avLst/>
          </a:prstGeom>
          <a:noFill/>
        </p:spPr>
        <p:txBody>
          <a:bodyPr wrap="square" rtlCol="0">
            <a:spAutoFit/>
          </a:bodyPr>
          <a:lstStyle/>
          <a:p>
            <a:r>
              <a:rPr lang="en-IN" sz="800" dirty="0">
                <a:solidFill>
                  <a:schemeClr val="bg1"/>
                </a:solidFill>
                <a:latin typeface="Open Sans" panose="020B0606030504020204" pitchFamily="34" charset="0"/>
                <a:ea typeface="Open Sans" panose="020B0606030504020204" pitchFamily="34" charset="0"/>
                <a:cs typeface="Open Sans" panose="020B0606030504020204" pitchFamily="34" charset="0"/>
              </a:rPr>
              <a:t>7</a:t>
            </a:r>
          </a:p>
        </p:txBody>
      </p:sp>
      <p:grpSp>
        <p:nvGrpSpPr>
          <p:cNvPr id="102" name="Group 101"/>
          <p:cNvGrpSpPr/>
          <p:nvPr/>
        </p:nvGrpSpPr>
        <p:grpSpPr>
          <a:xfrm>
            <a:off x="8284057" y="4779402"/>
            <a:ext cx="715926" cy="418214"/>
            <a:chOff x="8284057" y="4779402"/>
            <a:chExt cx="715926" cy="418214"/>
          </a:xfrm>
        </p:grpSpPr>
        <p:sp>
          <p:nvSpPr>
            <p:cNvPr id="103" name="Rounded Rectangle 102"/>
            <p:cNvSpPr/>
            <p:nvPr/>
          </p:nvSpPr>
          <p:spPr>
            <a:xfrm>
              <a:off x="8331958" y="4779402"/>
              <a:ext cx="614149" cy="418214"/>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nvGrpSpPr>
            <p:cNvPr id="104" name="Group 103"/>
            <p:cNvGrpSpPr/>
            <p:nvPr/>
          </p:nvGrpSpPr>
          <p:grpSpPr>
            <a:xfrm>
              <a:off x="8284057" y="4879531"/>
              <a:ext cx="715926" cy="263969"/>
              <a:chOff x="1376812" y="1471708"/>
              <a:chExt cx="715926" cy="263969"/>
            </a:xfrm>
          </p:grpSpPr>
          <p:sp>
            <p:nvSpPr>
              <p:cNvPr id="105" name="TextBox 104"/>
              <p:cNvSpPr txBox="1"/>
              <p:nvPr/>
            </p:nvSpPr>
            <p:spPr>
              <a:xfrm>
                <a:off x="1376812" y="1535622"/>
                <a:ext cx="715926" cy="200055"/>
              </a:xfrm>
              <a:prstGeom prst="rect">
                <a:avLst/>
              </a:prstGeom>
              <a:noFill/>
            </p:spPr>
            <p:txBody>
              <a:bodyPr wrap="square" rtlCol="0">
                <a:spAutoFit/>
              </a:bodyPr>
              <a:lstStyle/>
              <a:p>
                <a:r>
                  <a:rPr lang="en-IN" sz="700" b="1" dirty="0">
                    <a:solidFill>
                      <a:srgbClr val="575756"/>
                    </a:solidFill>
                    <a:latin typeface="Open Sans"/>
                    <a:ea typeface="Open Sans"/>
                    <a:cs typeface="Open Sans"/>
                    <a:sym typeface="Open Sans"/>
                  </a:rPr>
                  <a:t>cef.ceew.in</a:t>
                </a:r>
              </a:p>
            </p:txBody>
          </p:sp>
          <p:grpSp>
            <p:nvGrpSpPr>
              <p:cNvPr id="106" name="Group 105"/>
              <p:cNvGrpSpPr/>
              <p:nvPr/>
            </p:nvGrpSpPr>
            <p:grpSpPr>
              <a:xfrm>
                <a:off x="1504037" y="1471708"/>
                <a:ext cx="436340" cy="63914"/>
                <a:chOff x="973747" y="978085"/>
                <a:chExt cx="436340" cy="63914"/>
              </a:xfrm>
            </p:grpSpPr>
            <p:sp>
              <p:nvSpPr>
                <p:cNvPr id="107" name="Oval 106"/>
                <p:cNvSpPr/>
                <p:nvPr/>
              </p:nvSpPr>
              <p:spPr>
                <a:xfrm>
                  <a:off x="1349029" y="978085"/>
                  <a:ext cx="61058" cy="61059"/>
                </a:xfrm>
                <a:prstGeom prst="ellipse">
                  <a:avLst/>
                </a:prstGeom>
                <a:solidFill>
                  <a:srgbClr val="0A9F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08" name="Oval 107"/>
                <p:cNvSpPr/>
                <p:nvPr/>
              </p:nvSpPr>
              <p:spPr>
                <a:xfrm>
                  <a:off x="1084312" y="980940"/>
                  <a:ext cx="61058" cy="61059"/>
                </a:xfrm>
                <a:prstGeom prst="ellipse">
                  <a:avLst/>
                </a:prstGeom>
                <a:solidFill>
                  <a:srgbClr val="87B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09" name="Oval 108"/>
                <p:cNvSpPr/>
                <p:nvPr/>
              </p:nvSpPr>
              <p:spPr>
                <a:xfrm>
                  <a:off x="973747" y="980940"/>
                  <a:ext cx="61058" cy="61059"/>
                </a:xfrm>
                <a:prstGeom prst="ellipse">
                  <a:avLst/>
                </a:prstGeom>
                <a:solidFill>
                  <a:srgbClr val="EA58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grpSp>
      </p:grpSp>
      <p:sp>
        <p:nvSpPr>
          <p:cNvPr id="113" name="Google Shape;99;p20">
            <a:extLst>
              <a:ext uri="{FF2B5EF4-FFF2-40B4-BE49-F238E27FC236}">
                <a16:creationId xmlns:a16="http://schemas.microsoft.com/office/drawing/2014/main" id="{7620D450-5C3D-EC48-BB23-7D5CE42B8B5F}"/>
              </a:ext>
            </a:extLst>
          </p:cNvPr>
          <p:cNvSpPr txBox="1">
            <a:spLocks noGrp="1"/>
          </p:cNvSpPr>
          <p:nvPr>
            <p:ph type="title"/>
          </p:nvPr>
        </p:nvSpPr>
        <p:spPr>
          <a:xfrm>
            <a:off x="457199" y="124721"/>
            <a:ext cx="7689273" cy="481580"/>
          </a:xfrm>
          <a:prstGeom prst="rect">
            <a:avLst/>
          </a:prstGeom>
        </p:spPr>
        <p:txBody>
          <a:bodyPr spcFirstLastPara="1" wrap="square" lIns="91425" tIns="91425" rIns="91425" bIns="91425" anchor="b" anchorCtr="0">
            <a:noAutofit/>
          </a:bodyPr>
          <a:lstStyle/>
          <a:p>
            <a:pPr lvl="0"/>
            <a:r>
              <a:rPr lang="en-US" sz="1200" dirty="0">
                <a:solidFill>
                  <a:srgbClr val="575756"/>
                </a:solidFill>
              </a:rPr>
              <a:t>RE auctions: </a:t>
            </a:r>
            <a:r>
              <a:rPr lang="en-US" sz="1200" dirty="0">
                <a:solidFill>
                  <a:srgbClr val="009CD8"/>
                </a:solidFill>
              </a:rPr>
              <a:t>highest ever RE capacity auctioned in a quarter; lowest tariff discovered for wind-solar hybrid at INR 2.34/kWh</a:t>
            </a:r>
            <a:endParaRPr sz="1200" dirty="0">
              <a:solidFill>
                <a:srgbClr val="009CD8"/>
              </a:solidFill>
            </a:endParaRPr>
          </a:p>
        </p:txBody>
      </p:sp>
      <p:sp>
        <p:nvSpPr>
          <p:cNvPr id="96" name="Text Placeholder 5">
            <a:extLst>
              <a:ext uri="{FF2B5EF4-FFF2-40B4-BE49-F238E27FC236}">
                <a16:creationId xmlns:a16="http://schemas.microsoft.com/office/drawing/2014/main" id="{079AA87B-B5CA-4641-A099-8DEB8E410D4A}"/>
              </a:ext>
            </a:extLst>
          </p:cNvPr>
          <p:cNvSpPr txBox="1">
            <a:spLocks/>
          </p:cNvSpPr>
          <p:nvPr/>
        </p:nvSpPr>
        <p:spPr>
          <a:xfrm>
            <a:off x="4085885" y="598974"/>
            <a:ext cx="2185867" cy="383100"/>
          </a:xfrm>
          <a:prstGeom prst="rect">
            <a:avLst/>
          </a:prstGeom>
          <a:noFill/>
          <a:ln w="12700">
            <a:noFill/>
            <a:prstDash val="dash"/>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lvl="1" indent="0">
              <a:spcBef>
                <a:spcPts val="0"/>
              </a:spcBef>
              <a:spcAft>
                <a:spcPts val="300"/>
              </a:spcAft>
              <a:buNone/>
            </a:pPr>
            <a:r>
              <a:rPr lang="en-US" sz="900" b="1" dirty="0">
                <a:solidFill>
                  <a:srgbClr val="575756"/>
                </a:solidFill>
                <a:latin typeface="Open Sans" panose="020B0606030504020204" pitchFamily="34" charset="0"/>
                <a:ea typeface="Open Sans" panose="020B0606030504020204" pitchFamily="34" charset="0"/>
                <a:cs typeface="Open Sans" panose="020B0606030504020204" pitchFamily="34" charset="0"/>
              </a:rPr>
              <a:t>Bid spotlight: SECI, wind-solar hybrid, tranche IV, 1,200 MW </a:t>
            </a:r>
          </a:p>
        </p:txBody>
      </p:sp>
      <p:graphicFrame>
        <p:nvGraphicFramePr>
          <p:cNvPr id="97" name="Diagram 96">
            <a:extLst>
              <a:ext uri="{FF2B5EF4-FFF2-40B4-BE49-F238E27FC236}">
                <a16:creationId xmlns:a16="http://schemas.microsoft.com/office/drawing/2014/main" id="{53904FFA-11B9-4BAB-AA48-13E8116CC0B2}"/>
              </a:ext>
            </a:extLst>
          </p:cNvPr>
          <p:cNvGraphicFramePr/>
          <p:nvPr>
            <p:extLst>
              <p:ext uri="{D42A27DB-BD31-4B8C-83A1-F6EECF244321}">
                <p14:modId xmlns:p14="http://schemas.microsoft.com/office/powerpoint/2010/main" val="2344636980"/>
              </p:ext>
            </p:extLst>
          </p:nvPr>
        </p:nvGraphicFramePr>
        <p:xfrm>
          <a:off x="4063725" y="953727"/>
          <a:ext cx="2321123" cy="364499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73" name="Group 72">
            <a:extLst>
              <a:ext uri="{FF2B5EF4-FFF2-40B4-BE49-F238E27FC236}">
                <a16:creationId xmlns:a16="http://schemas.microsoft.com/office/drawing/2014/main" id="{6AF3B0AB-ACA0-4857-A175-C4D9D39030FA}"/>
              </a:ext>
            </a:extLst>
          </p:cNvPr>
          <p:cNvGrpSpPr/>
          <p:nvPr/>
        </p:nvGrpSpPr>
        <p:grpSpPr>
          <a:xfrm>
            <a:off x="72121" y="665193"/>
            <a:ext cx="3979234" cy="4052065"/>
            <a:chOff x="72121" y="665193"/>
            <a:chExt cx="3979234" cy="4052065"/>
          </a:xfrm>
        </p:grpSpPr>
        <p:cxnSp>
          <p:nvCxnSpPr>
            <p:cNvPr id="74" name="Google Shape;120;p30">
              <a:extLst>
                <a:ext uri="{FF2B5EF4-FFF2-40B4-BE49-F238E27FC236}">
                  <a16:creationId xmlns:a16="http://schemas.microsoft.com/office/drawing/2014/main" id="{B0737409-DFD8-47A7-AB8A-1B2ED79BA0F0}"/>
                </a:ext>
              </a:extLst>
            </p:cNvPr>
            <p:cNvCxnSpPr/>
            <p:nvPr/>
          </p:nvCxnSpPr>
          <p:spPr>
            <a:xfrm>
              <a:off x="2446600" y="1020129"/>
              <a:ext cx="1516671" cy="0"/>
            </a:xfrm>
            <a:prstGeom prst="straightConnector1">
              <a:avLst/>
            </a:prstGeom>
            <a:noFill/>
            <a:ln w="28575" cap="flat" cmpd="sng">
              <a:solidFill>
                <a:schemeClr val="bg1">
                  <a:lumMod val="65000"/>
                </a:schemeClr>
              </a:solidFill>
              <a:prstDash val="solid"/>
              <a:round/>
              <a:headEnd type="none" w="sm" len="sm"/>
              <a:tailEnd type="none" w="sm" len="sm"/>
            </a:ln>
          </p:spPr>
        </p:cxnSp>
        <p:sp>
          <p:nvSpPr>
            <p:cNvPr id="79" name="Text Placeholder 5">
              <a:extLst>
                <a:ext uri="{FF2B5EF4-FFF2-40B4-BE49-F238E27FC236}">
                  <a16:creationId xmlns:a16="http://schemas.microsoft.com/office/drawing/2014/main" id="{0B45A31F-5EF4-4DE1-AC3E-7C81376EBC81}"/>
                </a:ext>
              </a:extLst>
            </p:cNvPr>
            <p:cNvSpPr txBox="1">
              <a:spLocks/>
            </p:cNvSpPr>
            <p:nvPr/>
          </p:nvSpPr>
          <p:spPr>
            <a:xfrm>
              <a:off x="274453" y="665193"/>
              <a:ext cx="1397852" cy="287284"/>
            </a:xfrm>
            <a:prstGeom prst="rect">
              <a:avLst/>
            </a:prstGeom>
            <a:noFill/>
            <a:ln w="12700">
              <a:noFill/>
              <a:prstDash val="dash"/>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lvl="1" indent="0">
                <a:spcBef>
                  <a:spcPts val="0"/>
                </a:spcBef>
                <a:spcAft>
                  <a:spcPts val="300"/>
                </a:spcAft>
                <a:buNone/>
              </a:pPr>
              <a:r>
                <a:rPr lang="en-US" sz="900" b="1" dirty="0">
                  <a:solidFill>
                    <a:srgbClr val="575756"/>
                  </a:solidFill>
                  <a:latin typeface="Open Sans" panose="020B0606030504020204" pitchFamily="34" charset="0"/>
                  <a:ea typeface="Open Sans" panose="020B0606030504020204" pitchFamily="34" charset="0"/>
                  <a:cs typeface="Open Sans" panose="020B0606030504020204" pitchFamily="34" charset="0"/>
                </a:rPr>
                <a:t>Key auctions </a:t>
              </a:r>
            </a:p>
            <a:p>
              <a:pPr marL="0" lvl="1" indent="0">
                <a:spcBef>
                  <a:spcPts val="0"/>
                </a:spcBef>
                <a:spcAft>
                  <a:spcPts val="300"/>
                </a:spcAft>
                <a:buNone/>
              </a:pPr>
              <a:r>
                <a:rPr lang="en-US" sz="900" b="1" dirty="0">
                  <a:solidFill>
                    <a:srgbClr val="575756"/>
                  </a:solidFill>
                  <a:latin typeface="Open Sans" panose="020B0606030504020204" pitchFamily="34" charset="0"/>
                  <a:ea typeface="Open Sans" panose="020B0606030504020204" pitchFamily="34" charset="0"/>
                  <a:cs typeface="Open Sans" panose="020B0606030504020204" pitchFamily="34" charset="0"/>
                </a:rPr>
                <a:t>(Q2 FY22)</a:t>
              </a:r>
            </a:p>
          </p:txBody>
        </p:sp>
        <p:sp>
          <p:nvSpPr>
            <p:cNvPr id="80" name="Google Shape;119;p30">
              <a:extLst>
                <a:ext uri="{FF2B5EF4-FFF2-40B4-BE49-F238E27FC236}">
                  <a16:creationId xmlns:a16="http://schemas.microsoft.com/office/drawing/2014/main" id="{18AF0ECB-0CDB-445E-AE5C-97E0A8FDE2D0}"/>
                </a:ext>
              </a:extLst>
            </p:cNvPr>
            <p:cNvSpPr/>
            <p:nvPr/>
          </p:nvSpPr>
          <p:spPr>
            <a:xfrm>
              <a:off x="1616905" y="728433"/>
              <a:ext cx="733011" cy="217296"/>
            </a:xfrm>
            <a:prstGeom prst="rect">
              <a:avLst/>
            </a:prstGeom>
            <a:noFill/>
            <a:ln>
              <a:noFill/>
            </a:ln>
          </p:spPr>
          <p:txBody>
            <a:bodyPr spcFirstLastPara="1" wrap="square" lIns="36000" tIns="36000" rIns="36000" bIns="36000" anchor="ctr" anchorCtr="0">
              <a:noAutofit/>
            </a:bodyPr>
            <a:lstStyle/>
            <a:p>
              <a:pPr>
                <a:lnSpc>
                  <a:spcPct val="106000"/>
                </a:lnSpc>
              </a:pPr>
              <a:r>
                <a:rPr lang="en-IN" sz="800" b="1" i="1" dirty="0">
                  <a:solidFill>
                    <a:schemeClr val="bg1">
                      <a:lumMod val="65000"/>
                    </a:schemeClr>
                  </a:solidFill>
                  <a:latin typeface="Calibri"/>
                  <a:cs typeface="Calibri"/>
                  <a:sym typeface="Calibri"/>
                </a:rPr>
                <a:t>Capacity allotted (MW)</a:t>
              </a:r>
              <a:endParaRPr sz="800" i="1" dirty="0">
                <a:solidFill>
                  <a:schemeClr val="bg1">
                    <a:lumMod val="65000"/>
                  </a:schemeClr>
                </a:solidFill>
              </a:endParaRPr>
            </a:p>
          </p:txBody>
        </p:sp>
        <p:cxnSp>
          <p:nvCxnSpPr>
            <p:cNvPr id="81" name="Google Shape;120;p30">
              <a:extLst>
                <a:ext uri="{FF2B5EF4-FFF2-40B4-BE49-F238E27FC236}">
                  <a16:creationId xmlns:a16="http://schemas.microsoft.com/office/drawing/2014/main" id="{F833B9D0-7C24-4668-89B1-5F00C76F44F1}"/>
                </a:ext>
              </a:extLst>
            </p:cNvPr>
            <p:cNvCxnSpPr/>
            <p:nvPr/>
          </p:nvCxnSpPr>
          <p:spPr>
            <a:xfrm>
              <a:off x="1616905" y="1012423"/>
              <a:ext cx="733011" cy="0"/>
            </a:xfrm>
            <a:prstGeom prst="straightConnector1">
              <a:avLst/>
            </a:prstGeom>
            <a:noFill/>
            <a:ln w="28575" cap="flat" cmpd="sng">
              <a:solidFill>
                <a:schemeClr val="bg1">
                  <a:lumMod val="65000"/>
                </a:schemeClr>
              </a:solidFill>
              <a:prstDash val="solid"/>
              <a:round/>
              <a:headEnd type="none" w="sm" len="sm"/>
              <a:tailEnd type="none" w="sm" len="sm"/>
            </a:ln>
          </p:spPr>
        </p:cxnSp>
        <p:sp>
          <p:nvSpPr>
            <p:cNvPr id="82" name="Google Shape;119;p30">
              <a:extLst>
                <a:ext uri="{FF2B5EF4-FFF2-40B4-BE49-F238E27FC236}">
                  <a16:creationId xmlns:a16="http://schemas.microsoft.com/office/drawing/2014/main" id="{EE094907-B78E-4607-9EDC-CE60C9D8BF9A}"/>
                </a:ext>
              </a:extLst>
            </p:cNvPr>
            <p:cNvSpPr/>
            <p:nvPr/>
          </p:nvSpPr>
          <p:spPr>
            <a:xfrm>
              <a:off x="2446725" y="726484"/>
              <a:ext cx="1513274" cy="217298"/>
            </a:xfrm>
            <a:prstGeom prst="rect">
              <a:avLst/>
            </a:prstGeom>
            <a:noFill/>
            <a:ln>
              <a:noFill/>
            </a:ln>
          </p:spPr>
          <p:txBody>
            <a:bodyPr spcFirstLastPara="1" wrap="square" lIns="36000" tIns="36000" rIns="36000" bIns="36000" anchor="ctr" anchorCtr="0">
              <a:noAutofit/>
            </a:bodyPr>
            <a:lstStyle/>
            <a:p>
              <a:pPr>
                <a:lnSpc>
                  <a:spcPct val="106000"/>
                </a:lnSpc>
              </a:pPr>
              <a:r>
                <a:rPr lang="en-IN" sz="800" b="1" i="1" dirty="0">
                  <a:solidFill>
                    <a:schemeClr val="bg1">
                      <a:lumMod val="65000"/>
                    </a:schemeClr>
                  </a:solidFill>
                  <a:latin typeface="Calibri"/>
                  <a:cs typeface="Calibri"/>
                  <a:sym typeface="Calibri"/>
                </a:rPr>
                <a:t>Least tariff discovered (INR/kWh)</a:t>
              </a:r>
              <a:endParaRPr sz="800" i="1" dirty="0">
                <a:solidFill>
                  <a:schemeClr val="bg1">
                    <a:lumMod val="65000"/>
                  </a:schemeClr>
                </a:solidFill>
              </a:endParaRPr>
            </a:p>
          </p:txBody>
        </p:sp>
        <p:sp>
          <p:nvSpPr>
            <p:cNvPr id="83" name="Left Bracket 82">
              <a:extLst>
                <a:ext uri="{FF2B5EF4-FFF2-40B4-BE49-F238E27FC236}">
                  <a16:creationId xmlns:a16="http://schemas.microsoft.com/office/drawing/2014/main" id="{EA1DCBD8-06B8-400B-91D2-1A8090C02270}"/>
                </a:ext>
              </a:extLst>
            </p:cNvPr>
            <p:cNvSpPr/>
            <p:nvPr/>
          </p:nvSpPr>
          <p:spPr>
            <a:xfrm>
              <a:off x="265209" y="1003775"/>
              <a:ext cx="72246" cy="3713483"/>
            </a:xfrm>
            <a:prstGeom prst="leftBracket">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grpSp>
          <p:nvGrpSpPr>
            <p:cNvPr id="84" name="Group 83">
              <a:extLst>
                <a:ext uri="{FF2B5EF4-FFF2-40B4-BE49-F238E27FC236}">
                  <a16:creationId xmlns:a16="http://schemas.microsoft.com/office/drawing/2014/main" id="{A2B0C554-6CB2-496B-B01E-9C5726BEDBEA}"/>
                </a:ext>
              </a:extLst>
            </p:cNvPr>
            <p:cNvGrpSpPr/>
            <p:nvPr/>
          </p:nvGrpSpPr>
          <p:grpSpPr>
            <a:xfrm>
              <a:off x="72121" y="1063216"/>
              <a:ext cx="3979234" cy="3643645"/>
              <a:chOff x="72121" y="1063216"/>
              <a:chExt cx="3979234" cy="3643645"/>
            </a:xfrm>
          </p:grpSpPr>
          <p:cxnSp>
            <p:nvCxnSpPr>
              <p:cNvPr id="85" name="Google Shape;112;p30">
                <a:extLst>
                  <a:ext uri="{FF2B5EF4-FFF2-40B4-BE49-F238E27FC236}">
                    <a16:creationId xmlns:a16="http://schemas.microsoft.com/office/drawing/2014/main" id="{18B0DD63-0324-4B24-8C91-B65280D61697}"/>
                  </a:ext>
                </a:extLst>
              </p:cNvPr>
              <p:cNvCxnSpPr>
                <a:cxnSpLocks/>
              </p:cNvCxnSpPr>
              <p:nvPr/>
            </p:nvCxnSpPr>
            <p:spPr>
              <a:xfrm flipH="1">
                <a:off x="2498586" y="1130787"/>
                <a:ext cx="1" cy="3561508"/>
              </a:xfrm>
              <a:prstGeom prst="straightConnector1">
                <a:avLst/>
              </a:prstGeom>
              <a:noFill/>
              <a:ln w="9525" cap="flat" cmpd="sng">
                <a:solidFill>
                  <a:schemeClr val="bg1">
                    <a:lumMod val="75000"/>
                  </a:schemeClr>
                </a:solidFill>
                <a:prstDash val="solid"/>
                <a:round/>
                <a:headEnd type="none" w="sm" len="sm"/>
                <a:tailEnd type="none" w="sm" len="sm"/>
              </a:ln>
            </p:spPr>
          </p:cxnSp>
          <p:cxnSp>
            <p:nvCxnSpPr>
              <p:cNvPr id="86" name="Google Shape;112;p30">
                <a:extLst>
                  <a:ext uri="{FF2B5EF4-FFF2-40B4-BE49-F238E27FC236}">
                    <a16:creationId xmlns:a16="http://schemas.microsoft.com/office/drawing/2014/main" id="{563943C7-7BBA-42A0-90D2-C8752435BB2D}"/>
                  </a:ext>
                </a:extLst>
              </p:cNvPr>
              <p:cNvCxnSpPr>
                <a:cxnSpLocks/>
              </p:cNvCxnSpPr>
              <p:nvPr/>
            </p:nvCxnSpPr>
            <p:spPr>
              <a:xfrm flipH="1">
                <a:off x="2459398" y="1110359"/>
                <a:ext cx="50829" cy="0"/>
              </a:xfrm>
              <a:prstGeom prst="straightConnector1">
                <a:avLst/>
              </a:prstGeom>
              <a:noFill/>
              <a:ln w="57150" cap="flat" cmpd="sng">
                <a:solidFill>
                  <a:schemeClr val="tx1">
                    <a:lumMod val="50000"/>
                    <a:lumOff val="50000"/>
                  </a:schemeClr>
                </a:solidFill>
                <a:prstDash val="solid"/>
                <a:round/>
                <a:headEnd type="none" w="sm" len="sm"/>
                <a:tailEnd type="none" w="sm" len="sm"/>
              </a:ln>
            </p:spPr>
          </p:cxnSp>
          <p:sp>
            <p:nvSpPr>
              <p:cNvPr id="87" name="Google Shape;105;p30">
                <a:extLst>
                  <a:ext uri="{FF2B5EF4-FFF2-40B4-BE49-F238E27FC236}">
                    <a16:creationId xmlns:a16="http://schemas.microsoft.com/office/drawing/2014/main" id="{2EB4D5D1-5EC9-4155-A9F9-457F91148D64}"/>
                  </a:ext>
                </a:extLst>
              </p:cNvPr>
              <p:cNvSpPr/>
              <p:nvPr/>
            </p:nvSpPr>
            <p:spPr>
              <a:xfrm>
                <a:off x="338261" y="1063216"/>
                <a:ext cx="1223574" cy="310702"/>
              </a:xfrm>
              <a:prstGeom prst="rect">
                <a:avLst/>
              </a:prstGeom>
              <a:solidFill>
                <a:schemeClr val="accent1">
                  <a:lumMod val="20000"/>
                  <a:lumOff val="80000"/>
                </a:schemeClr>
              </a:solidFill>
              <a:ln>
                <a:noFill/>
              </a:ln>
            </p:spPr>
            <p:txBody>
              <a:bodyPr spcFirstLastPara="1" wrap="square" lIns="36000" tIns="36000" rIns="36000" bIns="36000" anchor="ctr" anchorCtr="0">
                <a:noAutofit/>
              </a:bodyPr>
              <a:lstStyle/>
              <a:p>
                <a:pPr>
                  <a:lnSpc>
                    <a:spcPct val="106000"/>
                  </a:lnSpc>
                </a:pPr>
                <a:r>
                  <a:rPr lang="en-US" sz="600" b="1" dirty="0">
                    <a:solidFill>
                      <a:srgbClr val="575756"/>
                    </a:solidFill>
                    <a:latin typeface="Open Sans" panose="020B0606030504020204" pitchFamily="34" charset="0"/>
                    <a:ea typeface="Open Sans" panose="020B0606030504020204" pitchFamily="34" charset="0"/>
                    <a:cs typeface="Open Sans" panose="020B0606030504020204" pitchFamily="34" charset="0"/>
                  </a:rPr>
                  <a:t>IREDA, pan India, solar, CPSU tranche III, 5,000 MW </a:t>
                </a:r>
                <a:r>
                  <a:rPr lang="sv-SE" sz="600" b="1" dirty="0">
                    <a:solidFill>
                      <a:srgbClr val="575756"/>
                    </a:solidFill>
                    <a:latin typeface="Open Sans" panose="020B0606030504020204" pitchFamily="34" charset="0"/>
                    <a:ea typeface="Open Sans" panose="020B0606030504020204" pitchFamily="34" charset="0"/>
                    <a:cs typeface="Open Sans" panose="020B0606030504020204" pitchFamily="34" charset="0"/>
                  </a:rPr>
                  <a:t>(September 2021)</a:t>
                </a:r>
                <a:endParaRPr lang="en-US" sz="600" b="1" dirty="0">
                  <a:solidFill>
                    <a:srgbClr val="575756"/>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0" name="Google Shape;111;p30">
                <a:extLst>
                  <a:ext uri="{FF2B5EF4-FFF2-40B4-BE49-F238E27FC236}">
                    <a16:creationId xmlns:a16="http://schemas.microsoft.com/office/drawing/2014/main" id="{3C35D12D-1AD6-4B07-B7E9-703E30CA717D}"/>
                  </a:ext>
                </a:extLst>
              </p:cNvPr>
              <p:cNvSpPr/>
              <p:nvPr/>
            </p:nvSpPr>
            <p:spPr>
              <a:xfrm>
                <a:off x="1680679" y="1079171"/>
                <a:ext cx="632703" cy="278793"/>
              </a:xfrm>
              <a:prstGeom prst="rect">
                <a:avLst/>
              </a:prstGeom>
              <a:noFill/>
              <a:ln>
                <a:noFill/>
              </a:ln>
            </p:spPr>
            <p:txBody>
              <a:bodyPr spcFirstLastPara="1" wrap="square" lIns="36000" tIns="36000" rIns="36000" bIns="36000" anchor="ctr" anchorCtr="0">
                <a:noAutofit/>
              </a:bodyPr>
              <a:lstStyle/>
              <a:p>
                <a:pPr algn="ctr">
                  <a:lnSpc>
                    <a:spcPct val="106000"/>
                  </a:lnSpc>
                  <a:buSzPts val="1200"/>
                </a:pPr>
                <a:r>
                  <a:rPr lang="en-IN" sz="700" b="1" dirty="0">
                    <a:latin typeface="Open Sans" panose="020B0606030504020204" pitchFamily="34" charset="0"/>
                    <a:ea typeface="Open Sans" panose="020B0606030504020204" pitchFamily="34" charset="0"/>
                    <a:cs typeface="Open Sans" panose="020B0606030504020204" pitchFamily="34" charset="0"/>
                  </a:rPr>
                  <a:t>5,000</a:t>
                </a:r>
                <a:endParaRPr sz="7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91" name="Google Shape;111;p30">
                <a:extLst>
                  <a:ext uri="{FF2B5EF4-FFF2-40B4-BE49-F238E27FC236}">
                    <a16:creationId xmlns:a16="http://schemas.microsoft.com/office/drawing/2014/main" id="{BDECD9CF-42CD-492C-87CD-588E5643C80B}"/>
                  </a:ext>
                </a:extLst>
              </p:cNvPr>
              <p:cNvSpPr/>
              <p:nvPr/>
            </p:nvSpPr>
            <p:spPr>
              <a:xfrm>
                <a:off x="2579288" y="1088154"/>
                <a:ext cx="1262946" cy="278793"/>
              </a:xfrm>
              <a:prstGeom prst="rect">
                <a:avLst/>
              </a:prstGeom>
              <a:noFill/>
              <a:ln>
                <a:noFill/>
              </a:ln>
            </p:spPr>
            <p:txBody>
              <a:bodyPr spcFirstLastPara="1" wrap="square" lIns="36000" tIns="36000" rIns="36000" bIns="36000" anchor="ctr" anchorCtr="0">
                <a:noAutofit/>
              </a:bodyPr>
              <a:lstStyle/>
              <a:p>
                <a:pPr>
                  <a:lnSpc>
                    <a:spcPct val="106000"/>
                  </a:lnSpc>
                  <a:buSzPts val="1200"/>
                </a:pPr>
                <a:r>
                  <a:rPr lang="en-IN" sz="700" b="1" dirty="0">
                    <a:latin typeface="Open Sans" panose="020B0606030504020204" pitchFamily="34" charset="0"/>
                    <a:ea typeface="Open Sans" panose="020B0606030504020204" pitchFamily="34" charset="0"/>
                    <a:cs typeface="Open Sans" panose="020B0606030504020204" pitchFamily="34" charset="0"/>
                    <a:sym typeface="Calibri"/>
                  </a:rPr>
                  <a:t>Not applicable (capped at INR 2.20/ kWh under VGF scheme)</a:t>
                </a:r>
              </a:p>
            </p:txBody>
          </p:sp>
          <p:sp>
            <p:nvSpPr>
              <p:cNvPr id="93" name="Google Shape;111;p30">
                <a:extLst>
                  <a:ext uri="{FF2B5EF4-FFF2-40B4-BE49-F238E27FC236}">
                    <a16:creationId xmlns:a16="http://schemas.microsoft.com/office/drawing/2014/main" id="{CBF82D63-E051-4095-90AC-E11F68F874C1}"/>
                  </a:ext>
                </a:extLst>
              </p:cNvPr>
              <p:cNvSpPr/>
              <p:nvPr/>
            </p:nvSpPr>
            <p:spPr>
              <a:xfrm>
                <a:off x="1679265" y="1131638"/>
                <a:ext cx="632703" cy="278793"/>
              </a:xfrm>
              <a:prstGeom prst="rect">
                <a:avLst/>
              </a:prstGeom>
              <a:noFill/>
              <a:ln>
                <a:noFill/>
              </a:ln>
            </p:spPr>
            <p:txBody>
              <a:bodyPr spcFirstLastPara="1" wrap="square" lIns="36000" tIns="36000" rIns="36000" bIns="36000" anchor="ctr" anchorCtr="0">
                <a:noAutofit/>
              </a:bodyPr>
              <a:lstStyle/>
              <a:p>
                <a:pPr algn="ctr">
                  <a:lnSpc>
                    <a:spcPct val="106000"/>
                  </a:lnSpc>
                  <a:buSzPts val="1200"/>
                </a:pPr>
                <a:endParaRPr sz="7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94" name="Google Shape;105;p30">
                <a:extLst>
                  <a:ext uri="{FF2B5EF4-FFF2-40B4-BE49-F238E27FC236}">
                    <a16:creationId xmlns:a16="http://schemas.microsoft.com/office/drawing/2014/main" id="{011F0E18-1665-4D5E-964B-C7A30AA05A6B}"/>
                  </a:ext>
                </a:extLst>
              </p:cNvPr>
              <p:cNvSpPr/>
              <p:nvPr/>
            </p:nvSpPr>
            <p:spPr>
              <a:xfrm>
                <a:off x="335716" y="1884581"/>
                <a:ext cx="1213230" cy="310702"/>
              </a:xfrm>
              <a:prstGeom prst="rect">
                <a:avLst/>
              </a:prstGeom>
              <a:solidFill>
                <a:schemeClr val="accent1">
                  <a:lumMod val="20000"/>
                  <a:lumOff val="80000"/>
                </a:schemeClr>
              </a:solidFill>
              <a:ln>
                <a:noFill/>
              </a:ln>
            </p:spPr>
            <p:txBody>
              <a:bodyPr spcFirstLastPara="1" wrap="square" lIns="36000" tIns="36000" rIns="36000" bIns="36000" anchor="ctr" anchorCtr="0">
                <a:noAutofit/>
              </a:bodyPr>
              <a:lstStyle/>
              <a:p>
                <a:pPr>
                  <a:lnSpc>
                    <a:spcPct val="106000"/>
                  </a:lnSpc>
                </a:pPr>
                <a:r>
                  <a:rPr lang="sv-SE" sz="600" b="1" dirty="0">
                    <a:solidFill>
                      <a:srgbClr val="575756"/>
                    </a:solidFill>
                    <a:latin typeface="Open Sans" panose="020B0606030504020204" pitchFamily="34" charset="0"/>
                    <a:ea typeface="Open Sans" panose="020B0606030504020204" pitchFamily="34" charset="0"/>
                    <a:cs typeface="Open Sans" panose="020B0606030504020204" pitchFamily="34" charset="0"/>
                  </a:rPr>
                  <a:t>SECI, pan India, wind-solar hybrid, tranche IV, 1,200 MW (August 2021)</a:t>
                </a:r>
              </a:p>
            </p:txBody>
          </p:sp>
          <p:sp>
            <p:nvSpPr>
              <p:cNvPr id="98" name="Google Shape;111;p30">
                <a:extLst>
                  <a:ext uri="{FF2B5EF4-FFF2-40B4-BE49-F238E27FC236}">
                    <a16:creationId xmlns:a16="http://schemas.microsoft.com/office/drawing/2014/main" id="{C6C34825-BCED-4A9F-8351-CE91C984341B}"/>
                  </a:ext>
                </a:extLst>
              </p:cNvPr>
              <p:cNvSpPr/>
              <p:nvPr/>
            </p:nvSpPr>
            <p:spPr>
              <a:xfrm>
                <a:off x="1679265" y="1900536"/>
                <a:ext cx="632703" cy="278793"/>
              </a:xfrm>
              <a:prstGeom prst="rect">
                <a:avLst/>
              </a:prstGeom>
              <a:noFill/>
              <a:ln>
                <a:noFill/>
              </a:ln>
            </p:spPr>
            <p:txBody>
              <a:bodyPr spcFirstLastPara="1" wrap="square" lIns="36000" tIns="36000" rIns="36000" bIns="36000" anchor="ctr" anchorCtr="0">
                <a:noAutofit/>
              </a:bodyPr>
              <a:lstStyle/>
              <a:p>
                <a:pPr algn="ctr">
                  <a:lnSpc>
                    <a:spcPct val="106000"/>
                  </a:lnSpc>
                  <a:buSzPts val="1200"/>
                </a:pPr>
                <a:r>
                  <a:rPr lang="en-IN" sz="700" b="1" dirty="0">
                    <a:latin typeface="Open Sans" panose="020B0606030504020204" pitchFamily="34" charset="0"/>
                    <a:ea typeface="Open Sans" panose="020B0606030504020204" pitchFamily="34" charset="0"/>
                    <a:cs typeface="Open Sans" panose="020B0606030504020204" pitchFamily="34" charset="0"/>
                  </a:rPr>
                  <a:t>1,200</a:t>
                </a:r>
                <a:endParaRPr sz="7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99" name="Google Shape;105;p30">
                <a:extLst>
                  <a:ext uri="{FF2B5EF4-FFF2-40B4-BE49-F238E27FC236}">
                    <a16:creationId xmlns:a16="http://schemas.microsoft.com/office/drawing/2014/main" id="{26355F57-B0AC-49AB-99A1-ABD5D4AB2035}"/>
                  </a:ext>
                </a:extLst>
              </p:cNvPr>
              <p:cNvSpPr/>
              <p:nvPr/>
            </p:nvSpPr>
            <p:spPr>
              <a:xfrm>
                <a:off x="2498823" y="1921231"/>
                <a:ext cx="696969" cy="237402"/>
              </a:xfrm>
              <a:prstGeom prst="rect">
                <a:avLst/>
              </a:prstGeom>
              <a:solidFill>
                <a:srgbClr val="575756"/>
              </a:solidFill>
              <a:ln>
                <a:noFill/>
              </a:ln>
            </p:spPr>
            <p:txBody>
              <a:bodyPr spcFirstLastPara="1" wrap="square" lIns="36000" tIns="36000" rIns="36000" bIns="36000" anchor="ctr" anchorCtr="0">
                <a:noAutofit/>
              </a:bodyPr>
              <a:lstStyle/>
              <a:p>
                <a:pPr algn="ctr">
                  <a:lnSpc>
                    <a:spcPct val="106000"/>
                  </a:lnSpc>
                </a:pPr>
                <a:endParaRPr sz="800" dirty="0">
                  <a:latin typeface="Calibri" panose="020F0502020204030204" pitchFamily="34" charset="0"/>
                  <a:cs typeface="Calibri" panose="020F0502020204030204" pitchFamily="34" charset="0"/>
                </a:endParaRPr>
              </a:p>
            </p:txBody>
          </p:sp>
          <p:sp>
            <p:nvSpPr>
              <p:cNvPr id="101" name="Google Shape;111;p30">
                <a:extLst>
                  <a:ext uri="{FF2B5EF4-FFF2-40B4-BE49-F238E27FC236}">
                    <a16:creationId xmlns:a16="http://schemas.microsoft.com/office/drawing/2014/main" id="{0193FD56-23CB-4402-A46E-0C5382DAC583}"/>
                  </a:ext>
                </a:extLst>
              </p:cNvPr>
              <p:cNvSpPr/>
              <p:nvPr/>
            </p:nvSpPr>
            <p:spPr>
              <a:xfrm>
                <a:off x="3463580" y="1901642"/>
                <a:ext cx="314099" cy="278793"/>
              </a:xfrm>
              <a:prstGeom prst="rect">
                <a:avLst/>
              </a:prstGeom>
              <a:noFill/>
              <a:ln>
                <a:noFill/>
              </a:ln>
            </p:spPr>
            <p:txBody>
              <a:bodyPr spcFirstLastPara="1" wrap="square" lIns="36000" tIns="36000" rIns="36000" bIns="36000" anchor="ctr" anchorCtr="0">
                <a:noAutofit/>
              </a:bodyPr>
              <a:lstStyle/>
              <a:p>
                <a:pPr algn="ctr">
                  <a:lnSpc>
                    <a:spcPct val="106000"/>
                  </a:lnSpc>
                  <a:buSzPts val="1200"/>
                </a:pPr>
                <a:r>
                  <a:rPr lang="en-IN" sz="700" b="1" dirty="0">
                    <a:latin typeface="Open Sans" panose="020B0606030504020204" pitchFamily="34" charset="0"/>
                    <a:ea typeface="Open Sans" panose="020B0606030504020204" pitchFamily="34" charset="0"/>
                    <a:cs typeface="Open Sans" panose="020B0606030504020204" pitchFamily="34" charset="0"/>
                    <a:sym typeface="Calibri"/>
                  </a:rPr>
                  <a:t>2.34</a:t>
                </a:r>
                <a:endParaRPr sz="7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110" name="Google Shape;105;p30">
                <a:extLst>
                  <a:ext uri="{FF2B5EF4-FFF2-40B4-BE49-F238E27FC236}">
                    <a16:creationId xmlns:a16="http://schemas.microsoft.com/office/drawing/2014/main" id="{218B0B58-D8B0-4818-8F0B-60426CB88ACA}"/>
                  </a:ext>
                </a:extLst>
              </p:cNvPr>
              <p:cNvSpPr/>
              <p:nvPr/>
            </p:nvSpPr>
            <p:spPr>
              <a:xfrm>
                <a:off x="338261" y="3523807"/>
                <a:ext cx="1213231" cy="310702"/>
              </a:xfrm>
              <a:prstGeom prst="rect">
                <a:avLst/>
              </a:prstGeom>
              <a:solidFill>
                <a:schemeClr val="accent1">
                  <a:lumMod val="20000"/>
                  <a:lumOff val="80000"/>
                </a:schemeClr>
              </a:solidFill>
              <a:ln>
                <a:noFill/>
              </a:ln>
            </p:spPr>
            <p:txBody>
              <a:bodyPr spcFirstLastPara="1" wrap="square" lIns="36000" tIns="36000" rIns="36000" bIns="36000" anchor="ctr" anchorCtr="0">
                <a:noAutofit/>
              </a:bodyPr>
              <a:lstStyle/>
              <a:p>
                <a:pPr>
                  <a:lnSpc>
                    <a:spcPct val="106000"/>
                  </a:lnSpc>
                </a:pPr>
                <a:r>
                  <a:rPr lang="sv-SE" sz="600" b="1" dirty="0">
                    <a:solidFill>
                      <a:srgbClr val="575756"/>
                    </a:solidFill>
                    <a:latin typeface="Open Sans" panose="020B0606030504020204" pitchFamily="34" charset="0"/>
                    <a:ea typeface="Open Sans" panose="020B0606030504020204" pitchFamily="34" charset="0"/>
                    <a:cs typeface="Open Sans" panose="020B0606030504020204" pitchFamily="34" charset="0"/>
                  </a:rPr>
                  <a:t>RUMSL, Madhya Pradesh, solar, 550 MW (July 2021)</a:t>
                </a:r>
                <a:endParaRPr lang="en-US" sz="600" b="1" dirty="0">
                  <a:solidFill>
                    <a:srgbClr val="575756"/>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1" name="Google Shape;111;p30">
                <a:extLst>
                  <a:ext uri="{FF2B5EF4-FFF2-40B4-BE49-F238E27FC236}">
                    <a16:creationId xmlns:a16="http://schemas.microsoft.com/office/drawing/2014/main" id="{64F4DA8B-190D-4438-951C-40B9AD8AEF82}"/>
                  </a:ext>
                </a:extLst>
              </p:cNvPr>
              <p:cNvSpPr/>
              <p:nvPr/>
            </p:nvSpPr>
            <p:spPr>
              <a:xfrm>
                <a:off x="1679265" y="3539762"/>
                <a:ext cx="632703" cy="278793"/>
              </a:xfrm>
              <a:prstGeom prst="rect">
                <a:avLst/>
              </a:prstGeom>
              <a:noFill/>
              <a:ln>
                <a:noFill/>
              </a:ln>
            </p:spPr>
            <p:txBody>
              <a:bodyPr spcFirstLastPara="1" wrap="square" lIns="36000" tIns="36000" rIns="36000" bIns="36000" anchor="ctr" anchorCtr="0">
                <a:noAutofit/>
              </a:bodyPr>
              <a:lstStyle/>
              <a:p>
                <a:pPr algn="ctr">
                  <a:lnSpc>
                    <a:spcPct val="106000"/>
                  </a:lnSpc>
                  <a:buSzPts val="1200"/>
                </a:pPr>
                <a:r>
                  <a:rPr lang="en-IN" sz="700" b="1" dirty="0">
                    <a:latin typeface="Open Sans" panose="020B0606030504020204" pitchFamily="34" charset="0"/>
                    <a:ea typeface="Open Sans" panose="020B0606030504020204" pitchFamily="34" charset="0"/>
                    <a:cs typeface="Open Sans" panose="020B0606030504020204" pitchFamily="34" charset="0"/>
                    <a:sym typeface="Calibri"/>
                  </a:rPr>
                  <a:t>550</a:t>
                </a:r>
                <a:endParaRPr lang="en-IN" sz="7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112" name="Google Shape;111;p30">
                <a:extLst>
                  <a:ext uri="{FF2B5EF4-FFF2-40B4-BE49-F238E27FC236}">
                    <a16:creationId xmlns:a16="http://schemas.microsoft.com/office/drawing/2014/main" id="{31BBCD96-01C6-48E4-80F3-54084381B6CD}"/>
                  </a:ext>
                </a:extLst>
              </p:cNvPr>
              <p:cNvSpPr/>
              <p:nvPr/>
            </p:nvSpPr>
            <p:spPr>
              <a:xfrm>
                <a:off x="3509313" y="3558669"/>
                <a:ext cx="314099" cy="278793"/>
              </a:xfrm>
              <a:prstGeom prst="rect">
                <a:avLst/>
              </a:prstGeom>
              <a:noFill/>
              <a:ln>
                <a:noFill/>
              </a:ln>
            </p:spPr>
            <p:txBody>
              <a:bodyPr spcFirstLastPara="1" wrap="square" lIns="36000" tIns="36000" rIns="36000" bIns="36000" anchor="ctr" anchorCtr="0">
                <a:noAutofit/>
              </a:bodyPr>
              <a:lstStyle/>
              <a:p>
                <a:pPr algn="ctr">
                  <a:lnSpc>
                    <a:spcPct val="106000"/>
                  </a:lnSpc>
                  <a:buSzPts val="1200"/>
                </a:pPr>
                <a:r>
                  <a:rPr lang="en-IN" sz="700" b="1" dirty="0">
                    <a:latin typeface="Open Sans" panose="020B0606030504020204" pitchFamily="34" charset="0"/>
                    <a:ea typeface="Open Sans" panose="020B0606030504020204" pitchFamily="34" charset="0"/>
                    <a:cs typeface="Open Sans" panose="020B0606030504020204" pitchFamily="34" charset="0"/>
                    <a:sym typeface="Calibri"/>
                  </a:rPr>
                  <a:t>2.44</a:t>
                </a:r>
              </a:p>
            </p:txBody>
          </p:sp>
          <p:cxnSp>
            <p:nvCxnSpPr>
              <p:cNvPr id="114" name="Google Shape;112;p30">
                <a:extLst>
                  <a:ext uri="{FF2B5EF4-FFF2-40B4-BE49-F238E27FC236}">
                    <a16:creationId xmlns:a16="http://schemas.microsoft.com/office/drawing/2014/main" id="{273D8DEC-CC87-4A06-A8A2-970AC3A50D39}"/>
                  </a:ext>
                </a:extLst>
              </p:cNvPr>
              <p:cNvCxnSpPr>
                <a:cxnSpLocks/>
              </p:cNvCxnSpPr>
              <p:nvPr/>
            </p:nvCxnSpPr>
            <p:spPr>
              <a:xfrm rot="16200000" flipH="1">
                <a:off x="2764743" y="249302"/>
                <a:ext cx="1101" cy="2314919"/>
              </a:xfrm>
              <a:prstGeom prst="straightConnector1">
                <a:avLst/>
              </a:prstGeom>
              <a:noFill/>
              <a:ln w="9525" cap="flat" cmpd="sng">
                <a:solidFill>
                  <a:srgbClr val="7F7F7F"/>
                </a:solidFill>
                <a:prstDash val="dash"/>
                <a:round/>
                <a:headEnd type="none" w="sm" len="sm"/>
                <a:tailEnd type="none" w="sm" len="sm"/>
              </a:ln>
            </p:spPr>
          </p:cxnSp>
          <p:cxnSp>
            <p:nvCxnSpPr>
              <p:cNvPr id="115" name="Google Shape;112;p30">
                <a:extLst>
                  <a:ext uri="{FF2B5EF4-FFF2-40B4-BE49-F238E27FC236}">
                    <a16:creationId xmlns:a16="http://schemas.microsoft.com/office/drawing/2014/main" id="{A97D8A5A-3BFF-4923-8F60-1A4F1BA3CE86}"/>
                  </a:ext>
                </a:extLst>
              </p:cNvPr>
              <p:cNvCxnSpPr>
                <a:cxnSpLocks/>
              </p:cNvCxnSpPr>
              <p:nvPr/>
            </p:nvCxnSpPr>
            <p:spPr>
              <a:xfrm rot="16200000" flipH="1">
                <a:off x="2764743" y="664233"/>
                <a:ext cx="1101" cy="2314919"/>
              </a:xfrm>
              <a:prstGeom prst="straightConnector1">
                <a:avLst/>
              </a:prstGeom>
              <a:noFill/>
              <a:ln w="9525" cap="flat" cmpd="sng">
                <a:solidFill>
                  <a:srgbClr val="7F7F7F"/>
                </a:solidFill>
                <a:prstDash val="dash"/>
                <a:round/>
                <a:headEnd type="none" w="sm" len="sm"/>
                <a:tailEnd type="none" w="sm" len="sm"/>
              </a:ln>
            </p:spPr>
          </p:cxnSp>
          <p:cxnSp>
            <p:nvCxnSpPr>
              <p:cNvPr id="118" name="Google Shape;112;p30">
                <a:extLst>
                  <a:ext uri="{FF2B5EF4-FFF2-40B4-BE49-F238E27FC236}">
                    <a16:creationId xmlns:a16="http://schemas.microsoft.com/office/drawing/2014/main" id="{EE56BE5A-4914-4B0F-97AE-82231C728989}"/>
                  </a:ext>
                </a:extLst>
              </p:cNvPr>
              <p:cNvCxnSpPr>
                <a:cxnSpLocks/>
              </p:cNvCxnSpPr>
              <p:nvPr/>
            </p:nvCxnSpPr>
            <p:spPr>
              <a:xfrm rot="16200000" flipH="1">
                <a:off x="2764743" y="1489725"/>
                <a:ext cx="1101" cy="2314919"/>
              </a:xfrm>
              <a:prstGeom prst="straightConnector1">
                <a:avLst/>
              </a:prstGeom>
              <a:noFill/>
              <a:ln w="9525" cap="flat" cmpd="sng">
                <a:solidFill>
                  <a:srgbClr val="7F7F7F"/>
                </a:solidFill>
                <a:prstDash val="dash"/>
                <a:round/>
                <a:headEnd type="none" w="sm" len="sm"/>
                <a:tailEnd type="none" w="sm" len="sm"/>
              </a:ln>
            </p:spPr>
          </p:cxnSp>
          <p:cxnSp>
            <p:nvCxnSpPr>
              <p:cNvPr id="119" name="Google Shape;112;p30">
                <a:extLst>
                  <a:ext uri="{FF2B5EF4-FFF2-40B4-BE49-F238E27FC236}">
                    <a16:creationId xmlns:a16="http://schemas.microsoft.com/office/drawing/2014/main" id="{69C79FA0-1E52-4891-BC6A-8E0F45500FFA}"/>
                  </a:ext>
                </a:extLst>
              </p:cNvPr>
              <p:cNvCxnSpPr>
                <a:cxnSpLocks/>
              </p:cNvCxnSpPr>
              <p:nvPr/>
            </p:nvCxnSpPr>
            <p:spPr>
              <a:xfrm rot="16200000" flipH="1">
                <a:off x="2764743" y="1909706"/>
                <a:ext cx="1101" cy="2314919"/>
              </a:xfrm>
              <a:prstGeom prst="straightConnector1">
                <a:avLst/>
              </a:prstGeom>
              <a:noFill/>
              <a:ln w="9525" cap="flat" cmpd="sng">
                <a:solidFill>
                  <a:srgbClr val="7F7F7F"/>
                </a:solidFill>
                <a:prstDash val="dash"/>
                <a:round/>
                <a:headEnd type="none" w="sm" len="sm"/>
                <a:tailEnd type="none" w="sm" len="sm"/>
              </a:ln>
            </p:spPr>
          </p:cxnSp>
          <p:cxnSp>
            <p:nvCxnSpPr>
              <p:cNvPr id="120" name="Google Shape;112;p30">
                <a:extLst>
                  <a:ext uri="{FF2B5EF4-FFF2-40B4-BE49-F238E27FC236}">
                    <a16:creationId xmlns:a16="http://schemas.microsoft.com/office/drawing/2014/main" id="{8D9186D1-D4A0-498F-A619-256CA7AA2CB8}"/>
                  </a:ext>
                </a:extLst>
              </p:cNvPr>
              <p:cNvCxnSpPr>
                <a:cxnSpLocks/>
              </p:cNvCxnSpPr>
              <p:nvPr/>
            </p:nvCxnSpPr>
            <p:spPr>
              <a:xfrm rot="16200000" flipH="1">
                <a:off x="2764743" y="2335343"/>
                <a:ext cx="1101" cy="2314919"/>
              </a:xfrm>
              <a:prstGeom prst="straightConnector1">
                <a:avLst/>
              </a:prstGeom>
              <a:noFill/>
              <a:ln w="9525" cap="flat" cmpd="sng">
                <a:solidFill>
                  <a:srgbClr val="7F7F7F"/>
                </a:solidFill>
                <a:prstDash val="dash"/>
                <a:round/>
                <a:headEnd type="none" w="sm" len="sm"/>
                <a:tailEnd type="none" w="sm" len="sm"/>
              </a:ln>
            </p:spPr>
          </p:cxnSp>
          <p:cxnSp>
            <p:nvCxnSpPr>
              <p:cNvPr id="123" name="Google Shape;112;p30">
                <a:extLst>
                  <a:ext uri="{FF2B5EF4-FFF2-40B4-BE49-F238E27FC236}">
                    <a16:creationId xmlns:a16="http://schemas.microsoft.com/office/drawing/2014/main" id="{294C0324-B8E2-41F6-9F04-870B3C231E8E}"/>
                  </a:ext>
                </a:extLst>
              </p:cNvPr>
              <p:cNvCxnSpPr>
                <a:cxnSpLocks/>
              </p:cNvCxnSpPr>
              <p:nvPr/>
            </p:nvCxnSpPr>
            <p:spPr>
              <a:xfrm flipH="1">
                <a:off x="2452470" y="4706861"/>
                <a:ext cx="50828" cy="0"/>
              </a:xfrm>
              <a:prstGeom prst="straightConnector1">
                <a:avLst/>
              </a:prstGeom>
              <a:noFill/>
              <a:ln w="57150" cap="flat" cmpd="sng">
                <a:solidFill>
                  <a:schemeClr val="tx1">
                    <a:lumMod val="50000"/>
                    <a:lumOff val="50000"/>
                  </a:schemeClr>
                </a:solidFill>
                <a:prstDash val="solid"/>
                <a:round/>
                <a:headEnd type="none" w="sm" len="sm"/>
                <a:tailEnd type="none" w="sm" len="sm"/>
              </a:ln>
            </p:spPr>
          </p:cxnSp>
          <p:sp>
            <p:nvSpPr>
              <p:cNvPr id="125" name="Google Shape;105;p30">
                <a:extLst>
                  <a:ext uri="{FF2B5EF4-FFF2-40B4-BE49-F238E27FC236}">
                    <a16:creationId xmlns:a16="http://schemas.microsoft.com/office/drawing/2014/main" id="{ECA7B262-6962-4ACF-865D-B393BAAA311A}"/>
                  </a:ext>
                </a:extLst>
              </p:cNvPr>
              <p:cNvSpPr/>
              <p:nvPr/>
            </p:nvSpPr>
            <p:spPr>
              <a:xfrm>
                <a:off x="2498705" y="3586205"/>
                <a:ext cx="817195" cy="237402"/>
              </a:xfrm>
              <a:prstGeom prst="rect">
                <a:avLst/>
              </a:prstGeom>
              <a:solidFill>
                <a:srgbClr val="575756"/>
              </a:solidFill>
              <a:ln>
                <a:noFill/>
              </a:ln>
            </p:spPr>
            <p:txBody>
              <a:bodyPr spcFirstLastPara="1" wrap="square" lIns="36000" tIns="36000" rIns="36000" bIns="36000" anchor="ctr" anchorCtr="0">
                <a:noAutofit/>
              </a:bodyPr>
              <a:lstStyle/>
              <a:p>
                <a:pPr algn="ctr">
                  <a:lnSpc>
                    <a:spcPct val="106000"/>
                  </a:lnSpc>
                </a:pPr>
                <a:endParaRPr sz="800" dirty="0">
                  <a:latin typeface="Calibri" panose="020F0502020204030204" pitchFamily="34" charset="0"/>
                  <a:cs typeface="Calibri" panose="020F0502020204030204" pitchFamily="34" charset="0"/>
                </a:endParaRPr>
              </a:p>
            </p:txBody>
          </p:sp>
          <p:grpSp>
            <p:nvGrpSpPr>
              <p:cNvPr id="126" name="Group 125">
                <a:extLst>
                  <a:ext uri="{FF2B5EF4-FFF2-40B4-BE49-F238E27FC236}">
                    <a16:creationId xmlns:a16="http://schemas.microsoft.com/office/drawing/2014/main" id="{DC5420E9-5D64-431C-9970-A1251AE8A060}"/>
                  </a:ext>
                </a:extLst>
              </p:cNvPr>
              <p:cNvGrpSpPr/>
              <p:nvPr/>
            </p:nvGrpSpPr>
            <p:grpSpPr>
              <a:xfrm>
                <a:off x="335716" y="3095449"/>
                <a:ext cx="3316001" cy="310702"/>
                <a:chOff x="335716" y="3509294"/>
                <a:chExt cx="3316001" cy="310702"/>
              </a:xfrm>
            </p:grpSpPr>
            <p:grpSp>
              <p:nvGrpSpPr>
                <p:cNvPr id="152" name="Group 151">
                  <a:extLst>
                    <a:ext uri="{FF2B5EF4-FFF2-40B4-BE49-F238E27FC236}">
                      <a16:creationId xmlns:a16="http://schemas.microsoft.com/office/drawing/2014/main" id="{27824710-EB94-41AA-AA39-3E726AEB176B}"/>
                    </a:ext>
                  </a:extLst>
                </p:cNvPr>
                <p:cNvGrpSpPr/>
                <p:nvPr/>
              </p:nvGrpSpPr>
              <p:grpSpPr>
                <a:xfrm>
                  <a:off x="335716" y="3509294"/>
                  <a:ext cx="3316001" cy="310702"/>
                  <a:chOff x="336703" y="3162635"/>
                  <a:chExt cx="3316001" cy="310702"/>
                </a:xfrm>
              </p:grpSpPr>
              <p:sp>
                <p:nvSpPr>
                  <p:cNvPr id="154" name="Google Shape;105;p30">
                    <a:extLst>
                      <a:ext uri="{FF2B5EF4-FFF2-40B4-BE49-F238E27FC236}">
                        <a16:creationId xmlns:a16="http://schemas.microsoft.com/office/drawing/2014/main" id="{4F9D9753-1B58-4151-BD85-EE3B10F42D56}"/>
                      </a:ext>
                    </a:extLst>
                  </p:cNvPr>
                  <p:cNvSpPr/>
                  <p:nvPr/>
                </p:nvSpPr>
                <p:spPr>
                  <a:xfrm>
                    <a:off x="336703" y="3162635"/>
                    <a:ext cx="1213231" cy="310702"/>
                  </a:xfrm>
                  <a:prstGeom prst="rect">
                    <a:avLst/>
                  </a:prstGeom>
                  <a:solidFill>
                    <a:schemeClr val="accent1">
                      <a:lumMod val="20000"/>
                      <a:lumOff val="80000"/>
                    </a:schemeClr>
                  </a:solidFill>
                  <a:ln>
                    <a:noFill/>
                  </a:ln>
                </p:spPr>
                <p:txBody>
                  <a:bodyPr spcFirstLastPara="1" wrap="square" lIns="36000" tIns="36000" rIns="36000" bIns="36000" anchor="ctr" anchorCtr="0">
                    <a:noAutofit/>
                  </a:bodyPr>
                  <a:lstStyle/>
                  <a:p>
                    <a:pPr>
                      <a:lnSpc>
                        <a:spcPct val="106000"/>
                      </a:lnSpc>
                    </a:pPr>
                    <a:r>
                      <a:rPr lang="en-US" sz="600" b="1" dirty="0">
                        <a:solidFill>
                          <a:srgbClr val="575756"/>
                        </a:solidFill>
                        <a:latin typeface="Open Sans" panose="020B0606030504020204" pitchFamily="34" charset="0"/>
                        <a:ea typeface="Open Sans" panose="020B0606030504020204" pitchFamily="34" charset="0"/>
                        <a:cs typeface="Open Sans" panose="020B0606030504020204" pitchFamily="34" charset="0"/>
                      </a:rPr>
                      <a:t>RUMSL, Madhya Pradesh, solar, 450 MW </a:t>
                    </a:r>
                    <a:r>
                      <a:rPr lang="sv-SE" sz="600" b="1" dirty="0">
                        <a:solidFill>
                          <a:srgbClr val="575756"/>
                        </a:solidFill>
                        <a:latin typeface="Open Sans" panose="020B0606030504020204" pitchFamily="34" charset="0"/>
                        <a:ea typeface="Open Sans" panose="020B0606030504020204" pitchFamily="34" charset="0"/>
                        <a:cs typeface="Open Sans" panose="020B0606030504020204" pitchFamily="34" charset="0"/>
                      </a:rPr>
                      <a:t>(July 2021)</a:t>
                    </a:r>
                    <a:endParaRPr lang="en-US" sz="600" b="1" dirty="0">
                      <a:solidFill>
                        <a:srgbClr val="575756"/>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5" name="Google Shape;111;p30">
                    <a:extLst>
                      <a:ext uri="{FF2B5EF4-FFF2-40B4-BE49-F238E27FC236}">
                        <a16:creationId xmlns:a16="http://schemas.microsoft.com/office/drawing/2014/main" id="{DF02574C-07EC-47B7-BDF5-A5D4B3FF23A5}"/>
                      </a:ext>
                    </a:extLst>
                  </p:cNvPr>
                  <p:cNvSpPr/>
                  <p:nvPr/>
                </p:nvSpPr>
                <p:spPr>
                  <a:xfrm>
                    <a:off x="1680252" y="3178590"/>
                    <a:ext cx="632703" cy="278793"/>
                  </a:xfrm>
                  <a:prstGeom prst="rect">
                    <a:avLst/>
                  </a:prstGeom>
                  <a:noFill/>
                  <a:ln>
                    <a:noFill/>
                  </a:ln>
                </p:spPr>
                <p:txBody>
                  <a:bodyPr spcFirstLastPara="1" wrap="square" lIns="36000" tIns="36000" rIns="36000" bIns="36000" anchor="ctr" anchorCtr="0">
                    <a:noAutofit/>
                  </a:bodyPr>
                  <a:lstStyle/>
                  <a:p>
                    <a:pPr algn="ctr">
                      <a:lnSpc>
                        <a:spcPct val="106000"/>
                      </a:lnSpc>
                      <a:buSzPts val="1200"/>
                    </a:pPr>
                    <a:r>
                      <a:rPr lang="en-IN" sz="700" b="1" dirty="0">
                        <a:latin typeface="Open Sans" panose="020B0606030504020204" pitchFamily="34" charset="0"/>
                        <a:ea typeface="Open Sans" panose="020B0606030504020204" pitchFamily="34" charset="0"/>
                        <a:cs typeface="Open Sans" panose="020B0606030504020204" pitchFamily="34" charset="0"/>
                      </a:rPr>
                      <a:t>450</a:t>
                    </a:r>
                  </a:p>
                </p:txBody>
              </p:sp>
              <p:sp>
                <p:nvSpPr>
                  <p:cNvPr id="156" name="Google Shape;111;p30">
                    <a:extLst>
                      <a:ext uri="{FF2B5EF4-FFF2-40B4-BE49-F238E27FC236}">
                        <a16:creationId xmlns:a16="http://schemas.microsoft.com/office/drawing/2014/main" id="{4B67B131-A465-42B9-BD2B-A6C616F56A3E}"/>
                      </a:ext>
                    </a:extLst>
                  </p:cNvPr>
                  <p:cNvSpPr/>
                  <p:nvPr/>
                </p:nvSpPr>
                <p:spPr>
                  <a:xfrm>
                    <a:off x="3338605" y="3178590"/>
                    <a:ext cx="314099" cy="278793"/>
                  </a:xfrm>
                  <a:prstGeom prst="rect">
                    <a:avLst/>
                  </a:prstGeom>
                  <a:noFill/>
                  <a:ln>
                    <a:noFill/>
                  </a:ln>
                </p:spPr>
                <p:txBody>
                  <a:bodyPr spcFirstLastPara="1" wrap="square" lIns="36000" tIns="36000" rIns="36000" bIns="36000" anchor="ctr" anchorCtr="0">
                    <a:noAutofit/>
                  </a:bodyPr>
                  <a:lstStyle/>
                  <a:p>
                    <a:pPr algn="ctr">
                      <a:lnSpc>
                        <a:spcPct val="106000"/>
                      </a:lnSpc>
                      <a:buSzPts val="1200"/>
                    </a:pPr>
                    <a:r>
                      <a:rPr lang="en-IN" sz="700" b="1" dirty="0">
                        <a:latin typeface="Open Sans" panose="020B0606030504020204" pitchFamily="34" charset="0"/>
                        <a:ea typeface="Open Sans" panose="020B0606030504020204" pitchFamily="34" charset="0"/>
                        <a:cs typeface="Open Sans" panose="020B0606030504020204" pitchFamily="34" charset="0"/>
                        <a:sym typeface="Calibri"/>
                      </a:rPr>
                      <a:t>2.33</a:t>
                    </a:r>
                  </a:p>
                </p:txBody>
              </p:sp>
            </p:grpSp>
            <p:sp>
              <p:nvSpPr>
                <p:cNvPr id="153" name="Google Shape;105;p30">
                  <a:extLst>
                    <a:ext uri="{FF2B5EF4-FFF2-40B4-BE49-F238E27FC236}">
                      <a16:creationId xmlns:a16="http://schemas.microsoft.com/office/drawing/2014/main" id="{036DDFB0-8B65-48C1-9C45-7E188735B347}"/>
                    </a:ext>
                  </a:extLst>
                </p:cNvPr>
                <p:cNvSpPr/>
                <p:nvPr/>
              </p:nvSpPr>
              <p:spPr>
                <a:xfrm>
                  <a:off x="2502391" y="3553876"/>
                  <a:ext cx="648607" cy="237402"/>
                </a:xfrm>
                <a:prstGeom prst="rect">
                  <a:avLst/>
                </a:prstGeom>
                <a:solidFill>
                  <a:srgbClr val="575756"/>
                </a:solidFill>
                <a:ln>
                  <a:noFill/>
                </a:ln>
              </p:spPr>
              <p:txBody>
                <a:bodyPr spcFirstLastPara="1" wrap="square" lIns="36000" tIns="36000" rIns="36000" bIns="36000" anchor="ctr" anchorCtr="0">
                  <a:noAutofit/>
                </a:bodyPr>
                <a:lstStyle/>
                <a:p>
                  <a:pPr algn="ctr">
                    <a:lnSpc>
                      <a:spcPct val="106000"/>
                    </a:lnSpc>
                  </a:pPr>
                  <a:endParaRPr sz="800" dirty="0">
                    <a:latin typeface="Calibri" panose="020F0502020204030204" pitchFamily="34" charset="0"/>
                    <a:cs typeface="Calibri" panose="020F0502020204030204" pitchFamily="34" charset="0"/>
                  </a:endParaRPr>
                </a:p>
              </p:txBody>
            </p:sp>
          </p:grpSp>
          <p:grpSp>
            <p:nvGrpSpPr>
              <p:cNvPr id="127" name="Group 126">
                <a:extLst>
                  <a:ext uri="{FF2B5EF4-FFF2-40B4-BE49-F238E27FC236}">
                    <a16:creationId xmlns:a16="http://schemas.microsoft.com/office/drawing/2014/main" id="{9109F825-53BA-4365-844D-6D95FC282755}"/>
                  </a:ext>
                </a:extLst>
              </p:cNvPr>
              <p:cNvGrpSpPr/>
              <p:nvPr/>
            </p:nvGrpSpPr>
            <p:grpSpPr>
              <a:xfrm>
                <a:off x="335716" y="2694471"/>
                <a:ext cx="3241643" cy="310702"/>
                <a:chOff x="336703" y="2712958"/>
                <a:chExt cx="3241643" cy="310702"/>
              </a:xfrm>
            </p:grpSpPr>
            <p:sp>
              <p:nvSpPr>
                <p:cNvPr id="149" name="Google Shape;105;p30">
                  <a:extLst>
                    <a:ext uri="{FF2B5EF4-FFF2-40B4-BE49-F238E27FC236}">
                      <a16:creationId xmlns:a16="http://schemas.microsoft.com/office/drawing/2014/main" id="{9045AC30-F236-4AD8-AE3E-494192D87A58}"/>
                    </a:ext>
                  </a:extLst>
                </p:cNvPr>
                <p:cNvSpPr/>
                <p:nvPr/>
              </p:nvSpPr>
              <p:spPr>
                <a:xfrm>
                  <a:off x="336703" y="2712958"/>
                  <a:ext cx="1214362" cy="310702"/>
                </a:xfrm>
                <a:prstGeom prst="rect">
                  <a:avLst/>
                </a:prstGeom>
                <a:solidFill>
                  <a:schemeClr val="accent1">
                    <a:lumMod val="20000"/>
                    <a:lumOff val="80000"/>
                  </a:schemeClr>
                </a:solidFill>
                <a:ln>
                  <a:noFill/>
                </a:ln>
              </p:spPr>
              <p:txBody>
                <a:bodyPr spcFirstLastPara="1" wrap="square" lIns="36000" tIns="36000" rIns="36000" bIns="36000" anchor="ctr" anchorCtr="0">
                  <a:noAutofit/>
                </a:bodyPr>
                <a:lstStyle/>
                <a:p>
                  <a:pPr>
                    <a:lnSpc>
                      <a:spcPct val="106000"/>
                    </a:lnSpc>
                  </a:pPr>
                  <a:r>
                    <a:rPr lang="en-US" sz="600" b="1" dirty="0">
                      <a:solidFill>
                        <a:srgbClr val="575756"/>
                      </a:solidFill>
                      <a:latin typeface="Open Sans" panose="020B0606030504020204" pitchFamily="34" charset="0"/>
                      <a:ea typeface="Open Sans" panose="020B0606030504020204" pitchFamily="34" charset="0"/>
                      <a:cs typeface="Open Sans" panose="020B0606030504020204" pitchFamily="34" charset="0"/>
                    </a:rPr>
                    <a:t>RUMSL, Madhya Pradesh, solar, 500 MW (August 2021)</a:t>
                  </a:r>
                </a:p>
              </p:txBody>
            </p:sp>
            <p:sp>
              <p:nvSpPr>
                <p:cNvPr id="150" name="Google Shape;111;p30">
                  <a:extLst>
                    <a:ext uri="{FF2B5EF4-FFF2-40B4-BE49-F238E27FC236}">
                      <a16:creationId xmlns:a16="http://schemas.microsoft.com/office/drawing/2014/main" id="{27F991EA-7D49-4DD7-A2EA-D83181818F3F}"/>
                    </a:ext>
                  </a:extLst>
                </p:cNvPr>
                <p:cNvSpPr/>
                <p:nvPr/>
              </p:nvSpPr>
              <p:spPr>
                <a:xfrm>
                  <a:off x="1680252" y="2728913"/>
                  <a:ext cx="632703" cy="278793"/>
                </a:xfrm>
                <a:prstGeom prst="rect">
                  <a:avLst/>
                </a:prstGeom>
                <a:noFill/>
                <a:ln>
                  <a:noFill/>
                </a:ln>
              </p:spPr>
              <p:txBody>
                <a:bodyPr spcFirstLastPara="1" wrap="square" lIns="36000" tIns="36000" rIns="36000" bIns="36000" anchor="ctr" anchorCtr="0">
                  <a:noAutofit/>
                </a:bodyPr>
                <a:lstStyle/>
                <a:p>
                  <a:pPr algn="ctr">
                    <a:lnSpc>
                      <a:spcPct val="106000"/>
                    </a:lnSpc>
                    <a:buSzPts val="1200"/>
                  </a:pPr>
                  <a:r>
                    <a:rPr lang="en-IN" sz="700" b="1" dirty="0">
                      <a:latin typeface="Open Sans" panose="020B0606030504020204" pitchFamily="34" charset="0"/>
                      <a:ea typeface="Open Sans" panose="020B0606030504020204" pitchFamily="34" charset="0"/>
                      <a:cs typeface="Open Sans" panose="020B0606030504020204" pitchFamily="34" charset="0"/>
                    </a:rPr>
                    <a:t>500</a:t>
                  </a:r>
                </a:p>
              </p:txBody>
            </p:sp>
            <p:sp>
              <p:nvSpPr>
                <p:cNvPr id="151" name="Google Shape;111;p30">
                  <a:extLst>
                    <a:ext uri="{FF2B5EF4-FFF2-40B4-BE49-F238E27FC236}">
                      <a16:creationId xmlns:a16="http://schemas.microsoft.com/office/drawing/2014/main" id="{A438B7AC-7B13-406F-9227-4C6D86D9FCF1}"/>
                    </a:ext>
                  </a:extLst>
                </p:cNvPr>
                <p:cNvSpPr/>
                <p:nvPr/>
              </p:nvSpPr>
              <p:spPr>
                <a:xfrm>
                  <a:off x="3264247" y="2727968"/>
                  <a:ext cx="314099" cy="278793"/>
                </a:xfrm>
                <a:prstGeom prst="rect">
                  <a:avLst/>
                </a:prstGeom>
                <a:noFill/>
                <a:ln>
                  <a:noFill/>
                </a:ln>
              </p:spPr>
              <p:txBody>
                <a:bodyPr spcFirstLastPara="1" wrap="square" lIns="36000" tIns="36000" rIns="36000" bIns="36000" anchor="ctr" anchorCtr="0">
                  <a:noAutofit/>
                </a:bodyPr>
                <a:lstStyle/>
                <a:p>
                  <a:pPr algn="ctr">
                    <a:lnSpc>
                      <a:spcPct val="106000"/>
                    </a:lnSpc>
                    <a:buSzPts val="1200"/>
                  </a:pPr>
                  <a:r>
                    <a:rPr lang="en-IN" sz="700" b="1" dirty="0">
                      <a:latin typeface="Open Sans" panose="020B0606030504020204" pitchFamily="34" charset="0"/>
                      <a:ea typeface="Open Sans" panose="020B0606030504020204" pitchFamily="34" charset="0"/>
                      <a:cs typeface="Open Sans" panose="020B0606030504020204" pitchFamily="34" charset="0"/>
                      <a:sym typeface="Calibri"/>
                    </a:rPr>
                    <a:t>2.14</a:t>
                  </a:r>
                  <a:endParaRPr sz="700" b="1" dirty="0">
                    <a:latin typeface="Open Sans" panose="020B0606030504020204" pitchFamily="34" charset="0"/>
                    <a:ea typeface="Open Sans" panose="020B0606030504020204" pitchFamily="34" charset="0"/>
                    <a:cs typeface="Open Sans" panose="020B0606030504020204" pitchFamily="34" charset="0"/>
                  </a:endParaRPr>
                </a:p>
              </p:txBody>
            </p:sp>
          </p:grpSp>
          <p:sp>
            <p:nvSpPr>
              <p:cNvPr id="128" name="Google Shape;105;p30">
                <a:extLst>
                  <a:ext uri="{FF2B5EF4-FFF2-40B4-BE49-F238E27FC236}">
                    <a16:creationId xmlns:a16="http://schemas.microsoft.com/office/drawing/2014/main" id="{EF272971-3EE9-4515-B220-1909E4CD6459}"/>
                  </a:ext>
                </a:extLst>
              </p:cNvPr>
              <p:cNvSpPr/>
              <p:nvPr/>
            </p:nvSpPr>
            <p:spPr>
              <a:xfrm>
                <a:off x="2502325" y="2707383"/>
                <a:ext cx="472069" cy="237402"/>
              </a:xfrm>
              <a:prstGeom prst="rect">
                <a:avLst/>
              </a:prstGeom>
              <a:solidFill>
                <a:srgbClr val="575756"/>
              </a:solidFill>
              <a:ln>
                <a:noFill/>
              </a:ln>
            </p:spPr>
            <p:txBody>
              <a:bodyPr spcFirstLastPara="1" wrap="square" lIns="36000" tIns="36000" rIns="36000" bIns="36000" anchor="ctr" anchorCtr="0">
                <a:noAutofit/>
              </a:bodyPr>
              <a:lstStyle/>
              <a:p>
                <a:pPr algn="ctr">
                  <a:lnSpc>
                    <a:spcPct val="106000"/>
                  </a:lnSpc>
                </a:pPr>
                <a:endParaRPr sz="800" dirty="0">
                  <a:latin typeface="Calibri" panose="020F0502020204030204" pitchFamily="34" charset="0"/>
                  <a:cs typeface="Calibri" panose="020F0502020204030204" pitchFamily="34" charset="0"/>
                </a:endParaRPr>
              </a:p>
            </p:txBody>
          </p:sp>
          <p:sp>
            <p:nvSpPr>
              <p:cNvPr id="129" name="Text Placeholder 5">
                <a:extLst>
                  <a:ext uri="{FF2B5EF4-FFF2-40B4-BE49-F238E27FC236}">
                    <a16:creationId xmlns:a16="http://schemas.microsoft.com/office/drawing/2014/main" id="{4CE5B354-C5BA-4022-B8B7-70D37B4CE47F}"/>
                  </a:ext>
                </a:extLst>
              </p:cNvPr>
              <p:cNvSpPr txBox="1">
                <a:spLocks/>
              </p:cNvSpPr>
              <p:nvPr/>
            </p:nvSpPr>
            <p:spPr>
              <a:xfrm rot="16200000">
                <a:off x="-94257" y="2461373"/>
                <a:ext cx="537684" cy="204927"/>
              </a:xfrm>
              <a:prstGeom prst="rect">
                <a:avLst/>
              </a:prstGeom>
              <a:noFill/>
              <a:ln w="28575">
                <a:noFill/>
                <a:prstDash val="solid"/>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algn="ctr">
                  <a:spcBef>
                    <a:spcPts val="600"/>
                  </a:spcBef>
                  <a:spcAft>
                    <a:spcPts val="1000"/>
                  </a:spcAft>
                </a:pPr>
                <a:r>
                  <a:rPr lang="en-GB" sz="700" b="1"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Q2 FY22</a:t>
                </a:r>
                <a:endParaRPr lang="en-US" sz="7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30" name="Google Shape;105;p30">
                <a:extLst>
                  <a:ext uri="{FF2B5EF4-FFF2-40B4-BE49-F238E27FC236}">
                    <a16:creationId xmlns:a16="http://schemas.microsoft.com/office/drawing/2014/main" id="{8189C087-560B-4012-BF0C-8EAEB8103068}"/>
                  </a:ext>
                </a:extLst>
              </p:cNvPr>
              <p:cNvSpPr/>
              <p:nvPr/>
            </p:nvSpPr>
            <p:spPr>
              <a:xfrm>
                <a:off x="335716" y="1462082"/>
                <a:ext cx="1217756" cy="310702"/>
              </a:xfrm>
              <a:prstGeom prst="rect">
                <a:avLst/>
              </a:prstGeom>
              <a:solidFill>
                <a:schemeClr val="accent1">
                  <a:lumMod val="20000"/>
                  <a:lumOff val="80000"/>
                </a:schemeClr>
              </a:solidFill>
              <a:ln>
                <a:noFill/>
              </a:ln>
            </p:spPr>
            <p:txBody>
              <a:bodyPr spcFirstLastPara="1" wrap="square" lIns="36000" tIns="36000" rIns="36000" bIns="36000" anchor="ctr" anchorCtr="0">
                <a:noAutofit/>
              </a:bodyPr>
              <a:lstStyle/>
              <a:p>
                <a:pPr>
                  <a:lnSpc>
                    <a:spcPct val="106000"/>
                  </a:lnSpc>
                </a:pPr>
                <a:r>
                  <a:rPr lang="sv-SE" sz="600" b="1" dirty="0">
                    <a:solidFill>
                      <a:srgbClr val="575756"/>
                    </a:solidFill>
                    <a:latin typeface="Open Sans" panose="020B0606030504020204" pitchFamily="34" charset="0"/>
                    <a:ea typeface="Open Sans" panose="020B0606030504020204" pitchFamily="34" charset="0"/>
                    <a:cs typeface="Open Sans" panose="020B0606030504020204" pitchFamily="34" charset="0"/>
                  </a:rPr>
                  <a:t>SECI, Madhya Pradesh, wind, tranche XI, 1,200 MW (September 2021)</a:t>
                </a:r>
              </a:p>
            </p:txBody>
          </p:sp>
          <p:sp>
            <p:nvSpPr>
              <p:cNvPr id="131" name="Google Shape;111;p30">
                <a:extLst>
                  <a:ext uri="{FF2B5EF4-FFF2-40B4-BE49-F238E27FC236}">
                    <a16:creationId xmlns:a16="http://schemas.microsoft.com/office/drawing/2014/main" id="{67F1B449-1CDF-4852-A0EB-2993A40198E1}"/>
                  </a:ext>
                </a:extLst>
              </p:cNvPr>
              <p:cNvSpPr/>
              <p:nvPr/>
            </p:nvSpPr>
            <p:spPr>
              <a:xfrm>
                <a:off x="1679265" y="1485811"/>
                <a:ext cx="632703" cy="278793"/>
              </a:xfrm>
              <a:prstGeom prst="rect">
                <a:avLst/>
              </a:prstGeom>
              <a:noFill/>
              <a:ln>
                <a:noFill/>
              </a:ln>
            </p:spPr>
            <p:txBody>
              <a:bodyPr spcFirstLastPara="1" wrap="square" lIns="36000" tIns="36000" rIns="36000" bIns="36000" anchor="ctr" anchorCtr="0">
                <a:noAutofit/>
              </a:bodyPr>
              <a:lstStyle/>
              <a:p>
                <a:pPr algn="ctr">
                  <a:lnSpc>
                    <a:spcPct val="106000"/>
                  </a:lnSpc>
                  <a:buSzPts val="1200"/>
                </a:pPr>
                <a:r>
                  <a:rPr lang="en-IN" sz="700" b="1" dirty="0">
                    <a:latin typeface="Open Sans" panose="020B0606030504020204" pitchFamily="34" charset="0"/>
                    <a:ea typeface="Open Sans" panose="020B0606030504020204" pitchFamily="34" charset="0"/>
                    <a:cs typeface="Open Sans" panose="020B0606030504020204" pitchFamily="34" charset="0"/>
                  </a:rPr>
                  <a:t>1.200</a:t>
                </a:r>
                <a:endParaRPr sz="7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132" name="Google Shape;105;p30">
                <a:extLst>
                  <a:ext uri="{FF2B5EF4-FFF2-40B4-BE49-F238E27FC236}">
                    <a16:creationId xmlns:a16="http://schemas.microsoft.com/office/drawing/2014/main" id="{E4F55D63-A14D-47E6-8390-9A6B5FB4B9B3}"/>
                  </a:ext>
                </a:extLst>
              </p:cNvPr>
              <p:cNvSpPr/>
              <p:nvPr/>
            </p:nvSpPr>
            <p:spPr>
              <a:xfrm>
                <a:off x="2502473" y="1505459"/>
                <a:ext cx="1067957" cy="237402"/>
              </a:xfrm>
              <a:prstGeom prst="rect">
                <a:avLst/>
              </a:prstGeom>
              <a:solidFill>
                <a:srgbClr val="575756"/>
              </a:solidFill>
              <a:ln>
                <a:noFill/>
              </a:ln>
            </p:spPr>
            <p:txBody>
              <a:bodyPr spcFirstLastPara="1" wrap="square" lIns="36000" tIns="36000" rIns="36000" bIns="36000" anchor="ctr" anchorCtr="0">
                <a:noAutofit/>
              </a:bodyPr>
              <a:lstStyle/>
              <a:p>
                <a:pPr algn="ctr">
                  <a:lnSpc>
                    <a:spcPct val="106000"/>
                  </a:lnSpc>
                </a:pPr>
                <a:endParaRPr sz="800" dirty="0">
                  <a:latin typeface="Calibri" panose="020F0502020204030204" pitchFamily="34" charset="0"/>
                  <a:cs typeface="Calibri" panose="020F0502020204030204" pitchFamily="34" charset="0"/>
                </a:endParaRPr>
              </a:p>
            </p:txBody>
          </p:sp>
          <p:sp>
            <p:nvSpPr>
              <p:cNvPr id="133" name="Google Shape;111;p30">
                <a:extLst>
                  <a:ext uri="{FF2B5EF4-FFF2-40B4-BE49-F238E27FC236}">
                    <a16:creationId xmlns:a16="http://schemas.microsoft.com/office/drawing/2014/main" id="{26DD20B9-D9F4-4029-B337-61779D59C5B0}"/>
                  </a:ext>
                </a:extLst>
              </p:cNvPr>
              <p:cNvSpPr/>
              <p:nvPr/>
            </p:nvSpPr>
            <p:spPr>
              <a:xfrm>
                <a:off x="3563250" y="1501640"/>
                <a:ext cx="314099" cy="278793"/>
              </a:xfrm>
              <a:prstGeom prst="rect">
                <a:avLst/>
              </a:prstGeom>
              <a:noFill/>
              <a:ln>
                <a:noFill/>
              </a:ln>
            </p:spPr>
            <p:txBody>
              <a:bodyPr spcFirstLastPara="1" wrap="square" lIns="36000" tIns="36000" rIns="36000" bIns="36000" anchor="ctr" anchorCtr="0">
                <a:noAutofit/>
              </a:bodyPr>
              <a:lstStyle/>
              <a:p>
                <a:pPr algn="ctr">
                  <a:lnSpc>
                    <a:spcPct val="106000"/>
                  </a:lnSpc>
                  <a:buSzPts val="1200"/>
                </a:pPr>
                <a:r>
                  <a:rPr lang="en-IN" sz="700" b="1" dirty="0">
                    <a:latin typeface="Open Sans" panose="020B0606030504020204" pitchFamily="34" charset="0"/>
                    <a:ea typeface="Open Sans" panose="020B0606030504020204" pitchFamily="34" charset="0"/>
                    <a:cs typeface="Open Sans" panose="020B0606030504020204" pitchFamily="34" charset="0"/>
                    <a:sym typeface="Calibri"/>
                  </a:rPr>
                  <a:t>2.69</a:t>
                </a:r>
                <a:endParaRPr sz="7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134" name="Google Shape;105;p30">
                <a:extLst>
                  <a:ext uri="{FF2B5EF4-FFF2-40B4-BE49-F238E27FC236}">
                    <a16:creationId xmlns:a16="http://schemas.microsoft.com/office/drawing/2014/main" id="{B3677926-6AF0-4F35-B037-46F4E42D6374}"/>
                  </a:ext>
                </a:extLst>
              </p:cNvPr>
              <p:cNvSpPr/>
              <p:nvPr/>
            </p:nvSpPr>
            <p:spPr>
              <a:xfrm>
                <a:off x="338142" y="3952845"/>
                <a:ext cx="1213231" cy="310702"/>
              </a:xfrm>
              <a:prstGeom prst="rect">
                <a:avLst/>
              </a:prstGeom>
              <a:solidFill>
                <a:schemeClr val="accent1">
                  <a:lumMod val="20000"/>
                  <a:lumOff val="80000"/>
                </a:schemeClr>
              </a:solidFill>
              <a:ln>
                <a:noFill/>
              </a:ln>
            </p:spPr>
            <p:txBody>
              <a:bodyPr spcFirstLastPara="1" wrap="square" lIns="36000" tIns="36000" rIns="36000" bIns="36000" anchor="ctr" anchorCtr="0">
                <a:noAutofit/>
              </a:bodyPr>
              <a:lstStyle/>
              <a:p>
                <a:pPr>
                  <a:lnSpc>
                    <a:spcPct val="106000"/>
                  </a:lnSpc>
                </a:pPr>
                <a:r>
                  <a:rPr lang="en-US" sz="600" b="1" dirty="0">
                    <a:solidFill>
                      <a:srgbClr val="575756"/>
                    </a:solidFill>
                    <a:latin typeface="Open Sans" panose="020B0606030504020204" pitchFamily="34" charset="0"/>
                    <a:ea typeface="Open Sans" panose="020B0606030504020204" pitchFamily="34" charset="0"/>
                    <a:cs typeface="Open Sans" panose="020B0606030504020204" pitchFamily="34" charset="0"/>
                  </a:rPr>
                  <a:t>MSEDCL, pan India, wind-solar hybrid, 500 MW (July 2021) </a:t>
                </a:r>
              </a:p>
            </p:txBody>
          </p:sp>
          <p:sp>
            <p:nvSpPr>
              <p:cNvPr id="135" name="Google Shape;111;p30">
                <a:extLst>
                  <a:ext uri="{FF2B5EF4-FFF2-40B4-BE49-F238E27FC236}">
                    <a16:creationId xmlns:a16="http://schemas.microsoft.com/office/drawing/2014/main" id="{022C0B76-B466-45AC-927E-1C345EB953FB}"/>
                  </a:ext>
                </a:extLst>
              </p:cNvPr>
              <p:cNvSpPr/>
              <p:nvPr/>
            </p:nvSpPr>
            <p:spPr>
              <a:xfrm>
                <a:off x="1679146" y="3968800"/>
                <a:ext cx="632703" cy="278793"/>
              </a:xfrm>
              <a:prstGeom prst="rect">
                <a:avLst/>
              </a:prstGeom>
              <a:noFill/>
              <a:ln>
                <a:noFill/>
              </a:ln>
            </p:spPr>
            <p:txBody>
              <a:bodyPr spcFirstLastPara="1" wrap="square" lIns="36000" tIns="36000" rIns="36000" bIns="36000" anchor="ctr" anchorCtr="0">
                <a:noAutofit/>
              </a:bodyPr>
              <a:lstStyle/>
              <a:p>
                <a:pPr algn="ctr">
                  <a:lnSpc>
                    <a:spcPct val="106000"/>
                  </a:lnSpc>
                  <a:buSzPts val="1200"/>
                </a:pPr>
                <a:r>
                  <a:rPr lang="en-IN" sz="700" b="1" dirty="0">
                    <a:latin typeface="Open Sans" panose="020B0606030504020204" pitchFamily="34" charset="0"/>
                    <a:ea typeface="Open Sans" panose="020B0606030504020204" pitchFamily="34" charset="0"/>
                    <a:cs typeface="Open Sans" panose="020B0606030504020204" pitchFamily="34" charset="0"/>
                    <a:sym typeface="Calibri"/>
                  </a:rPr>
                  <a:t>500</a:t>
                </a:r>
                <a:endParaRPr lang="en-IN" sz="7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136" name="Google Shape;111;p30">
                <a:extLst>
                  <a:ext uri="{FF2B5EF4-FFF2-40B4-BE49-F238E27FC236}">
                    <a16:creationId xmlns:a16="http://schemas.microsoft.com/office/drawing/2014/main" id="{0E762A16-5EC8-4DF5-BD47-E5EA2D80908A}"/>
                  </a:ext>
                </a:extLst>
              </p:cNvPr>
              <p:cNvSpPr/>
              <p:nvPr/>
            </p:nvSpPr>
            <p:spPr>
              <a:xfrm>
                <a:off x="3626961" y="3987707"/>
                <a:ext cx="314099" cy="278793"/>
              </a:xfrm>
              <a:prstGeom prst="rect">
                <a:avLst/>
              </a:prstGeom>
              <a:noFill/>
              <a:ln>
                <a:noFill/>
              </a:ln>
            </p:spPr>
            <p:txBody>
              <a:bodyPr spcFirstLastPara="1" wrap="square" lIns="36000" tIns="36000" rIns="36000" bIns="36000" anchor="ctr" anchorCtr="0">
                <a:noAutofit/>
              </a:bodyPr>
              <a:lstStyle/>
              <a:p>
                <a:pPr algn="ctr">
                  <a:lnSpc>
                    <a:spcPct val="106000"/>
                  </a:lnSpc>
                  <a:buSzPts val="1200"/>
                </a:pPr>
                <a:r>
                  <a:rPr lang="en-IN" sz="700" b="1" dirty="0">
                    <a:latin typeface="Open Sans" panose="020B0606030504020204" pitchFamily="34" charset="0"/>
                    <a:ea typeface="Open Sans" panose="020B0606030504020204" pitchFamily="34" charset="0"/>
                    <a:cs typeface="Open Sans" panose="020B0606030504020204" pitchFamily="34" charset="0"/>
                    <a:sym typeface="Calibri"/>
                  </a:rPr>
                  <a:t>2.62</a:t>
                </a:r>
              </a:p>
            </p:txBody>
          </p:sp>
          <p:cxnSp>
            <p:nvCxnSpPr>
              <p:cNvPr id="137" name="Google Shape;112;p30">
                <a:extLst>
                  <a:ext uri="{FF2B5EF4-FFF2-40B4-BE49-F238E27FC236}">
                    <a16:creationId xmlns:a16="http://schemas.microsoft.com/office/drawing/2014/main" id="{22F0050C-3710-49AE-8583-B8F535FEE881}"/>
                  </a:ext>
                </a:extLst>
              </p:cNvPr>
              <p:cNvCxnSpPr>
                <a:cxnSpLocks/>
              </p:cNvCxnSpPr>
              <p:nvPr/>
            </p:nvCxnSpPr>
            <p:spPr>
              <a:xfrm rot="16200000" flipH="1">
                <a:off x="2764624" y="2750527"/>
                <a:ext cx="1101" cy="2314919"/>
              </a:xfrm>
              <a:prstGeom prst="straightConnector1">
                <a:avLst/>
              </a:prstGeom>
              <a:noFill/>
              <a:ln w="9525" cap="flat" cmpd="sng">
                <a:solidFill>
                  <a:srgbClr val="7F7F7F"/>
                </a:solidFill>
                <a:prstDash val="dash"/>
                <a:round/>
                <a:headEnd type="none" w="sm" len="sm"/>
                <a:tailEnd type="none" w="sm" len="sm"/>
              </a:ln>
            </p:spPr>
          </p:cxnSp>
          <p:sp>
            <p:nvSpPr>
              <p:cNvPr id="138" name="Google Shape;105;p30">
                <a:extLst>
                  <a:ext uri="{FF2B5EF4-FFF2-40B4-BE49-F238E27FC236}">
                    <a16:creationId xmlns:a16="http://schemas.microsoft.com/office/drawing/2014/main" id="{80E11945-FDF4-4C94-AB86-B3048D9844D7}"/>
                  </a:ext>
                </a:extLst>
              </p:cNvPr>
              <p:cNvSpPr/>
              <p:nvPr/>
            </p:nvSpPr>
            <p:spPr>
              <a:xfrm>
                <a:off x="2498586" y="4015243"/>
                <a:ext cx="1010727" cy="237402"/>
              </a:xfrm>
              <a:prstGeom prst="rect">
                <a:avLst/>
              </a:prstGeom>
              <a:solidFill>
                <a:srgbClr val="575756"/>
              </a:solidFill>
              <a:ln>
                <a:noFill/>
              </a:ln>
            </p:spPr>
            <p:txBody>
              <a:bodyPr spcFirstLastPara="1" wrap="square" lIns="36000" tIns="36000" rIns="36000" bIns="36000" anchor="ctr" anchorCtr="0">
                <a:noAutofit/>
              </a:bodyPr>
              <a:lstStyle/>
              <a:p>
                <a:pPr algn="ctr">
                  <a:lnSpc>
                    <a:spcPct val="106000"/>
                  </a:lnSpc>
                </a:pPr>
                <a:endParaRPr sz="800" dirty="0">
                  <a:latin typeface="Calibri" panose="020F0502020204030204" pitchFamily="34" charset="0"/>
                  <a:cs typeface="Calibri" panose="020F0502020204030204" pitchFamily="34" charset="0"/>
                </a:endParaRPr>
              </a:p>
            </p:txBody>
          </p:sp>
          <p:sp>
            <p:nvSpPr>
              <p:cNvPr id="139" name="Google Shape;105;p30">
                <a:extLst>
                  <a:ext uri="{FF2B5EF4-FFF2-40B4-BE49-F238E27FC236}">
                    <a16:creationId xmlns:a16="http://schemas.microsoft.com/office/drawing/2014/main" id="{E25FEF13-315C-4370-A4AB-1D34E78EB008}"/>
                  </a:ext>
                </a:extLst>
              </p:cNvPr>
              <p:cNvSpPr/>
              <p:nvPr/>
            </p:nvSpPr>
            <p:spPr>
              <a:xfrm>
                <a:off x="338142" y="4357108"/>
                <a:ext cx="1213231" cy="310702"/>
              </a:xfrm>
              <a:prstGeom prst="rect">
                <a:avLst/>
              </a:prstGeom>
              <a:solidFill>
                <a:schemeClr val="accent1">
                  <a:lumMod val="20000"/>
                  <a:lumOff val="80000"/>
                </a:schemeClr>
              </a:solidFill>
              <a:ln>
                <a:noFill/>
              </a:ln>
            </p:spPr>
            <p:txBody>
              <a:bodyPr spcFirstLastPara="1" wrap="square" lIns="36000" tIns="36000" rIns="36000" bIns="36000" anchor="ctr" anchorCtr="0">
                <a:noAutofit/>
              </a:bodyPr>
              <a:lstStyle/>
              <a:p>
                <a:pPr>
                  <a:lnSpc>
                    <a:spcPct val="106000"/>
                  </a:lnSpc>
                </a:pPr>
                <a:r>
                  <a:rPr lang="en-US" sz="600" b="1" dirty="0">
                    <a:solidFill>
                      <a:srgbClr val="575756"/>
                    </a:solidFill>
                    <a:latin typeface="Open Sans" panose="020B0606030504020204" pitchFamily="34" charset="0"/>
                    <a:ea typeface="Open Sans" panose="020B0606030504020204" pitchFamily="34" charset="0"/>
                    <a:cs typeface="Open Sans" panose="020B0606030504020204" pitchFamily="34" charset="0"/>
                  </a:rPr>
                  <a:t>MSEDCL, pan India, solar, 500 MW (July 2021) </a:t>
                </a:r>
              </a:p>
            </p:txBody>
          </p:sp>
          <p:sp>
            <p:nvSpPr>
              <p:cNvPr id="140" name="Google Shape;111;p30">
                <a:extLst>
                  <a:ext uri="{FF2B5EF4-FFF2-40B4-BE49-F238E27FC236}">
                    <a16:creationId xmlns:a16="http://schemas.microsoft.com/office/drawing/2014/main" id="{2AA52F10-7313-41D0-BE2F-E356115FA202}"/>
                  </a:ext>
                </a:extLst>
              </p:cNvPr>
              <p:cNvSpPr/>
              <p:nvPr/>
            </p:nvSpPr>
            <p:spPr>
              <a:xfrm>
                <a:off x="1679146" y="4373063"/>
                <a:ext cx="632703" cy="278793"/>
              </a:xfrm>
              <a:prstGeom prst="rect">
                <a:avLst/>
              </a:prstGeom>
              <a:noFill/>
              <a:ln>
                <a:noFill/>
              </a:ln>
            </p:spPr>
            <p:txBody>
              <a:bodyPr spcFirstLastPara="1" wrap="square" lIns="36000" tIns="36000" rIns="36000" bIns="36000" anchor="ctr" anchorCtr="0">
                <a:noAutofit/>
              </a:bodyPr>
              <a:lstStyle/>
              <a:p>
                <a:pPr algn="ctr">
                  <a:lnSpc>
                    <a:spcPct val="106000"/>
                  </a:lnSpc>
                  <a:buSzPts val="1200"/>
                </a:pPr>
                <a:r>
                  <a:rPr lang="en-IN" sz="700" b="1" dirty="0">
                    <a:latin typeface="Open Sans" panose="020B0606030504020204" pitchFamily="34" charset="0"/>
                    <a:ea typeface="Open Sans" panose="020B0606030504020204" pitchFamily="34" charset="0"/>
                    <a:cs typeface="Open Sans" panose="020B0606030504020204" pitchFamily="34" charset="0"/>
                    <a:sym typeface="Calibri"/>
                  </a:rPr>
                  <a:t>500</a:t>
                </a:r>
                <a:endParaRPr lang="en-IN" sz="7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141" name="Google Shape;111;p30">
                <a:extLst>
                  <a:ext uri="{FF2B5EF4-FFF2-40B4-BE49-F238E27FC236}">
                    <a16:creationId xmlns:a16="http://schemas.microsoft.com/office/drawing/2014/main" id="{7A3EA606-1124-428E-AD0B-09150F8E205F}"/>
                  </a:ext>
                </a:extLst>
              </p:cNvPr>
              <p:cNvSpPr/>
              <p:nvPr/>
            </p:nvSpPr>
            <p:spPr>
              <a:xfrm>
                <a:off x="3626961" y="4391970"/>
                <a:ext cx="314099" cy="278793"/>
              </a:xfrm>
              <a:prstGeom prst="rect">
                <a:avLst/>
              </a:prstGeom>
              <a:noFill/>
              <a:ln>
                <a:noFill/>
              </a:ln>
            </p:spPr>
            <p:txBody>
              <a:bodyPr spcFirstLastPara="1" wrap="square" lIns="36000" tIns="36000" rIns="36000" bIns="36000" anchor="ctr" anchorCtr="0">
                <a:noAutofit/>
              </a:bodyPr>
              <a:lstStyle/>
              <a:p>
                <a:pPr algn="ctr">
                  <a:lnSpc>
                    <a:spcPct val="106000"/>
                  </a:lnSpc>
                  <a:buSzPts val="1200"/>
                </a:pPr>
                <a:r>
                  <a:rPr lang="en-IN" sz="700" b="1" dirty="0">
                    <a:latin typeface="Open Sans" panose="020B0606030504020204" pitchFamily="34" charset="0"/>
                    <a:ea typeface="Open Sans" panose="020B0606030504020204" pitchFamily="34" charset="0"/>
                    <a:cs typeface="Open Sans" panose="020B0606030504020204" pitchFamily="34" charset="0"/>
                    <a:sym typeface="Calibri"/>
                  </a:rPr>
                  <a:t>2.42</a:t>
                </a:r>
              </a:p>
            </p:txBody>
          </p:sp>
          <p:cxnSp>
            <p:nvCxnSpPr>
              <p:cNvPr id="142" name="Google Shape;112;p30">
                <a:extLst>
                  <a:ext uri="{FF2B5EF4-FFF2-40B4-BE49-F238E27FC236}">
                    <a16:creationId xmlns:a16="http://schemas.microsoft.com/office/drawing/2014/main" id="{6FF8BAA5-5296-4777-90A7-21FCEE71DF6A}"/>
                  </a:ext>
                </a:extLst>
              </p:cNvPr>
              <p:cNvCxnSpPr>
                <a:cxnSpLocks/>
              </p:cNvCxnSpPr>
              <p:nvPr/>
            </p:nvCxnSpPr>
            <p:spPr>
              <a:xfrm rot="16200000" flipH="1">
                <a:off x="2764624" y="3168644"/>
                <a:ext cx="1101" cy="2314919"/>
              </a:xfrm>
              <a:prstGeom prst="straightConnector1">
                <a:avLst/>
              </a:prstGeom>
              <a:noFill/>
              <a:ln w="9525" cap="flat" cmpd="sng">
                <a:solidFill>
                  <a:srgbClr val="7F7F7F"/>
                </a:solidFill>
                <a:prstDash val="dash"/>
                <a:round/>
                <a:headEnd type="none" w="sm" len="sm"/>
                <a:tailEnd type="none" w="sm" len="sm"/>
              </a:ln>
            </p:spPr>
          </p:cxnSp>
          <p:sp>
            <p:nvSpPr>
              <p:cNvPr id="143" name="Google Shape;105;p30">
                <a:extLst>
                  <a:ext uri="{FF2B5EF4-FFF2-40B4-BE49-F238E27FC236}">
                    <a16:creationId xmlns:a16="http://schemas.microsoft.com/office/drawing/2014/main" id="{857785F2-0DA5-4BC1-8A23-AC9E6CB2F09F}"/>
                  </a:ext>
                </a:extLst>
              </p:cNvPr>
              <p:cNvSpPr/>
              <p:nvPr/>
            </p:nvSpPr>
            <p:spPr>
              <a:xfrm>
                <a:off x="2498586" y="4419506"/>
                <a:ext cx="758377" cy="237402"/>
              </a:xfrm>
              <a:prstGeom prst="rect">
                <a:avLst/>
              </a:prstGeom>
              <a:solidFill>
                <a:srgbClr val="575756"/>
              </a:solidFill>
              <a:ln>
                <a:noFill/>
              </a:ln>
            </p:spPr>
            <p:txBody>
              <a:bodyPr spcFirstLastPara="1" wrap="square" lIns="36000" tIns="36000" rIns="36000" bIns="36000" anchor="ctr" anchorCtr="0">
                <a:noAutofit/>
              </a:bodyPr>
              <a:lstStyle/>
              <a:p>
                <a:pPr algn="ctr">
                  <a:lnSpc>
                    <a:spcPct val="106000"/>
                  </a:lnSpc>
                </a:pPr>
                <a:endParaRPr sz="800" dirty="0">
                  <a:latin typeface="Calibri" panose="020F0502020204030204" pitchFamily="34" charset="0"/>
                  <a:cs typeface="Calibri" panose="020F0502020204030204" pitchFamily="34" charset="0"/>
                </a:endParaRPr>
              </a:p>
            </p:txBody>
          </p:sp>
          <p:sp>
            <p:nvSpPr>
              <p:cNvPr id="144" name="Google Shape;105;p30">
                <a:extLst>
                  <a:ext uri="{FF2B5EF4-FFF2-40B4-BE49-F238E27FC236}">
                    <a16:creationId xmlns:a16="http://schemas.microsoft.com/office/drawing/2014/main" id="{D68FA816-A1F0-46BB-8D30-7C0531FEF86E}"/>
                  </a:ext>
                </a:extLst>
              </p:cNvPr>
              <p:cNvSpPr/>
              <p:nvPr/>
            </p:nvSpPr>
            <p:spPr>
              <a:xfrm>
                <a:off x="335716" y="2293286"/>
                <a:ext cx="1213230" cy="310702"/>
              </a:xfrm>
              <a:prstGeom prst="rect">
                <a:avLst/>
              </a:prstGeom>
              <a:solidFill>
                <a:schemeClr val="accent1">
                  <a:lumMod val="20000"/>
                  <a:lumOff val="80000"/>
                </a:schemeClr>
              </a:solidFill>
              <a:ln>
                <a:noFill/>
              </a:ln>
            </p:spPr>
            <p:txBody>
              <a:bodyPr spcFirstLastPara="1" wrap="square" lIns="36000" tIns="36000" rIns="36000" bIns="36000" anchor="ctr" anchorCtr="0">
                <a:noAutofit/>
              </a:bodyPr>
              <a:lstStyle/>
              <a:p>
                <a:pPr>
                  <a:lnSpc>
                    <a:spcPct val="106000"/>
                  </a:lnSpc>
                </a:pPr>
                <a:r>
                  <a:rPr lang="sv-SE" sz="600" b="1" dirty="0">
                    <a:solidFill>
                      <a:srgbClr val="575756"/>
                    </a:solidFill>
                    <a:latin typeface="Open Sans" panose="020B0606030504020204" pitchFamily="34" charset="0"/>
                    <a:ea typeface="Open Sans" panose="020B0606030504020204" pitchFamily="34" charset="0"/>
                    <a:cs typeface="Open Sans" panose="020B0606030504020204" pitchFamily="34" charset="0"/>
                  </a:rPr>
                  <a:t>BREDA, Bihar, solar, 250 MW (August 2021)</a:t>
                </a:r>
              </a:p>
            </p:txBody>
          </p:sp>
          <p:sp>
            <p:nvSpPr>
              <p:cNvPr id="145" name="Google Shape;111;p30">
                <a:extLst>
                  <a:ext uri="{FF2B5EF4-FFF2-40B4-BE49-F238E27FC236}">
                    <a16:creationId xmlns:a16="http://schemas.microsoft.com/office/drawing/2014/main" id="{2877930B-669D-45A8-8D65-D2C8DE4B60F0}"/>
                  </a:ext>
                </a:extLst>
              </p:cNvPr>
              <p:cNvSpPr/>
              <p:nvPr/>
            </p:nvSpPr>
            <p:spPr>
              <a:xfrm>
                <a:off x="1679265" y="2309241"/>
                <a:ext cx="632703" cy="278793"/>
              </a:xfrm>
              <a:prstGeom prst="rect">
                <a:avLst/>
              </a:prstGeom>
              <a:noFill/>
              <a:ln>
                <a:noFill/>
              </a:ln>
            </p:spPr>
            <p:txBody>
              <a:bodyPr spcFirstLastPara="1" wrap="square" lIns="36000" tIns="36000" rIns="36000" bIns="36000" anchor="ctr" anchorCtr="0">
                <a:noAutofit/>
              </a:bodyPr>
              <a:lstStyle/>
              <a:p>
                <a:pPr algn="ctr">
                  <a:lnSpc>
                    <a:spcPct val="106000"/>
                  </a:lnSpc>
                  <a:buSzPts val="1200"/>
                </a:pPr>
                <a:r>
                  <a:rPr lang="en-IN" sz="700" b="1" dirty="0">
                    <a:latin typeface="Open Sans" panose="020B0606030504020204" pitchFamily="34" charset="0"/>
                    <a:ea typeface="Open Sans" panose="020B0606030504020204" pitchFamily="34" charset="0"/>
                    <a:cs typeface="Open Sans" panose="020B0606030504020204" pitchFamily="34" charset="0"/>
                  </a:rPr>
                  <a:t>200</a:t>
                </a:r>
                <a:endParaRPr sz="7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146" name="Google Shape;105;p30">
                <a:extLst>
                  <a:ext uri="{FF2B5EF4-FFF2-40B4-BE49-F238E27FC236}">
                    <a16:creationId xmlns:a16="http://schemas.microsoft.com/office/drawing/2014/main" id="{7C525C08-1514-433D-931B-70A7B0A1B517}"/>
                  </a:ext>
                </a:extLst>
              </p:cNvPr>
              <p:cNvSpPr/>
              <p:nvPr/>
            </p:nvSpPr>
            <p:spPr>
              <a:xfrm>
                <a:off x="2505749" y="2329936"/>
                <a:ext cx="1200713" cy="237402"/>
              </a:xfrm>
              <a:prstGeom prst="rect">
                <a:avLst/>
              </a:prstGeom>
              <a:solidFill>
                <a:srgbClr val="575756"/>
              </a:solidFill>
              <a:ln>
                <a:noFill/>
              </a:ln>
            </p:spPr>
            <p:txBody>
              <a:bodyPr spcFirstLastPara="1" wrap="square" lIns="36000" tIns="36000" rIns="36000" bIns="36000" anchor="ctr" anchorCtr="0">
                <a:noAutofit/>
              </a:bodyPr>
              <a:lstStyle/>
              <a:p>
                <a:pPr algn="ctr">
                  <a:lnSpc>
                    <a:spcPct val="106000"/>
                  </a:lnSpc>
                </a:pPr>
                <a:endParaRPr sz="800" dirty="0">
                  <a:latin typeface="Calibri" panose="020F0502020204030204" pitchFamily="34" charset="0"/>
                  <a:cs typeface="Calibri" panose="020F0502020204030204" pitchFamily="34" charset="0"/>
                </a:endParaRPr>
              </a:p>
            </p:txBody>
          </p:sp>
          <p:sp>
            <p:nvSpPr>
              <p:cNvPr id="147" name="Google Shape;111;p30">
                <a:extLst>
                  <a:ext uri="{FF2B5EF4-FFF2-40B4-BE49-F238E27FC236}">
                    <a16:creationId xmlns:a16="http://schemas.microsoft.com/office/drawing/2014/main" id="{DF81DF6B-A9F1-4CBB-9573-033B09FE844C}"/>
                  </a:ext>
                </a:extLst>
              </p:cNvPr>
              <p:cNvSpPr/>
              <p:nvPr/>
            </p:nvSpPr>
            <p:spPr>
              <a:xfrm>
                <a:off x="3737256" y="2324386"/>
                <a:ext cx="314099" cy="278793"/>
              </a:xfrm>
              <a:prstGeom prst="rect">
                <a:avLst/>
              </a:prstGeom>
              <a:noFill/>
              <a:ln>
                <a:noFill/>
              </a:ln>
            </p:spPr>
            <p:txBody>
              <a:bodyPr spcFirstLastPara="1" wrap="square" lIns="36000" tIns="36000" rIns="36000" bIns="36000" anchor="ctr" anchorCtr="0">
                <a:noAutofit/>
              </a:bodyPr>
              <a:lstStyle/>
              <a:p>
                <a:pPr algn="ctr">
                  <a:lnSpc>
                    <a:spcPct val="106000"/>
                  </a:lnSpc>
                  <a:buSzPts val="1200"/>
                </a:pPr>
                <a:r>
                  <a:rPr lang="en-IN" sz="700" b="1" dirty="0">
                    <a:latin typeface="Open Sans" panose="020B0606030504020204" pitchFamily="34" charset="0"/>
                    <a:ea typeface="Open Sans" panose="020B0606030504020204" pitchFamily="34" charset="0"/>
                    <a:cs typeface="Open Sans" panose="020B0606030504020204" pitchFamily="34" charset="0"/>
                    <a:sym typeface="Calibri"/>
                  </a:rPr>
                  <a:t>3.11</a:t>
                </a:r>
                <a:endParaRPr sz="700" b="1" dirty="0">
                  <a:latin typeface="Open Sans" panose="020B0606030504020204" pitchFamily="34" charset="0"/>
                  <a:ea typeface="Open Sans" panose="020B0606030504020204" pitchFamily="34" charset="0"/>
                  <a:cs typeface="Open Sans" panose="020B0606030504020204" pitchFamily="34" charset="0"/>
                </a:endParaRPr>
              </a:p>
            </p:txBody>
          </p:sp>
          <p:cxnSp>
            <p:nvCxnSpPr>
              <p:cNvPr id="148" name="Google Shape;112;p30">
                <a:extLst>
                  <a:ext uri="{FF2B5EF4-FFF2-40B4-BE49-F238E27FC236}">
                    <a16:creationId xmlns:a16="http://schemas.microsoft.com/office/drawing/2014/main" id="{BE499DC6-E6FA-4E73-AB1C-4557C664BAE8}"/>
                  </a:ext>
                </a:extLst>
              </p:cNvPr>
              <p:cNvCxnSpPr>
                <a:cxnSpLocks/>
              </p:cNvCxnSpPr>
              <p:nvPr/>
            </p:nvCxnSpPr>
            <p:spPr>
              <a:xfrm rot="16200000" flipH="1">
                <a:off x="2764743" y="1072938"/>
                <a:ext cx="1101" cy="2314919"/>
              </a:xfrm>
              <a:prstGeom prst="straightConnector1">
                <a:avLst/>
              </a:prstGeom>
              <a:noFill/>
              <a:ln w="9525" cap="flat" cmpd="sng">
                <a:solidFill>
                  <a:srgbClr val="7F7F7F"/>
                </a:solidFill>
                <a:prstDash val="dash"/>
                <a:round/>
                <a:headEnd type="none" w="sm" len="sm"/>
                <a:tailEnd type="none" w="sm" len="sm"/>
              </a:ln>
            </p:spPr>
          </p:cxnSp>
        </p:grpSp>
      </p:grpSp>
      <p:sp>
        <p:nvSpPr>
          <p:cNvPr id="157" name="Text Placeholder 3">
            <a:extLst>
              <a:ext uri="{FF2B5EF4-FFF2-40B4-BE49-F238E27FC236}">
                <a16:creationId xmlns:a16="http://schemas.microsoft.com/office/drawing/2014/main" id="{D605748F-DFC6-4211-BA92-0EC04DF5B40E}"/>
              </a:ext>
            </a:extLst>
          </p:cNvPr>
          <p:cNvSpPr txBox="1">
            <a:spLocks/>
          </p:cNvSpPr>
          <p:nvPr/>
        </p:nvSpPr>
        <p:spPr>
          <a:xfrm>
            <a:off x="72120" y="4551443"/>
            <a:ext cx="6359306" cy="56294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55600" algn="l" rtl="0">
              <a:lnSpc>
                <a:spcPct val="100000"/>
              </a:lnSpc>
              <a:spcBef>
                <a:spcPts val="600"/>
              </a:spcBef>
              <a:spcAft>
                <a:spcPts val="0"/>
              </a:spcAft>
              <a:buClr>
                <a:schemeClr val="lt1"/>
              </a:buClr>
              <a:buSzPts val="2000"/>
              <a:buFont typeface="Open Sans"/>
              <a:buChar char="○"/>
              <a:defRPr sz="2000" b="0" i="0" u="none" strike="noStrike" cap="none">
                <a:solidFill>
                  <a:schemeClr val="lt1"/>
                </a:solidFill>
                <a:latin typeface="Open Sans"/>
                <a:ea typeface="Open Sans"/>
                <a:cs typeface="Open Sans"/>
                <a:sym typeface="Open Sans"/>
              </a:defRPr>
            </a:lvl1pPr>
            <a:lvl2pPr marL="914400" marR="0" lvl="1" indent="-355600" algn="l" rtl="0">
              <a:lnSpc>
                <a:spcPct val="100000"/>
              </a:lnSpc>
              <a:spcBef>
                <a:spcPts val="0"/>
              </a:spcBef>
              <a:spcAft>
                <a:spcPts val="0"/>
              </a:spcAft>
              <a:buClr>
                <a:schemeClr val="lt1"/>
              </a:buClr>
              <a:buSzPts val="2000"/>
              <a:buFont typeface="Open Sans"/>
              <a:buChar char="●"/>
              <a:defRPr sz="2000" b="0" i="0" u="none" strike="noStrike" cap="none">
                <a:solidFill>
                  <a:schemeClr val="lt1"/>
                </a:solidFill>
                <a:latin typeface="Open Sans"/>
                <a:ea typeface="Open Sans"/>
                <a:cs typeface="Open Sans"/>
                <a:sym typeface="Open Sans"/>
              </a:defRPr>
            </a:lvl2pPr>
            <a:lvl3pPr marL="1371600" marR="0" lvl="2" indent="-355600" algn="l" rtl="0">
              <a:lnSpc>
                <a:spcPct val="100000"/>
              </a:lnSpc>
              <a:spcBef>
                <a:spcPts val="0"/>
              </a:spcBef>
              <a:spcAft>
                <a:spcPts val="0"/>
              </a:spcAft>
              <a:buClr>
                <a:schemeClr val="lt1"/>
              </a:buClr>
              <a:buSzPts val="2000"/>
              <a:buFont typeface="Open Sans"/>
              <a:buChar char="■"/>
              <a:defRPr sz="2000" b="0" i="0" u="none" strike="noStrike" cap="none">
                <a:solidFill>
                  <a:schemeClr val="lt1"/>
                </a:solidFill>
                <a:latin typeface="Open Sans"/>
                <a:ea typeface="Open Sans"/>
                <a:cs typeface="Open Sans"/>
                <a:sym typeface="Open Sans"/>
              </a:defRPr>
            </a:lvl3pPr>
            <a:lvl4pPr marL="1828800" marR="0" lvl="3" indent="-355600" algn="l" rtl="0">
              <a:lnSpc>
                <a:spcPct val="100000"/>
              </a:lnSpc>
              <a:spcBef>
                <a:spcPts val="0"/>
              </a:spcBef>
              <a:spcAft>
                <a:spcPts val="0"/>
              </a:spcAft>
              <a:buClr>
                <a:schemeClr val="lt1"/>
              </a:buClr>
              <a:buSzPts val="2000"/>
              <a:buFont typeface="Open Sans"/>
              <a:buChar char="●"/>
              <a:defRPr sz="2000" b="0" i="0" u="none" strike="noStrike" cap="none">
                <a:solidFill>
                  <a:schemeClr val="lt1"/>
                </a:solidFill>
                <a:latin typeface="Open Sans"/>
                <a:ea typeface="Open Sans"/>
                <a:cs typeface="Open Sans"/>
                <a:sym typeface="Open Sans"/>
              </a:defRPr>
            </a:lvl4pPr>
            <a:lvl5pPr marL="2286000" marR="0" lvl="4" indent="-355600" algn="l" rtl="0">
              <a:lnSpc>
                <a:spcPct val="100000"/>
              </a:lnSpc>
              <a:spcBef>
                <a:spcPts val="0"/>
              </a:spcBef>
              <a:spcAft>
                <a:spcPts val="0"/>
              </a:spcAft>
              <a:buClr>
                <a:schemeClr val="lt1"/>
              </a:buClr>
              <a:buSzPts val="2000"/>
              <a:buFont typeface="Open Sans"/>
              <a:buChar char="○"/>
              <a:defRPr sz="2000" b="0" i="0" u="none" strike="noStrike" cap="none">
                <a:solidFill>
                  <a:schemeClr val="lt1"/>
                </a:solidFill>
                <a:latin typeface="Open Sans"/>
                <a:ea typeface="Open Sans"/>
                <a:cs typeface="Open Sans"/>
                <a:sym typeface="Open Sans"/>
              </a:defRPr>
            </a:lvl5pPr>
            <a:lvl6pPr marL="2743200" marR="0" lvl="5" indent="-355600" algn="l" rtl="0">
              <a:lnSpc>
                <a:spcPct val="100000"/>
              </a:lnSpc>
              <a:spcBef>
                <a:spcPts val="0"/>
              </a:spcBef>
              <a:spcAft>
                <a:spcPts val="0"/>
              </a:spcAft>
              <a:buClr>
                <a:schemeClr val="lt1"/>
              </a:buClr>
              <a:buSzPts val="2000"/>
              <a:buFont typeface="Open Sans"/>
              <a:buChar char="■"/>
              <a:defRPr sz="2000" b="0" i="0" u="none" strike="noStrike" cap="none">
                <a:solidFill>
                  <a:schemeClr val="lt1"/>
                </a:solidFill>
                <a:latin typeface="Open Sans"/>
                <a:ea typeface="Open Sans"/>
                <a:cs typeface="Open Sans"/>
                <a:sym typeface="Open Sans"/>
              </a:defRPr>
            </a:lvl6pPr>
            <a:lvl7pPr marL="3200400" marR="0" lvl="6" indent="-355600" algn="l" rtl="0">
              <a:lnSpc>
                <a:spcPct val="100000"/>
              </a:lnSpc>
              <a:spcBef>
                <a:spcPts val="0"/>
              </a:spcBef>
              <a:spcAft>
                <a:spcPts val="0"/>
              </a:spcAft>
              <a:buClr>
                <a:schemeClr val="lt1"/>
              </a:buClr>
              <a:buSzPts val="2000"/>
              <a:buFont typeface="Open Sans"/>
              <a:buChar char="●"/>
              <a:defRPr sz="2000" b="0" i="0" u="none" strike="noStrike" cap="none">
                <a:solidFill>
                  <a:schemeClr val="lt1"/>
                </a:solidFill>
                <a:latin typeface="Open Sans"/>
                <a:ea typeface="Open Sans"/>
                <a:cs typeface="Open Sans"/>
                <a:sym typeface="Open Sans"/>
              </a:defRPr>
            </a:lvl7pPr>
            <a:lvl8pPr marL="3657600" marR="0" lvl="7" indent="-355600" algn="l" rtl="0">
              <a:lnSpc>
                <a:spcPct val="100000"/>
              </a:lnSpc>
              <a:spcBef>
                <a:spcPts val="0"/>
              </a:spcBef>
              <a:spcAft>
                <a:spcPts val="0"/>
              </a:spcAft>
              <a:buClr>
                <a:schemeClr val="lt1"/>
              </a:buClr>
              <a:buSzPts val="2000"/>
              <a:buFont typeface="Open Sans"/>
              <a:buChar char="○"/>
              <a:defRPr sz="2000" b="0" i="0" u="none" strike="noStrike" cap="none">
                <a:solidFill>
                  <a:schemeClr val="lt1"/>
                </a:solidFill>
                <a:latin typeface="Open Sans"/>
                <a:ea typeface="Open Sans"/>
                <a:cs typeface="Open Sans"/>
                <a:sym typeface="Open Sans"/>
              </a:defRPr>
            </a:lvl8pPr>
            <a:lvl9pPr marL="4114800" marR="0" lvl="8" indent="-355600" algn="l" rtl="0">
              <a:lnSpc>
                <a:spcPct val="100000"/>
              </a:lnSpc>
              <a:spcBef>
                <a:spcPts val="0"/>
              </a:spcBef>
              <a:spcAft>
                <a:spcPts val="0"/>
              </a:spcAft>
              <a:buClr>
                <a:schemeClr val="lt1"/>
              </a:buClr>
              <a:buSzPts val="2000"/>
              <a:buFont typeface="Open Sans"/>
              <a:buChar char="■"/>
              <a:defRPr sz="2000" b="0" i="0" u="none" strike="noStrike" cap="none">
                <a:solidFill>
                  <a:schemeClr val="lt1"/>
                </a:solidFill>
                <a:latin typeface="Open Sans"/>
                <a:ea typeface="Open Sans"/>
                <a:cs typeface="Open Sans"/>
                <a:sym typeface="Open Sans"/>
              </a:defRPr>
            </a:lvl9pPr>
          </a:lstStyle>
          <a:p>
            <a:pPr marL="101600" indent="0">
              <a:buFont typeface="Open Sans"/>
              <a:buNone/>
            </a:pPr>
            <a:r>
              <a:rPr lang="en-US" sz="700" i="1" dirty="0">
                <a:solidFill>
                  <a:srgbClr val="0A9FD9"/>
                </a:solidFill>
                <a:latin typeface="Open Sans" panose="020B0606030504020204" pitchFamily="34" charset="0"/>
                <a:ea typeface="Open Sans" panose="020B0606030504020204" pitchFamily="34" charset="0"/>
                <a:cs typeface="Open Sans" panose="020B0606030504020204" pitchFamily="34" charset="0"/>
              </a:rPr>
              <a:t>Source: </a:t>
            </a:r>
            <a:r>
              <a:rPr lang="en-US" sz="700" i="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SECI and state renewable agencies. </a:t>
            </a:r>
            <a:br>
              <a:rPr lang="en-US" sz="700" i="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br>
            <a:r>
              <a:rPr lang="en-US" sz="700" i="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SECI = Solar Energy Corporation of India, MSEDCL = Maharashtra State Electricity Distribution Company Limited, RUMSL = </a:t>
            </a:r>
            <a:r>
              <a:rPr lang="en-GB" sz="700" i="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Rewa</a:t>
            </a:r>
            <a:r>
              <a:rPr lang="en-US" sz="700" i="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 Ultra Mega Solar Limited; BREDA = Bihar Renewable Energy Development Agency</a:t>
            </a:r>
            <a:r>
              <a:rPr lang="fi-FI" sz="700" i="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 IREDA = </a:t>
            </a:r>
            <a:r>
              <a:rPr lang="en-US" sz="700" i="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Indian Renewable Energy Development Agency Limited. *PSA = power supply agreement.</a:t>
            </a:r>
          </a:p>
        </p:txBody>
      </p:sp>
    </p:spTree>
    <p:extLst>
      <p:ext uri="{BB962C8B-B14F-4D97-AF65-F5344CB8AC3E}">
        <p14:creationId xmlns:p14="http://schemas.microsoft.com/office/powerpoint/2010/main" val="24869310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graphicFrame>
        <p:nvGraphicFramePr>
          <p:cNvPr id="35" name="Chart 34">
            <a:extLst>
              <a:ext uri="{FF2B5EF4-FFF2-40B4-BE49-F238E27FC236}">
                <a16:creationId xmlns:a16="http://schemas.microsoft.com/office/drawing/2014/main" id="{176E977C-93DA-9C48-A5A5-EAB64681EE7B}"/>
              </a:ext>
            </a:extLst>
          </p:cNvPr>
          <p:cNvGraphicFramePr/>
          <p:nvPr>
            <p:extLst>
              <p:ext uri="{D42A27DB-BD31-4B8C-83A1-F6EECF244321}">
                <p14:modId xmlns:p14="http://schemas.microsoft.com/office/powerpoint/2010/main" val="1079251133"/>
              </p:ext>
            </p:extLst>
          </p:nvPr>
        </p:nvGraphicFramePr>
        <p:xfrm>
          <a:off x="321835" y="661377"/>
          <a:ext cx="2434210" cy="3121225"/>
        </p:xfrm>
        <a:graphic>
          <a:graphicData uri="http://schemas.openxmlformats.org/drawingml/2006/chart">
            <c:chart xmlns:c="http://schemas.openxmlformats.org/drawingml/2006/chart" xmlns:r="http://schemas.openxmlformats.org/officeDocument/2006/relationships" r:id="rId3"/>
          </a:graphicData>
        </a:graphic>
      </p:graphicFrame>
      <p:sp>
        <p:nvSpPr>
          <p:cNvPr id="25" name="Rounded Rectangle 24">
            <a:extLst>
              <a:ext uri="{FF2B5EF4-FFF2-40B4-BE49-F238E27FC236}">
                <a16:creationId xmlns:a16="http://schemas.microsoft.com/office/drawing/2014/main" id="{E75A7D23-6FEF-1244-8A2E-ECD1334A5C5B}"/>
              </a:ext>
            </a:extLst>
          </p:cNvPr>
          <p:cNvSpPr/>
          <p:nvPr/>
        </p:nvSpPr>
        <p:spPr>
          <a:xfrm>
            <a:off x="6485302" y="523625"/>
            <a:ext cx="3238213" cy="4211127"/>
          </a:xfrm>
          <a:prstGeom prst="roundRect">
            <a:avLst/>
          </a:prstGeom>
          <a:solidFill>
            <a:srgbClr val="C3E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9" name="Google Shape;100;p20"/>
          <p:cNvSpPr txBox="1"/>
          <p:nvPr/>
        </p:nvSpPr>
        <p:spPr>
          <a:xfrm>
            <a:off x="6554363" y="520770"/>
            <a:ext cx="2333107" cy="4158705"/>
          </a:xfrm>
          <a:prstGeom prst="rect">
            <a:avLst/>
          </a:prstGeom>
          <a:noFill/>
          <a:ln>
            <a:noFill/>
          </a:ln>
        </p:spPr>
        <p:txBody>
          <a:bodyPr spcFirstLastPara="1" wrap="square" lIns="91425" tIns="91425" rIns="91425" bIns="91425" numCol="1" anchor="t" anchorCtr="0">
            <a:noAutofit/>
          </a:bodyPr>
          <a:lstStyle/>
          <a:p>
            <a:pPr lvl="0">
              <a:spcBef>
                <a:spcPts val="600"/>
              </a:spcBef>
              <a:buClr>
                <a:schemeClr val="dk1"/>
              </a:buClr>
              <a:buSzPts val="1100"/>
            </a:pPr>
            <a:r>
              <a:rPr lang="en-IN" sz="1200" b="1" dirty="0">
                <a:solidFill>
                  <a:srgbClr val="575756"/>
                </a:solidFill>
                <a:latin typeface="Open Sans"/>
                <a:ea typeface="Open Sans"/>
                <a:cs typeface="Open Sans"/>
                <a:sym typeface="Open Sans"/>
              </a:rPr>
              <a:t>Takeaways &amp; Outlook</a:t>
            </a:r>
          </a:p>
          <a:p>
            <a:pPr lvl="0">
              <a:spcBef>
                <a:spcPts val="600"/>
              </a:spcBef>
              <a:buClr>
                <a:schemeClr val="dk1"/>
              </a:buClr>
              <a:buSzPts val="1100"/>
            </a:pPr>
            <a:r>
              <a:rPr lang="en-IN" sz="800" b="1" dirty="0">
                <a:solidFill>
                  <a:schemeClr val="tx1">
                    <a:lumMod val="65000"/>
                    <a:lumOff val="35000"/>
                  </a:schemeClr>
                </a:solidFill>
                <a:latin typeface="Open Sans"/>
                <a:ea typeface="Open Sans"/>
                <a:cs typeface="Open Sans"/>
                <a:sym typeface="Open Sans"/>
              </a:rPr>
              <a:t>The overdue amount payable by discoms to power producers increased by 29% </a:t>
            </a:r>
            <a:r>
              <a:rPr lang="en-IN" sz="800" dirty="0">
                <a:solidFill>
                  <a:schemeClr val="tx1">
                    <a:lumMod val="65000"/>
                    <a:lumOff val="35000"/>
                  </a:schemeClr>
                </a:solidFill>
                <a:latin typeface="Open Sans"/>
                <a:ea typeface="Open Sans"/>
                <a:cs typeface="Open Sans"/>
                <a:sym typeface="Open Sans"/>
              </a:rPr>
              <a:t>in Q2 FY22 (INR 1,15,384 crore) compared to Q1 FY22 (INR 89,154 crore) and </a:t>
            </a:r>
            <a:r>
              <a:rPr lang="en-IN" sz="800" b="1" dirty="0">
                <a:solidFill>
                  <a:schemeClr val="tx1">
                    <a:lumMod val="65000"/>
                    <a:lumOff val="35000"/>
                  </a:schemeClr>
                </a:solidFill>
                <a:latin typeface="Open Sans"/>
                <a:ea typeface="Open Sans"/>
                <a:cs typeface="Open Sans"/>
                <a:sym typeface="Open Sans"/>
              </a:rPr>
              <a:t>declined by 19% compared to Q2 FY21 </a:t>
            </a:r>
            <a:r>
              <a:rPr lang="en-IN" sz="800" dirty="0">
                <a:solidFill>
                  <a:schemeClr val="tx1">
                    <a:lumMod val="65000"/>
                    <a:lumOff val="35000"/>
                  </a:schemeClr>
                </a:solidFill>
                <a:latin typeface="Open Sans"/>
                <a:ea typeface="Open Sans"/>
                <a:cs typeface="Open Sans"/>
                <a:sym typeface="Open Sans"/>
              </a:rPr>
              <a:t>(INR 1,41,830 crore)</a:t>
            </a:r>
            <a:r>
              <a:rPr lang="en-US" sz="800" dirty="0">
                <a:solidFill>
                  <a:schemeClr val="tx1">
                    <a:lumMod val="65000"/>
                    <a:lumOff val="35000"/>
                  </a:schemeClr>
                </a:solidFill>
                <a:latin typeface="Open Sans"/>
                <a:ea typeface="Open Sans"/>
                <a:cs typeface="Open Sans"/>
                <a:sym typeface="Open Sans"/>
              </a:rPr>
              <a:t>. </a:t>
            </a:r>
          </a:p>
          <a:p>
            <a:pPr lvl="0">
              <a:spcBef>
                <a:spcPts val="500"/>
              </a:spcBef>
              <a:buClr>
                <a:schemeClr val="dk1"/>
              </a:buClr>
              <a:buSzPts val="1100"/>
            </a:pPr>
            <a:r>
              <a:rPr lang="en-IN" sz="800" dirty="0">
                <a:solidFill>
                  <a:schemeClr val="tx1">
                    <a:lumMod val="65000"/>
                    <a:lumOff val="35000"/>
                  </a:schemeClr>
                </a:solidFill>
                <a:latin typeface="Open Sans"/>
                <a:ea typeface="Open Sans"/>
                <a:cs typeface="Open Sans"/>
                <a:sym typeface="Open Sans"/>
              </a:rPr>
              <a:t>In August 2021, the Ministry of Power (MoP) </a:t>
            </a:r>
            <a:r>
              <a:rPr lang="en-IN" sz="800" b="1" dirty="0">
                <a:solidFill>
                  <a:schemeClr val="tx1">
                    <a:lumMod val="65000"/>
                    <a:lumOff val="35000"/>
                  </a:schemeClr>
                </a:solidFill>
                <a:latin typeface="Open Sans"/>
                <a:ea typeface="Open Sans"/>
                <a:cs typeface="Open Sans"/>
                <a:sym typeface="Open Sans"/>
              </a:rPr>
              <a:t>announced</a:t>
            </a:r>
            <a:r>
              <a:rPr lang="en-US" sz="800" b="1" dirty="0">
                <a:solidFill>
                  <a:schemeClr val="tx1">
                    <a:lumMod val="65000"/>
                    <a:lumOff val="35000"/>
                  </a:schemeClr>
                </a:solidFill>
                <a:latin typeface="Open Sans"/>
                <a:ea typeface="Open Sans"/>
                <a:cs typeface="Open Sans"/>
                <a:sym typeface="Open Sans"/>
              </a:rPr>
              <a:t> the amendments to Electricity (Late Payment Surcharge) Rules, 2021, </a:t>
            </a:r>
            <a:r>
              <a:rPr lang="en-US" sz="800" dirty="0">
                <a:solidFill>
                  <a:schemeClr val="tx1">
                    <a:lumMod val="65000"/>
                    <a:lumOff val="35000"/>
                  </a:schemeClr>
                </a:solidFill>
                <a:latin typeface="Open Sans"/>
                <a:ea typeface="Open Sans"/>
                <a:cs typeface="Open Sans"/>
                <a:sym typeface="Open Sans"/>
              </a:rPr>
              <a:t>mentioning that payments by a discom will first be adjusted towards late payment surcharge and thereafter, towards monthly charges, starting from the longest overdue. </a:t>
            </a:r>
          </a:p>
          <a:p>
            <a:pPr lvl="0">
              <a:spcBef>
                <a:spcPts val="500"/>
              </a:spcBef>
              <a:buClr>
                <a:schemeClr val="dk1"/>
              </a:buClr>
              <a:buSzPts val="1100"/>
            </a:pPr>
            <a:r>
              <a:rPr lang="en-US" sz="800" b="1" dirty="0">
                <a:solidFill>
                  <a:schemeClr val="tx1">
                    <a:lumMod val="65000"/>
                    <a:lumOff val="35000"/>
                  </a:schemeClr>
                </a:solidFill>
                <a:latin typeface="Open Sans"/>
                <a:ea typeface="Open Sans"/>
                <a:cs typeface="Open Sans"/>
                <a:sym typeface="Open Sans"/>
              </a:rPr>
              <a:t>The amended rules allow a power producer to sell power to any consumer or any other discom or power exchange, for the period of default by a discom. </a:t>
            </a:r>
            <a:r>
              <a:rPr lang="en-US" sz="800" dirty="0">
                <a:solidFill>
                  <a:schemeClr val="tx1">
                    <a:lumMod val="65000"/>
                    <a:lumOff val="35000"/>
                  </a:schemeClr>
                </a:solidFill>
                <a:latin typeface="Open Sans"/>
                <a:ea typeface="Open Sans"/>
                <a:cs typeface="Open Sans"/>
                <a:sym typeface="Open Sans"/>
              </a:rPr>
              <a:t>The rules are expected to ensure financial discipline among discoms, particularly the ones delaying payment to power producers (read a detailed analysis </a:t>
            </a:r>
            <a:r>
              <a:rPr lang="en-US" sz="800" dirty="0">
                <a:solidFill>
                  <a:schemeClr val="tx1">
                    <a:lumMod val="65000"/>
                    <a:lumOff val="35000"/>
                  </a:schemeClr>
                </a:solidFill>
                <a:latin typeface="Open Sans"/>
                <a:ea typeface="Open Sans"/>
                <a:cs typeface="Open Sans"/>
                <a:sym typeface="Open Sans"/>
                <a:hlinkClick r:id="rId4"/>
              </a:rPr>
              <a:t>here</a:t>
            </a:r>
            <a:r>
              <a:rPr lang="en-US" sz="800" dirty="0">
                <a:solidFill>
                  <a:schemeClr val="tx1">
                    <a:lumMod val="65000"/>
                    <a:lumOff val="35000"/>
                  </a:schemeClr>
                </a:solidFill>
                <a:latin typeface="Open Sans"/>
                <a:ea typeface="Open Sans"/>
                <a:cs typeface="Open Sans"/>
                <a:sym typeface="Open Sans"/>
              </a:rPr>
              <a:t>).</a:t>
            </a:r>
            <a:endParaRPr lang="en-IN" sz="800" dirty="0">
              <a:solidFill>
                <a:schemeClr val="tx1">
                  <a:lumMod val="65000"/>
                  <a:lumOff val="35000"/>
                </a:schemeClr>
              </a:solidFill>
              <a:latin typeface="Open Sans"/>
              <a:ea typeface="Open Sans"/>
              <a:cs typeface="Open Sans"/>
              <a:sym typeface="Open Sans"/>
            </a:endParaRPr>
          </a:p>
          <a:p>
            <a:pPr lvl="0">
              <a:spcBef>
                <a:spcPts val="500"/>
              </a:spcBef>
              <a:buClr>
                <a:schemeClr val="dk1"/>
              </a:buClr>
              <a:buSzPts val="1100"/>
            </a:pPr>
            <a:r>
              <a:rPr lang="en-US" sz="800" dirty="0">
                <a:solidFill>
                  <a:schemeClr val="tx1">
                    <a:lumMod val="65000"/>
                    <a:lumOff val="35000"/>
                  </a:schemeClr>
                </a:solidFill>
                <a:latin typeface="Open Sans"/>
                <a:ea typeface="Open Sans"/>
                <a:cs typeface="Open Sans"/>
                <a:sym typeface="Open Sans"/>
              </a:rPr>
              <a:t>For discoms in Maharashtra, Telangana, Madhya Pradesh, and Chhattisgarh, the payable days increased by more than a month in Q2 FY22 (versus Q2 FY21). </a:t>
            </a:r>
            <a:r>
              <a:rPr lang="en-US" sz="800" b="1" dirty="0">
                <a:solidFill>
                  <a:schemeClr val="tx1">
                    <a:lumMod val="65000"/>
                    <a:lumOff val="35000"/>
                  </a:schemeClr>
                </a:solidFill>
                <a:latin typeface="Open Sans"/>
                <a:ea typeface="Open Sans"/>
                <a:cs typeface="Open Sans"/>
                <a:sym typeface="Open Sans"/>
              </a:rPr>
              <a:t>However, for Uttar Pradesh, Haryana, Gujarat, Rajasthan, Assam and Uttarakhand, the payable days reduced.</a:t>
            </a:r>
          </a:p>
        </p:txBody>
      </p:sp>
      <p:sp>
        <p:nvSpPr>
          <p:cNvPr id="105" name="Text Placeholder 3">
            <a:extLst>
              <a:ext uri="{FF2B5EF4-FFF2-40B4-BE49-F238E27FC236}">
                <a16:creationId xmlns:a16="http://schemas.microsoft.com/office/drawing/2014/main" id="{5266969A-F123-9349-BBD7-41E664211EA9}"/>
              </a:ext>
            </a:extLst>
          </p:cNvPr>
          <p:cNvSpPr>
            <a:spLocks noGrp="1"/>
          </p:cNvSpPr>
          <p:nvPr>
            <p:ph type="body" sz="quarter" idx="4294967295"/>
          </p:nvPr>
        </p:nvSpPr>
        <p:spPr>
          <a:xfrm>
            <a:off x="239555" y="3662995"/>
            <a:ext cx="2432083" cy="373849"/>
          </a:xfrm>
          <a:prstGeom prst="rect">
            <a:avLst/>
          </a:prstGeom>
        </p:spPr>
        <p:txBody>
          <a:bodyPr>
            <a:noAutofit/>
          </a:bodyPr>
          <a:lstStyle/>
          <a:p>
            <a:pPr marL="101600" indent="0">
              <a:buNone/>
            </a:pPr>
            <a:r>
              <a:rPr lang="en-US" sz="700" i="1" dirty="0">
                <a:solidFill>
                  <a:srgbClr val="0A9FD9"/>
                </a:solidFill>
                <a:latin typeface="Open Sans" panose="020B0606030504020204" pitchFamily="34" charset="0"/>
                <a:ea typeface="Open Sans" panose="020B0606030504020204" pitchFamily="34" charset="0"/>
                <a:cs typeface="Open Sans" panose="020B0606030504020204" pitchFamily="34" charset="0"/>
              </a:rPr>
              <a:t>Source: </a:t>
            </a:r>
            <a:r>
              <a:rPr lang="en-US" sz="700" i="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PRAAPTI portal (Based on voluntary disclosure from power producers).</a:t>
            </a:r>
          </a:p>
        </p:txBody>
      </p:sp>
      <p:sp>
        <p:nvSpPr>
          <p:cNvPr id="106" name="Text Placeholder 3">
            <a:extLst>
              <a:ext uri="{FF2B5EF4-FFF2-40B4-BE49-F238E27FC236}">
                <a16:creationId xmlns:a16="http://schemas.microsoft.com/office/drawing/2014/main" id="{5266969A-F123-9349-BBD7-41E664211EA9}"/>
              </a:ext>
            </a:extLst>
          </p:cNvPr>
          <p:cNvSpPr>
            <a:spLocks noGrp="1"/>
          </p:cNvSpPr>
          <p:nvPr>
            <p:ph type="body" sz="quarter" idx="4294967295"/>
          </p:nvPr>
        </p:nvSpPr>
        <p:spPr>
          <a:xfrm>
            <a:off x="2671637" y="3662995"/>
            <a:ext cx="3686905" cy="496068"/>
          </a:xfrm>
          <a:prstGeom prst="rect">
            <a:avLst/>
          </a:prstGeom>
        </p:spPr>
        <p:txBody>
          <a:bodyPr>
            <a:noAutofit/>
          </a:bodyPr>
          <a:lstStyle/>
          <a:p>
            <a:pPr marL="101600" indent="0">
              <a:buNone/>
            </a:pPr>
            <a:r>
              <a:rPr lang="en-US" sz="700" i="1" dirty="0">
                <a:solidFill>
                  <a:srgbClr val="0A9FD9"/>
                </a:solidFill>
                <a:latin typeface="Open Sans" panose="020B0606030504020204" pitchFamily="34" charset="0"/>
                <a:ea typeface="Open Sans" panose="020B0606030504020204" pitchFamily="34" charset="0"/>
                <a:cs typeface="Open Sans" panose="020B0606030504020204" pitchFamily="34" charset="0"/>
              </a:rPr>
              <a:t>Source: </a:t>
            </a:r>
            <a:r>
              <a:rPr lang="en-US" sz="700" i="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 UDAY portal (based on data disclosed by discoms as of 30 June 2021). </a:t>
            </a:r>
            <a:br>
              <a:rPr lang="en-US" sz="700" i="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br>
            <a:r>
              <a:rPr lang="en-US" sz="700" i="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*Data not available for these states; values derived from 2018–19/ 2019–20 financial reports.</a:t>
            </a:r>
          </a:p>
        </p:txBody>
      </p:sp>
      <p:sp>
        <p:nvSpPr>
          <p:cNvPr id="107" name="Text Placeholder 5">
            <a:extLst>
              <a:ext uri="{FF2B5EF4-FFF2-40B4-BE49-F238E27FC236}">
                <a16:creationId xmlns:a16="http://schemas.microsoft.com/office/drawing/2014/main" id="{E41E431C-504C-5247-A3CC-6D2B3E1274D5}"/>
              </a:ext>
            </a:extLst>
          </p:cNvPr>
          <p:cNvSpPr txBox="1">
            <a:spLocks/>
          </p:cNvSpPr>
          <p:nvPr/>
        </p:nvSpPr>
        <p:spPr>
          <a:xfrm>
            <a:off x="161936" y="4195513"/>
            <a:ext cx="6188767" cy="959968"/>
          </a:xfrm>
          <a:prstGeom prst="rect">
            <a:avLst/>
          </a:prstGeom>
          <a:noFill/>
          <a:ln w="28575">
            <a:noFill/>
            <a:prstDash val="solid"/>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lvl="1" indent="0">
              <a:spcBef>
                <a:spcPts val="0"/>
              </a:spcBef>
              <a:spcAft>
                <a:spcPts val="300"/>
              </a:spcAft>
              <a:buNone/>
            </a:pPr>
            <a:r>
              <a:rPr lang="en-US" sz="1200" dirty="0">
                <a:solidFill>
                  <a:srgbClr val="9D9D9C"/>
                </a:solidFill>
                <a:latin typeface="Open Sans" panose="020B0606030504020204" pitchFamily="34" charset="0"/>
                <a:ea typeface="Open Sans" panose="020B0606030504020204" pitchFamily="34" charset="0"/>
                <a:cs typeface="Open Sans" panose="020B0606030504020204" pitchFamily="34" charset="0"/>
              </a:rPr>
              <a:t>Reforms-based and results-linked, revamped distribution sector scheme, approved in June 2021, aims to </a:t>
            </a:r>
            <a:r>
              <a:rPr lang="en-US" sz="1200" b="1" dirty="0">
                <a:solidFill>
                  <a:schemeClr val="accent2"/>
                </a:solidFill>
                <a:latin typeface="Open Sans" panose="020B0606030504020204" pitchFamily="34" charset="0"/>
                <a:ea typeface="Open Sans" panose="020B0606030504020204" pitchFamily="34" charset="0"/>
                <a:cs typeface="Open Sans" panose="020B0606030504020204" pitchFamily="34" charset="0"/>
              </a:rPr>
              <a:t>reduce AT&amp;C losses to pan-India levels of 12-15% by 2024-25, reduce ACS-ARR gap to zero by 2024-25, and develop institutional capabilities for modern discoms.</a:t>
            </a:r>
            <a:endParaRPr lang="en-US" sz="1200" dirty="0">
              <a:solidFill>
                <a:srgbClr val="9D9D9C"/>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0" name="Rectangle 29"/>
          <p:cNvSpPr/>
          <p:nvPr/>
        </p:nvSpPr>
        <p:spPr>
          <a:xfrm rot="16200000">
            <a:off x="9082410" y="-91649"/>
            <a:ext cx="249623" cy="815252"/>
          </a:xfrm>
          <a:prstGeom prst="rect">
            <a:avLst/>
          </a:prstGeom>
          <a:solidFill>
            <a:srgbClr val="009C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1" name="TextBox 30"/>
          <p:cNvSpPr txBox="1"/>
          <p:nvPr/>
        </p:nvSpPr>
        <p:spPr>
          <a:xfrm>
            <a:off x="8821030" y="208255"/>
            <a:ext cx="261555" cy="215444"/>
          </a:xfrm>
          <a:prstGeom prst="rect">
            <a:avLst/>
          </a:prstGeom>
          <a:noFill/>
        </p:spPr>
        <p:txBody>
          <a:bodyPr wrap="square" rtlCol="0">
            <a:spAutoFit/>
          </a:bodyPr>
          <a:lstStyle/>
          <a:p>
            <a:r>
              <a:rPr lang="en-IN" sz="800" dirty="0">
                <a:solidFill>
                  <a:schemeClr val="bg1"/>
                </a:solidFill>
                <a:latin typeface="Open Sans" panose="020B0606030504020204" pitchFamily="34" charset="0"/>
                <a:ea typeface="Open Sans" panose="020B0606030504020204" pitchFamily="34" charset="0"/>
                <a:cs typeface="Open Sans" panose="020B0606030504020204" pitchFamily="34" charset="0"/>
              </a:rPr>
              <a:t>8</a:t>
            </a:r>
          </a:p>
        </p:txBody>
      </p:sp>
      <p:grpSp>
        <p:nvGrpSpPr>
          <p:cNvPr id="18" name="Group 17"/>
          <p:cNvGrpSpPr/>
          <p:nvPr/>
        </p:nvGrpSpPr>
        <p:grpSpPr>
          <a:xfrm>
            <a:off x="8284057" y="4779402"/>
            <a:ext cx="715926" cy="418214"/>
            <a:chOff x="8284057" y="4779402"/>
            <a:chExt cx="715926" cy="418214"/>
          </a:xfrm>
        </p:grpSpPr>
        <p:sp>
          <p:nvSpPr>
            <p:cNvPr id="20" name="Rounded Rectangle 19"/>
            <p:cNvSpPr/>
            <p:nvPr/>
          </p:nvSpPr>
          <p:spPr>
            <a:xfrm>
              <a:off x="8331958" y="4779402"/>
              <a:ext cx="614149" cy="418214"/>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nvGrpSpPr>
            <p:cNvPr id="21" name="Group 20"/>
            <p:cNvGrpSpPr/>
            <p:nvPr/>
          </p:nvGrpSpPr>
          <p:grpSpPr>
            <a:xfrm>
              <a:off x="8284057" y="4879531"/>
              <a:ext cx="715926" cy="263969"/>
              <a:chOff x="1376812" y="1471708"/>
              <a:chExt cx="715926" cy="263969"/>
            </a:xfrm>
          </p:grpSpPr>
          <p:sp>
            <p:nvSpPr>
              <p:cNvPr id="22" name="TextBox 21"/>
              <p:cNvSpPr txBox="1"/>
              <p:nvPr/>
            </p:nvSpPr>
            <p:spPr>
              <a:xfrm>
                <a:off x="1376812" y="1535622"/>
                <a:ext cx="715926" cy="200055"/>
              </a:xfrm>
              <a:prstGeom prst="rect">
                <a:avLst/>
              </a:prstGeom>
              <a:noFill/>
            </p:spPr>
            <p:txBody>
              <a:bodyPr wrap="square" rtlCol="0">
                <a:spAutoFit/>
              </a:bodyPr>
              <a:lstStyle/>
              <a:p>
                <a:r>
                  <a:rPr lang="en-IN" sz="700" b="1" dirty="0">
                    <a:solidFill>
                      <a:srgbClr val="575756"/>
                    </a:solidFill>
                    <a:latin typeface="Open Sans"/>
                    <a:ea typeface="Open Sans"/>
                    <a:cs typeface="Open Sans"/>
                    <a:sym typeface="Open Sans"/>
                  </a:rPr>
                  <a:t>cef.ceew.in</a:t>
                </a:r>
              </a:p>
            </p:txBody>
          </p:sp>
          <p:grpSp>
            <p:nvGrpSpPr>
              <p:cNvPr id="23" name="Group 22"/>
              <p:cNvGrpSpPr/>
              <p:nvPr/>
            </p:nvGrpSpPr>
            <p:grpSpPr>
              <a:xfrm>
                <a:off x="1504037" y="1471708"/>
                <a:ext cx="436340" cy="63914"/>
                <a:chOff x="973747" y="978085"/>
                <a:chExt cx="436340" cy="63914"/>
              </a:xfrm>
            </p:grpSpPr>
            <p:sp>
              <p:nvSpPr>
                <p:cNvPr id="32" name="Oval 31"/>
                <p:cNvSpPr/>
                <p:nvPr/>
              </p:nvSpPr>
              <p:spPr>
                <a:xfrm>
                  <a:off x="1349029" y="978085"/>
                  <a:ext cx="61058" cy="61059"/>
                </a:xfrm>
                <a:prstGeom prst="ellipse">
                  <a:avLst/>
                </a:prstGeom>
                <a:solidFill>
                  <a:srgbClr val="0A9F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3" name="Oval 32"/>
                <p:cNvSpPr/>
                <p:nvPr/>
              </p:nvSpPr>
              <p:spPr>
                <a:xfrm>
                  <a:off x="1084312" y="980940"/>
                  <a:ext cx="61058" cy="61059"/>
                </a:xfrm>
                <a:prstGeom prst="ellipse">
                  <a:avLst/>
                </a:prstGeom>
                <a:solidFill>
                  <a:srgbClr val="87B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4" name="Oval 33"/>
                <p:cNvSpPr/>
                <p:nvPr/>
              </p:nvSpPr>
              <p:spPr>
                <a:xfrm>
                  <a:off x="973747" y="980940"/>
                  <a:ext cx="61058" cy="61059"/>
                </a:xfrm>
                <a:prstGeom prst="ellipse">
                  <a:avLst/>
                </a:prstGeom>
                <a:solidFill>
                  <a:srgbClr val="EA58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grpSp>
      </p:grpSp>
      <p:sp>
        <p:nvSpPr>
          <p:cNvPr id="28" name="Google Shape;99;p20">
            <a:extLst>
              <a:ext uri="{FF2B5EF4-FFF2-40B4-BE49-F238E27FC236}">
                <a16:creationId xmlns:a16="http://schemas.microsoft.com/office/drawing/2014/main" id="{83CABCF1-B0A5-5845-BDB5-9622FCA49F36}"/>
              </a:ext>
            </a:extLst>
          </p:cNvPr>
          <p:cNvSpPr txBox="1">
            <a:spLocks noGrp="1"/>
          </p:cNvSpPr>
          <p:nvPr>
            <p:ph type="title"/>
          </p:nvPr>
        </p:nvSpPr>
        <p:spPr>
          <a:xfrm>
            <a:off x="457199" y="124721"/>
            <a:ext cx="7689273" cy="481580"/>
          </a:xfrm>
          <a:prstGeom prst="rect">
            <a:avLst/>
          </a:prstGeom>
        </p:spPr>
        <p:txBody>
          <a:bodyPr spcFirstLastPara="1" wrap="square" lIns="91425" tIns="91425" rIns="91425" bIns="91425" anchor="b" anchorCtr="0">
            <a:noAutofit/>
          </a:bodyPr>
          <a:lstStyle/>
          <a:p>
            <a:pPr lvl="0"/>
            <a:r>
              <a:rPr lang="en-US" sz="1200" dirty="0">
                <a:solidFill>
                  <a:srgbClr val="575756"/>
                </a:solidFill>
              </a:rPr>
              <a:t>Discom payables: </a:t>
            </a:r>
            <a:r>
              <a:rPr lang="en-US" sz="1200" dirty="0">
                <a:solidFill>
                  <a:srgbClr val="009CD8"/>
                </a:solidFill>
              </a:rPr>
              <a:t>amount overdue by discoms increased by 29% from June 2021 to September 2021</a:t>
            </a:r>
            <a:endParaRPr sz="1200" dirty="0">
              <a:solidFill>
                <a:srgbClr val="009CD8"/>
              </a:solidFill>
            </a:endParaRPr>
          </a:p>
        </p:txBody>
      </p:sp>
      <p:sp>
        <p:nvSpPr>
          <p:cNvPr id="46" name="Left Bracket 45">
            <a:extLst>
              <a:ext uri="{FF2B5EF4-FFF2-40B4-BE49-F238E27FC236}">
                <a16:creationId xmlns:a16="http://schemas.microsoft.com/office/drawing/2014/main" id="{EA633157-84C9-E047-95C9-71BBC7984481}"/>
              </a:ext>
            </a:extLst>
          </p:cNvPr>
          <p:cNvSpPr/>
          <p:nvPr/>
        </p:nvSpPr>
        <p:spPr>
          <a:xfrm>
            <a:off x="217831" y="1095178"/>
            <a:ext cx="45719" cy="440087"/>
          </a:xfrm>
          <a:prstGeom prst="leftBracket">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52" name="Text Placeholder 5">
            <a:extLst>
              <a:ext uri="{FF2B5EF4-FFF2-40B4-BE49-F238E27FC236}">
                <a16:creationId xmlns:a16="http://schemas.microsoft.com/office/drawing/2014/main" id="{91125C6E-0CE9-4E4F-9362-B42C1B0D145F}"/>
              </a:ext>
            </a:extLst>
          </p:cNvPr>
          <p:cNvSpPr txBox="1">
            <a:spLocks/>
          </p:cNvSpPr>
          <p:nvPr/>
        </p:nvSpPr>
        <p:spPr>
          <a:xfrm rot="16200000">
            <a:off x="-176335" y="1182824"/>
            <a:ext cx="595291" cy="204927"/>
          </a:xfrm>
          <a:prstGeom prst="rect">
            <a:avLst/>
          </a:prstGeom>
          <a:noFill/>
          <a:ln w="28575">
            <a:noFill/>
            <a:prstDash val="solid"/>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a:spcBef>
                <a:spcPts val="600"/>
              </a:spcBef>
              <a:spcAft>
                <a:spcPts val="1000"/>
              </a:spcAft>
            </a:pPr>
            <a:r>
              <a:rPr lang="en-GB" sz="700" b="1"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Q2 FY22</a:t>
            </a:r>
            <a:endParaRPr lang="en-US" sz="7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endParaRPr>
          </a:p>
        </p:txBody>
      </p:sp>
      <p:graphicFrame>
        <p:nvGraphicFramePr>
          <p:cNvPr id="57" name="Chart 56">
            <a:extLst>
              <a:ext uri="{FF2B5EF4-FFF2-40B4-BE49-F238E27FC236}">
                <a16:creationId xmlns:a16="http://schemas.microsoft.com/office/drawing/2014/main" id="{F34A6B79-1CC0-4ACD-851A-DDAD595731F6}"/>
              </a:ext>
            </a:extLst>
          </p:cNvPr>
          <p:cNvGraphicFramePr/>
          <p:nvPr>
            <p:extLst>
              <p:ext uri="{D42A27DB-BD31-4B8C-83A1-F6EECF244321}">
                <p14:modId xmlns:p14="http://schemas.microsoft.com/office/powerpoint/2010/main" val="462681500"/>
              </p:ext>
            </p:extLst>
          </p:nvPr>
        </p:nvGraphicFramePr>
        <p:xfrm>
          <a:off x="2602577" y="648057"/>
          <a:ext cx="3686905" cy="3121225"/>
        </p:xfrm>
        <a:graphic>
          <a:graphicData uri="http://schemas.openxmlformats.org/drawingml/2006/chart">
            <c:chart xmlns:c="http://schemas.openxmlformats.org/drawingml/2006/chart" xmlns:r="http://schemas.openxmlformats.org/officeDocument/2006/relationships" r:id="rId5"/>
          </a:graphicData>
        </a:graphic>
      </p:graphicFrame>
      <p:sp>
        <p:nvSpPr>
          <p:cNvPr id="40" name="Left Bracket 39">
            <a:extLst>
              <a:ext uri="{FF2B5EF4-FFF2-40B4-BE49-F238E27FC236}">
                <a16:creationId xmlns:a16="http://schemas.microsoft.com/office/drawing/2014/main" id="{C5B1F4E4-5656-4CCB-96DC-4445BF9AC685}"/>
              </a:ext>
            </a:extLst>
          </p:cNvPr>
          <p:cNvSpPr/>
          <p:nvPr/>
        </p:nvSpPr>
        <p:spPr>
          <a:xfrm>
            <a:off x="212751" y="1627639"/>
            <a:ext cx="45719" cy="420487"/>
          </a:xfrm>
          <a:prstGeom prst="leftBracket">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41" name="Text Placeholder 5">
            <a:extLst>
              <a:ext uri="{FF2B5EF4-FFF2-40B4-BE49-F238E27FC236}">
                <a16:creationId xmlns:a16="http://schemas.microsoft.com/office/drawing/2014/main" id="{258D5FC1-2DAC-4684-A812-870663734127}"/>
              </a:ext>
            </a:extLst>
          </p:cNvPr>
          <p:cNvSpPr txBox="1">
            <a:spLocks/>
          </p:cNvSpPr>
          <p:nvPr/>
        </p:nvSpPr>
        <p:spPr>
          <a:xfrm rot="16200000">
            <a:off x="-176335" y="1669925"/>
            <a:ext cx="595291" cy="204927"/>
          </a:xfrm>
          <a:prstGeom prst="rect">
            <a:avLst/>
          </a:prstGeom>
          <a:noFill/>
          <a:ln w="28575">
            <a:noFill/>
            <a:prstDash val="solid"/>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a:spcBef>
                <a:spcPts val="600"/>
              </a:spcBef>
              <a:spcAft>
                <a:spcPts val="1000"/>
              </a:spcAft>
            </a:pPr>
            <a:r>
              <a:rPr lang="en-GB" sz="700" b="1"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Q1  FY22</a:t>
            </a:r>
            <a:endParaRPr lang="en-US" sz="7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Left Bracket 41">
            <a:extLst>
              <a:ext uri="{FF2B5EF4-FFF2-40B4-BE49-F238E27FC236}">
                <a16:creationId xmlns:a16="http://schemas.microsoft.com/office/drawing/2014/main" id="{BC0E5223-3C75-446F-93B4-ADC732ED42BC}"/>
              </a:ext>
            </a:extLst>
          </p:cNvPr>
          <p:cNvSpPr/>
          <p:nvPr/>
        </p:nvSpPr>
        <p:spPr>
          <a:xfrm>
            <a:off x="212750" y="2159298"/>
            <a:ext cx="45719" cy="420487"/>
          </a:xfrm>
          <a:prstGeom prst="leftBracket">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43" name="Text Placeholder 5">
            <a:extLst>
              <a:ext uri="{FF2B5EF4-FFF2-40B4-BE49-F238E27FC236}">
                <a16:creationId xmlns:a16="http://schemas.microsoft.com/office/drawing/2014/main" id="{AA61A782-0A11-4942-8CFC-1DBBC60A487E}"/>
              </a:ext>
            </a:extLst>
          </p:cNvPr>
          <p:cNvSpPr txBox="1">
            <a:spLocks/>
          </p:cNvSpPr>
          <p:nvPr/>
        </p:nvSpPr>
        <p:spPr>
          <a:xfrm rot="16200000">
            <a:off x="-176336" y="2215514"/>
            <a:ext cx="595291" cy="204927"/>
          </a:xfrm>
          <a:prstGeom prst="rect">
            <a:avLst/>
          </a:prstGeom>
          <a:noFill/>
          <a:ln w="28575">
            <a:noFill/>
            <a:prstDash val="solid"/>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a:spcBef>
                <a:spcPts val="600"/>
              </a:spcBef>
              <a:spcAft>
                <a:spcPts val="1000"/>
              </a:spcAft>
            </a:pPr>
            <a:r>
              <a:rPr lang="en-GB" sz="700" b="1"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Q4  FY21</a:t>
            </a:r>
            <a:endParaRPr lang="en-US" sz="7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3" name="Left Bracket 62">
            <a:extLst>
              <a:ext uri="{FF2B5EF4-FFF2-40B4-BE49-F238E27FC236}">
                <a16:creationId xmlns:a16="http://schemas.microsoft.com/office/drawing/2014/main" id="{21FEDC73-F400-4DAD-BF1A-7B6EBE55AB48}"/>
              </a:ext>
            </a:extLst>
          </p:cNvPr>
          <p:cNvSpPr/>
          <p:nvPr/>
        </p:nvSpPr>
        <p:spPr>
          <a:xfrm>
            <a:off x="207670" y="2673702"/>
            <a:ext cx="45719" cy="420487"/>
          </a:xfrm>
          <a:prstGeom prst="leftBracket">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64" name="Text Placeholder 5">
            <a:extLst>
              <a:ext uri="{FF2B5EF4-FFF2-40B4-BE49-F238E27FC236}">
                <a16:creationId xmlns:a16="http://schemas.microsoft.com/office/drawing/2014/main" id="{C9ECA4F2-56A8-4892-AA11-D2C5D8EC5411}"/>
              </a:ext>
            </a:extLst>
          </p:cNvPr>
          <p:cNvSpPr txBox="1">
            <a:spLocks/>
          </p:cNvSpPr>
          <p:nvPr/>
        </p:nvSpPr>
        <p:spPr>
          <a:xfrm rot="16200000">
            <a:off x="-176336" y="2727132"/>
            <a:ext cx="595291" cy="204927"/>
          </a:xfrm>
          <a:prstGeom prst="rect">
            <a:avLst/>
          </a:prstGeom>
          <a:noFill/>
          <a:ln w="28575">
            <a:noFill/>
            <a:prstDash val="solid"/>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a:spcBef>
                <a:spcPts val="600"/>
              </a:spcBef>
              <a:spcAft>
                <a:spcPts val="1000"/>
              </a:spcAft>
            </a:pPr>
            <a:r>
              <a:rPr lang="en-GB" sz="700" b="1"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Q3 FY21</a:t>
            </a:r>
            <a:endParaRPr lang="en-US" sz="7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0" name="Left Bracket 69">
            <a:extLst>
              <a:ext uri="{FF2B5EF4-FFF2-40B4-BE49-F238E27FC236}">
                <a16:creationId xmlns:a16="http://schemas.microsoft.com/office/drawing/2014/main" id="{68697932-5950-4220-8992-FB5F4397F801}"/>
              </a:ext>
            </a:extLst>
          </p:cNvPr>
          <p:cNvSpPr/>
          <p:nvPr/>
        </p:nvSpPr>
        <p:spPr>
          <a:xfrm>
            <a:off x="210685" y="3167584"/>
            <a:ext cx="45719" cy="467161"/>
          </a:xfrm>
          <a:prstGeom prst="leftBracket">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74" name="Text Placeholder 5">
            <a:extLst>
              <a:ext uri="{FF2B5EF4-FFF2-40B4-BE49-F238E27FC236}">
                <a16:creationId xmlns:a16="http://schemas.microsoft.com/office/drawing/2014/main" id="{A74226A9-7011-4A64-B7A1-F30A347527C0}"/>
              </a:ext>
            </a:extLst>
          </p:cNvPr>
          <p:cNvSpPr txBox="1">
            <a:spLocks/>
          </p:cNvSpPr>
          <p:nvPr/>
        </p:nvSpPr>
        <p:spPr>
          <a:xfrm rot="16200000">
            <a:off x="-178401" y="3285483"/>
            <a:ext cx="595291" cy="204927"/>
          </a:xfrm>
          <a:prstGeom prst="rect">
            <a:avLst/>
          </a:prstGeom>
          <a:noFill/>
          <a:ln w="28575">
            <a:noFill/>
            <a:prstDash val="solid"/>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a:spcBef>
                <a:spcPts val="600"/>
              </a:spcBef>
              <a:spcAft>
                <a:spcPts val="1000"/>
              </a:spcAft>
            </a:pPr>
            <a:r>
              <a:rPr lang="en-GB" sz="700" b="1"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Q2  FY21</a:t>
            </a:r>
            <a:endParaRPr lang="en-US" sz="7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4" name="Group 3">
            <a:extLst>
              <a:ext uri="{FF2B5EF4-FFF2-40B4-BE49-F238E27FC236}">
                <a16:creationId xmlns:a16="http://schemas.microsoft.com/office/drawing/2014/main" id="{9C1142DB-69D6-1143-843C-13004F35FD82}"/>
              </a:ext>
            </a:extLst>
          </p:cNvPr>
          <p:cNvGrpSpPr/>
          <p:nvPr/>
        </p:nvGrpSpPr>
        <p:grpSpPr>
          <a:xfrm>
            <a:off x="1747640" y="1143716"/>
            <a:ext cx="914867" cy="2089874"/>
            <a:chOff x="1747640" y="1143716"/>
            <a:chExt cx="914867" cy="2089874"/>
          </a:xfrm>
        </p:grpSpPr>
        <p:grpSp>
          <p:nvGrpSpPr>
            <p:cNvPr id="3" name="Group 2">
              <a:extLst>
                <a:ext uri="{FF2B5EF4-FFF2-40B4-BE49-F238E27FC236}">
                  <a16:creationId xmlns:a16="http://schemas.microsoft.com/office/drawing/2014/main" id="{B265A51D-57E2-1247-91B3-BF4A204FC355}"/>
                </a:ext>
              </a:extLst>
            </p:cNvPr>
            <p:cNvGrpSpPr/>
            <p:nvPr/>
          </p:nvGrpSpPr>
          <p:grpSpPr>
            <a:xfrm>
              <a:off x="1872215" y="1143716"/>
              <a:ext cx="790292" cy="2089874"/>
              <a:chOff x="1872215" y="1143716"/>
              <a:chExt cx="790292" cy="2089874"/>
            </a:xfrm>
          </p:grpSpPr>
          <p:grpSp>
            <p:nvGrpSpPr>
              <p:cNvPr id="2" name="Group 1">
                <a:extLst>
                  <a:ext uri="{FF2B5EF4-FFF2-40B4-BE49-F238E27FC236}">
                    <a16:creationId xmlns:a16="http://schemas.microsoft.com/office/drawing/2014/main" id="{E8903DC2-4EEF-464A-B0E4-8B784833B8B0}"/>
                  </a:ext>
                </a:extLst>
              </p:cNvPr>
              <p:cNvGrpSpPr/>
              <p:nvPr/>
            </p:nvGrpSpPr>
            <p:grpSpPr>
              <a:xfrm>
                <a:off x="1872215" y="1143716"/>
                <a:ext cx="790292" cy="2089874"/>
                <a:chOff x="1872215" y="1185920"/>
                <a:chExt cx="790292" cy="2089874"/>
              </a:xfrm>
            </p:grpSpPr>
            <p:cxnSp>
              <p:nvCxnSpPr>
                <p:cNvPr id="60" name="Google Shape;112;p30">
                  <a:extLst>
                    <a:ext uri="{FF2B5EF4-FFF2-40B4-BE49-F238E27FC236}">
                      <a16:creationId xmlns:a16="http://schemas.microsoft.com/office/drawing/2014/main" id="{BD2CAD0F-4DF2-403F-A64C-C402FBC57431}"/>
                    </a:ext>
                  </a:extLst>
                </p:cNvPr>
                <p:cNvCxnSpPr/>
                <p:nvPr/>
              </p:nvCxnSpPr>
              <p:spPr>
                <a:xfrm>
                  <a:off x="2113400" y="1206137"/>
                  <a:ext cx="0" cy="491206"/>
                </a:xfrm>
                <a:prstGeom prst="straightConnector1">
                  <a:avLst/>
                </a:prstGeom>
                <a:noFill/>
                <a:ln w="12700" cap="flat" cmpd="sng">
                  <a:solidFill>
                    <a:srgbClr val="575756"/>
                  </a:solidFill>
                  <a:prstDash val="dash"/>
                  <a:round/>
                  <a:headEnd type="none" w="sm" len="sm"/>
                  <a:tailEnd type="none" w="sm" len="sm"/>
                </a:ln>
              </p:spPr>
            </p:cxnSp>
            <p:cxnSp>
              <p:nvCxnSpPr>
                <p:cNvPr id="61" name="Straight Arrow Connector 60">
                  <a:extLst>
                    <a:ext uri="{FF2B5EF4-FFF2-40B4-BE49-F238E27FC236}">
                      <a16:creationId xmlns:a16="http://schemas.microsoft.com/office/drawing/2014/main" id="{9D0A42FF-2AA3-48A1-A4CF-88E2262F4B16}"/>
                    </a:ext>
                  </a:extLst>
                </p:cNvPr>
                <p:cNvCxnSpPr/>
                <p:nvPr/>
              </p:nvCxnSpPr>
              <p:spPr>
                <a:xfrm rot="10800000">
                  <a:off x="1872215" y="1185920"/>
                  <a:ext cx="604562" cy="0"/>
                </a:xfrm>
                <a:prstGeom prst="straightConnector1">
                  <a:avLst/>
                </a:prstGeom>
                <a:noFill/>
                <a:ln w="12700" cap="flat" cmpd="sng">
                  <a:solidFill>
                    <a:srgbClr val="575756"/>
                  </a:solidFill>
                  <a:prstDash val="dash"/>
                  <a:round/>
                  <a:headEnd type="none" w="sm" len="sm"/>
                  <a:tailEnd type="triangle" w="sm" len="sm"/>
                </a:ln>
              </p:spPr>
            </p:cxnSp>
            <p:sp>
              <p:nvSpPr>
                <p:cNvPr id="62" name="Oval 61">
                  <a:extLst>
                    <a:ext uri="{FF2B5EF4-FFF2-40B4-BE49-F238E27FC236}">
                      <a16:creationId xmlns:a16="http://schemas.microsoft.com/office/drawing/2014/main" id="{ECB45FCE-B54C-4907-87C1-7D103C225131}"/>
                    </a:ext>
                  </a:extLst>
                </p:cNvPr>
                <p:cNvSpPr/>
                <p:nvPr/>
              </p:nvSpPr>
              <p:spPr>
                <a:xfrm>
                  <a:off x="1903421" y="1271735"/>
                  <a:ext cx="429273" cy="162228"/>
                </a:xfrm>
                <a:prstGeom prst="ellipse">
                  <a:avLst/>
                </a:prstGeom>
                <a:solidFill>
                  <a:srgbClr val="57575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sz="800" b="1" dirty="0">
                      <a:solidFill>
                        <a:schemeClr val="bg1"/>
                      </a:solidFill>
                      <a:latin typeface="Calibri" panose="020F0502020204030204" pitchFamily="34" charset="0"/>
                      <a:cs typeface="Calibri" panose="020F0502020204030204" pitchFamily="34" charset="0"/>
                    </a:rPr>
                    <a:t>↑ 29% 8.1%</a:t>
                  </a:r>
                </a:p>
              </p:txBody>
            </p:sp>
            <p:cxnSp>
              <p:nvCxnSpPr>
                <p:cNvPr id="72" name="Google Shape;112;p30">
                  <a:extLst>
                    <a:ext uri="{FF2B5EF4-FFF2-40B4-BE49-F238E27FC236}">
                      <a16:creationId xmlns:a16="http://schemas.microsoft.com/office/drawing/2014/main" id="{A84FF279-D0CE-45A2-944B-7E612E4CAB5D}"/>
                    </a:ext>
                  </a:extLst>
                </p:cNvPr>
                <p:cNvCxnSpPr/>
                <p:nvPr/>
              </p:nvCxnSpPr>
              <p:spPr>
                <a:xfrm>
                  <a:off x="2475431" y="1194386"/>
                  <a:ext cx="0" cy="2081408"/>
                </a:xfrm>
                <a:prstGeom prst="straightConnector1">
                  <a:avLst/>
                </a:prstGeom>
                <a:noFill/>
                <a:ln w="12700" cap="flat" cmpd="sng">
                  <a:solidFill>
                    <a:srgbClr val="575756"/>
                  </a:solidFill>
                  <a:prstDash val="dash"/>
                  <a:round/>
                  <a:headEnd type="none" w="sm" len="sm"/>
                  <a:tailEnd type="none" w="sm" len="sm"/>
                </a:ln>
              </p:spPr>
            </p:cxnSp>
            <p:sp>
              <p:nvSpPr>
                <p:cNvPr id="73" name="Oval 72">
                  <a:extLst>
                    <a:ext uri="{FF2B5EF4-FFF2-40B4-BE49-F238E27FC236}">
                      <a16:creationId xmlns:a16="http://schemas.microsoft.com/office/drawing/2014/main" id="{C4A41214-878F-464C-9A48-CF33E34709DF}"/>
                    </a:ext>
                  </a:extLst>
                </p:cNvPr>
                <p:cNvSpPr/>
                <p:nvPr/>
              </p:nvSpPr>
              <p:spPr>
                <a:xfrm>
                  <a:off x="2233234" y="1546289"/>
                  <a:ext cx="429273" cy="162228"/>
                </a:xfrm>
                <a:prstGeom prst="ellipse">
                  <a:avLst/>
                </a:prstGeom>
                <a:solidFill>
                  <a:srgbClr val="57575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sz="800" b="1" dirty="0">
                      <a:solidFill>
                        <a:schemeClr val="bg1"/>
                      </a:solidFill>
                      <a:latin typeface="Calibri" panose="020F0502020204030204" pitchFamily="34" charset="0"/>
                      <a:cs typeface="Calibri" panose="020F0502020204030204" pitchFamily="34" charset="0"/>
                    </a:rPr>
                    <a:t>↓19%</a:t>
                  </a:r>
                </a:p>
              </p:txBody>
            </p:sp>
          </p:grpSp>
          <p:cxnSp>
            <p:nvCxnSpPr>
              <p:cNvPr id="49" name="Google Shape;112;p30">
                <a:extLst>
                  <a:ext uri="{FF2B5EF4-FFF2-40B4-BE49-F238E27FC236}">
                    <a16:creationId xmlns:a16="http://schemas.microsoft.com/office/drawing/2014/main" id="{E9B9DFE7-23F0-B34B-AF73-7B1F8AE4D3B3}"/>
                  </a:ext>
                </a:extLst>
              </p:cNvPr>
              <p:cNvCxnSpPr>
                <a:cxnSpLocks/>
              </p:cNvCxnSpPr>
              <p:nvPr/>
            </p:nvCxnSpPr>
            <p:spPr>
              <a:xfrm rot="5400000">
                <a:off x="2219270" y="3004990"/>
                <a:ext cx="0" cy="457200"/>
              </a:xfrm>
              <a:prstGeom prst="straightConnector1">
                <a:avLst/>
              </a:prstGeom>
              <a:noFill/>
              <a:ln w="12700" cap="flat" cmpd="sng">
                <a:solidFill>
                  <a:srgbClr val="575756"/>
                </a:solidFill>
                <a:prstDash val="dash"/>
                <a:round/>
                <a:headEnd type="none" w="sm" len="sm"/>
                <a:tailEnd type="none" w="sm" len="sm"/>
              </a:ln>
            </p:spPr>
          </p:cxnSp>
        </p:grpSp>
        <p:cxnSp>
          <p:nvCxnSpPr>
            <p:cNvPr id="50" name="Google Shape;112;p30">
              <a:extLst>
                <a:ext uri="{FF2B5EF4-FFF2-40B4-BE49-F238E27FC236}">
                  <a16:creationId xmlns:a16="http://schemas.microsoft.com/office/drawing/2014/main" id="{203DD68E-44D5-CE4A-A15E-9D9BADE57692}"/>
                </a:ext>
              </a:extLst>
            </p:cNvPr>
            <p:cNvCxnSpPr>
              <a:cxnSpLocks/>
            </p:cNvCxnSpPr>
            <p:nvPr/>
          </p:nvCxnSpPr>
          <p:spPr>
            <a:xfrm rot="5400000">
              <a:off x="1930520" y="1472259"/>
              <a:ext cx="0" cy="365760"/>
            </a:xfrm>
            <a:prstGeom prst="straightConnector1">
              <a:avLst/>
            </a:prstGeom>
            <a:noFill/>
            <a:ln w="12700" cap="flat" cmpd="sng">
              <a:solidFill>
                <a:srgbClr val="575756"/>
              </a:solidFill>
              <a:prstDash val="dash"/>
              <a:round/>
              <a:headEnd type="none" w="sm" len="sm"/>
              <a:tailEnd type="none" w="sm" len="sm"/>
            </a:ln>
          </p:spPr>
        </p:cxnSp>
      </p:grpSp>
    </p:spTree>
    <p:extLst>
      <p:ext uri="{BB962C8B-B14F-4D97-AF65-F5344CB8AC3E}">
        <p14:creationId xmlns:p14="http://schemas.microsoft.com/office/powerpoint/2010/main" val="37269798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28" name="Rounded Rectangle 27">
            <a:extLst>
              <a:ext uri="{FF2B5EF4-FFF2-40B4-BE49-F238E27FC236}">
                <a16:creationId xmlns:a16="http://schemas.microsoft.com/office/drawing/2014/main" id="{7151C03A-763C-6C4C-BC92-9B778800CE48}"/>
              </a:ext>
            </a:extLst>
          </p:cNvPr>
          <p:cNvSpPr/>
          <p:nvPr/>
        </p:nvSpPr>
        <p:spPr>
          <a:xfrm>
            <a:off x="6485302" y="523625"/>
            <a:ext cx="3238213" cy="4211127"/>
          </a:xfrm>
          <a:prstGeom prst="roundRect">
            <a:avLst/>
          </a:prstGeom>
          <a:solidFill>
            <a:srgbClr val="C3E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66" name="Rectangle 65"/>
          <p:cNvSpPr/>
          <p:nvPr/>
        </p:nvSpPr>
        <p:spPr>
          <a:xfrm rot="16200000">
            <a:off x="9082410" y="-91649"/>
            <a:ext cx="249623" cy="815252"/>
          </a:xfrm>
          <a:prstGeom prst="rect">
            <a:avLst/>
          </a:prstGeom>
          <a:solidFill>
            <a:srgbClr val="009C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67" name="TextBox 66"/>
          <p:cNvSpPr txBox="1"/>
          <p:nvPr/>
        </p:nvSpPr>
        <p:spPr>
          <a:xfrm>
            <a:off x="8821030" y="208255"/>
            <a:ext cx="261555" cy="215444"/>
          </a:xfrm>
          <a:prstGeom prst="rect">
            <a:avLst/>
          </a:prstGeom>
          <a:noFill/>
        </p:spPr>
        <p:txBody>
          <a:bodyPr wrap="square" rtlCol="0">
            <a:spAutoFit/>
          </a:bodyPr>
          <a:lstStyle/>
          <a:p>
            <a:r>
              <a:rPr lang="en-IN" sz="800" dirty="0">
                <a:solidFill>
                  <a:schemeClr val="bg1"/>
                </a:solidFill>
                <a:latin typeface="Open Sans" panose="020B0606030504020204" pitchFamily="34" charset="0"/>
                <a:ea typeface="Open Sans" panose="020B0606030504020204" pitchFamily="34" charset="0"/>
                <a:cs typeface="Open Sans" panose="020B0606030504020204" pitchFamily="34" charset="0"/>
              </a:rPr>
              <a:t>9</a:t>
            </a:r>
          </a:p>
        </p:txBody>
      </p:sp>
      <p:grpSp>
        <p:nvGrpSpPr>
          <p:cNvPr id="45" name="Group 44"/>
          <p:cNvGrpSpPr/>
          <p:nvPr/>
        </p:nvGrpSpPr>
        <p:grpSpPr>
          <a:xfrm>
            <a:off x="8284057" y="4779402"/>
            <a:ext cx="715926" cy="418214"/>
            <a:chOff x="8284057" y="4779402"/>
            <a:chExt cx="715926" cy="418214"/>
          </a:xfrm>
        </p:grpSpPr>
        <p:sp>
          <p:nvSpPr>
            <p:cNvPr id="46" name="Rounded Rectangle 45"/>
            <p:cNvSpPr/>
            <p:nvPr/>
          </p:nvSpPr>
          <p:spPr>
            <a:xfrm>
              <a:off x="8331958" y="4779402"/>
              <a:ext cx="614149" cy="418214"/>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nvGrpSpPr>
            <p:cNvPr id="47" name="Group 46"/>
            <p:cNvGrpSpPr/>
            <p:nvPr/>
          </p:nvGrpSpPr>
          <p:grpSpPr>
            <a:xfrm>
              <a:off x="8284057" y="4879531"/>
              <a:ext cx="715926" cy="263969"/>
              <a:chOff x="1376812" y="1471708"/>
              <a:chExt cx="715926" cy="263969"/>
            </a:xfrm>
          </p:grpSpPr>
          <p:sp>
            <p:nvSpPr>
              <p:cNvPr id="48" name="TextBox 47"/>
              <p:cNvSpPr txBox="1"/>
              <p:nvPr/>
            </p:nvSpPr>
            <p:spPr>
              <a:xfrm>
                <a:off x="1376812" y="1535622"/>
                <a:ext cx="715926" cy="200055"/>
              </a:xfrm>
              <a:prstGeom prst="rect">
                <a:avLst/>
              </a:prstGeom>
              <a:noFill/>
            </p:spPr>
            <p:txBody>
              <a:bodyPr wrap="square" rtlCol="0">
                <a:spAutoFit/>
              </a:bodyPr>
              <a:lstStyle/>
              <a:p>
                <a:r>
                  <a:rPr lang="en-IN" sz="700" b="1" dirty="0">
                    <a:solidFill>
                      <a:srgbClr val="575756"/>
                    </a:solidFill>
                    <a:latin typeface="Open Sans"/>
                    <a:ea typeface="Open Sans"/>
                    <a:cs typeface="Open Sans"/>
                    <a:sym typeface="Open Sans"/>
                  </a:rPr>
                  <a:t>cef.ceew.in</a:t>
                </a:r>
              </a:p>
            </p:txBody>
          </p:sp>
          <p:grpSp>
            <p:nvGrpSpPr>
              <p:cNvPr id="49" name="Group 48"/>
              <p:cNvGrpSpPr/>
              <p:nvPr/>
            </p:nvGrpSpPr>
            <p:grpSpPr>
              <a:xfrm>
                <a:off x="1504037" y="1471708"/>
                <a:ext cx="436340" cy="63914"/>
                <a:chOff x="973747" y="978085"/>
                <a:chExt cx="436340" cy="63914"/>
              </a:xfrm>
            </p:grpSpPr>
            <p:sp>
              <p:nvSpPr>
                <p:cNvPr id="50" name="Oval 49"/>
                <p:cNvSpPr/>
                <p:nvPr/>
              </p:nvSpPr>
              <p:spPr>
                <a:xfrm>
                  <a:off x="1349029" y="978085"/>
                  <a:ext cx="61058" cy="61059"/>
                </a:xfrm>
                <a:prstGeom prst="ellipse">
                  <a:avLst/>
                </a:prstGeom>
                <a:solidFill>
                  <a:srgbClr val="0A9F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51" name="Oval 50"/>
                <p:cNvSpPr/>
                <p:nvPr/>
              </p:nvSpPr>
              <p:spPr>
                <a:xfrm>
                  <a:off x="1084312" y="980940"/>
                  <a:ext cx="61058" cy="61059"/>
                </a:xfrm>
                <a:prstGeom prst="ellipse">
                  <a:avLst/>
                </a:prstGeom>
                <a:solidFill>
                  <a:srgbClr val="87B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52" name="Oval 51"/>
                <p:cNvSpPr/>
                <p:nvPr/>
              </p:nvSpPr>
              <p:spPr>
                <a:xfrm>
                  <a:off x="973747" y="980940"/>
                  <a:ext cx="61058" cy="61059"/>
                </a:xfrm>
                <a:prstGeom prst="ellipse">
                  <a:avLst/>
                </a:prstGeom>
                <a:solidFill>
                  <a:srgbClr val="EA58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grpSp>
      </p:grpSp>
      <p:sp>
        <p:nvSpPr>
          <p:cNvPr id="34" name="Google Shape;100;p20">
            <a:extLst>
              <a:ext uri="{FF2B5EF4-FFF2-40B4-BE49-F238E27FC236}">
                <a16:creationId xmlns:a16="http://schemas.microsoft.com/office/drawing/2014/main" id="{179FDCEF-C04A-564C-818A-DE59FF6ADFE5}"/>
              </a:ext>
            </a:extLst>
          </p:cNvPr>
          <p:cNvSpPr txBox="1"/>
          <p:nvPr/>
        </p:nvSpPr>
        <p:spPr>
          <a:xfrm>
            <a:off x="6554363" y="520770"/>
            <a:ext cx="2333107" cy="4128194"/>
          </a:xfrm>
          <a:prstGeom prst="rect">
            <a:avLst/>
          </a:prstGeom>
          <a:noFill/>
          <a:ln>
            <a:noFill/>
          </a:ln>
        </p:spPr>
        <p:txBody>
          <a:bodyPr spcFirstLastPara="1" wrap="square" lIns="91425" tIns="91425" rIns="91425" bIns="91425" numCol="1" anchor="t" anchorCtr="0">
            <a:noAutofit/>
          </a:bodyPr>
          <a:lstStyle/>
          <a:p>
            <a:pPr lvl="0">
              <a:spcBef>
                <a:spcPts val="600"/>
              </a:spcBef>
              <a:buClr>
                <a:schemeClr val="dk1"/>
              </a:buClr>
              <a:buSzPts val="1100"/>
            </a:pPr>
            <a:r>
              <a:rPr lang="en-IN" sz="1200" b="1" dirty="0">
                <a:solidFill>
                  <a:srgbClr val="575756"/>
                </a:solidFill>
                <a:latin typeface="Open Sans"/>
                <a:ea typeface="Open Sans"/>
                <a:cs typeface="Open Sans"/>
                <a:sym typeface="Open Sans"/>
              </a:rPr>
              <a:t>Takeaways &amp; Outlook</a:t>
            </a:r>
          </a:p>
          <a:p>
            <a:pPr lvl="0">
              <a:spcBef>
                <a:spcPts val="600"/>
              </a:spcBef>
              <a:buClr>
                <a:schemeClr val="dk1"/>
              </a:buClr>
              <a:buSzPts val="1100"/>
            </a:pPr>
            <a:r>
              <a:rPr lang="en-US" sz="800" b="1" dirty="0">
                <a:solidFill>
                  <a:schemeClr val="tx1">
                    <a:lumMod val="65000"/>
                    <a:lumOff val="35000"/>
                  </a:schemeClr>
                </a:solidFill>
                <a:latin typeface="Open Sans"/>
                <a:ea typeface="Open Sans"/>
                <a:cs typeface="Open Sans"/>
              </a:rPr>
              <a:t>Peak power demand continued to soar in Q2 FY22 from the previous quarter and reached a new high of 203 GW in July 2021. </a:t>
            </a:r>
            <a:r>
              <a:rPr lang="en-US" sz="800" dirty="0">
                <a:solidFill>
                  <a:schemeClr val="tx1">
                    <a:lumMod val="65000"/>
                    <a:lumOff val="35000"/>
                  </a:schemeClr>
                </a:solidFill>
                <a:latin typeface="Open Sans"/>
                <a:ea typeface="Open Sans"/>
                <a:cs typeface="Open Sans"/>
              </a:rPr>
              <a:t>In energy terms, demand saw an uptick of 21% in August 2021 (vs August 2019), owing to increased economic activity and lesser-than-normal monsoons. </a:t>
            </a:r>
          </a:p>
          <a:p>
            <a:pPr>
              <a:spcBef>
                <a:spcPts val="600"/>
              </a:spcBef>
              <a:buClr>
                <a:schemeClr val="dk1"/>
              </a:buClr>
              <a:buSzPts val="1100"/>
            </a:pPr>
            <a:r>
              <a:rPr lang="en-US" sz="800" dirty="0">
                <a:solidFill>
                  <a:schemeClr val="tx1">
                    <a:lumMod val="65000"/>
                    <a:lumOff val="35000"/>
                  </a:schemeClr>
                </a:solidFill>
                <a:latin typeface="Open Sans"/>
                <a:ea typeface="Open Sans"/>
                <a:cs typeface="Open Sans"/>
              </a:rPr>
              <a:t>The increase in power demand combined with coal supply </a:t>
            </a:r>
            <a:r>
              <a:rPr lang="en-US" sz="800" dirty="0">
                <a:solidFill>
                  <a:srgbClr val="575756"/>
                </a:solidFill>
                <a:latin typeface="Open Sans"/>
                <a:ea typeface="Open Sans"/>
                <a:cs typeface="Open Sans"/>
              </a:rPr>
              <a:t>shortages led to lower availability of thermal power plants which</a:t>
            </a:r>
            <a:r>
              <a:rPr lang="en-US" sz="800" strike="sngStrike" dirty="0">
                <a:solidFill>
                  <a:srgbClr val="575756"/>
                </a:solidFill>
                <a:latin typeface="Open Sans"/>
                <a:ea typeface="Open Sans"/>
                <a:cs typeface="Open Sans"/>
              </a:rPr>
              <a:t> </a:t>
            </a:r>
            <a:r>
              <a:rPr lang="en-US" sz="800" dirty="0">
                <a:solidFill>
                  <a:schemeClr val="tx1">
                    <a:lumMod val="65000"/>
                    <a:lumOff val="35000"/>
                  </a:schemeClr>
                </a:solidFill>
                <a:latin typeface="Open Sans"/>
                <a:ea typeface="Open Sans"/>
                <a:cs typeface="Open Sans"/>
              </a:rPr>
              <a:t>supply nearly 70% of India’s total electricity</a:t>
            </a:r>
            <a:r>
              <a:rPr lang="en-US" sz="800" dirty="0">
                <a:solidFill>
                  <a:schemeClr val="tx1">
                    <a:lumMod val="65000"/>
                    <a:lumOff val="35000"/>
                  </a:schemeClr>
                </a:solidFill>
                <a:latin typeface="Open Sans"/>
                <a:ea typeface="Open Sans"/>
                <a:cs typeface="Open Sans"/>
                <a:sym typeface="Open Sans"/>
              </a:rPr>
              <a:t>. With heavy rains in the coal mine belt of India, challenges were faced in transporting coal to the power plants. In addition, plants dependent on international coal supplies lowered imports due to high prices. </a:t>
            </a:r>
            <a:r>
              <a:rPr lang="en-US" sz="800" b="1" dirty="0">
                <a:solidFill>
                  <a:schemeClr val="tx1">
                    <a:lumMod val="65000"/>
                    <a:lumOff val="35000"/>
                  </a:schemeClr>
                </a:solidFill>
                <a:latin typeface="Open Sans"/>
                <a:ea typeface="Open Sans"/>
                <a:cs typeface="Open Sans"/>
                <a:sym typeface="Open Sans"/>
              </a:rPr>
              <a:t>All these factors led the discoms to look for alternate avenues such as day ahead market on the power exchanges, which led to soaring volumes and prices in August 2021.</a:t>
            </a:r>
          </a:p>
          <a:p>
            <a:pPr>
              <a:spcBef>
                <a:spcPts val="600"/>
              </a:spcBef>
              <a:buClr>
                <a:schemeClr val="dk1"/>
              </a:buClr>
              <a:buSzPts val="1100"/>
            </a:pPr>
            <a:r>
              <a:rPr lang="en-US" sz="800" dirty="0">
                <a:solidFill>
                  <a:schemeClr val="tx1">
                    <a:lumMod val="65000"/>
                    <a:lumOff val="35000"/>
                  </a:schemeClr>
                </a:solidFill>
                <a:latin typeface="Open Sans"/>
                <a:ea typeface="Open Sans"/>
                <a:cs typeface="Open Sans"/>
                <a:sym typeface="Open Sans"/>
              </a:rPr>
              <a:t>With the government laying out a revised renewable energy certificate (REC) framework and expected launch of new green trading products in power exchanges, power markets may play an important role in India’s energy transition.</a:t>
            </a:r>
            <a:endParaRPr lang="en-IN" sz="800" dirty="0">
              <a:solidFill>
                <a:schemeClr val="tx1">
                  <a:lumMod val="65000"/>
                  <a:lumOff val="35000"/>
                </a:schemeClr>
              </a:solidFill>
              <a:latin typeface="Open Sans"/>
              <a:ea typeface="Open Sans"/>
              <a:cs typeface="Open Sans"/>
              <a:sym typeface="Open Sans"/>
            </a:endParaRPr>
          </a:p>
        </p:txBody>
      </p:sp>
      <p:sp>
        <p:nvSpPr>
          <p:cNvPr id="36" name="Google Shape;99;p20">
            <a:extLst>
              <a:ext uri="{FF2B5EF4-FFF2-40B4-BE49-F238E27FC236}">
                <a16:creationId xmlns:a16="http://schemas.microsoft.com/office/drawing/2014/main" id="{DAD28CF1-DFF6-4242-8A5B-DB00628D088C}"/>
              </a:ext>
            </a:extLst>
          </p:cNvPr>
          <p:cNvSpPr txBox="1">
            <a:spLocks noGrp="1"/>
          </p:cNvSpPr>
          <p:nvPr>
            <p:ph type="title"/>
          </p:nvPr>
        </p:nvSpPr>
        <p:spPr>
          <a:xfrm>
            <a:off x="457199" y="124721"/>
            <a:ext cx="7689273" cy="481580"/>
          </a:xfrm>
          <a:prstGeom prst="rect">
            <a:avLst/>
          </a:prstGeom>
        </p:spPr>
        <p:txBody>
          <a:bodyPr spcFirstLastPara="1" wrap="square" lIns="91425" tIns="91425" rIns="91425" bIns="91425" anchor="b" anchorCtr="0">
            <a:noAutofit/>
          </a:bodyPr>
          <a:lstStyle/>
          <a:p>
            <a:pPr lvl="0"/>
            <a:r>
              <a:rPr lang="en-US" sz="1200" dirty="0">
                <a:solidFill>
                  <a:srgbClr val="575756"/>
                </a:solidFill>
              </a:rPr>
              <a:t>Power markets: </a:t>
            </a:r>
            <a:r>
              <a:rPr lang="en-US" sz="1200" dirty="0">
                <a:solidFill>
                  <a:srgbClr val="009CD8"/>
                </a:solidFill>
              </a:rPr>
              <a:t>record power demand in Q2 FY22 due to increased economic activity and lesser-than-normal monsoons; coal shortages led to soaring prices in power markets</a:t>
            </a:r>
            <a:endParaRPr sz="1200" dirty="0">
              <a:solidFill>
                <a:srgbClr val="009CD8"/>
              </a:solidFill>
            </a:endParaRPr>
          </a:p>
        </p:txBody>
      </p:sp>
      <p:sp>
        <p:nvSpPr>
          <p:cNvPr id="37" name="Text Placeholder 3">
            <a:extLst>
              <a:ext uri="{FF2B5EF4-FFF2-40B4-BE49-F238E27FC236}">
                <a16:creationId xmlns:a16="http://schemas.microsoft.com/office/drawing/2014/main" id="{6AF55381-36D9-0F46-BEA2-600D54C47397}"/>
              </a:ext>
            </a:extLst>
          </p:cNvPr>
          <p:cNvSpPr txBox="1">
            <a:spLocks/>
          </p:cNvSpPr>
          <p:nvPr/>
        </p:nvSpPr>
        <p:spPr>
          <a:xfrm>
            <a:off x="166759" y="2086787"/>
            <a:ext cx="1182845" cy="31394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55600" algn="l" rtl="0">
              <a:lnSpc>
                <a:spcPct val="100000"/>
              </a:lnSpc>
              <a:spcBef>
                <a:spcPts val="600"/>
              </a:spcBef>
              <a:spcAft>
                <a:spcPts val="0"/>
              </a:spcAft>
              <a:buClr>
                <a:schemeClr val="lt1"/>
              </a:buClr>
              <a:buSzPts val="2000"/>
              <a:buFont typeface="Open Sans"/>
              <a:buChar char="○"/>
              <a:defRPr sz="2000" b="0" i="0" u="none" strike="noStrike" cap="none">
                <a:solidFill>
                  <a:schemeClr val="lt1"/>
                </a:solidFill>
                <a:latin typeface="Open Sans"/>
                <a:ea typeface="Open Sans"/>
                <a:cs typeface="Open Sans"/>
                <a:sym typeface="Open Sans"/>
              </a:defRPr>
            </a:lvl1pPr>
            <a:lvl2pPr marL="914400" marR="0" lvl="1" indent="-355600" algn="l" rtl="0">
              <a:lnSpc>
                <a:spcPct val="100000"/>
              </a:lnSpc>
              <a:spcBef>
                <a:spcPts val="0"/>
              </a:spcBef>
              <a:spcAft>
                <a:spcPts val="0"/>
              </a:spcAft>
              <a:buClr>
                <a:schemeClr val="lt1"/>
              </a:buClr>
              <a:buSzPts val="2000"/>
              <a:buFont typeface="Open Sans"/>
              <a:buChar char="●"/>
              <a:defRPr sz="2000" b="0" i="0" u="none" strike="noStrike" cap="none">
                <a:solidFill>
                  <a:schemeClr val="lt1"/>
                </a:solidFill>
                <a:latin typeface="Open Sans"/>
                <a:ea typeface="Open Sans"/>
                <a:cs typeface="Open Sans"/>
                <a:sym typeface="Open Sans"/>
              </a:defRPr>
            </a:lvl2pPr>
            <a:lvl3pPr marL="1371600" marR="0" lvl="2" indent="-355600" algn="l" rtl="0">
              <a:lnSpc>
                <a:spcPct val="100000"/>
              </a:lnSpc>
              <a:spcBef>
                <a:spcPts val="0"/>
              </a:spcBef>
              <a:spcAft>
                <a:spcPts val="0"/>
              </a:spcAft>
              <a:buClr>
                <a:schemeClr val="lt1"/>
              </a:buClr>
              <a:buSzPts val="2000"/>
              <a:buFont typeface="Open Sans"/>
              <a:buChar char="■"/>
              <a:defRPr sz="2000" b="0" i="0" u="none" strike="noStrike" cap="none">
                <a:solidFill>
                  <a:schemeClr val="lt1"/>
                </a:solidFill>
                <a:latin typeface="Open Sans"/>
                <a:ea typeface="Open Sans"/>
                <a:cs typeface="Open Sans"/>
                <a:sym typeface="Open Sans"/>
              </a:defRPr>
            </a:lvl3pPr>
            <a:lvl4pPr marL="1828800" marR="0" lvl="3" indent="-355600" algn="l" rtl="0">
              <a:lnSpc>
                <a:spcPct val="100000"/>
              </a:lnSpc>
              <a:spcBef>
                <a:spcPts val="0"/>
              </a:spcBef>
              <a:spcAft>
                <a:spcPts val="0"/>
              </a:spcAft>
              <a:buClr>
                <a:schemeClr val="lt1"/>
              </a:buClr>
              <a:buSzPts val="2000"/>
              <a:buFont typeface="Open Sans"/>
              <a:buChar char="●"/>
              <a:defRPr sz="2000" b="0" i="0" u="none" strike="noStrike" cap="none">
                <a:solidFill>
                  <a:schemeClr val="lt1"/>
                </a:solidFill>
                <a:latin typeface="Open Sans"/>
                <a:ea typeface="Open Sans"/>
                <a:cs typeface="Open Sans"/>
                <a:sym typeface="Open Sans"/>
              </a:defRPr>
            </a:lvl4pPr>
            <a:lvl5pPr marL="2286000" marR="0" lvl="4" indent="-355600" algn="l" rtl="0">
              <a:lnSpc>
                <a:spcPct val="100000"/>
              </a:lnSpc>
              <a:spcBef>
                <a:spcPts val="0"/>
              </a:spcBef>
              <a:spcAft>
                <a:spcPts val="0"/>
              </a:spcAft>
              <a:buClr>
                <a:schemeClr val="lt1"/>
              </a:buClr>
              <a:buSzPts val="2000"/>
              <a:buFont typeface="Open Sans"/>
              <a:buChar char="○"/>
              <a:defRPr sz="2000" b="0" i="0" u="none" strike="noStrike" cap="none">
                <a:solidFill>
                  <a:schemeClr val="lt1"/>
                </a:solidFill>
                <a:latin typeface="Open Sans"/>
                <a:ea typeface="Open Sans"/>
                <a:cs typeface="Open Sans"/>
                <a:sym typeface="Open Sans"/>
              </a:defRPr>
            </a:lvl5pPr>
            <a:lvl6pPr marL="2743200" marR="0" lvl="5" indent="-355600" algn="l" rtl="0">
              <a:lnSpc>
                <a:spcPct val="100000"/>
              </a:lnSpc>
              <a:spcBef>
                <a:spcPts val="0"/>
              </a:spcBef>
              <a:spcAft>
                <a:spcPts val="0"/>
              </a:spcAft>
              <a:buClr>
                <a:schemeClr val="lt1"/>
              </a:buClr>
              <a:buSzPts val="2000"/>
              <a:buFont typeface="Open Sans"/>
              <a:buChar char="■"/>
              <a:defRPr sz="2000" b="0" i="0" u="none" strike="noStrike" cap="none">
                <a:solidFill>
                  <a:schemeClr val="lt1"/>
                </a:solidFill>
                <a:latin typeface="Open Sans"/>
                <a:ea typeface="Open Sans"/>
                <a:cs typeface="Open Sans"/>
                <a:sym typeface="Open Sans"/>
              </a:defRPr>
            </a:lvl6pPr>
            <a:lvl7pPr marL="3200400" marR="0" lvl="6" indent="-355600" algn="l" rtl="0">
              <a:lnSpc>
                <a:spcPct val="100000"/>
              </a:lnSpc>
              <a:spcBef>
                <a:spcPts val="0"/>
              </a:spcBef>
              <a:spcAft>
                <a:spcPts val="0"/>
              </a:spcAft>
              <a:buClr>
                <a:schemeClr val="lt1"/>
              </a:buClr>
              <a:buSzPts val="2000"/>
              <a:buFont typeface="Open Sans"/>
              <a:buChar char="●"/>
              <a:defRPr sz="2000" b="0" i="0" u="none" strike="noStrike" cap="none">
                <a:solidFill>
                  <a:schemeClr val="lt1"/>
                </a:solidFill>
                <a:latin typeface="Open Sans"/>
                <a:ea typeface="Open Sans"/>
                <a:cs typeface="Open Sans"/>
                <a:sym typeface="Open Sans"/>
              </a:defRPr>
            </a:lvl7pPr>
            <a:lvl8pPr marL="3657600" marR="0" lvl="7" indent="-355600" algn="l" rtl="0">
              <a:lnSpc>
                <a:spcPct val="100000"/>
              </a:lnSpc>
              <a:spcBef>
                <a:spcPts val="0"/>
              </a:spcBef>
              <a:spcAft>
                <a:spcPts val="0"/>
              </a:spcAft>
              <a:buClr>
                <a:schemeClr val="lt1"/>
              </a:buClr>
              <a:buSzPts val="2000"/>
              <a:buFont typeface="Open Sans"/>
              <a:buChar char="○"/>
              <a:defRPr sz="2000" b="0" i="0" u="none" strike="noStrike" cap="none">
                <a:solidFill>
                  <a:schemeClr val="lt1"/>
                </a:solidFill>
                <a:latin typeface="Open Sans"/>
                <a:ea typeface="Open Sans"/>
                <a:cs typeface="Open Sans"/>
                <a:sym typeface="Open Sans"/>
              </a:defRPr>
            </a:lvl8pPr>
            <a:lvl9pPr marL="4114800" marR="0" lvl="8" indent="-355600" algn="l" rtl="0">
              <a:lnSpc>
                <a:spcPct val="100000"/>
              </a:lnSpc>
              <a:spcBef>
                <a:spcPts val="0"/>
              </a:spcBef>
              <a:spcAft>
                <a:spcPts val="0"/>
              </a:spcAft>
              <a:buClr>
                <a:schemeClr val="lt1"/>
              </a:buClr>
              <a:buSzPts val="2000"/>
              <a:buFont typeface="Open Sans"/>
              <a:buChar char="■"/>
              <a:defRPr sz="2000" b="0" i="0" u="none" strike="noStrike" cap="none">
                <a:solidFill>
                  <a:schemeClr val="lt1"/>
                </a:solidFill>
                <a:latin typeface="Open Sans"/>
                <a:ea typeface="Open Sans"/>
                <a:cs typeface="Open Sans"/>
                <a:sym typeface="Open Sans"/>
              </a:defRPr>
            </a:lvl9pPr>
          </a:lstStyle>
          <a:p>
            <a:pPr marL="101600" indent="0">
              <a:buFont typeface="Open Sans"/>
              <a:buNone/>
            </a:pPr>
            <a:r>
              <a:rPr lang="en-US" sz="700" i="1" dirty="0">
                <a:solidFill>
                  <a:srgbClr val="0A9FD9"/>
                </a:solidFill>
                <a:latin typeface="Open Sans" panose="020B0606030504020204" pitchFamily="34" charset="0"/>
                <a:ea typeface="Open Sans" panose="020B0606030504020204" pitchFamily="34" charset="0"/>
                <a:cs typeface="Open Sans" panose="020B0606030504020204" pitchFamily="34" charset="0"/>
              </a:rPr>
              <a:t>Source: </a:t>
            </a:r>
            <a:r>
              <a:rPr lang="en-US" sz="700" i="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CEA.</a:t>
            </a:r>
          </a:p>
        </p:txBody>
      </p:sp>
      <p:sp>
        <p:nvSpPr>
          <p:cNvPr id="38" name="Text Placeholder 3">
            <a:extLst>
              <a:ext uri="{FF2B5EF4-FFF2-40B4-BE49-F238E27FC236}">
                <a16:creationId xmlns:a16="http://schemas.microsoft.com/office/drawing/2014/main" id="{8D08FD41-FDFB-5A48-86F4-1572953FC358}"/>
              </a:ext>
            </a:extLst>
          </p:cNvPr>
          <p:cNvSpPr txBox="1">
            <a:spLocks/>
          </p:cNvSpPr>
          <p:nvPr/>
        </p:nvSpPr>
        <p:spPr>
          <a:xfrm>
            <a:off x="3356976" y="2086043"/>
            <a:ext cx="2830590" cy="32802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55600" algn="l" rtl="0">
              <a:lnSpc>
                <a:spcPct val="100000"/>
              </a:lnSpc>
              <a:spcBef>
                <a:spcPts val="600"/>
              </a:spcBef>
              <a:spcAft>
                <a:spcPts val="0"/>
              </a:spcAft>
              <a:buClr>
                <a:schemeClr val="lt1"/>
              </a:buClr>
              <a:buSzPts val="2000"/>
              <a:buFont typeface="Open Sans"/>
              <a:buChar char="○"/>
              <a:defRPr sz="2000" b="0" i="0" u="none" strike="noStrike" cap="none">
                <a:solidFill>
                  <a:schemeClr val="lt1"/>
                </a:solidFill>
                <a:latin typeface="Open Sans"/>
                <a:ea typeface="Open Sans"/>
                <a:cs typeface="Open Sans"/>
                <a:sym typeface="Open Sans"/>
              </a:defRPr>
            </a:lvl1pPr>
            <a:lvl2pPr marL="914400" marR="0" lvl="1" indent="-355600" algn="l" rtl="0">
              <a:lnSpc>
                <a:spcPct val="100000"/>
              </a:lnSpc>
              <a:spcBef>
                <a:spcPts val="0"/>
              </a:spcBef>
              <a:spcAft>
                <a:spcPts val="0"/>
              </a:spcAft>
              <a:buClr>
                <a:schemeClr val="lt1"/>
              </a:buClr>
              <a:buSzPts val="2000"/>
              <a:buFont typeface="Open Sans"/>
              <a:buChar char="●"/>
              <a:defRPr sz="2000" b="0" i="0" u="none" strike="noStrike" cap="none">
                <a:solidFill>
                  <a:schemeClr val="lt1"/>
                </a:solidFill>
                <a:latin typeface="Open Sans"/>
                <a:ea typeface="Open Sans"/>
                <a:cs typeface="Open Sans"/>
                <a:sym typeface="Open Sans"/>
              </a:defRPr>
            </a:lvl2pPr>
            <a:lvl3pPr marL="1371600" marR="0" lvl="2" indent="-355600" algn="l" rtl="0">
              <a:lnSpc>
                <a:spcPct val="100000"/>
              </a:lnSpc>
              <a:spcBef>
                <a:spcPts val="0"/>
              </a:spcBef>
              <a:spcAft>
                <a:spcPts val="0"/>
              </a:spcAft>
              <a:buClr>
                <a:schemeClr val="lt1"/>
              </a:buClr>
              <a:buSzPts val="2000"/>
              <a:buFont typeface="Open Sans"/>
              <a:buChar char="■"/>
              <a:defRPr sz="2000" b="0" i="0" u="none" strike="noStrike" cap="none">
                <a:solidFill>
                  <a:schemeClr val="lt1"/>
                </a:solidFill>
                <a:latin typeface="Open Sans"/>
                <a:ea typeface="Open Sans"/>
                <a:cs typeface="Open Sans"/>
                <a:sym typeface="Open Sans"/>
              </a:defRPr>
            </a:lvl3pPr>
            <a:lvl4pPr marL="1828800" marR="0" lvl="3" indent="-355600" algn="l" rtl="0">
              <a:lnSpc>
                <a:spcPct val="100000"/>
              </a:lnSpc>
              <a:spcBef>
                <a:spcPts val="0"/>
              </a:spcBef>
              <a:spcAft>
                <a:spcPts val="0"/>
              </a:spcAft>
              <a:buClr>
                <a:schemeClr val="lt1"/>
              </a:buClr>
              <a:buSzPts val="2000"/>
              <a:buFont typeface="Open Sans"/>
              <a:buChar char="●"/>
              <a:defRPr sz="2000" b="0" i="0" u="none" strike="noStrike" cap="none">
                <a:solidFill>
                  <a:schemeClr val="lt1"/>
                </a:solidFill>
                <a:latin typeface="Open Sans"/>
                <a:ea typeface="Open Sans"/>
                <a:cs typeface="Open Sans"/>
                <a:sym typeface="Open Sans"/>
              </a:defRPr>
            </a:lvl4pPr>
            <a:lvl5pPr marL="2286000" marR="0" lvl="4" indent="-355600" algn="l" rtl="0">
              <a:lnSpc>
                <a:spcPct val="100000"/>
              </a:lnSpc>
              <a:spcBef>
                <a:spcPts val="0"/>
              </a:spcBef>
              <a:spcAft>
                <a:spcPts val="0"/>
              </a:spcAft>
              <a:buClr>
                <a:schemeClr val="lt1"/>
              </a:buClr>
              <a:buSzPts val="2000"/>
              <a:buFont typeface="Open Sans"/>
              <a:buChar char="○"/>
              <a:defRPr sz="2000" b="0" i="0" u="none" strike="noStrike" cap="none">
                <a:solidFill>
                  <a:schemeClr val="lt1"/>
                </a:solidFill>
                <a:latin typeface="Open Sans"/>
                <a:ea typeface="Open Sans"/>
                <a:cs typeface="Open Sans"/>
                <a:sym typeface="Open Sans"/>
              </a:defRPr>
            </a:lvl5pPr>
            <a:lvl6pPr marL="2743200" marR="0" lvl="5" indent="-355600" algn="l" rtl="0">
              <a:lnSpc>
                <a:spcPct val="100000"/>
              </a:lnSpc>
              <a:spcBef>
                <a:spcPts val="0"/>
              </a:spcBef>
              <a:spcAft>
                <a:spcPts val="0"/>
              </a:spcAft>
              <a:buClr>
                <a:schemeClr val="lt1"/>
              </a:buClr>
              <a:buSzPts val="2000"/>
              <a:buFont typeface="Open Sans"/>
              <a:buChar char="■"/>
              <a:defRPr sz="2000" b="0" i="0" u="none" strike="noStrike" cap="none">
                <a:solidFill>
                  <a:schemeClr val="lt1"/>
                </a:solidFill>
                <a:latin typeface="Open Sans"/>
                <a:ea typeface="Open Sans"/>
                <a:cs typeface="Open Sans"/>
                <a:sym typeface="Open Sans"/>
              </a:defRPr>
            </a:lvl6pPr>
            <a:lvl7pPr marL="3200400" marR="0" lvl="6" indent="-355600" algn="l" rtl="0">
              <a:lnSpc>
                <a:spcPct val="100000"/>
              </a:lnSpc>
              <a:spcBef>
                <a:spcPts val="0"/>
              </a:spcBef>
              <a:spcAft>
                <a:spcPts val="0"/>
              </a:spcAft>
              <a:buClr>
                <a:schemeClr val="lt1"/>
              </a:buClr>
              <a:buSzPts val="2000"/>
              <a:buFont typeface="Open Sans"/>
              <a:buChar char="●"/>
              <a:defRPr sz="2000" b="0" i="0" u="none" strike="noStrike" cap="none">
                <a:solidFill>
                  <a:schemeClr val="lt1"/>
                </a:solidFill>
                <a:latin typeface="Open Sans"/>
                <a:ea typeface="Open Sans"/>
                <a:cs typeface="Open Sans"/>
                <a:sym typeface="Open Sans"/>
              </a:defRPr>
            </a:lvl7pPr>
            <a:lvl8pPr marL="3657600" marR="0" lvl="7" indent="-355600" algn="l" rtl="0">
              <a:lnSpc>
                <a:spcPct val="100000"/>
              </a:lnSpc>
              <a:spcBef>
                <a:spcPts val="0"/>
              </a:spcBef>
              <a:spcAft>
                <a:spcPts val="0"/>
              </a:spcAft>
              <a:buClr>
                <a:schemeClr val="lt1"/>
              </a:buClr>
              <a:buSzPts val="2000"/>
              <a:buFont typeface="Open Sans"/>
              <a:buChar char="○"/>
              <a:defRPr sz="2000" b="0" i="0" u="none" strike="noStrike" cap="none">
                <a:solidFill>
                  <a:schemeClr val="lt1"/>
                </a:solidFill>
                <a:latin typeface="Open Sans"/>
                <a:ea typeface="Open Sans"/>
                <a:cs typeface="Open Sans"/>
                <a:sym typeface="Open Sans"/>
              </a:defRPr>
            </a:lvl8pPr>
            <a:lvl9pPr marL="4114800" marR="0" lvl="8" indent="-355600" algn="l" rtl="0">
              <a:lnSpc>
                <a:spcPct val="100000"/>
              </a:lnSpc>
              <a:spcBef>
                <a:spcPts val="0"/>
              </a:spcBef>
              <a:spcAft>
                <a:spcPts val="0"/>
              </a:spcAft>
              <a:buClr>
                <a:schemeClr val="lt1"/>
              </a:buClr>
              <a:buSzPts val="2000"/>
              <a:buFont typeface="Open Sans"/>
              <a:buChar char="■"/>
              <a:defRPr sz="2000" b="0" i="0" u="none" strike="noStrike" cap="none">
                <a:solidFill>
                  <a:schemeClr val="lt1"/>
                </a:solidFill>
                <a:latin typeface="Open Sans"/>
                <a:ea typeface="Open Sans"/>
                <a:cs typeface="Open Sans"/>
                <a:sym typeface="Open Sans"/>
              </a:defRPr>
            </a:lvl9pPr>
          </a:lstStyle>
          <a:p>
            <a:pPr marL="101600" indent="0">
              <a:buFont typeface="Open Sans"/>
              <a:buNone/>
            </a:pPr>
            <a:r>
              <a:rPr lang="en-US" sz="700" i="1" dirty="0">
                <a:solidFill>
                  <a:srgbClr val="0A9FD9"/>
                </a:solidFill>
                <a:latin typeface="Open Sans" panose="020B0606030504020204" pitchFamily="34" charset="0"/>
                <a:ea typeface="Open Sans" panose="020B0606030504020204" pitchFamily="34" charset="0"/>
                <a:cs typeface="Open Sans" panose="020B0606030504020204" pitchFamily="34" charset="0"/>
              </a:rPr>
              <a:t>Source: </a:t>
            </a:r>
            <a:r>
              <a:rPr lang="en-US" sz="700" i="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 Indian Energy Exchange (IEX). *Day ahead contingency.</a:t>
            </a:r>
          </a:p>
        </p:txBody>
      </p:sp>
      <p:sp>
        <p:nvSpPr>
          <p:cNvPr id="39" name="Text Placeholder 5">
            <a:extLst>
              <a:ext uri="{FF2B5EF4-FFF2-40B4-BE49-F238E27FC236}">
                <a16:creationId xmlns:a16="http://schemas.microsoft.com/office/drawing/2014/main" id="{462E8C59-0282-E54E-803D-229E711962D7}"/>
              </a:ext>
            </a:extLst>
          </p:cNvPr>
          <p:cNvSpPr txBox="1">
            <a:spLocks/>
          </p:cNvSpPr>
          <p:nvPr/>
        </p:nvSpPr>
        <p:spPr>
          <a:xfrm>
            <a:off x="166759" y="2338081"/>
            <a:ext cx="3235821" cy="480741"/>
          </a:xfrm>
          <a:prstGeom prst="rect">
            <a:avLst/>
          </a:prstGeom>
          <a:noFill/>
          <a:ln w="28575">
            <a:noFill/>
            <a:prstDash val="solid"/>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a:spcBef>
                <a:spcPts val="600"/>
              </a:spcBef>
              <a:spcAft>
                <a:spcPts val="1000"/>
              </a:spcAft>
            </a:pPr>
            <a:r>
              <a:rPr lang="en-GB" sz="700" b="1"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Peak demand in Q2 FY22 </a:t>
            </a:r>
            <a:r>
              <a:rPr lang="en-GB" sz="7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consistently surpassed FY21 and FY20 levels, largely due to increased economic activity and lesser-than-normal monsoons. </a:t>
            </a:r>
            <a:r>
              <a:rPr lang="en-GB" sz="700" b="1"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In energy terms</a:t>
            </a:r>
            <a:r>
              <a:rPr lang="en-GB" sz="7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 the demand saw a major uptick in </a:t>
            </a:r>
            <a:r>
              <a:rPr lang="en-GB" sz="700" b="1"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August 2021 by 17.4% (vs August 2020) and 21% (vs August 2019)</a:t>
            </a:r>
            <a:r>
              <a:rPr lang="en-GB" sz="7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a:t>
            </a:r>
            <a:endParaRPr lang="en-US" sz="7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0" name="Text Placeholder 5">
            <a:extLst>
              <a:ext uri="{FF2B5EF4-FFF2-40B4-BE49-F238E27FC236}">
                <a16:creationId xmlns:a16="http://schemas.microsoft.com/office/drawing/2014/main" id="{ADD1640B-9876-BC47-A4B6-7E4265DB4BC1}"/>
              </a:ext>
            </a:extLst>
          </p:cNvPr>
          <p:cNvSpPr txBox="1">
            <a:spLocks/>
          </p:cNvSpPr>
          <p:nvPr/>
        </p:nvSpPr>
        <p:spPr>
          <a:xfrm>
            <a:off x="3315098" y="2341716"/>
            <a:ext cx="2830590" cy="492435"/>
          </a:xfrm>
          <a:prstGeom prst="rect">
            <a:avLst/>
          </a:prstGeom>
          <a:noFill/>
          <a:ln w="28575">
            <a:noFill/>
            <a:prstDash val="solid"/>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r>
              <a:rPr lang="en-GB" sz="700" b="1"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Green term–ahead market (GTAM) </a:t>
            </a:r>
            <a:r>
              <a:rPr lang="en-GB" sz="7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observed consistent growth in traded volumes, attributed to </a:t>
            </a:r>
            <a:r>
              <a:rPr lang="en-GB" sz="700" b="1"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peak RE season in Q2 FY22,</a:t>
            </a:r>
            <a:r>
              <a:rPr lang="en-GB" sz="7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 resulting in increased participation from RE surplus discoms.</a:t>
            </a:r>
            <a:endParaRPr lang="en-US" sz="700" b="1"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1" name="Text Placeholder 3">
            <a:extLst>
              <a:ext uri="{FF2B5EF4-FFF2-40B4-BE49-F238E27FC236}">
                <a16:creationId xmlns:a16="http://schemas.microsoft.com/office/drawing/2014/main" id="{94720202-3365-B843-862C-22290F4C35EB}"/>
              </a:ext>
            </a:extLst>
          </p:cNvPr>
          <p:cNvSpPr txBox="1">
            <a:spLocks/>
          </p:cNvSpPr>
          <p:nvPr/>
        </p:nvSpPr>
        <p:spPr>
          <a:xfrm>
            <a:off x="166759" y="4335022"/>
            <a:ext cx="1182845" cy="31394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55600" algn="l" rtl="0">
              <a:lnSpc>
                <a:spcPct val="100000"/>
              </a:lnSpc>
              <a:spcBef>
                <a:spcPts val="600"/>
              </a:spcBef>
              <a:spcAft>
                <a:spcPts val="0"/>
              </a:spcAft>
              <a:buClr>
                <a:schemeClr val="lt1"/>
              </a:buClr>
              <a:buSzPts val="2000"/>
              <a:buFont typeface="Open Sans"/>
              <a:buChar char="○"/>
              <a:defRPr sz="2000" b="0" i="0" u="none" strike="noStrike" cap="none">
                <a:solidFill>
                  <a:schemeClr val="lt1"/>
                </a:solidFill>
                <a:latin typeface="Open Sans"/>
                <a:ea typeface="Open Sans"/>
                <a:cs typeface="Open Sans"/>
                <a:sym typeface="Open Sans"/>
              </a:defRPr>
            </a:lvl1pPr>
            <a:lvl2pPr marL="914400" marR="0" lvl="1" indent="-355600" algn="l" rtl="0">
              <a:lnSpc>
                <a:spcPct val="100000"/>
              </a:lnSpc>
              <a:spcBef>
                <a:spcPts val="0"/>
              </a:spcBef>
              <a:spcAft>
                <a:spcPts val="0"/>
              </a:spcAft>
              <a:buClr>
                <a:schemeClr val="lt1"/>
              </a:buClr>
              <a:buSzPts val="2000"/>
              <a:buFont typeface="Open Sans"/>
              <a:buChar char="●"/>
              <a:defRPr sz="2000" b="0" i="0" u="none" strike="noStrike" cap="none">
                <a:solidFill>
                  <a:schemeClr val="lt1"/>
                </a:solidFill>
                <a:latin typeface="Open Sans"/>
                <a:ea typeface="Open Sans"/>
                <a:cs typeface="Open Sans"/>
                <a:sym typeface="Open Sans"/>
              </a:defRPr>
            </a:lvl2pPr>
            <a:lvl3pPr marL="1371600" marR="0" lvl="2" indent="-355600" algn="l" rtl="0">
              <a:lnSpc>
                <a:spcPct val="100000"/>
              </a:lnSpc>
              <a:spcBef>
                <a:spcPts val="0"/>
              </a:spcBef>
              <a:spcAft>
                <a:spcPts val="0"/>
              </a:spcAft>
              <a:buClr>
                <a:schemeClr val="lt1"/>
              </a:buClr>
              <a:buSzPts val="2000"/>
              <a:buFont typeface="Open Sans"/>
              <a:buChar char="■"/>
              <a:defRPr sz="2000" b="0" i="0" u="none" strike="noStrike" cap="none">
                <a:solidFill>
                  <a:schemeClr val="lt1"/>
                </a:solidFill>
                <a:latin typeface="Open Sans"/>
                <a:ea typeface="Open Sans"/>
                <a:cs typeface="Open Sans"/>
                <a:sym typeface="Open Sans"/>
              </a:defRPr>
            </a:lvl3pPr>
            <a:lvl4pPr marL="1828800" marR="0" lvl="3" indent="-355600" algn="l" rtl="0">
              <a:lnSpc>
                <a:spcPct val="100000"/>
              </a:lnSpc>
              <a:spcBef>
                <a:spcPts val="0"/>
              </a:spcBef>
              <a:spcAft>
                <a:spcPts val="0"/>
              </a:spcAft>
              <a:buClr>
                <a:schemeClr val="lt1"/>
              </a:buClr>
              <a:buSzPts val="2000"/>
              <a:buFont typeface="Open Sans"/>
              <a:buChar char="●"/>
              <a:defRPr sz="2000" b="0" i="0" u="none" strike="noStrike" cap="none">
                <a:solidFill>
                  <a:schemeClr val="lt1"/>
                </a:solidFill>
                <a:latin typeface="Open Sans"/>
                <a:ea typeface="Open Sans"/>
                <a:cs typeface="Open Sans"/>
                <a:sym typeface="Open Sans"/>
              </a:defRPr>
            </a:lvl4pPr>
            <a:lvl5pPr marL="2286000" marR="0" lvl="4" indent="-355600" algn="l" rtl="0">
              <a:lnSpc>
                <a:spcPct val="100000"/>
              </a:lnSpc>
              <a:spcBef>
                <a:spcPts val="0"/>
              </a:spcBef>
              <a:spcAft>
                <a:spcPts val="0"/>
              </a:spcAft>
              <a:buClr>
                <a:schemeClr val="lt1"/>
              </a:buClr>
              <a:buSzPts val="2000"/>
              <a:buFont typeface="Open Sans"/>
              <a:buChar char="○"/>
              <a:defRPr sz="2000" b="0" i="0" u="none" strike="noStrike" cap="none">
                <a:solidFill>
                  <a:schemeClr val="lt1"/>
                </a:solidFill>
                <a:latin typeface="Open Sans"/>
                <a:ea typeface="Open Sans"/>
                <a:cs typeface="Open Sans"/>
                <a:sym typeface="Open Sans"/>
              </a:defRPr>
            </a:lvl5pPr>
            <a:lvl6pPr marL="2743200" marR="0" lvl="5" indent="-355600" algn="l" rtl="0">
              <a:lnSpc>
                <a:spcPct val="100000"/>
              </a:lnSpc>
              <a:spcBef>
                <a:spcPts val="0"/>
              </a:spcBef>
              <a:spcAft>
                <a:spcPts val="0"/>
              </a:spcAft>
              <a:buClr>
                <a:schemeClr val="lt1"/>
              </a:buClr>
              <a:buSzPts val="2000"/>
              <a:buFont typeface="Open Sans"/>
              <a:buChar char="■"/>
              <a:defRPr sz="2000" b="0" i="0" u="none" strike="noStrike" cap="none">
                <a:solidFill>
                  <a:schemeClr val="lt1"/>
                </a:solidFill>
                <a:latin typeface="Open Sans"/>
                <a:ea typeface="Open Sans"/>
                <a:cs typeface="Open Sans"/>
                <a:sym typeface="Open Sans"/>
              </a:defRPr>
            </a:lvl6pPr>
            <a:lvl7pPr marL="3200400" marR="0" lvl="6" indent="-355600" algn="l" rtl="0">
              <a:lnSpc>
                <a:spcPct val="100000"/>
              </a:lnSpc>
              <a:spcBef>
                <a:spcPts val="0"/>
              </a:spcBef>
              <a:spcAft>
                <a:spcPts val="0"/>
              </a:spcAft>
              <a:buClr>
                <a:schemeClr val="lt1"/>
              </a:buClr>
              <a:buSzPts val="2000"/>
              <a:buFont typeface="Open Sans"/>
              <a:buChar char="●"/>
              <a:defRPr sz="2000" b="0" i="0" u="none" strike="noStrike" cap="none">
                <a:solidFill>
                  <a:schemeClr val="lt1"/>
                </a:solidFill>
                <a:latin typeface="Open Sans"/>
                <a:ea typeface="Open Sans"/>
                <a:cs typeface="Open Sans"/>
                <a:sym typeface="Open Sans"/>
              </a:defRPr>
            </a:lvl7pPr>
            <a:lvl8pPr marL="3657600" marR="0" lvl="7" indent="-355600" algn="l" rtl="0">
              <a:lnSpc>
                <a:spcPct val="100000"/>
              </a:lnSpc>
              <a:spcBef>
                <a:spcPts val="0"/>
              </a:spcBef>
              <a:spcAft>
                <a:spcPts val="0"/>
              </a:spcAft>
              <a:buClr>
                <a:schemeClr val="lt1"/>
              </a:buClr>
              <a:buSzPts val="2000"/>
              <a:buFont typeface="Open Sans"/>
              <a:buChar char="○"/>
              <a:defRPr sz="2000" b="0" i="0" u="none" strike="noStrike" cap="none">
                <a:solidFill>
                  <a:schemeClr val="lt1"/>
                </a:solidFill>
                <a:latin typeface="Open Sans"/>
                <a:ea typeface="Open Sans"/>
                <a:cs typeface="Open Sans"/>
                <a:sym typeface="Open Sans"/>
              </a:defRPr>
            </a:lvl8pPr>
            <a:lvl9pPr marL="4114800" marR="0" lvl="8" indent="-355600" algn="l" rtl="0">
              <a:lnSpc>
                <a:spcPct val="100000"/>
              </a:lnSpc>
              <a:spcBef>
                <a:spcPts val="0"/>
              </a:spcBef>
              <a:spcAft>
                <a:spcPts val="0"/>
              </a:spcAft>
              <a:buClr>
                <a:schemeClr val="lt1"/>
              </a:buClr>
              <a:buSzPts val="2000"/>
              <a:buFont typeface="Open Sans"/>
              <a:buChar char="■"/>
              <a:defRPr sz="2000" b="0" i="0" u="none" strike="noStrike" cap="none">
                <a:solidFill>
                  <a:schemeClr val="lt1"/>
                </a:solidFill>
                <a:latin typeface="Open Sans"/>
                <a:ea typeface="Open Sans"/>
                <a:cs typeface="Open Sans"/>
                <a:sym typeface="Open Sans"/>
              </a:defRPr>
            </a:lvl9pPr>
          </a:lstStyle>
          <a:p>
            <a:pPr marL="101600" indent="0">
              <a:buFont typeface="Open Sans"/>
              <a:buNone/>
            </a:pPr>
            <a:r>
              <a:rPr lang="en-US" sz="700" i="1" dirty="0">
                <a:solidFill>
                  <a:srgbClr val="0A9FD9"/>
                </a:solidFill>
                <a:latin typeface="Open Sans" panose="020B0606030504020204" pitchFamily="34" charset="0"/>
                <a:ea typeface="Open Sans" panose="020B0606030504020204" pitchFamily="34" charset="0"/>
                <a:cs typeface="Open Sans" panose="020B0606030504020204" pitchFamily="34" charset="0"/>
              </a:rPr>
              <a:t>Source: </a:t>
            </a:r>
            <a:r>
              <a:rPr lang="en-US" sz="700" i="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IEX.</a:t>
            </a:r>
          </a:p>
        </p:txBody>
      </p:sp>
      <p:sp>
        <p:nvSpPr>
          <p:cNvPr id="42" name="Text Placeholder 3">
            <a:extLst>
              <a:ext uri="{FF2B5EF4-FFF2-40B4-BE49-F238E27FC236}">
                <a16:creationId xmlns:a16="http://schemas.microsoft.com/office/drawing/2014/main" id="{F15A2996-783D-FD4F-8403-2D5978ADE5FC}"/>
              </a:ext>
            </a:extLst>
          </p:cNvPr>
          <p:cNvSpPr txBox="1">
            <a:spLocks/>
          </p:cNvSpPr>
          <p:nvPr/>
        </p:nvSpPr>
        <p:spPr>
          <a:xfrm>
            <a:off x="3478401" y="4322282"/>
            <a:ext cx="1182845" cy="31394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55600" algn="l" rtl="0">
              <a:lnSpc>
                <a:spcPct val="100000"/>
              </a:lnSpc>
              <a:spcBef>
                <a:spcPts val="600"/>
              </a:spcBef>
              <a:spcAft>
                <a:spcPts val="0"/>
              </a:spcAft>
              <a:buClr>
                <a:schemeClr val="lt1"/>
              </a:buClr>
              <a:buSzPts val="2000"/>
              <a:buFont typeface="Open Sans"/>
              <a:buChar char="○"/>
              <a:defRPr sz="2000" b="0" i="0" u="none" strike="noStrike" cap="none">
                <a:solidFill>
                  <a:schemeClr val="lt1"/>
                </a:solidFill>
                <a:latin typeface="Open Sans"/>
                <a:ea typeface="Open Sans"/>
                <a:cs typeface="Open Sans"/>
                <a:sym typeface="Open Sans"/>
              </a:defRPr>
            </a:lvl1pPr>
            <a:lvl2pPr marL="914400" marR="0" lvl="1" indent="-355600" algn="l" rtl="0">
              <a:lnSpc>
                <a:spcPct val="100000"/>
              </a:lnSpc>
              <a:spcBef>
                <a:spcPts val="0"/>
              </a:spcBef>
              <a:spcAft>
                <a:spcPts val="0"/>
              </a:spcAft>
              <a:buClr>
                <a:schemeClr val="lt1"/>
              </a:buClr>
              <a:buSzPts val="2000"/>
              <a:buFont typeface="Open Sans"/>
              <a:buChar char="●"/>
              <a:defRPr sz="2000" b="0" i="0" u="none" strike="noStrike" cap="none">
                <a:solidFill>
                  <a:schemeClr val="lt1"/>
                </a:solidFill>
                <a:latin typeface="Open Sans"/>
                <a:ea typeface="Open Sans"/>
                <a:cs typeface="Open Sans"/>
                <a:sym typeface="Open Sans"/>
              </a:defRPr>
            </a:lvl2pPr>
            <a:lvl3pPr marL="1371600" marR="0" lvl="2" indent="-355600" algn="l" rtl="0">
              <a:lnSpc>
                <a:spcPct val="100000"/>
              </a:lnSpc>
              <a:spcBef>
                <a:spcPts val="0"/>
              </a:spcBef>
              <a:spcAft>
                <a:spcPts val="0"/>
              </a:spcAft>
              <a:buClr>
                <a:schemeClr val="lt1"/>
              </a:buClr>
              <a:buSzPts val="2000"/>
              <a:buFont typeface="Open Sans"/>
              <a:buChar char="■"/>
              <a:defRPr sz="2000" b="0" i="0" u="none" strike="noStrike" cap="none">
                <a:solidFill>
                  <a:schemeClr val="lt1"/>
                </a:solidFill>
                <a:latin typeface="Open Sans"/>
                <a:ea typeface="Open Sans"/>
                <a:cs typeface="Open Sans"/>
                <a:sym typeface="Open Sans"/>
              </a:defRPr>
            </a:lvl3pPr>
            <a:lvl4pPr marL="1828800" marR="0" lvl="3" indent="-355600" algn="l" rtl="0">
              <a:lnSpc>
                <a:spcPct val="100000"/>
              </a:lnSpc>
              <a:spcBef>
                <a:spcPts val="0"/>
              </a:spcBef>
              <a:spcAft>
                <a:spcPts val="0"/>
              </a:spcAft>
              <a:buClr>
                <a:schemeClr val="lt1"/>
              </a:buClr>
              <a:buSzPts val="2000"/>
              <a:buFont typeface="Open Sans"/>
              <a:buChar char="●"/>
              <a:defRPr sz="2000" b="0" i="0" u="none" strike="noStrike" cap="none">
                <a:solidFill>
                  <a:schemeClr val="lt1"/>
                </a:solidFill>
                <a:latin typeface="Open Sans"/>
                <a:ea typeface="Open Sans"/>
                <a:cs typeface="Open Sans"/>
                <a:sym typeface="Open Sans"/>
              </a:defRPr>
            </a:lvl4pPr>
            <a:lvl5pPr marL="2286000" marR="0" lvl="4" indent="-355600" algn="l" rtl="0">
              <a:lnSpc>
                <a:spcPct val="100000"/>
              </a:lnSpc>
              <a:spcBef>
                <a:spcPts val="0"/>
              </a:spcBef>
              <a:spcAft>
                <a:spcPts val="0"/>
              </a:spcAft>
              <a:buClr>
                <a:schemeClr val="lt1"/>
              </a:buClr>
              <a:buSzPts val="2000"/>
              <a:buFont typeface="Open Sans"/>
              <a:buChar char="○"/>
              <a:defRPr sz="2000" b="0" i="0" u="none" strike="noStrike" cap="none">
                <a:solidFill>
                  <a:schemeClr val="lt1"/>
                </a:solidFill>
                <a:latin typeface="Open Sans"/>
                <a:ea typeface="Open Sans"/>
                <a:cs typeface="Open Sans"/>
                <a:sym typeface="Open Sans"/>
              </a:defRPr>
            </a:lvl5pPr>
            <a:lvl6pPr marL="2743200" marR="0" lvl="5" indent="-355600" algn="l" rtl="0">
              <a:lnSpc>
                <a:spcPct val="100000"/>
              </a:lnSpc>
              <a:spcBef>
                <a:spcPts val="0"/>
              </a:spcBef>
              <a:spcAft>
                <a:spcPts val="0"/>
              </a:spcAft>
              <a:buClr>
                <a:schemeClr val="lt1"/>
              </a:buClr>
              <a:buSzPts val="2000"/>
              <a:buFont typeface="Open Sans"/>
              <a:buChar char="■"/>
              <a:defRPr sz="2000" b="0" i="0" u="none" strike="noStrike" cap="none">
                <a:solidFill>
                  <a:schemeClr val="lt1"/>
                </a:solidFill>
                <a:latin typeface="Open Sans"/>
                <a:ea typeface="Open Sans"/>
                <a:cs typeface="Open Sans"/>
                <a:sym typeface="Open Sans"/>
              </a:defRPr>
            </a:lvl6pPr>
            <a:lvl7pPr marL="3200400" marR="0" lvl="6" indent="-355600" algn="l" rtl="0">
              <a:lnSpc>
                <a:spcPct val="100000"/>
              </a:lnSpc>
              <a:spcBef>
                <a:spcPts val="0"/>
              </a:spcBef>
              <a:spcAft>
                <a:spcPts val="0"/>
              </a:spcAft>
              <a:buClr>
                <a:schemeClr val="lt1"/>
              </a:buClr>
              <a:buSzPts val="2000"/>
              <a:buFont typeface="Open Sans"/>
              <a:buChar char="●"/>
              <a:defRPr sz="2000" b="0" i="0" u="none" strike="noStrike" cap="none">
                <a:solidFill>
                  <a:schemeClr val="lt1"/>
                </a:solidFill>
                <a:latin typeface="Open Sans"/>
                <a:ea typeface="Open Sans"/>
                <a:cs typeface="Open Sans"/>
                <a:sym typeface="Open Sans"/>
              </a:defRPr>
            </a:lvl7pPr>
            <a:lvl8pPr marL="3657600" marR="0" lvl="7" indent="-355600" algn="l" rtl="0">
              <a:lnSpc>
                <a:spcPct val="100000"/>
              </a:lnSpc>
              <a:spcBef>
                <a:spcPts val="0"/>
              </a:spcBef>
              <a:spcAft>
                <a:spcPts val="0"/>
              </a:spcAft>
              <a:buClr>
                <a:schemeClr val="lt1"/>
              </a:buClr>
              <a:buSzPts val="2000"/>
              <a:buFont typeface="Open Sans"/>
              <a:buChar char="○"/>
              <a:defRPr sz="2000" b="0" i="0" u="none" strike="noStrike" cap="none">
                <a:solidFill>
                  <a:schemeClr val="lt1"/>
                </a:solidFill>
                <a:latin typeface="Open Sans"/>
                <a:ea typeface="Open Sans"/>
                <a:cs typeface="Open Sans"/>
                <a:sym typeface="Open Sans"/>
              </a:defRPr>
            </a:lvl8pPr>
            <a:lvl9pPr marL="4114800" marR="0" lvl="8" indent="-355600" algn="l" rtl="0">
              <a:lnSpc>
                <a:spcPct val="100000"/>
              </a:lnSpc>
              <a:spcBef>
                <a:spcPts val="0"/>
              </a:spcBef>
              <a:spcAft>
                <a:spcPts val="0"/>
              </a:spcAft>
              <a:buClr>
                <a:schemeClr val="lt1"/>
              </a:buClr>
              <a:buSzPts val="2000"/>
              <a:buFont typeface="Open Sans"/>
              <a:buChar char="■"/>
              <a:defRPr sz="2000" b="0" i="0" u="none" strike="noStrike" cap="none">
                <a:solidFill>
                  <a:schemeClr val="lt1"/>
                </a:solidFill>
                <a:latin typeface="Open Sans"/>
                <a:ea typeface="Open Sans"/>
                <a:cs typeface="Open Sans"/>
                <a:sym typeface="Open Sans"/>
              </a:defRPr>
            </a:lvl9pPr>
          </a:lstStyle>
          <a:p>
            <a:pPr marL="101600" indent="0">
              <a:buFont typeface="Open Sans"/>
              <a:buNone/>
            </a:pPr>
            <a:r>
              <a:rPr lang="en-US" sz="700" i="1" dirty="0">
                <a:solidFill>
                  <a:srgbClr val="0A9FD9"/>
                </a:solidFill>
                <a:latin typeface="Open Sans" panose="020B0606030504020204" pitchFamily="34" charset="0"/>
                <a:ea typeface="Open Sans" panose="020B0606030504020204" pitchFamily="34" charset="0"/>
                <a:cs typeface="Open Sans" panose="020B0606030504020204" pitchFamily="34" charset="0"/>
              </a:rPr>
              <a:t>Source: </a:t>
            </a:r>
            <a:r>
              <a:rPr lang="en-US" sz="700" i="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IEX.</a:t>
            </a:r>
          </a:p>
        </p:txBody>
      </p:sp>
      <p:sp>
        <p:nvSpPr>
          <p:cNvPr id="43" name="Text Placeholder 5">
            <a:extLst>
              <a:ext uri="{FF2B5EF4-FFF2-40B4-BE49-F238E27FC236}">
                <a16:creationId xmlns:a16="http://schemas.microsoft.com/office/drawing/2014/main" id="{98B005F6-5C58-7842-B7E1-7D36557B6AAA}"/>
              </a:ext>
            </a:extLst>
          </p:cNvPr>
          <p:cNvSpPr txBox="1">
            <a:spLocks/>
          </p:cNvSpPr>
          <p:nvPr/>
        </p:nvSpPr>
        <p:spPr>
          <a:xfrm>
            <a:off x="169776" y="4584886"/>
            <a:ext cx="3194215" cy="492434"/>
          </a:xfrm>
          <a:prstGeom prst="rect">
            <a:avLst/>
          </a:prstGeom>
          <a:noFill/>
          <a:ln w="28575">
            <a:noFill/>
            <a:prstDash val="solid"/>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a:spcBef>
                <a:spcPts val="0"/>
              </a:spcBef>
              <a:spcAft>
                <a:spcPts val="1000"/>
              </a:spcAft>
            </a:pPr>
            <a:r>
              <a:rPr lang="en-GB" sz="7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With an upswing in power demand in August 2021, discoms resorted to day-ahead market (DAM) which saw an increase in volumes by 48.3% (versus August 2020). Coal supply shortages and lack of thermal plant availability also contributed to the increase in volumes on DAM.</a:t>
            </a:r>
            <a:endParaRPr lang="en-US" sz="7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4" name="Text Placeholder 5">
            <a:extLst>
              <a:ext uri="{FF2B5EF4-FFF2-40B4-BE49-F238E27FC236}">
                <a16:creationId xmlns:a16="http://schemas.microsoft.com/office/drawing/2014/main" id="{798C5813-D6C4-A94A-A185-6FB462E982DD}"/>
              </a:ext>
            </a:extLst>
          </p:cNvPr>
          <p:cNvSpPr txBox="1">
            <a:spLocks/>
          </p:cNvSpPr>
          <p:nvPr/>
        </p:nvSpPr>
        <p:spPr>
          <a:xfrm>
            <a:off x="3315098" y="4583128"/>
            <a:ext cx="3170205" cy="604642"/>
          </a:xfrm>
          <a:prstGeom prst="rect">
            <a:avLst/>
          </a:prstGeom>
          <a:noFill/>
          <a:ln w="28575">
            <a:noFill/>
            <a:prstDash val="solid"/>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a:spcBef>
                <a:spcPts val="0"/>
              </a:spcBef>
              <a:spcAft>
                <a:spcPts val="1000"/>
              </a:spcAft>
            </a:pPr>
            <a:r>
              <a:rPr lang="en-US" sz="7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Thermal power shortage due to coal supply issues also translated into increase in volumes in the real-time market (RTM) and discoms tapped RTM to balance real time demand fluctuations.</a:t>
            </a:r>
          </a:p>
        </p:txBody>
      </p:sp>
      <p:graphicFrame>
        <p:nvGraphicFramePr>
          <p:cNvPr id="58" name="Chart 57">
            <a:extLst>
              <a:ext uri="{FF2B5EF4-FFF2-40B4-BE49-F238E27FC236}">
                <a16:creationId xmlns:a16="http://schemas.microsoft.com/office/drawing/2014/main" id="{295442C0-03AF-B941-9297-D2FD482CFD51}"/>
              </a:ext>
            </a:extLst>
          </p:cNvPr>
          <p:cNvGraphicFramePr/>
          <p:nvPr>
            <p:extLst>
              <p:ext uri="{D42A27DB-BD31-4B8C-83A1-F6EECF244321}">
                <p14:modId xmlns:p14="http://schemas.microsoft.com/office/powerpoint/2010/main" val="1901118801"/>
              </p:ext>
            </p:extLst>
          </p:nvPr>
        </p:nvGraphicFramePr>
        <p:xfrm>
          <a:off x="239556" y="2832204"/>
          <a:ext cx="2988553" cy="164869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9" name="Chart 58">
            <a:extLst>
              <a:ext uri="{FF2B5EF4-FFF2-40B4-BE49-F238E27FC236}">
                <a16:creationId xmlns:a16="http://schemas.microsoft.com/office/drawing/2014/main" id="{4AA45DA7-3AC4-DC4C-BF2E-BD7842EB0776}"/>
              </a:ext>
            </a:extLst>
          </p:cNvPr>
          <p:cNvGraphicFramePr/>
          <p:nvPr>
            <p:extLst>
              <p:ext uri="{D42A27DB-BD31-4B8C-83A1-F6EECF244321}">
                <p14:modId xmlns:p14="http://schemas.microsoft.com/office/powerpoint/2010/main" val="601010115"/>
              </p:ext>
            </p:extLst>
          </p:nvPr>
        </p:nvGraphicFramePr>
        <p:xfrm>
          <a:off x="3378059" y="595068"/>
          <a:ext cx="2988553" cy="164869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0" name="Chart 59">
            <a:extLst>
              <a:ext uri="{FF2B5EF4-FFF2-40B4-BE49-F238E27FC236}">
                <a16:creationId xmlns:a16="http://schemas.microsoft.com/office/drawing/2014/main" id="{F234EFD8-AC1A-0649-8DE4-B5CECFEBF6DC}"/>
              </a:ext>
            </a:extLst>
          </p:cNvPr>
          <p:cNvGraphicFramePr/>
          <p:nvPr>
            <p:extLst>
              <p:ext uri="{D42A27DB-BD31-4B8C-83A1-F6EECF244321}">
                <p14:modId xmlns:p14="http://schemas.microsoft.com/office/powerpoint/2010/main" val="2094260310"/>
              </p:ext>
            </p:extLst>
          </p:nvPr>
        </p:nvGraphicFramePr>
        <p:xfrm>
          <a:off x="3437404" y="2830563"/>
          <a:ext cx="2988553" cy="164869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9" name="Chart 28">
            <a:extLst>
              <a:ext uri="{FF2B5EF4-FFF2-40B4-BE49-F238E27FC236}">
                <a16:creationId xmlns:a16="http://schemas.microsoft.com/office/drawing/2014/main" id="{6A89F079-7CE7-4D58-BE12-6FED635F9620}"/>
              </a:ext>
            </a:extLst>
          </p:cNvPr>
          <p:cNvGraphicFramePr/>
          <p:nvPr>
            <p:extLst>
              <p:ext uri="{D42A27DB-BD31-4B8C-83A1-F6EECF244321}">
                <p14:modId xmlns:p14="http://schemas.microsoft.com/office/powerpoint/2010/main" val="3277057391"/>
              </p:ext>
            </p:extLst>
          </p:nvPr>
        </p:nvGraphicFramePr>
        <p:xfrm>
          <a:off x="166760" y="601326"/>
          <a:ext cx="3450500" cy="1616580"/>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349334427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p0uy9cPoXIka_xjt35BcYNw"/>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p0uy9cPoXIka_xjt35BcYNw"/>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p0uy9cPoXIka_xjt35BcYNw"/>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p0uy9cPoXIka_xjt35BcYNw"/>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p0uy9cPoXIka_xjt35BcYNw"/>
</p:tagLst>
</file>

<file path=ppt/theme/theme1.xml><?xml version="1.0" encoding="utf-8"?>
<a:theme xmlns:a="http://schemas.openxmlformats.org/drawingml/2006/main" name="Mercutio template">
  <a:themeElements>
    <a:clrScheme name="Custom 9">
      <a:dk1>
        <a:srgbClr val="000000"/>
      </a:dk1>
      <a:lt1>
        <a:srgbClr val="FFFFFF"/>
      </a:lt1>
      <a:dk2>
        <a:srgbClr val="666666"/>
      </a:dk2>
      <a:lt2>
        <a:srgbClr val="EFEFEF"/>
      </a:lt2>
      <a:accent1>
        <a:srgbClr val="45AFDC"/>
      </a:accent1>
      <a:accent2>
        <a:srgbClr val="1D98C7"/>
      </a:accent2>
      <a:accent3>
        <a:srgbClr val="ED9E46"/>
      </a:accent3>
      <a:accent4>
        <a:srgbClr val="FFC800"/>
      </a:accent4>
      <a:accent5>
        <a:srgbClr val="CCCCCC"/>
      </a:accent5>
      <a:accent6>
        <a:srgbClr val="EFEFEF"/>
      </a:accent6>
      <a:hlink>
        <a:srgbClr val="666666"/>
      </a:hlink>
      <a:folHlink>
        <a:srgbClr val="FFFF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77295</TotalTime>
  <Words>6396</Words>
  <Application>Microsoft Office PowerPoint</Application>
  <PresentationFormat>On-screen Show (16:9)</PresentationFormat>
  <Paragraphs>931</Paragraphs>
  <Slides>22</Slides>
  <Notes>20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22</vt:i4>
      </vt:variant>
    </vt:vector>
  </HeadingPairs>
  <TitlesOfParts>
    <vt:vector size="29" baseType="lpstr">
      <vt:lpstr>Arial</vt:lpstr>
      <vt:lpstr>Montserrat</vt:lpstr>
      <vt:lpstr>Times New Roman</vt:lpstr>
      <vt:lpstr>Montserrat Alternates Black</vt:lpstr>
      <vt:lpstr>Open Sans</vt:lpstr>
      <vt:lpstr>Calibri</vt:lpstr>
      <vt:lpstr>Mercutio template</vt:lpstr>
      <vt:lpstr>CEEW-CEF Market Handbook Q2 2021-22</vt:lpstr>
      <vt:lpstr>CEEW-CEF Market Handbook</vt:lpstr>
      <vt:lpstr>Contents</vt:lpstr>
      <vt:lpstr>Generation capacity: Q2 FY22 sees highest ever RE capacity addition in last 14 quarters </vt:lpstr>
      <vt:lpstr>Energy mix: share of RE up from 10.7% in Q2 FY21 to 12.3% in Q2 FY22; notable solar capacity addition during Q2 FY22 </vt:lpstr>
      <vt:lpstr>Coal phase-out: PFC/REC continues to reduce its exposure to coal power generation </vt:lpstr>
      <vt:lpstr>RE auctions: highest ever RE capacity auctioned in a quarter; lowest tariff discovered for wind-solar hybrid at INR 2.34/kWh</vt:lpstr>
      <vt:lpstr>Discom payables: amount overdue by discoms increased by 29% from June 2021 to September 2021</vt:lpstr>
      <vt:lpstr>Power markets: record power demand in Q2 FY22 due to increased economic activity and lesser-than-normal monsoons; coal shortages led to soaring prices in power markets</vt:lpstr>
      <vt:lpstr>Policy and regulatory developments: MoP amended the REC mechanism; MNRE’s PLI Scheme for manufacturing of high-efficiency solar PV Modules received a remarkable response</vt:lpstr>
      <vt:lpstr>Renewable energy finance: Q2 FY22 auctions included diverse bidders; foreign equity flowing in the Indian RE market </vt:lpstr>
      <vt:lpstr>Renewable energy finance: most share prices remained high as investors showed interest in RE stocks</vt:lpstr>
      <vt:lpstr>Renewable energy finance: lowest coupon rate green bond issuance at 3.575% per annum </vt:lpstr>
      <vt:lpstr>Energy storage: RE plus storage tenders announced in India; Delhi inaugurated first urban microgrid system </vt:lpstr>
      <vt:lpstr>              Electric mobility: highest ever monthly sales of EVs in September 2021</vt:lpstr>
      <vt:lpstr>Thank you</vt:lpstr>
      <vt:lpstr>Annexure I: Green bond issuances (last 2 years)</vt:lpstr>
      <vt:lpstr>PowerPoint Presentation</vt:lpstr>
      <vt:lpstr>Annexure II: Key electric mobility facts and figures </vt:lpstr>
      <vt:lpstr>About us: CEEW is among Asia’s leading policy research institutions</vt:lpstr>
      <vt:lpstr>CEEW Centre for Energy Finance</vt:lpstr>
      <vt:lpstr>Our recent publications, dashboards and tools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CEF Market Handbook Q1 2020-21</dc:title>
  <dc:creator>user</dc:creator>
  <cp:lastModifiedBy>Ruchita Shah</cp:lastModifiedBy>
  <cp:revision>2785</cp:revision>
  <dcterms:modified xsi:type="dcterms:W3CDTF">2021-11-01T05:01:30Z</dcterms:modified>
</cp:coreProperties>
</file>