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2.xml" ContentType="application/vnd.openxmlformats-officedocument.drawingml.chartshapes+xml"/>
  <Override PartName="/ppt/notesSlides/notesSlide9.xml" ContentType="application/vnd.openxmlformats-officedocument.presentationml.notesSlid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3.xml" ContentType="application/vnd.openxmlformats-officedocument.drawingml.chartshapes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4.xml" ContentType="application/vnd.openxmlformats-officedocument.drawingml.chartshapes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5.xml" ContentType="application/vnd.openxmlformats-officedocument.drawingml.chartshap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2.xml" ContentType="application/vnd.openxmlformats-officedocument.drawingml.chart+xml"/>
  <Override PartName="/ppt/drawings/drawing6.xml" ContentType="application/vnd.openxmlformats-officedocument.drawingml.chartshapes+xml"/>
  <Override PartName="/ppt/notesSlides/notesSlide12.xml" ContentType="application/vnd.openxmlformats-officedocument.presentationml.notesSlide+xml"/>
  <Override PartName="/ppt/charts/chart13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rawings/drawing7.xml" ContentType="application/vnd.openxmlformats-officedocument.drawingml.chartshapes+xml"/>
  <Override PartName="/ppt/notesSlides/notesSlide13.xml" ContentType="application/vnd.openxmlformats-officedocument.presentationml.notesSlide+xml"/>
  <Override PartName="/ppt/charts/chart14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drawings/drawing8.xml" ContentType="application/vnd.openxmlformats-officedocument.drawingml.chartshape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5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6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5" r:id="rId1"/>
  </p:sldMasterIdLst>
  <p:notesMasterIdLst>
    <p:notesMasterId r:id="rId24"/>
  </p:notesMasterIdLst>
  <p:sldIdLst>
    <p:sldId id="256" r:id="rId2"/>
    <p:sldId id="295" r:id="rId3"/>
    <p:sldId id="307" r:id="rId4"/>
    <p:sldId id="294" r:id="rId5"/>
    <p:sldId id="290" r:id="rId6"/>
    <p:sldId id="291" r:id="rId7"/>
    <p:sldId id="292" r:id="rId8"/>
    <p:sldId id="293" r:id="rId9"/>
    <p:sldId id="296" r:id="rId10"/>
    <p:sldId id="297" r:id="rId11"/>
    <p:sldId id="298" r:id="rId12"/>
    <p:sldId id="288" r:id="rId13"/>
    <p:sldId id="299" r:id="rId14"/>
    <p:sldId id="289" r:id="rId15"/>
    <p:sldId id="300" r:id="rId16"/>
    <p:sldId id="287" r:id="rId17"/>
    <p:sldId id="301" r:id="rId18"/>
    <p:sldId id="309" r:id="rId19"/>
    <p:sldId id="308" r:id="rId20"/>
    <p:sldId id="306" r:id="rId21"/>
    <p:sldId id="273" r:id="rId22"/>
    <p:sldId id="304" r:id="rId2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Montserrat" panose="020B0604020202020204" charset="0"/>
      <p:regular r:id="rId29"/>
      <p:bold r:id="rId30"/>
      <p:italic r:id="rId31"/>
      <p:boldItalic r:id="rId32"/>
    </p:embeddedFont>
    <p:embeddedFont>
      <p:font typeface="Montserrat Alternates Black" panose="020B0604020202020204" charset="0"/>
      <p:bold r:id="rId33"/>
      <p:italic r:id="rId34"/>
      <p:boldItalic r:id="rId35"/>
    </p:embeddedFont>
    <p:embeddedFont>
      <p:font typeface="Open Sans" panose="020B0604020202020204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645" userDrawn="1">
          <p15:clr>
            <a:srgbClr val="A4A3A4"/>
          </p15:clr>
        </p15:guide>
        <p15:guide id="2" pos="265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User 15" initials="U1" lastIdx="14" clrIdx="6">
    <p:extLst>
      <p:ext uri="{19B8F6BF-5375-455C-9EA6-DF929625EA0E}">
        <p15:presenceInfo xmlns:p15="http://schemas.microsoft.com/office/powerpoint/2012/main" userId="User 15" providerId="None"/>
      </p:ext>
    </p:extLst>
  </p:cmAuthor>
  <p:cmAuthor id="1" name="Karan KOCHHAR" initials="KK" lastIdx="4" clrIdx="0">
    <p:extLst>
      <p:ext uri="{19B8F6BF-5375-455C-9EA6-DF929625EA0E}">
        <p15:presenceInfo xmlns:p15="http://schemas.microsoft.com/office/powerpoint/2012/main" userId="S::karan.kochhar@sciencespo.fr::a2319d07-58c5-4372-b9c5-4b2a0bf2e7e7" providerId="AD"/>
      </p:ext>
    </p:extLst>
  </p:cmAuthor>
  <p:cmAuthor id="8" name="Ruchita Shah" initials="U1" lastIdx="79" clrIdx="7">
    <p:extLst>
      <p:ext uri="{19B8F6BF-5375-455C-9EA6-DF929625EA0E}">
        <p15:presenceInfo xmlns:p15="http://schemas.microsoft.com/office/powerpoint/2012/main" userId="Ruchita Shah" providerId="None"/>
      </p:ext>
    </p:extLst>
  </p:cmAuthor>
  <p:cmAuthor id="2" name="Nikhil Sharma" initials="NS" lastIdx="217" clrIdx="1">
    <p:extLst>
      <p:ext uri="{19B8F6BF-5375-455C-9EA6-DF929625EA0E}">
        <p15:presenceInfo xmlns:p15="http://schemas.microsoft.com/office/powerpoint/2012/main" userId="de5b72ed28523274" providerId="Windows Live"/>
      </p:ext>
    </p:extLst>
  </p:cmAuthor>
  <p:cmAuthor id="3" name="Gagan" initials="GS" lastIdx="82" clrIdx="2">
    <p:extLst>
      <p:ext uri="{19B8F6BF-5375-455C-9EA6-DF929625EA0E}">
        <p15:presenceInfo xmlns:p15="http://schemas.microsoft.com/office/powerpoint/2012/main" userId="Gagan" providerId="None"/>
      </p:ext>
    </p:extLst>
  </p:cmAuthor>
  <p:cmAuthor id="4" name="Ruchita Shah" initials="RS" lastIdx="230" clrIdx="3">
    <p:extLst>
      <p:ext uri="{19B8F6BF-5375-455C-9EA6-DF929625EA0E}">
        <p15:presenceInfo xmlns:p15="http://schemas.microsoft.com/office/powerpoint/2012/main" userId="30e7d77e4c3ed510" providerId="Windows Live"/>
      </p:ext>
    </p:extLst>
  </p:cmAuthor>
  <p:cmAuthor id="5" name="Rishabh Jain" initials="RJ" lastIdx="131" clrIdx="4">
    <p:extLst>
      <p:ext uri="{19B8F6BF-5375-455C-9EA6-DF929625EA0E}">
        <p15:presenceInfo xmlns:p15="http://schemas.microsoft.com/office/powerpoint/2012/main" userId="Rishabh Jain" providerId="None"/>
      </p:ext>
    </p:extLst>
  </p:cmAuthor>
  <p:cmAuthor id="6" name="Gagan Sidhu" initials="GS" lastIdx="40" clrIdx="5">
    <p:extLst>
      <p:ext uri="{19B8F6BF-5375-455C-9EA6-DF929625EA0E}">
        <p15:presenceInfo xmlns:p15="http://schemas.microsoft.com/office/powerpoint/2012/main" userId="Gagan Sidhu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E5F5"/>
    <a:srgbClr val="71C9EB"/>
    <a:srgbClr val="009CD8"/>
    <a:srgbClr val="9D9D9C"/>
    <a:srgbClr val="D5D7DC"/>
    <a:srgbClr val="575756"/>
    <a:srgbClr val="87BD41"/>
    <a:srgbClr val="EA5813"/>
    <a:srgbClr val="F49A70"/>
    <a:srgbClr val="B4D4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F46D0CE-00F5-4CA8-8A96-05B901224D37}">
  <a:tblStyle styleId="{5F46D0CE-00F5-4CA8-8A96-05B901224D3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63" autoAdjust="0"/>
    <p:restoredTop sz="96208" autoAdjust="0"/>
  </p:normalViewPr>
  <p:slideViewPr>
    <p:cSldViewPr snapToGrid="0">
      <p:cViewPr varScale="1">
        <p:scale>
          <a:sx n="90" d="100"/>
          <a:sy n="90" d="100"/>
        </p:scale>
        <p:origin x="728" y="52"/>
      </p:cViewPr>
      <p:guideLst>
        <p:guide orient="horz" pos="645"/>
        <p:guide pos="2653"/>
      </p:guideLst>
    </p:cSldViewPr>
  </p:slideViewPr>
  <p:notesTextViewPr>
    <p:cViewPr>
      <p:scale>
        <a:sx n="120" d="100"/>
        <a:sy n="12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45000" cy="45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5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chartUserShapes" Target="../drawings/drawing7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chartUserShapes" Target="../drawings/drawing8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2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3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US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</a:t>
            </a:r>
            <a:r>
              <a:rPr lang="en-US" sz="1000" b="1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capacity addition </a:t>
            </a:r>
            <a:r>
              <a:rPr lang="en-US" sz="1000" b="1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(MW)</a:t>
            </a:r>
          </a:p>
        </c:rich>
      </c:tx>
      <c:layout>
        <c:manualLayout>
          <c:xMode val="edge"/>
          <c:yMode val="edge"/>
          <c:x val="2.6792749156558178E-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2498703603273224E-2"/>
          <c:y val="0.16939155881284582"/>
          <c:w val="0.94461095748055346"/>
          <c:h val="0.6332256070159809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Solar (grid-scale)</c:v>
                </c:pt>
              </c:strCache>
            </c:strRef>
          </c:tx>
          <c:spPr>
            <a:solidFill>
              <a:srgbClr val="009CD8"/>
            </a:solidFill>
            <a:ln>
              <a:noFill/>
            </a:ln>
            <a:effectLst/>
          </c:spPr>
          <c:invertIfNegative val="0"/>
          <c:dLbls>
            <c:spPr>
              <a:solidFill>
                <a:srgbClr val="009CD8">
                  <a:alpha val="5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Sheet1!$A$2:$A$16</c:f>
              <c:strCache>
                <c:ptCount val="15"/>
                <c:pt idx="0">
                  <c:v>Q1 FY19</c:v>
                </c:pt>
                <c:pt idx="1">
                  <c:v>Q2 FY19</c:v>
                </c:pt>
                <c:pt idx="2">
                  <c:v>Q3 FY19</c:v>
                </c:pt>
                <c:pt idx="3">
                  <c:v>Q4 FY19</c:v>
                </c:pt>
                <c:pt idx="4">
                  <c:v>Q1 FY20</c:v>
                </c:pt>
                <c:pt idx="5">
                  <c:v>Q2 FY20</c:v>
                </c:pt>
                <c:pt idx="6">
                  <c:v>Q3 FY20</c:v>
                </c:pt>
                <c:pt idx="7">
                  <c:v>Q4 FY20</c:v>
                </c:pt>
                <c:pt idx="8">
                  <c:v>Q1 FY21</c:v>
                </c:pt>
                <c:pt idx="9">
                  <c:v>Q2 FY21</c:v>
                </c:pt>
                <c:pt idx="10">
                  <c:v>Q3 FY21</c:v>
                </c:pt>
                <c:pt idx="11">
                  <c:v>Q4 FY21</c:v>
                </c:pt>
                <c:pt idx="12">
                  <c:v>Q1 FY22</c:v>
                </c:pt>
                <c:pt idx="13">
                  <c:v>Q2 FY22</c:v>
                </c:pt>
                <c:pt idx="14">
                  <c:v>Q3 FY22</c:v>
                </c:pt>
              </c:strCache>
            </c:strRef>
          </c:cat>
          <c:val>
            <c:numRef>
              <c:f>Sheet1!$B$2:$B$16</c:f>
              <c:numCache>
                <c:formatCode>#,##0</c:formatCode>
                <c:ptCount val="15"/>
                <c:pt idx="0">
                  <c:v>1371.3500000000022</c:v>
                </c:pt>
                <c:pt idx="1">
                  <c:v>998.82999999999811</c:v>
                </c:pt>
                <c:pt idx="2">
                  <c:v>2189.4299999999967</c:v>
                </c:pt>
                <c:pt idx="3">
                  <c:v>2968.4500000000007</c:v>
                </c:pt>
                <c:pt idx="4">
                  <c:v>1228.5400000000009</c:v>
                </c:pt>
                <c:pt idx="5">
                  <c:v>1692.4599999999991</c:v>
                </c:pt>
                <c:pt idx="6">
                  <c:v>1425.8400000000001</c:v>
                </c:pt>
                <c:pt idx="7">
                  <c:v>1878.119999999999</c:v>
                </c:pt>
                <c:pt idx="8">
                  <c:v>716.66000000000349</c:v>
                </c:pt>
                <c:pt idx="9">
                  <c:v>529.27000000000044</c:v>
                </c:pt>
                <c:pt idx="10">
                  <c:v>1124.5699999999924</c:v>
                </c:pt>
                <c:pt idx="11">
                  <c:v>1402.4400000000214</c:v>
                </c:pt>
                <c:pt idx="12">
                  <c:v>1653.4599999999846</c:v>
                </c:pt>
                <c:pt idx="13">
                  <c:v>3401.9300000000003</c:v>
                </c:pt>
                <c:pt idx="14">
                  <c:v>2372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183-8441-8674-AE80563A8D9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Wind</c:v>
                </c:pt>
              </c:strCache>
            </c:strRef>
          </c:tx>
          <c:spPr>
            <a:solidFill>
              <a:srgbClr val="C3E5F5"/>
            </a:solidFill>
            <a:ln>
              <a:noFill/>
            </a:ln>
            <a:effectLst/>
          </c:spPr>
          <c:invertIfNegative val="0"/>
          <c:dLbls>
            <c:dLbl>
              <c:idx val="5"/>
              <c:layout>
                <c:manualLayout>
                  <c:x val="0"/>
                  <c:y val="2.1644090204728381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183-8441-8674-AE80563A8D91}"/>
                </c:ext>
              </c:extLst>
            </c:dLbl>
            <c:dLbl>
              <c:idx val="9"/>
              <c:layout>
                <c:manualLayout>
                  <c:x val="0"/>
                  <c:y val="-2.15905980595662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183-8441-8674-AE80563A8D91}"/>
                </c:ext>
              </c:extLst>
            </c:dLbl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Sheet1!$A$2:$A$16</c:f>
              <c:strCache>
                <c:ptCount val="15"/>
                <c:pt idx="0">
                  <c:v>Q1 FY19</c:v>
                </c:pt>
                <c:pt idx="1">
                  <c:v>Q2 FY19</c:v>
                </c:pt>
                <c:pt idx="2">
                  <c:v>Q3 FY19</c:v>
                </c:pt>
                <c:pt idx="3">
                  <c:v>Q4 FY19</c:v>
                </c:pt>
                <c:pt idx="4">
                  <c:v>Q1 FY20</c:v>
                </c:pt>
                <c:pt idx="5">
                  <c:v>Q2 FY20</c:v>
                </c:pt>
                <c:pt idx="6">
                  <c:v>Q3 FY20</c:v>
                </c:pt>
                <c:pt idx="7">
                  <c:v>Q4 FY20</c:v>
                </c:pt>
                <c:pt idx="8">
                  <c:v>Q1 FY21</c:v>
                </c:pt>
                <c:pt idx="9">
                  <c:v>Q2 FY21</c:v>
                </c:pt>
                <c:pt idx="10">
                  <c:v>Q3 FY21</c:v>
                </c:pt>
                <c:pt idx="11">
                  <c:v>Q4 FY21</c:v>
                </c:pt>
                <c:pt idx="12">
                  <c:v>Q1 FY22</c:v>
                </c:pt>
                <c:pt idx="13">
                  <c:v>Q2 FY22</c:v>
                </c:pt>
                <c:pt idx="14">
                  <c:v>Q3 FY22</c:v>
                </c:pt>
              </c:strCache>
            </c:strRef>
          </c:cat>
          <c:val>
            <c:numRef>
              <c:f>Sheet1!$C$2:$C$16</c:f>
              <c:numCache>
                <c:formatCode>#,##0</c:formatCode>
                <c:ptCount val="15"/>
                <c:pt idx="0">
                  <c:v>247.4800000000032</c:v>
                </c:pt>
                <c:pt idx="1">
                  <c:v>321.61999999999534</c:v>
                </c:pt>
                <c:pt idx="2">
                  <c:v>844.66999999999825</c:v>
                </c:pt>
                <c:pt idx="3">
                  <c:v>487.81999999999971</c:v>
                </c:pt>
                <c:pt idx="4">
                  <c:v>463.15000000000146</c:v>
                </c:pt>
                <c:pt idx="5">
                  <c:v>841.19999999999709</c:v>
                </c:pt>
                <c:pt idx="6">
                  <c:v>348.36000000000058</c:v>
                </c:pt>
                <c:pt idx="7">
                  <c:v>390.56999999999971</c:v>
                </c:pt>
                <c:pt idx="8">
                  <c:v>160.30000000000291</c:v>
                </c:pt>
                <c:pt idx="9">
                  <c:v>294.59999999999854</c:v>
                </c:pt>
                <c:pt idx="10">
                  <c:v>500</c:v>
                </c:pt>
                <c:pt idx="11">
                  <c:v>623</c:v>
                </c:pt>
                <c:pt idx="12">
                  <c:v>239.59999999999854</c:v>
                </c:pt>
                <c:pt idx="13">
                  <c:v>383.80000000000291</c:v>
                </c:pt>
                <c:pt idx="14">
                  <c:v>212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183-8441-8674-AE80563A8D9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Small hydro</c:v>
                </c:pt>
              </c:strCache>
            </c:strRef>
          </c:tx>
          <c:spPr>
            <a:solidFill>
              <a:srgbClr val="87BD41"/>
            </a:solidFill>
            <a:ln>
              <a:noFill/>
            </a:ln>
            <a:effectLst/>
          </c:spPr>
          <c:invertIfNegative val="0"/>
          <c:cat>
            <c:strRef>
              <c:f>Sheet1!$A$2:$A$16</c:f>
              <c:strCache>
                <c:ptCount val="15"/>
                <c:pt idx="0">
                  <c:v>Q1 FY19</c:v>
                </c:pt>
                <c:pt idx="1">
                  <c:v>Q2 FY19</c:v>
                </c:pt>
                <c:pt idx="2">
                  <c:v>Q3 FY19</c:v>
                </c:pt>
                <c:pt idx="3">
                  <c:v>Q4 FY19</c:v>
                </c:pt>
                <c:pt idx="4">
                  <c:v>Q1 FY20</c:v>
                </c:pt>
                <c:pt idx="5">
                  <c:v>Q2 FY20</c:v>
                </c:pt>
                <c:pt idx="6">
                  <c:v>Q3 FY20</c:v>
                </c:pt>
                <c:pt idx="7">
                  <c:v>Q4 FY20</c:v>
                </c:pt>
                <c:pt idx="8">
                  <c:v>Q1 FY21</c:v>
                </c:pt>
                <c:pt idx="9">
                  <c:v>Q2 FY21</c:v>
                </c:pt>
                <c:pt idx="10">
                  <c:v>Q3 FY21</c:v>
                </c:pt>
                <c:pt idx="11">
                  <c:v>Q4 FY21</c:v>
                </c:pt>
                <c:pt idx="12">
                  <c:v>Q1 FY22</c:v>
                </c:pt>
                <c:pt idx="13">
                  <c:v>Q2 FY22</c:v>
                </c:pt>
                <c:pt idx="14">
                  <c:v>Q3 FY22</c:v>
                </c:pt>
              </c:strCache>
            </c:strRef>
          </c:cat>
          <c:val>
            <c:numRef>
              <c:f>Sheet1!$D$2:$D$16</c:f>
              <c:numCache>
                <c:formatCode>#,##0</c:formatCode>
                <c:ptCount val="15"/>
                <c:pt idx="0">
                  <c:v>7.3899999999994179</c:v>
                </c:pt>
                <c:pt idx="1">
                  <c:v>13.75</c:v>
                </c:pt>
                <c:pt idx="2">
                  <c:v>24.25</c:v>
                </c:pt>
                <c:pt idx="3">
                  <c:v>75.699999999999818</c:v>
                </c:pt>
                <c:pt idx="4">
                  <c:v>10.600000000000364</c:v>
                </c:pt>
                <c:pt idx="5">
                  <c:v>7.0600000000004002</c:v>
                </c:pt>
                <c:pt idx="6">
                  <c:v>36.75</c:v>
                </c:pt>
                <c:pt idx="7">
                  <c:v>35.599999999999454</c:v>
                </c:pt>
                <c:pt idx="8">
                  <c:v>5</c:v>
                </c:pt>
                <c:pt idx="9">
                  <c:v>51.8100000000004</c:v>
                </c:pt>
                <c:pt idx="10">
                  <c:v>10.484999999999673</c:v>
                </c:pt>
                <c:pt idx="11">
                  <c:v>36.350000000000364</c:v>
                </c:pt>
                <c:pt idx="12">
                  <c:v>7</c:v>
                </c:pt>
                <c:pt idx="13">
                  <c:v>16</c:v>
                </c:pt>
                <c:pt idx="14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183-8441-8674-AE80563A8D91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Biomass/Other RES</c:v>
                </c:pt>
              </c:strCache>
            </c:strRef>
          </c:tx>
          <c:spPr>
            <a:solidFill>
              <a:srgbClr val="9D9D9C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8412190274935726E-2"/>
                  <c:y val="5.4110225511820953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183-8441-8674-AE80563A8D91}"/>
                </c:ext>
              </c:extLst>
            </c:dLbl>
            <c:dLbl>
              <c:idx val="1"/>
              <c:layout>
                <c:manualLayout>
                  <c:x val="3.6834521197251821E-2"/>
                  <c:y val="-1.0575755167782605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183-8441-8674-AE80563A8D91}"/>
                </c:ext>
              </c:extLst>
            </c:dLbl>
            <c:dLbl>
              <c:idx val="2"/>
              <c:layout>
                <c:manualLayout>
                  <c:x val="4.0012698203058021E-2"/>
                  <c:y val="5.4110225511820953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183-8441-8674-AE80563A8D91}"/>
                </c:ext>
              </c:extLst>
            </c:dLbl>
            <c:dLbl>
              <c:idx val="3"/>
              <c:layout>
                <c:manualLayout>
                  <c:x val="4.0012698203058021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183-8441-8674-AE80563A8D91}"/>
                </c:ext>
              </c:extLst>
            </c:dLbl>
            <c:dLbl>
              <c:idx val="4"/>
              <c:layout>
                <c:manualLayout>
                  <c:x val="3.5632342878532168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183-8441-8674-AE80563A8D91}"/>
                </c:ext>
              </c:extLst>
            </c:dLbl>
            <c:dLbl>
              <c:idx val="5"/>
              <c:layout>
                <c:manualLayout>
                  <c:x val="4.0012698203058077E-2"/>
                  <c:y val="-9.9200934127348897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183-8441-8674-AE80563A8D91}"/>
                </c:ext>
              </c:extLst>
            </c:dLbl>
            <c:dLbl>
              <c:idx val="6"/>
              <c:layout>
                <c:manualLayout>
                  <c:x val="3.37246344425296E-2"/>
                  <c:y val="-5.4112498916219975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183-8441-8674-AE80563A8D91}"/>
                </c:ext>
              </c:extLst>
            </c:dLbl>
            <c:dLbl>
              <c:idx val="7"/>
              <c:layout>
                <c:manualLayout>
                  <c:x val="4.0508147907066097E-2"/>
                  <c:y val="1.8128168816942236E-3"/>
                </c:manualLayout>
              </c:layout>
              <c:spPr>
                <a:solidFill>
                  <a:srgbClr val="9D9D9C">
                    <a:alpha val="50000"/>
                  </a:srgb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3536322709206742E-2"/>
                      <c:h val="7.196866019855416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C-4183-8441-8674-AE80563A8D91}"/>
                </c:ext>
              </c:extLst>
            </c:dLbl>
            <c:dLbl>
              <c:idx val="8"/>
              <c:layout>
                <c:manualLayout>
                  <c:x val="3.8436022118871468E-2"/>
                  <c:y val="-1.0575755167782605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4183-8441-8674-AE80563A8D91}"/>
                </c:ext>
              </c:extLst>
            </c:dLbl>
            <c:dLbl>
              <c:idx val="9"/>
              <c:layout>
                <c:manualLayout>
                  <c:x val="3.3536322709206742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4183-8441-8674-AE80563A8D91}"/>
                </c:ext>
              </c:extLst>
            </c:dLbl>
            <c:dLbl>
              <c:idx val="10"/>
              <c:layout>
                <c:manualLayout>
                  <c:x val="2.7248262201230479E-2"/>
                  <c:y val="7.1968660198554165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4183-8441-8674-AE80563A8D91}"/>
                </c:ext>
              </c:extLst>
            </c:dLbl>
            <c:dLbl>
              <c:idx val="11"/>
              <c:layout>
                <c:manualLayout>
                  <c:x val="3.1440302539881171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4183-8441-8674-AE80563A8D91}"/>
                </c:ext>
              </c:extLst>
            </c:dLbl>
            <c:dLbl>
              <c:idx val="12"/>
              <c:layout>
                <c:manualLayout>
                  <c:x val="2.5152242031905057E-2"/>
                  <c:y val="-1.439373203971089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4183-8441-8674-AE80563A8D91}"/>
                </c:ext>
              </c:extLst>
            </c:dLbl>
            <c:dLbl>
              <c:idx val="13"/>
              <c:layout>
                <c:manualLayout>
                  <c:x val="1.6768161354603218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4183-8441-8674-AE80563A8D91}"/>
                </c:ext>
              </c:extLst>
            </c:dLbl>
            <c:dLbl>
              <c:idx val="14"/>
              <c:layout>
                <c:manualLayout>
                  <c:x val="1.4049936772808909E-3"/>
                  <c:y val="-0.1439373203971083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FE1-4D9F-A84A-03BF59889CF4}"/>
                </c:ext>
              </c:extLst>
            </c:dLbl>
            <c:spPr>
              <a:solidFill>
                <a:srgbClr val="9D9D9C">
                  <a:alpha val="5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Sheet1!$A$2:$A$16</c:f>
              <c:strCache>
                <c:ptCount val="15"/>
                <c:pt idx="0">
                  <c:v>Q1 FY19</c:v>
                </c:pt>
                <c:pt idx="1">
                  <c:v>Q2 FY19</c:v>
                </c:pt>
                <c:pt idx="2">
                  <c:v>Q3 FY19</c:v>
                </c:pt>
                <c:pt idx="3">
                  <c:v>Q4 FY19</c:v>
                </c:pt>
                <c:pt idx="4">
                  <c:v>Q1 FY20</c:v>
                </c:pt>
                <c:pt idx="5">
                  <c:v>Q2 FY20</c:v>
                </c:pt>
                <c:pt idx="6">
                  <c:v>Q3 FY20</c:v>
                </c:pt>
                <c:pt idx="7">
                  <c:v>Q4 FY20</c:v>
                </c:pt>
                <c:pt idx="8">
                  <c:v>Q1 FY21</c:v>
                </c:pt>
                <c:pt idx="9">
                  <c:v>Q2 FY21</c:v>
                </c:pt>
                <c:pt idx="10">
                  <c:v>Q3 FY21</c:v>
                </c:pt>
                <c:pt idx="11">
                  <c:v>Q4 FY21</c:v>
                </c:pt>
                <c:pt idx="12">
                  <c:v>Q1 FY22</c:v>
                </c:pt>
                <c:pt idx="13">
                  <c:v>Q2 FY22</c:v>
                </c:pt>
                <c:pt idx="14">
                  <c:v>Q3 FY22</c:v>
                </c:pt>
              </c:strCache>
            </c:strRef>
          </c:cat>
          <c:val>
            <c:numRef>
              <c:f>Sheet1!$E$2:$E$16</c:f>
              <c:numCache>
                <c:formatCode>#,##0</c:formatCode>
                <c:ptCount val="15"/>
                <c:pt idx="0">
                  <c:v>0</c:v>
                </c:pt>
                <c:pt idx="1">
                  <c:v>30</c:v>
                </c:pt>
                <c:pt idx="2">
                  <c:v>375.20000000000073</c:v>
                </c:pt>
                <c:pt idx="3">
                  <c:v>27.5</c:v>
                </c:pt>
                <c:pt idx="4">
                  <c:v>28</c:v>
                </c:pt>
                <c:pt idx="5">
                  <c:v>676.30999999999949</c:v>
                </c:pt>
                <c:pt idx="6">
                  <c:v>0</c:v>
                </c:pt>
                <c:pt idx="7">
                  <c:v>55</c:v>
                </c:pt>
                <c:pt idx="8">
                  <c:v>28.040000000000873</c:v>
                </c:pt>
                <c:pt idx="9">
                  <c:v>285.40999999999985</c:v>
                </c:pt>
                <c:pt idx="10">
                  <c:v>0</c:v>
                </c:pt>
                <c:pt idx="11">
                  <c:v>0</c:v>
                </c:pt>
                <c:pt idx="12">
                  <c:v>25</c:v>
                </c:pt>
                <c:pt idx="13">
                  <c:v>237.89000000000124</c:v>
                </c:pt>
                <c:pt idx="14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4183-8441-8674-AE80563A8D91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Solar (rooftop)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5.4110225511821056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NA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4183-8441-8674-AE80563A8D91}"/>
                </c:ext>
              </c:extLst>
            </c:dLbl>
            <c:dLbl>
              <c:idx val="1"/>
              <c:layout>
                <c:manualLayout>
                  <c:x val="-3.2010158562446461E-3"/>
                  <c:y val="-5.9521248063003046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NA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4183-8441-8674-AE80563A8D91}"/>
                </c:ext>
              </c:extLst>
            </c:dLbl>
            <c:dLbl>
              <c:idx val="2"/>
              <c:layout>
                <c:manualLayout>
                  <c:x val="-3.8426592530356748E-17"/>
                  <c:y val="-4.5127750038676105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NA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4183-8441-8674-AE80563A8D91}"/>
                </c:ext>
              </c:extLst>
            </c:dLbl>
            <c:dLbl>
              <c:idx val="3"/>
              <c:layout>
                <c:manualLayout>
                  <c:x val="0"/>
                  <c:y val="-7.92726291851618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4183-8441-8674-AE80563A8D91}"/>
                </c:ext>
              </c:extLst>
            </c:dLbl>
            <c:dLbl>
              <c:idx val="4"/>
              <c:layout>
                <c:manualLayout>
                  <c:x val="0"/>
                  <c:y val="-5.9467647253828998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4183-8441-8674-AE80563A8D91}"/>
                </c:ext>
              </c:extLst>
            </c:dLbl>
            <c:dLbl>
              <c:idx val="5"/>
              <c:layout>
                <c:manualLayout>
                  <c:x val="-3.2009693845721694E-3"/>
                  <c:y val="-5.0431330281182123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4183-8441-8674-AE80563A8D91}"/>
                </c:ext>
              </c:extLst>
            </c:dLbl>
            <c:dLbl>
              <c:idx val="6"/>
              <c:layout>
                <c:manualLayout>
                  <c:x val="0"/>
                  <c:y val="-4.3288180409456763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4183-8441-8674-AE80563A8D91}"/>
                </c:ext>
              </c:extLst>
            </c:dLbl>
            <c:dLbl>
              <c:idx val="7"/>
              <c:layout>
                <c:manualLayout>
                  <c:x val="-1.6005079281223231E-3"/>
                  <c:y val="-4.3288180409456763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4183-8441-8674-AE80563A8D91}"/>
                </c:ext>
              </c:extLst>
            </c:dLbl>
            <c:dLbl>
              <c:idx val="8"/>
              <c:layout>
                <c:manualLayout>
                  <c:x val="-1.174420442182574E-16"/>
                  <c:y val="-6.3455264038852613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4183-8441-8674-AE80563A8D91}"/>
                </c:ext>
              </c:extLst>
            </c:dLbl>
            <c:dLbl>
              <c:idx val="9"/>
              <c:layout>
                <c:manualLayout>
                  <c:x val="0"/>
                  <c:y val="-8.636239223826507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4183-8441-8674-AE80563A8D91}"/>
                </c:ext>
              </c:extLst>
            </c:dLbl>
            <c:dLbl>
              <c:idx val="10"/>
              <c:layout>
                <c:manualLayout>
                  <c:x val="0"/>
                  <c:y val="-7.9165526218409651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4183-8441-8674-AE80563A8D91}"/>
                </c:ext>
              </c:extLst>
            </c:dLbl>
            <c:dLbl>
              <c:idx val="11"/>
              <c:layout>
                <c:manualLayout>
                  <c:x val="2.0960201693254214E-3"/>
                  <c:y val="-7.1968660198554232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4183-8441-8674-AE80563A8D91}"/>
                </c:ext>
              </c:extLst>
            </c:dLbl>
            <c:dLbl>
              <c:idx val="14"/>
              <c:layout>
                <c:manualLayout>
                  <c:x val="-1.5370637012142699E-16"/>
                  <c:y val="-1.439373203971089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FE1-4D9F-A84A-03BF59889CF4}"/>
                </c:ext>
              </c:extLst>
            </c:dLbl>
            <c:spPr>
              <a:solidFill>
                <a:srgbClr val="D5D7DC">
                  <a:alpha val="5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Sheet1!$A$2:$A$16</c:f>
              <c:strCache>
                <c:ptCount val="15"/>
                <c:pt idx="0">
                  <c:v>Q1 FY19</c:v>
                </c:pt>
                <c:pt idx="1">
                  <c:v>Q2 FY19</c:v>
                </c:pt>
                <c:pt idx="2">
                  <c:v>Q3 FY19</c:v>
                </c:pt>
                <c:pt idx="3">
                  <c:v>Q4 FY19</c:v>
                </c:pt>
                <c:pt idx="4">
                  <c:v>Q1 FY20</c:v>
                </c:pt>
                <c:pt idx="5">
                  <c:v>Q2 FY20</c:v>
                </c:pt>
                <c:pt idx="6">
                  <c:v>Q3 FY20</c:v>
                </c:pt>
                <c:pt idx="7">
                  <c:v>Q4 FY20</c:v>
                </c:pt>
                <c:pt idx="8">
                  <c:v>Q1 FY21</c:v>
                </c:pt>
                <c:pt idx="9">
                  <c:v>Q2 FY21</c:v>
                </c:pt>
                <c:pt idx="10">
                  <c:v>Q3 FY21</c:v>
                </c:pt>
                <c:pt idx="11">
                  <c:v>Q4 FY21</c:v>
                </c:pt>
                <c:pt idx="12">
                  <c:v>Q1 FY22</c:v>
                </c:pt>
                <c:pt idx="13">
                  <c:v>Q2 FY22</c:v>
                </c:pt>
                <c:pt idx="14">
                  <c:v>Q3 FY22</c:v>
                </c:pt>
              </c:strCache>
            </c:strRef>
          </c:cat>
          <c:val>
            <c:numRef>
              <c:f>Sheet1!$F$2:$F$16</c:f>
              <c:numCache>
                <c:formatCode>#,##0</c:formatCode>
                <c:ptCount val="1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442.87</c:v>
                </c:pt>
                <c:pt idx="4">
                  <c:v>253.85</c:v>
                </c:pt>
                <c:pt idx="5">
                  <c:v>188.089</c:v>
                </c:pt>
                <c:pt idx="6">
                  <c:v>77.63</c:v>
                </c:pt>
                <c:pt idx="7">
                  <c:v>276.99</c:v>
                </c:pt>
                <c:pt idx="8">
                  <c:v>301.55</c:v>
                </c:pt>
                <c:pt idx="9">
                  <c:v>399.13999999999896</c:v>
                </c:pt>
                <c:pt idx="10">
                  <c:v>289.33000000000129</c:v>
                </c:pt>
                <c:pt idx="11">
                  <c:v>818.94999999999982</c:v>
                </c:pt>
                <c:pt idx="12">
                  <c:v>596.65999999999985</c:v>
                </c:pt>
                <c:pt idx="13">
                  <c:v>537.72000000000025</c:v>
                </c:pt>
                <c:pt idx="14">
                  <c:v>700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E-4183-8441-8674-AE80563A8D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88633967"/>
        <c:axId val="1336058815"/>
      </c:barChart>
      <c:catAx>
        <c:axId val="10886339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336058815"/>
        <c:crosses val="autoZero"/>
        <c:auto val="1"/>
        <c:lblAlgn val="ctr"/>
        <c:lblOffset val="100"/>
        <c:noMultiLvlLbl val="0"/>
      </c:catAx>
      <c:valAx>
        <c:axId val="13360588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0886339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6907109166360954"/>
          <c:y val="0.91797486303082876"/>
          <c:w val="0.5662750024673624"/>
          <c:h val="8.20250054259836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 sz="800"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US" sz="8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Real</a:t>
            </a:r>
            <a:r>
              <a:rPr lang="en-US" sz="800" b="1" baseline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-time </a:t>
            </a:r>
            <a:r>
              <a:rPr lang="en-US" sz="8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market</a:t>
            </a:r>
            <a:r>
              <a:rPr lang="en-US" sz="800" b="1" baseline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snapshot </a:t>
            </a:r>
            <a:r>
              <a:rPr lang="en-US" sz="800" b="1" baseline="0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(IEX)</a:t>
            </a:r>
            <a:endParaRPr lang="en-US" sz="800" b="1" dirty="0">
              <a:solidFill>
                <a:srgbClr val="9D9D9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c:rich>
      </c:tx>
      <c:layout>
        <c:manualLayout>
          <c:xMode val="edge"/>
          <c:yMode val="edge"/>
          <c:x val="5.276466570945877E-3"/>
          <c:y val="1.540617095997428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0877936580010454E-2"/>
          <c:y val="0.21217512085352611"/>
          <c:w val="0.82280530797918427"/>
          <c:h val="0.492090259985748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Volume (2021), Million units</c:v>
                </c:pt>
              </c:strCache>
            </c:strRef>
          </c:tx>
          <c:spPr>
            <a:solidFill>
              <a:srgbClr val="009CD8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7198446873788102E-2"/>
                  <c:y val="1.437626236587836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C06-0647-B2AD-700298072857}"/>
                </c:ext>
              </c:extLst>
            </c:dLbl>
            <c:dLbl>
              <c:idx val="1"/>
              <c:layout>
                <c:manualLayout>
                  <c:x val="-2.790146268110353E-2"/>
                  <c:y val="-6.450211986486240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C06-0647-B2AD-700298072857}"/>
                </c:ext>
              </c:extLst>
            </c:dLbl>
            <c:dLbl>
              <c:idx val="2"/>
              <c:layout>
                <c:manualLayout>
                  <c:x val="-3.5697543259229469E-2"/>
                  <c:y val="1.3593822974604043E-2"/>
                </c:manualLayout>
              </c:layout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9.0047926203751447E-2"/>
                      <c:h val="7.830216717515117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EC06-0647-B2AD-700298072857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October</c:v>
                </c:pt>
                <c:pt idx="1">
                  <c:v>November</c:v>
                </c:pt>
                <c:pt idx="2">
                  <c:v>December</c:v>
                </c:pt>
              </c:strCache>
            </c:strRef>
          </c:cat>
          <c:val>
            <c:numRef>
              <c:f>Sheet1!$B$2:$B$4</c:f>
              <c:numCache>
                <c:formatCode>0</c:formatCode>
                <c:ptCount val="3"/>
                <c:pt idx="0">
                  <c:v>1999.1652999999999</c:v>
                </c:pt>
                <c:pt idx="1">
                  <c:v>1311.3482300000001</c:v>
                </c:pt>
                <c:pt idx="2">
                  <c:v>1512.3933300000001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C06-0647-B2AD-70029807285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Volume (2020), Million units</c:v>
                </c:pt>
              </c:strCache>
            </c:strRef>
          </c:tx>
          <c:spPr>
            <a:solidFill>
              <a:srgbClr val="C3E5F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9.2626766197554077E-3"/>
                  <c:y val="-3.402034342417312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C06-0647-B2AD-700298072857}"/>
                </c:ext>
              </c:extLst>
            </c:dLbl>
            <c:dLbl>
              <c:idx val="1"/>
              <c:layout>
                <c:manualLayout>
                  <c:x val="5.199238561270287E-2"/>
                  <c:y val="-0.12001771103118233"/>
                </c:manualLayout>
              </c:layout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9225140059420057E-2"/>
                      <c:h val="8.608228350993819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EC06-0647-B2AD-700298072857}"/>
                </c:ext>
              </c:extLst>
            </c:dLbl>
            <c:dLbl>
              <c:idx val="2"/>
              <c:layout>
                <c:manualLayout>
                  <c:x val="5.1289035195293507E-2"/>
                  <c:y val="-8.1669082726285716E-2"/>
                </c:manualLayout>
              </c:layout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0047926203751447E-2"/>
                      <c:h val="5.52699415899896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EC06-0647-B2AD-700298072857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October</c:v>
                </c:pt>
                <c:pt idx="1">
                  <c:v>November</c:v>
                </c:pt>
                <c:pt idx="2">
                  <c:v>December</c:v>
                </c:pt>
              </c:strCache>
            </c:strRef>
          </c:cat>
          <c:val>
            <c:numRef>
              <c:f>Sheet1!$C$2:$C$4</c:f>
              <c:numCache>
                <c:formatCode>0</c:formatCode>
                <c:ptCount val="3"/>
                <c:pt idx="0">
                  <c:v>814.48</c:v>
                </c:pt>
                <c:pt idx="1">
                  <c:v>893.62</c:v>
                </c:pt>
                <c:pt idx="2">
                  <c:v>1129.087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EC06-0647-B2AD-7002980728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74"/>
        <c:axId val="173970032"/>
        <c:axId val="321977168"/>
      </c:barChart>
      <c:lineChart>
        <c:grouping val="standar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Price (2021), INR/kWh</c:v>
                </c:pt>
              </c:strCache>
            </c:strRef>
          </c:tx>
          <c:spPr>
            <a:ln w="28575" cap="rnd">
              <a:solidFill>
                <a:srgbClr val="575756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6.3743222890810372E-2"/>
                  <c:y val="-6.93277693198842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C06-0647-B2AD-700298072857}"/>
                </c:ext>
              </c:extLst>
            </c:dLbl>
            <c:dLbl>
              <c:idx val="1"/>
              <c:layout>
                <c:manualLayout>
                  <c:x val="-4.6745030119927679E-2"/>
                  <c:y val="-6.93277693198842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C06-0647-B2AD-700298072857}"/>
                </c:ext>
              </c:extLst>
            </c:dLbl>
            <c:dLbl>
              <c:idx val="2"/>
              <c:layout>
                <c:manualLayout>
                  <c:x val="-5.5244126505368987E-2"/>
                  <c:y val="-9.24370257598456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C06-0647-B2AD-70029807285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October</c:v>
                </c:pt>
                <c:pt idx="1">
                  <c:v>November</c:v>
                </c:pt>
                <c:pt idx="2">
                  <c:v>December</c:v>
                </c:pt>
              </c:strCache>
            </c:strRef>
          </c:cat>
          <c:val>
            <c:numRef>
              <c:f>Sheet1!$D$2:$D$4</c:f>
              <c:numCache>
                <c:formatCode>0.00</c:formatCode>
                <c:ptCount val="3"/>
                <c:pt idx="0">
                  <c:v>6.9086100000000004</c:v>
                </c:pt>
                <c:pt idx="1">
                  <c:v>3.4824999999999999</c:v>
                </c:pt>
                <c:pt idx="2">
                  <c:v>3.6097399999999999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EC06-0647-B2AD-700298072857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Price (2020), INR/kWh</c:v>
                </c:pt>
              </c:strCache>
            </c:strRef>
          </c:tx>
          <c:spPr>
            <a:ln w="28575" cap="rnd">
              <a:solidFill>
                <a:srgbClr val="9D9D9C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6.1374183425892063E-2"/>
                  <c:y val="6.226034002753701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C06-0647-B2AD-700298072857}"/>
                </c:ext>
              </c:extLst>
            </c:dLbl>
            <c:dLbl>
              <c:idx val="1"/>
              <c:layout>
                <c:manualLayout>
                  <c:x val="-5.7124635233171371E-2"/>
                  <c:y val="6.226034002753701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C06-0647-B2AD-700298072857}"/>
                </c:ext>
              </c:extLst>
            </c:dLbl>
            <c:dLbl>
              <c:idx val="2"/>
              <c:layout>
                <c:manualLayout>
                  <c:x val="-1.8805087278023847E-3"/>
                  <c:y val="2.374491262760130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EC06-0647-B2AD-70029807285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October</c:v>
                </c:pt>
                <c:pt idx="1">
                  <c:v>November</c:v>
                </c:pt>
                <c:pt idx="2">
                  <c:v>December</c:v>
                </c:pt>
              </c:strCache>
            </c:strRef>
          </c:cat>
          <c:val>
            <c:numRef>
              <c:f>Sheet1!$E$2:$E$4</c:f>
              <c:numCache>
                <c:formatCode>0.00</c:formatCode>
                <c:ptCount val="3"/>
                <c:pt idx="0">
                  <c:v>2.6913800000000001</c:v>
                </c:pt>
                <c:pt idx="1">
                  <c:v>2.74817</c:v>
                </c:pt>
                <c:pt idx="2">
                  <c:v>2.9380099999999998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EC06-0647-B2AD-7002980728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14230592"/>
        <c:axId val="314249392"/>
      </c:lineChart>
      <c:catAx>
        <c:axId val="173970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321977168"/>
        <c:crosses val="autoZero"/>
        <c:auto val="1"/>
        <c:lblAlgn val="ctr"/>
        <c:lblOffset val="100"/>
        <c:noMultiLvlLbl val="0"/>
      </c:catAx>
      <c:valAx>
        <c:axId val="321977168"/>
        <c:scaling>
          <c:orientation val="minMax"/>
          <c:max val="4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73970032"/>
        <c:crosses val="autoZero"/>
        <c:crossBetween val="between"/>
      </c:valAx>
      <c:valAx>
        <c:axId val="314249392"/>
        <c:scaling>
          <c:orientation val="minMax"/>
        </c:scaling>
        <c:delete val="0"/>
        <c:axPos val="r"/>
        <c:numFmt formatCode="0.0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314230592"/>
        <c:crosses val="max"/>
        <c:crossBetween val="between"/>
      </c:valAx>
      <c:catAx>
        <c:axId val="3142305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1424939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6607716092559917"/>
          <c:w val="1"/>
          <c:h val="0.1339226901358047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r>
              <a:rPr lang="en-US" sz="8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Power supply position</a:t>
            </a:r>
            <a:r>
              <a:rPr lang="en-US" sz="800" b="1" baseline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800" b="1" i="0" u="none" strike="noStrike" kern="1200" spc="0" baseline="0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(Peak and electricity demand)</a:t>
            </a:r>
          </a:p>
        </c:rich>
      </c:tx>
      <c:layout>
        <c:manualLayout>
          <c:xMode val="edge"/>
          <c:yMode val="edge"/>
          <c:x val="1.0297859913491402E-3"/>
          <c:y val="6.7556198889012608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3506082969684748E-3"/>
          <c:y val="0.23272402231872225"/>
          <c:w val="0.88522995403357507"/>
          <c:h val="0.5447552198332653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Electricity demand met (Billion units)</c:v>
                </c:pt>
              </c:strCache>
            </c:strRef>
          </c:tx>
          <c:spPr>
            <a:solidFill>
              <a:srgbClr val="9D9D9C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7823627487121151E-2"/>
                  <c:y val="4.5711801131349079E-3"/>
                </c:manualLayout>
              </c:layout>
              <c:tx>
                <c:rich>
                  <a:bodyPr/>
                  <a:lstStyle/>
                  <a:p>
                    <a:fld id="{B7D5AC6B-778F-4766-92C5-0FCB97AA940E}" type="VALUE">
                      <a:rPr lang="en-US" sz="60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pPr/>
                      <a:t>[VALUE]</a:t>
                    </a:fld>
                    <a:endParaRPr lang="en-GB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0B32-497D-A3AF-FEC1ED795120}"/>
                </c:ext>
              </c:extLst>
            </c:dLbl>
            <c:dLbl>
              <c:idx val="1"/>
              <c:layout>
                <c:manualLayout>
                  <c:x val="-1.7823627487121144E-2"/>
                  <c:y val="-4.57118011313492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B32-497D-A3AF-FEC1ED795120}"/>
                </c:ext>
              </c:extLst>
            </c:dLbl>
            <c:dLbl>
              <c:idx val="2"/>
              <c:layout>
                <c:manualLayout>
                  <c:x val="-2.087515098185806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0B32-497D-A3AF-FEC1ED79512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October</c:v>
                </c:pt>
                <c:pt idx="1">
                  <c:v>November</c:v>
                </c:pt>
                <c:pt idx="2">
                  <c:v>December</c:v>
                </c:pt>
              </c:strCache>
            </c:strRef>
          </c:cat>
          <c:val>
            <c:numRef>
              <c:f>Sheet1!$B$2:$B$4</c:f>
              <c:numCache>
                <c:formatCode>#,##0.0</c:formatCode>
                <c:ptCount val="3"/>
                <c:pt idx="0">
                  <c:v>112.797</c:v>
                </c:pt>
                <c:pt idx="1">
                  <c:v>99.323999999999998</c:v>
                </c:pt>
                <c:pt idx="2">
                  <c:v>109.252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B32-497D-A3AF-FEC1ED79512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Peak demand met (GW)</c:v>
                </c:pt>
              </c:strCache>
            </c:strRef>
          </c:tx>
          <c:spPr>
            <a:solidFill>
              <a:srgbClr val="009CD8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4792059121866396E-3"/>
                  <c:y val="2.35682737631295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0B32-497D-A3AF-FEC1ED795120}"/>
                </c:ext>
              </c:extLst>
            </c:dLbl>
            <c:dLbl>
              <c:idx val="1"/>
              <c:layout>
                <c:manualLayout>
                  <c:x val="0"/>
                  <c:y val="-3.6006668963779962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0B32-497D-A3AF-FEC1ED795120}"/>
                </c:ext>
              </c:extLst>
            </c:dLbl>
            <c:dLbl>
              <c:idx val="2"/>
              <c:layout>
                <c:manualLayout>
                  <c:x val="3.6806259962324302E-3"/>
                  <c:y val="3.360180133367974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B32-497D-A3AF-FEC1ED79512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October</c:v>
                </c:pt>
                <c:pt idx="1">
                  <c:v>November</c:v>
                </c:pt>
                <c:pt idx="2">
                  <c:v>December</c:v>
                </c:pt>
              </c:strCache>
            </c:strRef>
          </c:cat>
          <c:val>
            <c:numRef>
              <c:f>Sheet1!$C$2:$C$4</c:f>
              <c:numCache>
                <c:formatCode>#,##0.0</c:formatCode>
                <c:ptCount val="3"/>
                <c:pt idx="0">
                  <c:v>174.447</c:v>
                </c:pt>
                <c:pt idx="1">
                  <c:v>166.10499999999999</c:v>
                </c:pt>
                <c:pt idx="2">
                  <c:v>183.39400000000001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B32-497D-A3AF-FEC1ED79512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Column3</c:v>
                </c:pt>
              </c:strCache>
            </c:strRef>
          </c:tx>
          <c:spPr>
            <a:solidFill>
              <a:srgbClr val="D5D7DC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7.3264744239965899E-3"/>
                  <c:y val="-9.77433841814200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B32-497D-A3AF-FEC1ED79512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October</c:v>
                </c:pt>
                <c:pt idx="1">
                  <c:v>November</c:v>
                </c:pt>
                <c:pt idx="2">
                  <c:v>December</c:v>
                </c:pt>
              </c:strCache>
            </c:strRef>
          </c:cat>
          <c:val>
            <c:numRef>
              <c:f>Sheet1!$D$2:$D$4</c:f>
              <c:numCache>
                <c:formatCode>#,##0.0</c:formatCode>
                <c:ptCount val="3"/>
                <c:pt idx="0">
                  <c:v>109.17400000000001</c:v>
                </c:pt>
                <c:pt idx="1">
                  <c:v>96.882999999999996</c:v>
                </c:pt>
                <c:pt idx="2">
                  <c:v>106.13200000000001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B32-497D-A3AF-FEC1ED795120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rgbClr val="C3E5F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October</c:v>
                </c:pt>
                <c:pt idx="1">
                  <c:v>November</c:v>
                </c:pt>
                <c:pt idx="2">
                  <c:v>December</c:v>
                </c:pt>
              </c:strCache>
            </c:strRef>
          </c:cat>
          <c:val>
            <c:numRef>
              <c:f>Sheet1!$E$2:$E$4</c:f>
              <c:numCache>
                <c:formatCode>#,##0.0</c:formatCode>
                <c:ptCount val="3"/>
                <c:pt idx="0">
                  <c:v>169.88900000000001</c:v>
                </c:pt>
                <c:pt idx="1">
                  <c:v>160.779</c:v>
                </c:pt>
                <c:pt idx="2">
                  <c:v>182.88800000000001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B32-497D-A3AF-FEC1ED7951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74"/>
        <c:overlap val="-40"/>
        <c:axId val="173970032"/>
        <c:axId val="321977168"/>
      </c:barChart>
      <c:catAx>
        <c:axId val="173970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321977168"/>
        <c:crosses val="autoZero"/>
        <c:auto val="1"/>
        <c:lblAlgn val="ctr"/>
        <c:lblOffset val="100"/>
        <c:noMultiLvlLbl val="0"/>
      </c:catAx>
      <c:valAx>
        <c:axId val="321977168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1739700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2.5855600389340736E-3"/>
          <c:y val="0.88258174665033584"/>
          <c:w val="0.90310176800474906"/>
          <c:h val="0.117418253349664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3">
    <c:autoUpdate val="0"/>
  </c:externalData>
  <c:userShapes r:id="rId4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506743628038797"/>
          <c:y val="0.23009193889275634"/>
          <c:w val="0.43273384955369903"/>
          <c:h val="0.7400293524066695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Capacity sanctioned (MW)</c:v>
                </c:pt>
              </c:strCache>
            </c:strRef>
          </c:tx>
          <c:spPr>
            <a:solidFill>
              <a:srgbClr val="575756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7823627487121151E-2"/>
                  <c:y val="4.571180113134912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A4E-4A7F-AAF9-78463E908493}"/>
                </c:ext>
              </c:extLst>
            </c:dLbl>
            <c:dLbl>
              <c:idx val="1"/>
              <c:layout>
                <c:manualLayout>
                  <c:x val="-1.7823627487121144E-2"/>
                  <c:y val="-4.571180113134933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A4E-4A7F-AAF9-78463E908493}"/>
                </c:ext>
              </c:extLst>
            </c:dLbl>
            <c:dLbl>
              <c:idx val="12"/>
              <c:layout>
                <c:manualLayout>
                  <c:x val="-1.0602550456034998E-2"/>
                  <c:y val="-4.127219394064081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A4E-4A7F-AAF9-78463E90849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SJVN Limited</c:v>
                </c:pt>
                <c:pt idx="1">
                  <c:v>Adani Green</c:v>
                </c:pt>
                <c:pt idx="2">
                  <c:v>Azure Power</c:v>
                </c:pt>
                <c:pt idx="3">
                  <c:v>Sprng Energy</c:v>
                </c:pt>
                <c:pt idx="4">
                  <c:v>Hindustan Power</c:v>
                </c:pt>
                <c:pt idx="5">
                  <c:v>ACME Solar</c:v>
                </c:pt>
                <c:pt idx="6">
                  <c:v>NTPC</c:v>
                </c:pt>
                <c:pt idx="7">
                  <c:v>Power Mech</c:v>
                </c:pt>
                <c:pt idx="8">
                  <c:v>Greenko</c:v>
                </c:pt>
                <c:pt idx="9">
                  <c:v>Renew Power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100</c:v>
                </c:pt>
                <c:pt idx="1">
                  <c:v>120</c:v>
                </c:pt>
                <c:pt idx="2">
                  <c:v>180</c:v>
                </c:pt>
                <c:pt idx="3">
                  <c:v>200</c:v>
                </c:pt>
                <c:pt idx="4">
                  <c:v>250</c:v>
                </c:pt>
                <c:pt idx="5">
                  <c:v>375</c:v>
                </c:pt>
                <c:pt idx="6">
                  <c:v>500</c:v>
                </c:pt>
                <c:pt idx="7">
                  <c:v>550</c:v>
                </c:pt>
                <c:pt idx="8">
                  <c:v>1001</c:v>
                </c:pt>
                <c:pt idx="9">
                  <c:v>1200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A4E-4A7F-AAF9-78463E9084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6"/>
        <c:overlap val="-2"/>
        <c:axId val="144068608"/>
        <c:axId val="144070528"/>
      </c:barChart>
      <c:catAx>
        <c:axId val="1440686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44070528"/>
        <c:crosses val="autoZero"/>
        <c:auto val="1"/>
        <c:lblAlgn val="ctr"/>
        <c:lblOffset val="100"/>
        <c:noMultiLvlLbl val="0"/>
      </c:catAx>
      <c:valAx>
        <c:axId val="14407052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one"/>
        <c:crossAx val="1440686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1">
    <c:autoUpdate val="0"/>
  </c:externalData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US" sz="10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Change in key renewable energy stock prices </a:t>
            </a:r>
            <a:r>
              <a:rPr lang="en-US" sz="1000" b="1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(indexed</a:t>
            </a:r>
            <a:r>
              <a:rPr lang="en-US" sz="1000" b="1" baseline="0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to 100)</a:t>
            </a:r>
          </a:p>
        </c:rich>
      </c:tx>
      <c:layout>
        <c:manualLayout>
          <c:xMode val="edge"/>
          <c:yMode val="edge"/>
          <c:x val="8.8576617273490685E-4"/>
          <c:y val="2.976714194134072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691562814625795"/>
          <c:y val="0.10682735869756955"/>
          <c:w val="0.84310418614126892"/>
          <c:h val="0.64108515792055132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Azure Power Global Ltd (NYSE)</c:v>
                </c:pt>
              </c:strCache>
            </c:strRef>
          </c:tx>
          <c:spPr>
            <a:ln w="28575" cap="rnd">
              <a:solidFill>
                <a:srgbClr val="71C9EB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71C9EB"/>
              </a:solidFill>
              <a:ln w="9525">
                <a:solidFill>
                  <a:srgbClr val="71C9EB"/>
                </a:solidFill>
              </a:ln>
              <a:effectLst/>
            </c:spPr>
          </c:marker>
          <c:cat>
            <c:numRef>
              <c:f>Sheet1!$A$2:$A$43</c:f>
              <c:numCache>
                <c:formatCode>mmm\-yy</c:formatCode>
                <c:ptCount val="25"/>
                <c:pt idx="0">
                  <c:v>43800</c:v>
                </c:pt>
                <c:pt idx="1">
                  <c:v>43831</c:v>
                </c:pt>
                <c:pt idx="2">
                  <c:v>43862</c:v>
                </c:pt>
                <c:pt idx="3">
                  <c:v>43891</c:v>
                </c:pt>
                <c:pt idx="4">
                  <c:v>43922</c:v>
                </c:pt>
                <c:pt idx="5">
                  <c:v>43952</c:v>
                </c:pt>
                <c:pt idx="6">
                  <c:v>43983</c:v>
                </c:pt>
                <c:pt idx="7">
                  <c:v>44013</c:v>
                </c:pt>
                <c:pt idx="8">
                  <c:v>44044</c:v>
                </c:pt>
                <c:pt idx="9">
                  <c:v>44075</c:v>
                </c:pt>
                <c:pt idx="10">
                  <c:v>44105</c:v>
                </c:pt>
                <c:pt idx="11">
                  <c:v>44136</c:v>
                </c:pt>
                <c:pt idx="12">
                  <c:v>44166</c:v>
                </c:pt>
                <c:pt idx="13">
                  <c:v>44197</c:v>
                </c:pt>
                <c:pt idx="14">
                  <c:v>44228</c:v>
                </c:pt>
                <c:pt idx="15">
                  <c:v>44256</c:v>
                </c:pt>
                <c:pt idx="16">
                  <c:v>44287</c:v>
                </c:pt>
                <c:pt idx="17">
                  <c:v>44317</c:v>
                </c:pt>
                <c:pt idx="18">
                  <c:v>44348</c:v>
                </c:pt>
                <c:pt idx="19">
                  <c:v>44378</c:v>
                </c:pt>
                <c:pt idx="20">
                  <c:v>44409</c:v>
                </c:pt>
                <c:pt idx="21">
                  <c:v>44440</c:v>
                </c:pt>
                <c:pt idx="22">
                  <c:v>44470</c:v>
                </c:pt>
                <c:pt idx="23">
                  <c:v>44501</c:v>
                </c:pt>
                <c:pt idx="24">
                  <c:v>44531</c:v>
                </c:pt>
              </c:numCache>
            </c:numRef>
          </c:cat>
          <c:val>
            <c:numRef>
              <c:f>Sheet1!$B$2:$B$43</c:f>
              <c:numCache>
                <c:formatCode>0.0</c:formatCode>
                <c:ptCount val="25"/>
                <c:pt idx="0">
                  <c:v>100</c:v>
                </c:pt>
                <c:pt idx="1">
                  <c:v>98.24</c:v>
                </c:pt>
                <c:pt idx="2">
                  <c:v>128</c:v>
                </c:pt>
                <c:pt idx="3">
                  <c:v>122.4</c:v>
                </c:pt>
                <c:pt idx="4">
                  <c:v>116.16</c:v>
                </c:pt>
                <c:pt idx="5">
                  <c:v>117.99999999999999</c:v>
                </c:pt>
                <c:pt idx="6">
                  <c:v>127.67999999999999</c:v>
                </c:pt>
                <c:pt idx="7">
                  <c:v>165.91999999999996</c:v>
                </c:pt>
                <c:pt idx="8">
                  <c:v>199.36</c:v>
                </c:pt>
                <c:pt idx="9">
                  <c:v>238.4</c:v>
                </c:pt>
                <c:pt idx="10">
                  <c:v>213.35999999999996</c:v>
                </c:pt>
                <c:pt idx="11">
                  <c:v>302.79999999999995</c:v>
                </c:pt>
                <c:pt idx="12">
                  <c:v>326.15999999999997</c:v>
                </c:pt>
                <c:pt idx="13" formatCode="#,##0.0">
                  <c:v>303.27999999999992</c:v>
                </c:pt>
                <c:pt idx="14" formatCode="#,##0.0">
                  <c:v>242.55999999999995</c:v>
                </c:pt>
                <c:pt idx="15" formatCode="#,##0.0">
                  <c:v>217.51999999999995</c:v>
                </c:pt>
                <c:pt idx="16" formatCode="#,##0.0">
                  <c:v>186.31999999999994</c:v>
                </c:pt>
                <c:pt idx="17" formatCode="#,##0.0">
                  <c:v>166.47999999999993</c:v>
                </c:pt>
                <c:pt idx="18" formatCode="#,##0.0">
                  <c:v>215.35999999999996</c:v>
                </c:pt>
                <c:pt idx="19">
                  <c:v>208.39999999999995</c:v>
                </c:pt>
                <c:pt idx="20">
                  <c:v>179.67999999999995</c:v>
                </c:pt>
                <c:pt idx="21">
                  <c:v>175.99999999999994</c:v>
                </c:pt>
                <c:pt idx="22">
                  <c:v>190.31999999999994</c:v>
                </c:pt>
                <c:pt idx="23">
                  <c:v>164.79999999999998</c:v>
                </c:pt>
                <c:pt idx="24">
                  <c:v>145.19999999999996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ECE-4AA3-B014-31CA8A9C7F6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Adani Green Energy (BSE)</c:v>
                </c:pt>
              </c:strCache>
            </c:strRef>
          </c:tx>
          <c:spPr>
            <a:ln w="28575" cap="rnd">
              <a:solidFill>
                <a:srgbClr val="009CD8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9CD8"/>
              </a:solidFill>
              <a:ln w="9525">
                <a:solidFill>
                  <a:srgbClr val="009CD8"/>
                </a:solidFill>
              </a:ln>
              <a:effectLst/>
            </c:spPr>
          </c:marker>
          <c:cat>
            <c:numRef>
              <c:f>Sheet1!$A$2:$A$43</c:f>
              <c:numCache>
                <c:formatCode>mmm\-yy</c:formatCode>
                <c:ptCount val="25"/>
                <c:pt idx="0">
                  <c:v>43800</c:v>
                </c:pt>
                <c:pt idx="1">
                  <c:v>43831</c:v>
                </c:pt>
                <c:pt idx="2">
                  <c:v>43862</c:v>
                </c:pt>
                <c:pt idx="3">
                  <c:v>43891</c:v>
                </c:pt>
                <c:pt idx="4">
                  <c:v>43922</c:v>
                </c:pt>
                <c:pt idx="5">
                  <c:v>43952</c:v>
                </c:pt>
                <c:pt idx="6">
                  <c:v>43983</c:v>
                </c:pt>
                <c:pt idx="7">
                  <c:v>44013</c:v>
                </c:pt>
                <c:pt idx="8">
                  <c:v>44044</c:v>
                </c:pt>
                <c:pt idx="9">
                  <c:v>44075</c:v>
                </c:pt>
                <c:pt idx="10">
                  <c:v>44105</c:v>
                </c:pt>
                <c:pt idx="11">
                  <c:v>44136</c:v>
                </c:pt>
                <c:pt idx="12">
                  <c:v>44166</c:v>
                </c:pt>
                <c:pt idx="13">
                  <c:v>44197</c:v>
                </c:pt>
                <c:pt idx="14">
                  <c:v>44228</c:v>
                </c:pt>
                <c:pt idx="15">
                  <c:v>44256</c:v>
                </c:pt>
                <c:pt idx="16">
                  <c:v>44287</c:v>
                </c:pt>
                <c:pt idx="17">
                  <c:v>44317</c:v>
                </c:pt>
                <c:pt idx="18">
                  <c:v>44348</c:v>
                </c:pt>
                <c:pt idx="19">
                  <c:v>44378</c:v>
                </c:pt>
                <c:pt idx="20">
                  <c:v>44409</c:v>
                </c:pt>
                <c:pt idx="21">
                  <c:v>44440</c:v>
                </c:pt>
                <c:pt idx="22">
                  <c:v>44470</c:v>
                </c:pt>
                <c:pt idx="23">
                  <c:v>44501</c:v>
                </c:pt>
                <c:pt idx="24">
                  <c:v>44531</c:v>
                </c:pt>
              </c:numCache>
            </c:numRef>
          </c:cat>
          <c:val>
            <c:numRef>
              <c:f>Sheet1!$C$2:$C$43</c:f>
              <c:numCache>
                <c:formatCode>0.0</c:formatCode>
                <c:ptCount val="25"/>
                <c:pt idx="0">
                  <c:v>100</c:v>
                </c:pt>
                <c:pt idx="1">
                  <c:v>121.09300095877278</c:v>
                </c:pt>
                <c:pt idx="2">
                  <c:v>99.041227229146699</c:v>
                </c:pt>
                <c:pt idx="3">
                  <c:v>97.954618088846289</c:v>
                </c:pt>
                <c:pt idx="4">
                  <c:v>132.91786513263023</c:v>
                </c:pt>
                <c:pt idx="5">
                  <c:v>158.90060722275487</c:v>
                </c:pt>
                <c:pt idx="6">
                  <c:v>229.37040588047302</c:v>
                </c:pt>
                <c:pt idx="7">
                  <c:v>230.52</c:v>
                </c:pt>
                <c:pt idx="8">
                  <c:v>289.39</c:v>
                </c:pt>
                <c:pt idx="9">
                  <c:v>471.46</c:v>
                </c:pt>
                <c:pt idx="10">
                  <c:v>547.39533397251523</c:v>
                </c:pt>
                <c:pt idx="11">
                  <c:v>726.36625119846622</c:v>
                </c:pt>
                <c:pt idx="12">
                  <c:v>672.79642058165564</c:v>
                </c:pt>
                <c:pt idx="13" formatCode="#,##0.0">
                  <c:v>639.42473633748818</c:v>
                </c:pt>
                <c:pt idx="14" formatCode="#,##0.0">
                  <c:v>743.37488015340386</c:v>
                </c:pt>
                <c:pt idx="15" formatCode="#,##0.0">
                  <c:v>700.77341003515517</c:v>
                </c:pt>
                <c:pt idx="16" formatCode="#,##0.0">
                  <c:v>650.30361137743705</c:v>
                </c:pt>
                <c:pt idx="17" formatCode="#,##0.0">
                  <c:v>809.86257590284458</c:v>
                </c:pt>
                <c:pt idx="18" formatCode="#,##0.0">
                  <c:v>718.39565356343905</c:v>
                </c:pt>
                <c:pt idx="19">
                  <c:v>563.95014381591579</c:v>
                </c:pt>
                <c:pt idx="20">
                  <c:v>682.86992649408774</c:v>
                </c:pt>
                <c:pt idx="21">
                  <c:v>732.88590604026865</c:v>
                </c:pt>
                <c:pt idx="22">
                  <c:v>736.88079258549078</c:v>
                </c:pt>
                <c:pt idx="23">
                  <c:v>827.99616490891697</c:v>
                </c:pt>
                <c:pt idx="24">
                  <c:v>850.27165228507545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ECE-4AA3-B014-31CA8A9C7F6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Inox Wind (BSE)</c:v>
                </c:pt>
              </c:strCache>
            </c:strRef>
          </c:tx>
          <c:spPr>
            <a:ln w="28575" cap="rnd">
              <a:solidFill>
                <a:srgbClr val="C3E5F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3E5F5"/>
              </a:solidFill>
              <a:ln w="9525">
                <a:solidFill>
                  <a:srgbClr val="C3E5F5"/>
                </a:solidFill>
              </a:ln>
              <a:effectLst/>
            </c:spPr>
          </c:marker>
          <c:cat>
            <c:numRef>
              <c:f>Sheet1!$A$2:$A$43</c:f>
              <c:numCache>
                <c:formatCode>mmm\-yy</c:formatCode>
                <c:ptCount val="25"/>
                <c:pt idx="0">
                  <c:v>43800</c:v>
                </c:pt>
                <c:pt idx="1">
                  <c:v>43831</c:v>
                </c:pt>
                <c:pt idx="2">
                  <c:v>43862</c:v>
                </c:pt>
                <c:pt idx="3">
                  <c:v>43891</c:v>
                </c:pt>
                <c:pt idx="4">
                  <c:v>43922</c:v>
                </c:pt>
                <c:pt idx="5">
                  <c:v>43952</c:v>
                </c:pt>
                <c:pt idx="6">
                  <c:v>43983</c:v>
                </c:pt>
                <c:pt idx="7">
                  <c:v>44013</c:v>
                </c:pt>
                <c:pt idx="8">
                  <c:v>44044</c:v>
                </c:pt>
                <c:pt idx="9">
                  <c:v>44075</c:v>
                </c:pt>
                <c:pt idx="10">
                  <c:v>44105</c:v>
                </c:pt>
                <c:pt idx="11">
                  <c:v>44136</c:v>
                </c:pt>
                <c:pt idx="12">
                  <c:v>44166</c:v>
                </c:pt>
                <c:pt idx="13">
                  <c:v>44197</c:v>
                </c:pt>
                <c:pt idx="14">
                  <c:v>44228</c:v>
                </c:pt>
                <c:pt idx="15">
                  <c:v>44256</c:v>
                </c:pt>
                <c:pt idx="16">
                  <c:v>44287</c:v>
                </c:pt>
                <c:pt idx="17">
                  <c:v>44317</c:v>
                </c:pt>
                <c:pt idx="18">
                  <c:v>44348</c:v>
                </c:pt>
                <c:pt idx="19">
                  <c:v>44378</c:v>
                </c:pt>
                <c:pt idx="20">
                  <c:v>44409</c:v>
                </c:pt>
                <c:pt idx="21">
                  <c:v>44440</c:v>
                </c:pt>
                <c:pt idx="22">
                  <c:v>44470</c:v>
                </c:pt>
                <c:pt idx="23">
                  <c:v>44501</c:v>
                </c:pt>
                <c:pt idx="24">
                  <c:v>44531</c:v>
                </c:pt>
              </c:numCache>
            </c:numRef>
          </c:cat>
          <c:val>
            <c:numRef>
              <c:f>Sheet1!$D$2:$D$43</c:f>
              <c:numCache>
                <c:formatCode>0.0</c:formatCode>
                <c:ptCount val="25"/>
                <c:pt idx="0">
                  <c:v>100</c:v>
                </c:pt>
                <c:pt idx="1">
                  <c:v>116.17440225035163</c:v>
                </c:pt>
                <c:pt idx="2">
                  <c:v>94.374120956399437</c:v>
                </c:pt>
                <c:pt idx="3">
                  <c:v>51.758087201125178</c:v>
                </c:pt>
                <c:pt idx="4">
                  <c:v>74.964838255977497</c:v>
                </c:pt>
                <c:pt idx="5">
                  <c:v>73.839662447257382</c:v>
                </c:pt>
                <c:pt idx="6">
                  <c:v>112.0956399437412</c:v>
                </c:pt>
                <c:pt idx="7">
                  <c:v>98.73</c:v>
                </c:pt>
                <c:pt idx="8">
                  <c:v>118.85</c:v>
                </c:pt>
                <c:pt idx="9">
                  <c:v>109.7</c:v>
                </c:pt>
                <c:pt idx="10">
                  <c:v>107.59493670886076</c:v>
                </c:pt>
                <c:pt idx="11">
                  <c:v>142.19409282700423</c:v>
                </c:pt>
                <c:pt idx="12">
                  <c:v>172.85513361462731</c:v>
                </c:pt>
                <c:pt idx="13" formatCode="#,##0.0">
                  <c:v>184.72573839662448</c:v>
                </c:pt>
                <c:pt idx="14" formatCode="#,##0.0">
                  <c:v>191.75808720112516</c:v>
                </c:pt>
                <c:pt idx="15" formatCode="#,##0.0">
                  <c:v>195.10548523206748</c:v>
                </c:pt>
                <c:pt idx="16" formatCode="#,##0.0">
                  <c:v>217.18706047819967</c:v>
                </c:pt>
                <c:pt idx="17" formatCode="#,##0.0">
                  <c:v>206.2728551336146</c:v>
                </c:pt>
                <c:pt idx="18" formatCode="#,##0.0">
                  <c:v>232.46132208157525</c:v>
                </c:pt>
                <c:pt idx="19">
                  <c:v>396.20253164556959</c:v>
                </c:pt>
                <c:pt idx="20">
                  <c:v>300.42194092827003</c:v>
                </c:pt>
                <c:pt idx="21">
                  <c:v>275.66807313642755</c:v>
                </c:pt>
                <c:pt idx="22">
                  <c:v>334.17721518987338</c:v>
                </c:pt>
                <c:pt idx="23">
                  <c:v>337.13080168776366</c:v>
                </c:pt>
                <c:pt idx="24">
                  <c:v>325.45710267229254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ECE-4AA3-B014-31CA8A9C7F61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Suzlon Energy (BSE)</c:v>
                </c:pt>
              </c:strCache>
            </c:strRef>
          </c:tx>
          <c:spPr>
            <a:ln w="28575" cap="rnd">
              <a:solidFill>
                <a:srgbClr val="D5D7DC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D5D7DC"/>
              </a:solidFill>
              <a:ln w="9525">
                <a:solidFill>
                  <a:srgbClr val="D5D7DC"/>
                </a:solidFill>
              </a:ln>
              <a:effectLst/>
            </c:spPr>
          </c:marker>
          <c:cat>
            <c:numRef>
              <c:f>Sheet1!$A$2:$A$43</c:f>
              <c:numCache>
                <c:formatCode>mmm\-yy</c:formatCode>
                <c:ptCount val="25"/>
                <c:pt idx="0">
                  <c:v>43800</c:v>
                </c:pt>
                <c:pt idx="1">
                  <c:v>43831</c:v>
                </c:pt>
                <c:pt idx="2">
                  <c:v>43862</c:v>
                </c:pt>
                <c:pt idx="3">
                  <c:v>43891</c:v>
                </c:pt>
                <c:pt idx="4">
                  <c:v>43922</c:v>
                </c:pt>
                <c:pt idx="5">
                  <c:v>43952</c:v>
                </c:pt>
                <c:pt idx="6">
                  <c:v>43983</c:v>
                </c:pt>
                <c:pt idx="7">
                  <c:v>44013</c:v>
                </c:pt>
                <c:pt idx="8">
                  <c:v>44044</c:v>
                </c:pt>
                <c:pt idx="9">
                  <c:v>44075</c:v>
                </c:pt>
                <c:pt idx="10">
                  <c:v>44105</c:v>
                </c:pt>
                <c:pt idx="11">
                  <c:v>44136</c:v>
                </c:pt>
                <c:pt idx="12">
                  <c:v>44166</c:v>
                </c:pt>
                <c:pt idx="13">
                  <c:v>44197</c:v>
                </c:pt>
                <c:pt idx="14">
                  <c:v>44228</c:v>
                </c:pt>
                <c:pt idx="15">
                  <c:v>44256</c:v>
                </c:pt>
                <c:pt idx="16">
                  <c:v>44287</c:v>
                </c:pt>
                <c:pt idx="17">
                  <c:v>44317</c:v>
                </c:pt>
                <c:pt idx="18">
                  <c:v>44348</c:v>
                </c:pt>
                <c:pt idx="19">
                  <c:v>44378</c:v>
                </c:pt>
                <c:pt idx="20">
                  <c:v>44409</c:v>
                </c:pt>
                <c:pt idx="21">
                  <c:v>44440</c:v>
                </c:pt>
                <c:pt idx="22">
                  <c:v>44470</c:v>
                </c:pt>
                <c:pt idx="23">
                  <c:v>44501</c:v>
                </c:pt>
                <c:pt idx="24">
                  <c:v>44531</c:v>
                </c:pt>
              </c:numCache>
            </c:numRef>
          </c:cat>
          <c:val>
            <c:numRef>
              <c:f>Sheet1!$E$2:$E$43</c:f>
              <c:numCache>
                <c:formatCode>0.0</c:formatCode>
                <c:ptCount val="25"/>
                <c:pt idx="0">
                  <c:v>100</c:v>
                </c:pt>
                <c:pt idx="1">
                  <c:v>129.72972972972971</c:v>
                </c:pt>
                <c:pt idx="2">
                  <c:v>145.94594594594594</c:v>
                </c:pt>
                <c:pt idx="3">
                  <c:v>105.40540540540538</c:v>
                </c:pt>
                <c:pt idx="4">
                  <c:v>140.54054054054052</c:v>
                </c:pt>
                <c:pt idx="5">
                  <c:v>151.35135135135133</c:v>
                </c:pt>
                <c:pt idx="6">
                  <c:v>272.97297297297291</c:v>
                </c:pt>
                <c:pt idx="7">
                  <c:v>237.83783783783781</c:v>
                </c:pt>
                <c:pt idx="8">
                  <c:v>202.70270270270265</c:v>
                </c:pt>
                <c:pt idx="9">
                  <c:v>156.75675675675672</c:v>
                </c:pt>
                <c:pt idx="10">
                  <c:v>197.29729729729723</c:v>
                </c:pt>
                <c:pt idx="11">
                  <c:v>186.48648648648646</c:v>
                </c:pt>
                <c:pt idx="12">
                  <c:v>345.94594594594599</c:v>
                </c:pt>
                <c:pt idx="13">
                  <c:v>342.16216216216208</c:v>
                </c:pt>
                <c:pt idx="14">
                  <c:v>314.05405405405395</c:v>
                </c:pt>
                <c:pt idx="15">
                  <c:v>269.72972972972968</c:v>
                </c:pt>
                <c:pt idx="16" formatCode="#,##0.0">
                  <c:v>262.16216216216208</c:v>
                </c:pt>
                <c:pt idx="17" formatCode="#,##0.0">
                  <c:v>308.10810810810801</c:v>
                </c:pt>
                <c:pt idx="18" formatCode="#,##0.0">
                  <c:v>437.8378378378377</c:v>
                </c:pt>
                <c:pt idx="19">
                  <c:v>340.54054054054046</c:v>
                </c:pt>
                <c:pt idx="20">
                  <c:v>327.02702702702697</c:v>
                </c:pt>
                <c:pt idx="21">
                  <c:v>348.64864864864859</c:v>
                </c:pt>
                <c:pt idx="22">
                  <c:v>364.86486486486484</c:v>
                </c:pt>
                <c:pt idx="23">
                  <c:v>370.27027027027026</c:v>
                </c:pt>
                <c:pt idx="24">
                  <c:v>551.35135135135135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ECE-4AA3-B014-31CA8A9C7F61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Sterling &amp; Wilson Solar (BSE)</c:v>
                </c:pt>
              </c:strCache>
            </c:strRef>
          </c:tx>
          <c:spPr>
            <a:ln w="28575" cap="rnd">
              <a:solidFill>
                <a:srgbClr val="9D9D9C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9D9D9C"/>
              </a:solidFill>
              <a:ln w="28575">
                <a:solidFill>
                  <a:srgbClr val="9D9D9C"/>
                </a:solidFill>
              </a:ln>
              <a:effectLst/>
            </c:spPr>
          </c:marker>
          <c:cat>
            <c:numRef>
              <c:f>Sheet1!$A$2:$A$43</c:f>
              <c:numCache>
                <c:formatCode>mmm\-yy</c:formatCode>
                <c:ptCount val="25"/>
                <c:pt idx="0">
                  <c:v>43800</c:v>
                </c:pt>
                <c:pt idx="1">
                  <c:v>43831</c:v>
                </c:pt>
                <c:pt idx="2">
                  <c:v>43862</c:v>
                </c:pt>
                <c:pt idx="3">
                  <c:v>43891</c:v>
                </c:pt>
                <c:pt idx="4">
                  <c:v>43922</c:v>
                </c:pt>
                <c:pt idx="5">
                  <c:v>43952</c:v>
                </c:pt>
                <c:pt idx="6">
                  <c:v>43983</c:v>
                </c:pt>
                <c:pt idx="7">
                  <c:v>44013</c:v>
                </c:pt>
                <c:pt idx="8">
                  <c:v>44044</c:v>
                </c:pt>
                <c:pt idx="9">
                  <c:v>44075</c:v>
                </c:pt>
                <c:pt idx="10">
                  <c:v>44105</c:v>
                </c:pt>
                <c:pt idx="11">
                  <c:v>44136</c:v>
                </c:pt>
                <c:pt idx="12">
                  <c:v>44166</c:v>
                </c:pt>
                <c:pt idx="13">
                  <c:v>44197</c:v>
                </c:pt>
                <c:pt idx="14">
                  <c:v>44228</c:v>
                </c:pt>
                <c:pt idx="15">
                  <c:v>44256</c:v>
                </c:pt>
                <c:pt idx="16">
                  <c:v>44287</c:v>
                </c:pt>
                <c:pt idx="17">
                  <c:v>44317</c:v>
                </c:pt>
                <c:pt idx="18">
                  <c:v>44348</c:v>
                </c:pt>
                <c:pt idx="19">
                  <c:v>44378</c:v>
                </c:pt>
                <c:pt idx="20">
                  <c:v>44409</c:v>
                </c:pt>
                <c:pt idx="21">
                  <c:v>44440</c:v>
                </c:pt>
                <c:pt idx="22">
                  <c:v>44470</c:v>
                </c:pt>
                <c:pt idx="23">
                  <c:v>44501</c:v>
                </c:pt>
                <c:pt idx="24">
                  <c:v>44531</c:v>
                </c:pt>
              </c:numCache>
            </c:numRef>
          </c:cat>
          <c:val>
            <c:numRef>
              <c:f>Sheet1!$F$2:$F$43</c:f>
              <c:numCache>
                <c:formatCode>0.0</c:formatCode>
                <c:ptCount val="25"/>
                <c:pt idx="0">
                  <c:v>100</c:v>
                </c:pt>
                <c:pt idx="1">
                  <c:v>90.705227343025058</c:v>
                </c:pt>
                <c:pt idx="2">
                  <c:v>51.469223631302206</c:v>
                </c:pt>
                <c:pt idx="3">
                  <c:v>21.558923600371177</c:v>
                </c:pt>
                <c:pt idx="4">
                  <c:v>51.237240952675549</c:v>
                </c:pt>
                <c:pt idx="5">
                  <c:v>44.633467367769889</c:v>
                </c:pt>
                <c:pt idx="6">
                  <c:v>67.939993813795255</c:v>
                </c:pt>
                <c:pt idx="7">
                  <c:v>69.209999999999994</c:v>
                </c:pt>
                <c:pt idx="8">
                  <c:v>78.180000000000007</c:v>
                </c:pt>
                <c:pt idx="9">
                  <c:v>69.81</c:v>
                </c:pt>
                <c:pt idx="10">
                  <c:v>67.073925146922377</c:v>
                </c:pt>
                <c:pt idx="11">
                  <c:v>68.806062480668132</c:v>
                </c:pt>
                <c:pt idx="12">
                  <c:v>80.343334364367493</c:v>
                </c:pt>
                <c:pt idx="13">
                  <c:v>71.951747602845685</c:v>
                </c:pt>
                <c:pt idx="14">
                  <c:v>70.018558614290171</c:v>
                </c:pt>
                <c:pt idx="15">
                  <c:v>81.388802969378332</c:v>
                </c:pt>
                <c:pt idx="16" formatCode="#,##0.0">
                  <c:v>92.935354160222758</c:v>
                </c:pt>
                <c:pt idx="17" formatCode="#,##0.0">
                  <c:v>69.619548407052321</c:v>
                </c:pt>
                <c:pt idx="18" formatCode="#,##0.0">
                  <c:v>84.40148468914326</c:v>
                </c:pt>
                <c:pt idx="19">
                  <c:v>88.277141973399353</c:v>
                </c:pt>
                <c:pt idx="20">
                  <c:v>96.427466749149445</c:v>
                </c:pt>
                <c:pt idx="21">
                  <c:v>123.72409526755342</c:v>
                </c:pt>
                <c:pt idx="22">
                  <c:v>134.37983297247146</c:v>
                </c:pt>
                <c:pt idx="23">
                  <c:v>123.63130219610275</c:v>
                </c:pt>
                <c:pt idx="24">
                  <c:v>118.28023507578106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AECE-4AA3-B014-31CA8A9C7F61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Borosil Renewables (BSE)</c:v>
                </c:pt>
              </c:strCache>
            </c:strRef>
          </c:tx>
          <c:spPr>
            <a:ln w="28575" cap="rnd">
              <a:solidFill>
                <a:srgbClr val="87BD4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87BD41"/>
              </a:solidFill>
              <a:ln w="9525">
                <a:solidFill>
                  <a:srgbClr val="87BD41"/>
                </a:solidFill>
              </a:ln>
              <a:effectLst/>
            </c:spPr>
          </c:marker>
          <c:cat>
            <c:numRef>
              <c:f>Sheet1!$A$2:$A$43</c:f>
              <c:numCache>
                <c:formatCode>mmm\-yy</c:formatCode>
                <c:ptCount val="25"/>
                <c:pt idx="0">
                  <c:v>43800</c:v>
                </c:pt>
                <c:pt idx="1">
                  <c:v>43831</c:v>
                </c:pt>
                <c:pt idx="2">
                  <c:v>43862</c:v>
                </c:pt>
                <c:pt idx="3">
                  <c:v>43891</c:v>
                </c:pt>
                <c:pt idx="4">
                  <c:v>43922</c:v>
                </c:pt>
                <c:pt idx="5">
                  <c:v>43952</c:v>
                </c:pt>
                <c:pt idx="6">
                  <c:v>43983</c:v>
                </c:pt>
                <c:pt idx="7">
                  <c:v>44013</c:v>
                </c:pt>
                <c:pt idx="8">
                  <c:v>44044</c:v>
                </c:pt>
                <c:pt idx="9">
                  <c:v>44075</c:v>
                </c:pt>
                <c:pt idx="10">
                  <c:v>44105</c:v>
                </c:pt>
                <c:pt idx="11">
                  <c:v>44136</c:v>
                </c:pt>
                <c:pt idx="12">
                  <c:v>44166</c:v>
                </c:pt>
                <c:pt idx="13">
                  <c:v>44197</c:v>
                </c:pt>
                <c:pt idx="14">
                  <c:v>44228</c:v>
                </c:pt>
                <c:pt idx="15">
                  <c:v>44256</c:v>
                </c:pt>
                <c:pt idx="16">
                  <c:v>44287</c:v>
                </c:pt>
                <c:pt idx="17">
                  <c:v>44317</c:v>
                </c:pt>
                <c:pt idx="18">
                  <c:v>44348</c:v>
                </c:pt>
                <c:pt idx="19">
                  <c:v>44378</c:v>
                </c:pt>
                <c:pt idx="20">
                  <c:v>44409</c:v>
                </c:pt>
                <c:pt idx="21">
                  <c:v>44440</c:v>
                </c:pt>
                <c:pt idx="22">
                  <c:v>44470</c:v>
                </c:pt>
                <c:pt idx="23">
                  <c:v>44501</c:v>
                </c:pt>
                <c:pt idx="24">
                  <c:v>44531</c:v>
                </c:pt>
              </c:numCache>
            </c:numRef>
          </c:cat>
          <c:val>
            <c:numRef>
              <c:f>Sheet1!$G$2:$G$43</c:f>
              <c:numCache>
                <c:formatCode>0.0</c:formatCode>
                <c:ptCount val="25"/>
                <c:pt idx="0">
                  <c:v>100</c:v>
                </c:pt>
                <c:pt idx="1">
                  <c:v>112.2942884801549</c:v>
                </c:pt>
                <c:pt idx="2">
                  <c:v>142.07808970635691</c:v>
                </c:pt>
                <c:pt idx="3">
                  <c:v>24.040012907389485</c:v>
                </c:pt>
                <c:pt idx="4">
                  <c:v>24.136818328493064</c:v>
                </c:pt>
                <c:pt idx="5">
                  <c:v>22.555663117134564</c:v>
                </c:pt>
                <c:pt idx="6">
                  <c:v>85.70506615037111</c:v>
                </c:pt>
                <c:pt idx="7">
                  <c:v>50.177476605356581</c:v>
                </c:pt>
                <c:pt idx="8">
                  <c:v>49.983865763149424</c:v>
                </c:pt>
                <c:pt idx="9">
                  <c:v>47.07970313004197</c:v>
                </c:pt>
                <c:pt idx="10">
                  <c:v>59.503065505001643</c:v>
                </c:pt>
                <c:pt idx="11">
                  <c:v>81.122942884801589</c:v>
                </c:pt>
                <c:pt idx="12">
                  <c:v>193.90125847047446</c:v>
                </c:pt>
                <c:pt idx="13">
                  <c:v>176.86995805098428</c:v>
                </c:pt>
                <c:pt idx="14">
                  <c:v>181.85866408518891</c:v>
                </c:pt>
                <c:pt idx="15">
                  <c:v>158.23168764117469</c:v>
                </c:pt>
                <c:pt idx="16" formatCode="#,##0.0">
                  <c:v>149.13197805743798</c:v>
                </c:pt>
                <c:pt idx="17" formatCode="#,##0.0">
                  <c:v>173.91416585995495</c:v>
                </c:pt>
                <c:pt idx="18" formatCode="#,##0.0">
                  <c:v>172.24265892223309</c:v>
                </c:pt>
                <c:pt idx="19">
                  <c:v>203.09777347531477</c:v>
                </c:pt>
                <c:pt idx="20">
                  <c:v>190.25492094223958</c:v>
                </c:pt>
                <c:pt idx="21">
                  <c:v>199.09648273636674</c:v>
                </c:pt>
                <c:pt idx="22">
                  <c:v>290.12584704743489</c:v>
                </c:pt>
                <c:pt idx="23">
                  <c:v>379.57405614714452</c:v>
                </c:pt>
                <c:pt idx="24">
                  <c:v>402.87189415940657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ECE-4AA3-B014-31CA8A9C7F61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Sensex</c:v>
                </c:pt>
              </c:strCache>
            </c:strRef>
          </c:tx>
          <c:spPr>
            <a:ln w="38100" cap="rnd">
              <a:solidFill>
                <a:srgbClr val="57575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38100">
                <a:solidFill>
                  <a:srgbClr val="575756"/>
                </a:solidFill>
              </a:ln>
              <a:effectLst/>
            </c:spPr>
          </c:marker>
          <c:cat>
            <c:numRef>
              <c:f>Sheet1!$A$2:$A$43</c:f>
              <c:numCache>
                <c:formatCode>mmm\-yy</c:formatCode>
                <c:ptCount val="25"/>
                <c:pt idx="0">
                  <c:v>43800</c:v>
                </c:pt>
                <c:pt idx="1">
                  <c:v>43831</c:v>
                </c:pt>
                <c:pt idx="2">
                  <c:v>43862</c:v>
                </c:pt>
                <c:pt idx="3">
                  <c:v>43891</c:v>
                </c:pt>
                <c:pt idx="4">
                  <c:v>43922</c:v>
                </c:pt>
                <c:pt idx="5">
                  <c:v>43952</c:v>
                </c:pt>
                <c:pt idx="6">
                  <c:v>43983</c:v>
                </c:pt>
                <c:pt idx="7">
                  <c:v>44013</c:v>
                </c:pt>
                <c:pt idx="8">
                  <c:v>44044</c:v>
                </c:pt>
                <c:pt idx="9">
                  <c:v>44075</c:v>
                </c:pt>
                <c:pt idx="10">
                  <c:v>44105</c:v>
                </c:pt>
                <c:pt idx="11">
                  <c:v>44136</c:v>
                </c:pt>
                <c:pt idx="12">
                  <c:v>44166</c:v>
                </c:pt>
                <c:pt idx="13">
                  <c:v>44197</c:v>
                </c:pt>
                <c:pt idx="14">
                  <c:v>44228</c:v>
                </c:pt>
                <c:pt idx="15">
                  <c:v>44256</c:v>
                </c:pt>
                <c:pt idx="16">
                  <c:v>44287</c:v>
                </c:pt>
                <c:pt idx="17">
                  <c:v>44317</c:v>
                </c:pt>
                <c:pt idx="18">
                  <c:v>44348</c:v>
                </c:pt>
                <c:pt idx="19">
                  <c:v>44378</c:v>
                </c:pt>
                <c:pt idx="20">
                  <c:v>44409</c:v>
                </c:pt>
                <c:pt idx="21">
                  <c:v>44440</c:v>
                </c:pt>
                <c:pt idx="22">
                  <c:v>44470</c:v>
                </c:pt>
                <c:pt idx="23">
                  <c:v>44501</c:v>
                </c:pt>
                <c:pt idx="24">
                  <c:v>44531</c:v>
                </c:pt>
              </c:numCache>
            </c:numRef>
          </c:cat>
          <c:val>
            <c:numRef>
              <c:f>Sheet1!$H$2:$H$43</c:f>
              <c:numCache>
                <c:formatCode>0.0</c:formatCode>
                <c:ptCount val="25"/>
                <c:pt idx="0">
                  <c:v>100</c:v>
                </c:pt>
                <c:pt idx="1">
                  <c:v>98.714661991858193</c:v>
                </c:pt>
                <c:pt idx="2">
                  <c:v>92.833498247674044</c:v>
                </c:pt>
                <c:pt idx="3">
                  <c:v>71.868611185313156</c:v>
                </c:pt>
                <c:pt idx="4">
                  <c:v>81.732274455600901</c:v>
                </c:pt>
                <c:pt idx="5">
                  <c:v>78.596752682302281</c:v>
                </c:pt>
                <c:pt idx="6">
                  <c:v>84.636689909811849</c:v>
                </c:pt>
                <c:pt idx="7">
                  <c:v>91.16</c:v>
                </c:pt>
                <c:pt idx="8">
                  <c:v>93.64</c:v>
                </c:pt>
                <c:pt idx="9">
                  <c:v>92.28</c:v>
                </c:pt>
                <c:pt idx="10">
                  <c:v>96.025402787723053</c:v>
                </c:pt>
                <c:pt idx="11">
                  <c:v>107.01992110291096</c:v>
                </c:pt>
                <c:pt idx="12">
                  <c:v>115.75030530565233</c:v>
                </c:pt>
                <c:pt idx="13">
                  <c:v>112.19775467630332</c:v>
                </c:pt>
                <c:pt idx="14">
                  <c:v>119.01948768766182</c:v>
                </c:pt>
                <c:pt idx="15">
                  <c:v>120.01130079357658</c:v>
                </c:pt>
                <c:pt idx="16" formatCode="#,##0.0">
                  <c:v>118.16009893890836</c:v>
                </c:pt>
                <c:pt idx="17" formatCode="#,##0.0">
                  <c:v>124.63980235488957</c:v>
                </c:pt>
                <c:pt idx="18" formatCode="#,##0.0">
                  <c:v>127.16994871252889</c:v>
                </c:pt>
                <c:pt idx="19">
                  <c:v>127.47169105152651</c:v>
                </c:pt>
                <c:pt idx="20">
                  <c:v>137.90206657626683</c:v>
                </c:pt>
                <c:pt idx="21">
                  <c:v>143.32363562673353</c:v>
                </c:pt>
                <c:pt idx="22">
                  <c:v>143.7613413959559</c:v>
                </c:pt>
                <c:pt idx="23">
                  <c:v>138.32653718184099</c:v>
                </c:pt>
                <c:pt idx="24">
                  <c:v>141.2085789070276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AECE-4AA3-B014-31CA8A9C7F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79424864"/>
        <c:axId val="978063184"/>
      </c:lineChart>
      <c:dateAx>
        <c:axId val="979424864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978063184"/>
        <c:crosses val="autoZero"/>
        <c:auto val="1"/>
        <c:lblOffset val="100"/>
        <c:baseTimeUnit val="months"/>
      </c:dateAx>
      <c:valAx>
        <c:axId val="978063184"/>
        <c:scaling>
          <c:orientation val="minMax"/>
          <c:max val="1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r>
                  <a:rPr lang="en-US" sz="7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Value of stocks</a:t>
                </a:r>
                <a:r>
                  <a:rPr lang="en-US" sz="700" baseline="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(indexed to 100)</a:t>
                </a:r>
                <a:endParaRPr lang="en-US" sz="7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c:rich>
          </c:tx>
          <c:layout>
            <c:manualLayout>
              <c:xMode val="edge"/>
              <c:yMode val="edge"/>
              <c:x val="9.1970970610001646E-3"/>
              <c:y val="0.2767358138254161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7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979424864"/>
        <c:crosses val="autoZero"/>
        <c:crossBetween val="between"/>
        <c:majorUnit val="20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90934761236861461"/>
          <c:w val="0.99269163717030295"/>
          <c:h val="9.065238763138533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800"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3">
    <c:autoUpdate val="0"/>
  </c:externalData>
  <c:userShapes r:id="rId4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8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r>
              <a:rPr lang="en-US" sz="1000" b="1" dirty="0"/>
              <a:t>Bond yields* and key financial rates</a:t>
            </a:r>
          </a:p>
        </c:rich>
      </c:tx>
      <c:layout>
        <c:manualLayout>
          <c:xMode val="edge"/>
          <c:yMode val="edge"/>
          <c:x val="1.4054499510807047E-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8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567690723782797E-2"/>
          <c:y val="8.2445931270061279E-2"/>
          <c:w val="0.92360030050166808"/>
          <c:h val="0.68808571289233023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Repo rate</c:v>
                </c:pt>
              </c:strCache>
            </c:strRef>
          </c:tx>
          <c:spPr>
            <a:ln w="28575" cap="rnd">
              <a:solidFill>
                <a:srgbClr val="71C9EB"/>
              </a:solidFill>
              <a:round/>
            </a:ln>
            <a:effectLst/>
          </c:spPr>
          <c:marker>
            <c:symbol val="none"/>
          </c:marker>
          <c:cat>
            <c:numRef>
              <c:f>Sheet1!$A$2:$A$43</c:f>
              <c:numCache>
                <c:formatCode>mmm\-yy</c:formatCode>
                <c:ptCount val="31"/>
                <c:pt idx="0">
                  <c:v>43617</c:v>
                </c:pt>
                <c:pt idx="1">
                  <c:v>43647</c:v>
                </c:pt>
                <c:pt idx="2">
                  <c:v>43678</c:v>
                </c:pt>
                <c:pt idx="3">
                  <c:v>43709</c:v>
                </c:pt>
                <c:pt idx="4">
                  <c:v>43739</c:v>
                </c:pt>
                <c:pt idx="5">
                  <c:v>43770</c:v>
                </c:pt>
                <c:pt idx="6">
                  <c:v>43800</c:v>
                </c:pt>
                <c:pt idx="7">
                  <c:v>43831</c:v>
                </c:pt>
                <c:pt idx="8">
                  <c:v>43862</c:v>
                </c:pt>
                <c:pt idx="9">
                  <c:v>43891</c:v>
                </c:pt>
                <c:pt idx="10">
                  <c:v>43922</c:v>
                </c:pt>
                <c:pt idx="11">
                  <c:v>43952</c:v>
                </c:pt>
                <c:pt idx="12">
                  <c:v>43983</c:v>
                </c:pt>
                <c:pt idx="13">
                  <c:v>44013</c:v>
                </c:pt>
                <c:pt idx="14">
                  <c:v>44044</c:v>
                </c:pt>
                <c:pt idx="15">
                  <c:v>44075</c:v>
                </c:pt>
                <c:pt idx="16">
                  <c:v>44105</c:v>
                </c:pt>
                <c:pt idx="17">
                  <c:v>44136</c:v>
                </c:pt>
                <c:pt idx="18">
                  <c:v>44166</c:v>
                </c:pt>
                <c:pt idx="19">
                  <c:v>44197</c:v>
                </c:pt>
                <c:pt idx="20">
                  <c:v>44228</c:v>
                </c:pt>
                <c:pt idx="21">
                  <c:v>44256</c:v>
                </c:pt>
                <c:pt idx="22">
                  <c:v>44287</c:v>
                </c:pt>
                <c:pt idx="23">
                  <c:v>44317</c:v>
                </c:pt>
                <c:pt idx="24">
                  <c:v>44348</c:v>
                </c:pt>
                <c:pt idx="25">
                  <c:v>44378</c:v>
                </c:pt>
                <c:pt idx="26">
                  <c:v>44409</c:v>
                </c:pt>
                <c:pt idx="27">
                  <c:v>44440</c:v>
                </c:pt>
                <c:pt idx="28">
                  <c:v>44470</c:v>
                </c:pt>
                <c:pt idx="29">
                  <c:v>44501</c:v>
                </c:pt>
                <c:pt idx="30">
                  <c:v>44531</c:v>
                </c:pt>
              </c:numCache>
            </c:numRef>
          </c:cat>
          <c:val>
            <c:numRef>
              <c:f>Sheet1!$B$2:$B$43</c:f>
              <c:numCache>
                <c:formatCode>0.00%</c:formatCode>
                <c:ptCount val="31"/>
                <c:pt idx="0">
                  <c:v>5.7500000000000002E-2</c:v>
                </c:pt>
                <c:pt idx="1">
                  <c:v>5.7500000000000002E-2</c:v>
                </c:pt>
                <c:pt idx="2">
                  <c:v>5.3999999999999999E-2</c:v>
                </c:pt>
                <c:pt idx="3">
                  <c:v>5.3999999999999999E-2</c:v>
                </c:pt>
                <c:pt idx="4">
                  <c:v>5.1499999999999997E-2</c:v>
                </c:pt>
                <c:pt idx="5">
                  <c:v>5.1499999999999997E-2</c:v>
                </c:pt>
                <c:pt idx="6">
                  <c:v>5.1499999999999997E-2</c:v>
                </c:pt>
                <c:pt idx="7">
                  <c:v>5.1499999999999997E-2</c:v>
                </c:pt>
                <c:pt idx="8">
                  <c:v>5.1499999999999997E-2</c:v>
                </c:pt>
                <c:pt idx="9">
                  <c:v>4.3999999999999997E-2</c:v>
                </c:pt>
                <c:pt idx="10">
                  <c:v>4.3999999999999997E-2</c:v>
                </c:pt>
                <c:pt idx="11">
                  <c:v>0.04</c:v>
                </c:pt>
                <c:pt idx="12">
                  <c:v>0.04</c:v>
                </c:pt>
                <c:pt idx="13">
                  <c:v>0.04</c:v>
                </c:pt>
                <c:pt idx="14">
                  <c:v>0.04</c:v>
                </c:pt>
                <c:pt idx="15">
                  <c:v>0.04</c:v>
                </c:pt>
                <c:pt idx="16">
                  <c:v>0.04</c:v>
                </c:pt>
                <c:pt idx="17">
                  <c:v>0.04</c:v>
                </c:pt>
                <c:pt idx="18">
                  <c:v>0.04</c:v>
                </c:pt>
                <c:pt idx="19">
                  <c:v>0.04</c:v>
                </c:pt>
                <c:pt idx="20">
                  <c:v>0.04</c:v>
                </c:pt>
                <c:pt idx="21">
                  <c:v>0.04</c:v>
                </c:pt>
                <c:pt idx="22">
                  <c:v>0.04</c:v>
                </c:pt>
                <c:pt idx="23">
                  <c:v>0.04</c:v>
                </c:pt>
                <c:pt idx="24">
                  <c:v>0.04</c:v>
                </c:pt>
                <c:pt idx="25">
                  <c:v>0.04</c:v>
                </c:pt>
                <c:pt idx="26">
                  <c:v>0.04</c:v>
                </c:pt>
                <c:pt idx="27">
                  <c:v>0.04</c:v>
                </c:pt>
                <c:pt idx="28">
                  <c:v>0.04</c:v>
                </c:pt>
                <c:pt idx="29">
                  <c:v>0.04</c:v>
                </c:pt>
                <c:pt idx="30">
                  <c:v>0.04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C95-45CD-89C5-AD7379D635B0}"/>
            </c:ext>
          </c:extLst>
        </c:ser>
        <c:ser>
          <c:idx val="2"/>
          <c:order val="1"/>
          <c:tx>
            <c:strRef>
              <c:f>Sheet1!$D$1</c:f>
              <c:strCache>
                <c:ptCount val="1"/>
                <c:pt idx="0">
                  <c:v>SBI MCLR (1-year)</c:v>
                </c:pt>
              </c:strCache>
            </c:strRef>
          </c:tx>
          <c:spPr>
            <a:ln w="28575" cap="rnd">
              <a:solidFill>
                <a:srgbClr val="C3E5F5"/>
              </a:solidFill>
              <a:round/>
            </a:ln>
            <a:effectLst/>
          </c:spPr>
          <c:marker>
            <c:symbol val="none"/>
          </c:marker>
          <c:cat>
            <c:numRef>
              <c:f>Sheet1!$A$2:$A$43</c:f>
              <c:numCache>
                <c:formatCode>mmm\-yy</c:formatCode>
                <c:ptCount val="31"/>
                <c:pt idx="0">
                  <c:v>43617</c:v>
                </c:pt>
                <c:pt idx="1">
                  <c:v>43647</c:v>
                </c:pt>
                <c:pt idx="2">
                  <c:v>43678</c:v>
                </c:pt>
                <c:pt idx="3">
                  <c:v>43709</c:v>
                </c:pt>
                <c:pt idx="4">
                  <c:v>43739</c:v>
                </c:pt>
                <c:pt idx="5">
                  <c:v>43770</c:v>
                </c:pt>
                <c:pt idx="6">
                  <c:v>43800</c:v>
                </c:pt>
                <c:pt idx="7">
                  <c:v>43831</c:v>
                </c:pt>
                <c:pt idx="8">
                  <c:v>43862</c:v>
                </c:pt>
                <c:pt idx="9">
                  <c:v>43891</c:v>
                </c:pt>
                <c:pt idx="10">
                  <c:v>43922</c:v>
                </c:pt>
                <c:pt idx="11">
                  <c:v>43952</c:v>
                </c:pt>
                <c:pt idx="12">
                  <c:v>43983</c:v>
                </c:pt>
                <c:pt idx="13">
                  <c:v>44013</c:v>
                </c:pt>
                <c:pt idx="14">
                  <c:v>44044</c:v>
                </c:pt>
                <c:pt idx="15">
                  <c:v>44075</c:v>
                </c:pt>
                <c:pt idx="16">
                  <c:v>44105</c:v>
                </c:pt>
                <c:pt idx="17">
                  <c:v>44136</c:v>
                </c:pt>
                <c:pt idx="18">
                  <c:v>44166</c:v>
                </c:pt>
                <c:pt idx="19">
                  <c:v>44197</c:v>
                </c:pt>
                <c:pt idx="20">
                  <c:v>44228</c:v>
                </c:pt>
                <c:pt idx="21">
                  <c:v>44256</c:v>
                </c:pt>
                <c:pt idx="22">
                  <c:v>44287</c:v>
                </c:pt>
                <c:pt idx="23">
                  <c:v>44317</c:v>
                </c:pt>
                <c:pt idx="24">
                  <c:v>44348</c:v>
                </c:pt>
                <c:pt idx="25">
                  <c:v>44378</c:v>
                </c:pt>
                <c:pt idx="26">
                  <c:v>44409</c:v>
                </c:pt>
                <c:pt idx="27">
                  <c:v>44440</c:v>
                </c:pt>
                <c:pt idx="28">
                  <c:v>44470</c:v>
                </c:pt>
                <c:pt idx="29">
                  <c:v>44501</c:v>
                </c:pt>
                <c:pt idx="30">
                  <c:v>44531</c:v>
                </c:pt>
              </c:numCache>
            </c:numRef>
          </c:cat>
          <c:val>
            <c:numRef>
              <c:f>Sheet1!$D$2:$D$43</c:f>
              <c:numCache>
                <c:formatCode>0.00%</c:formatCode>
                <c:ptCount val="31"/>
                <c:pt idx="0">
                  <c:v>8.4500000000000006E-2</c:v>
                </c:pt>
                <c:pt idx="1">
                  <c:v>8.4000000000000005E-2</c:v>
                </c:pt>
                <c:pt idx="2">
                  <c:v>8.2500000000000004E-2</c:v>
                </c:pt>
                <c:pt idx="3">
                  <c:v>8.1000000000000003E-2</c:v>
                </c:pt>
                <c:pt idx="4">
                  <c:v>8.0500000000000002E-2</c:v>
                </c:pt>
                <c:pt idx="5">
                  <c:v>0.08</c:v>
                </c:pt>
                <c:pt idx="6">
                  <c:v>7.9000000000000001E-2</c:v>
                </c:pt>
                <c:pt idx="7">
                  <c:v>7.9000000000000001E-2</c:v>
                </c:pt>
                <c:pt idx="8">
                  <c:v>7.85E-2</c:v>
                </c:pt>
                <c:pt idx="9">
                  <c:v>7.7499999999999999E-2</c:v>
                </c:pt>
                <c:pt idx="10">
                  <c:v>7.3999999999999996E-2</c:v>
                </c:pt>
                <c:pt idx="11">
                  <c:v>7.2499999999999995E-2</c:v>
                </c:pt>
                <c:pt idx="12">
                  <c:v>7.0000000000000007E-2</c:v>
                </c:pt>
                <c:pt idx="13">
                  <c:v>7.0000000000000007E-2</c:v>
                </c:pt>
                <c:pt idx="14">
                  <c:v>7.0000000000000007E-2</c:v>
                </c:pt>
                <c:pt idx="15">
                  <c:v>7.0000000000000007E-2</c:v>
                </c:pt>
                <c:pt idx="16">
                  <c:v>7.0000000000000007E-2</c:v>
                </c:pt>
                <c:pt idx="17">
                  <c:v>7.0000000000000007E-2</c:v>
                </c:pt>
                <c:pt idx="18">
                  <c:v>7.0000000000000007E-2</c:v>
                </c:pt>
                <c:pt idx="19">
                  <c:v>7.0000000000000007E-2</c:v>
                </c:pt>
                <c:pt idx="20">
                  <c:v>7.0000000000000007E-2</c:v>
                </c:pt>
                <c:pt idx="21">
                  <c:v>7.0000000000000007E-2</c:v>
                </c:pt>
                <c:pt idx="22">
                  <c:v>7.0000000000000007E-2</c:v>
                </c:pt>
                <c:pt idx="23">
                  <c:v>7.0000000000000007E-2</c:v>
                </c:pt>
                <c:pt idx="24">
                  <c:v>7.0000000000000007E-2</c:v>
                </c:pt>
                <c:pt idx="25">
                  <c:v>7.0000000000000007E-2</c:v>
                </c:pt>
                <c:pt idx="26">
                  <c:v>7.0000000000000007E-2</c:v>
                </c:pt>
                <c:pt idx="27">
                  <c:v>7.0000000000000007E-2</c:v>
                </c:pt>
                <c:pt idx="28">
                  <c:v>7.0000000000000007E-2</c:v>
                </c:pt>
                <c:pt idx="29">
                  <c:v>7.0000000000000007E-2</c:v>
                </c:pt>
                <c:pt idx="30">
                  <c:v>7.0000000000000007E-2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C95-45CD-89C5-AD7379D635B0}"/>
            </c:ext>
          </c:extLst>
        </c:ser>
        <c:ser>
          <c:idx val="3"/>
          <c:order val="2"/>
          <c:tx>
            <c:strRef>
              <c:f>Sheet1!$E$1</c:f>
              <c:strCache>
                <c:ptCount val="1"/>
                <c:pt idx="0">
                  <c:v>Treasury bond yield (INR, 10-year)</c:v>
                </c:pt>
              </c:strCache>
            </c:strRef>
          </c:tx>
          <c:spPr>
            <a:ln w="38100" cap="rnd">
              <a:solidFill>
                <a:srgbClr val="009CD8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38100">
                <a:solidFill>
                  <a:srgbClr val="009CD8"/>
                </a:solidFill>
              </a:ln>
              <a:effectLst/>
            </c:spPr>
          </c:marker>
          <c:cat>
            <c:numRef>
              <c:f>Sheet1!$A$2:$A$43</c:f>
              <c:numCache>
                <c:formatCode>mmm\-yy</c:formatCode>
                <c:ptCount val="31"/>
                <c:pt idx="0">
                  <c:v>43617</c:v>
                </c:pt>
                <c:pt idx="1">
                  <c:v>43647</c:v>
                </c:pt>
                <c:pt idx="2">
                  <c:v>43678</c:v>
                </c:pt>
                <c:pt idx="3">
                  <c:v>43709</c:v>
                </c:pt>
                <c:pt idx="4">
                  <c:v>43739</c:v>
                </c:pt>
                <c:pt idx="5">
                  <c:v>43770</c:v>
                </c:pt>
                <c:pt idx="6">
                  <c:v>43800</c:v>
                </c:pt>
                <c:pt idx="7">
                  <c:v>43831</c:v>
                </c:pt>
                <c:pt idx="8">
                  <c:v>43862</c:v>
                </c:pt>
                <c:pt idx="9">
                  <c:v>43891</c:v>
                </c:pt>
                <c:pt idx="10">
                  <c:v>43922</c:v>
                </c:pt>
                <c:pt idx="11">
                  <c:v>43952</c:v>
                </c:pt>
                <c:pt idx="12">
                  <c:v>43983</c:v>
                </c:pt>
                <c:pt idx="13">
                  <c:v>44013</c:v>
                </c:pt>
                <c:pt idx="14">
                  <c:v>44044</c:v>
                </c:pt>
                <c:pt idx="15">
                  <c:v>44075</c:v>
                </c:pt>
                <c:pt idx="16">
                  <c:v>44105</c:v>
                </c:pt>
                <c:pt idx="17">
                  <c:v>44136</c:v>
                </c:pt>
                <c:pt idx="18">
                  <c:v>44166</c:v>
                </c:pt>
                <c:pt idx="19">
                  <c:v>44197</c:v>
                </c:pt>
                <c:pt idx="20">
                  <c:v>44228</c:v>
                </c:pt>
                <c:pt idx="21">
                  <c:v>44256</c:v>
                </c:pt>
                <c:pt idx="22">
                  <c:v>44287</c:v>
                </c:pt>
                <c:pt idx="23">
                  <c:v>44317</c:v>
                </c:pt>
                <c:pt idx="24">
                  <c:v>44348</c:v>
                </c:pt>
                <c:pt idx="25">
                  <c:v>44378</c:v>
                </c:pt>
                <c:pt idx="26">
                  <c:v>44409</c:v>
                </c:pt>
                <c:pt idx="27">
                  <c:v>44440</c:v>
                </c:pt>
                <c:pt idx="28">
                  <c:v>44470</c:v>
                </c:pt>
                <c:pt idx="29">
                  <c:v>44501</c:v>
                </c:pt>
                <c:pt idx="30">
                  <c:v>44531</c:v>
                </c:pt>
              </c:numCache>
            </c:numRef>
          </c:cat>
          <c:val>
            <c:numRef>
              <c:f>Sheet1!$E$2:$E$43</c:f>
              <c:numCache>
                <c:formatCode>0.00%</c:formatCode>
                <c:ptCount val="31"/>
                <c:pt idx="0">
                  <c:v>7.2800000000000004E-2</c:v>
                </c:pt>
                <c:pt idx="1">
                  <c:v>7.17E-2</c:v>
                </c:pt>
                <c:pt idx="2">
                  <c:v>7.1800000000000003E-2</c:v>
                </c:pt>
                <c:pt idx="3">
                  <c:v>7.1900000000000006E-2</c:v>
                </c:pt>
                <c:pt idx="4">
                  <c:v>6.6400000000000001E-2</c:v>
                </c:pt>
                <c:pt idx="5">
                  <c:v>6.5699999999999995E-2</c:v>
                </c:pt>
                <c:pt idx="6">
                  <c:v>6.59E-2</c:v>
                </c:pt>
                <c:pt idx="7">
                  <c:v>6.5799999999999997E-2</c:v>
                </c:pt>
                <c:pt idx="8">
                  <c:v>6.4699999999999994E-2</c:v>
                </c:pt>
                <c:pt idx="9">
                  <c:v>6.4299999999999996E-2</c:v>
                </c:pt>
                <c:pt idx="10">
                  <c:v>6.1699999999999998E-2</c:v>
                </c:pt>
                <c:pt idx="11">
                  <c:v>6.0299999999999999E-2</c:v>
                </c:pt>
                <c:pt idx="12">
                  <c:v>5.8999999999999997E-2</c:v>
                </c:pt>
                <c:pt idx="13">
                  <c:v>5.8599999999999999E-2</c:v>
                </c:pt>
                <c:pt idx="14">
                  <c:v>6.0699999999999997E-2</c:v>
                </c:pt>
                <c:pt idx="15">
                  <c:v>6.0299999999999999E-2</c:v>
                </c:pt>
                <c:pt idx="16">
                  <c:v>5.9299999999999999E-2</c:v>
                </c:pt>
                <c:pt idx="17">
                  <c:v>5.8999999999999997E-2</c:v>
                </c:pt>
                <c:pt idx="18">
                  <c:v>5.8999999999999997E-2</c:v>
                </c:pt>
                <c:pt idx="19">
                  <c:v>5.8999999999999997E-2</c:v>
                </c:pt>
                <c:pt idx="20">
                  <c:v>6.2300000000000001E-2</c:v>
                </c:pt>
                <c:pt idx="21">
                  <c:v>6.1800000000000001E-2</c:v>
                </c:pt>
                <c:pt idx="22">
                  <c:v>6.0229999999999999E-2</c:v>
                </c:pt>
                <c:pt idx="23">
                  <c:v>6.0199999999999997E-2</c:v>
                </c:pt>
                <c:pt idx="24">
                  <c:v>6.0380000000000003E-2</c:v>
                </c:pt>
                <c:pt idx="25">
                  <c:v>6.2E-2</c:v>
                </c:pt>
                <c:pt idx="26">
                  <c:v>6.2100000000000002E-2</c:v>
                </c:pt>
                <c:pt idx="27">
                  <c:v>6.2199999999999998E-2</c:v>
                </c:pt>
                <c:pt idx="28">
                  <c:v>6.2399999999999997E-2</c:v>
                </c:pt>
                <c:pt idx="29">
                  <c:v>6.3799999999999996E-2</c:v>
                </c:pt>
                <c:pt idx="30">
                  <c:v>6.3500000000000001E-2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C95-45CD-89C5-AD7379D635B0}"/>
            </c:ext>
          </c:extLst>
        </c:ser>
        <c:ser>
          <c:idx val="5"/>
          <c:order val="3"/>
          <c:tx>
            <c:strRef>
              <c:f>Sheet1!$G$1</c:f>
              <c:strCache>
                <c:ptCount val="1"/>
                <c:pt idx="0">
                  <c:v>NTPC bond yield (INR, 8.66%, 10-year)</c:v>
                </c:pt>
              </c:strCache>
            </c:strRef>
          </c:tx>
          <c:spPr>
            <a:ln w="38100" cap="rnd">
              <a:solidFill>
                <a:srgbClr val="57575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38100">
                <a:solidFill>
                  <a:srgbClr val="575756"/>
                </a:solidFill>
              </a:ln>
              <a:effectLst/>
            </c:spPr>
          </c:marker>
          <c:cat>
            <c:numRef>
              <c:f>Sheet1!$A$2:$A$43</c:f>
              <c:numCache>
                <c:formatCode>mmm\-yy</c:formatCode>
                <c:ptCount val="31"/>
                <c:pt idx="0">
                  <c:v>43617</c:v>
                </c:pt>
                <c:pt idx="1">
                  <c:v>43647</c:v>
                </c:pt>
                <c:pt idx="2">
                  <c:v>43678</c:v>
                </c:pt>
                <c:pt idx="3">
                  <c:v>43709</c:v>
                </c:pt>
                <c:pt idx="4">
                  <c:v>43739</c:v>
                </c:pt>
                <c:pt idx="5">
                  <c:v>43770</c:v>
                </c:pt>
                <c:pt idx="6">
                  <c:v>43800</c:v>
                </c:pt>
                <c:pt idx="7">
                  <c:v>43831</c:v>
                </c:pt>
                <c:pt idx="8">
                  <c:v>43862</c:v>
                </c:pt>
                <c:pt idx="9">
                  <c:v>43891</c:v>
                </c:pt>
                <c:pt idx="10">
                  <c:v>43922</c:v>
                </c:pt>
                <c:pt idx="11">
                  <c:v>43952</c:v>
                </c:pt>
                <c:pt idx="12">
                  <c:v>43983</c:v>
                </c:pt>
                <c:pt idx="13">
                  <c:v>44013</c:v>
                </c:pt>
                <c:pt idx="14">
                  <c:v>44044</c:v>
                </c:pt>
                <c:pt idx="15">
                  <c:v>44075</c:v>
                </c:pt>
                <c:pt idx="16">
                  <c:v>44105</c:v>
                </c:pt>
                <c:pt idx="17">
                  <c:v>44136</c:v>
                </c:pt>
                <c:pt idx="18">
                  <c:v>44166</c:v>
                </c:pt>
                <c:pt idx="19">
                  <c:v>44197</c:v>
                </c:pt>
                <c:pt idx="20">
                  <c:v>44228</c:v>
                </c:pt>
                <c:pt idx="21">
                  <c:v>44256</c:v>
                </c:pt>
                <c:pt idx="22">
                  <c:v>44287</c:v>
                </c:pt>
                <c:pt idx="23">
                  <c:v>44317</c:v>
                </c:pt>
                <c:pt idx="24">
                  <c:v>44348</c:v>
                </c:pt>
                <c:pt idx="25">
                  <c:v>44378</c:v>
                </c:pt>
                <c:pt idx="26">
                  <c:v>44409</c:v>
                </c:pt>
                <c:pt idx="27">
                  <c:v>44440</c:v>
                </c:pt>
                <c:pt idx="28">
                  <c:v>44470</c:v>
                </c:pt>
                <c:pt idx="29">
                  <c:v>44501</c:v>
                </c:pt>
                <c:pt idx="30">
                  <c:v>44531</c:v>
                </c:pt>
              </c:numCache>
            </c:numRef>
          </c:cat>
          <c:val>
            <c:numRef>
              <c:f>Sheet1!$G$2:$G$43</c:f>
              <c:numCache>
                <c:formatCode>0.00%</c:formatCode>
                <c:ptCount val="31"/>
                <c:pt idx="0">
                  <c:v>7.4334763948497848E-2</c:v>
                </c:pt>
                <c:pt idx="1">
                  <c:v>7.3884480846344164E-2</c:v>
                </c:pt>
                <c:pt idx="2">
                  <c:v>7.3327688399661306E-2</c:v>
                </c:pt>
                <c:pt idx="3">
                  <c:v>7.2226855713094243E-2</c:v>
                </c:pt>
                <c:pt idx="4">
                  <c:v>6.9839272897362067E-2</c:v>
                </c:pt>
                <c:pt idx="5">
                  <c:v>7.3195675876699923E-2</c:v>
                </c:pt>
                <c:pt idx="6">
                  <c:v>7.5198742635342541E-2</c:v>
                </c:pt>
                <c:pt idx="7">
                  <c:v>7.7314525488795638E-2</c:v>
                </c:pt>
                <c:pt idx="8">
                  <c:v>7.629955947136563E-2</c:v>
                </c:pt>
                <c:pt idx="9">
                  <c:v>7.9376718606782762E-2</c:v>
                </c:pt>
                <c:pt idx="10">
                  <c:v>7.2167268060567169E-2</c:v>
                </c:pt>
                <c:pt idx="11">
                  <c:v>7.5173611111111108E-2</c:v>
                </c:pt>
                <c:pt idx="12">
                  <c:v>7.2046589018302826E-2</c:v>
                </c:pt>
                <c:pt idx="13">
                  <c:v>7.2400000000000006E-2</c:v>
                </c:pt>
                <c:pt idx="14">
                  <c:v>7.2800000000000004E-2</c:v>
                </c:pt>
                <c:pt idx="15">
                  <c:v>7.2800000000000004E-2</c:v>
                </c:pt>
                <c:pt idx="16">
                  <c:v>7.0751633986928103E-2</c:v>
                </c:pt>
                <c:pt idx="17">
                  <c:v>7.5060889462872593E-2</c:v>
                </c:pt>
                <c:pt idx="18">
                  <c:v>7.5418459233971391E-2</c:v>
                </c:pt>
                <c:pt idx="19">
                  <c:v>7.5195151388852702E-2</c:v>
                </c:pt>
                <c:pt idx="20">
                  <c:v>7.545261156875234E-2</c:v>
                </c:pt>
                <c:pt idx="21">
                  <c:v>7.6867221084378309E-2</c:v>
                </c:pt>
                <c:pt idx="22">
                  <c:v>7.5964912280701749E-2</c:v>
                </c:pt>
                <c:pt idx="23">
                  <c:v>7.2776167065843098E-2</c:v>
                </c:pt>
                <c:pt idx="24">
                  <c:v>7.277922514497015E-2</c:v>
                </c:pt>
                <c:pt idx="25">
                  <c:v>7.5435540069686405E-2</c:v>
                </c:pt>
                <c:pt idx="26">
                  <c:v>7.3702127659574457E-2</c:v>
                </c:pt>
                <c:pt idx="27">
                  <c:v>7.3639455782312915E-2</c:v>
                </c:pt>
                <c:pt idx="28">
                  <c:v>7.395388556789069E-2</c:v>
                </c:pt>
                <c:pt idx="29">
                  <c:v>7.4978354978354977E-2</c:v>
                </c:pt>
                <c:pt idx="30">
                  <c:v>7.8727272727272715E-2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C95-45CD-89C5-AD7379D635B0}"/>
            </c:ext>
          </c:extLst>
        </c:ser>
        <c:ser>
          <c:idx val="6"/>
          <c:order val="4"/>
          <c:tx>
            <c:strRef>
              <c:f>Sheet1!$H$1</c:f>
              <c:strCache>
                <c:ptCount val="1"/>
                <c:pt idx="0">
                  <c:v>ReNew Power bond yield (USD, 6.67%, 5-year)</c:v>
                </c:pt>
              </c:strCache>
            </c:strRef>
          </c:tx>
          <c:spPr>
            <a:ln w="38100" cap="rnd">
              <a:solidFill>
                <a:srgbClr val="87BD4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25400">
                <a:solidFill>
                  <a:srgbClr val="87BD41"/>
                </a:solidFill>
              </a:ln>
              <a:effectLst/>
            </c:spPr>
          </c:marker>
          <c:cat>
            <c:numRef>
              <c:f>Sheet1!$A$2:$A$43</c:f>
              <c:numCache>
                <c:formatCode>mmm\-yy</c:formatCode>
                <c:ptCount val="31"/>
                <c:pt idx="0">
                  <c:v>43617</c:v>
                </c:pt>
                <c:pt idx="1">
                  <c:v>43647</c:v>
                </c:pt>
                <c:pt idx="2">
                  <c:v>43678</c:v>
                </c:pt>
                <c:pt idx="3">
                  <c:v>43709</c:v>
                </c:pt>
                <c:pt idx="4">
                  <c:v>43739</c:v>
                </c:pt>
                <c:pt idx="5">
                  <c:v>43770</c:v>
                </c:pt>
                <c:pt idx="6">
                  <c:v>43800</c:v>
                </c:pt>
                <c:pt idx="7">
                  <c:v>43831</c:v>
                </c:pt>
                <c:pt idx="8">
                  <c:v>43862</c:v>
                </c:pt>
                <c:pt idx="9">
                  <c:v>43891</c:v>
                </c:pt>
                <c:pt idx="10">
                  <c:v>43922</c:v>
                </c:pt>
                <c:pt idx="11">
                  <c:v>43952</c:v>
                </c:pt>
                <c:pt idx="12">
                  <c:v>43983</c:v>
                </c:pt>
                <c:pt idx="13">
                  <c:v>44013</c:v>
                </c:pt>
                <c:pt idx="14">
                  <c:v>44044</c:v>
                </c:pt>
                <c:pt idx="15">
                  <c:v>44075</c:v>
                </c:pt>
                <c:pt idx="16">
                  <c:v>44105</c:v>
                </c:pt>
                <c:pt idx="17">
                  <c:v>44136</c:v>
                </c:pt>
                <c:pt idx="18">
                  <c:v>44166</c:v>
                </c:pt>
                <c:pt idx="19">
                  <c:v>44197</c:v>
                </c:pt>
                <c:pt idx="20">
                  <c:v>44228</c:v>
                </c:pt>
                <c:pt idx="21">
                  <c:v>44256</c:v>
                </c:pt>
                <c:pt idx="22">
                  <c:v>44287</c:v>
                </c:pt>
                <c:pt idx="23">
                  <c:v>44317</c:v>
                </c:pt>
                <c:pt idx="24">
                  <c:v>44348</c:v>
                </c:pt>
                <c:pt idx="25">
                  <c:v>44378</c:v>
                </c:pt>
                <c:pt idx="26">
                  <c:v>44409</c:v>
                </c:pt>
                <c:pt idx="27">
                  <c:v>44440</c:v>
                </c:pt>
                <c:pt idx="28">
                  <c:v>44470</c:v>
                </c:pt>
                <c:pt idx="29">
                  <c:v>44501</c:v>
                </c:pt>
                <c:pt idx="30">
                  <c:v>44531</c:v>
                </c:pt>
              </c:numCache>
            </c:numRef>
          </c:cat>
          <c:val>
            <c:numRef>
              <c:f>Sheet1!$H$2:$H$43</c:f>
              <c:numCache>
                <c:formatCode>0.00%</c:formatCode>
                <c:ptCount val="31"/>
                <c:pt idx="0">
                  <c:v>6.5308920003916582E-2</c:v>
                </c:pt>
                <c:pt idx="1">
                  <c:v>6.4876957494407153E-2</c:v>
                </c:pt>
                <c:pt idx="2">
                  <c:v>6.5168539325842698E-2</c:v>
                </c:pt>
                <c:pt idx="3">
                  <c:v>6.5733714398344342E-2</c:v>
                </c:pt>
                <c:pt idx="4">
                  <c:v>6.5844027640671279E-2</c:v>
                </c:pt>
                <c:pt idx="5">
                  <c:v>6.4959096221269955E-2</c:v>
                </c:pt>
                <c:pt idx="6">
                  <c:v>6.4313952367177712E-2</c:v>
                </c:pt>
                <c:pt idx="7">
                  <c:v>6.3372921615201902E-2</c:v>
                </c:pt>
                <c:pt idx="8">
                  <c:v>6.3560129597865445E-2</c:v>
                </c:pt>
                <c:pt idx="9">
                  <c:v>8.167013591281988E-2</c:v>
                </c:pt>
                <c:pt idx="10">
                  <c:v>7.6446991404011455E-2</c:v>
                </c:pt>
                <c:pt idx="11">
                  <c:v>6.7798332994511087E-2</c:v>
                </c:pt>
                <c:pt idx="12">
                  <c:v>6.5915604308726158E-2</c:v>
                </c:pt>
                <c:pt idx="13">
                  <c:v>6.4519249371251697E-2</c:v>
                </c:pt>
                <c:pt idx="14">
                  <c:v>6.3535911602209935E-2</c:v>
                </c:pt>
                <c:pt idx="15">
                  <c:v>6.4444444444444443E-2</c:v>
                </c:pt>
                <c:pt idx="16">
                  <c:v>6.3487530934703981E-2</c:v>
                </c:pt>
                <c:pt idx="17">
                  <c:v>6.2552752508674855E-2</c:v>
                </c:pt>
                <c:pt idx="18">
                  <c:v>6.2954223690420003E-2</c:v>
                </c:pt>
                <c:pt idx="19">
                  <c:v>6.3097152587267058E-2</c:v>
                </c:pt>
                <c:pt idx="20">
                  <c:v>6.3306757782839784E-2</c:v>
                </c:pt>
                <c:pt idx="21">
                  <c:v>6.3294742835452597E-2</c:v>
                </c:pt>
                <c:pt idx="22">
                  <c:v>6.3384966264373274E-2</c:v>
                </c:pt>
                <c:pt idx="23">
                  <c:v>6.3258725341426403E-2</c:v>
                </c:pt>
                <c:pt idx="24">
                  <c:v>6.3222748815165875E-2</c:v>
                </c:pt>
                <c:pt idx="25">
                  <c:v>6.3632894485785158E-2</c:v>
                </c:pt>
                <c:pt idx="26">
                  <c:v>6.3354863221884494E-2</c:v>
                </c:pt>
                <c:pt idx="27">
                  <c:v>6.388276984963126E-2</c:v>
                </c:pt>
                <c:pt idx="28">
                  <c:v>6.3596491228070179E-2</c:v>
                </c:pt>
                <c:pt idx="29">
                  <c:v>6.4394670785865998E-2</c:v>
                </c:pt>
                <c:pt idx="30">
                  <c:v>6.412844918757811E-2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7C95-45CD-89C5-AD7379D635B0}"/>
            </c:ext>
          </c:extLst>
        </c:ser>
        <c:ser>
          <c:idx val="7"/>
          <c:order val="5"/>
          <c:tx>
            <c:strRef>
              <c:f>Sheet1!$I$1</c:f>
              <c:strCache>
                <c:ptCount val="1"/>
                <c:pt idx="0">
                  <c:v>Adani Green Energy bond yield (USD, 6.25%, 5-year)</c:v>
                </c:pt>
              </c:strCache>
            </c:strRef>
          </c:tx>
          <c:spPr>
            <a:ln w="38100" cap="rnd">
              <a:solidFill>
                <a:srgbClr val="9D9D9C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38100">
                <a:solidFill>
                  <a:srgbClr val="9D9D9C"/>
                </a:solidFill>
              </a:ln>
              <a:effectLst/>
            </c:spPr>
          </c:marker>
          <c:cat>
            <c:numRef>
              <c:f>Sheet1!$A$2:$A$43</c:f>
              <c:numCache>
                <c:formatCode>mmm\-yy</c:formatCode>
                <c:ptCount val="31"/>
                <c:pt idx="0">
                  <c:v>43617</c:v>
                </c:pt>
                <c:pt idx="1">
                  <c:v>43647</c:v>
                </c:pt>
                <c:pt idx="2">
                  <c:v>43678</c:v>
                </c:pt>
                <c:pt idx="3">
                  <c:v>43709</c:v>
                </c:pt>
                <c:pt idx="4">
                  <c:v>43739</c:v>
                </c:pt>
                <c:pt idx="5">
                  <c:v>43770</c:v>
                </c:pt>
                <c:pt idx="6">
                  <c:v>43800</c:v>
                </c:pt>
                <c:pt idx="7">
                  <c:v>43831</c:v>
                </c:pt>
                <c:pt idx="8">
                  <c:v>43862</c:v>
                </c:pt>
                <c:pt idx="9">
                  <c:v>43891</c:v>
                </c:pt>
                <c:pt idx="10">
                  <c:v>43922</c:v>
                </c:pt>
                <c:pt idx="11">
                  <c:v>43952</c:v>
                </c:pt>
                <c:pt idx="12">
                  <c:v>43983</c:v>
                </c:pt>
                <c:pt idx="13">
                  <c:v>44013</c:v>
                </c:pt>
                <c:pt idx="14">
                  <c:v>44044</c:v>
                </c:pt>
                <c:pt idx="15">
                  <c:v>44075</c:v>
                </c:pt>
                <c:pt idx="16">
                  <c:v>44105</c:v>
                </c:pt>
                <c:pt idx="17">
                  <c:v>44136</c:v>
                </c:pt>
                <c:pt idx="18">
                  <c:v>44166</c:v>
                </c:pt>
                <c:pt idx="19">
                  <c:v>44197</c:v>
                </c:pt>
                <c:pt idx="20">
                  <c:v>44228</c:v>
                </c:pt>
                <c:pt idx="21">
                  <c:v>44256</c:v>
                </c:pt>
                <c:pt idx="22">
                  <c:v>44287</c:v>
                </c:pt>
                <c:pt idx="23">
                  <c:v>44317</c:v>
                </c:pt>
                <c:pt idx="24">
                  <c:v>44348</c:v>
                </c:pt>
                <c:pt idx="25">
                  <c:v>44378</c:v>
                </c:pt>
                <c:pt idx="26">
                  <c:v>44409</c:v>
                </c:pt>
                <c:pt idx="27">
                  <c:v>44440</c:v>
                </c:pt>
                <c:pt idx="28">
                  <c:v>44470</c:v>
                </c:pt>
                <c:pt idx="29">
                  <c:v>44501</c:v>
                </c:pt>
                <c:pt idx="30">
                  <c:v>44531</c:v>
                </c:pt>
              </c:numCache>
            </c:numRef>
          </c:cat>
          <c:val>
            <c:numRef>
              <c:f>Sheet1!$I$2:$I$43</c:f>
              <c:numCache>
                <c:formatCode>0.00%</c:formatCode>
                <c:ptCount val="31"/>
                <c:pt idx="0">
                  <c:v>6.1017280093722537E-2</c:v>
                </c:pt>
                <c:pt idx="1">
                  <c:v>6.067372099796136E-2</c:v>
                </c:pt>
                <c:pt idx="2">
                  <c:v>6.0720878266783247E-2</c:v>
                </c:pt>
                <c:pt idx="3">
                  <c:v>5.9711474156873987E-2</c:v>
                </c:pt>
                <c:pt idx="4">
                  <c:v>5.8757168374541695E-2</c:v>
                </c:pt>
                <c:pt idx="5">
                  <c:v>5.8548009367681501E-2</c:v>
                </c:pt>
                <c:pt idx="6">
                  <c:v>5.8080104079546509E-2</c:v>
                </c:pt>
                <c:pt idx="7">
                  <c:v>5.7662145954423837E-2</c:v>
                </c:pt>
                <c:pt idx="8">
                  <c:v>5.8015408892601872E-2</c:v>
                </c:pt>
                <c:pt idx="9">
                  <c:v>6.9957465860756657E-2</c:v>
                </c:pt>
                <c:pt idx="10">
                  <c:v>6.4267352185089971E-2</c:v>
                </c:pt>
                <c:pt idx="11">
                  <c:v>6.0898372795478904E-2</c:v>
                </c:pt>
                <c:pt idx="12">
                  <c:v>5.9665871121718374E-2</c:v>
                </c:pt>
                <c:pt idx="13">
                  <c:v>5.9068141007466213E-2</c:v>
                </c:pt>
                <c:pt idx="14">
                  <c:v>5.8107103012272218E-2</c:v>
                </c:pt>
                <c:pt idx="15">
                  <c:v>5.8036957934812887E-2</c:v>
                </c:pt>
                <c:pt idx="16">
                  <c:v>5.7571849668386146E-2</c:v>
                </c:pt>
                <c:pt idx="17">
                  <c:v>5.6658507841537482E-2</c:v>
                </c:pt>
                <c:pt idx="18">
                  <c:v>5.6210090835506793E-2</c:v>
                </c:pt>
                <c:pt idx="19">
                  <c:v>5.6028686687584046E-2</c:v>
                </c:pt>
                <c:pt idx="20">
                  <c:v>5.6134363211783722E-2</c:v>
                </c:pt>
                <c:pt idx="21">
                  <c:v>5.6504836814031283E-2</c:v>
                </c:pt>
                <c:pt idx="22">
                  <c:v>5.6316453415029735E-2</c:v>
                </c:pt>
                <c:pt idx="23">
                  <c:v>5.5163283318623128E-2</c:v>
                </c:pt>
                <c:pt idx="24">
                  <c:v>5.6275886907977669E-2</c:v>
                </c:pt>
                <c:pt idx="25">
                  <c:v>5.7208237986270026E-2</c:v>
                </c:pt>
                <c:pt idx="26">
                  <c:v>5.7208237986270026E-2</c:v>
                </c:pt>
                <c:pt idx="27">
                  <c:v>5.7534750989597719E-2</c:v>
                </c:pt>
                <c:pt idx="28">
                  <c:v>5.7934742306266225E-2</c:v>
                </c:pt>
                <c:pt idx="29">
                  <c:v>5.7934742306266225E-2</c:v>
                </c:pt>
                <c:pt idx="30">
                  <c:v>5.7423741271591326E-2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7C95-45CD-89C5-AD7379D635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3970032"/>
        <c:axId val="321977168"/>
      </c:lineChart>
      <c:dateAx>
        <c:axId val="173970032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321977168"/>
        <c:crosses val="autoZero"/>
        <c:auto val="1"/>
        <c:lblOffset val="100"/>
        <c:baseTimeUnit val="months"/>
      </c:dateAx>
      <c:valAx>
        <c:axId val="321977168"/>
        <c:scaling>
          <c:orientation val="minMax"/>
          <c:max val="0.1"/>
          <c:min val="3.0000000000000006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73970032"/>
        <c:crosses val="autoZero"/>
        <c:crossBetween val="between"/>
        <c:majorUnit val="5.000000000000001E-3"/>
        <c:minorUnit val="1.0000000000000002E-3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91255740123997686"/>
          <c:w val="0.99960574274452507"/>
          <c:h val="8.7442598760023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 algn="ctr">
        <a:defRPr lang="en-US" sz="700" b="0" i="0" u="none" strike="noStrike" kern="1200" baseline="0">
          <a:solidFill>
            <a:schemeClr val="tx1">
              <a:lumMod val="65000"/>
              <a:lumOff val="3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pPr>
      <a:endParaRPr lang="en-US"/>
    </a:p>
  </c:txPr>
  <c:externalData r:id="rId3">
    <c:autoUpdate val="0"/>
  </c:externalData>
  <c:userShapes r:id="rId4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US" sz="10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Electric</a:t>
            </a:r>
            <a:r>
              <a:rPr lang="en-US" sz="1000" b="1" baseline="0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vehicle</a:t>
            </a:r>
            <a:r>
              <a:rPr lang="en-US" sz="10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sales in India</a:t>
            </a:r>
          </a:p>
        </c:rich>
      </c:tx>
      <c:layout>
        <c:manualLayout>
          <c:xMode val="edge"/>
          <c:yMode val="edge"/>
          <c:x val="4.8607099207765268E-4"/>
          <c:y val="1.985345913464463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1612284829664825E-2"/>
          <c:y val="9.9612606713655114E-2"/>
          <c:w val="0.8276251632922722"/>
          <c:h val="0.6843949718542345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Electric vehicles (EV) (left Y-axis)</c:v>
                </c:pt>
              </c:strCache>
            </c:strRef>
          </c:tx>
          <c:spPr>
            <a:solidFill>
              <a:srgbClr val="9D9D9C"/>
            </a:solidFill>
            <a:ln>
              <a:solidFill>
                <a:srgbClr val="9D9D9C"/>
              </a:solidFill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AB5-4FF9-9E43-A687938C0B4E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AB5-4FF9-9E43-A687938C0B4E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AB5-4FF9-9E43-A687938C0B4E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AB5-4FF9-9E43-A687938C0B4E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AB5-4FF9-9E43-A687938C0B4E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AB5-4FF9-9E43-A687938C0B4E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AB5-4FF9-9E43-A687938C0B4E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AB5-4FF9-9E43-A687938C0B4E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AB5-4FF9-9E43-A687938C0B4E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AB5-4FF9-9E43-A687938C0B4E}"/>
                </c:ext>
              </c:extLst>
            </c:dLbl>
            <c:dLbl>
              <c:idx val="10"/>
              <c:layout>
                <c:manualLayout>
                  <c:x val="0"/>
                  <c:y val="-0.138749255414585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AB5-4FF9-9E43-A687938C0B4E}"/>
                </c:ext>
              </c:extLst>
            </c:dLbl>
            <c:dLbl>
              <c:idx val="11"/>
              <c:layout>
                <c:manualLayout>
                  <c:x val="7.6752948082003964E-17"/>
                  <c:y val="-0.167129784931205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AB5-4FF9-9E43-A687938C0B4E}"/>
                </c:ext>
              </c:extLst>
            </c:dLbl>
            <c:dLbl>
              <c:idx val="12"/>
              <c:layout>
                <c:manualLayout>
                  <c:x val="-2.0932864019621621E-3"/>
                  <c:y val="-0.122982294572018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AB5-4FF9-9E43-A687938C0B4E}"/>
                </c:ext>
              </c:extLst>
            </c:dLbl>
            <c:dLbl>
              <c:idx val="13"/>
              <c:layout>
                <c:manualLayout>
                  <c:x val="-1.5350589616400793E-16"/>
                  <c:y val="-7.88348042128326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AB5-4FF9-9E43-A687938C0B4E}"/>
                </c:ext>
              </c:extLst>
            </c:dLbl>
            <c:dLbl>
              <c:idx val="14"/>
              <c:layout>
                <c:manualLayout>
                  <c:x val="-2.0932864019620853E-3"/>
                  <c:y val="-0.129289078909045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5AB5-4FF9-9E43-A687938C0B4E}"/>
                </c:ext>
              </c:extLst>
            </c:dLbl>
            <c:dLbl>
              <c:idx val="15"/>
              <c:layout>
                <c:manualLayout>
                  <c:x val="-4.1865728039241707E-3"/>
                  <c:y val="-0.110368725897965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5AB5-4FF9-9E43-A687938C0B4E}"/>
                </c:ext>
              </c:extLst>
            </c:dLbl>
            <c:dLbl>
              <c:idx val="16"/>
              <c:layout>
                <c:manualLayout>
                  <c:x val="0"/>
                  <c:y val="-0.1009085493924257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5AB5-4FF9-9E43-A687938C0B4E}"/>
                </c:ext>
              </c:extLst>
            </c:dLbl>
            <c:spPr>
              <a:solidFill>
                <a:srgbClr val="C3E5F5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GB" sz="800" b="1" i="0" u="none" strike="noStrike" kern="1200" baseline="0">
                    <a:solidFill>
                      <a:schemeClr val="accent2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Sheet1!$A$2:$A$18</c:f>
              <c:strCache>
                <c:ptCount val="17"/>
                <c:pt idx="0">
                  <c:v>FY06</c:v>
                </c:pt>
                <c:pt idx="1">
                  <c:v>FY07</c:v>
                </c:pt>
                <c:pt idx="2">
                  <c:v>FY08</c:v>
                </c:pt>
                <c:pt idx="3">
                  <c:v>FY09</c:v>
                </c:pt>
                <c:pt idx="4">
                  <c:v>FY10</c:v>
                </c:pt>
                <c:pt idx="5">
                  <c:v>FY11</c:v>
                </c:pt>
                <c:pt idx="6">
                  <c:v>FY12</c:v>
                </c:pt>
                <c:pt idx="7">
                  <c:v>FY13</c:v>
                </c:pt>
                <c:pt idx="8">
                  <c:v>FY14</c:v>
                </c:pt>
                <c:pt idx="9">
                  <c:v>FY15</c:v>
                </c:pt>
                <c:pt idx="10">
                  <c:v>FY16</c:v>
                </c:pt>
                <c:pt idx="11">
                  <c:v>FY17</c:v>
                </c:pt>
                <c:pt idx="12">
                  <c:v>FY18</c:v>
                </c:pt>
                <c:pt idx="13">
                  <c:v>FY19</c:v>
                </c:pt>
                <c:pt idx="14">
                  <c:v>FY20</c:v>
                </c:pt>
                <c:pt idx="15">
                  <c:v>FY21</c:v>
                </c:pt>
                <c:pt idx="16">
                  <c:v>FY22 (Apr-Dec)</c:v>
                </c:pt>
              </c:strCache>
            </c:strRef>
          </c:cat>
          <c:val>
            <c:numRef>
              <c:f>Sheet1!$B$2:$B$18</c:f>
              <c:numCache>
                <c:formatCode>#,##0</c:formatCode>
                <c:ptCount val="17"/>
                <c:pt idx="0">
                  <c:v>1317</c:v>
                </c:pt>
                <c:pt idx="1">
                  <c:v>2064</c:v>
                </c:pt>
                <c:pt idx="2">
                  <c:v>4130</c:v>
                </c:pt>
                <c:pt idx="3">
                  <c:v>11201</c:v>
                </c:pt>
                <c:pt idx="4">
                  <c:v>5608</c:v>
                </c:pt>
                <c:pt idx="5">
                  <c:v>4697</c:v>
                </c:pt>
                <c:pt idx="6">
                  <c:v>7561</c:v>
                </c:pt>
                <c:pt idx="7">
                  <c:v>4133</c:v>
                </c:pt>
                <c:pt idx="8">
                  <c:v>3055</c:v>
                </c:pt>
                <c:pt idx="9">
                  <c:v>2433</c:v>
                </c:pt>
                <c:pt idx="10">
                  <c:v>18062</c:v>
                </c:pt>
                <c:pt idx="11">
                  <c:v>56648</c:v>
                </c:pt>
                <c:pt idx="12">
                  <c:v>96788</c:v>
                </c:pt>
                <c:pt idx="13">
                  <c:v>146574</c:v>
                </c:pt>
                <c:pt idx="14">
                  <c:v>166289</c:v>
                </c:pt>
                <c:pt idx="15">
                  <c:v>133177</c:v>
                </c:pt>
                <c:pt idx="16">
                  <c:v>249890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5AB5-4FF9-9E43-A687938C0B4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Hybrid vehicles (left Y-axis)</c:v>
                </c:pt>
              </c:strCache>
            </c:strRef>
          </c:tx>
          <c:spPr>
            <a:solidFill>
              <a:srgbClr val="009CD8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Sheet1!$A$2:$A$18</c:f>
              <c:strCache>
                <c:ptCount val="17"/>
                <c:pt idx="0">
                  <c:v>FY06</c:v>
                </c:pt>
                <c:pt idx="1">
                  <c:v>FY07</c:v>
                </c:pt>
                <c:pt idx="2">
                  <c:v>FY08</c:v>
                </c:pt>
                <c:pt idx="3">
                  <c:v>FY09</c:v>
                </c:pt>
                <c:pt idx="4">
                  <c:v>FY10</c:v>
                </c:pt>
                <c:pt idx="5">
                  <c:v>FY11</c:v>
                </c:pt>
                <c:pt idx="6">
                  <c:v>FY12</c:v>
                </c:pt>
                <c:pt idx="7">
                  <c:v>FY13</c:v>
                </c:pt>
                <c:pt idx="8">
                  <c:v>FY14</c:v>
                </c:pt>
                <c:pt idx="9">
                  <c:v>FY15</c:v>
                </c:pt>
                <c:pt idx="10">
                  <c:v>FY16</c:v>
                </c:pt>
                <c:pt idx="11">
                  <c:v>FY17</c:v>
                </c:pt>
                <c:pt idx="12">
                  <c:v>FY18</c:v>
                </c:pt>
                <c:pt idx="13">
                  <c:v>FY19</c:v>
                </c:pt>
                <c:pt idx="14">
                  <c:v>FY20</c:v>
                </c:pt>
                <c:pt idx="15">
                  <c:v>FY21</c:v>
                </c:pt>
                <c:pt idx="16">
                  <c:v>FY22 (Apr-Dec)</c:v>
                </c:pt>
              </c:strCache>
            </c:strRef>
          </c:cat>
          <c:val>
            <c:numRef>
              <c:f>Sheet1!$C$2:$C$18</c:f>
              <c:numCache>
                <c:formatCode>#,##0</c:formatCode>
                <c:ptCount val="17"/>
                <c:pt idx="0">
                  <c:v>8</c:v>
                </c:pt>
                <c:pt idx="1">
                  <c:v>5</c:v>
                </c:pt>
                <c:pt idx="2">
                  <c:v>5</c:v>
                </c:pt>
                <c:pt idx="3">
                  <c:v>26</c:v>
                </c:pt>
                <c:pt idx="4">
                  <c:v>43</c:v>
                </c:pt>
                <c:pt idx="5">
                  <c:v>38</c:v>
                </c:pt>
                <c:pt idx="6">
                  <c:v>38</c:v>
                </c:pt>
                <c:pt idx="7">
                  <c:v>47</c:v>
                </c:pt>
                <c:pt idx="8">
                  <c:v>34</c:v>
                </c:pt>
                <c:pt idx="9">
                  <c:v>31</c:v>
                </c:pt>
                <c:pt idx="10">
                  <c:v>1981</c:v>
                </c:pt>
                <c:pt idx="11">
                  <c:v>19730</c:v>
                </c:pt>
                <c:pt idx="12">
                  <c:v>52840</c:v>
                </c:pt>
                <c:pt idx="13">
                  <c:v>90034</c:v>
                </c:pt>
                <c:pt idx="14">
                  <c:v>96993</c:v>
                </c:pt>
                <c:pt idx="15">
                  <c:v>100006</c:v>
                </c:pt>
                <c:pt idx="16">
                  <c:v>87063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5AB5-4FF9-9E43-A687938C0B4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979424864"/>
        <c:axId val="978063184"/>
      </c:barChart>
      <c:lineChart>
        <c:grouping val="stacke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Electric vehicles as % of overall vehicle sales (Right Y-axis)</c:v>
                </c:pt>
              </c:strCache>
            </c:strRef>
          </c:tx>
          <c:spPr>
            <a:ln w="28575" cap="rnd">
              <a:solidFill>
                <a:srgbClr val="87BD4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87BD41"/>
              </a:solidFill>
              <a:ln w="9525">
                <a:solidFill>
                  <a:srgbClr val="87BD41"/>
                </a:solidFill>
              </a:ln>
              <a:effectLst/>
            </c:spPr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5AB5-4FF9-9E43-A687938C0B4E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5AB5-4FF9-9E43-A687938C0B4E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5AB5-4FF9-9E43-A687938C0B4E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5AB5-4FF9-9E43-A687938C0B4E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5AB5-4FF9-9E43-A687938C0B4E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5AB5-4FF9-9E43-A687938C0B4E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5AB5-4FF9-9E43-A687938C0B4E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5AB5-4FF9-9E43-A687938C0B4E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5AB5-4FF9-9E43-A687938C0B4E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5AB5-4FF9-9E43-A687938C0B4E}"/>
                </c:ext>
              </c:extLst>
            </c:dLbl>
            <c:spPr>
              <a:solidFill>
                <a:srgbClr val="C3E5F5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accent2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Sheet1!$A$2:$A$18</c:f>
              <c:strCache>
                <c:ptCount val="17"/>
                <c:pt idx="0">
                  <c:v>FY06</c:v>
                </c:pt>
                <c:pt idx="1">
                  <c:v>FY07</c:v>
                </c:pt>
                <c:pt idx="2">
                  <c:v>FY08</c:v>
                </c:pt>
                <c:pt idx="3">
                  <c:v>FY09</c:v>
                </c:pt>
                <c:pt idx="4">
                  <c:v>FY10</c:v>
                </c:pt>
                <c:pt idx="5">
                  <c:v>FY11</c:v>
                </c:pt>
                <c:pt idx="6">
                  <c:v>FY12</c:v>
                </c:pt>
                <c:pt idx="7">
                  <c:v>FY13</c:v>
                </c:pt>
                <c:pt idx="8">
                  <c:v>FY14</c:v>
                </c:pt>
                <c:pt idx="9">
                  <c:v>FY15</c:v>
                </c:pt>
                <c:pt idx="10">
                  <c:v>FY16</c:v>
                </c:pt>
                <c:pt idx="11">
                  <c:v>FY17</c:v>
                </c:pt>
                <c:pt idx="12">
                  <c:v>FY18</c:v>
                </c:pt>
                <c:pt idx="13">
                  <c:v>FY19</c:v>
                </c:pt>
                <c:pt idx="14">
                  <c:v>FY20</c:v>
                </c:pt>
                <c:pt idx="15">
                  <c:v>FY21</c:v>
                </c:pt>
                <c:pt idx="16">
                  <c:v>FY22 (Apr-Dec)</c:v>
                </c:pt>
              </c:strCache>
            </c:strRef>
          </c:cat>
          <c:val>
            <c:numRef>
              <c:f>Sheet1!$D$2:$D$18</c:f>
              <c:numCache>
                <c:formatCode>0.00%</c:formatCode>
                <c:ptCount val="17"/>
                <c:pt idx="0">
                  <c:v>2.4480177283324873E-4</c:v>
                </c:pt>
                <c:pt idx="1">
                  <c:v>3.145202286488918E-4</c:v>
                </c:pt>
                <c:pt idx="2">
                  <c:v>5.5817290142193537E-4</c:v>
                </c:pt>
                <c:pt idx="3">
                  <c:v>1.4567895614739574E-3</c:v>
                </c:pt>
                <c:pt idx="4">
                  <c:v>5.8316635412984836E-4</c:v>
                </c:pt>
                <c:pt idx="5">
                  <c:v>3.594244739524005E-4</c:v>
                </c:pt>
                <c:pt idx="6">
                  <c:v>4.9524337763450518E-4</c:v>
                </c:pt>
                <c:pt idx="7">
                  <c:v>2.6004788077336338E-4</c:v>
                </c:pt>
                <c:pt idx="8">
                  <c:v>1.8707357710949339E-4</c:v>
                </c:pt>
                <c:pt idx="9">
                  <c:v>1.3885209438381231E-4</c:v>
                </c:pt>
                <c:pt idx="10">
                  <c:v>9.8970508355643522E-4</c:v>
                </c:pt>
                <c:pt idx="11">
                  <c:v>2.9117321814974245E-3</c:v>
                </c:pt>
                <c:pt idx="12">
                  <c:v>4.5216942328777177E-3</c:v>
                </c:pt>
                <c:pt idx="13">
                  <c:v>6.4988386031740175E-3</c:v>
                </c:pt>
                <c:pt idx="14">
                  <c:v>7.6204635308057571E-3</c:v>
                </c:pt>
                <c:pt idx="15">
                  <c:v>8.5000000000000006E-3</c:v>
                </c:pt>
                <c:pt idx="16">
                  <c:v>2.0899999999999998E-2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D-5AB5-4FF9-9E43-A687938C0B4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978604608"/>
        <c:axId val="978347920"/>
      </c:lineChart>
      <c:catAx>
        <c:axId val="979424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978063184"/>
        <c:crosses val="autoZero"/>
        <c:auto val="1"/>
        <c:lblAlgn val="ctr"/>
        <c:lblOffset val="100"/>
        <c:noMultiLvlLbl val="0"/>
      </c:catAx>
      <c:valAx>
        <c:axId val="978063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algn="ctr" rtl="0">
                  <a:defRPr lang="en-GB" sz="700" b="0" i="0" u="none" strike="noStrike" kern="1200" baseline="0" dirty="0" smtClean="0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r>
                  <a:rPr lang="en-GB" sz="700" b="0" i="0" u="none" strike="noStrike" kern="1200" baseline="0" dirty="0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Vehicle sales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algn="ctr" rtl="0">
                <a:defRPr lang="en-GB" sz="700" b="0" i="0" u="none" strike="noStrike" kern="1200" baseline="0" dirty="0" smtClean="0">
                  <a:solidFill>
                    <a:srgbClr val="000000">
                      <a:lumMod val="65000"/>
                      <a:lumOff val="35000"/>
                    </a:srgb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979424864"/>
        <c:crosses val="autoZero"/>
        <c:crossBetween val="between"/>
      </c:valAx>
      <c:valAx>
        <c:axId val="978347920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 algn="ctr" rtl="0">
                  <a:defRPr lang="en-GB" sz="700" b="0" i="0" u="none" strike="noStrike" kern="1200" baseline="0" dirty="0" smtClean="0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r>
                  <a:rPr lang="en-GB" sz="700" b="0" i="0" u="none" strike="noStrike" kern="1200" baseline="0" dirty="0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Share of EV in overall vehicle sales</a:t>
                </a:r>
              </a:p>
            </c:rich>
          </c:tx>
          <c:layout>
            <c:manualLayout>
              <c:xMode val="edge"/>
              <c:yMode val="edge"/>
              <c:x val="0.97405081754984058"/>
              <c:y val="0.2565235684996476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algn="ctr" rtl="0">
                <a:defRPr lang="en-GB" sz="700" b="0" i="0" u="none" strike="noStrike" kern="1200" baseline="0" dirty="0" smtClean="0">
                  <a:solidFill>
                    <a:srgbClr val="000000">
                      <a:lumMod val="65000"/>
                      <a:lumOff val="35000"/>
                    </a:srgb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pPr>
              <a:endParaRPr lang="en-US"/>
            </a:p>
          </c:txPr>
        </c:title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978604608"/>
        <c:crosses val="max"/>
        <c:crossBetween val="between"/>
      </c:valAx>
      <c:catAx>
        <c:axId val="9786046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7834792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9459146066366737"/>
          <c:w val="0.99838437847936756"/>
          <c:h val="4.94052131283413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800"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GB" sz="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defRPr>
            </a:pPr>
            <a:r>
              <a:rPr lang="en-GB" sz="800" b="1" dirty="0"/>
              <a:t>FY 22 snapshot</a:t>
            </a:r>
          </a:p>
        </c:rich>
      </c:tx>
      <c:layout>
        <c:manualLayout>
          <c:xMode val="edge"/>
          <c:yMode val="edge"/>
          <c:x val="0.32594063599673134"/>
          <c:y val="4.158152259149746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GB" sz="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7304891536874659"/>
          <c:y val="0.2400025966908278"/>
          <c:w val="0.68522432504717434"/>
          <c:h val="0.651870507854128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Electric vehicles (EV)</c:v>
                </c:pt>
              </c:strCache>
            </c:strRef>
          </c:tx>
          <c:spPr>
            <a:solidFill>
              <a:srgbClr val="9D9D9C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3968433358858956E-3"/>
                  <c:y val="-0.12970700480330355"/>
                </c:manualLayout>
              </c:layout>
              <c:spPr>
                <a:solidFill>
                  <a:srgbClr val="C3E5F5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lang="en-GB" sz="800" b="1" i="0" u="none" strike="noStrike" kern="1200" baseline="0">
                      <a:solidFill>
                        <a:schemeClr val="accent2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821472743970497"/>
                      <c:h val="8.755214206886170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A813-47A4-9334-575F976940DB}"/>
                </c:ext>
              </c:extLst>
            </c:dLbl>
            <c:dLbl>
              <c:idx val="1"/>
              <c:layout>
                <c:manualLayout>
                  <c:x val="3.5909759987791303E-3"/>
                  <c:y val="-0.1273786003951336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813-47A4-9334-575F976940DB}"/>
                </c:ext>
              </c:extLst>
            </c:dLbl>
            <c:dLbl>
              <c:idx val="2"/>
              <c:layout>
                <c:manualLayout>
                  <c:x val="-4.4225376567800611E-4"/>
                  <c:y val="-6.716582111442846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813-47A4-9334-575F976940DB}"/>
                </c:ext>
              </c:extLst>
            </c:dLbl>
            <c:spPr>
              <a:solidFill>
                <a:srgbClr val="C3E5F5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GB" sz="800" b="1" i="0" u="none" strike="noStrike" kern="1200" baseline="0">
                    <a:solidFill>
                      <a:schemeClr val="accent2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Q1</c:v>
                </c:pt>
                <c:pt idx="1">
                  <c:v>Q2</c:v>
                </c:pt>
                <c:pt idx="2">
                  <c:v>Q3</c:v>
                </c:pt>
              </c:strCache>
            </c:strRef>
          </c:cat>
          <c:val>
            <c:numRef>
              <c:f>Sheet1!$B$2:$B$4</c:f>
              <c:numCache>
                <c:formatCode>#,##0</c:formatCode>
                <c:ptCount val="3"/>
                <c:pt idx="0">
                  <c:v>28657</c:v>
                </c:pt>
                <c:pt idx="1">
                  <c:v>89500</c:v>
                </c:pt>
                <c:pt idx="2">
                  <c:v>131733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813-47A4-9334-575F976940D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Hybrid vehicles</c:v>
                </c:pt>
              </c:strCache>
            </c:strRef>
          </c:tx>
          <c:spPr>
            <a:solidFill>
              <a:srgbClr val="009CD8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Q1</c:v>
                </c:pt>
                <c:pt idx="1">
                  <c:v>Q2</c:v>
                </c:pt>
                <c:pt idx="2">
                  <c:v>Q3</c:v>
                </c:pt>
              </c:strCache>
            </c:strRef>
          </c:cat>
          <c:val>
            <c:numRef>
              <c:f>Sheet1!$C$2:$C$4</c:f>
              <c:numCache>
                <c:formatCode>#,##0</c:formatCode>
                <c:ptCount val="3"/>
                <c:pt idx="0">
                  <c:v>18148</c:v>
                </c:pt>
                <c:pt idx="1">
                  <c:v>34693</c:v>
                </c:pt>
                <c:pt idx="2">
                  <c:v>34222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813-47A4-9334-575F976940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263666048"/>
        <c:axId val="603316000"/>
      </c:barChart>
      <c:lineChart>
        <c:grouping val="standar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Electric vehicles as % of overall vehicle sales</c:v>
                </c:pt>
              </c:strCache>
            </c:strRef>
          </c:tx>
          <c:spPr>
            <a:ln w="28575" cap="rnd">
              <a:solidFill>
                <a:srgbClr val="92D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92D050"/>
              </a:solidFill>
              <a:ln w="9525">
                <a:solidFill>
                  <a:srgbClr val="92D050"/>
                </a:solidFill>
                <a:tailEnd type="oval"/>
              </a:ln>
              <a:effectLst/>
            </c:spPr>
          </c:marker>
          <c:dPt>
            <c:idx val="1"/>
            <c:marker>
              <c:symbol val="circle"/>
              <c:size val="5"/>
              <c:spPr>
                <a:solidFill>
                  <a:srgbClr val="92D050"/>
                </a:solidFill>
                <a:ln w="9525">
                  <a:solidFill>
                    <a:srgbClr val="92D050"/>
                  </a:solidFill>
                  <a:headEnd type="oval"/>
                  <a:tailEnd type="oval"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7-A813-47A4-9334-575F976940DB}"/>
              </c:ext>
            </c:extLst>
          </c:dPt>
          <c:dLbls>
            <c:spPr>
              <a:solidFill>
                <a:srgbClr val="C3E5F5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GB" sz="800" b="0" i="0" u="none" strike="noStrike" kern="1200" baseline="0">
                    <a:solidFill>
                      <a:schemeClr val="accent2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Q1</c:v>
                </c:pt>
                <c:pt idx="1">
                  <c:v>Q2</c:v>
                </c:pt>
                <c:pt idx="2">
                  <c:v>Q3</c:v>
                </c:pt>
              </c:strCache>
            </c:strRef>
          </c:cat>
          <c:val>
            <c:numRef>
              <c:f>Sheet1!$D$2:$D$4</c:f>
              <c:numCache>
                <c:formatCode>0.00%</c:formatCode>
                <c:ptCount val="3"/>
                <c:pt idx="0">
                  <c:v>9.7100241251253695E-3</c:v>
                </c:pt>
                <c:pt idx="1">
                  <c:v>2.0998594619198112E-2</c:v>
                </c:pt>
                <c:pt idx="2">
                  <c:v>2.7640345046378825E-2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813-47A4-9334-575F976940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82202752"/>
        <c:axId val="986222112"/>
      </c:lineChart>
      <c:catAx>
        <c:axId val="263666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GB"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defRPr>
            </a:pPr>
            <a:endParaRPr lang="en-US"/>
          </a:p>
        </c:txPr>
        <c:crossAx val="603316000"/>
        <c:crosses val="autoZero"/>
        <c:auto val="1"/>
        <c:lblAlgn val="ctr"/>
        <c:lblOffset val="100"/>
        <c:noMultiLvlLbl val="0"/>
      </c:catAx>
      <c:valAx>
        <c:axId val="603316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GB"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defRPr>
            </a:pPr>
            <a:endParaRPr lang="en-US"/>
          </a:p>
        </c:txPr>
        <c:crossAx val="263666048"/>
        <c:crosses val="autoZero"/>
        <c:crossBetween val="between"/>
        <c:majorUnit val="50000"/>
      </c:valAx>
      <c:valAx>
        <c:axId val="986222112"/>
        <c:scaling>
          <c:orientation val="minMax"/>
        </c:scaling>
        <c:delete val="0"/>
        <c:axPos val="r"/>
        <c:numFmt formatCode="0.0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GB"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defRPr>
            </a:pPr>
            <a:endParaRPr lang="en-US"/>
          </a:p>
        </c:txPr>
        <c:crossAx val="482202752"/>
        <c:crosses val="max"/>
        <c:crossBetween val="between"/>
        <c:majorUnit val="1.0000000000000002E-2"/>
      </c:valAx>
      <c:catAx>
        <c:axId val="4822027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8622211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solidFill>
        <a:schemeClr val="bg1">
          <a:lumMod val="75000"/>
        </a:schemeClr>
      </a:solidFill>
    </a:ln>
    <a:effectLst/>
  </c:spPr>
  <c:txPr>
    <a:bodyPr/>
    <a:lstStyle/>
    <a:p>
      <a:pPr algn="ctr">
        <a:defRPr lang="en-GB" sz="800" b="0" i="0" u="none" strike="noStrike" kern="1200" baseline="0">
          <a:solidFill>
            <a:schemeClr val="tx1">
              <a:lumMod val="65000"/>
              <a:lumOff val="35000"/>
            </a:schemeClr>
          </a:solidFill>
          <a:latin typeface="Open Sans" panose="020B0604020202020204" charset="0"/>
          <a:ea typeface="Open Sans" panose="020B0604020202020204" charset="0"/>
          <a:cs typeface="Open Sans" panose="020B060402020202020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US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Installed capacity mix </a:t>
            </a:r>
            <a:r>
              <a:rPr lang="en-US" sz="1000" b="1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(GW)</a:t>
            </a:r>
          </a:p>
        </c:rich>
      </c:tx>
      <c:layout>
        <c:manualLayout>
          <c:xMode val="edge"/>
          <c:yMode val="edge"/>
          <c:x val="2.0626691755670479E-3"/>
          <c:y val="5.3427882455293063E-3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4.6167974441274656E-2"/>
          <c:y val="0.12765519748123294"/>
          <c:w val="0.94461095748055346"/>
          <c:h val="0.72907267706505086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Coal/Lignite</c:v>
                </c:pt>
              </c:strCache>
            </c:strRef>
          </c:tx>
          <c:spPr>
            <a:solidFill>
              <a:srgbClr val="009CD8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64EA8086-FBEF-3749-97AC-0F545D306E23}" type="CELLRANGE">
                      <a:rPr lang="en-US">
                        <a:solidFill>
                          <a:schemeClr val="bg1"/>
                        </a:solidFill>
                      </a:rPr>
                      <a:pPr/>
                      <a:t>[CELLRANGE]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fld id="{1443A2B0-9A40-8443-94C3-CD578F88D498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867F-4F9F-A0C5-D772D77ECCFF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16DDEDF1-C41B-E243-998F-F4D1EBA7FE2D}" type="CELLRANG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[CELLRANGE]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07E44B9E-6BE0-744D-A4B8-10F9499CEC83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solidFill>
                  <a:srgbClr val="009CD8">
                    <a:alpha val="80000"/>
                  </a:srgbClr>
                </a:solidFill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867F-4F9F-A0C5-D772D77ECCFF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87D5E220-FD10-B44A-AD33-EDB52F5A5E6F}" type="CELLRANG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[CELLRANGE]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4FD289BF-8A6C-8D40-9D84-24B0BE3913F0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solidFill>
                  <a:srgbClr val="009CD8">
                    <a:alpha val="80000"/>
                  </a:srgbClr>
                </a:solidFill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867F-4F9F-A0C5-D772D77ECCFF}"/>
                </c:ext>
              </c:extLst>
            </c:dLbl>
            <c:dLbl>
              <c:idx val="3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28E1C1B1-DFC1-FA4E-BD1A-D45C8A1DAB12}" type="CELLRANG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[CELLRANGE]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B9C27F9F-07D5-AB4C-864C-4343AA221FD5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solidFill>
                  <a:srgbClr val="009CD8">
                    <a:alpha val="80000"/>
                  </a:srgbClr>
                </a:solidFill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867F-4F9F-A0C5-D772D77ECCFF}"/>
                </c:ext>
              </c:extLst>
            </c:dLbl>
            <c:dLbl>
              <c:idx val="4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45B88810-8BD6-B045-A753-15B043917B9F}" type="CELLRANG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[CELLRANGE]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CD713A6A-4321-EA44-92FB-BB2730454190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solidFill>
                  <a:srgbClr val="009CD8">
                    <a:alpha val="80000"/>
                  </a:srgbClr>
                </a:solidFill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867F-4F9F-A0C5-D772D77ECCFF}"/>
                </c:ext>
              </c:extLst>
            </c:dLbl>
            <c:dLbl>
              <c:idx val="5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64F7C0B2-9F2D-FA4F-BEFF-3D1729EAE021}" type="CELLRANG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[CELLRANGE]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A10E9AE7-8405-0545-8661-2B9FEF559B42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solidFill>
                  <a:srgbClr val="009CD8">
                    <a:alpha val="80000"/>
                  </a:srgbClr>
                </a:solidFill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867F-4F9F-A0C5-D772D77ECCFF}"/>
                </c:ext>
              </c:extLst>
            </c:dLbl>
            <c:dLbl>
              <c:idx val="6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4A5AE087-35F6-0E47-A8A0-DC399ABE81EC}" type="CELLRANG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[CELLRANGE]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3776A8AD-13E0-824B-8FDF-ADC432FC85E9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solidFill>
                  <a:srgbClr val="009CD8">
                    <a:alpha val="80000"/>
                  </a:srgbClr>
                </a:solidFill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867F-4F9F-A0C5-D772D77ECCFF}"/>
                </c:ext>
              </c:extLst>
            </c:dLbl>
            <c:dLbl>
              <c:idx val="7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070BA899-6477-2741-A223-11AEA6071B5D}" type="CELLRANG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[CELLRANGE]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540A7C65-42DD-7C47-A8CB-58135E168631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solidFill>
                  <a:srgbClr val="009CD8">
                    <a:alpha val="80000"/>
                  </a:srgbClr>
                </a:solidFill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867F-4F9F-A0C5-D772D77ECCFF}"/>
                </c:ext>
              </c:extLst>
            </c:dLbl>
            <c:dLbl>
              <c:idx val="8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598211FA-11C5-7546-B685-29739630F4F3}" type="CELLRANG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[CELLRANGE]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51D0AA0C-3079-F84E-B110-7A62CE427119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solidFill>
                  <a:srgbClr val="009CD8">
                    <a:alpha val="80000"/>
                  </a:srgbClr>
                </a:solidFill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8-867F-4F9F-A0C5-D772D77ECCFF}"/>
                </c:ext>
              </c:extLst>
            </c:dLbl>
            <c:dLbl>
              <c:idx val="9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0BDB180E-2397-5B47-AA31-0678937554DD}" type="CELLRANG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[CELLRANGE]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58095CC1-4A35-2B4B-9430-AD807C115B7C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solidFill>
                  <a:srgbClr val="009CD8">
                    <a:alpha val="80000"/>
                  </a:srgbClr>
                </a:solidFill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867F-4F9F-A0C5-D772D77ECCFF}"/>
                </c:ext>
              </c:extLst>
            </c:dLbl>
            <c:dLbl>
              <c:idx val="1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84F03AC1-462E-D34E-B250-B51759BFD030}" type="CELLRANG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[CELLRANGE]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80CC9691-F65D-DD4A-BA7C-F7B10FCE394D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solidFill>
                  <a:srgbClr val="009CD8">
                    <a:alpha val="80000"/>
                  </a:srgbClr>
                </a:solidFill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A-867F-4F9F-A0C5-D772D77ECCFF}"/>
                </c:ext>
              </c:extLst>
            </c:dLbl>
            <c:dLbl>
              <c:idx val="1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DD14062A-71DD-CF40-AADB-07EC9A45E43E}" type="CELLRANG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[CELLRANGE]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40F1712C-B31B-B045-9715-428778AA07DC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solidFill>
                  <a:srgbClr val="009CD8">
                    <a:alpha val="80000"/>
                  </a:srgbClr>
                </a:solidFill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867F-4F9F-A0C5-D772D77ECCFF}"/>
                </c:ext>
              </c:extLst>
            </c:dLbl>
            <c:dLbl>
              <c:idx val="1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0BFB6CC2-B17A-8944-8F23-E638B2BBB897}" type="CELLRANG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[CELLRANGE]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18EF8B80-5FCC-2943-8990-87F6B59794F9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solidFill>
                  <a:srgbClr val="009CD8">
                    <a:alpha val="80000"/>
                  </a:srgbClr>
                </a:solidFill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C-867F-4F9F-A0C5-D772D77ECCFF}"/>
                </c:ext>
              </c:extLst>
            </c:dLbl>
            <c:dLbl>
              <c:idx val="13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F438C7FE-F043-1C4F-BF9E-93FF40FA57F1}" type="CELLRANG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[CELLRANGE]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EBEB5314-C5A0-634E-B0FE-F9FBE1CBB6D8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solidFill>
                  <a:srgbClr val="009CD8">
                    <a:alpha val="80000"/>
                  </a:srgbClr>
                </a:solidFill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867F-4F9F-A0C5-D772D77ECCFF}"/>
                </c:ext>
              </c:extLst>
            </c:dLbl>
            <c:dLbl>
              <c:idx val="14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C0B58381-C327-B846-A725-B1BF99ACA28A}" type="CELLRANG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[CELLRANGE]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FAB5ECBD-A478-5242-8A7E-8B7414FCA260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solidFill>
                  <a:srgbClr val="009CD8">
                    <a:alpha val="80000"/>
                  </a:srgbClr>
                </a:solidFill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E-867F-4F9F-A0C5-D772D77ECCFF}"/>
                </c:ext>
              </c:extLst>
            </c:dLbl>
            <c:dLbl>
              <c:idx val="15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3748024E-F8C3-9A4D-AA48-B8BAFD281156}" type="CELLRANG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[CELLRANGE]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F3E3C17D-07CB-9647-B64F-559A31DA03F6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solidFill>
                  <a:srgbClr val="009CD8">
                    <a:alpha val="80000"/>
                  </a:srgbClr>
                </a:solidFill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867F-4F9F-A0C5-D772D77ECCFF}"/>
                </c:ext>
              </c:extLst>
            </c:dLbl>
            <c:dLbl>
              <c:idx val="16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C27EB0BB-B8B4-EE43-B336-D13769EE855A}" type="CELLRANG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[CELLRANGE]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9BEA6E3D-98DE-EA43-9C49-CCBF7BEE5CBA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solidFill>
                  <a:srgbClr val="009CD8">
                    <a:alpha val="80000"/>
                  </a:srgbClr>
                </a:solidFill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0-867F-4F9F-A0C5-D772D77ECCFF}"/>
                </c:ext>
              </c:extLst>
            </c:dLbl>
            <c:dLbl>
              <c:idx val="17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r>
                      <a:rPr lang="en-US" dirty="0">
                        <a:solidFill>
                          <a:schemeClr val="bg1"/>
                        </a:solidFill>
                      </a:rPr>
                      <a:t>53.3%</a:t>
                    </a:r>
                    <a:fld id="{5064B3B9-6C15-ED41-93CB-BE0B9CD315B4}" type="CELLRANGE">
                      <a:rPr lang="en-US" smtClean="0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[CELLRANGE]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59913F9A-A203-5641-8967-90DAEE62373E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solidFill>
                  <a:srgbClr val="009CD8">
                    <a:alpha val="80000"/>
                  </a:srgbClr>
                </a:solidFill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867F-4F9F-A0C5-D772D77ECCFF}"/>
                </c:ext>
              </c:extLst>
            </c:dLbl>
            <c:spPr>
              <a:solidFill>
                <a:srgbClr val="009CD8">
                  <a:alpha val="8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Sheet1!$A$2:$A$19</c:f>
              <c:strCache>
                <c:ptCount val="18"/>
                <c:pt idx="0">
                  <c:v>FY10</c:v>
                </c:pt>
                <c:pt idx="1">
                  <c:v>FY11</c:v>
                </c:pt>
                <c:pt idx="2">
                  <c:v>FY12</c:v>
                </c:pt>
                <c:pt idx="3">
                  <c:v>FY13</c:v>
                </c:pt>
                <c:pt idx="4">
                  <c:v>FY14</c:v>
                </c:pt>
                <c:pt idx="5">
                  <c:v>FY15</c:v>
                </c:pt>
                <c:pt idx="6">
                  <c:v>FY16</c:v>
                </c:pt>
                <c:pt idx="7">
                  <c:v>FY17</c:v>
                </c:pt>
                <c:pt idx="8">
                  <c:v>FY18</c:v>
                </c:pt>
                <c:pt idx="9">
                  <c:v>FY19</c:v>
                </c:pt>
                <c:pt idx="10">
                  <c:v>FY20</c:v>
                </c:pt>
                <c:pt idx="11">
                  <c:v>Q1 FY21</c:v>
                </c:pt>
                <c:pt idx="12">
                  <c:v>Q2 FY21</c:v>
                </c:pt>
                <c:pt idx="13">
                  <c:v>Q3 FY21</c:v>
                </c:pt>
                <c:pt idx="14">
                  <c:v>Q4 FY21</c:v>
                </c:pt>
                <c:pt idx="15">
                  <c:v>Q1 FY22</c:v>
                </c:pt>
                <c:pt idx="16">
                  <c:v>Q2 FY22</c:v>
                </c:pt>
                <c:pt idx="17">
                  <c:v>Q3 FY22</c:v>
                </c:pt>
              </c:strCache>
            </c:strRef>
          </c:cat>
          <c:val>
            <c:numRef>
              <c:f>Sheet1!$B$2:$B$19</c:f>
              <c:numCache>
                <c:formatCode>#,##0.0</c:formatCode>
                <c:ptCount val="18"/>
                <c:pt idx="0">
                  <c:v>84.19838</c:v>
                </c:pt>
                <c:pt idx="1">
                  <c:v>93.918379999999999</c:v>
                </c:pt>
                <c:pt idx="2">
                  <c:v>112.02238</c:v>
                </c:pt>
                <c:pt idx="3">
                  <c:v>130.22089</c:v>
                </c:pt>
                <c:pt idx="4">
                  <c:v>145.27339000000001</c:v>
                </c:pt>
                <c:pt idx="5">
                  <c:v>164.63588000000001</c:v>
                </c:pt>
                <c:pt idx="6">
                  <c:v>185.17287999999999</c:v>
                </c:pt>
                <c:pt idx="7">
                  <c:v>192.16288</c:v>
                </c:pt>
                <c:pt idx="8">
                  <c:v>191.17150000000001</c:v>
                </c:pt>
                <c:pt idx="9">
                  <c:v>200.7045</c:v>
                </c:pt>
                <c:pt idx="10">
                  <c:v>205.34450000000001</c:v>
                </c:pt>
                <c:pt idx="11">
                  <c:v>205.40450000000001</c:v>
                </c:pt>
                <c:pt idx="12">
                  <c:v>205.8545</c:v>
                </c:pt>
                <c:pt idx="13">
                  <c:v>206.12450000000001</c:v>
                </c:pt>
                <c:pt idx="14" formatCode="0.0">
                  <c:v>209.2945</c:v>
                </c:pt>
                <c:pt idx="15" formatCode="0.0">
                  <c:v>208.62450000000001</c:v>
                </c:pt>
                <c:pt idx="16" formatCode="0.0">
                  <c:v>208.61449999999999</c:v>
                </c:pt>
                <c:pt idx="17" formatCode="0.0">
                  <c:v>209.80950000000001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Sheet1!$I$2:$I$18</c15:f>
                <c15:dlblRangeCache>
                  <c:ptCount val="17"/>
                  <c:pt idx="0">
                    <c:v>53%</c:v>
                  </c:pt>
                  <c:pt idx="1">
                    <c:v>54%</c:v>
                  </c:pt>
                  <c:pt idx="2">
                    <c:v>56%</c:v>
                  </c:pt>
                  <c:pt idx="3">
                    <c:v>58%</c:v>
                  </c:pt>
                  <c:pt idx="4">
                    <c:v>60%</c:v>
                  </c:pt>
                  <c:pt idx="5">
                    <c:v>62%</c:v>
                  </c:pt>
                  <c:pt idx="6">
                    <c:v>62%</c:v>
                  </c:pt>
                  <c:pt idx="7">
                    <c:v>59%</c:v>
                  </c:pt>
                  <c:pt idx="8">
                    <c:v>57%</c:v>
                  </c:pt>
                  <c:pt idx="9">
                    <c:v>56%</c:v>
                  </c:pt>
                  <c:pt idx="10">
                    <c:v>55%</c:v>
                  </c:pt>
                  <c:pt idx="11">
                    <c:v>55.4%</c:v>
                  </c:pt>
                  <c:pt idx="12">
                    <c:v>55.2%</c:v>
                  </c:pt>
                  <c:pt idx="13">
                    <c:v>54.9%</c:v>
                  </c:pt>
                  <c:pt idx="14">
                    <c:v>54.8%</c:v>
                  </c:pt>
                  <c:pt idx="15">
                    <c:v>54.3%</c:v>
                  </c:pt>
                  <c:pt idx="16">
                    <c:v>53.6%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2-867F-4F9F-A0C5-D772D77ECCF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Gas/Diesel</c:v>
                </c:pt>
              </c:strCache>
            </c:strRef>
          </c:tx>
          <c:spPr>
            <a:solidFill>
              <a:srgbClr val="71C9EB"/>
            </a:solidFill>
            <a:ln>
              <a:noFill/>
            </a:ln>
            <a:effectLst/>
          </c:spPr>
          <c:invertIfNegative val="0"/>
          <c:cat>
            <c:strRef>
              <c:f>Sheet1!$A$2:$A$19</c:f>
              <c:strCache>
                <c:ptCount val="18"/>
                <c:pt idx="0">
                  <c:v>FY10</c:v>
                </c:pt>
                <c:pt idx="1">
                  <c:v>FY11</c:v>
                </c:pt>
                <c:pt idx="2">
                  <c:v>FY12</c:v>
                </c:pt>
                <c:pt idx="3">
                  <c:v>FY13</c:v>
                </c:pt>
                <c:pt idx="4">
                  <c:v>FY14</c:v>
                </c:pt>
                <c:pt idx="5">
                  <c:v>FY15</c:v>
                </c:pt>
                <c:pt idx="6">
                  <c:v>FY16</c:v>
                </c:pt>
                <c:pt idx="7">
                  <c:v>FY17</c:v>
                </c:pt>
                <c:pt idx="8">
                  <c:v>FY18</c:v>
                </c:pt>
                <c:pt idx="9">
                  <c:v>FY19</c:v>
                </c:pt>
                <c:pt idx="10">
                  <c:v>FY20</c:v>
                </c:pt>
                <c:pt idx="11">
                  <c:v>Q1 FY21</c:v>
                </c:pt>
                <c:pt idx="12">
                  <c:v>Q2 FY21</c:v>
                </c:pt>
                <c:pt idx="13">
                  <c:v>Q3 FY21</c:v>
                </c:pt>
                <c:pt idx="14">
                  <c:v>Q4 FY21</c:v>
                </c:pt>
                <c:pt idx="15">
                  <c:v>Q1 FY22</c:v>
                </c:pt>
                <c:pt idx="16">
                  <c:v>Q2 FY22</c:v>
                </c:pt>
                <c:pt idx="17">
                  <c:v>Q3 FY22</c:v>
                </c:pt>
              </c:strCache>
            </c:strRef>
          </c:cat>
          <c:val>
            <c:numRef>
              <c:f>Sheet1!$C$2:$C$19</c:f>
              <c:numCache>
                <c:formatCode>#,##0.0</c:formatCode>
                <c:ptCount val="18"/>
                <c:pt idx="0">
                  <c:v>18.255600000000001</c:v>
                </c:pt>
                <c:pt idx="1">
                  <c:v>18.906099999999999</c:v>
                </c:pt>
                <c:pt idx="2">
                  <c:v>19.5808</c:v>
                </c:pt>
                <c:pt idx="3">
                  <c:v>21.3096</c:v>
                </c:pt>
                <c:pt idx="4">
                  <c:v>22.9816</c:v>
                </c:pt>
                <c:pt idx="5">
                  <c:v>24.261900000000004</c:v>
                </c:pt>
                <c:pt idx="6">
                  <c:v>25.50216</c:v>
                </c:pt>
                <c:pt idx="7">
                  <c:v>26.167010000000001</c:v>
                </c:pt>
                <c:pt idx="8">
                  <c:v>25.73509</c:v>
                </c:pt>
                <c:pt idx="9">
                  <c:v>25.574850000000001</c:v>
                </c:pt>
                <c:pt idx="10">
                  <c:v>25.465069999999997</c:v>
                </c:pt>
                <c:pt idx="11">
                  <c:v>25.501219999999996</c:v>
                </c:pt>
                <c:pt idx="12">
                  <c:v>25.466219999999996</c:v>
                </c:pt>
                <c:pt idx="13">
                  <c:v>25.466219999999996</c:v>
                </c:pt>
                <c:pt idx="14">
                  <c:v>25.466219999999996</c:v>
                </c:pt>
                <c:pt idx="15">
                  <c:v>25.433717999999999</c:v>
                </c:pt>
                <c:pt idx="16" formatCode="0.0">
                  <c:v>25.408999999999999</c:v>
                </c:pt>
                <c:pt idx="17">
                  <c:v>25.408999999999999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867F-4F9F-A0C5-D772D77ECCF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Nuclear</c:v>
                </c:pt>
              </c:strCache>
            </c:strRef>
          </c:tx>
          <c:spPr>
            <a:solidFill>
              <a:srgbClr val="C3E5F5"/>
            </a:solidFill>
            <a:ln>
              <a:noFill/>
            </a:ln>
            <a:effectLst/>
          </c:spPr>
          <c:invertIfNegative val="0"/>
          <c:cat>
            <c:strRef>
              <c:f>Sheet1!$A$2:$A$19</c:f>
              <c:strCache>
                <c:ptCount val="18"/>
                <c:pt idx="0">
                  <c:v>FY10</c:v>
                </c:pt>
                <c:pt idx="1">
                  <c:v>FY11</c:v>
                </c:pt>
                <c:pt idx="2">
                  <c:v>FY12</c:v>
                </c:pt>
                <c:pt idx="3">
                  <c:v>FY13</c:v>
                </c:pt>
                <c:pt idx="4">
                  <c:v>FY14</c:v>
                </c:pt>
                <c:pt idx="5">
                  <c:v>FY15</c:v>
                </c:pt>
                <c:pt idx="6">
                  <c:v>FY16</c:v>
                </c:pt>
                <c:pt idx="7">
                  <c:v>FY17</c:v>
                </c:pt>
                <c:pt idx="8">
                  <c:v>FY18</c:v>
                </c:pt>
                <c:pt idx="9">
                  <c:v>FY19</c:v>
                </c:pt>
                <c:pt idx="10">
                  <c:v>FY20</c:v>
                </c:pt>
                <c:pt idx="11">
                  <c:v>Q1 FY21</c:v>
                </c:pt>
                <c:pt idx="12">
                  <c:v>Q2 FY21</c:v>
                </c:pt>
                <c:pt idx="13">
                  <c:v>Q3 FY21</c:v>
                </c:pt>
                <c:pt idx="14">
                  <c:v>Q4 FY21</c:v>
                </c:pt>
                <c:pt idx="15">
                  <c:v>Q1 FY22</c:v>
                </c:pt>
                <c:pt idx="16">
                  <c:v>Q2 FY22</c:v>
                </c:pt>
                <c:pt idx="17">
                  <c:v>Q3 FY22</c:v>
                </c:pt>
              </c:strCache>
            </c:strRef>
          </c:cat>
          <c:val>
            <c:numRef>
              <c:f>Sheet1!$D$2:$D$19</c:f>
              <c:numCache>
                <c:formatCode>#,##0.0</c:formatCode>
                <c:ptCount val="18"/>
                <c:pt idx="0">
                  <c:v>4.5599999999999996</c:v>
                </c:pt>
                <c:pt idx="1">
                  <c:v>4.78</c:v>
                </c:pt>
                <c:pt idx="2">
                  <c:v>4.78</c:v>
                </c:pt>
                <c:pt idx="3">
                  <c:v>4.78</c:v>
                </c:pt>
                <c:pt idx="4">
                  <c:v>4.78</c:v>
                </c:pt>
                <c:pt idx="5">
                  <c:v>5.78</c:v>
                </c:pt>
                <c:pt idx="6">
                  <c:v>5.78</c:v>
                </c:pt>
                <c:pt idx="7">
                  <c:v>6.78</c:v>
                </c:pt>
                <c:pt idx="8">
                  <c:v>6.78</c:v>
                </c:pt>
                <c:pt idx="9">
                  <c:v>6.78</c:v>
                </c:pt>
                <c:pt idx="10">
                  <c:v>6.78</c:v>
                </c:pt>
                <c:pt idx="11">
                  <c:v>6.78</c:v>
                </c:pt>
                <c:pt idx="12">
                  <c:v>6.78</c:v>
                </c:pt>
                <c:pt idx="13">
                  <c:v>6.78</c:v>
                </c:pt>
                <c:pt idx="14">
                  <c:v>6.8</c:v>
                </c:pt>
                <c:pt idx="15">
                  <c:v>6.78</c:v>
                </c:pt>
                <c:pt idx="16" formatCode="0.0">
                  <c:v>6.78</c:v>
                </c:pt>
                <c:pt idx="17">
                  <c:v>6.78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867F-4F9F-A0C5-D772D77ECCFF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Hydro</c:v>
                </c:pt>
              </c:strCache>
            </c:strRef>
          </c:tx>
          <c:spPr>
            <a:solidFill>
              <a:srgbClr val="9D9D9C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1DA56110-BCB1-2A4E-BF0A-F82164991886}" type="CELLRANG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[CELLRANGE]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BA1E22FE-C136-D84D-B856-834A757194DE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solidFill>
                  <a:srgbClr val="9D9D9C">
                    <a:alpha val="80000"/>
                  </a:srgbClr>
                </a:solidFill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5-867F-4F9F-A0C5-D772D77ECCFF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D7C6426B-6DB2-B942-B746-31F7937ED6D0}" type="CELLRANG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[CELLRANGE]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13BF1219-C301-834F-A047-04A0C8C767EB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solidFill>
                  <a:srgbClr val="9D9D9C">
                    <a:alpha val="80000"/>
                  </a:srgbClr>
                </a:solidFill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6-867F-4F9F-A0C5-D772D77ECCFF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4CE7C2FC-3A24-6245-A4E2-FC88E02D0767}" type="CELLRANG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[CELLRANGE]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0FE05C49-F3E8-E248-AD97-12235661CA92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solidFill>
                  <a:srgbClr val="9D9D9C">
                    <a:alpha val="80000"/>
                  </a:srgbClr>
                </a:solidFill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7-867F-4F9F-A0C5-D772D77ECCFF}"/>
                </c:ext>
              </c:extLst>
            </c:dLbl>
            <c:dLbl>
              <c:idx val="3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E1E414C2-145A-124A-BA0B-6E893FE36108}" type="CELLRANG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[CELLRANGE]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4901E6B7-589D-4749-9801-2DCF2030C8D4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solidFill>
                  <a:srgbClr val="9D9D9C">
                    <a:alpha val="80000"/>
                  </a:srgbClr>
                </a:solidFill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8-867F-4F9F-A0C5-D772D77ECCFF}"/>
                </c:ext>
              </c:extLst>
            </c:dLbl>
            <c:dLbl>
              <c:idx val="4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1023954C-99C0-BC46-AC1B-94DEA5509CB1}" type="CELLRANG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[CELLRANGE]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98678022-9493-864A-89A3-DBBEA2AD9ABF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solidFill>
                  <a:srgbClr val="9D9D9C">
                    <a:alpha val="80000"/>
                  </a:srgbClr>
                </a:solidFill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9-867F-4F9F-A0C5-D772D77ECCFF}"/>
                </c:ext>
              </c:extLst>
            </c:dLbl>
            <c:dLbl>
              <c:idx val="5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5B1D310D-2852-7C4D-8ABE-EA5F0ADDAFC8}" type="CELLRANG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[CELLRANGE]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08A09771-33F5-1F4E-BC9E-32A4AF6091A6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solidFill>
                  <a:srgbClr val="9D9D9C">
                    <a:alpha val="80000"/>
                  </a:srgbClr>
                </a:solidFill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A-867F-4F9F-A0C5-D772D77ECCFF}"/>
                </c:ext>
              </c:extLst>
            </c:dLbl>
            <c:dLbl>
              <c:idx val="6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28F6CCA9-75D9-E643-B36E-802FD55499A8}" type="CELLRANG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[CELLRANGE]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61AE23A9-7C7A-F843-98B1-E0149C3D7906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solidFill>
                  <a:srgbClr val="9D9D9C">
                    <a:alpha val="80000"/>
                  </a:srgbClr>
                </a:solidFill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B-867F-4F9F-A0C5-D772D77ECCFF}"/>
                </c:ext>
              </c:extLst>
            </c:dLbl>
            <c:dLbl>
              <c:idx val="7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EBEB0B1B-3AE9-E742-8644-615ECD4E0105}" type="CELLRANG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[CELLRANGE]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EB0E630A-F707-9247-8C7B-707F6C22D89C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solidFill>
                  <a:srgbClr val="9D9D9C">
                    <a:alpha val="80000"/>
                  </a:srgbClr>
                </a:solidFill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C-867F-4F9F-A0C5-D772D77ECCFF}"/>
                </c:ext>
              </c:extLst>
            </c:dLbl>
            <c:dLbl>
              <c:idx val="8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05E6C432-C364-494B-BCF5-C56F112A988D}" type="CELLRANG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[CELLRANGE]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FBC43A39-9D31-4545-A789-55448AC0A5B9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solidFill>
                  <a:srgbClr val="9D9D9C">
                    <a:alpha val="80000"/>
                  </a:srgbClr>
                </a:solidFill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D-867F-4F9F-A0C5-D772D77ECCFF}"/>
                </c:ext>
              </c:extLst>
            </c:dLbl>
            <c:dLbl>
              <c:idx val="9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02B9D189-7485-E84D-9EED-8DCA7A4B8524}" type="CELLRANG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[CELLRANGE]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C621ADFA-F0FA-5347-B5C2-D2E3BA1277BC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solidFill>
                  <a:srgbClr val="9D9D9C">
                    <a:alpha val="80000"/>
                  </a:srgbClr>
                </a:solidFill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E-867F-4F9F-A0C5-D772D77ECCFF}"/>
                </c:ext>
              </c:extLst>
            </c:dLbl>
            <c:dLbl>
              <c:idx val="1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4B15D8F8-EE27-CE42-88DB-D5A2D3E4387E}" type="CELLRANG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[CELLRANGE]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846C8354-F770-5D40-957E-F918A1CB3FEB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solidFill>
                  <a:srgbClr val="9D9D9C">
                    <a:alpha val="80000"/>
                  </a:srgbClr>
                </a:solidFill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F-867F-4F9F-A0C5-D772D77ECCFF}"/>
                </c:ext>
              </c:extLst>
            </c:dLbl>
            <c:dLbl>
              <c:idx val="1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03533F92-20EC-DF4E-8F9C-43ECBD19BDB5}" type="CELLRANG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[CELLRANGE]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C2F53084-02B0-4D43-A298-EE457164D634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solidFill>
                  <a:srgbClr val="9D9D9C">
                    <a:alpha val="80000"/>
                  </a:srgbClr>
                </a:solidFill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0-867F-4F9F-A0C5-D772D77ECCFF}"/>
                </c:ext>
              </c:extLst>
            </c:dLbl>
            <c:dLbl>
              <c:idx val="1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441A105C-2E5A-FF4E-8D07-CC23D1517F30}" type="CELLRANG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[CELLRANGE]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262991A3-E84B-274A-BF3D-9882FCADDE24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solidFill>
                  <a:srgbClr val="9D9D9C">
                    <a:alpha val="80000"/>
                  </a:srgbClr>
                </a:solidFill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1-867F-4F9F-A0C5-D772D77ECCFF}"/>
                </c:ext>
              </c:extLst>
            </c:dLbl>
            <c:dLbl>
              <c:idx val="13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BD0F7ADB-6ED2-1848-8B3B-A3870D117EFE}" type="CELLRANG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[CELLRANGE]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6D4B54EF-5502-DD45-B0D0-43D30484A46F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solidFill>
                  <a:srgbClr val="9D9D9C">
                    <a:alpha val="80000"/>
                  </a:srgbClr>
                </a:solidFill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2-867F-4F9F-A0C5-D772D77ECCFF}"/>
                </c:ext>
              </c:extLst>
            </c:dLbl>
            <c:dLbl>
              <c:idx val="14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35DFA024-7865-5F4E-AB43-811187A17E12}" type="CELLRANG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[CELLRANGE]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D2865EAE-B9EA-DF47-BAB6-B2374CFA72FB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solidFill>
                  <a:srgbClr val="9D9D9C">
                    <a:alpha val="80000"/>
                  </a:srgbClr>
                </a:solidFill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3-867F-4F9F-A0C5-D772D77ECCFF}"/>
                </c:ext>
              </c:extLst>
            </c:dLbl>
            <c:dLbl>
              <c:idx val="15"/>
              <c:layout>
                <c:manualLayout>
                  <c:x val="0"/>
                  <c:y val="0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DBA47AB6-CBC1-9B4B-881D-E4B6FCE97571}" type="CELLRANG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[CELLRANGE]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03912442-7810-2142-AADE-181C76B59EDD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solidFill>
                  <a:srgbClr val="9D9D9C">
                    <a:alpha val="80000"/>
                  </a:srgbClr>
                </a:solidFill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4-867F-4F9F-A0C5-D772D77ECCFF}"/>
                </c:ext>
              </c:extLst>
            </c:dLbl>
            <c:dLbl>
              <c:idx val="16"/>
              <c:layout>
                <c:manualLayout>
                  <c:x val="-2.0441770811050596E-3"/>
                  <c:y val="0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C2A479F0-6D2B-0440-BC91-A8F16F78559F}" type="CELLRANG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[CELLRANGE]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9486431A-F1AE-D14F-94CE-40224D7A4483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solidFill>
                  <a:srgbClr val="9D9D9C">
                    <a:alpha val="80000"/>
                  </a:srgbClr>
                </a:solidFill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5-867F-4F9F-A0C5-D772D77ECCFF}"/>
                </c:ext>
              </c:extLst>
            </c:dLbl>
            <c:dLbl>
              <c:idx val="17"/>
              <c:layout>
                <c:manualLayout>
                  <c:x val="0"/>
                  <c:y val="0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DD76A210-CD6B-824E-8053-5D90A2EAEED8}" type="CELLRANGE">
                      <a:rPr lang="en-US" smtClean="0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[CELLRANGE]</a:t>
                    </a:fld>
                    <a:r>
                      <a:rPr lang="en-US" dirty="0">
                        <a:solidFill>
                          <a:schemeClr val="bg1"/>
                        </a:solidFill>
                      </a:rPr>
                      <a:t>11.8%</a:t>
                    </a:r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E473622E-AB9A-1C49-8DDF-2D2AA610DD2F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solidFill>
                  <a:srgbClr val="9D9D9C">
                    <a:alpha val="80000"/>
                  </a:srgbClr>
                </a:solidFill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6-867F-4F9F-A0C5-D772D77ECCFF}"/>
                </c:ext>
              </c:extLst>
            </c:dLbl>
            <c:spPr>
              <a:solidFill>
                <a:srgbClr val="9D9D9C">
                  <a:alpha val="8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Sheet1!$A$2:$A$19</c:f>
              <c:strCache>
                <c:ptCount val="18"/>
                <c:pt idx="0">
                  <c:v>FY10</c:v>
                </c:pt>
                <c:pt idx="1">
                  <c:v>FY11</c:v>
                </c:pt>
                <c:pt idx="2">
                  <c:v>FY12</c:v>
                </c:pt>
                <c:pt idx="3">
                  <c:v>FY13</c:v>
                </c:pt>
                <c:pt idx="4">
                  <c:v>FY14</c:v>
                </c:pt>
                <c:pt idx="5">
                  <c:v>FY15</c:v>
                </c:pt>
                <c:pt idx="6">
                  <c:v>FY16</c:v>
                </c:pt>
                <c:pt idx="7">
                  <c:v>FY17</c:v>
                </c:pt>
                <c:pt idx="8">
                  <c:v>FY18</c:v>
                </c:pt>
                <c:pt idx="9">
                  <c:v>FY19</c:v>
                </c:pt>
                <c:pt idx="10">
                  <c:v>FY20</c:v>
                </c:pt>
                <c:pt idx="11">
                  <c:v>Q1 FY21</c:v>
                </c:pt>
                <c:pt idx="12">
                  <c:v>Q2 FY21</c:v>
                </c:pt>
                <c:pt idx="13">
                  <c:v>Q3 FY21</c:v>
                </c:pt>
                <c:pt idx="14">
                  <c:v>Q4 FY21</c:v>
                </c:pt>
                <c:pt idx="15">
                  <c:v>Q1 FY22</c:v>
                </c:pt>
                <c:pt idx="16">
                  <c:v>Q2 FY22</c:v>
                </c:pt>
                <c:pt idx="17">
                  <c:v>Q3 FY22</c:v>
                </c:pt>
              </c:strCache>
            </c:strRef>
          </c:cat>
          <c:val>
            <c:numRef>
              <c:f>Sheet1!$E$2:$E$19</c:f>
              <c:numCache>
                <c:formatCode>#,##0.0</c:formatCode>
                <c:ptCount val="18"/>
                <c:pt idx="0">
                  <c:v>36.863399999999999</c:v>
                </c:pt>
                <c:pt idx="1">
                  <c:v>37.567399999999999</c:v>
                </c:pt>
                <c:pt idx="2">
                  <c:v>38.990400000000001</c:v>
                </c:pt>
                <c:pt idx="3">
                  <c:v>39.491399999999999</c:v>
                </c:pt>
                <c:pt idx="4">
                  <c:v>40.530999999999999</c:v>
                </c:pt>
                <c:pt idx="5">
                  <c:v>41.267429999999997</c:v>
                </c:pt>
                <c:pt idx="6">
                  <c:v>42.78342</c:v>
                </c:pt>
                <c:pt idx="7">
                  <c:v>44.47842</c:v>
                </c:pt>
                <c:pt idx="8">
                  <c:v>45.293419999999998</c:v>
                </c:pt>
                <c:pt idx="9">
                  <c:v>45.39922</c:v>
                </c:pt>
                <c:pt idx="10">
                  <c:v>45.699220000000004</c:v>
                </c:pt>
                <c:pt idx="11">
                  <c:v>45.699220000000004</c:v>
                </c:pt>
                <c:pt idx="12">
                  <c:v>45.699220000000004</c:v>
                </c:pt>
                <c:pt idx="13">
                  <c:v>45.798220000000001</c:v>
                </c:pt>
                <c:pt idx="14">
                  <c:v>46.2</c:v>
                </c:pt>
                <c:pt idx="15">
                  <c:v>46.322220000000002</c:v>
                </c:pt>
                <c:pt idx="16" formatCode="0.0">
                  <c:v>46.512219999999999</c:v>
                </c:pt>
                <c:pt idx="17">
                  <c:v>46.512219999999999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Sheet1!$K$2:$K$18</c15:f>
                <c15:dlblRangeCache>
                  <c:ptCount val="17"/>
                  <c:pt idx="0">
                    <c:v>23%</c:v>
                  </c:pt>
                  <c:pt idx="1">
                    <c:v>22%</c:v>
                  </c:pt>
                  <c:pt idx="2">
                    <c:v>20%</c:v>
                  </c:pt>
                  <c:pt idx="3">
                    <c:v>18%</c:v>
                  </c:pt>
                  <c:pt idx="4">
                    <c:v>17%</c:v>
                  </c:pt>
                  <c:pt idx="5">
                    <c:v>15%</c:v>
                  </c:pt>
                  <c:pt idx="6">
                    <c:v>14%</c:v>
                  </c:pt>
                  <c:pt idx="7">
                    <c:v>14%</c:v>
                  </c:pt>
                  <c:pt idx="8">
                    <c:v>13%</c:v>
                  </c:pt>
                  <c:pt idx="9">
                    <c:v>13%</c:v>
                  </c:pt>
                  <c:pt idx="10">
                    <c:v>12%</c:v>
                  </c:pt>
                  <c:pt idx="11">
                    <c:v>12.3%</c:v>
                  </c:pt>
                  <c:pt idx="12">
                    <c:v>12.3%</c:v>
                  </c:pt>
                  <c:pt idx="13">
                    <c:v>12.2%</c:v>
                  </c:pt>
                  <c:pt idx="14">
                    <c:v>12.1%</c:v>
                  </c:pt>
                  <c:pt idx="15">
                    <c:v>12.1%</c:v>
                  </c:pt>
                  <c:pt idx="16">
                    <c:v>12.0%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27-867F-4F9F-A0C5-D772D77ECCFF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Renewables*</c:v>
                </c:pt>
              </c:strCache>
            </c:strRef>
          </c:tx>
          <c:spPr>
            <a:solidFill>
              <a:srgbClr val="D5D7DC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58B387B9-A60C-8949-801E-EFE7392C545B}" type="CELLRANGE">
                      <a:rPr lang="en-US"/>
                      <a:pPr/>
                      <a:t>[CELLRANGE]</a:t>
                    </a:fld>
                    <a:endParaRPr lang="en-US" baseline="0" dirty="0"/>
                  </a:p>
                  <a:p>
                    <a:fld id="{22A7131A-BC7A-5449-A4F3-3FFD62759C56}" type="VALUE">
                      <a:rPr lang="en-US"/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8-867F-4F9F-A0C5-D772D77ECCF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158F23B3-9745-4346-B8C4-83A513BEF58B}" type="CELLRANGE">
                      <a:rPr lang="en-US"/>
                      <a:pPr/>
                      <a:t>[CELLRANGE]</a:t>
                    </a:fld>
                    <a:endParaRPr lang="en-US" baseline="0" dirty="0"/>
                  </a:p>
                  <a:p>
                    <a:fld id="{E75E96EF-974D-A144-95CF-C4E93482B606}" type="VALUE">
                      <a:rPr lang="en-US"/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9-867F-4F9F-A0C5-D772D77ECCF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B5A378CE-AAF6-164A-9D47-E43FB3BBB652}" type="CELLRANGE">
                      <a:rPr lang="en-US"/>
                      <a:pPr/>
                      <a:t>[CELLRANGE]</a:t>
                    </a:fld>
                    <a:endParaRPr lang="en-US" baseline="0" dirty="0"/>
                  </a:p>
                  <a:p>
                    <a:fld id="{BC666402-F870-1340-B7A2-803E853B4ABC}" type="VALUE">
                      <a:rPr lang="en-US"/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A-867F-4F9F-A0C5-D772D77ECCFF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1E6AE3B5-95F0-564E-91C8-1AFE476E4AF7}" type="CELLRANGE">
                      <a:rPr lang="en-US"/>
                      <a:pPr/>
                      <a:t>[CELLRANGE]</a:t>
                    </a:fld>
                    <a:endParaRPr lang="en-US" baseline="0" dirty="0"/>
                  </a:p>
                  <a:p>
                    <a:fld id="{22921079-7BC7-6F49-9229-ECC817D79D50}" type="VALUE">
                      <a:rPr lang="en-US"/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B-867F-4F9F-A0C5-D772D77ECCFF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470E4AF5-80D0-D441-ACB9-ABEFF8FEC210}" type="CELLRANGE">
                      <a:rPr lang="en-US"/>
                      <a:pPr/>
                      <a:t>[CELLRANGE]</a:t>
                    </a:fld>
                    <a:endParaRPr lang="en-US" baseline="0" dirty="0"/>
                  </a:p>
                  <a:p>
                    <a:fld id="{E7686815-7EE9-5645-B537-390969B8BC48}" type="VALUE">
                      <a:rPr lang="en-US"/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C-867F-4F9F-A0C5-D772D77ECCFF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94CE8BDA-74B0-1D4C-A1E1-5E87D169C699}" type="CELLRANGE">
                      <a:rPr lang="en-US"/>
                      <a:pPr/>
                      <a:t>[CELLRANGE]</a:t>
                    </a:fld>
                    <a:endParaRPr lang="en-US" baseline="0" dirty="0"/>
                  </a:p>
                  <a:p>
                    <a:fld id="{7CB648F4-160F-7D41-ADF9-42BCA93D4400}" type="VALUE">
                      <a:rPr lang="en-US"/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D-867F-4F9F-A0C5-D772D77ECCFF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DD3C1540-BB8A-934B-A13E-09E4DBD27AFA}" type="CELLRANGE">
                      <a:rPr lang="en-US"/>
                      <a:pPr/>
                      <a:t>[CELLRANGE]</a:t>
                    </a:fld>
                    <a:endParaRPr lang="en-US" baseline="0" dirty="0"/>
                  </a:p>
                  <a:p>
                    <a:fld id="{A1FF1702-B918-3F42-A48D-41656CB2C141}" type="VALUE">
                      <a:rPr lang="en-US"/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E-867F-4F9F-A0C5-D772D77ECCFF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980691DC-E8AF-F441-BA2F-A54BBB57FC1F}" type="CELLRANGE">
                      <a:rPr lang="en-US"/>
                      <a:pPr/>
                      <a:t>[CELLRANGE]</a:t>
                    </a:fld>
                    <a:endParaRPr lang="en-US" baseline="0" dirty="0"/>
                  </a:p>
                  <a:p>
                    <a:fld id="{FDFCB706-76F0-7349-BA43-5A21AC330920}" type="VALUE">
                      <a:rPr lang="en-US"/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F-867F-4F9F-A0C5-D772D77ECCFF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6E6443E2-0C27-304C-A32F-7D0E5C23E1B3}" type="CELLRANGE">
                      <a:rPr lang="en-US"/>
                      <a:pPr/>
                      <a:t>[CELLRANGE]</a:t>
                    </a:fld>
                    <a:endParaRPr lang="en-US" baseline="0" dirty="0"/>
                  </a:p>
                  <a:p>
                    <a:fld id="{D4D9CC09-D057-CD42-8E61-83A5CFA5DDF2}" type="VALUE">
                      <a:rPr lang="en-US"/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30-867F-4F9F-A0C5-D772D77ECCFF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1B4B13F8-D4F4-324C-9A81-A427A6C4FF18}" type="CELLRANGE">
                      <a:rPr lang="en-US"/>
                      <a:pPr/>
                      <a:t>[CELLRANGE]</a:t>
                    </a:fld>
                    <a:endParaRPr lang="en-US" baseline="0" dirty="0"/>
                  </a:p>
                  <a:p>
                    <a:fld id="{55A7554D-9395-8844-88EB-9E6BF49A2207}" type="VALUE">
                      <a:rPr lang="en-US"/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31-867F-4F9F-A0C5-D772D77ECCFF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18E2798E-7476-7249-ABE5-D878885AA145}" type="CELLRANGE">
                      <a:rPr lang="en-US"/>
                      <a:pPr/>
                      <a:t>[CELLRANGE]</a:t>
                    </a:fld>
                    <a:endParaRPr lang="en-US" baseline="0" dirty="0"/>
                  </a:p>
                  <a:p>
                    <a:fld id="{21ACEE41-2063-C94E-9DB8-090FBF07E134}" type="VALUE">
                      <a:rPr lang="en-US"/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32-867F-4F9F-A0C5-D772D77ECCFF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fld id="{AC19C190-ACD9-654E-B0FF-87A0303D7C69}" type="CELLRANGE">
                      <a:rPr lang="en-US"/>
                      <a:pPr/>
                      <a:t>[CELLRANGE]</a:t>
                    </a:fld>
                    <a:endParaRPr lang="en-US" baseline="0" dirty="0"/>
                  </a:p>
                  <a:p>
                    <a:fld id="{2804E5D5-A512-2D48-81A3-55098F75711C}" type="VALUE">
                      <a:rPr lang="en-US"/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33-867F-4F9F-A0C5-D772D77ECCFF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fld id="{1505ADFF-3C03-AA49-918E-411F9416F82F}" type="CELLRANGE">
                      <a:rPr lang="en-US"/>
                      <a:pPr/>
                      <a:t>[CELLRANGE]</a:t>
                    </a:fld>
                    <a:endParaRPr lang="en-US" baseline="0" dirty="0"/>
                  </a:p>
                  <a:p>
                    <a:fld id="{AEDA536C-5029-3B47-939A-41465A2057E9}" type="VALUE">
                      <a:rPr lang="en-US"/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34-867F-4F9F-A0C5-D772D77ECCFF}"/>
                </c:ext>
              </c:extLst>
            </c:dLbl>
            <c:dLbl>
              <c:idx val="13"/>
              <c:tx>
                <c:rich>
                  <a:bodyPr/>
                  <a:lstStyle/>
                  <a:p>
                    <a:fld id="{AC683B31-0AC3-CB48-A11A-DD50E219CB58}" type="CELLRANGE">
                      <a:rPr lang="en-US"/>
                      <a:pPr/>
                      <a:t>[CELLRANGE]</a:t>
                    </a:fld>
                    <a:endParaRPr lang="en-US" baseline="0" dirty="0"/>
                  </a:p>
                  <a:p>
                    <a:fld id="{1B28125E-B0CC-364D-A213-38115C5BDD9E}" type="VALUE">
                      <a:rPr lang="en-US"/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35-867F-4F9F-A0C5-D772D77ECCFF}"/>
                </c:ext>
              </c:extLst>
            </c:dLbl>
            <c:dLbl>
              <c:idx val="14"/>
              <c:tx>
                <c:rich>
                  <a:bodyPr/>
                  <a:lstStyle/>
                  <a:p>
                    <a:fld id="{965F3FCC-605B-364F-8D8F-D192F1D10261}" type="CELLRANGE">
                      <a:rPr lang="en-US"/>
                      <a:pPr/>
                      <a:t>[CELLRANGE]</a:t>
                    </a:fld>
                    <a:endParaRPr lang="en-US" baseline="0" dirty="0"/>
                  </a:p>
                  <a:p>
                    <a:fld id="{266B7E0D-AEE2-7643-9192-FC9864122047}" type="VALUE">
                      <a:rPr lang="en-US"/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36-867F-4F9F-A0C5-D772D77ECCFF}"/>
                </c:ext>
              </c:extLst>
            </c:dLbl>
            <c:dLbl>
              <c:idx val="15"/>
              <c:tx>
                <c:rich>
                  <a:bodyPr/>
                  <a:lstStyle/>
                  <a:p>
                    <a:fld id="{4F85ADD4-A6A3-6747-92CF-5CC7624F9CF7}" type="CELLRANGE">
                      <a:rPr lang="en-US"/>
                      <a:pPr/>
                      <a:t>[CELLRANGE]</a:t>
                    </a:fld>
                    <a:endParaRPr lang="en-US" baseline="0" dirty="0"/>
                  </a:p>
                  <a:p>
                    <a:fld id="{51A206AE-B458-4448-A05B-78538480C4D4}" type="VALUE">
                      <a:rPr lang="en-US"/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37-867F-4F9F-A0C5-D772D77ECCFF}"/>
                </c:ext>
              </c:extLst>
            </c:dLbl>
            <c:dLbl>
              <c:idx val="16"/>
              <c:tx>
                <c:rich>
                  <a:bodyPr/>
                  <a:lstStyle/>
                  <a:p>
                    <a:fld id="{DF408766-CF75-8447-A333-88052E365B76}" type="CELLRANGE">
                      <a:rPr lang="en-US"/>
                      <a:pPr/>
                      <a:t>[CELLRANGE]</a:t>
                    </a:fld>
                    <a:endParaRPr lang="en-US" baseline="0" dirty="0"/>
                  </a:p>
                  <a:p>
                    <a:fld id="{1D8D47F1-C12E-3741-8714-A4DD64B78ABA}" type="VALUE">
                      <a:rPr lang="en-US"/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38-867F-4F9F-A0C5-D772D77ECCFF}"/>
                </c:ext>
              </c:extLst>
            </c:dLbl>
            <c:dLbl>
              <c:idx val="17"/>
              <c:layout>
                <c:manualLayout>
                  <c:x val="-1.4990458757045023E-16"/>
                  <c:y val="0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600" b="1" i="0" u="none" strike="noStrike" kern="1200" baseline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r>
                      <a:rPr lang="en-US" dirty="0"/>
                      <a:t>26.7%</a:t>
                    </a:r>
                    <a:fld id="{B1481305-B2D6-CA4F-887A-0D63E827FAEB}" type="CELLRANGE">
                      <a:rPr lang="en-US" smtClean="0"/>
                      <a:pPr>
                        <a:defRPr sz="600" b="1" i="0" u="none" strike="noStrike" kern="1200" baseline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[CELLRANGE]</a:t>
                    </a:fld>
                    <a:endParaRPr lang="en-US" baseline="0" dirty="0"/>
                  </a:p>
                  <a:p>
                    <a:pPr>
                      <a:defRPr sz="600" b="1" i="0" u="none" strike="noStrike" kern="1200" baseline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E2724EAB-26E6-7C43-9A55-FFEA5A8BC2E8}" type="VALUE">
                      <a:rPr lang="en-US"/>
                      <a:pPr>
                        <a:defRPr sz="600" b="1" i="0" u="none" strike="noStrike" kern="1200" baseline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[VALUE]</a:t>
                    </a:fld>
                    <a:endParaRPr lang="en-GB"/>
                  </a:p>
                </c:rich>
              </c:tx>
              <c:numFmt formatCode="#,##0.0" sourceLinked="0"/>
              <c:spPr>
                <a:solidFill>
                  <a:srgbClr val="D5D7DC">
                    <a:alpha val="80000"/>
                  </a:srgbClr>
                </a:solidFill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5.3986716711984621E-2"/>
                      <c:h val="0.10338295255099207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39-867F-4F9F-A0C5-D772D77ECCFF}"/>
                </c:ext>
              </c:extLst>
            </c:dLbl>
            <c:spPr>
              <a:solidFill>
                <a:srgbClr val="D5D7DC">
                  <a:alpha val="8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Sheet1!$A$2:$A$19</c:f>
              <c:strCache>
                <c:ptCount val="18"/>
                <c:pt idx="0">
                  <c:v>FY10</c:v>
                </c:pt>
                <c:pt idx="1">
                  <c:v>FY11</c:v>
                </c:pt>
                <c:pt idx="2">
                  <c:v>FY12</c:v>
                </c:pt>
                <c:pt idx="3">
                  <c:v>FY13</c:v>
                </c:pt>
                <c:pt idx="4">
                  <c:v>FY14</c:v>
                </c:pt>
                <c:pt idx="5">
                  <c:v>FY15</c:v>
                </c:pt>
                <c:pt idx="6">
                  <c:v>FY16</c:v>
                </c:pt>
                <c:pt idx="7">
                  <c:v>FY17</c:v>
                </c:pt>
                <c:pt idx="8">
                  <c:v>FY18</c:v>
                </c:pt>
                <c:pt idx="9">
                  <c:v>FY19</c:v>
                </c:pt>
                <c:pt idx="10">
                  <c:v>FY20</c:v>
                </c:pt>
                <c:pt idx="11">
                  <c:v>Q1 FY21</c:v>
                </c:pt>
                <c:pt idx="12">
                  <c:v>Q2 FY21</c:v>
                </c:pt>
                <c:pt idx="13">
                  <c:v>Q3 FY21</c:v>
                </c:pt>
                <c:pt idx="14">
                  <c:v>Q4 FY21</c:v>
                </c:pt>
                <c:pt idx="15">
                  <c:v>Q1 FY22</c:v>
                </c:pt>
                <c:pt idx="16">
                  <c:v>Q2 FY22</c:v>
                </c:pt>
                <c:pt idx="17">
                  <c:v>Q3 FY22</c:v>
                </c:pt>
              </c:strCache>
            </c:strRef>
          </c:cat>
          <c:val>
            <c:numRef>
              <c:f>Sheet1!$F$2:$F$19</c:f>
              <c:numCache>
                <c:formatCode>#,##0.0</c:formatCode>
                <c:ptCount val="18"/>
                <c:pt idx="0">
                  <c:v>15.52111</c:v>
                </c:pt>
                <c:pt idx="1">
                  <c:v>18.454519999999999</c:v>
                </c:pt>
                <c:pt idx="2">
                  <c:v>24.503450000000001</c:v>
                </c:pt>
                <c:pt idx="3">
                  <c:v>27.541709999999998</c:v>
                </c:pt>
                <c:pt idx="4">
                  <c:v>29.46255</c:v>
                </c:pt>
                <c:pt idx="5">
                  <c:v>31.692139999999998</c:v>
                </c:pt>
                <c:pt idx="6">
                  <c:v>38.821510000000004</c:v>
                </c:pt>
                <c:pt idx="7">
                  <c:v>57.26023</c:v>
                </c:pt>
                <c:pt idx="8">
                  <c:v>69.022390000000001</c:v>
                </c:pt>
                <c:pt idx="9">
                  <c:v>77.641630000000006</c:v>
                </c:pt>
                <c:pt idx="10">
                  <c:v>86.759190000000004</c:v>
                </c:pt>
                <c:pt idx="11">
                  <c:v>87.66919</c:v>
                </c:pt>
                <c:pt idx="12">
                  <c:v>89.229420000000005</c:v>
                </c:pt>
                <c:pt idx="13">
                  <c:v>91.153809999999993</c:v>
                </c:pt>
                <c:pt idx="14">
                  <c:v>94.433785</c:v>
                </c:pt>
                <c:pt idx="15">
                  <c:v>96.955505000000002</c:v>
                </c:pt>
                <c:pt idx="16">
                  <c:v>101.53284499999999</c:v>
                </c:pt>
                <c:pt idx="17">
                  <c:v>104.87853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Sheet1!$J$2:$J$18</c15:f>
                <c15:dlblRangeCache>
                  <c:ptCount val="17"/>
                  <c:pt idx="0">
                    <c:v>10%</c:v>
                  </c:pt>
                  <c:pt idx="1">
                    <c:v>11%</c:v>
                  </c:pt>
                  <c:pt idx="2">
                    <c:v>12%</c:v>
                  </c:pt>
                  <c:pt idx="3">
                    <c:v>12%</c:v>
                  </c:pt>
                  <c:pt idx="4">
                    <c:v>12%</c:v>
                  </c:pt>
                  <c:pt idx="5">
                    <c:v>12%</c:v>
                  </c:pt>
                  <c:pt idx="6">
                    <c:v>13%</c:v>
                  </c:pt>
                  <c:pt idx="7">
                    <c:v>18%</c:v>
                  </c:pt>
                  <c:pt idx="8">
                    <c:v>20%</c:v>
                  </c:pt>
                  <c:pt idx="9">
                    <c:v>22%</c:v>
                  </c:pt>
                  <c:pt idx="10">
                    <c:v>23%</c:v>
                  </c:pt>
                  <c:pt idx="11">
                    <c:v>23.6%</c:v>
                  </c:pt>
                  <c:pt idx="12">
                    <c:v>23.9%</c:v>
                  </c:pt>
                  <c:pt idx="13">
                    <c:v>24.3%</c:v>
                  </c:pt>
                  <c:pt idx="14">
                    <c:v>24.7%</c:v>
                  </c:pt>
                  <c:pt idx="15">
                    <c:v>25.2%</c:v>
                  </c:pt>
                  <c:pt idx="16">
                    <c:v>26.1%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3A-867F-4F9F-A0C5-D772D77ECC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88633967"/>
        <c:axId val="1336058815"/>
      </c:barChart>
      <c:catAx>
        <c:axId val="10886339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336058815"/>
        <c:crosses val="autoZero"/>
        <c:auto val="1"/>
        <c:lblAlgn val="ctr"/>
        <c:lblOffset val="100"/>
        <c:noMultiLvlLbl val="0"/>
      </c:catAx>
      <c:valAx>
        <c:axId val="13360588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0886339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4825300400269224E-2"/>
          <c:y val="0.93420814572430011"/>
          <c:w val="0.41111067768079224"/>
          <c:h val="6.579201997782112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 sz="800"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r>
              <a:rPr lang="en-US" sz="10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Source-wise daily generation</a:t>
            </a:r>
            <a:r>
              <a:rPr lang="en-US" sz="10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b="1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(Q3 FY22)</a:t>
            </a:r>
          </a:p>
        </c:rich>
      </c:tx>
      <c:layout>
        <c:manualLayout>
          <c:xMode val="edge"/>
          <c:yMode val="edge"/>
          <c:x val="6.0740073859195595E-3"/>
          <c:y val="1.208103999680375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spc="0" baseline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2110744204833377E-2"/>
          <c:y val="0.12739569790745936"/>
          <c:w val="0.86319606914857339"/>
          <c:h val="0.63057910278277418"/>
        </c:manualLayout>
      </c:layout>
      <c:area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Coal</c:v>
                </c:pt>
              </c:strCache>
            </c:strRef>
          </c:tx>
          <c:spPr>
            <a:solidFill>
              <a:srgbClr val="009CD8"/>
            </a:solidFill>
            <a:ln>
              <a:solidFill>
                <a:srgbClr val="009CD8"/>
              </a:solidFill>
            </a:ln>
            <a:effectLst/>
          </c:spPr>
          <c:cat>
            <c:numRef>
              <c:f>Sheet1!$A$2:$A$84</c:f>
              <c:numCache>
                <c:formatCode>m/d/yyyy</c:formatCode>
                <c:ptCount val="83"/>
                <c:pt idx="0">
                  <c:v>44470</c:v>
                </c:pt>
                <c:pt idx="1">
                  <c:v>44471</c:v>
                </c:pt>
                <c:pt idx="2">
                  <c:v>44472</c:v>
                </c:pt>
                <c:pt idx="3">
                  <c:v>44473</c:v>
                </c:pt>
                <c:pt idx="4">
                  <c:v>44474</c:v>
                </c:pt>
                <c:pt idx="5">
                  <c:v>44475</c:v>
                </c:pt>
                <c:pt idx="6">
                  <c:v>44476</c:v>
                </c:pt>
                <c:pt idx="7">
                  <c:v>44477</c:v>
                </c:pt>
                <c:pt idx="8">
                  <c:v>44478</c:v>
                </c:pt>
                <c:pt idx="9">
                  <c:v>44479</c:v>
                </c:pt>
                <c:pt idx="10">
                  <c:v>44480</c:v>
                </c:pt>
                <c:pt idx="11">
                  <c:v>44481</c:v>
                </c:pt>
                <c:pt idx="12">
                  <c:v>44482</c:v>
                </c:pt>
                <c:pt idx="13">
                  <c:v>44483</c:v>
                </c:pt>
                <c:pt idx="14">
                  <c:v>44484</c:v>
                </c:pt>
                <c:pt idx="15">
                  <c:v>44485</c:v>
                </c:pt>
                <c:pt idx="16">
                  <c:v>44486</c:v>
                </c:pt>
                <c:pt idx="17">
                  <c:v>44487</c:v>
                </c:pt>
                <c:pt idx="18">
                  <c:v>44488</c:v>
                </c:pt>
                <c:pt idx="19">
                  <c:v>44489</c:v>
                </c:pt>
                <c:pt idx="20">
                  <c:v>44490</c:v>
                </c:pt>
                <c:pt idx="21">
                  <c:v>44491</c:v>
                </c:pt>
                <c:pt idx="22">
                  <c:v>44492</c:v>
                </c:pt>
                <c:pt idx="23">
                  <c:v>44493</c:v>
                </c:pt>
                <c:pt idx="24">
                  <c:v>44494</c:v>
                </c:pt>
                <c:pt idx="25">
                  <c:v>44495</c:v>
                </c:pt>
                <c:pt idx="26">
                  <c:v>44496</c:v>
                </c:pt>
                <c:pt idx="27">
                  <c:v>44497</c:v>
                </c:pt>
                <c:pt idx="28">
                  <c:v>44498</c:v>
                </c:pt>
                <c:pt idx="29">
                  <c:v>44499</c:v>
                </c:pt>
                <c:pt idx="30">
                  <c:v>44500</c:v>
                </c:pt>
                <c:pt idx="31">
                  <c:v>44501</c:v>
                </c:pt>
                <c:pt idx="32">
                  <c:v>44502</c:v>
                </c:pt>
                <c:pt idx="33">
                  <c:v>44503</c:v>
                </c:pt>
                <c:pt idx="34">
                  <c:v>44504</c:v>
                </c:pt>
                <c:pt idx="35">
                  <c:v>44505</c:v>
                </c:pt>
                <c:pt idx="36">
                  <c:v>44506</c:v>
                </c:pt>
                <c:pt idx="37">
                  <c:v>44507</c:v>
                </c:pt>
                <c:pt idx="38">
                  <c:v>44508</c:v>
                </c:pt>
                <c:pt idx="39">
                  <c:v>44509</c:v>
                </c:pt>
                <c:pt idx="40">
                  <c:v>44510</c:v>
                </c:pt>
                <c:pt idx="41">
                  <c:v>44511</c:v>
                </c:pt>
                <c:pt idx="42">
                  <c:v>44512</c:v>
                </c:pt>
                <c:pt idx="43">
                  <c:v>44513</c:v>
                </c:pt>
                <c:pt idx="44">
                  <c:v>44514</c:v>
                </c:pt>
                <c:pt idx="45">
                  <c:v>44515</c:v>
                </c:pt>
                <c:pt idx="46">
                  <c:v>44516</c:v>
                </c:pt>
                <c:pt idx="47">
                  <c:v>44517</c:v>
                </c:pt>
                <c:pt idx="48">
                  <c:v>44518</c:v>
                </c:pt>
                <c:pt idx="49">
                  <c:v>44519</c:v>
                </c:pt>
                <c:pt idx="50">
                  <c:v>44520</c:v>
                </c:pt>
                <c:pt idx="51">
                  <c:v>44521</c:v>
                </c:pt>
                <c:pt idx="52">
                  <c:v>44522</c:v>
                </c:pt>
                <c:pt idx="53">
                  <c:v>44523</c:v>
                </c:pt>
                <c:pt idx="54">
                  <c:v>44524</c:v>
                </c:pt>
                <c:pt idx="55">
                  <c:v>44525</c:v>
                </c:pt>
                <c:pt idx="56">
                  <c:v>44526</c:v>
                </c:pt>
                <c:pt idx="57">
                  <c:v>44527</c:v>
                </c:pt>
                <c:pt idx="58">
                  <c:v>44528</c:v>
                </c:pt>
                <c:pt idx="59">
                  <c:v>44529</c:v>
                </c:pt>
                <c:pt idx="60">
                  <c:v>44530</c:v>
                </c:pt>
                <c:pt idx="61">
                  <c:v>44531</c:v>
                </c:pt>
                <c:pt idx="62">
                  <c:v>44532</c:v>
                </c:pt>
                <c:pt idx="63">
                  <c:v>44533</c:v>
                </c:pt>
                <c:pt idx="64">
                  <c:v>44534</c:v>
                </c:pt>
                <c:pt idx="65">
                  <c:v>44535</c:v>
                </c:pt>
                <c:pt idx="66">
                  <c:v>44536</c:v>
                </c:pt>
                <c:pt idx="67">
                  <c:v>44537</c:v>
                </c:pt>
                <c:pt idx="68">
                  <c:v>44538</c:v>
                </c:pt>
                <c:pt idx="69">
                  <c:v>44539</c:v>
                </c:pt>
                <c:pt idx="70">
                  <c:v>44540</c:v>
                </c:pt>
                <c:pt idx="71">
                  <c:v>44541</c:v>
                </c:pt>
                <c:pt idx="72">
                  <c:v>44542</c:v>
                </c:pt>
                <c:pt idx="73">
                  <c:v>44543</c:v>
                </c:pt>
                <c:pt idx="74">
                  <c:v>44544</c:v>
                </c:pt>
                <c:pt idx="75">
                  <c:v>44545</c:v>
                </c:pt>
                <c:pt idx="76">
                  <c:v>44546</c:v>
                </c:pt>
                <c:pt idx="77">
                  <c:v>44547</c:v>
                </c:pt>
                <c:pt idx="78">
                  <c:v>44548</c:v>
                </c:pt>
                <c:pt idx="79">
                  <c:v>44549</c:v>
                </c:pt>
                <c:pt idx="80">
                  <c:v>44550</c:v>
                </c:pt>
                <c:pt idx="81">
                  <c:v>44551</c:v>
                </c:pt>
                <c:pt idx="82">
                  <c:v>44552</c:v>
                </c:pt>
              </c:numCache>
            </c:numRef>
          </c:cat>
          <c:val>
            <c:numRef>
              <c:f>Sheet1!$B$2:$B$84</c:f>
              <c:numCache>
                <c:formatCode>General</c:formatCode>
                <c:ptCount val="83"/>
                <c:pt idx="0">
                  <c:v>2617</c:v>
                </c:pt>
                <c:pt idx="1">
                  <c:v>2505</c:v>
                </c:pt>
                <c:pt idx="2">
                  <c:v>2463</c:v>
                </c:pt>
                <c:pt idx="3">
                  <c:v>2592</c:v>
                </c:pt>
                <c:pt idx="4">
                  <c:v>2648</c:v>
                </c:pt>
                <c:pt idx="5">
                  <c:v>2687</c:v>
                </c:pt>
                <c:pt idx="6">
                  <c:v>2702</c:v>
                </c:pt>
                <c:pt idx="7">
                  <c:v>2725</c:v>
                </c:pt>
                <c:pt idx="8">
                  <c:v>2659</c:v>
                </c:pt>
                <c:pt idx="9">
                  <c:v>2592</c:v>
                </c:pt>
                <c:pt idx="10">
                  <c:v>2700</c:v>
                </c:pt>
                <c:pt idx="11">
                  <c:v>2728</c:v>
                </c:pt>
                <c:pt idx="12">
                  <c:v>2752</c:v>
                </c:pt>
                <c:pt idx="13">
                  <c:v>2721</c:v>
                </c:pt>
                <c:pt idx="14">
                  <c:v>2721</c:v>
                </c:pt>
                <c:pt idx="15">
                  <c:v>2711</c:v>
                </c:pt>
                <c:pt idx="16">
                  <c:v>2503</c:v>
                </c:pt>
                <c:pt idx="17">
                  <c:v>2374</c:v>
                </c:pt>
                <c:pt idx="18">
                  <c:v>2496</c:v>
                </c:pt>
                <c:pt idx="19">
                  <c:v>2587</c:v>
                </c:pt>
                <c:pt idx="20">
                  <c:v>2553</c:v>
                </c:pt>
                <c:pt idx="21">
                  <c:v>2562</c:v>
                </c:pt>
                <c:pt idx="22">
                  <c:v>2520</c:v>
                </c:pt>
                <c:pt idx="23">
                  <c:v>2411</c:v>
                </c:pt>
                <c:pt idx="24">
                  <c:v>2519</c:v>
                </c:pt>
                <c:pt idx="25">
                  <c:v>2586</c:v>
                </c:pt>
                <c:pt idx="26">
                  <c:v>2565</c:v>
                </c:pt>
                <c:pt idx="27">
                  <c:v>2535</c:v>
                </c:pt>
                <c:pt idx="28">
                  <c:v>2568</c:v>
                </c:pt>
                <c:pt idx="29">
                  <c:v>2513</c:v>
                </c:pt>
                <c:pt idx="30">
                  <c:v>2449</c:v>
                </c:pt>
                <c:pt idx="31">
                  <c:v>2520</c:v>
                </c:pt>
                <c:pt idx="32">
                  <c:v>2557</c:v>
                </c:pt>
                <c:pt idx="33">
                  <c:v>2493</c:v>
                </c:pt>
                <c:pt idx="34">
                  <c:v>2214</c:v>
                </c:pt>
                <c:pt idx="35">
                  <c:v>2072</c:v>
                </c:pt>
                <c:pt idx="36">
                  <c:v>2174</c:v>
                </c:pt>
                <c:pt idx="37">
                  <c:v>2230</c:v>
                </c:pt>
                <c:pt idx="38">
                  <c:v>2396</c:v>
                </c:pt>
                <c:pt idx="39">
                  <c:v>2512</c:v>
                </c:pt>
                <c:pt idx="40">
                  <c:v>2576</c:v>
                </c:pt>
                <c:pt idx="41">
                  <c:v>2513</c:v>
                </c:pt>
                <c:pt idx="42">
                  <c:v>2530</c:v>
                </c:pt>
                <c:pt idx="43">
                  <c:v>2569</c:v>
                </c:pt>
                <c:pt idx="44">
                  <c:v>2523</c:v>
                </c:pt>
                <c:pt idx="45">
                  <c:v>2523</c:v>
                </c:pt>
                <c:pt idx="46">
                  <c:v>2578</c:v>
                </c:pt>
                <c:pt idx="47">
                  <c:v>2617</c:v>
                </c:pt>
                <c:pt idx="48">
                  <c:v>2629</c:v>
                </c:pt>
                <c:pt idx="49">
                  <c:v>2545</c:v>
                </c:pt>
                <c:pt idx="50">
                  <c:v>2538</c:v>
                </c:pt>
                <c:pt idx="51">
                  <c:v>2421</c:v>
                </c:pt>
                <c:pt idx="52">
                  <c:v>2583</c:v>
                </c:pt>
                <c:pt idx="53">
                  <c:v>2695</c:v>
                </c:pt>
                <c:pt idx="54">
                  <c:v>2720</c:v>
                </c:pt>
                <c:pt idx="55">
                  <c:v>2707</c:v>
                </c:pt>
                <c:pt idx="56">
                  <c:v>2722</c:v>
                </c:pt>
                <c:pt idx="57">
                  <c:v>2690</c:v>
                </c:pt>
                <c:pt idx="58">
                  <c:v>2537</c:v>
                </c:pt>
                <c:pt idx="59">
                  <c:v>2579</c:v>
                </c:pt>
                <c:pt idx="60">
                  <c:v>2589</c:v>
                </c:pt>
                <c:pt idx="61">
                  <c:v>2554</c:v>
                </c:pt>
                <c:pt idx="62">
                  <c:v>2503</c:v>
                </c:pt>
                <c:pt idx="63">
                  <c:v>2544</c:v>
                </c:pt>
                <c:pt idx="64">
                  <c:v>2595</c:v>
                </c:pt>
                <c:pt idx="65">
                  <c:v>2547</c:v>
                </c:pt>
                <c:pt idx="66">
                  <c:v>2633</c:v>
                </c:pt>
                <c:pt idx="67">
                  <c:v>2690</c:v>
                </c:pt>
                <c:pt idx="68">
                  <c:v>2719</c:v>
                </c:pt>
                <c:pt idx="69">
                  <c:v>2744</c:v>
                </c:pt>
                <c:pt idx="70">
                  <c:v>2691</c:v>
                </c:pt>
                <c:pt idx="71">
                  <c:v>2693</c:v>
                </c:pt>
                <c:pt idx="72">
                  <c:v>2609</c:v>
                </c:pt>
                <c:pt idx="73">
                  <c:v>2723</c:v>
                </c:pt>
                <c:pt idx="74">
                  <c:v>2773</c:v>
                </c:pt>
                <c:pt idx="75">
                  <c:v>2776</c:v>
                </c:pt>
                <c:pt idx="76">
                  <c:v>2790</c:v>
                </c:pt>
                <c:pt idx="77">
                  <c:v>2774</c:v>
                </c:pt>
                <c:pt idx="78">
                  <c:v>2763</c:v>
                </c:pt>
                <c:pt idx="79">
                  <c:v>2637</c:v>
                </c:pt>
                <c:pt idx="80">
                  <c:v>2834</c:v>
                </c:pt>
                <c:pt idx="81">
                  <c:v>2944</c:v>
                </c:pt>
                <c:pt idx="82">
                  <c:v>3003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D8-9540-A805-037670957FF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Hydro</c:v>
                </c:pt>
              </c:strCache>
            </c:strRef>
          </c:tx>
          <c:spPr>
            <a:solidFill>
              <a:srgbClr val="71C9EB"/>
            </a:solidFill>
            <a:ln>
              <a:solidFill>
                <a:srgbClr val="71C9EB"/>
              </a:solidFill>
            </a:ln>
            <a:effectLst/>
          </c:spPr>
          <c:cat>
            <c:numRef>
              <c:f>Sheet1!$A$2:$A$84</c:f>
              <c:numCache>
                <c:formatCode>m/d/yyyy</c:formatCode>
                <c:ptCount val="83"/>
                <c:pt idx="0">
                  <c:v>44470</c:v>
                </c:pt>
                <c:pt idx="1">
                  <c:v>44471</c:v>
                </c:pt>
                <c:pt idx="2">
                  <c:v>44472</c:v>
                </c:pt>
                <c:pt idx="3">
                  <c:v>44473</c:v>
                </c:pt>
                <c:pt idx="4">
                  <c:v>44474</c:v>
                </c:pt>
                <c:pt idx="5">
                  <c:v>44475</c:v>
                </c:pt>
                <c:pt idx="6">
                  <c:v>44476</c:v>
                </c:pt>
                <c:pt idx="7">
                  <c:v>44477</c:v>
                </c:pt>
                <c:pt idx="8">
                  <c:v>44478</c:v>
                </c:pt>
                <c:pt idx="9">
                  <c:v>44479</c:v>
                </c:pt>
                <c:pt idx="10">
                  <c:v>44480</c:v>
                </c:pt>
                <c:pt idx="11">
                  <c:v>44481</c:v>
                </c:pt>
                <c:pt idx="12">
                  <c:v>44482</c:v>
                </c:pt>
                <c:pt idx="13">
                  <c:v>44483</c:v>
                </c:pt>
                <c:pt idx="14">
                  <c:v>44484</c:v>
                </c:pt>
                <c:pt idx="15">
                  <c:v>44485</c:v>
                </c:pt>
                <c:pt idx="16">
                  <c:v>44486</c:v>
                </c:pt>
                <c:pt idx="17">
                  <c:v>44487</c:v>
                </c:pt>
                <c:pt idx="18">
                  <c:v>44488</c:v>
                </c:pt>
                <c:pt idx="19">
                  <c:v>44489</c:v>
                </c:pt>
                <c:pt idx="20">
                  <c:v>44490</c:v>
                </c:pt>
                <c:pt idx="21">
                  <c:v>44491</c:v>
                </c:pt>
                <c:pt idx="22">
                  <c:v>44492</c:v>
                </c:pt>
                <c:pt idx="23">
                  <c:v>44493</c:v>
                </c:pt>
                <c:pt idx="24">
                  <c:v>44494</c:v>
                </c:pt>
                <c:pt idx="25">
                  <c:v>44495</c:v>
                </c:pt>
                <c:pt idx="26">
                  <c:v>44496</c:v>
                </c:pt>
                <c:pt idx="27">
                  <c:v>44497</c:v>
                </c:pt>
                <c:pt idx="28">
                  <c:v>44498</c:v>
                </c:pt>
                <c:pt idx="29">
                  <c:v>44499</c:v>
                </c:pt>
                <c:pt idx="30">
                  <c:v>44500</c:v>
                </c:pt>
                <c:pt idx="31">
                  <c:v>44501</c:v>
                </c:pt>
                <c:pt idx="32">
                  <c:v>44502</c:v>
                </c:pt>
                <c:pt idx="33">
                  <c:v>44503</c:v>
                </c:pt>
                <c:pt idx="34">
                  <c:v>44504</c:v>
                </c:pt>
                <c:pt idx="35">
                  <c:v>44505</c:v>
                </c:pt>
                <c:pt idx="36">
                  <c:v>44506</c:v>
                </c:pt>
                <c:pt idx="37">
                  <c:v>44507</c:v>
                </c:pt>
                <c:pt idx="38">
                  <c:v>44508</c:v>
                </c:pt>
                <c:pt idx="39">
                  <c:v>44509</c:v>
                </c:pt>
                <c:pt idx="40">
                  <c:v>44510</c:v>
                </c:pt>
                <c:pt idx="41">
                  <c:v>44511</c:v>
                </c:pt>
                <c:pt idx="42">
                  <c:v>44512</c:v>
                </c:pt>
                <c:pt idx="43">
                  <c:v>44513</c:v>
                </c:pt>
                <c:pt idx="44">
                  <c:v>44514</c:v>
                </c:pt>
                <c:pt idx="45">
                  <c:v>44515</c:v>
                </c:pt>
                <c:pt idx="46">
                  <c:v>44516</c:v>
                </c:pt>
                <c:pt idx="47">
                  <c:v>44517</c:v>
                </c:pt>
                <c:pt idx="48">
                  <c:v>44518</c:v>
                </c:pt>
                <c:pt idx="49">
                  <c:v>44519</c:v>
                </c:pt>
                <c:pt idx="50">
                  <c:v>44520</c:v>
                </c:pt>
                <c:pt idx="51">
                  <c:v>44521</c:v>
                </c:pt>
                <c:pt idx="52">
                  <c:v>44522</c:v>
                </c:pt>
                <c:pt idx="53">
                  <c:v>44523</c:v>
                </c:pt>
                <c:pt idx="54">
                  <c:v>44524</c:v>
                </c:pt>
                <c:pt idx="55">
                  <c:v>44525</c:v>
                </c:pt>
                <c:pt idx="56">
                  <c:v>44526</c:v>
                </c:pt>
                <c:pt idx="57">
                  <c:v>44527</c:v>
                </c:pt>
                <c:pt idx="58">
                  <c:v>44528</c:v>
                </c:pt>
                <c:pt idx="59">
                  <c:v>44529</c:v>
                </c:pt>
                <c:pt idx="60">
                  <c:v>44530</c:v>
                </c:pt>
                <c:pt idx="61">
                  <c:v>44531</c:v>
                </c:pt>
                <c:pt idx="62">
                  <c:v>44532</c:v>
                </c:pt>
                <c:pt idx="63">
                  <c:v>44533</c:v>
                </c:pt>
                <c:pt idx="64">
                  <c:v>44534</c:v>
                </c:pt>
                <c:pt idx="65">
                  <c:v>44535</c:v>
                </c:pt>
                <c:pt idx="66">
                  <c:v>44536</c:v>
                </c:pt>
                <c:pt idx="67">
                  <c:v>44537</c:v>
                </c:pt>
                <c:pt idx="68">
                  <c:v>44538</c:v>
                </c:pt>
                <c:pt idx="69">
                  <c:v>44539</c:v>
                </c:pt>
                <c:pt idx="70">
                  <c:v>44540</c:v>
                </c:pt>
                <c:pt idx="71">
                  <c:v>44541</c:v>
                </c:pt>
                <c:pt idx="72">
                  <c:v>44542</c:v>
                </c:pt>
                <c:pt idx="73">
                  <c:v>44543</c:v>
                </c:pt>
                <c:pt idx="74">
                  <c:v>44544</c:v>
                </c:pt>
                <c:pt idx="75">
                  <c:v>44545</c:v>
                </c:pt>
                <c:pt idx="76">
                  <c:v>44546</c:v>
                </c:pt>
                <c:pt idx="77">
                  <c:v>44547</c:v>
                </c:pt>
                <c:pt idx="78">
                  <c:v>44548</c:v>
                </c:pt>
                <c:pt idx="79">
                  <c:v>44549</c:v>
                </c:pt>
                <c:pt idx="80">
                  <c:v>44550</c:v>
                </c:pt>
                <c:pt idx="81">
                  <c:v>44551</c:v>
                </c:pt>
                <c:pt idx="82">
                  <c:v>44552</c:v>
                </c:pt>
              </c:numCache>
            </c:numRef>
          </c:cat>
          <c:val>
            <c:numRef>
              <c:f>Sheet1!$C$2:$C$84</c:f>
              <c:numCache>
                <c:formatCode>General</c:formatCode>
                <c:ptCount val="83"/>
                <c:pt idx="0">
                  <c:v>649</c:v>
                </c:pt>
                <c:pt idx="1">
                  <c:v>618</c:v>
                </c:pt>
                <c:pt idx="2">
                  <c:v>622</c:v>
                </c:pt>
                <c:pt idx="3">
                  <c:v>655</c:v>
                </c:pt>
                <c:pt idx="4">
                  <c:v>629</c:v>
                </c:pt>
                <c:pt idx="5">
                  <c:v>601</c:v>
                </c:pt>
                <c:pt idx="6">
                  <c:v>598</c:v>
                </c:pt>
                <c:pt idx="7">
                  <c:v>579</c:v>
                </c:pt>
                <c:pt idx="8">
                  <c:v>576</c:v>
                </c:pt>
                <c:pt idx="9">
                  <c:v>551</c:v>
                </c:pt>
                <c:pt idx="10">
                  <c:v>570</c:v>
                </c:pt>
                <c:pt idx="11">
                  <c:v>577</c:v>
                </c:pt>
                <c:pt idx="12">
                  <c:v>554</c:v>
                </c:pt>
                <c:pt idx="13">
                  <c:v>518</c:v>
                </c:pt>
                <c:pt idx="14">
                  <c:v>518</c:v>
                </c:pt>
                <c:pt idx="15">
                  <c:v>507</c:v>
                </c:pt>
                <c:pt idx="16">
                  <c:v>508</c:v>
                </c:pt>
                <c:pt idx="17">
                  <c:v>529</c:v>
                </c:pt>
                <c:pt idx="18">
                  <c:v>569</c:v>
                </c:pt>
                <c:pt idx="19">
                  <c:v>572</c:v>
                </c:pt>
                <c:pt idx="20">
                  <c:v>570</c:v>
                </c:pt>
                <c:pt idx="21">
                  <c:v>564</c:v>
                </c:pt>
                <c:pt idx="22">
                  <c:v>544</c:v>
                </c:pt>
                <c:pt idx="23">
                  <c:v>518</c:v>
                </c:pt>
                <c:pt idx="24">
                  <c:v>510</c:v>
                </c:pt>
                <c:pt idx="25">
                  <c:v>516</c:v>
                </c:pt>
                <c:pt idx="26">
                  <c:v>503</c:v>
                </c:pt>
                <c:pt idx="27">
                  <c:v>507</c:v>
                </c:pt>
                <c:pt idx="28">
                  <c:v>504</c:v>
                </c:pt>
                <c:pt idx="29">
                  <c:v>482</c:v>
                </c:pt>
                <c:pt idx="30">
                  <c:v>460</c:v>
                </c:pt>
                <c:pt idx="31">
                  <c:v>432</c:v>
                </c:pt>
                <c:pt idx="32">
                  <c:v>419</c:v>
                </c:pt>
                <c:pt idx="33">
                  <c:v>416</c:v>
                </c:pt>
                <c:pt idx="34">
                  <c:v>386</c:v>
                </c:pt>
                <c:pt idx="35">
                  <c:v>394</c:v>
                </c:pt>
                <c:pt idx="36">
                  <c:v>407</c:v>
                </c:pt>
                <c:pt idx="37">
                  <c:v>406</c:v>
                </c:pt>
                <c:pt idx="38">
                  <c:v>410</c:v>
                </c:pt>
                <c:pt idx="39">
                  <c:v>388</c:v>
                </c:pt>
                <c:pt idx="40">
                  <c:v>393</c:v>
                </c:pt>
                <c:pt idx="41">
                  <c:v>379</c:v>
                </c:pt>
                <c:pt idx="42">
                  <c:v>375</c:v>
                </c:pt>
                <c:pt idx="43">
                  <c:v>366</c:v>
                </c:pt>
                <c:pt idx="44">
                  <c:v>336</c:v>
                </c:pt>
                <c:pt idx="45">
                  <c:v>336</c:v>
                </c:pt>
                <c:pt idx="46">
                  <c:v>335</c:v>
                </c:pt>
                <c:pt idx="47">
                  <c:v>350</c:v>
                </c:pt>
                <c:pt idx="48">
                  <c:v>361</c:v>
                </c:pt>
                <c:pt idx="49">
                  <c:v>315</c:v>
                </c:pt>
                <c:pt idx="50">
                  <c:v>317</c:v>
                </c:pt>
                <c:pt idx="51">
                  <c:v>308</c:v>
                </c:pt>
                <c:pt idx="52">
                  <c:v>321</c:v>
                </c:pt>
                <c:pt idx="53">
                  <c:v>324</c:v>
                </c:pt>
                <c:pt idx="54">
                  <c:v>321</c:v>
                </c:pt>
                <c:pt idx="55">
                  <c:v>312</c:v>
                </c:pt>
                <c:pt idx="56">
                  <c:v>321</c:v>
                </c:pt>
                <c:pt idx="57">
                  <c:v>315</c:v>
                </c:pt>
                <c:pt idx="58">
                  <c:v>294</c:v>
                </c:pt>
                <c:pt idx="59">
                  <c:v>310</c:v>
                </c:pt>
                <c:pt idx="60">
                  <c:v>313</c:v>
                </c:pt>
                <c:pt idx="61">
                  <c:v>306</c:v>
                </c:pt>
                <c:pt idx="62">
                  <c:v>309</c:v>
                </c:pt>
                <c:pt idx="63">
                  <c:v>321</c:v>
                </c:pt>
                <c:pt idx="64">
                  <c:v>317</c:v>
                </c:pt>
                <c:pt idx="65">
                  <c:v>291</c:v>
                </c:pt>
                <c:pt idx="66">
                  <c:v>297</c:v>
                </c:pt>
                <c:pt idx="67">
                  <c:v>284</c:v>
                </c:pt>
                <c:pt idx="68">
                  <c:v>296</c:v>
                </c:pt>
                <c:pt idx="69">
                  <c:v>303</c:v>
                </c:pt>
                <c:pt idx="70">
                  <c:v>298</c:v>
                </c:pt>
                <c:pt idx="71">
                  <c:v>296</c:v>
                </c:pt>
                <c:pt idx="72">
                  <c:v>263</c:v>
                </c:pt>
                <c:pt idx="73">
                  <c:v>289</c:v>
                </c:pt>
                <c:pt idx="74">
                  <c:v>289</c:v>
                </c:pt>
                <c:pt idx="75">
                  <c:v>286</c:v>
                </c:pt>
                <c:pt idx="76">
                  <c:v>272</c:v>
                </c:pt>
                <c:pt idx="77">
                  <c:v>268</c:v>
                </c:pt>
                <c:pt idx="78">
                  <c:v>241</c:v>
                </c:pt>
                <c:pt idx="79">
                  <c:v>241</c:v>
                </c:pt>
                <c:pt idx="80">
                  <c:v>263</c:v>
                </c:pt>
                <c:pt idx="81">
                  <c:v>283</c:v>
                </c:pt>
                <c:pt idx="82">
                  <c:v>271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ED8-9540-A805-037670957FF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Solar</c:v>
                </c:pt>
              </c:strCache>
            </c:strRef>
          </c:tx>
          <c:spPr>
            <a:solidFill>
              <a:srgbClr val="87BD41"/>
            </a:solidFill>
            <a:ln>
              <a:solidFill>
                <a:srgbClr val="87BD41"/>
              </a:solidFill>
            </a:ln>
            <a:effectLst/>
          </c:spPr>
          <c:cat>
            <c:numRef>
              <c:f>Sheet1!$A$2:$A$84</c:f>
              <c:numCache>
                <c:formatCode>m/d/yyyy</c:formatCode>
                <c:ptCount val="83"/>
                <c:pt idx="0">
                  <c:v>44470</c:v>
                </c:pt>
                <c:pt idx="1">
                  <c:v>44471</c:v>
                </c:pt>
                <c:pt idx="2">
                  <c:v>44472</c:v>
                </c:pt>
                <c:pt idx="3">
                  <c:v>44473</c:v>
                </c:pt>
                <c:pt idx="4">
                  <c:v>44474</c:v>
                </c:pt>
                <c:pt idx="5">
                  <c:v>44475</c:v>
                </c:pt>
                <c:pt idx="6">
                  <c:v>44476</c:v>
                </c:pt>
                <c:pt idx="7">
                  <c:v>44477</c:v>
                </c:pt>
                <c:pt idx="8">
                  <c:v>44478</c:v>
                </c:pt>
                <c:pt idx="9">
                  <c:v>44479</c:v>
                </c:pt>
                <c:pt idx="10">
                  <c:v>44480</c:v>
                </c:pt>
                <c:pt idx="11">
                  <c:v>44481</c:v>
                </c:pt>
                <c:pt idx="12">
                  <c:v>44482</c:v>
                </c:pt>
                <c:pt idx="13">
                  <c:v>44483</c:v>
                </c:pt>
                <c:pt idx="14">
                  <c:v>44484</c:v>
                </c:pt>
                <c:pt idx="15">
                  <c:v>44485</c:v>
                </c:pt>
                <c:pt idx="16">
                  <c:v>44486</c:v>
                </c:pt>
                <c:pt idx="17">
                  <c:v>44487</c:v>
                </c:pt>
                <c:pt idx="18">
                  <c:v>44488</c:v>
                </c:pt>
                <c:pt idx="19">
                  <c:v>44489</c:v>
                </c:pt>
                <c:pt idx="20">
                  <c:v>44490</c:v>
                </c:pt>
                <c:pt idx="21">
                  <c:v>44491</c:v>
                </c:pt>
                <c:pt idx="22">
                  <c:v>44492</c:v>
                </c:pt>
                <c:pt idx="23">
                  <c:v>44493</c:v>
                </c:pt>
                <c:pt idx="24">
                  <c:v>44494</c:v>
                </c:pt>
                <c:pt idx="25">
                  <c:v>44495</c:v>
                </c:pt>
                <c:pt idx="26">
                  <c:v>44496</c:v>
                </c:pt>
                <c:pt idx="27">
                  <c:v>44497</c:v>
                </c:pt>
                <c:pt idx="28">
                  <c:v>44498</c:v>
                </c:pt>
                <c:pt idx="29">
                  <c:v>44499</c:v>
                </c:pt>
                <c:pt idx="30">
                  <c:v>44500</c:v>
                </c:pt>
                <c:pt idx="31">
                  <c:v>44501</c:v>
                </c:pt>
                <c:pt idx="32">
                  <c:v>44502</c:v>
                </c:pt>
                <c:pt idx="33">
                  <c:v>44503</c:v>
                </c:pt>
                <c:pt idx="34">
                  <c:v>44504</c:v>
                </c:pt>
                <c:pt idx="35">
                  <c:v>44505</c:v>
                </c:pt>
                <c:pt idx="36">
                  <c:v>44506</c:v>
                </c:pt>
                <c:pt idx="37">
                  <c:v>44507</c:v>
                </c:pt>
                <c:pt idx="38">
                  <c:v>44508</c:v>
                </c:pt>
                <c:pt idx="39">
                  <c:v>44509</c:v>
                </c:pt>
                <c:pt idx="40">
                  <c:v>44510</c:v>
                </c:pt>
                <c:pt idx="41">
                  <c:v>44511</c:v>
                </c:pt>
                <c:pt idx="42">
                  <c:v>44512</c:v>
                </c:pt>
                <c:pt idx="43">
                  <c:v>44513</c:v>
                </c:pt>
                <c:pt idx="44">
                  <c:v>44514</c:v>
                </c:pt>
                <c:pt idx="45">
                  <c:v>44515</c:v>
                </c:pt>
                <c:pt idx="46">
                  <c:v>44516</c:v>
                </c:pt>
                <c:pt idx="47">
                  <c:v>44517</c:v>
                </c:pt>
                <c:pt idx="48">
                  <c:v>44518</c:v>
                </c:pt>
                <c:pt idx="49">
                  <c:v>44519</c:v>
                </c:pt>
                <c:pt idx="50">
                  <c:v>44520</c:v>
                </c:pt>
                <c:pt idx="51">
                  <c:v>44521</c:v>
                </c:pt>
                <c:pt idx="52">
                  <c:v>44522</c:v>
                </c:pt>
                <c:pt idx="53">
                  <c:v>44523</c:v>
                </c:pt>
                <c:pt idx="54">
                  <c:v>44524</c:v>
                </c:pt>
                <c:pt idx="55">
                  <c:v>44525</c:v>
                </c:pt>
                <c:pt idx="56">
                  <c:v>44526</c:v>
                </c:pt>
                <c:pt idx="57">
                  <c:v>44527</c:v>
                </c:pt>
                <c:pt idx="58">
                  <c:v>44528</c:v>
                </c:pt>
                <c:pt idx="59">
                  <c:v>44529</c:v>
                </c:pt>
                <c:pt idx="60">
                  <c:v>44530</c:v>
                </c:pt>
                <c:pt idx="61">
                  <c:v>44531</c:v>
                </c:pt>
                <c:pt idx="62">
                  <c:v>44532</c:v>
                </c:pt>
                <c:pt idx="63">
                  <c:v>44533</c:v>
                </c:pt>
                <c:pt idx="64">
                  <c:v>44534</c:v>
                </c:pt>
                <c:pt idx="65">
                  <c:v>44535</c:v>
                </c:pt>
                <c:pt idx="66">
                  <c:v>44536</c:v>
                </c:pt>
                <c:pt idx="67">
                  <c:v>44537</c:v>
                </c:pt>
                <c:pt idx="68">
                  <c:v>44538</c:v>
                </c:pt>
                <c:pt idx="69">
                  <c:v>44539</c:v>
                </c:pt>
                <c:pt idx="70">
                  <c:v>44540</c:v>
                </c:pt>
                <c:pt idx="71">
                  <c:v>44541</c:v>
                </c:pt>
                <c:pt idx="72">
                  <c:v>44542</c:v>
                </c:pt>
                <c:pt idx="73">
                  <c:v>44543</c:v>
                </c:pt>
                <c:pt idx="74">
                  <c:v>44544</c:v>
                </c:pt>
                <c:pt idx="75">
                  <c:v>44545</c:v>
                </c:pt>
                <c:pt idx="76">
                  <c:v>44546</c:v>
                </c:pt>
                <c:pt idx="77">
                  <c:v>44547</c:v>
                </c:pt>
                <c:pt idx="78">
                  <c:v>44548</c:v>
                </c:pt>
                <c:pt idx="79">
                  <c:v>44549</c:v>
                </c:pt>
                <c:pt idx="80">
                  <c:v>44550</c:v>
                </c:pt>
                <c:pt idx="81">
                  <c:v>44551</c:v>
                </c:pt>
                <c:pt idx="82">
                  <c:v>44552</c:v>
                </c:pt>
              </c:numCache>
            </c:numRef>
          </c:cat>
          <c:val>
            <c:numRef>
              <c:f>Sheet1!$D$2:$D$84</c:f>
              <c:numCache>
                <c:formatCode>General</c:formatCode>
                <c:ptCount val="83"/>
                <c:pt idx="0">
                  <c:v>185.33</c:v>
                </c:pt>
                <c:pt idx="1">
                  <c:v>192.33</c:v>
                </c:pt>
                <c:pt idx="2">
                  <c:v>208.54</c:v>
                </c:pt>
                <c:pt idx="3">
                  <c:v>203.51</c:v>
                </c:pt>
                <c:pt idx="4">
                  <c:v>187.58</c:v>
                </c:pt>
                <c:pt idx="5">
                  <c:v>180.81</c:v>
                </c:pt>
                <c:pt idx="6">
                  <c:v>193.38</c:v>
                </c:pt>
                <c:pt idx="7">
                  <c:v>191.2</c:v>
                </c:pt>
                <c:pt idx="8">
                  <c:v>180.84</c:v>
                </c:pt>
                <c:pt idx="9">
                  <c:v>203.22</c:v>
                </c:pt>
                <c:pt idx="10">
                  <c:v>197.28</c:v>
                </c:pt>
                <c:pt idx="11">
                  <c:v>204.75</c:v>
                </c:pt>
                <c:pt idx="12">
                  <c:v>201.74</c:v>
                </c:pt>
                <c:pt idx="13">
                  <c:v>205.12</c:v>
                </c:pt>
                <c:pt idx="14">
                  <c:v>205.12</c:v>
                </c:pt>
                <c:pt idx="15">
                  <c:v>187.36</c:v>
                </c:pt>
                <c:pt idx="16">
                  <c:v>172.63</c:v>
                </c:pt>
                <c:pt idx="17">
                  <c:v>193.67</c:v>
                </c:pt>
                <c:pt idx="18">
                  <c:v>198.23</c:v>
                </c:pt>
                <c:pt idx="19">
                  <c:v>197.67</c:v>
                </c:pt>
                <c:pt idx="20">
                  <c:v>206.68</c:v>
                </c:pt>
                <c:pt idx="21">
                  <c:v>208.79</c:v>
                </c:pt>
                <c:pt idx="22">
                  <c:v>189.71</c:v>
                </c:pt>
                <c:pt idx="23">
                  <c:v>180.78</c:v>
                </c:pt>
                <c:pt idx="24">
                  <c:v>201.81</c:v>
                </c:pt>
                <c:pt idx="25">
                  <c:v>205.27</c:v>
                </c:pt>
                <c:pt idx="26">
                  <c:v>206.2</c:v>
                </c:pt>
                <c:pt idx="27">
                  <c:v>206.51</c:v>
                </c:pt>
                <c:pt idx="28">
                  <c:v>171.44</c:v>
                </c:pt>
                <c:pt idx="29">
                  <c:v>190.48</c:v>
                </c:pt>
                <c:pt idx="30">
                  <c:v>186.87</c:v>
                </c:pt>
                <c:pt idx="31">
                  <c:v>171.25</c:v>
                </c:pt>
                <c:pt idx="32">
                  <c:v>170.16</c:v>
                </c:pt>
                <c:pt idx="33">
                  <c:v>171.99</c:v>
                </c:pt>
                <c:pt idx="34">
                  <c:v>175.22</c:v>
                </c:pt>
                <c:pt idx="35">
                  <c:v>177.84</c:v>
                </c:pt>
                <c:pt idx="36">
                  <c:v>185.79</c:v>
                </c:pt>
                <c:pt idx="37">
                  <c:v>160.63999999999999</c:v>
                </c:pt>
                <c:pt idx="38">
                  <c:v>166.79</c:v>
                </c:pt>
                <c:pt idx="39">
                  <c:v>174.66</c:v>
                </c:pt>
                <c:pt idx="40">
                  <c:v>170.33</c:v>
                </c:pt>
                <c:pt idx="41">
                  <c:v>147.1</c:v>
                </c:pt>
                <c:pt idx="42">
                  <c:v>141.83000000000001</c:v>
                </c:pt>
                <c:pt idx="43">
                  <c:v>156.30000000000001</c:v>
                </c:pt>
                <c:pt idx="44">
                  <c:v>161.36000000000001</c:v>
                </c:pt>
                <c:pt idx="45">
                  <c:v>161.36000000000001</c:v>
                </c:pt>
                <c:pt idx="46">
                  <c:v>164.39</c:v>
                </c:pt>
                <c:pt idx="47">
                  <c:v>143.13</c:v>
                </c:pt>
                <c:pt idx="48">
                  <c:v>111.71</c:v>
                </c:pt>
                <c:pt idx="49">
                  <c:v>119.05</c:v>
                </c:pt>
                <c:pt idx="50">
                  <c:v>140.01</c:v>
                </c:pt>
                <c:pt idx="51">
                  <c:v>158.12</c:v>
                </c:pt>
                <c:pt idx="52">
                  <c:v>184.19</c:v>
                </c:pt>
                <c:pt idx="53">
                  <c:v>188.4</c:v>
                </c:pt>
                <c:pt idx="54">
                  <c:v>181.12</c:v>
                </c:pt>
                <c:pt idx="55">
                  <c:v>183.44</c:v>
                </c:pt>
                <c:pt idx="56">
                  <c:v>183.01</c:v>
                </c:pt>
                <c:pt idx="57">
                  <c:v>174.18</c:v>
                </c:pt>
                <c:pt idx="58">
                  <c:v>145.91999999999999</c:v>
                </c:pt>
                <c:pt idx="59">
                  <c:v>145.66999999999999</c:v>
                </c:pt>
                <c:pt idx="60">
                  <c:v>158.72999999999999</c:v>
                </c:pt>
                <c:pt idx="61">
                  <c:v>127.07</c:v>
                </c:pt>
                <c:pt idx="62">
                  <c:v>135.69999999999999</c:v>
                </c:pt>
                <c:pt idx="63">
                  <c:v>171.29</c:v>
                </c:pt>
                <c:pt idx="64">
                  <c:v>171.81</c:v>
                </c:pt>
                <c:pt idx="65">
                  <c:v>164.84</c:v>
                </c:pt>
                <c:pt idx="66">
                  <c:v>175.64</c:v>
                </c:pt>
                <c:pt idx="67">
                  <c:v>190.67</c:v>
                </c:pt>
                <c:pt idx="68">
                  <c:v>186.51</c:v>
                </c:pt>
                <c:pt idx="69">
                  <c:v>163.46</c:v>
                </c:pt>
                <c:pt idx="70">
                  <c:v>177.47</c:v>
                </c:pt>
                <c:pt idx="71">
                  <c:v>189.17</c:v>
                </c:pt>
                <c:pt idx="72">
                  <c:v>186.95</c:v>
                </c:pt>
                <c:pt idx="73">
                  <c:v>167.92</c:v>
                </c:pt>
                <c:pt idx="74">
                  <c:v>171.8</c:v>
                </c:pt>
                <c:pt idx="75">
                  <c:v>171.13</c:v>
                </c:pt>
                <c:pt idx="76">
                  <c:v>195.63</c:v>
                </c:pt>
                <c:pt idx="77">
                  <c:v>191.9</c:v>
                </c:pt>
                <c:pt idx="78">
                  <c:v>212.83</c:v>
                </c:pt>
                <c:pt idx="79">
                  <c:v>218.86</c:v>
                </c:pt>
                <c:pt idx="80">
                  <c:v>215.52</c:v>
                </c:pt>
                <c:pt idx="81">
                  <c:v>213.2</c:v>
                </c:pt>
                <c:pt idx="82">
                  <c:v>206.58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ED8-9540-A805-037670957FF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Gas/naptha/diesel</c:v>
                </c:pt>
              </c:strCache>
            </c:strRef>
          </c:tx>
          <c:spPr>
            <a:solidFill>
              <a:srgbClr val="B4D48C"/>
            </a:solidFill>
            <a:ln>
              <a:solidFill>
                <a:srgbClr val="B4D48C"/>
              </a:solidFill>
            </a:ln>
            <a:effectLst/>
          </c:spPr>
          <c:cat>
            <c:numRef>
              <c:f>Sheet1!$A$2:$A$84</c:f>
              <c:numCache>
                <c:formatCode>m/d/yyyy</c:formatCode>
                <c:ptCount val="83"/>
                <c:pt idx="0">
                  <c:v>44470</c:v>
                </c:pt>
                <c:pt idx="1">
                  <c:v>44471</c:v>
                </c:pt>
                <c:pt idx="2">
                  <c:v>44472</c:v>
                </c:pt>
                <c:pt idx="3">
                  <c:v>44473</c:v>
                </c:pt>
                <c:pt idx="4">
                  <c:v>44474</c:v>
                </c:pt>
                <c:pt idx="5">
                  <c:v>44475</c:v>
                </c:pt>
                <c:pt idx="6">
                  <c:v>44476</c:v>
                </c:pt>
                <c:pt idx="7">
                  <c:v>44477</c:v>
                </c:pt>
                <c:pt idx="8">
                  <c:v>44478</c:v>
                </c:pt>
                <c:pt idx="9">
                  <c:v>44479</c:v>
                </c:pt>
                <c:pt idx="10">
                  <c:v>44480</c:v>
                </c:pt>
                <c:pt idx="11">
                  <c:v>44481</c:v>
                </c:pt>
                <c:pt idx="12">
                  <c:v>44482</c:v>
                </c:pt>
                <c:pt idx="13">
                  <c:v>44483</c:v>
                </c:pt>
                <c:pt idx="14">
                  <c:v>44484</c:v>
                </c:pt>
                <c:pt idx="15">
                  <c:v>44485</c:v>
                </c:pt>
                <c:pt idx="16">
                  <c:v>44486</c:v>
                </c:pt>
                <c:pt idx="17">
                  <c:v>44487</c:v>
                </c:pt>
                <c:pt idx="18">
                  <c:v>44488</c:v>
                </c:pt>
                <c:pt idx="19">
                  <c:v>44489</c:v>
                </c:pt>
                <c:pt idx="20">
                  <c:v>44490</c:v>
                </c:pt>
                <c:pt idx="21">
                  <c:v>44491</c:v>
                </c:pt>
                <c:pt idx="22">
                  <c:v>44492</c:v>
                </c:pt>
                <c:pt idx="23">
                  <c:v>44493</c:v>
                </c:pt>
                <c:pt idx="24">
                  <c:v>44494</c:v>
                </c:pt>
                <c:pt idx="25">
                  <c:v>44495</c:v>
                </c:pt>
                <c:pt idx="26">
                  <c:v>44496</c:v>
                </c:pt>
                <c:pt idx="27">
                  <c:v>44497</c:v>
                </c:pt>
                <c:pt idx="28">
                  <c:v>44498</c:v>
                </c:pt>
                <c:pt idx="29">
                  <c:v>44499</c:v>
                </c:pt>
                <c:pt idx="30">
                  <c:v>44500</c:v>
                </c:pt>
                <c:pt idx="31">
                  <c:v>44501</c:v>
                </c:pt>
                <c:pt idx="32">
                  <c:v>44502</c:v>
                </c:pt>
                <c:pt idx="33">
                  <c:v>44503</c:v>
                </c:pt>
                <c:pt idx="34">
                  <c:v>44504</c:v>
                </c:pt>
                <c:pt idx="35">
                  <c:v>44505</c:v>
                </c:pt>
                <c:pt idx="36">
                  <c:v>44506</c:v>
                </c:pt>
                <c:pt idx="37">
                  <c:v>44507</c:v>
                </c:pt>
                <c:pt idx="38">
                  <c:v>44508</c:v>
                </c:pt>
                <c:pt idx="39">
                  <c:v>44509</c:v>
                </c:pt>
                <c:pt idx="40">
                  <c:v>44510</c:v>
                </c:pt>
                <c:pt idx="41">
                  <c:v>44511</c:v>
                </c:pt>
                <c:pt idx="42">
                  <c:v>44512</c:v>
                </c:pt>
                <c:pt idx="43">
                  <c:v>44513</c:v>
                </c:pt>
                <c:pt idx="44">
                  <c:v>44514</c:v>
                </c:pt>
                <c:pt idx="45">
                  <c:v>44515</c:v>
                </c:pt>
                <c:pt idx="46">
                  <c:v>44516</c:v>
                </c:pt>
                <c:pt idx="47">
                  <c:v>44517</c:v>
                </c:pt>
                <c:pt idx="48">
                  <c:v>44518</c:v>
                </c:pt>
                <c:pt idx="49">
                  <c:v>44519</c:v>
                </c:pt>
                <c:pt idx="50">
                  <c:v>44520</c:v>
                </c:pt>
                <c:pt idx="51">
                  <c:v>44521</c:v>
                </c:pt>
                <c:pt idx="52">
                  <c:v>44522</c:v>
                </c:pt>
                <c:pt idx="53">
                  <c:v>44523</c:v>
                </c:pt>
                <c:pt idx="54">
                  <c:v>44524</c:v>
                </c:pt>
                <c:pt idx="55">
                  <c:v>44525</c:v>
                </c:pt>
                <c:pt idx="56">
                  <c:v>44526</c:v>
                </c:pt>
                <c:pt idx="57">
                  <c:v>44527</c:v>
                </c:pt>
                <c:pt idx="58">
                  <c:v>44528</c:v>
                </c:pt>
                <c:pt idx="59">
                  <c:v>44529</c:v>
                </c:pt>
                <c:pt idx="60">
                  <c:v>44530</c:v>
                </c:pt>
                <c:pt idx="61">
                  <c:v>44531</c:v>
                </c:pt>
                <c:pt idx="62">
                  <c:v>44532</c:v>
                </c:pt>
                <c:pt idx="63">
                  <c:v>44533</c:v>
                </c:pt>
                <c:pt idx="64">
                  <c:v>44534</c:v>
                </c:pt>
                <c:pt idx="65">
                  <c:v>44535</c:v>
                </c:pt>
                <c:pt idx="66">
                  <c:v>44536</c:v>
                </c:pt>
                <c:pt idx="67">
                  <c:v>44537</c:v>
                </c:pt>
                <c:pt idx="68">
                  <c:v>44538</c:v>
                </c:pt>
                <c:pt idx="69">
                  <c:v>44539</c:v>
                </c:pt>
                <c:pt idx="70">
                  <c:v>44540</c:v>
                </c:pt>
                <c:pt idx="71">
                  <c:v>44541</c:v>
                </c:pt>
                <c:pt idx="72">
                  <c:v>44542</c:v>
                </c:pt>
                <c:pt idx="73">
                  <c:v>44543</c:v>
                </c:pt>
                <c:pt idx="74">
                  <c:v>44544</c:v>
                </c:pt>
                <c:pt idx="75">
                  <c:v>44545</c:v>
                </c:pt>
                <c:pt idx="76">
                  <c:v>44546</c:v>
                </c:pt>
                <c:pt idx="77">
                  <c:v>44547</c:v>
                </c:pt>
                <c:pt idx="78">
                  <c:v>44548</c:v>
                </c:pt>
                <c:pt idx="79">
                  <c:v>44549</c:v>
                </c:pt>
                <c:pt idx="80">
                  <c:v>44550</c:v>
                </c:pt>
                <c:pt idx="81">
                  <c:v>44551</c:v>
                </c:pt>
                <c:pt idx="82">
                  <c:v>44552</c:v>
                </c:pt>
              </c:numCache>
            </c:numRef>
          </c:cat>
          <c:val>
            <c:numRef>
              <c:f>Sheet1!$E$2:$E$84</c:f>
              <c:numCache>
                <c:formatCode>General</c:formatCode>
                <c:ptCount val="83"/>
                <c:pt idx="0">
                  <c:v>105</c:v>
                </c:pt>
                <c:pt idx="1">
                  <c:v>106</c:v>
                </c:pt>
                <c:pt idx="2">
                  <c:v>85</c:v>
                </c:pt>
                <c:pt idx="3">
                  <c:v>108</c:v>
                </c:pt>
                <c:pt idx="4">
                  <c:v>140</c:v>
                </c:pt>
                <c:pt idx="5">
                  <c:v>156</c:v>
                </c:pt>
                <c:pt idx="6">
                  <c:v>148</c:v>
                </c:pt>
                <c:pt idx="7">
                  <c:v>155</c:v>
                </c:pt>
                <c:pt idx="8">
                  <c:v>133</c:v>
                </c:pt>
                <c:pt idx="9">
                  <c:v>120</c:v>
                </c:pt>
                <c:pt idx="10">
                  <c:v>123</c:v>
                </c:pt>
                <c:pt idx="11">
                  <c:v>128</c:v>
                </c:pt>
                <c:pt idx="12">
                  <c:v>118</c:v>
                </c:pt>
                <c:pt idx="13">
                  <c:v>116</c:v>
                </c:pt>
                <c:pt idx="14">
                  <c:v>116</c:v>
                </c:pt>
                <c:pt idx="15">
                  <c:v>92</c:v>
                </c:pt>
                <c:pt idx="16">
                  <c:v>80</c:v>
                </c:pt>
                <c:pt idx="17">
                  <c:v>75</c:v>
                </c:pt>
                <c:pt idx="18">
                  <c:v>71</c:v>
                </c:pt>
                <c:pt idx="19">
                  <c:v>81</c:v>
                </c:pt>
                <c:pt idx="20">
                  <c:v>81</c:v>
                </c:pt>
                <c:pt idx="21">
                  <c:v>79</c:v>
                </c:pt>
                <c:pt idx="22">
                  <c:v>90</c:v>
                </c:pt>
                <c:pt idx="23">
                  <c:v>72</c:v>
                </c:pt>
                <c:pt idx="24">
                  <c:v>86</c:v>
                </c:pt>
                <c:pt idx="25">
                  <c:v>80</c:v>
                </c:pt>
                <c:pt idx="26">
                  <c:v>68</c:v>
                </c:pt>
                <c:pt idx="27">
                  <c:v>68</c:v>
                </c:pt>
                <c:pt idx="28">
                  <c:v>68</c:v>
                </c:pt>
                <c:pt idx="29">
                  <c:v>67</c:v>
                </c:pt>
                <c:pt idx="30">
                  <c:v>64</c:v>
                </c:pt>
                <c:pt idx="31">
                  <c:v>68</c:v>
                </c:pt>
                <c:pt idx="32">
                  <c:v>69</c:v>
                </c:pt>
                <c:pt idx="33">
                  <c:v>64</c:v>
                </c:pt>
                <c:pt idx="34">
                  <c:v>64</c:v>
                </c:pt>
                <c:pt idx="35">
                  <c:v>62</c:v>
                </c:pt>
                <c:pt idx="36">
                  <c:v>63</c:v>
                </c:pt>
                <c:pt idx="37">
                  <c:v>64</c:v>
                </c:pt>
                <c:pt idx="38">
                  <c:v>67</c:v>
                </c:pt>
                <c:pt idx="39">
                  <c:v>67</c:v>
                </c:pt>
                <c:pt idx="40">
                  <c:v>66</c:v>
                </c:pt>
                <c:pt idx="41">
                  <c:v>59</c:v>
                </c:pt>
                <c:pt idx="42">
                  <c:v>58</c:v>
                </c:pt>
                <c:pt idx="43">
                  <c:v>64</c:v>
                </c:pt>
                <c:pt idx="44">
                  <c:v>65</c:v>
                </c:pt>
                <c:pt idx="45">
                  <c:v>65</c:v>
                </c:pt>
                <c:pt idx="46">
                  <c:v>66</c:v>
                </c:pt>
                <c:pt idx="47">
                  <c:v>66</c:v>
                </c:pt>
                <c:pt idx="48">
                  <c:v>66</c:v>
                </c:pt>
                <c:pt idx="49">
                  <c:v>69</c:v>
                </c:pt>
                <c:pt idx="50">
                  <c:v>67</c:v>
                </c:pt>
                <c:pt idx="51">
                  <c:v>67</c:v>
                </c:pt>
                <c:pt idx="52">
                  <c:v>59</c:v>
                </c:pt>
                <c:pt idx="53">
                  <c:v>63</c:v>
                </c:pt>
                <c:pt idx="54">
                  <c:v>63</c:v>
                </c:pt>
                <c:pt idx="55">
                  <c:v>70</c:v>
                </c:pt>
                <c:pt idx="56">
                  <c:v>74</c:v>
                </c:pt>
                <c:pt idx="57">
                  <c:v>73</c:v>
                </c:pt>
                <c:pt idx="58">
                  <c:v>77</c:v>
                </c:pt>
                <c:pt idx="59">
                  <c:v>78</c:v>
                </c:pt>
                <c:pt idx="60">
                  <c:v>76</c:v>
                </c:pt>
                <c:pt idx="61">
                  <c:v>65</c:v>
                </c:pt>
                <c:pt idx="62">
                  <c:v>62</c:v>
                </c:pt>
                <c:pt idx="63">
                  <c:v>64</c:v>
                </c:pt>
                <c:pt idx="64">
                  <c:v>60</c:v>
                </c:pt>
                <c:pt idx="65">
                  <c:v>63</c:v>
                </c:pt>
                <c:pt idx="66">
                  <c:v>61</c:v>
                </c:pt>
                <c:pt idx="67">
                  <c:v>62</c:v>
                </c:pt>
                <c:pt idx="68">
                  <c:v>60</c:v>
                </c:pt>
                <c:pt idx="69">
                  <c:v>61</c:v>
                </c:pt>
                <c:pt idx="70">
                  <c:v>63</c:v>
                </c:pt>
                <c:pt idx="71">
                  <c:v>63</c:v>
                </c:pt>
                <c:pt idx="72">
                  <c:v>63</c:v>
                </c:pt>
                <c:pt idx="73">
                  <c:v>64</c:v>
                </c:pt>
                <c:pt idx="74">
                  <c:v>65</c:v>
                </c:pt>
                <c:pt idx="75">
                  <c:v>63</c:v>
                </c:pt>
                <c:pt idx="76">
                  <c:v>65</c:v>
                </c:pt>
                <c:pt idx="77">
                  <c:v>63</c:v>
                </c:pt>
                <c:pt idx="78">
                  <c:v>60</c:v>
                </c:pt>
                <c:pt idx="79">
                  <c:v>62</c:v>
                </c:pt>
                <c:pt idx="80">
                  <c:v>61</c:v>
                </c:pt>
                <c:pt idx="81">
                  <c:v>64</c:v>
                </c:pt>
                <c:pt idx="82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ED8-9540-A805-037670957FFD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Nuclear</c:v>
                </c:pt>
              </c:strCache>
            </c:strRef>
          </c:tx>
          <c:spPr>
            <a:solidFill>
              <a:srgbClr val="9D9D9C"/>
            </a:solidFill>
            <a:ln>
              <a:solidFill>
                <a:srgbClr val="9D9D9C"/>
              </a:solidFill>
            </a:ln>
            <a:effectLst/>
          </c:spPr>
          <c:cat>
            <c:numRef>
              <c:f>Sheet1!$A$2:$A$84</c:f>
              <c:numCache>
                <c:formatCode>m/d/yyyy</c:formatCode>
                <c:ptCount val="83"/>
                <c:pt idx="0">
                  <c:v>44470</c:v>
                </c:pt>
                <c:pt idx="1">
                  <c:v>44471</c:v>
                </c:pt>
                <c:pt idx="2">
                  <c:v>44472</c:v>
                </c:pt>
                <c:pt idx="3">
                  <c:v>44473</c:v>
                </c:pt>
                <c:pt idx="4">
                  <c:v>44474</c:v>
                </c:pt>
                <c:pt idx="5">
                  <c:v>44475</c:v>
                </c:pt>
                <c:pt idx="6">
                  <c:v>44476</c:v>
                </c:pt>
                <c:pt idx="7">
                  <c:v>44477</c:v>
                </c:pt>
                <c:pt idx="8">
                  <c:v>44478</c:v>
                </c:pt>
                <c:pt idx="9">
                  <c:v>44479</c:v>
                </c:pt>
                <c:pt idx="10">
                  <c:v>44480</c:v>
                </c:pt>
                <c:pt idx="11">
                  <c:v>44481</c:v>
                </c:pt>
                <c:pt idx="12">
                  <c:v>44482</c:v>
                </c:pt>
                <c:pt idx="13">
                  <c:v>44483</c:v>
                </c:pt>
                <c:pt idx="14">
                  <c:v>44484</c:v>
                </c:pt>
                <c:pt idx="15">
                  <c:v>44485</c:v>
                </c:pt>
                <c:pt idx="16">
                  <c:v>44486</c:v>
                </c:pt>
                <c:pt idx="17">
                  <c:v>44487</c:v>
                </c:pt>
                <c:pt idx="18">
                  <c:v>44488</c:v>
                </c:pt>
                <c:pt idx="19">
                  <c:v>44489</c:v>
                </c:pt>
                <c:pt idx="20">
                  <c:v>44490</c:v>
                </c:pt>
                <c:pt idx="21">
                  <c:v>44491</c:v>
                </c:pt>
                <c:pt idx="22">
                  <c:v>44492</c:v>
                </c:pt>
                <c:pt idx="23">
                  <c:v>44493</c:v>
                </c:pt>
                <c:pt idx="24">
                  <c:v>44494</c:v>
                </c:pt>
                <c:pt idx="25">
                  <c:v>44495</c:v>
                </c:pt>
                <c:pt idx="26">
                  <c:v>44496</c:v>
                </c:pt>
                <c:pt idx="27">
                  <c:v>44497</c:v>
                </c:pt>
                <c:pt idx="28">
                  <c:v>44498</c:v>
                </c:pt>
                <c:pt idx="29">
                  <c:v>44499</c:v>
                </c:pt>
                <c:pt idx="30">
                  <c:v>44500</c:v>
                </c:pt>
                <c:pt idx="31">
                  <c:v>44501</c:v>
                </c:pt>
                <c:pt idx="32">
                  <c:v>44502</c:v>
                </c:pt>
                <c:pt idx="33">
                  <c:v>44503</c:v>
                </c:pt>
                <c:pt idx="34">
                  <c:v>44504</c:v>
                </c:pt>
                <c:pt idx="35">
                  <c:v>44505</c:v>
                </c:pt>
                <c:pt idx="36">
                  <c:v>44506</c:v>
                </c:pt>
                <c:pt idx="37">
                  <c:v>44507</c:v>
                </c:pt>
                <c:pt idx="38">
                  <c:v>44508</c:v>
                </c:pt>
                <c:pt idx="39">
                  <c:v>44509</c:v>
                </c:pt>
                <c:pt idx="40">
                  <c:v>44510</c:v>
                </c:pt>
                <c:pt idx="41">
                  <c:v>44511</c:v>
                </c:pt>
                <c:pt idx="42">
                  <c:v>44512</c:v>
                </c:pt>
                <c:pt idx="43">
                  <c:v>44513</c:v>
                </c:pt>
                <c:pt idx="44">
                  <c:v>44514</c:v>
                </c:pt>
                <c:pt idx="45">
                  <c:v>44515</c:v>
                </c:pt>
                <c:pt idx="46">
                  <c:v>44516</c:v>
                </c:pt>
                <c:pt idx="47">
                  <c:v>44517</c:v>
                </c:pt>
                <c:pt idx="48">
                  <c:v>44518</c:v>
                </c:pt>
                <c:pt idx="49">
                  <c:v>44519</c:v>
                </c:pt>
                <c:pt idx="50">
                  <c:v>44520</c:v>
                </c:pt>
                <c:pt idx="51">
                  <c:v>44521</c:v>
                </c:pt>
                <c:pt idx="52">
                  <c:v>44522</c:v>
                </c:pt>
                <c:pt idx="53">
                  <c:v>44523</c:v>
                </c:pt>
                <c:pt idx="54">
                  <c:v>44524</c:v>
                </c:pt>
                <c:pt idx="55">
                  <c:v>44525</c:v>
                </c:pt>
                <c:pt idx="56">
                  <c:v>44526</c:v>
                </c:pt>
                <c:pt idx="57">
                  <c:v>44527</c:v>
                </c:pt>
                <c:pt idx="58">
                  <c:v>44528</c:v>
                </c:pt>
                <c:pt idx="59">
                  <c:v>44529</c:v>
                </c:pt>
                <c:pt idx="60">
                  <c:v>44530</c:v>
                </c:pt>
                <c:pt idx="61">
                  <c:v>44531</c:v>
                </c:pt>
                <c:pt idx="62">
                  <c:v>44532</c:v>
                </c:pt>
                <c:pt idx="63">
                  <c:v>44533</c:v>
                </c:pt>
                <c:pt idx="64">
                  <c:v>44534</c:v>
                </c:pt>
                <c:pt idx="65">
                  <c:v>44535</c:v>
                </c:pt>
                <c:pt idx="66">
                  <c:v>44536</c:v>
                </c:pt>
                <c:pt idx="67">
                  <c:v>44537</c:v>
                </c:pt>
                <c:pt idx="68">
                  <c:v>44538</c:v>
                </c:pt>
                <c:pt idx="69">
                  <c:v>44539</c:v>
                </c:pt>
                <c:pt idx="70">
                  <c:v>44540</c:v>
                </c:pt>
                <c:pt idx="71">
                  <c:v>44541</c:v>
                </c:pt>
                <c:pt idx="72">
                  <c:v>44542</c:v>
                </c:pt>
                <c:pt idx="73">
                  <c:v>44543</c:v>
                </c:pt>
                <c:pt idx="74">
                  <c:v>44544</c:v>
                </c:pt>
                <c:pt idx="75">
                  <c:v>44545</c:v>
                </c:pt>
                <c:pt idx="76">
                  <c:v>44546</c:v>
                </c:pt>
                <c:pt idx="77">
                  <c:v>44547</c:v>
                </c:pt>
                <c:pt idx="78">
                  <c:v>44548</c:v>
                </c:pt>
                <c:pt idx="79">
                  <c:v>44549</c:v>
                </c:pt>
                <c:pt idx="80">
                  <c:v>44550</c:v>
                </c:pt>
                <c:pt idx="81">
                  <c:v>44551</c:v>
                </c:pt>
                <c:pt idx="82">
                  <c:v>44552</c:v>
                </c:pt>
              </c:numCache>
            </c:numRef>
          </c:cat>
          <c:val>
            <c:numRef>
              <c:f>Sheet1!$F$2:$F$84</c:f>
              <c:numCache>
                <c:formatCode>General</c:formatCode>
                <c:ptCount val="83"/>
                <c:pt idx="0">
                  <c:v>129</c:v>
                </c:pt>
                <c:pt idx="1">
                  <c:v>129</c:v>
                </c:pt>
                <c:pt idx="2">
                  <c:v>129</c:v>
                </c:pt>
                <c:pt idx="3">
                  <c:v>129</c:v>
                </c:pt>
                <c:pt idx="4">
                  <c:v>129</c:v>
                </c:pt>
                <c:pt idx="5">
                  <c:v>129</c:v>
                </c:pt>
                <c:pt idx="6">
                  <c:v>132</c:v>
                </c:pt>
                <c:pt idx="7">
                  <c:v>120</c:v>
                </c:pt>
                <c:pt idx="8">
                  <c:v>125</c:v>
                </c:pt>
                <c:pt idx="9">
                  <c:v>133</c:v>
                </c:pt>
                <c:pt idx="10">
                  <c:v>132</c:v>
                </c:pt>
                <c:pt idx="11">
                  <c:v>133</c:v>
                </c:pt>
                <c:pt idx="12">
                  <c:v>132</c:v>
                </c:pt>
                <c:pt idx="13">
                  <c:v>132</c:v>
                </c:pt>
                <c:pt idx="14">
                  <c:v>132</c:v>
                </c:pt>
                <c:pt idx="15">
                  <c:v>121</c:v>
                </c:pt>
                <c:pt idx="16">
                  <c:v>123</c:v>
                </c:pt>
                <c:pt idx="17">
                  <c:v>123</c:v>
                </c:pt>
                <c:pt idx="18">
                  <c:v>124</c:v>
                </c:pt>
                <c:pt idx="19">
                  <c:v>123</c:v>
                </c:pt>
                <c:pt idx="20">
                  <c:v>124</c:v>
                </c:pt>
                <c:pt idx="21">
                  <c:v>127</c:v>
                </c:pt>
                <c:pt idx="22">
                  <c:v>127</c:v>
                </c:pt>
                <c:pt idx="23">
                  <c:v>134</c:v>
                </c:pt>
                <c:pt idx="24">
                  <c:v>134</c:v>
                </c:pt>
                <c:pt idx="25">
                  <c:v>133</c:v>
                </c:pt>
                <c:pt idx="26">
                  <c:v>133</c:v>
                </c:pt>
                <c:pt idx="27">
                  <c:v>134</c:v>
                </c:pt>
                <c:pt idx="28">
                  <c:v>134</c:v>
                </c:pt>
                <c:pt idx="29">
                  <c:v>134</c:v>
                </c:pt>
                <c:pt idx="30">
                  <c:v>134</c:v>
                </c:pt>
                <c:pt idx="31">
                  <c:v>134</c:v>
                </c:pt>
                <c:pt idx="32">
                  <c:v>134</c:v>
                </c:pt>
                <c:pt idx="33">
                  <c:v>134</c:v>
                </c:pt>
                <c:pt idx="34">
                  <c:v>133</c:v>
                </c:pt>
                <c:pt idx="35">
                  <c:v>133</c:v>
                </c:pt>
                <c:pt idx="36">
                  <c:v>129</c:v>
                </c:pt>
                <c:pt idx="37">
                  <c:v>129</c:v>
                </c:pt>
                <c:pt idx="38">
                  <c:v>129</c:v>
                </c:pt>
                <c:pt idx="39">
                  <c:v>129</c:v>
                </c:pt>
                <c:pt idx="40">
                  <c:v>129</c:v>
                </c:pt>
                <c:pt idx="41">
                  <c:v>124</c:v>
                </c:pt>
                <c:pt idx="42">
                  <c:v>124</c:v>
                </c:pt>
                <c:pt idx="43">
                  <c:v>128</c:v>
                </c:pt>
                <c:pt idx="44">
                  <c:v>129</c:v>
                </c:pt>
                <c:pt idx="45">
                  <c:v>129</c:v>
                </c:pt>
                <c:pt idx="46">
                  <c:v>129</c:v>
                </c:pt>
                <c:pt idx="47">
                  <c:v>113</c:v>
                </c:pt>
                <c:pt idx="48">
                  <c:v>106</c:v>
                </c:pt>
                <c:pt idx="49">
                  <c:v>105</c:v>
                </c:pt>
                <c:pt idx="50">
                  <c:v>103</c:v>
                </c:pt>
                <c:pt idx="51">
                  <c:v>104</c:v>
                </c:pt>
                <c:pt idx="52">
                  <c:v>104</c:v>
                </c:pt>
                <c:pt idx="53">
                  <c:v>103</c:v>
                </c:pt>
                <c:pt idx="54">
                  <c:v>111</c:v>
                </c:pt>
                <c:pt idx="55">
                  <c:v>120</c:v>
                </c:pt>
                <c:pt idx="56">
                  <c:v>125</c:v>
                </c:pt>
                <c:pt idx="57">
                  <c:v>126</c:v>
                </c:pt>
                <c:pt idx="58">
                  <c:v>125</c:v>
                </c:pt>
                <c:pt idx="59">
                  <c:v>125</c:v>
                </c:pt>
                <c:pt idx="60">
                  <c:v>125</c:v>
                </c:pt>
                <c:pt idx="61">
                  <c:v>125</c:v>
                </c:pt>
                <c:pt idx="62">
                  <c:v>125</c:v>
                </c:pt>
                <c:pt idx="63">
                  <c:v>83</c:v>
                </c:pt>
                <c:pt idx="64">
                  <c:v>125</c:v>
                </c:pt>
                <c:pt idx="65">
                  <c:v>125</c:v>
                </c:pt>
                <c:pt idx="66">
                  <c:v>125</c:v>
                </c:pt>
                <c:pt idx="67">
                  <c:v>125</c:v>
                </c:pt>
                <c:pt idx="68">
                  <c:v>124</c:v>
                </c:pt>
                <c:pt idx="69">
                  <c:v>125</c:v>
                </c:pt>
                <c:pt idx="70">
                  <c:v>125</c:v>
                </c:pt>
                <c:pt idx="71">
                  <c:v>129</c:v>
                </c:pt>
                <c:pt idx="72">
                  <c:v>130</c:v>
                </c:pt>
                <c:pt idx="73">
                  <c:v>129</c:v>
                </c:pt>
                <c:pt idx="74">
                  <c:v>129</c:v>
                </c:pt>
                <c:pt idx="75">
                  <c:v>130</c:v>
                </c:pt>
                <c:pt idx="76">
                  <c:v>130</c:v>
                </c:pt>
                <c:pt idx="77">
                  <c:v>131</c:v>
                </c:pt>
                <c:pt idx="78">
                  <c:v>131</c:v>
                </c:pt>
                <c:pt idx="79">
                  <c:v>135</c:v>
                </c:pt>
                <c:pt idx="80">
                  <c:v>135</c:v>
                </c:pt>
                <c:pt idx="81">
                  <c:v>135</c:v>
                </c:pt>
                <c:pt idx="82">
                  <c:v>136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ED8-9540-A805-037670957FFD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Wind</c:v>
                </c:pt>
              </c:strCache>
            </c:strRef>
          </c:tx>
          <c:spPr>
            <a:solidFill>
              <a:srgbClr val="D5D7DC"/>
            </a:solidFill>
            <a:ln>
              <a:solidFill>
                <a:srgbClr val="D5D7DC"/>
              </a:solidFill>
            </a:ln>
            <a:effectLst/>
          </c:spPr>
          <c:cat>
            <c:numRef>
              <c:f>Sheet1!$A$2:$A$84</c:f>
              <c:numCache>
                <c:formatCode>m/d/yyyy</c:formatCode>
                <c:ptCount val="83"/>
                <c:pt idx="0">
                  <c:v>44470</c:v>
                </c:pt>
                <c:pt idx="1">
                  <c:v>44471</c:v>
                </c:pt>
                <c:pt idx="2">
                  <c:v>44472</c:v>
                </c:pt>
                <c:pt idx="3">
                  <c:v>44473</c:v>
                </c:pt>
                <c:pt idx="4">
                  <c:v>44474</c:v>
                </c:pt>
                <c:pt idx="5">
                  <c:v>44475</c:v>
                </c:pt>
                <c:pt idx="6">
                  <c:v>44476</c:v>
                </c:pt>
                <c:pt idx="7">
                  <c:v>44477</c:v>
                </c:pt>
                <c:pt idx="8">
                  <c:v>44478</c:v>
                </c:pt>
                <c:pt idx="9">
                  <c:v>44479</c:v>
                </c:pt>
                <c:pt idx="10">
                  <c:v>44480</c:v>
                </c:pt>
                <c:pt idx="11">
                  <c:v>44481</c:v>
                </c:pt>
                <c:pt idx="12">
                  <c:v>44482</c:v>
                </c:pt>
                <c:pt idx="13">
                  <c:v>44483</c:v>
                </c:pt>
                <c:pt idx="14">
                  <c:v>44484</c:v>
                </c:pt>
                <c:pt idx="15">
                  <c:v>44485</c:v>
                </c:pt>
                <c:pt idx="16">
                  <c:v>44486</c:v>
                </c:pt>
                <c:pt idx="17">
                  <c:v>44487</c:v>
                </c:pt>
                <c:pt idx="18">
                  <c:v>44488</c:v>
                </c:pt>
                <c:pt idx="19">
                  <c:v>44489</c:v>
                </c:pt>
                <c:pt idx="20">
                  <c:v>44490</c:v>
                </c:pt>
                <c:pt idx="21">
                  <c:v>44491</c:v>
                </c:pt>
                <c:pt idx="22">
                  <c:v>44492</c:v>
                </c:pt>
                <c:pt idx="23">
                  <c:v>44493</c:v>
                </c:pt>
                <c:pt idx="24">
                  <c:v>44494</c:v>
                </c:pt>
                <c:pt idx="25">
                  <c:v>44495</c:v>
                </c:pt>
                <c:pt idx="26">
                  <c:v>44496</c:v>
                </c:pt>
                <c:pt idx="27">
                  <c:v>44497</c:v>
                </c:pt>
                <c:pt idx="28">
                  <c:v>44498</c:v>
                </c:pt>
                <c:pt idx="29">
                  <c:v>44499</c:v>
                </c:pt>
                <c:pt idx="30">
                  <c:v>44500</c:v>
                </c:pt>
                <c:pt idx="31">
                  <c:v>44501</c:v>
                </c:pt>
                <c:pt idx="32">
                  <c:v>44502</c:v>
                </c:pt>
                <c:pt idx="33">
                  <c:v>44503</c:v>
                </c:pt>
                <c:pt idx="34">
                  <c:v>44504</c:v>
                </c:pt>
                <c:pt idx="35">
                  <c:v>44505</c:v>
                </c:pt>
                <c:pt idx="36">
                  <c:v>44506</c:v>
                </c:pt>
                <c:pt idx="37">
                  <c:v>44507</c:v>
                </c:pt>
                <c:pt idx="38">
                  <c:v>44508</c:v>
                </c:pt>
                <c:pt idx="39">
                  <c:v>44509</c:v>
                </c:pt>
                <c:pt idx="40">
                  <c:v>44510</c:v>
                </c:pt>
                <c:pt idx="41">
                  <c:v>44511</c:v>
                </c:pt>
                <c:pt idx="42">
                  <c:v>44512</c:v>
                </c:pt>
                <c:pt idx="43">
                  <c:v>44513</c:v>
                </c:pt>
                <c:pt idx="44">
                  <c:v>44514</c:v>
                </c:pt>
                <c:pt idx="45">
                  <c:v>44515</c:v>
                </c:pt>
                <c:pt idx="46">
                  <c:v>44516</c:v>
                </c:pt>
                <c:pt idx="47">
                  <c:v>44517</c:v>
                </c:pt>
                <c:pt idx="48">
                  <c:v>44518</c:v>
                </c:pt>
                <c:pt idx="49">
                  <c:v>44519</c:v>
                </c:pt>
                <c:pt idx="50">
                  <c:v>44520</c:v>
                </c:pt>
                <c:pt idx="51">
                  <c:v>44521</c:v>
                </c:pt>
                <c:pt idx="52">
                  <c:v>44522</c:v>
                </c:pt>
                <c:pt idx="53">
                  <c:v>44523</c:v>
                </c:pt>
                <c:pt idx="54">
                  <c:v>44524</c:v>
                </c:pt>
                <c:pt idx="55">
                  <c:v>44525</c:v>
                </c:pt>
                <c:pt idx="56">
                  <c:v>44526</c:v>
                </c:pt>
                <c:pt idx="57">
                  <c:v>44527</c:v>
                </c:pt>
                <c:pt idx="58">
                  <c:v>44528</c:v>
                </c:pt>
                <c:pt idx="59">
                  <c:v>44529</c:v>
                </c:pt>
                <c:pt idx="60">
                  <c:v>44530</c:v>
                </c:pt>
                <c:pt idx="61">
                  <c:v>44531</c:v>
                </c:pt>
                <c:pt idx="62">
                  <c:v>44532</c:v>
                </c:pt>
                <c:pt idx="63">
                  <c:v>44533</c:v>
                </c:pt>
                <c:pt idx="64">
                  <c:v>44534</c:v>
                </c:pt>
                <c:pt idx="65">
                  <c:v>44535</c:v>
                </c:pt>
                <c:pt idx="66">
                  <c:v>44536</c:v>
                </c:pt>
                <c:pt idx="67">
                  <c:v>44537</c:v>
                </c:pt>
                <c:pt idx="68">
                  <c:v>44538</c:v>
                </c:pt>
                <c:pt idx="69">
                  <c:v>44539</c:v>
                </c:pt>
                <c:pt idx="70">
                  <c:v>44540</c:v>
                </c:pt>
                <c:pt idx="71">
                  <c:v>44541</c:v>
                </c:pt>
                <c:pt idx="72">
                  <c:v>44542</c:v>
                </c:pt>
                <c:pt idx="73">
                  <c:v>44543</c:v>
                </c:pt>
                <c:pt idx="74">
                  <c:v>44544</c:v>
                </c:pt>
                <c:pt idx="75">
                  <c:v>44545</c:v>
                </c:pt>
                <c:pt idx="76">
                  <c:v>44546</c:v>
                </c:pt>
                <c:pt idx="77">
                  <c:v>44547</c:v>
                </c:pt>
                <c:pt idx="78">
                  <c:v>44548</c:v>
                </c:pt>
                <c:pt idx="79">
                  <c:v>44549</c:v>
                </c:pt>
                <c:pt idx="80">
                  <c:v>44550</c:v>
                </c:pt>
                <c:pt idx="81">
                  <c:v>44551</c:v>
                </c:pt>
                <c:pt idx="82">
                  <c:v>44552</c:v>
                </c:pt>
              </c:numCache>
            </c:numRef>
          </c:cat>
          <c:val>
            <c:numRef>
              <c:f>Sheet1!$G$2:$G$84</c:f>
              <c:numCache>
                <c:formatCode>General</c:formatCode>
                <c:ptCount val="83"/>
                <c:pt idx="0">
                  <c:v>87</c:v>
                </c:pt>
                <c:pt idx="1">
                  <c:v>38</c:v>
                </c:pt>
                <c:pt idx="2">
                  <c:v>75</c:v>
                </c:pt>
                <c:pt idx="3">
                  <c:v>92</c:v>
                </c:pt>
                <c:pt idx="4">
                  <c:v>55</c:v>
                </c:pt>
                <c:pt idx="5">
                  <c:v>57</c:v>
                </c:pt>
                <c:pt idx="6">
                  <c:v>71</c:v>
                </c:pt>
                <c:pt idx="7">
                  <c:v>95</c:v>
                </c:pt>
                <c:pt idx="8">
                  <c:v>130</c:v>
                </c:pt>
                <c:pt idx="9">
                  <c:v>145</c:v>
                </c:pt>
                <c:pt idx="10">
                  <c:v>117</c:v>
                </c:pt>
                <c:pt idx="11">
                  <c:v>110</c:v>
                </c:pt>
                <c:pt idx="12">
                  <c:v>109</c:v>
                </c:pt>
                <c:pt idx="13">
                  <c:v>103</c:v>
                </c:pt>
                <c:pt idx="14">
                  <c:v>103</c:v>
                </c:pt>
                <c:pt idx="15">
                  <c:v>58</c:v>
                </c:pt>
                <c:pt idx="16">
                  <c:v>147</c:v>
                </c:pt>
                <c:pt idx="17">
                  <c:v>229</c:v>
                </c:pt>
                <c:pt idx="18">
                  <c:v>99</c:v>
                </c:pt>
                <c:pt idx="19">
                  <c:v>66</c:v>
                </c:pt>
                <c:pt idx="20">
                  <c:v>85</c:v>
                </c:pt>
                <c:pt idx="21">
                  <c:v>113</c:v>
                </c:pt>
                <c:pt idx="22">
                  <c:v>112</c:v>
                </c:pt>
                <c:pt idx="23">
                  <c:v>73</c:v>
                </c:pt>
                <c:pt idx="24">
                  <c:v>47</c:v>
                </c:pt>
                <c:pt idx="25">
                  <c:v>60</c:v>
                </c:pt>
                <c:pt idx="26">
                  <c:v>100</c:v>
                </c:pt>
                <c:pt idx="27">
                  <c:v>94</c:v>
                </c:pt>
                <c:pt idx="28">
                  <c:v>83</c:v>
                </c:pt>
                <c:pt idx="29">
                  <c:v>86</c:v>
                </c:pt>
                <c:pt idx="30">
                  <c:v>55</c:v>
                </c:pt>
                <c:pt idx="31">
                  <c:v>73</c:v>
                </c:pt>
                <c:pt idx="32">
                  <c:v>92</c:v>
                </c:pt>
                <c:pt idx="33">
                  <c:v>93</c:v>
                </c:pt>
                <c:pt idx="34">
                  <c:v>74</c:v>
                </c:pt>
                <c:pt idx="35">
                  <c:v>83</c:v>
                </c:pt>
                <c:pt idx="36">
                  <c:v>95</c:v>
                </c:pt>
                <c:pt idx="37">
                  <c:v>89</c:v>
                </c:pt>
                <c:pt idx="38">
                  <c:v>99</c:v>
                </c:pt>
                <c:pt idx="39">
                  <c:v>88</c:v>
                </c:pt>
                <c:pt idx="40">
                  <c:v>65</c:v>
                </c:pt>
                <c:pt idx="41">
                  <c:v>129</c:v>
                </c:pt>
                <c:pt idx="42">
                  <c:v>164</c:v>
                </c:pt>
                <c:pt idx="43">
                  <c:v>122</c:v>
                </c:pt>
                <c:pt idx="44">
                  <c:v>98</c:v>
                </c:pt>
                <c:pt idx="45">
                  <c:v>98</c:v>
                </c:pt>
                <c:pt idx="46">
                  <c:v>165</c:v>
                </c:pt>
                <c:pt idx="47">
                  <c:v>151</c:v>
                </c:pt>
                <c:pt idx="48">
                  <c:v>122</c:v>
                </c:pt>
                <c:pt idx="49">
                  <c:v>166</c:v>
                </c:pt>
                <c:pt idx="50">
                  <c:v>164</c:v>
                </c:pt>
                <c:pt idx="51">
                  <c:v>133</c:v>
                </c:pt>
                <c:pt idx="52">
                  <c:v>83</c:v>
                </c:pt>
                <c:pt idx="53">
                  <c:v>34</c:v>
                </c:pt>
                <c:pt idx="54">
                  <c:v>46</c:v>
                </c:pt>
                <c:pt idx="55">
                  <c:v>65</c:v>
                </c:pt>
                <c:pt idx="56">
                  <c:v>59</c:v>
                </c:pt>
                <c:pt idx="57">
                  <c:v>65</c:v>
                </c:pt>
                <c:pt idx="58">
                  <c:v>112</c:v>
                </c:pt>
                <c:pt idx="59">
                  <c:v>150</c:v>
                </c:pt>
                <c:pt idx="60">
                  <c:v>155</c:v>
                </c:pt>
                <c:pt idx="61">
                  <c:v>150</c:v>
                </c:pt>
                <c:pt idx="62">
                  <c:v>122</c:v>
                </c:pt>
                <c:pt idx="63">
                  <c:v>90</c:v>
                </c:pt>
                <c:pt idx="64">
                  <c:v>70</c:v>
                </c:pt>
                <c:pt idx="65">
                  <c:v>74</c:v>
                </c:pt>
                <c:pt idx="66">
                  <c:v>95</c:v>
                </c:pt>
                <c:pt idx="67">
                  <c:v>118</c:v>
                </c:pt>
                <c:pt idx="68">
                  <c:v>121</c:v>
                </c:pt>
                <c:pt idx="69">
                  <c:v>134</c:v>
                </c:pt>
                <c:pt idx="70">
                  <c:v>169</c:v>
                </c:pt>
                <c:pt idx="71">
                  <c:v>131</c:v>
                </c:pt>
                <c:pt idx="72">
                  <c:v>115</c:v>
                </c:pt>
                <c:pt idx="73">
                  <c:v>116</c:v>
                </c:pt>
                <c:pt idx="74">
                  <c:v>117</c:v>
                </c:pt>
                <c:pt idx="75">
                  <c:v>141</c:v>
                </c:pt>
                <c:pt idx="76">
                  <c:v>138</c:v>
                </c:pt>
                <c:pt idx="77">
                  <c:v>183</c:v>
                </c:pt>
                <c:pt idx="78">
                  <c:v>181</c:v>
                </c:pt>
                <c:pt idx="79">
                  <c:v>150</c:v>
                </c:pt>
                <c:pt idx="80">
                  <c:v>81</c:v>
                </c:pt>
                <c:pt idx="81">
                  <c:v>27</c:v>
                </c:pt>
                <c:pt idx="82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ED8-9540-A805-037670957FFD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Lignite</c:v>
                </c:pt>
              </c:strCache>
            </c:strRef>
          </c:tx>
          <c:spPr>
            <a:solidFill>
              <a:srgbClr val="575756"/>
            </a:solidFill>
            <a:ln>
              <a:solidFill>
                <a:srgbClr val="575756"/>
              </a:solidFill>
            </a:ln>
            <a:effectLst/>
          </c:spPr>
          <c:cat>
            <c:numRef>
              <c:f>Sheet1!$A$2:$A$84</c:f>
              <c:numCache>
                <c:formatCode>m/d/yyyy</c:formatCode>
                <c:ptCount val="83"/>
                <c:pt idx="0">
                  <c:v>44470</c:v>
                </c:pt>
                <c:pt idx="1">
                  <c:v>44471</c:v>
                </c:pt>
                <c:pt idx="2">
                  <c:v>44472</c:v>
                </c:pt>
                <c:pt idx="3">
                  <c:v>44473</c:v>
                </c:pt>
                <c:pt idx="4">
                  <c:v>44474</c:v>
                </c:pt>
                <c:pt idx="5">
                  <c:v>44475</c:v>
                </c:pt>
                <c:pt idx="6">
                  <c:v>44476</c:v>
                </c:pt>
                <c:pt idx="7">
                  <c:v>44477</c:v>
                </c:pt>
                <c:pt idx="8">
                  <c:v>44478</c:v>
                </c:pt>
                <c:pt idx="9">
                  <c:v>44479</c:v>
                </c:pt>
                <c:pt idx="10">
                  <c:v>44480</c:v>
                </c:pt>
                <c:pt idx="11">
                  <c:v>44481</c:v>
                </c:pt>
                <c:pt idx="12">
                  <c:v>44482</c:v>
                </c:pt>
                <c:pt idx="13">
                  <c:v>44483</c:v>
                </c:pt>
                <c:pt idx="14">
                  <c:v>44484</c:v>
                </c:pt>
                <c:pt idx="15">
                  <c:v>44485</c:v>
                </c:pt>
                <c:pt idx="16">
                  <c:v>44486</c:v>
                </c:pt>
                <c:pt idx="17">
                  <c:v>44487</c:v>
                </c:pt>
                <c:pt idx="18">
                  <c:v>44488</c:v>
                </c:pt>
                <c:pt idx="19">
                  <c:v>44489</c:v>
                </c:pt>
                <c:pt idx="20">
                  <c:v>44490</c:v>
                </c:pt>
                <c:pt idx="21">
                  <c:v>44491</c:v>
                </c:pt>
                <c:pt idx="22">
                  <c:v>44492</c:v>
                </c:pt>
                <c:pt idx="23">
                  <c:v>44493</c:v>
                </c:pt>
                <c:pt idx="24">
                  <c:v>44494</c:v>
                </c:pt>
                <c:pt idx="25">
                  <c:v>44495</c:v>
                </c:pt>
                <c:pt idx="26">
                  <c:v>44496</c:v>
                </c:pt>
                <c:pt idx="27">
                  <c:v>44497</c:v>
                </c:pt>
                <c:pt idx="28">
                  <c:v>44498</c:v>
                </c:pt>
                <c:pt idx="29">
                  <c:v>44499</c:v>
                </c:pt>
                <c:pt idx="30">
                  <c:v>44500</c:v>
                </c:pt>
                <c:pt idx="31">
                  <c:v>44501</c:v>
                </c:pt>
                <c:pt idx="32">
                  <c:v>44502</c:v>
                </c:pt>
                <c:pt idx="33">
                  <c:v>44503</c:v>
                </c:pt>
                <c:pt idx="34">
                  <c:v>44504</c:v>
                </c:pt>
                <c:pt idx="35">
                  <c:v>44505</c:v>
                </c:pt>
                <c:pt idx="36">
                  <c:v>44506</c:v>
                </c:pt>
                <c:pt idx="37">
                  <c:v>44507</c:v>
                </c:pt>
                <c:pt idx="38">
                  <c:v>44508</c:v>
                </c:pt>
                <c:pt idx="39">
                  <c:v>44509</c:v>
                </c:pt>
                <c:pt idx="40">
                  <c:v>44510</c:v>
                </c:pt>
                <c:pt idx="41">
                  <c:v>44511</c:v>
                </c:pt>
                <c:pt idx="42">
                  <c:v>44512</c:v>
                </c:pt>
                <c:pt idx="43">
                  <c:v>44513</c:v>
                </c:pt>
                <c:pt idx="44">
                  <c:v>44514</c:v>
                </c:pt>
                <c:pt idx="45">
                  <c:v>44515</c:v>
                </c:pt>
                <c:pt idx="46">
                  <c:v>44516</c:v>
                </c:pt>
                <c:pt idx="47">
                  <c:v>44517</c:v>
                </c:pt>
                <c:pt idx="48">
                  <c:v>44518</c:v>
                </c:pt>
                <c:pt idx="49">
                  <c:v>44519</c:v>
                </c:pt>
                <c:pt idx="50">
                  <c:v>44520</c:v>
                </c:pt>
                <c:pt idx="51">
                  <c:v>44521</c:v>
                </c:pt>
                <c:pt idx="52">
                  <c:v>44522</c:v>
                </c:pt>
                <c:pt idx="53">
                  <c:v>44523</c:v>
                </c:pt>
                <c:pt idx="54">
                  <c:v>44524</c:v>
                </c:pt>
                <c:pt idx="55">
                  <c:v>44525</c:v>
                </c:pt>
                <c:pt idx="56">
                  <c:v>44526</c:v>
                </c:pt>
                <c:pt idx="57">
                  <c:v>44527</c:v>
                </c:pt>
                <c:pt idx="58">
                  <c:v>44528</c:v>
                </c:pt>
                <c:pt idx="59">
                  <c:v>44529</c:v>
                </c:pt>
                <c:pt idx="60">
                  <c:v>44530</c:v>
                </c:pt>
                <c:pt idx="61">
                  <c:v>44531</c:v>
                </c:pt>
                <c:pt idx="62">
                  <c:v>44532</c:v>
                </c:pt>
                <c:pt idx="63">
                  <c:v>44533</c:v>
                </c:pt>
                <c:pt idx="64">
                  <c:v>44534</c:v>
                </c:pt>
                <c:pt idx="65">
                  <c:v>44535</c:v>
                </c:pt>
                <c:pt idx="66">
                  <c:v>44536</c:v>
                </c:pt>
                <c:pt idx="67">
                  <c:v>44537</c:v>
                </c:pt>
                <c:pt idx="68">
                  <c:v>44538</c:v>
                </c:pt>
                <c:pt idx="69">
                  <c:v>44539</c:v>
                </c:pt>
                <c:pt idx="70">
                  <c:v>44540</c:v>
                </c:pt>
                <c:pt idx="71">
                  <c:v>44541</c:v>
                </c:pt>
                <c:pt idx="72">
                  <c:v>44542</c:v>
                </c:pt>
                <c:pt idx="73">
                  <c:v>44543</c:v>
                </c:pt>
                <c:pt idx="74">
                  <c:v>44544</c:v>
                </c:pt>
                <c:pt idx="75">
                  <c:v>44545</c:v>
                </c:pt>
                <c:pt idx="76">
                  <c:v>44546</c:v>
                </c:pt>
                <c:pt idx="77">
                  <c:v>44547</c:v>
                </c:pt>
                <c:pt idx="78">
                  <c:v>44548</c:v>
                </c:pt>
                <c:pt idx="79">
                  <c:v>44549</c:v>
                </c:pt>
                <c:pt idx="80">
                  <c:v>44550</c:v>
                </c:pt>
                <c:pt idx="81">
                  <c:v>44551</c:v>
                </c:pt>
                <c:pt idx="82">
                  <c:v>44552</c:v>
                </c:pt>
              </c:numCache>
            </c:numRef>
          </c:cat>
          <c:val>
            <c:numRef>
              <c:f>Sheet1!$H$2:$H$84</c:f>
              <c:numCache>
                <c:formatCode>General</c:formatCode>
                <c:ptCount val="83"/>
                <c:pt idx="0">
                  <c:v>83</c:v>
                </c:pt>
                <c:pt idx="1">
                  <c:v>83</c:v>
                </c:pt>
                <c:pt idx="2">
                  <c:v>78</c:v>
                </c:pt>
                <c:pt idx="3">
                  <c:v>73</c:v>
                </c:pt>
                <c:pt idx="4">
                  <c:v>73</c:v>
                </c:pt>
                <c:pt idx="5">
                  <c:v>77</c:v>
                </c:pt>
                <c:pt idx="6">
                  <c:v>75</c:v>
                </c:pt>
                <c:pt idx="7">
                  <c:v>69</c:v>
                </c:pt>
                <c:pt idx="8">
                  <c:v>67</c:v>
                </c:pt>
                <c:pt idx="9">
                  <c:v>67</c:v>
                </c:pt>
                <c:pt idx="10">
                  <c:v>76</c:v>
                </c:pt>
                <c:pt idx="11">
                  <c:v>76</c:v>
                </c:pt>
                <c:pt idx="12">
                  <c:v>69</c:v>
                </c:pt>
                <c:pt idx="13">
                  <c:v>64</c:v>
                </c:pt>
                <c:pt idx="14">
                  <c:v>64</c:v>
                </c:pt>
                <c:pt idx="15">
                  <c:v>73</c:v>
                </c:pt>
                <c:pt idx="16">
                  <c:v>70</c:v>
                </c:pt>
                <c:pt idx="17">
                  <c:v>63</c:v>
                </c:pt>
                <c:pt idx="18">
                  <c:v>65</c:v>
                </c:pt>
                <c:pt idx="19">
                  <c:v>67</c:v>
                </c:pt>
                <c:pt idx="20">
                  <c:v>70</c:v>
                </c:pt>
                <c:pt idx="21">
                  <c:v>73</c:v>
                </c:pt>
                <c:pt idx="22">
                  <c:v>80</c:v>
                </c:pt>
                <c:pt idx="23">
                  <c:v>82</c:v>
                </c:pt>
                <c:pt idx="24">
                  <c:v>82</c:v>
                </c:pt>
                <c:pt idx="25">
                  <c:v>80</c:v>
                </c:pt>
                <c:pt idx="26">
                  <c:v>76</c:v>
                </c:pt>
                <c:pt idx="27">
                  <c:v>78</c:v>
                </c:pt>
                <c:pt idx="28">
                  <c:v>74</c:v>
                </c:pt>
                <c:pt idx="29">
                  <c:v>73</c:v>
                </c:pt>
                <c:pt idx="30">
                  <c:v>77</c:v>
                </c:pt>
                <c:pt idx="31">
                  <c:v>75</c:v>
                </c:pt>
                <c:pt idx="32">
                  <c:v>68</c:v>
                </c:pt>
                <c:pt idx="33">
                  <c:v>66</c:v>
                </c:pt>
                <c:pt idx="34">
                  <c:v>71</c:v>
                </c:pt>
                <c:pt idx="35">
                  <c:v>65</c:v>
                </c:pt>
                <c:pt idx="36">
                  <c:v>66</c:v>
                </c:pt>
                <c:pt idx="37">
                  <c:v>70</c:v>
                </c:pt>
                <c:pt idx="38">
                  <c:v>60</c:v>
                </c:pt>
                <c:pt idx="39">
                  <c:v>56</c:v>
                </c:pt>
                <c:pt idx="40">
                  <c:v>56</c:v>
                </c:pt>
                <c:pt idx="41">
                  <c:v>59</c:v>
                </c:pt>
                <c:pt idx="42">
                  <c:v>68</c:v>
                </c:pt>
                <c:pt idx="43">
                  <c:v>70</c:v>
                </c:pt>
                <c:pt idx="44">
                  <c:v>69</c:v>
                </c:pt>
                <c:pt idx="45">
                  <c:v>69</c:v>
                </c:pt>
                <c:pt idx="46">
                  <c:v>66</c:v>
                </c:pt>
                <c:pt idx="47">
                  <c:v>65</c:v>
                </c:pt>
                <c:pt idx="48">
                  <c:v>71</c:v>
                </c:pt>
                <c:pt idx="49">
                  <c:v>65</c:v>
                </c:pt>
                <c:pt idx="50">
                  <c:v>67</c:v>
                </c:pt>
                <c:pt idx="51">
                  <c:v>71</c:v>
                </c:pt>
                <c:pt idx="52">
                  <c:v>66</c:v>
                </c:pt>
                <c:pt idx="53">
                  <c:v>71</c:v>
                </c:pt>
                <c:pt idx="54">
                  <c:v>75</c:v>
                </c:pt>
                <c:pt idx="55">
                  <c:v>72</c:v>
                </c:pt>
                <c:pt idx="56">
                  <c:v>57</c:v>
                </c:pt>
                <c:pt idx="57">
                  <c:v>56</c:v>
                </c:pt>
                <c:pt idx="58">
                  <c:v>57</c:v>
                </c:pt>
                <c:pt idx="59">
                  <c:v>59</c:v>
                </c:pt>
                <c:pt idx="60">
                  <c:v>60</c:v>
                </c:pt>
                <c:pt idx="61">
                  <c:v>69</c:v>
                </c:pt>
                <c:pt idx="62">
                  <c:v>69</c:v>
                </c:pt>
                <c:pt idx="63">
                  <c:v>63</c:v>
                </c:pt>
                <c:pt idx="64">
                  <c:v>62</c:v>
                </c:pt>
                <c:pt idx="65">
                  <c:v>70</c:v>
                </c:pt>
                <c:pt idx="66">
                  <c:v>74</c:v>
                </c:pt>
                <c:pt idx="67">
                  <c:v>71</c:v>
                </c:pt>
                <c:pt idx="68">
                  <c:v>70</c:v>
                </c:pt>
                <c:pt idx="69">
                  <c:v>72</c:v>
                </c:pt>
                <c:pt idx="70">
                  <c:v>73</c:v>
                </c:pt>
                <c:pt idx="71">
                  <c:v>75</c:v>
                </c:pt>
                <c:pt idx="72">
                  <c:v>73</c:v>
                </c:pt>
                <c:pt idx="73">
                  <c:v>71</c:v>
                </c:pt>
                <c:pt idx="74">
                  <c:v>73</c:v>
                </c:pt>
                <c:pt idx="75">
                  <c:v>70</c:v>
                </c:pt>
                <c:pt idx="76">
                  <c:v>73</c:v>
                </c:pt>
                <c:pt idx="77">
                  <c:v>71</c:v>
                </c:pt>
                <c:pt idx="78">
                  <c:v>69</c:v>
                </c:pt>
                <c:pt idx="79">
                  <c:v>67</c:v>
                </c:pt>
                <c:pt idx="80">
                  <c:v>72</c:v>
                </c:pt>
                <c:pt idx="81">
                  <c:v>74</c:v>
                </c:pt>
                <c:pt idx="82">
                  <c:v>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ED8-9540-A805-037670957FFD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Biomass/other RES</c:v>
                </c:pt>
              </c:strCache>
            </c:strRef>
          </c:tx>
          <c:spPr>
            <a:solidFill>
              <a:srgbClr val="F49A70"/>
            </a:solidFill>
            <a:ln>
              <a:solidFill>
                <a:srgbClr val="F49A70"/>
              </a:solidFill>
            </a:ln>
            <a:effectLst/>
          </c:spPr>
          <c:cat>
            <c:numRef>
              <c:f>Sheet1!$A$2:$A$84</c:f>
              <c:numCache>
                <c:formatCode>m/d/yyyy</c:formatCode>
                <c:ptCount val="83"/>
                <c:pt idx="0">
                  <c:v>44470</c:v>
                </c:pt>
                <c:pt idx="1">
                  <c:v>44471</c:v>
                </c:pt>
                <c:pt idx="2">
                  <c:v>44472</c:v>
                </c:pt>
                <c:pt idx="3">
                  <c:v>44473</c:v>
                </c:pt>
                <c:pt idx="4">
                  <c:v>44474</c:v>
                </c:pt>
                <c:pt idx="5">
                  <c:v>44475</c:v>
                </c:pt>
                <c:pt idx="6">
                  <c:v>44476</c:v>
                </c:pt>
                <c:pt idx="7">
                  <c:v>44477</c:v>
                </c:pt>
                <c:pt idx="8">
                  <c:v>44478</c:v>
                </c:pt>
                <c:pt idx="9">
                  <c:v>44479</c:v>
                </c:pt>
                <c:pt idx="10">
                  <c:v>44480</c:v>
                </c:pt>
                <c:pt idx="11">
                  <c:v>44481</c:v>
                </c:pt>
                <c:pt idx="12">
                  <c:v>44482</c:v>
                </c:pt>
                <c:pt idx="13">
                  <c:v>44483</c:v>
                </c:pt>
                <c:pt idx="14">
                  <c:v>44484</c:v>
                </c:pt>
                <c:pt idx="15">
                  <c:v>44485</c:v>
                </c:pt>
                <c:pt idx="16">
                  <c:v>44486</c:v>
                </c:pt>
                <c:pt idx="17">
                  <c:v>44487</c:v>
                </c:pt>
                <c:pt idx="18">
                  <c:v>44488</c:v>
                </c:pt>
                <c:pt idx="19">
                  <c:v>44489</c:v>
                </c:pt>
                <c:pt idx="20">
                  <c:v>44490</c:v>
                </c:pt>
                <c:pt idx="21">
                  <c:v>44491</c:v>
                </c:pt>
                <c:pt idx="22">
                  <c:v>44492</c:v>
                </c:pt>
                <c:pt idx="23">
                  <c:v>44493</c:v>
                </c:pt>
                <c:pt idx="24">
                  <c:v>44494</c:v>
                </c:pt>
                <c:pt idx="25">
                  <c:v>44495</c:v>
                </c:pt>
                <c:pt idx="26">
                  <c:v>44496</c:v>
                </c:pt>
                <c:pt idx="27">
                  <c:v>44497</c:v>
                </c:pt>
                <c:pt idx="28">
                  <c:v>44498</c:v>
                </c:pt>
                <c:pt idx="29">
                  <c:v>44499</c:v>
                </c:pt>
                <c:pt idx="30">
                  <c:v>44500</c:v>
                </c:pt>
                <c:pt idx="31">
                  <c:v>44501</c:v>
                </c:pt>
                <c:pt idx="32">
                  <c:v>44502</c:v>
                </c:pt>
                <c:pt idx="33">
                  <c:v>44503</c:v>
                </c:pt>
                <c:pt idx="34">
                  <c:v>44504</c:v>
                </c:pt>
                <c:pt idx="35">
                  <c:v>44505</c:v>
                </c:pt>
                <c:pt idx="36">
                  <c:v>44506</c:v>
                </c:pt>
                <c:pt idx="37">
                  <c:v>44507</c:v>
                </c:pt>
                <c:pt idx="38">
                  <c:v>44508</c:v>
                </c:pt>
                <c:pt idx="39">
                  <c:v>44509</c:v>
                </c:pt>
                <c:pt idx="40">
                  <c:v>44510</c:v>
                </c:pt>
                <c:pt idx="41">
                  <c:v>44511</c:v>
                </c:pt>
                <c:pt idx="42">
                  <c:v>44512</c:v>
                </c:pt>
                <c:pt idx="43">
                  <c:v>44513</c:v>
                </c:pt>
                <c:pt idx="44">
                  <c:v>44514</c:v>
                </c:pt>
                <c:pt idx="45">
                  <c:v>44515</c:v>
                </c:pt>
                <c:pt idx="46">
                  <c:v>44516</c:v>
                </c:pt>
                <c:pt idx="47">
                  <c:v>44517</c:v>
                </c:pt>
                <c:pt idx="48">
                  <c:v>44518</c:v>
                </c:pt>
                <c:pt idx="49">
                  <c:v>44519</c:v>
                </c:pt>
                <c:pt idx="50">
                  <c:v>44520</c:v>
                </c:pt>
                <c:pt idx="51">
                  <c:v>44521</c:v>
                </c:pt>
                <c:pt idx="52">
                  <c:v>44522</c:v>
                </c:pt>
                <c:pt idx="53">
                  <c:v>44523</c:v>
                </c:pt>
                <c:pt idx="54">
                  <c:v>44524</c:v>
                </c:pt>
                <c:pt idx="55">
                  <c:v>44525</c:v>
                </c:pt>
                <c:pt idx="56">
                  <c:v>44526</c:v>
                </c:pt>
                <c:pt idx="57">
                  <c:v>44527</c:v>
                </c:pt>
                <c:pt idx="58">
                  <c:v>44528</c:v>
                </c:pt>
                <c:pt idx="59">
                  <c:v>44529</c:v>
                </c:pt>
                <c:pt idx="60">
                  <c:v>44530</c:v>
                </c:pt>
                <c:pt idx="61">
                  <c:v>44531</c:v>
                </c:pt>
                <c:pt idx="62">
                  <c:v>44532</c:v>
                </c:pt>
                <c:pt idx="63">
                  <c:v>44533</c:v>
                </c:pt>
                <c:pt idx="64">
                  <c:v>44534</c:v>
                </c:pt>
                <c:pt idx="65">
                  <c:v>44535</c:v>
                </c:pt>
                <c:pt idx="66">
                  <c:v>44536</c:v>
                </c:pt>
                <c:pt idx="67">
                  <c:v>44537</c:v>
                </c:pt>
                <c:pt idx="68">
                  <c:v>44538</c:v>
                </c:pt>
                <c:pt idx="69">
                  <c:v>44539</c:v>
                </c:pt>
                <c:pt idx="70">
                  <c:v>44540</c:v>
                </c:pt>
                <c:pt idx="71">
                  <c:v>44541</c:v>
                </c:pt>
                <c:pt idx="72">
                  <c:v>44542</c:v>
                </c:pt>
                <c:pt idx="73">
                  <c:v>44543</c:v>
                </c:pt>
                <c:pt idx="74">
                  <c:v>44544</c:v>
                </c:pt>
                <c:pt idx="75">
                  <c:v>44545</c:v>
                </c:pt>
                <c:pt idx="76">
                  <c:v>44546</c:v>
                </c:pt>
                <c:pt idx="77">
                  <c:v>44547</c:v>
                </c:pt>
                <c:pt idx="78">
                  <c:v>44548</c:v>
                </c:pt>
                <c:pt idx="79">
                  <c:v>44549</c:v>
                </c:pt>
                <c:pt idx="80">
                  <c:v>44550</c:v>
                </c:pt>
                <c:pt idx="81">
                  <c:v>44551</c:v>
                </c:pt>
                <c:pt idx="82">
                  <c:v>44552</c:v>
                </c:pt>
              </c:numCache>
            </c:numRef>
          </c:cat>
          <c:val>
            <c:numRef>
              <c:f>Sheet1!$I$2:$I$84</c:f>
              <c:numCache>
                <c:formatCode>General</c:formatCode>
                <c:ptCount val="83"/>
                <c:pt idx="0">
                  <c:v>45.46</c:v>
                </c:pt>
                <c:pt idx="1">
                  <c:v>47.3</c:v>
                </c:pt>
                <c:pt idx="2">
                  <c:v>45.62</c:v>
                </c:pt>
                <c:pt idx="3">
                  <c:v>49.64</c:v>
                </c:pt>
                <c:pt idx="4">
                  <c:v>46.58</c:v>
                </c:pt>
                <c:pt idx="5">
                  <c:v>45.47</c:v>
                </c:pt>
                <c:pt idx="6">
                  <c:v>41.89</c:v>
                </c:pt>
                <c:pt idx="7">
                  <c:v>44.04</c:v>
                </c:pt>
                <c:pt idx="8">
                  <c:v>42.88</c:v>
                </c:pt>
                <c:pt idx="9">
                  <c:v>44.05</c:v>
                </c:pt>
                <c:pt idx="10">
                  <c:v>44.02</c:v>
                </c:pt>
                <c:pt idx="11">
                  <c:v>38.79</c:v>
                </c:pt>
                <c:pt idx="12">
                  <c:v>42.49</c:v>
                </c:pt>
                <c:pt idx="13">
                  <c:v>43.19</c:v>
                </c:pt>
                <c:pt idx="14">
                  <c:v>43.19</c:v>
                </c:pt>
                <c:pt idx="15">
                  <c:v>43.41</c:v>
                </c:pt>
                <c:pt idx="16">
                  <c:v>41.84</c:v>
                </c:pt>
                <c:pt idx="17">
                  <c:v>39.74</c:v>
                </c:pt>
                <c:pt idx="18">
                  <c:v>36.06</c:v>
                </c:pt>
                <c:pt idx="19">
                  <c:v>36.479999999999997</c:v>
                </c:pt>
                <c:pt idx="20">
                  <c:v>37.51</c:v>
                </c:pt>
                <c:pt idx="21">
                  <c:v>36.44</c:v>
                </c:pt>
                <c:pt idx="22">
                  <c:v>37.549999999999997</c:v>
                </c:pt>
                <c:pt idx="23">
                  <c:v>38.5</c:v>
                </c:pt>
                <c:pt idx="24">
                  <c:v>38.57</c:v>
                </c:pt>
                <c:pt idx="25">
                  <c:v>34.97</c:v>
                </c:pt>
                <c:pt idx="26">
                  <c:v>35.08</c:v>
                </c:pt>
                <c:pt idx="27">
                  <c:v>37.93</c:v>
                </c:pt>
                <c:pt idx="28">
                  <c:v>38.86</c:v>
                </c:pt>
                <c:pt idx="29">
                  <c:v>34.200000000000003</c:v>
                </c:pt>
                <c:pt idx="30">
                  <c:v>36.409999999999997</c:v>
                </c:pt>
                <c:pt idx="31">
                  <c:v>37.409999999999997</c:v>
                </c:pt>
                <c:pt idx="32">
                  <c:v>37.14</c:v>
                </c:pt>
                <c:pt idx="33">
                  <c:v>34.75</c:v>
                </c:pt>
                <c:pt idx="34">
                  <c:v>35.07</c:v>
                </c:pt>
                <c:pt idx="35">
                  <c:v>35.47</c:v>
                </c:pt>
                <c:pt idx="36">
                  <c:v>35.799999999999997</c:v>
                </c:pt>
                <c:pt idx="37">
                  <c:v>38.67</c:v>
                </c:pt>
                <c:pt idx="38">
                  <c:v>37.53</c:v>
                </c:pt>
                <c:pt idx="39">
                  <c:v>43.67</c:v>
                </c:pt>
                <c:pt idx="40">
                  <c:v>41.98</c:v>
                </c:pt>
                <c:pt idx="41">
                  <c:v>41.21</c:v>
                </c:pt>
                <c:pt idx="42">
                  <c:v>39.46</c:v>
                </c:pt>
                <c:pt idx="43">
                  <c:v>34.01</c:v>
                </c:pt>
                <c:pt idx="44">
                  <c:v>43.88</c:v>
                </c:pt>
                <c:pt idx="45">
                  <c:v>43.88</c:v>
                </c:pt>
                <c:pt idx="46">
                  <c:v>52.88</c:v>
                </c:pt>
                <c:pt idx="47">
                  <c:v>43.62</c:v>
                </c:pt>
                <c:pt idx="48">
                  <c:v>44.59</c:v>
                </c:pt>
                <c:pt idx="49">
                  <c:v>44.48</c:v>
                </c:pt>
                <c:pt idx="50">
                  <c:v>42.7</c:v>
                </c:pt>
                <c:pt idx="51">
                  <c:v>44.58</c:v>
                </c:pt>
                <c:pt idx="52">
                  <c:v>45.15</c:v>
                </c:pt>
                <c:pt idx="53">
                  <c:v>45.4</c:v>
                </c:pt>
                <c:pt idx="54">
                  <c:v>44.27</c:v>
                </c:pt>
                <c:pt idx="55">
                  <c:v>45.79</c:v>
                </c:pt>
                <c:pt idx="56">
                  <c:v>47.24</c:v>
                </c:pt>
                <c:pt idx="57">
                  <c:v>45.1</c:v>
                </c:pt>
                <c:pt idx="58">
                  <c:v>46.37</c:v>
                </c:pt>
                <c:pt idx="59">
                  <c:v>29.06</c:v>
                </c:pt>
                <c:pt idx="60">
                  <c:v>28.57</c:v>
                </c:pt>
                <c:pt idx="61">
                  <c:v>47.95</c:v>
                </c:pt>
                <c:pt idx="62">
                  <c:v>45.59</c:v>
                </c:pt>
                <c:pt idx="63">
                  <c:v>46.09</c:v>
                </c:pt>
                <c:pt idx="64">
                  <c:v>46.4</c:v>
                </c:pt>
                <c:pt idx="65">
                  <c:v>50.59</c:v>
                </c:pt>
                <c:pt idx="66">
                  <c:v>53.8</c:v>
                </c:pt>
                <c:pt idx="67">
                  <c:v>51.53</c:v>
                </c:pt>
                <c:pt idx="68">
                  <c:v>54.1</c:v>
                </c:pt>
                <c:pt idx="69">
                  <c:v>52.25</c:v>
                </c:pt>
                <c:pt idx="70">
                  <c:v>54.18</c:v>
                </c:pt>
                <c:pt idx="71">
                  <c:v>54.03</c:v>
                </c:pt>
                <c:pt idx="72">
                  <c:v>56.31</c:v>
                </c:pt>
                <c:pt idx="73">
                  <c:v>53.34</c:v>
                </c:pt>
                <c:pt idx="74">
                  <c:v>54.46</c:v>
                </c:pt>
                <c:pt idx="75">
                  <c:v>54.42</c:v>
                </c:pt>
                <c:pt idx="76">
                  <c:v>57.65</c:v>
                </c:pt>
                <c:pt idx="77">
                  <c:v>55.12</c:v>
                </c:pt>
                <c:pt idx="78">
                  <c:v>56.45</c:v>
                </c:pt>
                <c:pt idx="79">
                  <c:v>54.42</c:v>
                </c:pt>
                <c:pt idx="80">
                  <c:v>55.76</c:v>
                </c:pt>
                <c:pt idx="81">
                  <c:v>54.08</c:v>
                </c:pt>
                <c:pt idx="82">
                  <c:v>53.66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DED8-9540-A805-037670957F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11582176"/>
        <c:axId val="1601906384"/>
      </c:areaChart>
      <c:lineChart>
        <c:grouping val="standard"/>
        <c:varyColors val="0"/>
        <c:ser>
          <c:idx val="8"/>
          <c:order val="8"/>
          <c:tx>
            <c:strRef>
              <c:f>Sheet1!$J$1</c:f>
              <c:strCache>
                <c:ptCount val="1"/>
                <c:pt idx="0">
                  <c:v>RE share %</c:v>
                </c:pt>
              </c:strCache>
            </c:strRef>
          </c:tx>
          <c:spPr>
            <a:ln w="19050" cap="rnd">
              <a:solidFill>
                <a:srgbClr val="EA5813"/>
              </a:solidFill>
              <a:round/>
            </a:ln>
            <a:effectLst/>
          </c:spPr>
          <c:marker>
            <c:symbol val="none"/>
          </c:marker>
          <c:cat>
            <c:numRef>
              <c:f>Sheet1!$A$2:$A$84</c:f>
              <c:numCache>
                <c:formatCode>m/d/yyyy</c:formatCode>
                <c:ptCount val="83"/>
                <c:pt idx="0">
                  <c:v>44470</c:v>
                </c:pt>
                <c:pt idx="1">
                  <c:v>44471</c:v>
                </c:pt>
                <c:pt idx="2">
                  <c:v>44472</c:v>
                </c:pt>
                <c:pt idx="3">
                  <c:v>44473</c:v>
                </c:pt>
                <c:pt idx="4">
                  <c:v>44474</c:v>
                </c:pt>
                <c:pt idx="5">
                  <c:v>44475</c:v>
                </c:pt>
                <c:pt idx="6">
                  <c:v>44476</c:v>
                </c:pt>
                <c:pt idx="7">
                  <c:v>44477</c:v>
                </c:pt>
                <c:pt idx="8">
                  <c:v>44478</c:v>
                </c:pt>
                <c:pt idx="9">
                  <c:v>44479</c:v>
                </c:pt>
                <c:pt idx="10">
                  <c:v>44480</c:v>
                </c:pt>
                <c:pt idx="11">
                  <c:v>44481</c:v>
                </c:pt>
                <c:pt idx="12">
                  <c:v>44482</c:v>
                </c:pt>
                <c:pt idx="13">
                  <c:v>44483</c:v>
                </c:pt>
                <c:pt idx="14">
                  <c:v>44484</c:v>
                </c:pt>
                <c:pt idx="15">
                  <c:v>44485</c:v>
                </c:pt>
                <c:pt idx="16">
                  <c:v>44486</c:v>
                </c:pt>
                <c:pt idx="17">
                  <c:v>44487</c:v>
                </c:pt>
                <c:pt idx="18">
                  <c:v>44488</c:v>
                </c:pt>
                <c:pt idx="19">
                  <c:v>44489</c:v>
                </c:pt>
                <c:pt idx="20">
                  <c:v>44490</c:v>
                </c:pt>
                <c:pt idx="21">
                  <c:v>44491</c:v>
                </c:pt>
                <c:pt idx="22">
                  <c:v>44492</c:v>
                </c:pt>
                <c:pt idx="23">
                  <c:v>44493</c:v>
                </c:pt>
                <c:pt idx="24">
                  <c:v>44494</c:v>
                </c:pt>
                <c:pt idx="25">
                  <c:v>44495</c:v>
                </c:pt>
                <c:pt idx="26">
                  <c:v>44496</c:v>
                </c:pt>
                <c:pt idx="27">
                  <c:v>44497</c:v>
                </c:pt>
                <c:pt idx="28">
                  <c:v>44498</c:v>
                </c:pt>
                <c:pt idx="29">
                  <c:v>44499</c:v>
                </c:pt>
                <c:pt idx="30">
                  <c:v>44500</c:v>
                </c:pt>
                <c:pt idx="31">
                  <c:v>44501</c:v>
                </c:pt>
                <c:pt idx="32">
                  <c:v>44502</c:v>
                </c:pt>
                <c:pt idx="33">
                  <c:v>44503</c:v>
                </c:pt>
                <c:pt idx="34">
                  <c:v>44504</c:v>
                </c:pt>
                <c:pt idx="35">
                  <c:v>44505</c:v>
                </c:pt>
                <c:pt idx="36">
                  <c:v>44506</c:v>
                </c:pt>
                <c:pt idx="37">
                  <c:v>44507</c:v>
                </c:pt>
                <c:pt idx="38">
                  <c:v>44508</c:v>
                </c:pt>
                <c:pt idx="39">
                  <c:v>44509</c:v>
                </c:pt>
                <c:pt idx="40">
                  <c:v>44510</c:v>
                </c:pt>
                <c:pt idx="41">
                  <c:v>44511</c:v>
                </c:pt>
                <c:pt idx="42">
                  <c:v>44512</c:v>
                </c:pt>
                <c:pt idx="43">
                  <c:v>44513</c:v>
                </c:pt>
                <c:pt idx="44">
                  <c:v>44514</c:v>
                </c:pt>
                <c:pt idx="45">
                  <c:v>44515</c:v>
                </c:pt>
                <c:pt idx="46">
                  <c:v>44516</c:v>
                </c:pt>
                <c:pt idx="47">
                  <c:v>44517</c:v>
                </c:pt>
                <c:pt idx="48">
                  <c:v>44518</c:v>
                </c:pt>
                <c:pt idx="49">
                  <c:v>44519</c:v>
                </c:pt>
                <c:pt idx="50">
                  <c:v>44520</c:v>
                </c:pt>
                <c:pt idx="51">
                  <c:v>44521</c:v>
                </c:pt>
                <c:pt idx="52">
                  <c:v>44522</c:v>
                </c:pt>
                <c:pt idx="53">
                  <c:v>44523</c:v>
                </c:pt>
                <c:pt idx="54">
                  <c:v>44524</c:v>
                </c:pt>
                <c:pt idx="55">
                  <c:v>44525</c:v>
                </c:pt>
                <c:pt idx="56">
                  <c:v>44526</c:v>
                </c:pt>
                <c:pt idx="57">
                  <c:v>44527</c:v>
                </c:pt>
                <c:pt idx="58">
                  <c:v>44528</c:v>
                </c:pt>
                <c:pt idx="59">
                  <c:v>44529</c:v>
                </c:pt>
                <c:pt idx="60">
                  <c:v>44530</c:v>
                </c:pt>
                <c:pt idx="61">
                  <c:v>44531</c:v>
                </c:pt>
                <c:pt idx="62">
                  <c:v>44532</c:v>
                </c:pt>
                <c:pt idx="63">
                  <c:v>44533</c:v>
                </c:pt>
                <c:pt idx="64">
                  <c:v>44534</c:v>
                </c:pt>
                <c:pt idx="65">
                  <c:v>44535</c:v>
                </c:pt>
                <c:pt idx="66">
                  <c:v>44536</c:v>
                </c:pt>
                <c:pt idx="67">
                  <c:v>44537</c:v>
                </c:pt>
                <c:pt idx="68">
                  <c:v>44538</c:v>
                </c:pt>
                <c:pt idx="69">
                  <c:v>44539</c:v>
                </c:pt>
                <c:pt idx="70">
                  <c:v>44540</c:v>
                </c:pt>
                <c:pt idx="71">
                  <c:v>44541</c:v>
                </c:pt>
                <c:pt idx="72">
                  <c:v>44542</c:v>
                </c:pt>
                <c:pt idx="73">
                  <c:v>44543</c:v>
                </c:pt>
                <c:pt idx="74">
                  <c:v>44544</c:v>
                </c:pt>
                <c:pt idx="75">
                  <c:v>44545</c:v>
                </c:pt>
                <c:pt idx="76">
                  <c:v>44546</c:v>
                </c:pt>
                <c:pt idx="77">
                  <c:v>44547</c:v>
                </c:pt>
                <c:pt idx="78">
                  <c:v>44548</c:v>
                </c:pt>
                <c:pt idx="79">
                  <c:v>44549</c:v>
                </c:pt>
                <c:pt idx="80">
                  <c:v>44550</c:v>
                </c:pt>
                <c:pt idx="81">
                  <c:v>44551</c:v>
                </c:pt>
                <c:pt idx="82">
                  <c:v>44552</c:v>
                </c:pt>
              </c:numCache>
            </c:numRef>
          </c:cat>
          <c:val>
            <c:numRef>
              <c:f>Sheet1!$J$2:$J$84</c:f>
              <c:numCache>
                <c:formatCode>0.00%</c:formatCode>
                <c:ptCount val="83"/>
                <c:pt idx="0">
                  <c:v>8.1468112869444401E-2</c:v>
                </c:pt>
                <c:pt idx="1">
                  <c:v>7.465921589402548E-2</c:v>
                </c:pt>
                <c:pt idx="2">
                  <c:v>8.8814298357329416E-2</c:v>
                </c:pt>
                <c:pt idx="3">
                  <c:v>8.8451238419845465E-2</c:v>
                </c:pt>
                <c:pt idx="4">
                  <c:v>7.398878244493573E-2</c:v>
                </c:pt>
                <c:pt idx="5">
                  <c:v>7.2021315543261605E-2</c:v>
                </c:pt>
                <c:pt idx="6">
                  <c:v>7.7316113266704872E-2</c:v>
                </c:pt>
                <c:pt idx="7">
                  <c:v>8.3011583011583012E-2</c:v>
                </c:pt>
                <c:pt idx="8">
                  <c:v>9.0379485502284279E-2</c:v>
                </c:pt>
                <c:pt idx="9">
                  <c:v>0.10174903443857371</c:v>
                </c:pt>
                <c:pt idx="10">
                  <c:v>9.0495794711186309E-2</c:v>
                </c:pt>
                <c:pt idx="11">
                  <c:v>8.8483659280097313E-2</c:v>
                </c:pt>
                <c:pt idx="12">
                  <c:v>8.8790743622163645E-2</c:v>
                </c:pt>
                <c:pt idx="13">
                  <c:v>9.0026163990046926E-2</c:v>
                </c:pt>
                <c:pt idx="14">
                  <c:v>9.2626233597080762E-2</c:v>
                </c:pt>
                <c:pt idx="15">
                  <c:v>7.9213379893401936E-2</c:v>
                </c:pt>
                <c:pt idx="16">
                  <c:v>9.9677091117661834E-2</c:v>
                </c:pt>
                <c:pt idx="17">
                  <c:v>0.12640058606616753</c:v>
                </c:pt>
                <c:pt idx="18">
                  <c:v>8.9350294224092866E-2</c:v>
                </c:pt>
                <c:pt idx="19">
                  <c:v>8.0529836150021863E-2</c:v>
                </c:pt>
                <c:pt idx="20">
                  <c:v>8.747538683524525E-2</c:v>
                </c:pt>
                <c:pt idx="21">
                  <c:v>9.6812115905368798E-2</c:v>
                </c:pt>
                <c:pt idx="22">
                  <c:v>9.6675101445310732E-2</c:v>
                </c:pt>
                <c:pt idx="23">
                  <c:v>8.0776480082246735E-2</c:v>
                </c:pt>
                <c:pt idx="24">
                  <c:v>7.7770320736948076E-2</c:v>
                </c:pt>
                <c:pt idx="25">
                  <c:v>8.1447963800904979E-2</c:v>
                </c:pt>
                <c:pt idx="26">
                  <c:v>9.3234693097004717E-2</c:v>
                </c:pt>
                <c:pt idx="27">
                  <c:v>9.294482739680883E-2</c:v>
                </c:pt>
                <c:pt idx="28">
                  <c:v>8.193469807357083E-2</c:v>
                </c:pt>
                <c:pt idx="29">
                  <c:v>8.9732777245052409E-2</c:v>
                </c:pt>
                <c:pt idx="30">
                  <c:v>7.9267146348549838E-2</c:v>
                </c:pt>
                <c:pt idx="31">
                  <c:v>8.02299282755949E-2</c:v>
                </c:pt>
                <c:pt idx="32">
                  <c:v>8.4397823083213488E-2</c:v>
                </c:pt>
                <c:pt idx="33">
                  <c:v>8.6312249117411616E-2</c:v>
                </c:pt>
                <c:pt idx="34">
                  <c:v>9.0185230419790069E-2</c:v>
                </c:pt>
                <c:pt idx="35">
                  <c:v>9.8040902488493925E-2</c:v>
                </c:pt>
                <c:pt idx="36">
                  <c:v>0.10032672178578331</c:v>
                </c:pt>
                <c:pt idx="37">
                  <c:v>9.0455587940928242E-2</c:v>
                </c:pt>
                <c:pt idx="38">
                  <c:v>9.0131101945728764E-2</c:v>
                </c:pt>
                <c:pt idx="39">
                  <c:v>8.8577434773431107E-2</c:v>
                </c:pt>
                <c:pt idx="40">
                  <c:v>7.9292370421838496E-2</c:v>
                </c:pt>
                <c:pt idx="41">
                  <c:v>9.1939002871373479E-2</c:v>
                </c:pt>
                <c:pt idx="42">
                  <c:v>9.8646112179276588E-2</c:v>
                </c:pt>
                <c:pt idx="43">
                  <c:v>8.8994702662346714E-2</c:v>
                </c:pt>
                <c:pt idx="44">
                  <c:v>8.8531022643668758E-2</c:v>
                </c:pt>
                <c:pt idx="45">
                  <c:v>8.8531022643668758E-2</c:v>
                </c:pt>
                <c:pt idx="46">
                  <c:v>0.10749183835872979</c:v>
                </c:pt>
                <c:pt idx="47">
                  <c:v>9.5174357168016907E-2</c:v>
                </c:pt>
                <c:pt idx="48">
                  <c:v>7.9258394326887457E-2</c:v>
                </c:pt>
                <c:pt idx="49">
                  <c:v>9.6114078045109713E-2</c:v>
                </c:pt>
                <c:pt idx="50">
                  <c:v>0.10082560029778607</c:v>
                </c:pt>
                <c:pt idx="51">
                  <c:v>0.1015211540206248</c:v>
                </c:pt>
                <c:pt idx="52">
                  <c:v>9.0655784334782621E-2</c:v>
                </c:pt>
                <c:pt idx="53">
                  <c:v>7.5997502695953234E-2</c:v>
                </c:pt>
                <c:pt idx="54">
                  <c:v>7.6203392495626701E-2</c:v>
                </c:pt>
                <c:pt idx="55">
                  <c:v>8.2296803282586026E-2</c:v>
                </c:pt>
                <c:pt idx="56">
                  <c:v>8.0610325367518984E-2</c:v>
                </c:pt>
                <c:pt idx="57">
                  <c:v>8.0208109968738381E-2</c:v>
                </c:pt>
                <c:pt idx="58">
                  <c:v>8.9647614081295346E-2</c:v>
                </c:pt>
                <c:pt idx="59">
                  <c:v>9.3427855443316929E-2</c:v>
                </c:pt>
                <c:pt idx="60">
                  <c:v>9.7652126779448262E-2</c:v>
                </c:pt>
                <c:pt idx="61">
                  <c:v>9.4372274260892786E-2</c:v>
                </c:pt>
                <c:pt idx="62">
                  <c:v>8.996259592025603E-2</c:v>
                </c:pt>
                <c:pt idx="63">
                  <c:v>9.0876838202685675E-2</c:v>
                </c:pt>
                <c:pt idx="64">
                  <c:v>8.3606742844213142E-2</c:v>
                </c:pt>
                <c:pt idx="65">
                  <c:v>8.5492832520536535E-2</c:v>
                </c:pt>
                <c:pt idx="66">
                  <c:v>9.2316272293736693E-2</c:v>
                </c:pt>
                <c:pt idx="67">
                  <c:v>0.10027281331774397</c:v>
                </c:pt>
                <c:pt idx="68">
                  <c:v>9.960034264214554E-2</c:v>
                </c:pt>
                <c:pt idx="69">
                  <c:v>9.5687482727767739E-2</c:v>
                </c:pt>
                <c:pt idx="70">
                  <c:v>0.10974757919822499</c:v>
                </c:pt>
                <c:pt idx="71">
                  <c:v>0.10307972012561288</c:v>
                </c:pt>
                <c:pt idx="72">
                  <c:v>0.10246949597569975</c:v>
                </c:pt>
                <c:pt idx="73">
                  <c:v>9.3339532721143773E-2</c:v>
                </c:pt>
                <c:pt idx="74">
                  <c:v>9.3473773643478392E-2</c:v>
                </c:pt>
                <c:pt idx="75">
                  <c:v>9.9294334358196415E-2</c:v>
                </c:pt>
                <c:pt idx="76">
                  <c:v>0.10514661621807549</c:v>
                </c:pt>
                <c:pt idx="77">
                  <c:v>0.11507029665348326</c:v>
                </c:pt>
                <c:pt idx="78">
                  <c:v>0.1212294172760266</c:v>
                </c:pt>
                <c:pt idx="79">
                  <c:v>0.11872279316070547</c:v>
                </c:pt>
                <c:pt idx="80">
                  <c:v>9.4768217621486669E-2</c:v>
                </c:pt>
                <c:pt idx="81">
                  <c:v>7.7558851745258645E-2</c:v>
                </c:pt>
                <c:pt idx="82">
                  <c:v>7.3745048651247383E-2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DED8-9540-A805-037670957F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79718336"/>
        <c:axId val="1679717520"/>
      </c:lineChart>
      <c:dateAx>
        <c:axId val="1611582176"/>
        <c:scaling>
          <c:orientation val="minMax"/>
        </c:scaling>
        <c:delete val="0"/>
        <c:axPos val="b"/>
        <c:numFmt formatCode="[$-409]d\-mmm;@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601906384"/>
        <c:crosses val="autoZero"/>
        <c:auto val="1"/>
        <c:lblOffset val="100"/>
        <c:baseTimeUnit val="days"/>
      </c:dateAx>
      <c:valAx>
        <c:axId val="1601906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r>
                  <a:rPr lang="en-US" sz="7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Energy generation (million kWh)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7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611582176"/>
        <c:crosses val="autoZero"/>
        <c:crossBetween val="between"/>
      </c:valAx>
      <c:valAx>
        <c:axId val="1679717520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r>
                  <a:rPr lang="en-US" sz="800" dirty="0"/>
                  <a:t>RE share %</a:t>
                </a:r>
              </a:p>
            </c:rich>
          </c:tx>
          <c:layout>
            <c:manualLayout>
              <c:xMode val="edge"/>
              <c:yMode val="edge"/>
              <c:x val="0.97134284200531917"/>
              <c:y val="0.3562657711758004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0%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679718336"/>
        <c:crosses val="max"/>
        <c:crossBetween val="between"/>
      </c:valAx>
      <c:dateAx>
        <c:axId val="1679718336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extTo"/>
        <c:crossAx val="1679717520"/>
        <c:crosses val="autoZero"/>
        <c:auto val="1"/>
        <c:lblOffset val="100"/>
        <c:baseTimeUnit val="days"/>
      </c:date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6138318634345401"/>
          <c:w val="0.998971682499882"/>
          <c:h val="0.1386168136565459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US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Coal financing by Power Finance Corporation </a:t>
            </a:r>
            <a:r>
              <a:rPr lang="en-US" sz="1000" b="1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(PFC)</a:t>
            </a:r>
            <a:r>
              <a:rPr lang="en-US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br>
              <a:rPr lang="en-US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Rural Electrification</a:t>
            </a:r>
            <a:r>
              <a:rPr lang="en-US" sz="1000" b="1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Corporation </a:t>
            </a:r>
            <a:r>
              <a:rPr lang="en-US" sz="1000" b="1" baseline="0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en-US" sz="1000" b="1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REC)</a:t>
            </a:r>
            <a:r>
              <a:rPr lang="en-US" sz="1000" b="1" baseline="0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(INR crore)</a:t>
            </a:r>
          </a:p>
        </c:rich>
      </c:tx>
      <c:layout>
        <c:manualLayout>
          <c:xMode val="edge"/>
          <c:yMode val="edge"/>
          <c:x val="1.6726541330831875E-3"/>
          <c:y val="9.8935595299203937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5455861924580192E-2"/>
          <c:y val="0.27956307963016608"/>
          <c:w val="0.89052114189114329"/>
          <c:h val="0.529492350844143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Change in gross loan assets for conventional generation (excludes large hydro and renewables)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4.1882309720339943E-3"/>
                  <c:y val="0.2376560007360474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512-470E-835B-27CC009DD41A}"/>
                </c:ext>
              </c:extLst>
            </c:dLbl>
            <c:dLbl>
              <c:idx val="1"/>
              <c:layout>
                <c:manualLayout>
                  <c:x val="-8.0038083221468728E-3"/>
                  <c:y val="0.3245610615301366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0C4-4A09-ABC5-F201088F8318}"/>
                </c:ext>
              </c:extLst>
            </c:dLbl>
            <c:dLbl>
              <c:idx val="2"/>
              <c:layout>
                <c:manualLayout>
                  <c:x val="2.0941154860169972E-3"/>
                  <c:y val="-1.980466672800395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512-470E-835B-27CC009DD41A}"/>
                </c:ext>
              </c:extLst>
            </c:dLbl>
            <c:dLbl>
              <c:idx val="3"/>
              <c:layout>
                <c:manualLayout>
                  <c:x val="3.8391673739753819E-17"/>
                  <c:y val="0.23789615181290671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0C4-4A09-ABC5-F201088F8318}"/>
                </c:ext>
              </c:extLst>
            </c:dLbl>
            <c:dLbl>
              <c:idx val="4"/>
              <c:layout>
                <c:manualLayout>
                  <c:x val="7.3897543008927362E-3"/>
                  <c:y val="0.2591328882741298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0C4-4A09-ABC5-F201088F8318}"/>
                </c:ext>
              </c:extLst>
            </c:dLbl>
            <c:dLbl>
              <c:idx val="5"/>
              <c:layout>
                <c:manualLayout>
                  <c:x val="-4.1882309720339943E-3"/>
                  <c:y val="0.2632518431075341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BA2-B54C-8628-5C01FCA7838B}"/>
                </c:ext>
              </c:extLst>
            </c:dLbl>
            <c:dLbl>
              <c:idx val="6"/>
              <c:layout>
                <c:manualLayout>
                  <c:x val="-4.1882309720339943E-3"/>
                  <c:y val="0.3149238300042260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BA2-B54C-8628-5C01FCA7838B}"/>
                </c:ext>
              </c:extLst>
            </c:dLbl>
            <c:dLbl>
              <c:idx val="7"/>
              <c:layout>
                <c:manualLayout>
                  <c:x val="-2.0941154860170739E-3"/>
                  <c:y val="-7.411415700994114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336-4238-9BEE-546CDB2D2620}"/>
                </c:ext>
              </c:extLst>
            </c:dLbl>
            <c:dLbl>
              <c:idx val="8"/>
              <c:layout>
                <c:manualLayout>
                  <c:x val="2.0941154860169972E-3"/>
                  <c:y val="-2.15151037722583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BA2-B54C-8628-5C01FCA7838B}"/>
                </c:ext>
              </c:extLst>
            </c:dLbl>
            <c:dLbl>
              <c:idx val="9"/>
              <c:layout>
                <c:manualLayout>
                  <c:x val="4.1882309720338408E-3"/>
                  <c:y val="-4.621088903200910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512-470E-835B-27CC009DD41A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rgbClr val="9D9D9C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Sheet1!$A$2:$A$12</c:f>
              <c:strCache>
                <c:ptCount val="11"/>
                <c:pt idx="0">
                  <c:v>Q4 FY19</c:v>
                </c:pt>
                <c:pt idx="1">
                  <c:v>Q1 FY20</c:v>
                </c:pt>
                <c:pt idx="2">
                  <c:v>Q2 FY20</c:v>
                </c:pt>
                <c:pt idx="3">
                  <c:v>Q3 FY20</c:v>
                </c:pt>
                <c:pt idx="4">
                  <c:v>Q4 FY20</c:v>
                </c:pt>
                <c:pt idx="5">
                  <c:v>Q1 FY21</c:v>
                </c:pt>
                <c:pt idx="6">
                  <c:v>Q2 FY21</c:v>
                </c:pt>
                <c:pt idx="7">
                  <c:v>Q3 FY21</c:v>
                </c:pt>
                <c:pt idx="8">
                  <c:v>Q4 FY21</c:v>
                </c:pt>
                <c:pt idx="9">
                  <c:v>Q1 FY22</c:v>
                </c:pt>
                <c:pt idx="10">
                  <c:v>Q2 FY22</c:v>
                </c:pt>
              </c:strCache>
            </c:strRef>
          </c:cat>
          <c:val>
            <c:numRef>
              <c:f>Sheet1!$B$2:$B$12</c:f>
              <c:numCache>
                <c:formatCode>0</c:formatCode>
                <c:ptCount val="11"/>
                <c:pt idx="0">
                  <c:v>2478.6875</c:v>
                </c:pt>
                <c:pt idx="1">
                  <c:v>5992</c:v>
                </c:pt>
                <c:pt idx="2">
                  <c:v>-1538</c:v>
                </c:pt>
                <c:pt idx="3">
                  <c:v>1488</c:v>
                </c:pt>
                <c:pt idx="4">
                  <c:v>3498</c:v>
                </c:pt>
                <c:pt idx="5">
                  <c:v>2740</c:v>
                </c:pt>
                <c:pt idx="6">
                  <c:v>5919</c:v>
                </c:pt>
                <c:pt idx="7">
                  <c:v>-10638</c:v>
                </c:pt>
                <c:pt idx="8">
                  <c:v>-5876</c:v>
                </c:pt>
                <c:pt idx="9">
                  <c:v>-1683</c:v>
                </c:pt>
                <c:pt idx="10">
                  <c:v>-5317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0C4-4A09-ABC5-F201088F831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3"/>
        <c:axId val="1088633967"/>
        <c:axId val="1336058815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% share of conventional generation in total gross assets</c:v>
                </c:pt>
              </c:strCache>
            </c:strRef>
          </c:tx>
          <c:spPr>
            <a:ln w="38100" cap="rnd">
              <a:solidFill>
                <a:srgbClr val="009CD8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9CD8"/>
              </a:solidFill>
              <a:ln w="38100">
                <a:solidFill>
                  <a:srgbClr val="009CD8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1046004089626163E-2"/>
                  <c:y val="-5.66400636079078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0C4-4A09-ABC5-F201088F8318}"/>
                </c:ext>
              </c:extLst>
            </c:dLbl>
            <c:dLbl>
              <c:idx val="1"/>
              <c:layout>
                <c:manualLayout>
                  <c:x val="-2.9214559939768642E-2"/>
                  <c:y val="-8.03800888726255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0C4-4A09-ABC5-F201088F8318}"/>
                </c:ext>
              </c:extLst>
            </c:dLbl>
            <c:dLbl>
              <c:idx val="2"/>
              <c:layout>
                <c:manualLayout>
                  <c:x val="-3.3140119575643161E-2"/>
                  <c:y val="-9.027364840254592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0C4-4A09-ABC5-F201088F8318}"/>
                </c:ext>
              </c:extLst>
            </c:dLbl>
            <c:dLbl>
              <c:idx val="3"/>
              <c:layout>
                <c:manualLayout>
                  <c:x val="-2.8951888603609168E-2"/>
                  <c:y val="-9.62148664284758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0C4-4A09-ABC5-F201088F8318}"/>
                </c:ext>
              </c:extLst>
            </c:dLbl>
            <c:dLbl>
              <c:idx val="4"/>
              <c:layout>
                <c:manualLayout>
                  <c:x val="-2.4763696264226091E-2"/>
                  <c:y val="-6.430910750955871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0C4-4A09-ABC5-F201088F8318}"/>
                </c:ext>
              </c:extLst>
            </c:dLbl>
            <c:dLbl>
              <c:idx val="5"/>
              <c:layout>
                <c:manualLayout>
                  <c:x val="-3.7328350547677157E-2"/>
                  <c:y val="-0.1015579151351837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0C4-4A09-ABC5-F201088F8318}"/>
                </c:ext>
              </c:extLst>
            </c:dLbl>
            <c:dLbl>
              <c:idx val="6"/>
              <c:layout>
                <c:manualLayout>
                  <c:x val="-4.36107794512198E-2"/>
                  <c:y val="-0.1382378732802817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6089603738936015E-2"/>
                      <c:h val="9.17288746323011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E0C4-4A09-ABC5-F201088F8318}"/>
                </c:ext>
              </c:extLst>
            </c:dLbl>
            <c:dLbl>
              <c:idx val="7"/>
              <c:layout>
                <c:manualLayout>
                  <c:x val="-2.4763657631575172E-2"/>
                  <c:y val="-0.1569241741168080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0C4-4A09-ABC5-F201088F8318}"/>
                </c:ext>
              </c:extLst>
            </c:dLbl>
            <c:dLbl>
              <c:idx val="8"/>
              <c:layout>
                <c:manualLayout>
                  <c:x val="-3.0715397668408521E-2"/>
                  <c:y val="-0.108325289311873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578-D242-A6D5-C8095740815A}"/>
                </c:ext>
              </c:extLst>
            </c:dLbl>
            <c:dLbl>
              <c:idx val="9"/>
              <c:layout>
                <c:manualLayout>
                  <c:x val="-3.2809513154425672E-2"/>
                  <c:y val="-7.72678292681785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BA2-B54C-8628-5C01FCA7838B}"/>
                </c:ext>
              </c:extLst>
            </c:dLbl>
            <c:dLbl>
              <c:idx val="10"/>
              <c:layout>
                <c:manualLayout>
                  <c:x val="-3.4903628640442518E-2"/>
                  <c:y val="-8.58202224880171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DD7-49FA-BAA7-049EE65393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rgbClr val="009CD8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Sheet1!$A$2:$A$12</c:f>
              <c:strCache>
                <c:ptCount val="11"/>
                <c:pt idx="0">
                  <c:v>Q4 FY19</c:v>
                </c:pt>
                <c:pt idx="1">
                  <c:v>Q1 FY20</c:v>
                </c:pt>
                <c:pt idx="2">
                  <c:v>Q2 FY20</c:v>
                </c:pt>
                <c:pt idx="3">
                  <c:v>Q3 FY20</c:v>
                </c:pt>
                <c:pt idx="4">
                  <c:v>Q4 FY20</c:v>
                </c:pt>
                <c:pt idx="5">
                  <c:v>Q1 FY21</c:v>
                </c:pt>
                <c:pt idx="6">
                  <c:v>Q2 FY21</c:v>
                </c:pt>
                <c:pt idx="7">
                  <c:v>Q3 FY21</c:v>
                </c:pt>
                <c:pt idx="8">
                  <c:v>Q4 FY21</c:v>
                </c:pt>
                <c:pt idx="9">
                  <c:v>Q1 FY22</c:v>
                </c:pt>
                <c:pt idx="10">
                  <c:v>Q2 FY22</c:v>
                </c:pt>
              </c:strCache>
            </c:strRef>
          </c:cat>
          <c:val>
            <c:numRef>
              <c:f>Sheet1!$C$2:$C$12</c:f>
              <c:numCache>
                <c:formatCode>0%</c:formatCode>
                <c:ptCount val="11"/>
                <c:pt idx="0">
                  <c:v>0.62962355147699112</c:v>
                </c:pt>
                <c:pt idx="1">
                  <c:v>0.61647710118951149</c:v>
                </c:pt>
                <c:pt idx="2">
                  <c:v>0.60730672860271517</c:v>
                </c:pt>
                <c:pt idx="3">
                  <c:v>0.59592728479507362</c:v>
                </c:pt>
                <c:pt idx="4">
                  <c:v>0.59295955694643832</c:v>
                </c:pt>
                <c:pt idx="5">
                  <c:v>0.58037140661921394</c:v>
                </c:pt>
                <c:pt idx="6">
                  <c:v>0.57999999999999996</c:v>
                </c:pt>
                <c:pt idx="7">
                  <c:v>0.54</c:v>
                </c:pt>
                <c:pt idx="8">
                  <c:v>0.51130751865706869</c:v>
                </c:pt>
                <c:pt idx="9">
                  <c:v>0.51</c:v>
                </c:pt>
                <c:pt idx="10">
                  <c:v>0.49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E0C4-4A09-ABC5-F201088F83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95489855"/>
        <c:axId val="1095673935"/>
      </c:lineChart>
      <c:catAx>
        <c:axId val="10886339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336058815"/>
        <c:crosses val="autoZero"/>
        <c:auto val="1"/>
        <c:lblAlgn val="ctr"/>
        <c:lblOffset val="100"/>
        <c:noMultiLvlLbl val="0"/>
      </c:catAx>
      <c:valAx>
        <c:axId val="13360588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088633967"/>
        <c:crosses val="autoZero"/>
        <c:crossBetween val="between"/>
      </c:valAx>
      <c:valAx>
        <c:axId val="1095673935"/>
        <c:scaling>
          <c:orientation val="minMax"/>
        </c:scaling>
        <c:delete val="0"/>
        <c:axPos val="r"/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095489855"/>
        <c:crosses val="max"/>
        <c:crossBetween val="between"/>
      </c:valAx>
      <c:catAx>
        <c:axId val="1095489855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95673935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2723801137696409E-2"/>
          <c:y val="0.86010439060586186"/>
          <c:w val="0.92586451930238578"/>
          <c:h val="0.1398956093941380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800"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US" sz="10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Coal capacity added</a:t>
            </a:r>
            <a:r>
              <a:rPr lang="en-US" sz="1000" b="1" baseline="0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versus retired </a:t>
            </a:r>
            <a:r>
              <a:rPr lang="en-US" sz="1000" b="1" baseline="0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(MW)</a:t>
            </a:r>
          </a:p>
        </c:rich>
      </c:tx>
      <c:layout>
        <c:manualLayout>
          <c:xMode val="edge"/>
          <c:yMode val="edge"/>
          <c:x val="0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1.2557307950705865E-2"/>
          <c:y val="0.13340726977270723"/>
          <c:w val="0.97822162397112233"/>
          <c:h val="0.6692101313089008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Capacity added</c:v>
                </c:pt>
              </c:strCache>
            </c:strRef>
          </c:tx>
          <c:spPr>
            <a:solidFill>
              <a:srgbClr val="009CD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rgbClr val="009CD8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Sheet1!$A$2:$A$16</c:f>
              <c:strCache>
                <c:ptCount val="15"/>
                <c:pt idx="0">
                  <c:v>Q1 FY19</c:v>
                </c:pt>
                <c:pt idx="1">
                  <c:v>Q2 FY19</c:v>
                </c:pt>
                <c:pt idx="2">
                  <c:v>Q3 FY19</c:v>
                </c:pt>
                <c:pt idx="3">
                  <c:v>Q4 FY19</c:v>
                </c:pt>
                <c:pt idx="4">
                  <c:v>Q1 FY20</c:v>
                </c:pt>
                <c:pt idx="5">
                  <c:v>Q2 FY20</c:v>
                </c:pt>
                <c:pt idx="6">
                  <c:v>Q3 FY20</c:v>
                </c:pt>
                <c:pt idx="7">
                  <c:v>Q4 FY20</c:v>
                </c:pt>
                <c:pt idx="8">
                  <c:v>Q1 FY21</c:v>
                </c:pt>
                <c:pt idx="9">
                  <c:v>Q2 FY21</c:v>
                </c:pt>
                <c:pt idx="10">
                  <c:v>Q3 FY21</c:v>
                </c:pt>
                <c:pt idx="11">
                  <c:v>Q4 FY21</c:v>
                </c:pt>
                <c:pt idx="12">
                  <c:v>Q1 FY22</c:v>
                </c:pt>
                <c:pt idx="13">
                  <c:v>Q2 FY22</c:v>
                </c:pt>
                <c:pt idx="14">
                  <c:v>Q3 FY22</c:v>
                </c:pt>
              </c:strCache>
            </c:strRef>
          </c:cat>
          <c:val>
            <c:numRef>
              <c:f>Sheet1!$B$2:$B$16</c:f>
              <c:numCache>
                <c:formatCode>#,##0</c:formatCode>
                <c:ptCount val="15"/>
                <c:pt idx="0" formatCode="General">
                  <c:v>110</c:v>
                </c:pt>
                <c:pt idx="1">
                  <c:v>30</c:v>
                </c:pt>
                <c:pt idx="2">
                  <c:v>2129.7550000000001</c:v>
                </c:pt>
                <c:pt idx="3">
                  <c:v>3652</c:v>
                </c:pt>
                <c:pt idx="4">
                  <c:v>45</c:v>
                </c:pt>
                <c:pt idx="5">
                  <c:v>3300</c:v>
                </c:pt>
                <c:pt idx="6">
                  <c:v>2100</c:v>
                </c:pt>
                <c:pt idx="7">
                  <c:v>1320</c:v>
                </c:pt>
                <c:pt idx="8">
                  <c:v>270</c:v>
                </c:pt>
                <c:pt idx="9">
                  <c:v>800</c:v>
                </c:pt>
                <c:pt idx="10">
                  <c:v>369</c:v>
                </c:pt>
                <c:pt idx="11">
                  <c:v>3550</c:v>
                </c:pt>
                <c:pt idx="12">
                  <c:v>0</c:v>
                </c:pt>
                <c:pt idx="13">
                  <c:v>800</c:v>
                </c:pt>
                <c:pt idx="14">
                  <c:v>2095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E3-4685-865F-435465BC7BA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Capacity retired</c:v>
                </c:pt>
              </c:strCache>
            </c:strRef>
          </c:tx>
          <c:spPr>
            <a:solidFill>
              <a:srgbClr val="575756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6.2823464580509915E-3"/>
                  <c:y val="0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800" b="1" i="0" u="none" strike="noStrike" kern="1200" baseline="0">
                        <a:solidFill>
                          <a:schemeClr val="accent3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D9CD43D3-ABE9-4DDD-B5C5-F56D6920C503}" type="VALUE">
                      <a:rPr lang="en-US">
                        <a:solidFill>
                          <a:srgbClr val="575756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pPr>
                        <a:defRPr b="1">
                          <a:solidFill>
                            <a:schemeClr val="accent3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accent3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2BE3-4685-865F-435465BC7BAD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rgbClr val="575756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2BE3-4685-865F-435465BC7BAD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rgbClr val="575756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2BE3-4685-865F-435465BC7BAD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rgbClr val="575756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2BE3-4685-865F-435465BC7BAD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rgbClr val="575756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2BE3-4685-865F-435465BC7BAD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rgbClr val="575756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2BE3-4685-865F-435465BC7BAD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rgbClr val="575756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2BE3-4685-865F-435465BC7BAD}"/>
                </c:ext>
              </c:extLst>
            </c:dLbl>
            <c:dLbl>
              <c:idx val="7"/>
              <c:layout>
                <c:manualLayout>
                  <c:x val="2.5129385832203966E-2"/>
                  <c:y val="-1.192631602671494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rgbClr val="575756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BE3-4685-865F-435465BC7BAD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rgbClr val="575756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2BE3-4685-865F-435465BC7BAD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D86E7D93-2A68-8B45-858D-8228A09E1C70}" type="VALUE">
                      <a:rPr lang="en-US">
                        <a:solidFill>
                          <a:srgbClr val="575756"/>
                        </a:solidFill>
                      </a:rPr>
                      <a:pPr/>
                      <a:t>[VALUE]</a:t>
                    </a:fld>
                    <a:endParaRPr lang="en-GB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82B-4D49-8844-E9E0D8435B27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6160-BB41-994F-8F01859EF19E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800" b="1" i="0" u="none" strike="noStrike" kern="1200" baseline="0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9C22-4BE7-A0EF-B60505FD4A0D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800" b="1" i="0" u="none" strike="noStrike" kern="1200" baseline="0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A611-4C24-AFAF-D301C2581C40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800" b="1" i="0" u="none" strike="noStrike" kern="1200" baseline="0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83F7-40F6-85E5-5EB63DF886E5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IN" sz="800" b="1" i="0" u="none" strike="noStrike" kern="1200" baseline="0">
                      <a:solidFill>
                        <a:srgbClr val="575756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2EE7-4DDE-A453-217BAE64B23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accent3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Sheet1!$A$2:$A$16</c:f>
              <c:strCache>
                <c:ptCount val="15"/>
                <c:pt idx="0">
                  <c:v>Q1 FY19</c:v>
                </c:pt>
                <c:pt idx="1">
                  <c:v>Q2 FY19</c:v>
                </c:pt>
                <c:pt idx="2">
                  <c:v>Q3 FY19</c:v>
                </c:pt>
                <c:pt idx="3">
                  <c:v>Q4 FY19</c:v>
                </c:pt>
                <c:pt idx="4">
                  <c:v>Q1 FY20</c:v>
                </c:pt>
                <c:pt idx="5">
                  <c:v>Q2 FY20</c:v>
                </c:pt>
                <c:pt idx="6">
                  <c:v>Q3 FY20</c:v>
                </c:pt>
                <c:pt idx="7">
                  <c:v>Q4 FY20</c:v>
                </c:pt>
                <c:pt idx="8">
                  <c:v>Q1 FY21</c:v>
                </c:pt>
                <c:pt idx="9">
                  <c:v>Q2 FY21</c:v>
                </c:pt>
                <c:pt idx="10">
                  <c:v>Q3 FY21</c:v>
                </c:pt>
                <c:pt idx="11">
                  <c:v>Q4 FY21</c:v>
                </c:pt>
                <c:pt idx="12">
                  <c:v>Q1 FY22</c:v>
                </c:pt>
                <c:pt idx="13">
                  <c:v>Q2 FY22</c:v>
                </c:pt>
                <c:pt idx="14">
                  <c:v>Q3 FY22</c:v>
                </c:pt>
              </c:strCache>
            </c:strRef>
          </c:cat>
          <c:val>
            <c:numRef>
              <c:f>Sheet1!$C$2:$C$16</c:f>
              <c:numCache>
                <c:formatCode>#,##0</c:formatCode>
                <c:ptCount val="15"/>
                <c:pt idx="0" formatCode="General">
                  <c:v>214</c:v>
                </c:pt>
                <c:pt idx="1">
                  <c:v>860</c:v>
                </c:pt>
                <c:pt idx="2">
                  <c:v>705</c:v>
                </c:pt>
                <c:pt idx="3">
                  <c:v>100</c:v>
                </c:pt>
                <c:pt idx="4">
                  <c:v>0</c:v>
                </c:pt>
                <c:pt idx="5">
                  <c:v>895</c:v>
                </c:pt>
                <c:pt idx="6">
                  <c:v>0</c:v>
                </c:pt>
                <c:pt idx="7">
                  <c:v>1230</c:v>
                </c:pt>
                <c:pt idx="8">
                  <c:v>0</c:v>
                </c:pt>
                <c:pt idx="9">
                  <c:v>250</c:v>
                </c:pt>
                <c:pt idx="10">
                  <c:v>0</c:v>
                </c:pt>
                <c:pt idx="11">
                  <c:v>380</c:v>
                </c:pt>
                <c:pt idx="12">
                  <c:v>670</c:v>
                </c:pt>
                <c:pt idx="13">
                  <c:v>210</c:v>
                </c:pt>
                <c:pt idx="1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BE3-4685-865F-435465BC7BA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3"/>
        <c:axId val="1088633967"/>
        <c:axId val="1336058815"/>
      </c:barChart>
      <c:catAx>
        <c:axId val="10886339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336058815"/>
        <c:crosses val="autoZero"/>
        <c:auto val="1"/>
        <c:lblAlgn val="ctr"/>
        <c:lblOffset val="100"/>
        <c:noMultiLvlLbl val="0"/>
      </c:catAx>
      <c:valAx>
        <c:axId val="133605881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0886339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1.0570171583908165E-2"/>
          <c:y val="0.91797486303082876"/>
          <c:w val="0.96814405140113635"/>
          <c:h val="8.202513696917122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800"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200" b="1" i="0" u="none" strike="noStrike" kern="1200" spc="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US" sz="8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Amount</a:t>
            </a:r>
            <a:r>
              <a:rPr lang="en-US" sz="800" b="1" baseline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overdue by discoms to power producers (INR crore)</a:t>
            </a:r>
            <a:endParaRPr lang="en-US" sz="800" b="1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c:rich>
      </c:tx>
      <c:layout>
        <c:manualLayout>
          <c:xMode val="edge"/>
          <c:yMode val="edge"/>
          <c:x val="0"/>
          <c:y val="3.6328685051542266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200" b="1" i="0" u="none" strike="noStrike" kern="1200" spc="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6731965658805135"/>
          <c:y val="0.13651912182781381"/>
          <c:w val="0.29120371701701991"/>
          <c:h val="0.8362367786437787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Amount overdue (INR crore)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4020202020204" charset="0"/>
                    <a:ea typeface="Open Sans" panose="020B0604020202020204" charset="0"/>
                    <a:cs typeface="Open Sans" panose="020B060402020202020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Sheet1!$A$2:$A$16</c:f>
              <c:numCache>
                <c:formatCode>mmm\-yy</c:formatCode>
                <c:ptCount val="15"/>
                <c:pt idx="0">
                  <c:v>44531</c:v>
                </c:pt>
                <c:pt idx="1">
                  <c:v>44501</c:v>
                </c:pt>
                <c:pt idx="2">
                  <c:v>44470</c:v>
                </c:pt>
                <c:pt idx="3">
                  <c:v>44440</c:v>
                </c:pt>
                <c:pt idx="4">
                  <c:v>44409</c:v>
                </c:pt>
                <c:pt idx="5">
                  <c:v>44378</c:v>
                </c:pt>
                <c:pt idx="6">
                  <c:v>44348</c:v>
                </c:pt>
                <c:pt idx="7" formatCode="mmmm\ yyyy">
                  <c:v>44317</c:v>
                </c:pt>
                <c:pt idx="8" formatCode="mmmm\ yyyy">
                  <c:v>44287</c:v>
                </c:pt>
                <c:pt idx="9" formatCode="mmmm\ yyyy">
                  <c:v>44256</c:v>
                </c:pt>
                <c:pt idx="10" formatCode="mmmm\ yyyy">
                  <c:v>44228</c:v>
                </c:pt>
                <c:pt idx="11" formatCode="mmmm\ yyyy">
                  <c:v>44197</c:v>
                </c:pt>
                <c:pt idx="12" formatCode="mmmm\ yyyy">
                  <c:v>44166</c:v>
                </c:pt>
                <c:pt idx="13" formatCode="mmmm\ yyyy">
                  <c:v>44136</c:v>
                </c:pt>
                <c:pt idx="14" formatCode="mmmm\ yyyy">
                  <c:v>44105</c:v>
                </c:pt>
              </c:numCache>
            </c:numRef>
          </c:cat>
          <c:val>
            <c:numRef>
              <c:f>Sheet1!$B$2:$B$16</c:f>
              <c:numCache>
                <c:formatCode>#,##0</c:formatCode>
                <c:ptCount val="15"/>
                <c:pt idx="0">
                  <c:v>123656.85</c:v>
                </c:pt>
                <c:pt idx="1">
                  <c:v>119935.99</c:v>
                </c:pt>
                <c:pt idx="2">
                  <c:v>117480.06</c:v>
                </c:pt>
                <c:pt idx="3">
                  <c:v>115384.13</c:v>
                </c:pt>
                <c:pt idx="4">
                  <c:v>121598.97</c:v>
                </c:pt>
                <c:pt idx="5">
                  <c:v>122019.34</c:v>
                </c:pt>
                <c:pt idx="6">
                  <c:v>89154.03</c:v>
                </c:pt>
                <c:pt idx="7">
                  <c:v>96225.59</c:v>
                </c:pt>
                <c:pt idx="8">
                  <c:v>90283.14</c:v>
                </c:pt>
                <c:pt idx="9">
                  <c:v>97020.21</c:v>
                </c:pt>
                <c:pt idx="10">
                  <c:v>105377.60000000001</c:v>
                </c:pt>
                <c:pt idx="11">
                  <c:v>106267.25</c:v>
                </c:pt>
                <c:pt idx="12">
                  <c:v>143116</c:v>
                </c:pt>
                <c:pt idx="13">
                  <c:v>142473</c:v>
                </c:pt>
                <c:pt idx="14">
                  <c:v>142170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5EB-5449-93F6-F5F026DE3B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9"/>
        <c:overlap val="-2"/>
        <c:axId val="169914752"/>
        <c:axId val="169916288"/>
      </c:barChart>
      <c:dateAx>
        <c:axId val="169914752"/>
        <c:scaling>
          <c:orientation val="minMax"/>
        </c:scaling>
        <c:delete val="0"/>
        <c:axPos val="l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69916288"/>
        <c:crosses val="autoZero"/>
        <c:auto val="1"/>
        <c:lblOffset val="100"/>
        <c:baseTimeUnit val="months"/>
        <c:majorUnit val="1"/>
        <c:majorTimeUnit val="months"/>
      </c:dateAx>
      <c:valAx>
        <c:axId val="169916288"/>
        <c:scaling>
          <c:orientation val="minMax"/>
        </c:scaling>
        <c:delete val="1"/>
        <c:axPos val="b"/>
        <c:numFmt formatCode="#,##0" sourceLinked="1"/>
        <c:majorTickMark val="out"/>
        <c:minorTickMark val="none"/>
        <c:tickLblPos val="none"/>
        <c:crossAx val="169914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defRPr>
            </a:pPr>
            <a:r>
              <a:rPr lang="en-US" sz="8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Discom payable and receivable days for RE-rich states</a:t>
            </a:r>
          </a:p>
        </c:rich>
      </c:tx>
      <c:layout>
        <c:manualLayout>
          <c:xMode val="edge"/>
          <c:yMode val="edge"/>
          <c:x val="4.7943093110533568E-3"/>
          <c:y val="1.34724720487533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3216396950830033E-2"/>
          <c:y val="0.10499563472674991"/>
          <c:w val="0.86888406070043434"/>
          <c:h val="0.78514476113487819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6.8892472141267536E-2"/>
                  <c:y val="-5.6964813494701672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/>
                      <a:t>TN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27E-425E-BBD6-A8D5A16A43A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b="1" dirty="0"/>
                      <a:t>AP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27E-425E-BBD6-A8D5A16A43AF}"/>
                </c:ext>
              </c:extLst>
            </c:dLbl>
            <c:dLbl>
              <c:idx val="2"/>
              <c:layout>
                <c:manualLayout>
                  <c:x val="-6.8892472141267539E-3"/>
                  <c:y val="-4.8826982995458512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/>
                      <a:t>TS*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27E-425E-BBD6-A8D5A16A43AF}"/>
                </c:ext>
              </c:extLst>
            </c:dLbl>
            <c:dLbl>
              <c:idx val="3"/>
              <c:layout>
                <c:manualLayout>
                  <c:x val="-1.2116666960499388E-2"/>
                  <c:y val="4.6314828312601697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/>
                      <a:t>MH</a:t>
                    </a:r>
                  </a:p>
                </c:rich>
              </c:tx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27E-425E-BBD6-A8D5A16A43AF}"/>
                </c:ext>
              </c:extLst>
            </c:dLbl>
            <c:dLbl>
              <c:idx val="4"/>
              <c:layout>
                <c:manualLayout>
                  <c:x val="-7.9226342962457674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b="1" dirty="0"/>
                      <a:t>RJ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27E-425E-BBD6-A8D5A16A43AF}"/>
                </c:ext>
              </c:extLst>
            </c:dLbl>
            <c:dLbl>
              <c:idx val="5"/>
              <c:layout>
                <c:manualLayout>
                  <c:x val="3.444623607063377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b="1" dirty="0"/>
                      <a:t>MP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27E-425E-BBD6-A8D5A16A43AF}"/>
                </c:ext>
              </c:extLst>
            </c:dLbl>
            <c:dLbl>
              <c:idx val="6"/>
              <c:layout>
                <c:manualLayout>
                  <c:x val="-4.4780106891823962E-2"/>
                  <c:y val="4.4758067745836974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/>
                      <a:t>KA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27E-425E-BBD6-A8D5A16A43AF}"/>
                </c:ext>
              </c:extLst>
            </c:dLbl>
            <c:dLbl>
              <c:idx val="7"/>
              <c:layout>
                <c:manualLayout>
                  <c:x val="0"/>
                  <c:y val="2.8482406747350801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/>
                      <a:t>UP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27E-425E-BBD6-A8D5A16A43AF}"/>
                </c:ext>
              </c:extLst>
            </c:dLbl>
            <c:dLbl>
              <c:idx val="8"/>
              <c:layout>
                <c:manualLayout>
                  <c:x val="-1.3778494428253508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b="1" dirty="0"/>
                      <a:t>HR*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27E-425E-BBD6-A8D5A16A43AF}"/>
                </c:ext>
              </c:extLst>
            </c:dLbl>
            <c:dLbl>
              <c:idx val="9"/>
              <c:layout>
                <c:manualLayout>
                  <c:x val="-5.8558601320077411E-2"/>
                  <c:y val="-4.4758067745836974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/>
                      <a:t>AS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27E-425E-BBD6-A8D5A16A43AF}"/>
                </c:ext>
              </c:extLst>
            </c:dLbl>
            <c:dLbl>
              <c:idx val="10"/>
              <c:layout>
                <c:manualLayout>
                  <c:x val="-2.5378467847693389E-2"/>
                  <c:y val="-1.6753678443559822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/>
                      <a:t>GJ*</a:t>
                    </a:r>
                  </a:p>
                </c:rich>
              </c:tx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27E-425E-BBD6-A8D5A16A43AF}"/>
                </c:ext>
              </c:extLst>
            </c:dLbl>
            <c:dLbl>
              <c:idx val="11"/>
              <c:layout>
                <c:manualLayout>
                  <c:x val="-8.0948654765989364E-2"/>
                  <c:y val="-3.051686437216157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/>
                      <a:t>CG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27E-425E-BBD6-A8D5A16A43AF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r>
                      <a:rPr lang="en-US" b="1" dirty="0"/>
                      <a:t>UK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27E-425E-BBD6-A8D5A16A43A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xVal>
            <c:numRef>
              <c:f>Sheet1!$A$2:$A$17</c:f>
              <c:numCache>
                <c:formatCode>0</c:formatCode>
                <c:ptCount val="13"/>
                <c:pt idx="0">
                  <c:v>74.485507348786257</c:v>
                </c:pt>
                <c:pt idx="1">
                  <c:v>184.41118756391703</c:v>
                </c:pt>
                <c:pt idx="2">
                  <c:v>205.47753281696708</c:v>
                </c:pt>
                <c:pt idx="3">
                  <c:v>149.80375893510663</c:v>
                </c:pt>
                <c:pt idx="4">
                  <c:v>74.39136996666187</c:v>
                </c:pt>
                <c:pt idx="5">
                  <c:v>138.35065974670391</c:v>
                </c:pt>
                <c:pt idx="6">
                  <c:v>129.03722459379492</c:v>
                </c:pt>
                <c:pt idx="7">
                  <c:v>310.62843501358714</c:v>
                </c:pt>
                <c:pt idx="8">
                  <c:v>21.266539742299344</c:v>
                </c:pt>
                <c:pt idx="9">
                  <c:v>18</c:v>
                </c:pt>
                <c:pt idx="10">
                  <c:v>2</c:v>
                </c:pt>
                <c:pt idx="11">
                  <c:v>143</c:v>
                </c:pt>
                <c:pt idx="12">
                  <c:v>156</c:v>
                </c:pt>
              </c:numCache>
            </c:numRef>
          </c:xVal>
          <c:yVal>
            <c:numRef>
              <c:f>Sheet1!$B$2:$B$17</c:f>
              <c:numCache>
                <c:formatCode>0</c:formatCode>
                <c:ptCount val="13"/>
                <c:pt idx="0">
                  <c:v>108.44039066286403</c:v>
                </c:pt>
                <c:pt idx="1">
                  <c:v>182.03169850320489</c:v>
                </c:pt>
                <c:pt idx="2">
                  <c:v>61.318506289673778</c:v>
                </c:pt>
                <c:pt idx="3">
                  <c:v>92.088523659580531</c:v>
                </c:pt>
                <c:pt idx="4">
                  <c:v>92.880397424267613</c:v>
                </c:pt>
                <c:pt idx="5">
                  <c:v>44.959282645883007</c:v>
                </c:pt>
                <c:pt idx="6">
                  <c:v>154.27447803210174</c:v>
                </c:pt>
                <c:pt idx="7">
                  <c:v>119.07337709978943</c:v>
                </c:pt>
                <c:pt idx="8">
                  <c:v>12.283778528704616</c:v>
                </c:pt>
                <c:pt idx="9">
                  <c:v>31</c:v>
                </c:pt>
                <c:pt idx="10">
                  <c:v>2</c:v>
                </c:pt>
                <c:pt idx="11">
                  <c:v>117</c:v>
                </c:pt>
                <c:pt idx="12">
                  <c:v>120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D-E27E-425E-BBD6-A8D5A16A43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8859904"/>
        <c:axId val="169353600"/>
      </c:scatterChart>
      <c:valAx>
        <c:axId val="1688599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en Sans" panose="020B0604020202020204" charset="0"/>
                    <a:ea typeface="Open Sans" panose="020B0604020202020204" charset="0"/>
                    <a:cs typeface="Open Sans" panose="020B0604020202020204" charset="0"/>
                  </a:defRPr>
                </a:pPr>
                <a:r>
                  <a:rPr lang="en-US" sz="600" dirty="0">
                    <a:latin typeface="Open Sans" panose="020B0604020202020204" charset="0"/>
                    <a:ea typeface="Open Sans" panose="020B0604020202020204" charset="0"/>
                    <a:cs typeface="Open Sans" panose="020B0604020202020204" charset="0"/>
                  </a:rPr>
                  <a:t>Power sale receivable days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 rtl="0">
              <a:defRPr lang="en-IN" sz="600" b="0" i="0" u="none" strike="noStrike" kern="1200" baseline="0">
                <a:solidFill>
                  <a:srgbClr val="000000">
                    <a:lumMod val="65000"/>
                    <a:lumOff val="35000"/>
                  </a:srgb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defRPr>
            </a:pPr>
            <a:endParaRPr lang="en-US"/>
          </a:p>
        </c:txPr>
        <c:crossAx val="169353600"/>
        <c:crosses val="autoZero"/>
        <c:crossBetween val="midCat"/>
      </c:valAx>
      <c:valAx>
        <c:axId val="169353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algn="ctr" rtl="0">
                  <a:defRPr lang="en-US" sz="600" b="0" i="0" u="none" strike="noStrike" kern="1200" baseline="0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Open Sans" panose="020B0604020202020204" charset="0"/>
                    <a:ea typeface="Open Sans" panose="020B0604020202020204" charset="0"/>
                    <a:cs typeface="Open Sans" panose="020B0604020202020204" charset="0"/>
                  </a:defRPr>
                </a:pPr>
                <a:r>
                  <a:rPr lang="en-US" sz="600" b="0" i="0" u="none" strike="noStrike" kern="1200" baseline="0" dirty="0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Open Sans" panose="020B0604020202020204" charset="0"/>
                    <a:ea typeface="Open Sans" panose="020B0604020202020204" charset="0"/>
                    <a:cs typeface="Open Sans" panose="020B0604020202020204" charset="0"/>
                  </a:rPr>
                  <a:t>Power purchase payable days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algn="ctr" rtl="0">
                <a:defRPr lang="en-US" sz="600" b="0" i="0" u="none" strike="noStrike" kern="1200" baseline="0">
                  <a:solidFill>
                    <a:srgbClr val="000000">
                      <a:lumMod val="65000"/>
                      <a:lumOff val="35000"/>
                    </a:srgbClr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 rtl="0">
              <a:defRPr lang="en-IN" sz="600" b="0" i="0" u="none" strike="noStrike" kern="1200" baseline="0">
                <a:solidFill>
                  <a:srgbClr val="000000">
                    <a:lumMod val="65000"/>
                    <a:lumOff val="35000"/>
                  </a:srgb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defRPr>
            </a:pPr>
            <a:endParaRPr lang="en-US"/>
          </a:p>
        </c:txPr>
        <c:crossAx val="16885990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US" sz="8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Day-ahead spot market</a:t>
            </a:r>
            <a:r>
              <a:rPr lang="en-US" sz="800" b="1" baseline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snapshot </a:t>
            </a:r>
            <a:r>
              <a:rPr lang="en-US" sz="800" b="1" baseline="0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(IEX)</a:t>
            </a:r>
            <a:endParaRPr lang="en-US" sz="800" b="1" dirty="0">
              <a:solidFill>
                <a:srgbClr val="9D9D9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c:rich>
      </c:tx>
      <c:layout>
        <c:manualLayout>
          <c:xMode val="edge"/>
          <c:yMode val="edge"/>
          <c:x val="1.0269183782251811E-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2500182446580592E-2"/>
          <c:y val="0.18906612950154603"/>
          <c:w val="0.82280530797918427"/>
          <c:h val="0.492090259985748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Volume (2021), Million units</c:v>
                </c:pt>
              </c:strCache>
            </c:strRef>
          </c:tx>
          <c:spPr>
            <a:solidFill>
              <a:srgbClr val="009CD8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7198446873788102E-2"/>
                  <c:y val="1.437626236587836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919-794C-92E4-D28907E2A5C6}"/>
                </c:ext>
              </c:extLst>
            </c:dLbl>
            <c:dLbl>
              <c:idx val="1"/>
              <c:layout>
                <c:manualLayout>
                  <c:x val="-7.0396944608310516E-2"/>
                  <c:y val="-4.909594890488812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919-794C-92E4-D28907E2A5C6}"/>
                </c:ext>
              </c:extLst>
            </c:dLbl>
            <c:dLbl>
              <c:idx val="2"/>
              <c:layout>
                <c:manualLayout>
                  <c:x val="-6.5444380608274386E-2"/>
                  <c:y val="1.3593822974604042E-2"/>
                </c:manualLayout>
              </c:layout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9.0047926203751447E-2"/>
                      <c:h val="7.830216717515117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9919-794C-92E4-D28907E2A5C6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October</c:v>
                </c:pt>
                <c:pt idx="1">
                  <c:v>November</c:v>
                </c:pt>
                <c:pt idx="2">
                  <c:v>December</c:v>
                </c:pt>
              </c:strCache>
            </c:strRef>
          </c:cat>
          <c:val>
            <c:numRef>
              <c:f>Sheet1!$B$2:$B$4</c:f>
              <c:numCache>
                <c:formatCode>0</c:formatCode>
                <c:ptCount val="3"/>
                <c:pt idx="0">
                  <c:v>6568.3072700000002</c:v>
                </c:pt>
                <c:pt idx="1">
                  <c:v>4718.75828</c:v>
                </c:pt>
                <c:pt idx="2">
                  <c:v>5423.2727000000004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919-794C-92E4-D28907E2A5C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Volume (2020), Million units</c:v>
                </c:pt>
              </c:strCache>
            </c:strRef>
          </c:tx>
          <c:spPr>
            <a:solidFill>
              <a:srgbClr val="C3E5F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7761773005196831E-2"/>
                  <c:y val="5.841668233567256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919-794C-92E4-D28907E2A5C6}"/>
                </c:ext>
              </c:extLst>
            </c:dLbl>
            <c:dLbl>
              <c:idx val="1"/>
              <c:layout>
                <c:manualLayout>
                  <c:x val="4.3493289227261485E-2"/>
                  <c:y val="-4.47142883137521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919-794C-92E4-D28907E2A5C6}"/>
                </c:ext>
              </c:extLst>
            </c:dLbl>
            <c:dLbl>
              <c:idx val="2"/>
              <c:layout>
                <c:manualLayout>
                  <c:x val="5.1289035195293355E-2"/>
                  <c:y val="2.617411399353426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919-794C-92E4-D28907E2A5C6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October</c:v>
                </c:pt>
                <c:pt idx="1">
                  <c:v>November</c:v>
                </c:pt>
                <c:pt idx="2">
                  <c:v>December</c:v>
                </c:pt>
              </c:strCache>
            </c:strRef>
          </c:cat>
          <c:val>
            <c:numRef>
              <c:f>Sheet1!$C$2:$C$4</c:f>
              <c:numCache>
                <c:formatCode>0</c:formatCode>
                <c:ptCount val="3"/>
                <c:pt idx="0">
                  <c:v>5500.53</c:v>
                </c:pt>
                <c:pt idx="1">
                  <c:v>4860.46</c:v>
                </c:pt>
                <c:pt idx="2">
                  <c:v>5605.5769899999996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919-794C-92E4-D28907E2A5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74"/>
        <c:axId val="173970032"/>
        <c:axId val="321977168"/>
      </c:barChart>
      <c:lineChart>
        <c:grouping val="standar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Price (2021), INR/kWh</c:v>
                </c:pt>
              </c:strCache>
            </c:strRef>
          </c:tx>
          <c:spPr>
            <a:ln w="28575" cap="rnd">
              <a:solidFill>
                <a:srgbClr val="575756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7.4366926067565162E-2"/>
                  <c:y val="-0.1116950427308954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lang="en-US" sz="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9176936129290646E-2"/>
                      <c:h val="7.837919802995103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9919-794C-92E4-D28907E2A5C6}"/>
                </c:ext>
              </c:extLst>
            </c:dLbl>
            <c:dLbl>
              <c:idx val="1"/>
              <c:layout>
                <c:manualLayout>
                  <c:x val="-4.6745030119927602E-2"/>
                  <c:y val="-0.269607991799549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919-794C-92E4-D28907E2A5C6}"/>
                </c:ext>
              </c:extLst>
            </c:dLbl>
            <c:dLbl>
              <c:idx val="2"/>
              <c:layout>
                <c:manualLayout>
                  <c:x val="-5.5244126505368987E-2"/>
                  <c:y val="-0.2310925643996142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919-794C-92E4-D28907E2A5C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October</c:v>
                </c:pt>
                <c:pt idx="1">
                  <c:v>November</c:v>
                </c:pt>
                <c:pt idx="2">
                  <c:v>December</c:v>
                </c:pt>
              </c:strCache>
            </c:strRef>
          </c:cat>
          <c:val>
            <c:numRef>
              <c:f>Sheet1!$D$2:$D$4</c:f>
              <c:numCache>
                <c:formatCode>0.00</c:formatCode>
                <c:ptCount val="3"/>
                <c:pt idx="0">
                  <c:v>8.013069999999999</c:v>
                </c:pt>
                <c:pt idx="1">
                  <c:v>3.0762900000000002</c:v>
                </c:pt>
                <c:pt idx="2">
                  <c:v>3.5407199999999999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9919-794C-92E4-D28907E2A5C6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Price (2020), INR/kWh</c:v>
                </c:pt>
              </c:strCache>
            </c:strRef>
          </c:tx>
          <c:spPr>
            <a:ln w="28575" cap="rnd">
              <a:solidFill>
                <a:srgbClr val="9D9D9C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6.1374183425892063E-2"/>
                  <c:y val="6.226034002753701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9919-794C-92E4-D28907E2A5C6}"/>
                </c:ext>
              </c:extLst>
            </c:dLbl>
            <c:dLbl>
              <c:idx val="1"/>
              <c:layout>
                <c:manualLayout>
                  <c:x val="-5.7124635233171371E-2"/>
                  <c:y val="6.226034002753701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9919-794C-92E4-D28907E2A5C6}"/>
                </c:ext>
              </c:extLst>
            </c:dLbl>
            <c:dLbl>
              <c:idx val="2"/>
              <c:layout>
                <c:manualLayout>
                  <c:x val="-2.3128249691405842E-2"/>
                  <c:y val="-3.017668573230875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9919-794C-92E4-D28907E2A5C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October</c:v>
                </c:pt>
                <c:pt idx="1">
                  <c:v>November</c:v>
                </c:pt>
                <c:pt idx="2">
                  <c:v>December</c:v>
                </c:pt>
              </c:strCache>
            </c:strRef>
          </c:cat>
          <c:val>
            <c:numRef>
              <c:f>Sheet1!$E$2:$E$4</c:f>
              <c:numCache>
                <c:formatCode>0.00</c:formatCode>
                <c:ptCount val="3"/>
                <c:pt idx="0">
                  <c:v>2.7356500000000001</c:v>
                </c:pt>
                <c:pt idx="1">
                  <c:v>2.7269000000000001</c:v>
                </c:pt>
                <c:pt idx="2">
                  <c:v>2.8278799999999999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9919-794C-92E4-D28907E2A5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14230592"/>
        <c:axId val="314249392"/>
      </c:lineChart>
      <c:catAx>
        <c:axId val="173970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321977168"/>
        <c:crosses val="autoZero"/>
        <c:auto val="1"/>
        <c:lblAlgn val="ctr"/>
        <c:lblOffset val="100"/>
        <c:noMultiLvlLbl val="0"/>
      </c:catAx>
      <c:valAx>
        <c:axId val="3219771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73970032"/>
        <c:crosses val="autoZero"/>
        <c:crossBetween val="between"/>
      </c:valAx>
      <c:valAx>
        <c:axId val="314249392"/>
        <c:scaling>
          <c:orientation val="minMax"/>
        </c:scaling>
        <c:delete val="0"/>
        <c:axPos val="r"/>
        <c:numFmt formatCode="0.0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314230592"/>
        <c:crosses val="max"/>
        <c:crossBetween val="between"/>
      </c:valAx>
      <c:catAx>
        <c:axId val="3142305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1424939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6607716092559917"/>
          <c:w val="0.99708740407520169"/>
          <c:h val="0.1339228390744008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US" sz="8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Green</a:t>
            </a:r>
            <a:r>
              <a:rPr lang="en-US" sz="800" b="1" baseline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term</a:t>
            </a:r>
            <a:r>
              <a:rPr lang="en-US" sz="8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ahead market*</a:t>
            </a:r>
            <a:r>
              <a:rPr lang="en-US" sz="800" b="1" baseline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snapshot </a:t>
            </a:r>
            <a:r>
              <a:rPr lang="en-US" sz="800" b="1" baseline="0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(IEX)</a:t>
            </a:r>
            <a:endParaRPr lang="en-US" sz="800" b="1" dirty="0">
              <a:solidFill>
                <a:srgbClr val="9D9D9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c:rich>
      </c:tx>
      <c:layout>
        <c:manualLayout>
          <c:xMode val="edge"/>
          <c:yMode val="edge"/>
          <c:x val="1.0268654300441538E-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5127484772731146E-2"/>
          <c:y val="0.18906586441356471"/>
          <c:w val="0.82280530797918427"/>
          <c:h val="0.492090259985748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Volume (2021), Million units</c:v>
                </c:pt>
              </c:strCache>
            </c:strRef>
          </c:tx>
          <c:spPr>
            <a:solidFill>
              <a:srgbClr val="009CD8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October</c:v>
                </c:pt>
                <c:pt idx="1">
                  <c:v>November</c:v>
                </c:pt>
                <c:pt idx="2">
                  <c:v>December</c:v>
                </c:pt>
              </c:strCache>
            </c:strRef>
          </c:cat>
          <c:val>
            <c:numRef>
              <c:f>Sheet1!$B$2:$B$4</c:f>
              <c:numCache>
                <c:formatCode>0</c:formatCode>
                <c:ptCount val="3"/>
                <c:pt idx="0">
                  <c:v>341</c:v>
                </c:pt>
                <c:pt idx="1">
                  <c:v>300</c:v>
                </c:pt>
                <c:pt idx="2">
                  <c:v>203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5D8-BB41-8989-6FFC55A28A8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Volume (2020), Million units</c:v>
                </c:pt>
              </c:strCache>
            </c:strRef>
          </c:tx>
          <c:spPr>
            <a:solidFill>
              <a:srgbClr val="C3E5F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4020202020204" charset="0"/>
                    <a:ea typeface="Open Sans" panose="020B0604020202020204" charset="0"/>
                    <a:cs typeface="Open Sans" panose="020B0604020202020204" charset="0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October</c:v>
                </c:pt>
                <c:pt idx="1">
                  <c:v>November</c:v>
                </c:pt>
                <c:pt idx="2">
                  <c:v>December</c:v>
                </c:pt>
              </c:strCache>
            </c:strRef>
          </c:cat>
          <c:val>
            <c:numRef>
              <c:f>Sheet1!$C$2:$C$4</c:f>
              <c:numCache>
                <c:formatCode>0</c:formatCode>
                <c:ptCount val="3"/>
                <c:pt idx="0">
                  <c:v>203</c:v>
                </c:pt>
                <c:pt idx="1">
                  <c:v>161</c:v>
                </c:pt>
                <c:pt idx="2">
                  <c:v>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5D8-BB41-8989-6FFC55A28A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74"/>
        <c:axId val="173970032"/>
        <c:axId val="321977168"/>
      </c:barChart>
      <c:lineChart>
        <c:grouping val="standar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Price (2021), INR/kWh</c:v>
                </c:pt>
              </c:strCache>
            </c:strRef>
          </c:tx>
          <c:spPr>
            <a:ln w="28575" cap="rnd">
              <a:solidFill>
                <a:srgbClr val="57575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October</c:v>
                </c:pt>
                <c:pt idx="1">
                  <c:v>November</c:v>
                </c:pt>
                <c:pt idx="2">
                  <c:v>December</c:v>
                </c:pt>
              </c:strCache>
            </c:strRef>
          </c:cat>
          <c:val>
            <c:numRef>
              <c:f>Sheet1!$D$2:$D$4</c:f>
              <c:numCache>
                <c:formatCode>0.00</c:formatCode>
                <c:ptCount val="3"/>
                <c:pt idx="0">
                  <c:v>4.96</c:v>
                </c:pt>
                <c:pt idx="1">
                  <c:v>3.89</c:v>
                </c:pt>
                <c:pt idx="2">
                  <c:v>3.77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25D8-BB41-8989-6FFC55A28A8B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Price (2020), INR/kWh</c:v>
                </c:pt>
              </c:strCache>
            </c:strRef>
          </c:tx>
          <c:spPr>
            <a:ln w="28575" cap="rnd">
              <a:solidFill>
                <a:srgbClr val="9D9D9C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0.12086785812398176"/>
                  <c:y val="-6.098902765225724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25D8-BB41-8989-6FFC55A28A8B}"/>
                </c:ext>
              </c:extLst>
            </c:dLbl>
            <c:dLbl>
              <c:idx val="1"/>
              <c:layout>
                <c:manualLayout>
                  <c:x val="-3.5876894269567916E-2"/>
                  <c:y val="5.45572545475498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25D8-BB41-8989-6FFC55A28A8B}"/>
                </c:ext>
              </c:extLst>
            </c:dLbl>
            <c:dLbl>
              <c:idx val="2"/>
              <c:layout>
                <c:manualLayout>
                  <c:x val="-1.0379605113243767E-2"/>
                  <c:y val="-1.477051477233446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25D8-BB41-8989-6FFC55A28A8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October</c:v>
                </c:pt>
                <c:pt idx="1">
                  <c:v>November</c:v>
                </c:pt>
                <c:pt idx="2">
                  <c:v>December</c:v>
                </c:pt>
              </c:strCache>
            </c:strRef>
          </c:cat>
          <c:val>
            <c:numRef>
              <c:f>Sheet1!$E$2:$E$4</c:f>
              <c:numCache>
                <c:formatCode>0.00</c:formatCode>
                <c:ptCount val="3"/>
                <c:pt idx="0">
                  <c:v>3.49</c:v>
                </c:pt>
                <c:pt idx="1">
                  <c:v>3.94</c:v>
                </c:pt>
                <c:pt idx="2">
                  <c:v>3.98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25D8-BB41-8989-6FFC55A28A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14230592"/>
        <c:axId val="314249392"/>
      </c:lineChart>
      <c:catAx>
        <c:axId val="173970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321977168"/>
        <c:crosses val="autoZero"/>
        <c:auto val="1"/>
        <c:lblAlgn val="ctr"/>
        <c:lblOffset val="100"/>
        <c:noMultiLvlLbl val="0"/>
      </c:catAx>
      <c:valAx>
        <c:axId val="321977168"/>
        <c:scaling>
          <c:orientation val="minMax"/>
          <c:max val="1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73970032"/>
        <c:crosses val="autoZero"/>
        <c:crossBetween val="between"/>
      </c:valAx>
      <c:valAx>
        <c:axId val="314249392"/>
        <c:scaling>
          <c:orientation val="minMax"/>
        </c:scaling>
        <c:delete val="0"/>
        <c:axPos val="r"/>
        <c:numFmt formatCode="0.0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314230592"/>
        <c:crosses val="max"/>
        <c:crossBetween val="between"/>
      </c:valAx>
      <c:catAx>
        <c:axId val="3142305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1424939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6607716092559917"/>
          <c:w val="0.99708740407520169"/>
          <c:h val="0.1339228390744008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AAE6C6-0B51-4726-8711-0890C89552E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3E36C0B-F399-468B-8F9B-E70E22522465}">
      <dgm:prSet phldrT="[Text]" custT="1"/>
      <dgm:spPr/>
      <dgm:t>
        <a:bodyPr/>
        <a:lstStyle/>
        <a:p>
          <a:r>
            <a:rPr lang="en-US" sz="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Tariff and winner</a:t>
          </a:r>
        </a:p>
      </dgm:t>
    </dgm:pt>
    <dgm:pt modelId="{692F62A7-CA63-4F3B-A599-CDCCF7BC06D5}" type="parTrans" cxnId="{AD79374C-0160-42EE-88BE-84DABB52CA2C}">
      <dgm:prSet/>
      <dgm:spPr/>
      <dgm:t>
        <a:bodyPr/>
        <a:lstStyle/>
        <a:p>
          <a:endParaRPr lang="en-US"/>
        </a:p>
      </dgm:t>
    </dgm:pt>
    <dgm:pt modelId="{B8AB48E8-B000-4C7B-BF5B-CCC4FEFF3A9B}" type="sibTrans" cxnId="{AD79374C-0160-42EE-88BE-84DABB52CA2C}">
      <dgm:prSet/>
      <dgm:spPr/>
      <dgm:t>
        <a:bodyPr/>
        <a:lstStyle/>
        <a:p>
          <a:endParaRPr lang="en-US"/>
        </a:p>
      </dgm:t>
    </dgm:pt>
    <dgm:pt modelId="{70CBC6B4-C18F-476A-97B4-E419364F3931}">
      <dgm:prSet phldrT="[Text]" custT="1"/>
      <dgm:spPr/>
      <dgm:t>
        <a:bodyPr/>
        <a:lstStyle/>
        <a:p>
          <a:pPr>
            <a:spcAft>
              <a:spcPts val="600"/>
            </a:spcAft>
          </a:pPr>
          <a:r>
            <a:rPr lang="en-US" sz="750" b="1" kern="120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Tariff discovered: </a:t>
          </a:r>
          <a:r>
            <a:rPr lang="en-US" sz="750" kern="120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INR 3.01/kWh</a:t>
          </a:r>
          <a:endParaRPr lang="en-US" sz="750" b="1" kern="1200" dirty="0">
            <a:solidFill>
              <a:schemeClr val="tx1">
                <a:lumMod val="65000"/>
                <a:lumOff val="35000"/>
              </a:schemeClr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ED3C5896-C29B-4693-ACCB-C3B0BB82448C}" type="parTrans" cxnId="{939B363F-5037-42E2-8934-99E34D92F9EC}">
      <dgm:prSet/>
      <dgm:spPr/>
      <dgm:t>
        <a:bodyPr/>
        <a:lstStyle/>
        <a:p>
          <a:endParaRPr lang="en-US"/>
        </a:p>
      </dgm:t>
    </dgm:pt>
    <dgm:pt modelId="{6848E869-EFB7-4A57-A11C-950212FE6EDC}" type="sibTrans" cxnId="{939B363F-5037-42E2-8934-99E34D92F9EC}">
      <dgm:prSet/>
      <dgm:spPr/>
      <dgm:t>
        <a:bodyPr/>
        <a:lstStyle/>
        <a:p>
          <a:endParaRPr lang="en-US"/>
        </a:p>
      </dgm:t>
    </dgm:pt>
    <dgm:pt modelId="{0517AF8D-C80D-4011-A8AD-C52FAE49C0E9}">
      <dgm:prSet phldrT="[Text]" custT="1"/>
      <dgm:spPr/>
      <dgm:t>
        <a:bodyPr/>
        <a:lstStyle/>
        <a:p>
          <a:r>
            <a:rPr lang="en-US" sz="8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Key provisions</a:t>
          </a:r>
          <a:endParaRPr lang="en-US" sz="8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3DAC7F18-9C41-4396-8798-BF4687861486}" type="parTrans" cxnId="{C82A53BD-F222-45A4-99FC-BD9CAB66A92A}">
      <dgm:prSet/>
      <dgm:spPr/>
      <dgm:t>
        <a:bodyPr/>
        <a:lstStyle/>
        <a:p>
          <a:endParaRPr lang="en-US"/>
        </a:p>
      </dgm:t>
    </dgm:pt>
    <dgm:pt modelId="{E98518DD-9D48-43C5-937C-6DAA7C8096C0}" type="sibTrans" cxnId="{C82A53BD-F222-45A4-99FC-BD9CAB66A92A}">
      <dgm:prSet/>
      <dgm:spPr/>
      <dgm:t>
        <a:bodyPr/>
        <a:lstStyle/>
        <a:p>
          <a:endParaRPr lang="en-US"/>
        </a:p>
      </dgm:t>
    </dgm:pt>
    <dgm:pt modelId="{98BEB6DE-5E66-47AE-AF6D-46D35A237A82}">
      <dgm:prSet phldrT="[Text]" custT="1"/>
      <dgm:spPr/>
      <dgm:t>
        <a:bodyPr/>
        <a:lstStyle/>
        <a:p>
          <a:pPr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750" b="0" kern="1200" noProof="0" dirty="0">
              <a:solidFill>
                <a:srgbClr val="000000">
                  <a:lumMod val="65000"/>
                  <a:lumOff val="35000"/>
                </a:srgb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Round-the-clock energy supply with a combination of thermal and any RE resource(s) (as defined by MNRE).</a:t>
          </a:r>
          <a:endParaRPr lang="en-GB" sz="750" b="0" kern="1200" noProof="0" dirty="0">
            <a:solidFill>
              <a:srgbClr val="000000">
                <a:lumMod val="65000"/>
                <a:lumOff val="35000"/>
              </a:srgbClr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59058870-0E9C-4A1E-B895-A6690E3C4E95}" type="parTrans" cxnId="{AAC5A89C-AD51-42CD-AE83-2112944B7CEA}">
      <dgm:prSet/>
      <dgm:spPr/>
      <dgm:t>
        <a:bodyPr/>
        <a:lstStyle/>
        <a:p>
          <a:endParaRPr lang="en-US"/>
        </a:p>
      </dgm:t>
    </dgm:pt>
    <dgm:pt modelId="{A83B63DC-B704-417F-9A01-F5545D0ECA05}" type="sibTrans" cxnId="{AAC5A89C-AD51-42CD-AE83-2112944B7CEA}">
      <dgm:prSet/>
      <dgm:spPr/>
      <dgm:t>
        <a:bodyPr/>
        <a:lstStyle/>
        <a:p>
          <a:endParaRPr lang="en-US"/>
        </a:p>
      </dgm:t>
    </dgm:pt>
    <dgm:pt modelId="{22EF3793-1D8E-4CFF-A639-1C1E357F813C}">
      <dgm:prSet custT="1"/>
      <dgm:spPr/>
      <dgm:t>
        <a:bodyPr/>
        <a:lstStyle/>
        <a:p>
          <a:r>
            <a:rPr lang="en-US" sz="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Comments</a:t>
          </a:r>
        </a:p>
      </dgm:t>
    </dgm:pt>
    <dgm:pt modelId="{3A7BCF0B-60E2-435E-8313-1A0289DD31EF}" type="parTrans" cxnId="{DE18DD8E-8F5E-4907-8B66-4B4832F9DE9C}">
      <dgm:prSet/>
      <dgm:spPr/>
      <dgm:t>
        <a:bodyPr/>
        <a:lstStyle/>
        <a:p>
          <a:endParaRPr lang="en-US"/>
        </a:p>
      </dgm:t>
    </dgm:pt>
    <dgm:pt modelId="{002611BB-EA03-442F-B28F-82B99E696218}" type="sibTrans" cxnId="{DE18DD8E-8F5E-4907-8B66-4B4832F9DE9C}">
      <dgm:prSet/>
      <dgm:spPr/>
      <dgm:t>
        <a:bodyPr/>
        <a:lstStyle/>
        <a:p>
          <a:endParaRPr lang="en-US"/>
        </a:p>
      </dgm:t>
    </dgm:pt>
    <dgm:pt modelId="{FF1D954C-742B-4F43-8F0F-335A0BAD1F5C}">
      <dgm:prSet phldrT="[Text]" custT="1"/>
      <dgm:spPr/>
      <dgm:t>
        <a:bodyPr/>
        <a:lstStyle/>
        <a:p>
          <a:pPr>
            <a:spcAft>
              <a:spcPts val="600"/>
            </a:spcAft>
          </a:pPr>
          <a:r>
            <a:rPr lang="en-US" sz="750" b="1" kern="120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Winners: </a:t>
          </a:r>
          <a:r>
            <a:rPr lang="en-GB" sz="750" b="0" kern="1200" noProof="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Greenko</a:t>
          </a:r>
          <a:r>
            <a:rPr lang="en-IN" sz="750" b="0" kern="1200" noProof="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, Hindustan Thermal Projects, ReNew Samir Urja, JSW New Energy, Power Mech Projects</a:t>
          </a:r>
          <a:endParaRPr lang="en-GB" sz="750" b="0" kern="1200" noProof="0" dirty="0">
            <a:solidFill>
              <a:srgbClr val="000000">
                <a:lumMod val="65000"/>
                <a:lumOff val="35000"/>
              </a:srgbClr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943E8ECC-D9F3-E740-826F-E5114D155C63}" type="parTrans" cxnId="{EC43E0B5-CF6E-F84B-9AAA-A9D014F3CB0F}">
      <dgm:prSet/>
      <dgm:spPr/>
      <dgm:t>
        <a:bodyPr/>
        <a:lstStyle/>
        <a:p>
          <a:endParaRPr lang="en-US"/>
        </a:p>
      </dgm:t>
    </dgm:pt>
    <dgm:pt modelId="{FF406CEF-4858-8D4B-8C09-9938C59C69B8}" type="sibTrans" cxnId="{EC43E0B5-CF6E-F84B-9AAA-A9D014F3CB0F}">
      <dgm:prSet/>
      <dgm:spPr/>
      <dgm:t>
        <a:bodyPr/>
        <a:lstStyle/>
        <a:p>
          <a:endParaRPr lang="en-US"/>
        </a:p>
      </dgm:t>
    </dgm:pt>
    <dgm:pt modelId="{453469D2-8BEA-9141-A774-63569E0CD109}">
      <dgm:prSet custT="1"/>
      <dgm:spPr/>
      <dgm:t>
        <a:bodyPr/>
        <a:lstStyle/>
        <a:p>
          <a:pPr algn="l"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GB" sz="750" b="0" kern="1200" noProof="0" dirty="0">
              <a:solidFill>
                <a:srgbClr val="000000">
                  <a:lumMod val="65000"/>
                  <a:lumOff val="35000"/>
                </a:srgb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Bundling a conventional power plant with a renewable resource address the issues associated with RE such as</a:t>
          </a:r>
          <a:r>
            <a:rPr lang="en-US" sz="750" b="0" kern="1200" noProof="0" dirty="0">
              <a:solidFill>
                <a:srgbClr val="000000">
                  <a:lumMod val="65000"/>
                  <a:lumOff val="35000"/>
                </a:srgb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intermittency in RE power projects, limited power supply hours, and under </a:t>
          </a:r>
          <a:r>
            <a:rPr lang="en-GB" sz="750" b="0" kern="1200" noProof="0" dirty="0">
              <a:solidFill>
                <a:srgbClr val="000000">
                  <a:lumMod val="65000"/>
                  <a:lumOff val="35000"/>
                </a:srgb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utilisation</a:t>
          </a:r>
          <a:r>
            <a:rPr lang="en-US" sz="750" b="0" kern="1200" noProof="0" dirty="0">
              <a:solidFill>
                <a:srgbClr val="000000">
                  <a:lumMod val="65000"/>
                  <a:lumOff val="35000"/>
                </a:srgb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of transmission infrastructure.</a:t>
          </a:r>
          <a:r>
            <a:rPr lang="en-GB" sz="750" b="0" kern="1200" noProof="0" dirty="0">
              <a:solidFill>
                <a:srgbClr val="000000">
                  <a:lumMod val="65000"/>
                  <a:lumOff val="35000"/>
                </a:srgb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 </a:t>
          </a:r>
        </a:p>
      </dgm:t>
    </dgm:pt>
    <dgm:pt modelId="{877B97C1-EBF9-8544-A84F-533105C9DD26}" type="parTrans" cxnId="{26820568-A7B3-9B4D-87C8-F3BE5551E42F}">
      <dgm:prSet/>
      <dgm:spPr/>
      <dgm:t>
        <a:bodyPr/>
        <a:lstStyle/>
        <a:p>
          <a:endParaRPr lang="en-US"/>
        </a:p>
      </dgm:t>
    </dgm:pt>
    <dgm:pt modelId="{7932A4AE-8C92-9441-A80E-05BC3952D163}" type="sibTrans" cxnId="{26820568-A7B3-9B4D-87C8-F3BE5551E42F}">
      <dgm:prSet/>
      <dgm:spPr/>
      <dgm:t>
        <a:bodyPr/>
        <a:lstStyle/>
        <a:p>
          <a:endParaRPr lang="en-US"/>
        </a:p>
      </dgm:t>
    </dgm:pt>
    <dgm:pt modelId="{D3085984-3C8C-469C-8AD4-F8EEC6E07E5E}">
      <dgm:prSet custT="1"/>
      <dgm:spPr/>
      <dgm:t>
        <a:bodyPr/>
        <a:lstStyle/>
        <a:p>
          <a:pPr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750" b="0" kern="1200" noProof="0" dirty="0">
              <a:solidFill>
                <a:srgbClr val="000000">
                  <a:lumMod val="65000"/>
                  <a:lumOff val="35000"/>
                </a:srgb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The projects can be located anywhere in India with multiple injection points within the same region. Excess generation can be supplied to the SECI/discom(s), any third party or sold in the power exchanges.</a:t>
          </a:r>
          <a:endParaRPr lang="en-GB" sz="750" b="0" kern="1200" noProof="0" dirty="0">
            <a:solidFill>
              <a:srgbClr val="000000">
                <a:lumMod val="65000"/>
                <a:lumOff val="35000"/>
              </a:srgbClr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66AF3591-7FE4-450E-88A1-E308D622D28F}" type="parTrans" cxnId="{59A5E338-06F7-4D61-AE13-75B8E46AA79B}">
      <dgm:prSet/>
      <dgm:spPr/>
      <dgm:t>
        <a:bodyPr/>
        <a:lstStyle/>
        <a:p>
          <a:endParaRPr lang="en-GB"/>
        </a:p>
      </dgm:t>
    </dgm:pt>
    <dgm:pt modelId="{29E70E9F-3B41-4340-95A9-D808B271C4CE}" type="sibTrans" cxnId="{59A5E338-06F7-4D61-AE13-75B8E46AA79B}">
      <dgm:prSet/>
      <dgm:spPr/>
      <dgm:t>
        <a:bodyPr/>
        <a:lstStyle/>
        <a:p>
          <a:endParaRPr lang="en-GB"/>
        </a:p>
      </dgm:t>
    </dgm:pt>
    <dgm:pt modelId="{09690D5B-6250-48D1-B443-7AE491371C55}">
      <dgm:prSet custT="1"/>
      <dgm:spPr/>
      <dgm:t>
        <a:bodyPr/>
        <a:lstStyle/>
        <a:p>
          <a:pPr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750" b="0" kern="1200" noProof="0" dirty="0">
              <a:solidFill>
                <a:srgbClr val="000000">
                  <a:lumMod val="65000"/>
                  <a:lumOff val="35000"/>
                </a:srgb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Minimum 51% of annual energy supplied to be from renewable energy sources.</a:t>
          </a:r>
          <a:endParaRPr lang="en-GB" sz="750" b="0" kern="1200" noProof="0" dirty="0">
            <a:solidFill>
              <a:srgbClr val="000000">
                <a:lumMod val="65000"/>
                <a:lumOff val="35000"/>
              </a:srgbClr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gm:t>
    </dgm:pt>
    <dgm:pt modelId="{F8C057E6-AC9F-411D-A8BC-19ECF06EA683}" type="parTrans" cxnId="{7BCE5A48-C3AC-4CDC-B74F-4D3D8CBC7D07}">
      <dgm:prSet/>
      <dgm:spPr/>
      <dgm:t>
        <a:bodyPr/>
        <a:lstStyle/>
        <a:p>
          <a:endParaRPr lang="en-GB"/>
        </a:p>
      </dgm:t>
    </dgm:pt>
    <dgm:pt modelId="{82B16C29-9BD4-4B01-9B4C-A63225B1439F}" type="sibTrans" cxnId="{7BCE5A48-C3AC-4CDC-B74F-4D3D8CBC7D07}">
      <dgm:prSet/>
      <dgm:spPr/>
      <dgm:t>
        <a:bodyPr/>
        <a:lstStyle/>
        <a:p>
          <a:endParaRPr lang="en-GB"/>
        </a:p>
      </dgm:t>
    </dgm:pt>
    <dgm:pt modelId="{D2B234E5-FA00-4319-A4E6-01DFA3CBA91C}" type="pres">
      <dgm:prSet presAssocID="{5FAAE6C6-0B51-4726-8711-0890C89552EE}" presName="linear" presStyleCnt="0">
        <dgm:presLayoutVars>
          <dgm:animLvl val="lvl"/>
          <dgm:resizeHandles val="exact"/>
        </dgm:presLayoutVars>
      </dgm:prSet>
      <dgm:spPr/>
    </dgm:pt>
    <dgm:pt modelId="{325CE26D-8C07-4322-BB08-40C83C8F507E}" type="pres">
      <dgm:prSet presAssocID="{63E36C0B-F399-468B-8F9B-E70E22522465}" presName="parentText" presStyleLbl="node1" presStyleIdx="0" presStyleCnt="3" custScaleY="42838" custLinFactNeighborX="-4166" custLinFactNeighborY="-424">
        <dgm:presLayoutVars>
          <dgm:chMax val="0"/>
          <dgm:bulletEnabled val="1"/>
        </dgm:presLayoutVars>
      </dgm:prSet>
      <dgm:spPr/>
    </dgm:pt>
    <dgm:pt modelId="{C36CAE53-5318-4239-9476-4EB68B1F5A60}" type="pres">
      <dgm:prSet presAssocID="{63E36C0B-F399-468B-8F9B-E70E22522465}" presName="childText" presStyleLbl="revTx" presStyleIdx="0" presStyleCnt="3" custScaleY="96368" custLinFactNeighborY="29">
        <dgm:presLayoutVars>
          <dgm:bulletEnabled val="1"/>
        </dgm:presLayoutVars>
      </dgm:prSet>
      <dgm:spPr/>
    </dgm:pt>
    <dgm:pt modelId="{59935BC0-3288-4FB0-B893-CA0305DC7B51}" type="pres">
      <dgm:prSet presAssocID="{0517AF8D-C80D-4011-A8AD-C52FAE49C0E9}" presName="parentText" presStyleLbl="node1" presStyleIdx="1" presStyleCnt="3" custScaleY="40448" custLinFactNeighborX="-272" custLinFactNeighborY="-10920">
        <dgm:presLayoutVars>
          <dgm:chMax val="0"/>
          <dgm:bulletEnabled val="1"/>
        </dgm:presLayoutVars>
      </dgm:prSet>
      <dgm:spPr/>
    </dgm:pt>
    <dgm:pt modelId="{8B19CA0D-7A55-4AA5-B671-C53C098AD8F3}" type="pres">
      <dgm:prSet presAssocID="{0517AF8D-C80D-4011-A8AD-C52FAE49C0E9}" presName="childText" presStyleLbl="revTx" presStyleIdx="1" presStyleCnt="3" custScaleY="113280" custLinFactNeighborX="-317" custLinFactNeighborY="-11424">
        <dgm:presLayoutVars>
          <dgm:bulletEnabled val="1"/>
        </dgm:presLayoutVars>
      </dgm:prSet>
      <dgm:spPr/>
    </dgm:pt>
    <dgm:pt modelId="{380BE7A0-0512-461A-BFE5-57B1F8BFFCBE}" type="pres">
      <dgm:prSet presAssocID="{22EF3793-1D8E-4CFF-A639-1C1E357F813C}" presName="parentText" presStyleLbl="node1" presStyleIdx="2" presStyleCnt="3" custScaleY="37853" custLinFactNeighborX="-77" custLinFactNeighborY="-22880">
        <dgm:presLayoutVars>
          <dgm:chMax val="0"/>
          <dgm:bulletEnabled val="1"/>
        </dgm:presLayoutVars>
      </dgm:prSet>
      <dgm:spPr/>
    </dgm:pt>
    <dgm:pt modelId="{D86723D5-F4F9-4659-B258-0B5A0E55F125}" type="pres">
      <dgm:prSet presAssocID="{22EF3793-1D8E-4CFF-A639-1C1E357F813C}" presName="childText" presStyleLbl="revTx" presStyleIdx="2" presStyleCnt="3" custScaleY="76755" custLinFactNeighborX="-7" custLinFactNeighborY="-15925">
        <dgm:presLayoutVars>
          <dgm:bulletEnabled val="1"/>
        </dgm:presLayoutVars>
      </dgm:prSet>
      <dgm:spPr/>
    </dgm:pt>
  </dgm:ptLst>
  <dgm:cxnLst>
    <dgm:cxn modelId="{0D6C8102-E697-4A42-AE4D-FED9C349D0A1}" type="presOf" srcId="{70CBC6B4-C18F-476A-97B4-E419364F3931}" destId="{C36CAE53-5318-4239-9476-4EB68B1F5A60}" srcOrd="0" destOrd="0" presId="urn:microsoft.com/office/officeart/2005/8/layout/vList2"/>
    <dgm:cxn modelId="{F43F1C27-A799-4365-B1A5-2DB6F644A215}" type="presOf" srcId="{98BEB6DE-5E66-47AE-AF6D-46D35A237A82}" destId="{8B19CA0D-7A55-4AA5-B671-C53C098AD8F3}" srcOrd="0" destOrd="0" presId="urn:microsoft.com/office/officeart/2005/8/layout/vList2"/>
    <dgm:cxn modelId="{59A5E338-06F7-4D61-AE13-75B8E46AA79B}" srcId="{0517AF8D-C80D-4011-A8AD-C52FAE49C0E9}" destId="{D3085984-3C8C-469C-8AD4-F8EEC6E07E5E}" srcOrd="1" destOrd="0" parTransId="{66AF3591-7FE4-450E-88A1-E308D622D28F}" sibTransId="{29E70E9F-3B41-4340-95A9-D808B271C4CE}"/>
    <dgm:cxn modelId="{939B363F-5037-42E2-8934-99E34D92F9EC}" srcId="{63E36C0B-F399-468B-8F9B-E70E22522465}" destId="{70CBC6B4-C18F-476A-97B4-E419364F3931}" srcOrd="0" destOrd="0" parTransId="{ED3C5896-C29B-4693-ACCB-C3B0BB82448C}" sibTransId="{6848E869-EFB7-4A57-A11C-950212FE6EDC}"/>
    <dgm:cxn modelId="{26820568-A7B3-9B4D-87C8-F3BE5551E42F}" srcId="{22EF3793-1D8E-4CFF-A639-1C1E357F813C}" destId="{453469D2-8BEA-9141-A774-63569E0CD109}" srcOrd="0" destOrd="0" parTransId="{877B97C1-EBF9-8544-A84F-533105C9DD26}" sibTransId="{7932A4AE-8C92-9441-A80E-05BC3952D163}"/>
    <dgm:cxn modelId="{7BCE5A48-C3AC-4CDC-B74F-4D3D8CBC7D07}" srcId="{0517AF8D-C80D-4011-A8AD-C52FAE49C0E9}" destId="{09690D5B-6250-48D1-B443-7AE491371C55}" srcOrd="2" destOrd="0" parTransId="{F8C057E6-AC9F-411D-A8BC-19ECF06EA683}" sibTransId="{82B16C29-9BD4-4B01-9B4C-A63225B1439F}"/>
    <dgm:cxn modelId="{AD79374C-0160-42EE-88BE-84DABB52CA2C}" srcId="{5FAAE6C6-0B51-4726-8711-0890C89552EE}" destId="{63E36C0B-F399-468B-8F9B-E70E22522465}" srcOrd="0" destOrd="0" parTransId="{692F62A7-CA63-4F3B-A599-CDCCF7BC06D5}" sibTransId="{B8AB48E8-B000-4C7B-BF5B-CCC4FEFF3A9B}"/>
    <dgm:cxn modelId="{294F2576-FDD2-4399-9966-7643EF5A5BAF}" type="presOf" srcId="{63E36C0B-F399-468B-8F9B-E70E22522465}" destId="{325CE26D-8C07-4322-BB08-40C83C8F507E}" srcOrd="0" destOrd="0" presId="urn:microsoft.com/office/officeart/2005/8/layout/vList2"/>
    <dgm:cxn modelId="{C7608478-6A92-4AE2-A9FA-5CF61919439E}" type="presOf" srcId="{22EF3793-1D8E-4CFF-A639-1C1E357F813C}" destId="{380BE7A0-0512-461A-BFE5-57B1F8BFFCBE}" srcOrd="0" destOrd="0" presId="urn:microsoft.com/office/officeart/2005/8/layout/vList2"/>
    <dgm:cxn modelId="{3A28B089-F377-694C-852F-BB62D221F143}" type="presOf" srcId="{FF1D954C-742B-4F43-8F0F-335A0BAD1F5C}" destId="{C36CAE53-5318-4239-9476-4EB68B1F5A60}" srcOrd="0" destOrd="1" presId="urn:microsoft.com/office/officeart/2005/8/layout/vList2"/>
    <dgm:cxn modelId="{DE18DD8E-8F5E-4907-8B66-4B4832F9DE9C}" srcId="{5FAAE6C6-0B51-4726-8711-0890C89552EE}" destId="{22EF3793-1D8E-4CFF-A639-1C1E357F813C}" srcOrd="2" destOrd="0" parTransId="{3A7BCF0B-60E2-435E-8313-1A0289DD31EF}" sibTransId="{002611BB-EA03-442F-B28F-82B99E696218}"/>
    <dgm:cxn modelId="{AAC5A89C-AD51-42CD-AE83-2112944B7CEA}" srcId="{0517AF8D-C80D-4011-A8AD-C52FAE49C0E9}" destId="{98BEB6DE-5E66-47AE-AF6D-46D35A237A82}" srcOrd="0" destOrd="0" parTransId="{59058870-0E9C-4A1E-B895-A6690E3C4E95}" sibTransId="{A83B63DC-B704-417F-9A01-F5545D0ECA05}"/>
    <dgm:cxn modelId="{0604DEA5-E2F6-416E-8D82-03BC4B241185}" type="presOf" srcId="{09690D5B-6250-48D1-B443-7AE491371C55}" destId="{8B19CA0D-7A55-4AA5-B671-C53C098AD8F3}" srcOrd="0" destOrd="2" presId="urn:microsoft.com/office/officeart/2005/8/layout/vList2"/>
    <dgm:cxn modelId="{EC43E0B5-CF6E-F84B-9AAA-A9D014F3CB0F}" srcId="{63E36C0B-F399-468B-8F9B-E70E22522465}" destId="{FF1D954C-742B-4F43-8F0F-335A0BAD1F5C}" srcOrd="1" destOrd="0" parTransId="{943E8ECC-D9F3-E740-826F-E5114D155C63}" sibTransId="{FF406CEF-4858-8D4B-8C09-9938C59C69B8}"/>
    <dgm:cxn modelId="{C82A53BD-F222-45A4-99FC-BD9CAB66A92A}" srcId="{5FAAE6C6-0B51-4726-8711-0890C89552EE}" destId="{0517AF8D-C80D-4011-A8AD-C52FAE49C0E9}" srcOrd="1" destOrd="0" parTransId="{3DAC7F18-9C41-4396-8798-BF4687861486}" sibTransId="{E98518DD-9D48-43C5-937C-6DAA7C8096C0}"/>
    <dgm:cxn modelId="{57E0F1C8-7A5B-CD4E-9A0E-8806B658C27F}" type="presOf" srcId="{453469D2-8BEA-9141-A774-63569E0CD109}" destId="{D86723D5-F4F9-4659-B258-0B5A0E55F125}" srcOrd="0" destOrd="0" presId="urn:microsoft.com/office/officeart/2005/8/layout/vList2"/>
    <dgm:cxn modelId="{65B04EF2-A948-43F9-98E4-B462C52BCFA7}" type="presOf" srcId="{5FAAE6C6-0B51-4726-8711-0890C89552EE}" destId="{D2B234E5-FA00-4319-A4E6-01DFA3CBA91C}" srcOrd="0" destOrd="0" presId="urn:microsoft.com/office/officeart/2005/8/layout/vList2"/>
    <dgm:cxn modelId="{934771F5-D324-4C18-B9A7-E0B74B9E8ECB}" type="presOf" srcId="{0517AF8D-C80D-4011-A8AD-C52FAE49C0E9}" destId="{59935BC0-3288-4FB0-B893-CA0305DC7B51}" srcOrd="0" destOrd="0" presId="urn:microsoft.com/office/officeart/2005/8/layout/vList2"/>
    <dgm:cxn modelId="{EDC12CFF-EDE8-4189-9A35-F60EBE33DEC5}" type="presOf" srcId="{D3085984-3C8C-469C-8AD4-F8EEC6E07E5E}" destId="{8B19CA0D-7A55-4AA5-B671-C53C098AD8F3}" srcOrd="0" destOrd="1" presId="urn:microsoft.com/office/officeart/2005/8/layout/vList2"/>
    <dgm:cxn modelId="{705FFC72-BAC9-4B12-8425-92B5AFAF6C60}" type="presParOf" srcId="{D2B234E5-FA00-4319-A4E6-01DFA3CBA91C}" destId="{325CE26D-8C07-4322-BB08-40C83C8F507E}" srcOrd="0" destOrd="0" presId="urn:microsoft.com/office/officeart/2005/8/layout/vList2"/>
    <dgm:cxn modelId="{F55F7FCF-FA4F-4150-98BC-263BD0EB0310}" type="presParOf" srcId="{D2B234E5-FA00-4319-A4E6-01DFA3CBA91C}" destId="{C36CAE53-5318-4239-9476-4EB68B1F5A60}" srcOrd="1" destOrd="0" presId="urn:microsoft.com/office/officeart/2005/8/layout/vList2"/>
    <dgm:cxn modelId="{95562F0E-0E11-4CD5-B2D4-5D6B1938AFC2}" type="presParOf" srcId="{D2B234E5-FA00-4319-A4E6-01DFA3CBA91C}" destId="{59935BC0-3288-4FB0-B893-CA0305DC7B51}" srcOrd="2" destOrd="0" presId="urn:microsoft.com/office/officeart/2005/8/layout/vList2"/>
    <dgm:cxn modelId="{60864B50-7B8E-4F7D-A02E-F20CAC65444A}" type="presParOf" srcId="{D2B234E5-FA00-4319-A4E6-01DFA3CBA91C}" destId="{8B19CA0D-7A55-4AA5-B671-C53C098AD8F3}" srcOrd="3" destOrd="0" presId="urn:microsoft.com/office/officeart/2005/8/layout/vList2"/>
    <dgm:cxn modelId="{329761CF-61DC-49A0-8E72-4282F70E322C}" type="presParOf" srcId="{D2B234E5-FA00-4319-A4E6-01DFA3CBA91C}" destId="{380BE7A0-0512-461A-BFE5-57B1F8BFFCBE}" srcOrd="4" destOrd="0" presId="urn:microsoft.com/office/officeart/2005/8/layout/vList2"/>
    <dgm:cxn modelId="{DBE4CB67-A4E8-4A90-AF1E-4B867E04E77F}" type="presParOf" srcId="{D2B234E5-FA00-4319-A4E6-01DFA3CBA91C}" destId="{D86723D5-F4F9-4659-B258-0B5A0E55F125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5CE26D-8C07-4322-BB08-40C83C8F507E}">
      <dsp:nvSpPr>
        <dsp:cNvPr id="0" name=""/>
        <dsp:cNvSpPr/>
      </dsp:nvSpPr>
      <dsp:spPr>
        <a:xfrm>
          <a:off x="0" y="307"/>
          <a:ext cx="2321123" cy="3769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Tariff and winner</a:t>
          </a:r>
        </a:p>
      </dsp:txBody>
      <dsp:txXfrm>
        <a:off x="18399" y="18706"/>
        <a:ext cx="2284325" cy="340107"/>
      </dsp:txXfrm>
    </dsp:sp>
    <dsp:sp modelId="{C36CAE53-5318-4239-9476-4EB68B1F5A60}">
      <dsp:nvSpPr>
        <dsp:cNvPr id="0" name=""/>
        <dsp:cNvSpPr/>
      </dsp:nvSpPr>
      <dsp:spPr>
        <a:xfrm>
          <a:off x="0" y="380768"/>
          <a:ext cx="2321123" cy="7500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696" tIns="10160" rIns="56896" bIns="10160" numCol="1" spcCol="1270" anchor="t" anchorCtr="0">
          <a:noAutofit/>
        </a:bodyPr>
        <a:lstStyle/>
        <a:p>
          <a:pPr marL="57150" lvl="1" indent="-57150" algn="l" defTabSz="333375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"/>
          </a:pPr>
          <a:r>
            <a:rPr lang="en-US" sz="750" b="1" kern="120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Tariff discovered: </a:t>
          </a:r>
          <a:r>
            <a:rPr lang="en-US" sz="750" kern="120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INR 3.01/kWh</a:t>
          </a:r>
          <a:endParaRPr lang="en-US" sz="750" b="1" kern="1200" dirty="0">
            <a:solidFill>
              <a:schemeClr val="tx1">
                <a:lumMod val="65000"/>
                <a:lumOff val="35000"/>
              </a:schemeClr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marL="57150" lvl="1" indent="-57150" algn="l" defTabSz="333375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"/>
          </a:pPr>
          <a:r>
            <a:rPr lang="en-US" sz="750" b="1" kern="120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Winners: </a:t>
          </a:r>
          <a:r>
            <a:rPr lang="en-GB" sz="750" b="0" kern="1200" noProof="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Greenko</a:t>
          </a:r>
          <a:r>
            <a:rPr lang="en-IN" sz="750" b="0" kern="1200" noProof="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, Hindustan Thermal Projects, ReNew Samir Urja, JSW New Energy, Power Mech Projects</a:t>
          </a:r>
          <a:endParaRPr lang="en-GB" sz="750" b="0" kern="1200" noProof="0" dirty="0">
            <a:solidFill>
              <a:srgbClr val="000000">
                <a:lumMod val="65000"/>
                <a:lumOff val="35000"/>
              </a:srgbClr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0" y="380768"/>
        <a:ext cx="2321123" cy="750051"/>
      </dsp:txXfrm>
    </dsp:sp>
    <dsp:sp modelId="{59935BC0-3288-4FB0-B893-CA0305DC7B51}">
      <dsp:nvSpPr>
        <dsp:cNvPr id="0" name=""/>
        <dsp:cNvSpPr/>
      </dsp:nvSpPr>
      <dsp:spPr>
        <a:xfrm>
          <a:off x="0" y="995108"/>
          <a:ext cx="2321123" cy="35587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Key provisions</a:t>
          </a:r>
          <a:endParaRPr lang="en-US" sz="800" kern="1200" dirty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17372" y="1012480"/>
        <a:ext cx="2286379" cy="321133"/>
      </dsp:txXfrm>
    </dsp:sp>
    <dsp:sp modelId="{8B19CA0D-7A55-4AA5-B671-C53C098AD8F3}">
      <dsp:nvSpPr>
        <dsp:cNvPr id="0" name=""/>
        <dsp:cNvSpPr/>
      </dsp:nvSpPr>
      <dsp:spPr>
        <a:xfrm>
          <a:off x="0" y="1385929"/>
          <a:ext cx="2321123" cy="14051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696" tIns="10160" rIns="56896" bIns="10160" numCol="1" spcCol="1270" anchor="t" anchorCtr="0">
          <a:noAutofit/>
        </a:bodyPr>
        <a:lstStyle/>
        <a:p>
          <a:pPr marL="57150" lvl="1" indent="-57150" algn="l" defTabSz="333375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750" b="0" kern="1200" noProof="0" dirty="0">
              <a:solidFill>
                <a:srgbClr val="000000">
                  <a:lumMod val="65000"/>
                  <a:lumOff val="35000"/>
                </a:srgb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Round-the-clock energy supply with a combination of thermal and any RE resource(s) (as defined by MNRE).</a:t>
          </a:r>
          <a:endParaRPr lang="en-GB" sz="750" b="0" kern="1200" noProof="0" dirty="0">
            <a:solidFill>
              <a:srgbClr val="000000">
                <a:lumMod val="65000"/>
                <a:lumOff val="35000"/>
              </a:srgbClr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marL="57150" lvl="1" indent="-57150" algn="l" defTabSz="333375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750" b="0" kern="1200" noProof="0" dirty="0">
              <a:solidFill>
                <a:srgbClr val="000000">
                  <a:lumMod val="65000"/>
                  <a:lumOff val="35000"/>
                </a:srgb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The projects can be located anywhere in India with multiple injection points within the same region. Excess generation can be supplied to the SECI/discom(s), any third party or sold in the power exchanges.</a:t>
          </a:r>
          <a:endParaRPr lang="en-GB" sz="750" b="0" kern="1200" noProof="0" dirty="0">
            <a:solidFill>
              <a:srgbClr val="000000">
                <a:lumMod val="65000"/>
                <a:lumOff val="35000"/>
              </a:srgbClr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  <a:p>
          <a:pPr marL="57150" lvl="1" indent="-57150" algn="l" defTabSz="333375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750" b="0" kern="1200" noProof="0" dirty="0">
              <a:solidFill>
                <a:srgbClr val="000000">
                  <a:lumMod val="65000"/>
                  <a:lumOff val="35000"/>
                </a:srgb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Minimum 51% of annual energy supplied to be from renewable energy sources.</a:t>
          </a:r>
          <a:endParaRPr lang="en-GB" sz="750" b="0" kern="1200" noProof="0" dirty="0">
            <a:solidFill>
              <a:srgbClr val="000000">
                <a:lumMod val="65000"/>
                <a:lumOff val="35000"/>
              </a:srgbClr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dsp:txBody>
      <dsp:txXfrm>
        <a:off x="0" y="1385929"/>
        <a:ext cx="2321123" cy="1405178"/>
      </dsp:txXfrm>
    </dsp:sp>
    <dsp:sp modelId="{380BE7A0-0512-461A-BFE5-57B1F8BFFCBE}">
      <dsp:nvSpPr>
        <dsp:cNvPr id="0" name=""/>
        <dsp:cNvSpPr/>
      </dsp:nvSpPr>
      <dsp:spPr>
        <a:xfrm>
          <a:off x="0" y="2713542"/>
          <a:ext cx="2321123" cy="3330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Comments</a:t>
          </a:r>
        </a:p>
      </dsp:txBody>
      <dsp:txXfrm>
        <a:off x="16258" y="2729800"/>
        <a:ext cx="2288607" cy="300529"/>
      </dsp:txXfrm>
    </dsp:sp>
    <dsp:sp modelId="{D86723D5-F4F9-4659-B258-0B5A0E55F125}">
      <dsp:nvSpPr>
        <dsp:cNvPr id="0" name=""/>
        <dsp:cNvSpPr/>
      </dsp:nvSpPr>
      <dsp:spPr>
        <a:xfrm>
          <a:off x="0" y="3084553"/>
          <a:ext cx="2321123" cy="5973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696" tIns="10160" rIns="56896" bIns="10160" numCol="1" spcCol="1270" anchor="t" anchorCtr="0">
          <a:noAutofit/>
        </a:bodyPr>
        <a:lstStyle/>
        <a:p>
          <a:pPr marL="57150" lvl="1" indent="-57150" algn="l" defTabSz="333375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GB" sz="750" b="0" kern="1200" noProof="0" dirty="0">
              <a:solidFill>
                <a:srgbClr val="000000">
                  <a:lumMod val="65000"/>
                  <a:lumOff val="35000"/>
                </a:srgb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Bundling a conventional power plant with a renewable resource address the issues associated with RE such as</a:t>
          </a:r>
          <a:r>
            <a:rPr lang="en-US" sz="750" b="0" kern="1200" noProof="0" dirty="0">
              <a:solidFill>
                <a:srgbClr val="000000">
                  <a:lumMod val="65000"/>
                  <a:lumOff val="35000"/>
                </a:srgb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intermittency in RE power projects, limited power supply hours, and under </a:t>
          </a:r>
          <a:r>
            <a:rPr lang="en-GB" sz="750" b="0" kern="1200" noProof="0" dirty="0">
              <a:solidFill>
                <a:srgbClr val="000000">
                  <a:lumMod val="65000"/>
                  <a:lumOff val="35000"/>
                </a:srgb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utilisation</a:t>
          </a:r>
          <a:r>
            <a:rPr lang="en-US" sz="750" b="0" kern="1200" noProof="0" dirty="0">
              <a:solidFill>
                <a:srgbClr val="000000">
                  <a:lumMod val="65000"/>
                  <a:lumOff val="35000"/>
                </a:srgb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of transmission infrastructure.</a:t>
          </a:r>
          <a:r>
            <a:rPr lang="en-GB" sz="750" b="0" kern="1200" noProof="0" dirty="0">
              <a:solidFill>
                <a:srgbClr val="000000">
                  <a:lumMod val="65000"/>
                  <a:lumOff val="35000"/>
                </a:srgb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 </a:t>
          </a:r>
        </a:p>
      </dsp:txBody>
      <dsp:txXfrm>
        <a:off x="0" y="3084553"/>
        <a:ext cx="2321123" cy="5973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0.23398</cdr:x>
      <cdr:y>0.14728</cdr:y>
    </cdr:from>
    <cdr:to>
      <cdr:x>0.27786</cdr:x>
      <cdr:y>0.21032</cdr:y>
    </cdr:to>
    <cdr:sp macro="" textlink="">
      <cdr:nvSpPr>
        <cdr:cNvPr id="4" name="Oval 3">
          <a:extLst xmlns:a="http://schemas.openxmlformats.org/drawingml/2006/main">
            <a:ext uri="{FF2B5EF4-FFF2-40B4-BE49-F238E27FC236}">
              <a16:creationId xmlns:a16="http://schemas.microsoft.com/office/drawing/2014/main" id="{EDB1BB6C-5FB5-A84B-9D73-2A671E9D0455}"/>
            </a:ext>
          </a:extLst>
        </cdr:cNvPr>
        <cdr:cNvSpPr/>
      </cdr:nvSpPr>
      <cdr:spPr>
        <a:xfrm xmlns:a="http://schemas.openxmlformats.org/drawingml/2006/main">
          <a:off x="1427352" y="443052"/>
          <a:ext cx="267679" cy="189640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28575">
          <a:solidFill>
            <a:srgbClr val="575756"/>
          </a:solidFill>
          <a:prstDash val="sysDash"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0.26633</cdr:x>
      <cdr:y>0.21299</cdr:y>
    </cdr:from>
    <cdr:to>
      <cdr:x>0.34883</cdr:x>
      <cdr:y>0.58293</cdr:y>
    </cdr:to>
    <cdr:cxnSp macro="">
      <cdr:nvCxnSpPr>
        <cdr:cNvPr id="6" name="Straight Arrow Connector 5">
          <a:extLst xmlns:a="http://schemas.openxmlformats.org/drawingml/2006/main">
            <a:ext uri="{FF2B5EF4-FFF2-40B4-BE49-F238E27FC236}">
              <a16:creationId xmlns:a16="http://schemas.microsoft.com/office/drawing/2014/main" id="{574626EF-B015-474E-986C-C4D5D0DAB4CE}"/>
            </a:ext>
          </a:extLst>
        </cdr:cNvPr>
        <cdr:cNvCxnSpPr/>
      </cdr:nvCxnSpPr>
      <cdr:spPr>
        <a:xfrm xmlns:a="http://schemas.openxmlformats.org/drawingml/2006/main" flipH="1" flipV="1">
          <a:off x="1624680" y="640741"/>
          <a:ext cx="503275" cy="1112874"/>
        </a:xfrm>
        <a:prstGeom xmlns:a="http://schemas.openxmlformats.org/drawingml/2006/main" prst="straightConnector1">
          <a:avLst/>
        </a:prstGeom>
        <a:ln xmlns:a="http://schemas.openxmlformats.org/drawingml/2006/main" w="19050">
          <a:solidFill>
            <a:srgbClr val="575756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0.13405</cdr:x>
      <cdr:y>0.58208</cdr:y>
    </cdr:from>
    <cdr:to>
      <cdr:x>0.38136</cdr:x>
      <cdr:y>0.71923</cdr:y>
    </cdr:to>
    <cdr:sp macro="" textlink="">
      <cdr:nvSpPr>
        <cdr:cNvPr id="12" name="TextBox 11">
          <a:extLst xmlns:a="http://schemas.openxmlformats.org/drawingml/2006/main">
            <a:ext uri="{FF2B5EF4-FFF2-40B4-BE49-F238E27FC236}">
              <a16:creationId xmlns:a16="http://schemas.microsoft.com/office/drawing/2014/main" id="{19FF6438-24D9-4D48-A77B-867BB707EB73}"/>
            </a:ext>
          </a:extLst>
        </cdr:cNvPr>
        <cdr:cNvSpPr txBox="1"/>
      </cdr:nvSpPr>
      <cdr:spPr>
        <a:xfrm xmlns:a="http://schemas.openxmlformats.org/drawingml/2006/main">
          <a:off x="817757" y="1751049"/>
          <a:ext cx="1508654" cy="412582"/>
        </a:xfrm>
        <a:prstGeom xmlns:a="http://schemas.openxmlformats.org/drawingml/2006/main" prst="rect">
          <a:avLst/>
        </a:prstGeom>
        <a:solidFill xmlns:a="http://schemas.openxmlformats.org/drawingml/2006/main">
          <a:srgbClr val="F49A70"/>
        </a:solidFill>
        <a:ln xmlns:a="http://schemas.openxmlformats.org/drawingml/2006/main">
          <a:solidFill>
            <a:schemeClr val="bg1">
              <a:lumMod val="65000"/>
            </a:schemeClr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>
            <a:spcAft>
              <a:spcPts val="300"/>
            </a:spcAft>
          </a:pPr>
          <a:r>
            <a:rPr lang="en-US" sz="8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Highest RE share</a:t>
          </a:r>
        </a:p>
        <a:p xmlns:a="http://schemas.openxmlformats.org/drawingml/2006/main">
          <a:pPr algn="ctr"/>
          <a:r>
            <a:rPr lang="en-US" sz="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12.6% on 18 October 2021</a:t>
          </a:r>
        </a:p>
      </cdr:txBody>
    </cdr:sp>
  </cdr:relSizeAnchor>
  <cdr:relSizeAnchor xmlns:cdr="http://schemas.openxmlformats.org/drawingml/2006/chartDrawing">
    <cdr:from>
      <cdr:x>0.90183</cdr:x>
      <cdr:y>0.40454</cdr:y>
    </cdr:from>
    <cdr:to>
      <cdr:x>0.93826</cdr:x>
      <cdr:y>0.45265</cdr:y>
    </cdr:to>
    <cdr:sp macro="" textlink="">
      <cdr:nvSpPr>
        <cdr:cNvPr id="15" name="Oval 14">
          <a:extLst xmlns:a="http://schemas.openxmlformats.org/drawingml/2006/main">
            <a:ext uri="{FF2B5EF4-FFF2-40B4-BE49-F238E27FC236}">
              <a16:creationId xmlns:a16="http://schemas.microsoft.com/office/drawing/2014/main" id="{A84F4E2D-A4D4-F541-9908-75FCABD6EF71}"/>
            </a:ext>
          </a:extLst>
        </cdr:cNvPr>
        <cdr:cNvSpPr/>
      </cdr:nvSpPr>
      <cdr:spPr>
        <a:xfrm xmlns:a="http://schemas.openxmlformats.org/drawingml/2006/main">
          <a:off x="5501418" y="1216957"/>
          <a:ext cx="222232" cy="144727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28575">
          <a:solidFill>
            <a:srgbClr val="575756"/>
          </a:solidFill>
          <a:prstDash val="sysDash"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0.67001</cdr:x>
      <cdr:y>0.06419</cdr:y>
    </cdr:from>
    <cdr:to>
      <cdr:x>0.92954</cdr:x>
      <cdr:y>0.19788</cdr:y>
    </cdr:to>
    <cdr:sp macro="" textlink="">
      <cdr:nvSpPr>
        <cdr:cNvPr id="16" name="TextBox 1">
          <a:extLst xmlns:a="http://schemas.openxmlformats.org/drawingml/2006/main">
            <a:ext uri="{FF2B5EF4-FFF2-40B4-BE49-F238E27FC236}">
              <a16:creationId xmlns:a16="http://schemas.microsoft.com/office/drawing/2014/main" id="{A14855E3-5E25-E841-AA50-A626A863F539}"/>
            </a:ext>
          </a:extLst>
        </cdr:cNvPr>
        <cdr:cNvSpPr txBox="1"/>
      </cdr:nvSpPr>
      <cdr:spPr>
        <a:xfrm xmlns:a="http://schemas.openxmlformats.org/drawingml/2006/main">
          <a:off x="4087225" y="193113"/>
          <a:ext cx="1583198" cy="402174"/>
        </a:xfrm>
        <a:prstGeom xmlns:a="http://schemas.openxmlformats.org/drawingml/2006/main" prst="rect">
          <a:avLst/>
        </a:prstGeom>
        <a:solidFill xmlns:a="http://schemas.openxmlformats.org/drawingml/2006/main">
          <a:srgbClr val="F49A70"/>
        </a:solidFill>
        <a:ln xmlns:a="http://schemas.openxmlformats.org/drawingml/2006/main">
          <a:solidFill>
            <a:schemeClr val="bg1">
              <a:lumMod val="65000"/>
            </a:schemeClr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spcAft>
              <a:spcPts val="300"/>
            </a:spcAft>
          </a:pPr>
          <a:r>
            <a:rPr lang="en-US" sz="8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Lowest RE share</a:t>
          </a:r>
        </a:p>
        <a:p xmlns:a="http://schemas.openxmlformats.org/drawingml/2006/main">
          <a:pPr algn="ctr">
            <a:spcAft>
              <a:spcPts val="600"/>
            </a:spcAft>
          </a:pPr>
          <a:r>
            <a:rPr lang="en-US" sz="8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  <a:r>
            <a:rPr lang="en-US" sz="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7.0% on 23 December 2021</a:t>
          </a:r>
        </a:p>
      </cdr:txBody>
    </cdr:sp>
  </cdr:relSizeAnchor>
  <cdr:relSizeAnchor xmlns:cdr="http://schemas.openxmlformats.org/drawingml/2006/chartDrawing">
    <cdr:from>
      <cdr:x>0.81014</cdr:x>
      <cdr:y>0.20086</cdr:y>
    </cdr:from>
    <cdr:to>
      <cdr:x>0.90717</cdr:x>
      <cdr:y>0.41158</cdr:y>
    </cdr:to>
    <cdr:cxnSp macro="">
      <cdr:nvCxnSpPr>
        <cdr:cNvPr id="19" name="Straight Arrow Connector 18">
          <a:extLst xmlns:a="http://schemas.openxmlformats.org/drawingml/2006/main">
            <a:ext uri="{FF2B5EF4-FFF2-40B4-BE49-F238E27FC236}">
              <a16:creationId xmlns:a16="http://schemas.microsoft.com/office/drawing/2014/main" id="{7CF545FF-D549-DA4E-B1D3-631E72D47F93}"/>
            </a:ext>
          </a:extLst>
        </cdr:cNvPr>
        <cdr:cNvCxnSpPr>
          <a:endCxn xmlns:a="http://schemas.openxmlformats.org/drawingml/2006/main" id="15" idx="1"/>
        </cdr:cNvCxnSpPr>
      </cdr:nvCxnSpPr>
      <cdr:spPr>
        <a:xfrm xmlns:a="http://schemas.openxmlformats.org/drawingml/2006/main">
          <a:off x="4942038" y="604227"/>
          <a:ext cx="591925" cy="633925"/>
        </a:xfrm>
        <a:prstGeom xmlns:a="http://schemas.openxmlformats.org/drawingml/2006/main" prst="straightConnector1">
          <a:avLst/>
        </a:prstGeom>
        <a:ln xmlns:a="http://schemas.openxmlformats.org/drawingml/2006/main" w="19050">
          <a:solidFill>
            <a:srgbClr val="575756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0.10262</cdr:x>
      <cdr:y>0.53889</cdr:y>
    </cdr:from>
    <cdr:to>
      <cdr:x>0.96571</cdr:x>
      <cdr:y>0.53889</cdr:y>
    </cdr:to>
    <cdr:cxnSp macro="">
      <cdr:nvCxnSpPr>
        <cdr:cNvPr id="3" name="Google Shape;112;p30">
          <a:extLst xmlns:a="http://schemas.openxmlformats.org/drawingml/2006/main">
            <a:ext uri="{FF2B5EF4-FFF2-40B4-BE49-F238E27FC236}">
              <a16:creationId xmlns:a16="http://schemas.microsoft.com/office/drawing/2014/main" id="{E44EF21A-E62E-9249-9EF9-5D78EA60C784}"/>
            </a:ext>
          </a:extLst>
        </cdr:cNvPr>
        <cdr:cNvCxnSpPr/>
      </cdr:nvCxnSpPr>
      <cdr:spPr>
        <a:xfrm xmlns:a="http://schemas.openxmlformats.org/drawingml/2006/main">
          <a:off x="378357" y="1681993"/>
          <a:ext cx="3182131" cy="0"/>
        </a:xfrm>
        <a:prstGeom xmlns:a="http://schemas.openxmlformats.org/drawingml/2006/main" prst="straightConnector1">
          <a:avLst/>
        </a:prstGeom>
        <a:noFill xmlns:a="http://schemas.openxmlformats.org/drawingml/2006/main"/>
        <a:ln xmlns:a="http://schemas.openxmlformats.org/drawingml/2006/main" w="12700" cap="flat" cmpd="sng">
          <a:solidFill>
            <a:schemeClr val="accent1"/>
          </a:solidFill>
          <a:prstDash val="dash"/>
          <a:round/>
          <a:headEnd type="none" w="sm" len="sm"/>
          <a:tailEnd type="none" w="sm" len="sm"/>
        </a:ln>
      </cdr:spPr>
    </cdr:cxnSp>
  </cdr:relSizeAnchor>
  <cdr:relSizeAnchor xmlns:cdr="http://schemas.openxmlformats.org/drawingml/2006/chartDrawing">
    <cdr:from>
      <cdr:x>0.31868</cdr:x>
      <cdr:y>0.1021</cdr:y>
    </cdr:from>
    <cdr:to>
      <cdr:x>0.31892</cdr:x>
      <cdr:y>0.89062</cdr:y>
    </cdr:to>
    <cdr:cxnSp macro="">
      <cdr:nvCxnSpPr>
        <cdr:cNvPr id="2" name="Google Shape;112;p30">
          <a:extLst xmlns:a="http://schemas.openxmlformats.org/drawingml/2006/main">
            <a:ext uri="{FF2B5EF4-FFF2-40B4-BE49-F238E27FC236}">
              <a16:creationId xmlns:a16="http://schemas.microsoft.com/office/drawing/2014/main" id="{1672DD20-45A4-DE46-80A1-7FCDC24B0D5D}"/>
            </a:ext>
          </a:extLst>
        </cdr:cNvPr>
        <cdr:cNvCxnSpPr/>
      </cdr:nvCxnSpPr>
      <cdr:spPr>
        <a:xfrm xmlns:a="http://schemas.openxmlformats.org/drawingml/2006/main" rot="10800000" flipH="1">
          <a:off x="1174940" y="318669"/>
          <a:ext cx="885" cy="2461148"/>
        </a:xfrm>
        <a:prstGeom xmlns:a="http://schemas.openxmlformats.org/drawingml/2006/main" prst="straightConnector1">
          <a:avLst/>
        </a:prstGeom>
        <a:noFill xmlns:a="http://schemas.openxmlformats.org/drawingml/2006/main"/>
        <a:ln xmlns:a="http://schemas.openxmlformats.org/drawingml/2006/main" w="12700" cap="flat" cmpd="sng">
          <a:solidFill>
            <a:schemeClr val="accent1"/>
          </a:solidFill>
          <a:prstDash val="dash"/>
          <a:round/>
          <a:headEnd type="none" w="sm" len="sm"/>
          <a:tailEnd type="none" w="sm" len="sm"/>
        </a:ln>
      </cdr:spPr>
    </cdr:cxnSp>
  </cdr:relSizeAnchor>
  <cdr:relSizeAnchor xmlns:cdr="http://schemas.openxmlformats.org/drawingml/2006/chartDrawing">
    <cdr:from>
      <cdr:x>0.7668</cdr:x>
      <cdr:y>0.53502</cdr:y>
    </cdr:from>
    <cdr:to>
      <cdr:x>0.96392</cdr:x>
      <cdr:y>0.59529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DCBEB5BE-228B-CC47-8FC9-40BA23ACF03A}"/>
            </a:ext>
          </a:extLst>
        </cdr:cNvPr>
        <cdr:cNvSpPr txBox="1"/>
      </cdr:nvSpPr>
      <cdr:spPr>
        <a:xfrm xmlns:a="http://schemas.openxmlformats.org/drawingml/2006/main">
          <a:off x="2827113" y="1669920"/>
          <a:ext cx="726762" cy="1881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000" b="1" i="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rPr>
            <a:t> 90 </a:t>
          </a:r>
          <a:r>
            <a:rPr lang="en-US" sz="800" b="1" i="0" dirty="0">
              <a:solidFill>
                <a:schemeClr val="accen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days</a:t>
          </a:r>
        </a:p>
      </cdr:txBody>
    </cdr:sp>
  </cdr:relSizeAnchor>
  <cdr:relSizeAnchor xmlns:cdr="http://schemas.openxmlformats.org/drawingml/2006/chartDrawing">
    <cdr:from>
      <cdr:x>0.25927</cdr:x>
      <cdr:y>0.09279</cdr:y>
    </cdr:from>
    <cdr:to>
      <cdr:x>0.31034</cdr:x>
      <cdr:y>0.34461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BA336F7B-10E9-4E4E-9F15-B8B80BE91C64}"/>
            </a:ext>
          </a:extLst>
        </cdr:cNvPr>
        <cdr:cNvSpPr txBox="1"/>
      </cdr:nvSpPr>
      <cdr:spPr>
        <a:xfrm xmlns:a="http://schemas.openxmlformats.org/drawingml/2006/main" rot="16200000">
          <a:off x="657043" y="588458"/>
          <a:ext cx="785987" cy="1882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000" b="1" i="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rPr>
            <a:t> 90 days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0.62943</cdr:x>
      <cdr:y>0.37307</cdr:y>
    </cdr:from>
    <cdr:to>
      <cdr:x>0.85824</cdr:x>
      <cdr:y>0.5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C6EE77B7-2333-5249-9B1E-96BC7E8719B0}"/>
            </a:ext>
          </a:extLst>
        </cdr:cNvPr>
        <cdr:cNvSpPr txBox="1"/>
      </cdr:nvSpPr>
      <cdr:spPr>
        <a:xfrm xmlns:a="http://schemas.openxmlformats.org/drawingml/2006/main">
          <a:off x="1881085" y="615077"/>
          <a:ext cx="683811" cy="20926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0.62943</cdr:x>
      <cdr:y>0.37307</cdr:y>
    </cdr:from>
    <cdr:to>
      <cdr:x>0.85824</cdr:x>
      <cdr:y>0.5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C6EE77B7-2333-5249-9B1E-96BC7E8719B0}"/>
            </a:ext>
          </a:extLst>
        </cdr:cNvPr>
        <cdr:cNvSpPr txBox="1"/>
      </cdr:nvSpPr>
      <cdr:spPr>
        <a:xfrm xmlns:a="http://schemas.openxmlformats.org/drawingml/2006/main">
          <a:off x="1881085" y="615077"/>
          <a:ext cx="683811" cy="20926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0.02224</cdr:x>
      <cdr:y>0.67274</cdr:y>
    </cdr:from>
    <cdr:to>
      <cdr:x>0.14611</cdr:x>
      <cdr:y>0.77594</cdr:y>
    </cdr:to>
    <cdr:sp macro="" textlink="">
      <cdr:nvSpPr>
        <cdr:cNvPr id="2" name="Rectangle 1">
          <a:extLst xmlns:a="http://schemas.openxmlformats.org/drawingml/2006/main">
            <a:ext uri="{FF2B5EF4-FFF2-40B4-BE49-F238E27FC236}">
              <a16:creationId xmlns:a16="http://schemas.microsoft.com/office/drawing/2014/main" id="{17496CDE-0D0D-4ECD-A7E7-202F23745626}"/>
            </a:ext>
          </a:extLst>
        </cdr:cNvPr>
        <cdr:cNvSpPr/>
      </cdr:nvSpPr>
      <cdr:spPr>
        <a:xfrm xmlns:a="http://schemas.openxmlformats.org/drawingml/2006/main">
          <a:off x="76732" y="1087541"/>
          <a:ext cx="427413" cy="166830"/>
        </a:xfrm>
        <a:prstGeom xmlns:a="http://schemas.openxmlformats.org/drawingml/2006/main" prst="rect">
          <a:avLst/>
        </a:prstGeom>
        <a:solidFill xmlns:a="http://schemas.openxmlformats.org/drawingml/2006/main">
          <a:schemeClr val="tx1">
            <a:lumMod val="50000"/>
            <a:lumOff val="50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en-US" sz="7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2021</a:t>
          </a:r>
        </a:p>
      </cdr:txBody>
    </cdr:sp>
  </cdr:relSizeAnchor>
  <cdr:relSizeAnchor xmlns:cdr="http://schemas.openxmlformats.org/drawingml/2006/chartDrawing">
    <cdr:from>
      <cdr:x>0.16397</cdr:x>
      <cdr:y>0.67274</cdr:y>
    </cdr:from>
    <cdr:to>
      <cdr:x>0.28145</cdr:x>
      <cdr:y>0.77843</cdr:y>
    </cdr:to>
    <cdr:sp macro="" textlink="">
      <cdr:nvSpPr>
        <cdr:cNvPr id="8" name="Rectangle 7">
          <a:extLst xmlns:a="http://schemas.openxmlformats.org/drawingml/2006/main">
            <a:ext uri="{FF2B5EF4-FFF2-40B4-BE49-F238E27FC236}">
              <a16:creationId xmlns:a16="http://schemas.microsoft.com/office/drawing/2014/main" id="{AAF32A7E-F486-4B20-8B8A-52DF5CAACD5D}"/>
            </a:ext>
          </a:extLst>
        </cdr:cNvPr>
        <cdr:cNvSpPr/>
      </cdr:nvSpPr>
      <cdr:spPr>
        <a:xfrm xmlns:a="http://schemas.openxmlformats.org/drawingml/2006/main">
          <a:off x="565774" y="1087541"/>
          <a:ext cx="405365" cy="170854"/>
        </a:xfrm>
        <a:prstGeom xmlns:a="http://schemas.openxmlformats.org/drawingml/2006/main" prst="rect">
          <a:avLst/>
        </a:prstGeom>
        <a:solidFill xmlns:a="http://schemas.openxmlformats.org/drawingml/2006/main">
          <a:schemeClr val="tx1">
            <a:lumMod val="50000"/>
            <a:lumOff val="50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7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2020</a:t>
          </a: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0.79918</cdr:x>
      <cdr:y>0.31934</cdr:y>
    </cdr:from>
    <cdr:to>
      <cdr:x>0.98096</cdr:x>
      <cdr:y>0.36995</cdr:y>
    </cdr:to>
    <cdr:sp macro="" textlink="">
      <cdr:nvSpPr>
        <cdr:cNvPr id="15" name="Rounded Rectangle 14">
          <a:extLst xmlns:a="http://schemas.openxmlformats.org/drawingml/2006/main">
            <a:ext uri="{FF2B5EF4-FFF2-40B4-BE49-F238E27FC236}">
              <a16:creationId xmlns:a16="http://schemas.microsoft.com/office/drawing/2014/main" id="{84E565C6-C609-234F-BF90-81A1B25DFFBB}"/>
            </a:ext>
          </a:extLst>
        </cdr:cNvPr>
        <cdr:cNvSpPr/>
      </cdr:nvSpPr>
      <cdr:spPr>
        <a:xfrm xmlns:a="http://schemas.openxmlformats.org/drawingml/2006/main">
          <a:off x="2101347" y="891299"/>
          <a:ext cx="477967" cy="141257"/>
        </a:xfrm>
        <a:prstGeom xmlns:a="http://schemas.openxmlformats.org/drawingml/2006/main" prst="roundRect">
          <a:avLst/>
        </a:prstGeom>
        <a:solidFill xmlns:a="http://schemas.openxmlformats.org/drawingml/2006/main">
          <a:srgbClr val="45AFDC">
            <a:lumMod val="20000"/>
            <a:lumOff val="80000"/>
          </a:srgbClr>
        </a:solidFill>
        <a:ln xmlns:a="http://schemas.openxmlformats.org/drawingml/2006/main" w="25400" cap="flat" cmpd="sng" algn="ctr">
          <a:noFill/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0" rIns="0" bIns="0"/>
        <a:lstStyle xmlns:a="http://schemas.openxmlformats.org/drawingml/2006/main">
          <a:lvl1pPr marL="0" indent="0">
            <a:defRPr sz="1100">
              <a:solidFill>
                <a:srgbClr val="FFFFFF"/>
              </a:solidFill>
              <a:latin typeface="Arial"/>
            </a:defRPr>
          </a:lvl1pPr>
          <a:lvl2pPr marL="457200" indent="0">
            <a:defRPr sz="1100">
              <a:solidFill>
                <a:srgbClr val="FFFFFF"/>
              </a:solidFill>
              <a:latin typeface="Arial"/>
            </a:defRPr>
          </a:lvl2pPr>
          <a:lvl3pPr marL="914400" indent="0">
            <a:defRPr sz="1100">
              <a:solidFill>
                <a:srgbClr val="FFFFFF"/>
              </a:solidFill>
              <a:latin typeface="Arial"/>
            </a:defRPr>
          </a:lvl3pPr>
          <a:lvl4pPr marL="1371600" indent="0">
            <a:defRPr sz="1100">
              <a:solidFill>
                <a:srgbClr val="FFFFFF"/>
              </a:solidFill>
              <a:latin typeface="Arial"/>
            </a:defRPr>
          </a:lvl4pPr>
          <a:lvl5pPr marL="1828800" indent="0">
            <a:defRPr sz="1100">
              <a:solidFill>
                <a:srgbClr val="FFFFFF"/>
              </a:solidFill>
              <a:latin typeface="Arial"/>
            </a:defRPr>
          </a:lvl5pPr>
          <a:lvl6pPr marL="2286000" indent="0">
            <a:defRPr sz="1100">
              <a:solidFill>
                <a:srgbClr val="FFFFFF"/>
              </a:solidFill>
              <a:latin typeface="Arial"/>
            </a:defRPr>
          </a:lvl6pPr>
          <a:lvl7pPr marL="2743200" indent="0">
            <a:defRPr sz="1100">
              <a:solidFill>
                <a:srgbClr val="FFFFFF"/>
              </a:solidFill>
              <a:latin typeface="Arial"/>
            </a:defRPr>
          </a:lvl7pPr>
          <a:lvl8pPr marL="3200400" indent="0">
            <a:defRPr sz="1100">
              <a:solidFill>
                <a:srgbClr val="FFFFFF"/>
              </a:solidFill>
              <a:latin typeface="Arial"/>
            </a:defRPr>
          </a:lvl8pPr>
          <a:lvl9pPr marL="3657600" indent="0">
            <a:defRPr sz="1100">
              <a:solidFill>
                <a:srgbClr val="FFFFFF"/>
              </a:solidFill>
              <a:latin typeface="Arial"/>
            </a:defRPr>
          </a:lvl9pPr>
        </a:lstStyle>
        <a:p xmlns:a="http://schemas.openxmlformats.org/drawingml/2006/main">
          <a:pPr algn="ctr"/>
          <a:r>
            <a:rPr lang="en-US" sz="800" b="1" dirty="0">
              <a:solidFill>
                <a:srgbClr val="45AFDC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rPr>
            <a:t> 2,175</a:t>
          </a:r>
        </a:p>
      </cdr:txBody>
    </cdr:sp>
  </cdr:relSizeAnchor>
  <cdr:relSizeAnchor xmlns:cdr="http://schemas.openxmlformats.org/drawingml/2006/chartDrawing">
    <cdr:from>
      <cdr:x>0.79918</cdr:x>
      <cdr:y>0.24692</cdr:y>
    </cdr:from>
    <cdr:to>
      <cdr:x>0.98096</cdr:x>
      <cdr:y>0.29753</cdr:y>
    </cdr:to>
    <cdr:sp macro="" textlink="">
      <cdr:nvSpPr>
        <cdr:cNvPr id="3" name="Rounded Rectangle 2">
          <a:extLst xmlns:a="http://schemas.openxmlformats.org/drawingml/2006/main">
            <a:ext uri="{FF2B5EF4-FFF2-40B4-BE49-F238E27FC236}">
              <a16:creationId xmlns:a16="http://schemas.microsoft.com/office/drawing/2014/main" id="{84E565C6-C609-234F-BF90-81A1B25DFFBB}"/>
            </a:ext>
          </a:extLst>
        </cdr:cNvPr>
        <cdr:cNvSpPr/>
      </cdr:nvSpPr>
      <cdr:spPr>
        <a:xfrm xmlns:a="http://schemas.openxmlformats.org/drawingml/2006/main">
          <a:off x="2101347" y="689185"/>
          <a:ext cx="477967" cy="141257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lIns="0" tIns="0" rIns="0" bIns="0"/>
        <a:lstStyle xmlns:a="http://schemas.openxmlformats.org/drawingml/2006/main"/>
        <a:p xmlns:a="http://schemas.openxmlformats.org/drawingml/2006/main">
          <a:pPr algn="ctr"/>
          <a:r>
            <a:rPr lang="en-US" sz="8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2,688 </a:t>
          </a:r>
        </a:p>
      </cdr:txBody>
    </cdr:sp>
  </cdr:relSizeAnchor>
  <cdr:relSizeAnchor xmlns:cdr="http://schemas.openxmlformats.org/drawingml/2006/chartDrawing">
    <cdr:from>
      <cdr:x>0.62943</cdr:x>
      <cdr:y>0.37307</cdr:y>
    </cdr:from>
    <cdr:to>
      <cdr:x>0.85824</cdr:x>
      <cdr:y>0.5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C6EE77B7-2333-5249-9B1E-96BC7E8719B0}"/>
            </a:ext>
          </a:extLst>
        </cdr:cNvPr>
        <cdr:cNvSpPr txBox="1"/>
      </cdr:nvSpPr>
      <cdr:spPr>
        <a:xfrm xmlns:a="http://schemas.openxmlformats.org/drawingml/2006/main">
          <a:off x="2690974" y="1036478"/>
          <a:ext cx="978195" cy="3526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0.63109</cdr:x>
      <cdr:y>0.13112</cdr:y>
    </cdr:from>
    <cdr:to>
      <cdr:x>0.97886</cdr:x>
      <cdr:y>0.22335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59E47C6E-9B97-8B49-ABB0-3FEFD74409ED}"/>
            </a:ext>
          </a:extLst>
        </cdr:cNvPr>
        <cdr:cNvSpPr txBox="1"/>
      </cdr:nvSpPr>
      <cdr:spPr>
        <a:xfrm xmlns:a="http://schemas.openxmlformats.org/drawingml/2006/main">
          <a:off x="1643475" y="362928"/>
          <a:ext cx="905658" cy="25528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  <a:prstDash val="dash"/>
        </a:ln>
      </cdr:spPr>
      <cdr:txBody>
        <a:bodyPr xmlns:a="http://schemas.openxmlformats.org/drawingml/2006/main" wrap="square" lIns="0" r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spcAft>
              <a:spcPts val="300"/>
            </a:spcAft>
          </a:pPr>
          <a:r>
            <a:rPr lang="en-US" sz="600" b="1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Operational RE capacity in India (MW)</a:t>
          </a:r>
        </a:p>
      </cdr:txBody>
    </cdr:sp>
  </cdr:relSizeAnchor>
  <cdr:relSizeAnchor xmlns:cdr="http://schemas.openxmlformats.org/drawingml/2006/chartDrawing">
    <cdr:from>
      <cdr:x>0.80235</cdr:x>
      <cdr:y>0.76877</cdr:y>
    </cdr:from>
    <cdr:to>
      <cdr:x>0.98413</cdr:x>
      <cdr:y>0.81938</cdr:y>
    </cdr:to>
    <cdr:sp macro="" textlink="">
      <cdr:nvSpPr>
        <cdr:cNvPr id="7" name="Rounded Rectangle 6">
          <a:extLst xmlns:a="http://schemas.openxmlformats.org/drawingml/2006/main">
            <a:ext uri="{FF2B5EF4-FFF2-40B4-BE49-F238E27FC236}">
              <a16:creationId xmlns:a16="http://schemas.microsoft.com/office/drawing/2014/main" id="{BDA6AF48-33F4-B54E-B1D4-D6079E84AE78}"/>
            </a:ext>
          </a:extLst>
        </cdr:cNvPr>
        <cdr:cNvSpPr/>
      </cdr:nvSpPr>
      <cdr:spPr>
        <a:xfrm xmlns:a="http://schemas.openxmlformats.org/drawingml/2006/main">
          <a:off x="2109678" y="2145715"/>
          <a:ext cx="477967" cy="141257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0" rIns="0" bIns="0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8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 2,102</a:t>
          </a:r>
        </a:p>
      </cdr:txBody>
    </cdr:sp>
  </cdr:relSizeAnchor>
  <cdr:relSizeAnchor xmlns:cdr="http://schemas.openxmlformats.org/drawingml/2006/chartDrawing">
    <cdr:from>
      <cdr:x>0.79918</cdr:x>
      <cdr:y>0.46804</cdr:y>
    </cdr:from>
    <cdr:to>
      <cdr:x>0.98096</cdr:x>
      <cdr:y>0.51865</cdr:y>
    </cdr:to>
    <cdr:sp macro="" textlink="">
      <cdr:nvSpPr>
        <cdr:cNvPr id="8" name="Rounded Rectangle 7">
          <a:extLst xmlns:a="http://schemas.openxmlformats.org/drawingml/2006/main">
            <a:ext uri="{FF2B5EF4-FFF2-40B4-BE49-F238E27FC236}">
              <a16:creationId xmlns:a16="http://schemas.microsoft.com/office/drawing/2014/main" id="{E0183D87-B37B-3A42-996F-B986C2D7C748}"/>
            </a:ext>
          </a:extLst>
        </cdr:cNvPr>
        <cdr:cNvSpPr/>
      </cdr:nvSpPr>
      <cdr:spPr>
        <a:xfrm xmlns:a="http://schemas.openxmlformats.org/drawingml/2006/main">
          <a:off x="2101347" y="1306355"/>
          <a:ext cx="477967" cy="141257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0" rIns="0" bIns="0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8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1,140 </a:t>
          </a:r>
        </a:p>
      </cdr:txBody>
    </cdr:sp>
  </cdr:relSizeAnchor>
  <cdr:relSizeAnchor xmlns:cdr="http://schemas.openxmlformats.org/drawingml/2006/chartDrawing">
    <cdr:from>
      <cdr:x>0.79918</cdr:x>
      <cdr:y>0.39229</cdr:y>
    </cdr:from>
    <cdr:to>
      <cdr:x>0.98096</cdr:x>
      <cdr:y>0.4429</cdr:y>
    </cdr:to>
    <cdr:sp macro="" textlink="">
      <cdr:nvSpPr>
        <cdr:cNvPr id="10" name="Rounded Rectangle 9">
          <a:extLst xmlns:a="http://schemas.openxmlformats.org/drawingml/2006/main">
            <a:ext uri="{FF2B5EF4-FFF2-40B4-BE49-F238E27FC236}">
              <a16:creationId xmlns:a16="http://schemas.microsoft.com/office/drawing/2014/main" id="{CB0F9FB4-52AA-D549-A420-B038E3143E1D}"/>
            </a:ext>
          </a:extLst>
        </cdr:cNvPr>
        <cdr:cNvSpPr/>
      </cdr:nvSpPr>
      <cdr:spPr>
        <a:xfrm xmlns:a="http://schemas.openxmlformats.org/drawingml/2006/main">
          <a:off x="2101347" y="1094927"/>
          <a:ext cx="477967" cy="141258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0" rIns="0" bIns="0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8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0</a:t>
          </a:r>
        </a:p>
      </cdr:txBody>
    </cdr:sp>
  </cdr:relSizeAnchor>
  <cdr:relSizeAnchor xmlns:cdr="http://schemas.openxmlformats.org/drawingml/2006/chartDrawing">
    <cdr:from>
      <cdr:x>0.79918</cdr:x>
      <cdr:y>0.54609</cdr:y>
    </cdr:from>
    <cdr:to>
      <cdr:x>0.98096</cdr:x>
      <cdr:y>0.5967</cdr:y>
    </cdr:to>
    <cdr:sp macro="" textlink="">
      <cdr:nvSpPr>
        <cdr:cNvPr id="11" name="Rounded Rectangle 10">
          <a:extLst xmlns:a="http://schemas.openxmlformats.org/drawingml/2006/main">
            <a:ext uri="{FF2B5EF4-FFF2-40B4-BE49-F238E27FC236}">
              <a16:creationId xmlns:a16="http://schemas.microsoft.com/office/drawing/2014/main" id="{71403F8B-EC7F-774C-A2C4-B2D3EC65542D}"/>
            </a:ext>
          </a:extLst>
        </cdr:cNvPr>
        <cdr:cNvSpPr/>
      </cdr:nvSpPr>
      <cdr:spPr>
        <a:xfrm xmlns:a="http://schemas.openxmlformats.org/drawingml/2006/main">
          <a:off x="2101347" y="1524181"/>
          <a:ext cx="477967" cy="141257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0" rIns="0" bIns="0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8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2,900</a:t>
          </a:r>
        </a:p>
      </cdr:txBody>
    </cdr:sp>
  </cdr:relSizeAnchor>
  <cdr:relSizeAnchor xmlns:cdr="http://schemas.openxmlformats.org/drawingml/2006/chartDrawing">
    <cdr:from>
      <cdr:x>0.79918</cdr:x>
      <cdr:y>0.61843</cdr:y>
    </cdr:from>
    <cdr:to>
      <cdr:x>0.98096</cdr:x>
      <cdr:y>0.66903</cdr:y>
    </cdr:to>
    <cdr:sp macro="" textlink="">
      <cdr:nvSpPr>
        <cdr:cNvPr id="12" name="Rounded Rectangle 11">
          <a:extLst xmlns:a="http://schemas.openxmlformats.org/drawingml/2006/main">
            <a:ext uri="{FF2B5EF4-FFF2-40B4-BE49-F238E27FC236}">
              <a16:creationId xmlns:a16="http://schemas.microsoft.com/office/drawing/2014/main" id="{E2A942F6-2762-A147-B61B-4BB9954C6801}"/>
            </a:ext>
          </a:extLst>
        </cdr:cNvPr>
        <cdr:cNvSpPr/>
      </cdr:nvSpPr>
      <cdr:spPr>
        <a:xfrm xmlns:a="http://schemas.openxmlformats.org/drawingml/2006/main">
          <a:off x="2101347" y="1726087"/>
          <a:ext cx="477967" cy="141230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0" rIns="0" bIns="0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8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450</a:t>
          </a:r>
        </a:p>
      </cdr:txBody>
    </cdr:sp>
  </cdr:relSizeAnchor>
  <cdr:relSizeAnchor xmlns:cdr="http://schemas.openxmlformats.org/drawingml/2006/chartDrawing">
    <cdr:from>
      <cdr:x>0.79918</cdr:x>
      <cdr:y>0.69438</cdr:y>
    </cdr:from>
    <cdr:to>
      <cdr:x>0.98096</cdr:x>
      <cdr:y>0.74499</cdr:y>
    </cdr:to>
    <cdr:sp macro="" textlink="">
      <cdr:nvSpPr>
        <cdr:cNvPr id="13" name="Rounded Rectangle 12">
          <a:extLst xmlns:a="http://schemas.openxmlformats.org/drawingml/2006/main">
            <a:ext uri="{FF2B5EF4-FFF2-40B4-BE49-F238E27FC236}">
              <a16:creationId xmlns:a16="http://schemas.microsoft.com/office/drawing/2014/main" id="{C474FC92-F309-634D-96FC-0BDA813EB7D4}"/>
            </a:ext>
          </a:extLst>
        </cdr:cNvPr>
        <cdr:cNvSpPr/>
      </cdr:nvSpPr>
      <cdr:spPr>
        <a:xfrm xmlns:a="http://schemas.openxmlformats.org/drawingml/2006/main">
          <a:off x="2101347" y="1938092"/>
          <a:ext cx="477967" cy="141258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0" rIns="0" bIns="0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8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2,183</a:t>
          </a:r>
        </a:p>
      </cdr:txBody>
    </cdr:sp>
  </cdr:relSizeAnchor>
  <cdr:relSizeAnchor xmlns:cdr="http://schemas.openxmlformats.org/drawingml/2006/chartDrawing">
    <cdr:from>
      <cdr:x>0.80208</cdr:x>
      <cdr:y>0.9117</cdr:y>
    </cdr:from>
    <cdr:to>
      <cdr:x>0.98386</cdr:x>
      <cdr:y>0.96231</cdr:y>
    </cdr:to>
    <cdr:sp macro="" textlink="">
      <cdr:nvSpPr>
        <cdr:cNvPr id="14" name="Rounded Rectangle 13">
          <a:extLst xmlns:a="http://schemas.openxmlformats.org/drawingml/2006/main">
            <a:ext uri="{FF2B5EF4-FFF2-40B4-BE49-F238E27FC236}">
              <a16:creationId xmlns:a16="http://schemas.microsoft.com/office/drawing/2014/main" id="{6CB8E070-6910-8343-B668-DF35D9998E28}"/>
            </a:ext>
          </a:extLst>
        </cdr:cNvPr>
        <cdr:cNvSpPr/>
      </cdr:nvSpPr>
      <cdr:spPr>
        <a:xfrm xmlns:a="http://schemas.openxmlformats.org/drawingml/2006/main">
          <a:off x="2108968" y="2544646"/>
          <a:ext cx="477967" cy="141257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0" rIns="0" bIns="0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8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106</a:t>
          </a: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0.2356</cdr:x>
      <cdr:y>0.56628</cdr:y>
    </cdr:from>
    <cdr:to>
      <cdr:x>0.28681</cdr:x>
      <cdr:y>0.62519</cdr:y>
    </cdr:to>
    <cdr:sp macro="" textlink="">
      <cdr:nvSpPr>
        <cdr:cNvPr id="2" name="Down Arrow 1">
          <a:extLst xmlns:a="http://schemas.openxmlformats.org/drawingml/2006/main">
            <a:ext uri="{FF2B5EF4-FFF2-40B4-BE49-F238E27FC236}">
              <a16:creationId xmlns:a16="http://schemas.microsoft.com/office/drawing/2014/main" id="{E14B9006-4B64-4E43-9B35-A810253DF502}"/>
            </a:ext>
          </a:extLst>
        </cdr:cNvPr>
        <cdr:cNvSpPr/>
      </cdr:nvSpPr>
      <cdr:spPr>
        <a:xfrm xmlns:a="http://schemas.openxmlformats.org/drawingml/2006/main">
          <a:off x="1413181" y="2105900"/>
          <a:ext cx="307167" cy="219077"/>
        </a:xfrm>
        <a:prstGeom xmlns:a="http://schemas.openxmlformats.org/drawingml/2006/main" prst="downArrow">
          <a:avLst/>
        </a:prstGeom>
        <a:solidFill xmlns:a="http://schemas.openxmlformats.org/drawingml/2006/main">
          <a:srgbClr val="009CD8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 dirty="0">
            <a:solidFill>
              <a:srgbClr val="71C9EB"/>
            </a:solidFill>
          </a:endParaRPr>
        </a:p>
      </cdr:txBody>
    </cdr:sp>
  </cdr:relSizeAnchor>
  <cdr:relSizeAnchor xmlns:cdr="http://schemas.openxmlformats.org/drawingml/2006/chartDrawing">
    <cdr:from>
      <cdr:x>0.15223</cdr:x>
      <cdr:y>0.4358</cdr:y>
    </cdr:from>
    <cdr:to>
      <cdr:x>0.36128</cdr:x>
      <cdr:y>0.55606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56ACC720-330B-684B-B13A-BF5C67422EEA}"/>
            </a:ext>
          </a:extLst>
        </cdr:cNvPr>
        <cdr:cNvSpPr txBox="1"/>
      </cdr:nvSpPr>
      <cdr:spPr>
        <a:xfrm xmlns:a="http://schemas.openxmlformats.org/drawingml/2006/main">
          <a:off x="913120" y="1620672"/>
          <a:ext cx="1253895" cy="447216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/>
        </a:solidFill>
        <a:ln xmlns:a="http://schemas.openxmlformats.org/drawingml/2006/main">
          <a:solidFill>
            <a:srgbClr val="009CD8"/>
          </a:solidFill>
          <a:prstDash val="dash"/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spcAft>
              <a:spcPts val="300"/>
            </a:spcAft>
          </a:pPr>
          <a:r>
            <a:rPr lang="en-US" sz="700" b="1" dirty="0">
              <a:solidFill>
                <a:srgbClr val="009CD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Covid-19 nationwide lockdown announcement</a:t>
          </a:r>
          <a:endParaRPr lang="en-US" sz="700" dirty="0">
            <a:solidFill>
              <a:srgbClr val="009CD8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cdr:txBody>
    </cdr:sp>
  </cdr:relSizeAnchor>
  <cdr:relSizeAnchor xmlns:cdr="http://schemas.openxmlformats.org/drawingml/2006/chartDrawing">
    <cdr:from>
      <cdr:x>0.64969</cdr:x>
      <cdr:y>0.21673</cdr:y>
    </cdr:from>
    <cdr:to>
      <cdr:x>0.7009</cdr:x>
      <cdr:y>0.27564</cdr:y>
    </cdr:to>
    <cdr:sp macro="" textlink="">
      <cdr:nvSpPr>
        <cdr:cNvPr id="4" name="Down Arrow 1">
          <a:extLst xmlns:a="http://schemas.openxmlformats.org/drawingml/2006/main">
            <a:ext uri="{FF2B5EF4-FFF2-40B4-BE49-F238E27FC236}">
              <a16:creationId xmlns:a16="http://schemas.microsoft.com/office/drawing/2014/main" id="{858A6B4C-8964-4D4B-99D3-5814C3CADAAE}"/>
            </a:ext>
          </a:extLst>
        </cdr:cNvPr>
        <cdr:cNvSpPr/>
      </cdr:nvSpPr>
      <cdr:spPr>
        <a:xfrm xmlns:a="http://schemas.openxmlformats.org/drawingml/2006/main">
          <a:off x="3896973" y="805977"/>
          <a:ext cx="307168" cy="219077"/>
        </a:xfrm>
        <a:prstGeom xmlns:a="http://schemas.openxmlformats.org/drawingml/2006/main" prst="downArrow">
          <a:avLst/>
        </a:prstGeom>
        <a:solidFill xmlns:a="http://schemas.openxmlformats.org/drawingml/2006/main">
          <a:srgbClr val="009CD8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 dirty="0">
            <a:solidFill>
              <a:srgbClr val="71C9EB"/>
            </a:solidFill>
          </a:endParaRPr>
        </a:p>
      </cdr:txBody>
    </cdr:sp>
  </cdr:relSizeAnchor>
  <cdr:relSizeAnchor xmlns:cdr="http://schemas.openxmlformats.org/drawingml/2006/chartDrawing">
    <cdr:from>
      <cdr:x>0.53986</cdr:x>
      <cdr:y>0.09119</cdr:y>
    </cdr:from>
    <cdr:to>
      <cdr:x>0.79375</cdr:x>
      <cdr:y>0.2037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A9B147F5-AD19-454B-898D-26E8BAD421A5}"/>
            </a:ext>
          </a:extLst>
        </cdr:cNvPr>
        <cdr:cNvSpPr txBox="1"/>
      </cdr:nvSpPr>
      <cdr:spPr>
        <a:xfrm xmlns:a="http://schemas.openxmlformats.org/drawingml/2006/main">
          <a:off x="3238175" y="339138"/>
          <a:ext cx="1522915" cy="418395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/>
        </a:solidFill>
        <a:ln xmlns:a="http://schemas.openxmlformats.org/drawingml/2006/main">
          <a:solidFill>
            <a:srgbClr val="009CD8"/>
          </a:solidFill>
          <a:prstDash val="dash"/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spcAft>
              <a:spcPts val="300"/>
            </a:spcAft>
          </a:pPr>
          <a:r>
            <a:rPr lang="en-US" sz="700" b="1" dirty="0">
              <a:solidFill>
                <a:srgbClr val="009CD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Covid-19 lockdown (state-wise) announcements </a:t>
          </a:r>
          <a:br>
            <a:rPr lang="en-US" sz="700" b="1" dirty="0">
              <a:solidFill>
                <a:srgbClr val="009CD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</a:br>
          <a:r>
            <a:rPr lang="en-US" sz="700" b="1" dirty="0">
              <a:solidFill>
                <a:srgbClr val="009CD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(2</a:t>
          </a:r>
          <a:r>
            <a:rPr lang="en-US" sz="700" b="1" baseline="30000" dirty="0">
              <a:solidFill>
                <a:srgbClr val="009CD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nd</a:t>
          </a:r>
          <a:r>
            <a:rPr lang="en-US" sz="700" b="1" dirty="0">
              <a:solidFill>
                <a:srgbClr val="009CD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wave)</a:t>
          </a: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0.62943</cdr:x>
      <cdr:y>0.37307</cdr:y>
    </cdr:from>
    <cdr:to>
      <cdr:x>0.85824</cdr:x>
      <cdr:y>0.5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C6EE77B7-2333-5249-9B1E-96BC7E8719B0}"/>
            </a:ext>
          </a:extLst>
        </cdr:cNvPr>
        <cdr:cNvSpPr txBox="1"/>
      </cdr:nvSpPr>
      <cdr:spPr>
        <a:xfrm xmlns:a="http://schemas.openxmlformats.org/drawingml/2006/main">
          <a:off x="2690974" y="1036478"/>
          <a:ext cx="978195" cy="3526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0.35014</cdr:x>
      <cdr:y>0.16929</cdr:y>
    </cdr:from>
    <cdr:to>
      <cdr:x>0.39894</cdr:x>
      <cdr:y>0.23153</cdr:y>
    </cdr:to>
    <cdr:sp macro="" textlink="">
      <cdr:nvSpPr>
        <cdr:cNvPr id="3" name="Down Arrow 2">
          <a:extLst xmlns:a="http://schemas.openxmlformats.org/drawingml/2006/main">
            <a:ext uri="{FF2B5EF4-FFF2-40B4-BE49-F238E27FC236}">
              <a16:creationId xmlns:a16="http://schemas.microsoft.com/office/drawing/2014/main" id="{A2C4E083-871D-724B-930B-252CD5E36F8A}"/>
            </a:ext>
          </a:extLst>
        </cdr:cNvPr>
        <cdr:cNvSpPr/>
      </cdr:nvSpPr>
      <cdr:spPr>
        <a:xfrm xmlns:a="http://schemas.openxmlformats.org/drawingml/2006/main">
          <a:off x="2121829" y="645673"/>
          <a:ext cx="295727" cy="237379"/>
        </a:xfrm>
        <a:prstGeom xmlns:a="http://schemas.openxmlformats.org/drawingml/2006/main" prst="downArrow">
          <a:avLst/>
        </a:prstGeom>
        <a:solidFill xmlns:a="http://schemas.openxmlformats.org/drawingml/2006/main">
          <a:srgbClr val="009CD8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0.24963</cdr:x>
      <cdr:y>0.06588</cdr:y>
    </cdr:from>
    <cdr:to>
      <cdr:x>0.5</cdr:x>
      <cdr:y>0.15557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61DF6CDB-FB80-7241-8CB7-164790810C18}"/>
            </a:ext>
          </a:extLst>
        </cdr:cNvPr>
        <cdr:cNvSpPr txBox="1"/>
      </cdr:nvSpPr>
      <cdr:spPr>
        <a:xfrm xmlns:a="http://schemas.openxmlformats.org/drawingml/2006/main">
          <a:off x="1512753" y="251253"/>
          <a:ext cx="1517237" cy="342073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/>
        </a:solidFill>
        <a:ln xmlns:a="http://schemas.openxmlformats.org/drawingml/2006/main">
          <a:solidFill>
            <a:srgbClr val="009CD8"/>
          </a:solidFill>
          <a:prstDash val="dash"/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spcAft>
              <a:spcPts val="300"/>
            </a:spcAft>
          </a:pPr>
          <a:r>
            <a:rPr lang="en-US" sz="800" b="1" dirty="0">
              <a:solidFill>
                <a:srgbClr val="009CD8"/>
              </a:solidFill>
              <a:latin typeface="Calibri" panose="020F0502020204030204" pitchFamily="34" charset="0"/>
              <a:cs typeface="Calibri" panose="020F0502020204030204" pitchFamily="34" charset="0"/>
            </a:rPr>
            <a:t>Covid-19 nation-wide lockdown announcement</a:t>
          </a:r>
          <a:endParaRPr lang="en-US" sz="800" dirty="0">
            <a:solidFill>
              <a:srgbClr val="009CD8"/>
            </a:solidFill>
            <a:latin typeface="Calibri" panose="020F0502020204030204" pitchFamily="34" charset="0"/>
            <a:cs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0.71142</cdr:x>
      <cdr:y>0.17978</cdr:y>
    </cdr:from>
    <cdr:to>
      <cdr:x>0.76022</cdr:x>
      <cdr:y>0.24202</cdr:y>
    </cdr:to>
    <cdr:sp macro="" textlink="">
      <cdr:nvSpPr>
        <cdr:cNvPr id="5" name="Down Arrow 2">
          <a:extLst xmlns:a="http://schemas.openxmlformats.org/drawingml/2006/main">
            <a:ext uri="{FF2B5EF4-FFF2-40B4-BE49-F238E27FC236}">
              <a16:creationId xmlns:a16="http://schemas.microsoft.com/office/drawing/2014/main" id="{C5A5E9BA-7C64-47EE-B6DB-DFC5063B9FB2}"/>
            </a:ext>
          </a:extLst>
        </cdr:cNvPr>
        <cdr:cNvSpPr/>
      </cdr:nvSpPr>
      <cdr:spPr>
        <a:xfrm xmlns:a="http://schemas.openxmlformats.org/drawingml/2006/main">
          <a:off x="4311205" y="685658"/>
          <a:ext cx="295727" cy="237380"/>
        </a:xfrm>
        <a:prstGeom xmlns:a="http://schemas.openxmlformats.org/drawingml/2006/main" prst="downArrow">
          <a:avLst/>
        </a:prstGeom>
        <a:solidFill xmlns:a="http://schemas.openxmlformats.org/drawingml/2006/main">
          <a:srgbClr val="009CD8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0.62455</cdr:x>
      <cdr:y>0.07578</cdr:y>
    </cdr:from>
    <cdr:to>
      <cdr:x>0.8839</cdr:x>
      <cdr:y>0.16547</cdr:y>
    </cdr:to>
    <cdr:sp macro="" textlink="">
      <cdr:nvSpPr>
        <cdr:cNvPr id="6" name="TextBox 1">
          <a:extLst xmlns:a="http://schemas.openxmlformats.org/drawingml/2006/main">
            <a:ext uri="{FF2B5EF4-FFF2-40B4-BE49-F238E27FC236}">
              <a16:creationId xmlns:a16="http://schemas.microsoft.com/office/drawing/2014/main" id="{1E136F5B-5352-4FD3-B008-84CD4309EC2F}"/>
            </a:ext>
          </a:extLst>
        </cdr:cNvPr>
        <cdr:cNvSpPr txBox="1"/>
      </cdr:nvSpPr>
      <cdr:spPr>
        <a:xfrm xmlns:a="http://schemas.openxmlformats.org/drawingml/2006/main">
          <a:off x="3784760" y="289011"/>
          <a:ext cx="1571656" cy="342073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/>
        </a:solidFill>
        <a:ln xmlns:a="http://schemas.openxmlformats.org/drawingml/2006/main">
          <a:solidFill>
            <a:srgbClr val="009CD8"/>
          </a:solidFill>
          <a:prstDash val="dash"/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spcAft>
              <a:spcPts val="300"/>
            </a:spcAft>
          </a:pPr>
          <a:r>
            <a:rPr lang="en-US" sz="800" b="1" dirty="0">
              <a:solidFill>
                <a:srgbClr val="009CD8"/>
              </a:solidFill>
              <a:latin typeface="Calibri" panose="020F0502020204030204" pitchFamily="34" charset="0"/>
              <a:cs typeface="Calibri" panose="020F0502020204030204" pitchFamily="34" charset="0"/>
            </a:rPr>
            <a:t>Covid-19 lockdown (state-wise) announcement (2</a:t>
          </a:r>
          <a:r>
            <a:rPr lang="en-US" sz="800" b="1" baseline="30000" dirty="0">
              <a:solidFill>
                <a:srgbClr val="009CD8"/>
              </a:solidFill>
              <a:latin typeface="Calibri" panose="020F0502020204030204" pitchFamily="34" charset="0"/>
              <a:cs typeface="Calibri" panose="020F0502020204030204" pitchFamily="34" charset="0"/>
            </a:rPr>
            <a:t>nd</a:t>
          </a:r>
          <a:r>
            <a:rPr lang="en-US" sz="800" b="1" dirty="0">
              <a:solidFill>
                <a:srgbClr val="009CD8"/>
              </a:solidFill>
              <a:latin typeface="Calibri" panose="020F0502020204030204" pitchFamily="34" charset="0"/>
              <a:cs typeface="Calibri" panose="020F0502020204030204" pitchFamily="34" charset="0"/>
            </a:rPr>
            <a:t> wave)</a:t>
          </a:r>
          <a:endParaRPr lang="en-US" sz="800" dirty="0">
            <a:solidFill>
              <a:srgbClr val="009CD8"/>
            </a:solidFill>
            <a:latin typeface="Calibri" panose="020F0502020204030204" pitchFamily="34" charset="0"/>
            <a:cs typeface="Calibri" panose="020F0502020204030204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872518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100" b="0" i="0" u="none" strike="noStrike" cap="none" dirty="0">
              <a:solidFill>
                <a:srgbClr val="000000"/>
              </a:solidFill>
              <a:effectLst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95072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296336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IN" sz="1100" b="0" dirty="0">
              <a:solidFill>
                <a:srgbClr val="57575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3134625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558267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384695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03025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</p:spTree>
    <p:extLst>
      <p:ext uri="{BB962C8B-B14F-4D97-AF65-F5344CB8AC3E}">
        <p14:creationId xmlns:p14="http://schemas.microsoft.com/office/powerpoint/2010/main" val="24293165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023614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146855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80217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875890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33642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179458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635276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IN" sz="1100" b="0" dirty="0">
              <a:solidFill>
                <a:srgbClr val="57575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1782189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049346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53224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userDrawn="1">
  <p:cSld name="TITLE"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1" r="3928"/>
          <a:stretch/>
        </p:blipFill>
        <p:spPr>
          <a:xfrm>
            <a:off x="3488200" y="1"/>
            <a:ext cx="5662378" cy="5143500"/>
          </a:xfrm>
          <a:prstGeom prst="rect">
            <a:avLst/>
          </a:prstGeom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595850" y="2906213"/>
            <a:ext cx="5012899" cy="118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8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2pPr>
            <a:lvl3pPr lvl="2" algn="ctr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3pPr>
            <a:lvl4pPr lvl="3" algn="ctr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4pPr>
            <a:lvl5pPr lvl="4" algn="ctr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5pPr>
            <a:lvl6pPr lvl="5" algn="ctr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6pPr>
            <a:lvl7pPr lvl="6" algn="ctr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7pPr>
            <a:lvl8pPr lvl="7" algn="ctr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8pPr>
            <a:lvl9pPr lvl="8" algn="ctr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9pPr>
          </a:lstStyle>
          <a:p>
            <a:endParaRPr dirty="0"/>
          </a:p>
        </p:txBody>
      </p:sp>
      <p:sp>
        <p:nvSpPr>
          <p:cNvPr id="11" name="Google Shape;11;p2"/>
          <p:cNvSpPr/>
          <p:nvPr/>
        </p:nvSpPr>
        <p:spPr>
          <a:xfrm>
            <a:off x="595850" y="4392919"/>
            <a:ext cx="6016800" cy="126300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" name="Rectangle 3"/>
          <p:cNvSpPr/>
          <p:nvPr userDrawn="1"/>
        </p:nvSpPr>
        <p:spPr>
          <a:xfrm>
            <a:off x="443450" y="0"/>
            <a:ext cx="2763826" cy="96252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5" name="Google Shape;21;p25"/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7203" y="176646"/>
            <a:ext cx="2487132" cy="56587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1;p2"/>
          <p:cNvSpPr/>
          <p:nvPr userDrawn="1"/>
        </p:nvSpPr>
        <p:spPr>
          <a:xfrm>
            <a:off x="3488200" y="4392919"/>
            <a:ext cx="3124450" cy="126300"/>
          </a:xfrm>
          <a:prstGeom prst="rect">
            <a:avLst/>
          </a:prstGeom>
          <a:solidFill>
            <a:srgbClr val="009C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- Gold" preserve="1">
  <p:cSld name="1_Title + 1 column - Gold">
    <p:bg>
      <p:bgPr>
        <a:solidFill>
          <a:schemeClr val="bg1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/>
          <p:nvPr/>
        </p:nvSpPr>
        <p:spPr>
          <a:xfrm>
            <a:off x="0" y="189620"/>
            <a:ext cx="412800" cy="258000"/>
          </a:xfrm>
          <a:prstGeom prst="rect">
            <a:avLst/>
          </a:prstGeom>
          <a:solidFill>
            <a:srgbClr val="0A9F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/>
          </p:nvPr>
        </p:nvSpPr>
        <p:spPr>
          <a:xfrm>
            <a:off x="457200" y="447620"/>
            <a:ext cx="8229600" cy="107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 dirty="0"/>
          </a:p>
        </p:txBody>
      </p:sp>
      <p:sp>
        <p:nvSpPr>
          <p:cNvPr id="65" name="Google Shape;65;p13"/>
          <p:cNvSpPr txBox="1">
            <a:spLocks noGrp="1"/>
          </p:cNvSpPr>
          <p:nvPr>
            <p:ph type="body" idx="1"/>
          </p:nvPr>
        </p:nvSpPr>
        <p:spPr>
          <a:xfrm>
            <a:off x="561950" y="1880794"/>
            <a:ext cx="8020200" cy="28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○"/>
              <a:defRPr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ldNum" idx="12"/>
          </p:nvPr>
        </p:nvSpPr>
        <p:spPr>
          <a:xfrm>
            <a:off x="8556775" y="4777350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99341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 - Gold">
  <p:cSld name="TITLE_1_3_1">
    <p:bg>
      <p:bgPr>
        <a:solidFill>
          <a:srgbClr val="0A9FD9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ctrTitle"/>
          </p:nvPr>
        </p:nvSpPr>
        <p:spPr>
          <a:xfrm>
            <a:off x="565775" y="1583344"/>
            <a:ext cx="60093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ubTitle" idx="1"/>
          </p:nvPr>
        </p:nvSpPr>
        <p:spPr>
          <a:xfrm>
            <a:off x="481675" y="3494044"/>
            <a:ext cx="6093600" cy="8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None/>
              <a:defRPr sz="30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None/>
              <a:defRPr sz="30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None/>
              <a:defRPr sz="30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None/>
              <a:defRPr sz="30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None/>
              <a:defRPr sz="30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None/>
              <a:defRPr sz="30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None/>
              <a:defRPr sz="30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None/>
              <a:defRPr sz="3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581050" y="3055519"/>
            <a:ext cx="6016800" cy="126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" name="Google Shape;21;p4"/>
          <p:cNvSpPr txBox="1">
            <a:spLocks noGrp="1"/>
          </p:cNvSpPr>
          <p:nvPr>
            <p:ph type="sldNum" idx="12"/>
          </p:nvPr>
        </p:nvSpPr>
        <p:spPr>
          <a:xfrm>
            <a:off x="8556775" y="4777350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- Teal">
  <p:cSld name="TITLE_1_1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1513800" y="2161800"/>
            <a:ext cx="6116400" cy="8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algn="ctr" rtl="0">
              <a:spcBef>
                <a:spcPts val="600"/>
              </a:spcBef>
              <a:spcAft>
                <a:spcPts val="0"/>
              </a:spcAft>
              <a:buSzPts val="2000"/>
              <a:buChar char="○"/>
              <a:defRPr i="1"/>
            </a:lvl1pPr>
            <a:lvl2pPr marL="914400" lvl="1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i="1"/>
            </a:lvl2pPr>
            <a:lvl3pPr marL="1371600" lvl="2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i="1"/>
            </a:lvl3pPr>
            <a:lvl4pPr marL="1828800" lvl="3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i="1"/>
            </a:lvl4pPr>
            <a:lvl5pPr marL="2286000" lvl="4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i="1"/>
            </a:lvl5pPr>
            <a:lvl6pPr marL="2743200" lvl="5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i="1"/>
            </a:lvl6pPr>
            <a:lvl7pPr marL="3200400" lvl="6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i="1"/>
            </a:lvl7pPr>
            <a:lvl8pPr marL="3657600" lvl="7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i="1"/>
            </a:lvl8pPr>
            <a:lvl9pPr marL="4114800" lvl="8" indent="-355600" algn="ctr">
              <a:spcBef>
                <a:spcPts val="0"/>
              </a:spcBef>
              <a:spcAft>
                <a:spcPts val="0"/>
              </a:spcAft>
              <a:buSzPts val="2000"/>
              <a:buChar char="■"/>
              <a:defRPr i="1"/>
            </a:lvl9pPr>
          </a:lstStyle>
          <a:p>
            <a:endParaRPr/>
          </a:p>
        </p:txBody>
      </p:sp>
      <p:sp>
        <p:nvSpPr>
          <p:cNvPr id="24" name="Google Shape;24;p5"/>
          <p:cNvSpPr txBox="1"/>
          <p:nvPr/>
        </p:nvSpPr>
        <p:spPr>
          <a:xfrm>
            <a:off x="3593400" y="1181419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b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</a:t>
            </a:r>
            <a:endParaRPr sz="9600" b="1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" name="Google Shape;25;p5"/>
          <p:cNvSpPr/>
          <p:nvPr/>
        </p:nvSpPr>
        <p:spPr>
          <a:xfrm>
            <a:off x="2584275" y="4565606"/>
            <a:ext cx="3996000" cy="126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" name="Google Shape;26;p5"/>
          <p:cNvSpPr/>
          <p:nvPr/>
        </p:nvSpPr>
        <p:spPr>
          <a:xfrm>
            <a:off x="2584275" y="451669"/>
            <a:ext cx="3996000" cy="126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8556775" y="4777350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>
            <a:spLocks noGrp="1"/>
          </p:cNvSpPr>
          <p:nvPr>
            <p:ph type="title"/>
          </p:nvPr>
        </p:nvSpPr>
        <p:spPr>
          <a:xfrm>
            <a:off x="457200" y="428569"/>
            <a:ext cx="8229600" cy="57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0"/>
          <p:cNvSpPr/>
          <p:nvPr/>
        </p:nvSpPr>
        <p:spPr>
          <a:xfrm>
            <a:off x="2584275" y="4565606"/>
            <a:ext cx="3996000" cy="126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55;p10"/>
          <p:cNvSpPr txBox="1">
            <a:spLocks noGrp="1"/>
          </p:cNvSpPr>
          <p:nvPr>
            <p:ph type="sldNum" idx="12"/>
          </p:nvPr>
        </p:nvSpPr>
        <p:spPr>
          <a:xfrm>
            <a:off x="8556775" y="4777350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- Gold" preserve="1">
  <p:cSld name="1_Title + 1 column - Gold">
    <p:bg>
      <p:bgPr>
        <a:solidFill>
          <a:srgbClr val="0A9FD9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/>
          <p:nvPr/>
        </p:nvSpPr>
        <p:spPr>
          <a:xfrm>
            <a:off x="0" y="318620"/>
            <a:ext cx="412800" cy="2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/>
          </p:nvPr>
        </p:nvSpPr>
        <p:spPr>
          <a:xfrm>
            <a:off x="457200" y="447620"/>
            <a:ext cx="8229600" cy="107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body" idx="1"/>
          </p:nvPr>
        </p:nvSpPr>
        <p:spPr>
          <a:xfrm>
            <a:off x="561950" y="1880794"/>
            <a:ext cx="8020200" cy="28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○"/>
              <a:defRPr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ldNum" idx="12"/>
          </p:nvPr>
        </p:nvSpPr>
        <p:spPr>
          <a:xfrm>
            <a:off x="8556775" y="4777350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83278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- Gold" preserve="1">
  <p:cSld name="1_Title + 1 column - Gold">
    <p:bg>
      <p:bgPr>
        <a:solidFill>
          <a:schemeClr val="bg1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/>
          <p:nvPr/>
        </p:nvSpPr>
        <p:spPr>
          <a:xfrm>
            <a:off x="0" y="318620"/>
            <a:ext cx="412800" cy="258000"/>
          </a:xfrm>
          <a:prstGeom prst="rect">
            <a:avLst/>
          </a:prstGeom>
          <a:solidFill>
            <a:srgbClr val="009C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/>
          </p:nvPr>
        </p:nvSpPr>
        <p:spPr>
          <a:xfrm>
            <a:off x="457200" y="447620"/>
            <a:ext cx="8229600" cy="107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body" idx="1"/>
          </p:nvPr>
        </p:nvSpPr>
        <p:spPr>
          <a:xfrm>
            <a:off x="561950" y="1880794"/>
            <a:ext cx="8020200" cy="28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○"/>
              <a:defRPr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ldNum" idx="12"/>
          </p:nvPr>
        </p:nvSpPr>
        <p:spPr>
          <a:xfrm>
            <a:off x="8556775" y="4777350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67733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 - Gold">
  <p:cSld name="TITLE_AND_TWO_COLUMNS_2_1">
    <p:bg>
      <p:bgPr>
        <a:solidFill>
          <a:srgbClr val="0A9FD9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/>
          <p:nvPr/>
        </p:nvSpPr>
        <p:spPr>
          <a:xfrm>
            <a:off x="0" y="1069462"/>
            <a:ext cx="412800" cy="2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69;p14"/>
          <p:cNvSpPr txBox="1">
            <a:spLocks noGrp="1"/>
          </p:cNvSpPr>
          <p:nvPr>
            <p:ph type="title"/>
          </p:nvPr>
        </p:nvSpPr>
        <p:spPr>
          <a:xfrm>
            <a:off x="457200" y="447620"/>
            <a:ext cx="8229600" cy="107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body" idx="1"/>
          </p:nvPr>
        </p:nvSpPr>
        <p:spPr>
          <a:xfrm>
            <a:off x="457200" y="1852210"/>
            <a:ext cx="3561000" cy="307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800"/>
              <a:buChar char="○"/>
              <a:defRPr sz="1800"/>
            </a:lvl1pPr>
            <a:lvl2pPr marL="914400" lvl="1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2pPr>
            <a:lvl3pPr marL="1371600" lvl="2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body" idx="2"/>
          </p:nvPr>
        </p:nvSpPr>
        <p:spPr>
          <a:xfrm>
            <a:off x="5131069" y="1852125"/>
            <a:ext cx="3600000" cy="307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800"/>
              <a:buChar char="○"/>
              <a:defRPr sz="1800"/>
            </a:lvl1pPr>
            <a:lvl2pPr marL="914400" lvl="1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2pPr>
            <a:lvl3pPr marL="1371600" lvl="2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sldNum" idx="12"/>
          </p:nvPr>
        </p:nvSpPr>
        <p:spPr>
          <a:xfrm>
            <a:off x="8556775" y="4777350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- Gold">
  <p:cSld name="CAPTION_ONLY_1_1">
    <p:bg>
      <p:bgPr>
        <a:solidFill>
          <a:srgbClr val="0A9FD9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>
            <a:spLocks noGrp="1"/>
          </p:cNvSpPr>
          <p:nvPr>
            <p:ph type="body" idx="1"/>
          </p:nvPr>
        </p:nvSpPr>
        <p:spPr>
          <a:xfrm>
            <a:off x="588700" y="4406306"/>
            <a:ext cx="7966500" cy="2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 rtl="0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86" name="Google Shape;86;p17"/>
          <p:cNvSpPr/>
          <p:nvPr/>
        </p:nvSpPr>
        <p:spPr>
          <a:xfrm>
            <a:off x="2584275" y="451669"/>
            <a:ext cx="3996000" cy="126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87;p17"/>
          <p:cNvSpPr txBox="1">
            <a:spLocks noGrp="1"/>
          </p:cNvSpPr>
          <p:nvPr>
            <p:ph type="sldNum" idx="12"/>
          </p:nvPr>
        </p:nvSpPr>
        <p:spPr>
          <a:xfrm>
            <a:off x="8556775" y="4777350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Gold">
  <p:cSld name="BLANK_1_1">
    <p:bg>
      <p:bgPr>
        <a:solidFill>
          <a:srgbClr val="0A9FD9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>
            <a:spLocks noGrp="1"/>
          </p:cNvSpPr>
          <p:nvPr>
            <p:ph type="sldNum" idx="12"/>
          </p:nvPr>
        </p:nvSpPr>
        <p:spPr>
          <a:xfrm>
            <a:off x="8556775" y="4777350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447620"/>
            <a:ext cx="8229600" cy="10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61950" y="1880794"/>
            <a:ext cx="8020200" cy="28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75" y="4777350"/>
            <a:ext cx="548700" cy="2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>
              <a:buNone/>
              <a:defRPr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>
              <a:buNone/>
              <a:defRPr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>
              <a:buNone/>
              <a:defRPr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>
              <a:buNone/>
              <a:defRPr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>
              <a:buNone/>
              <a:defRPr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>
              <a:buNone/>
              <a:defRPr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>
              <a:buNone/>
              <a:defRPr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>
              <a:buNone/>
              <a:defRPr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6" r:id="rId4"/>
    <p:sldLayoutId id="2147483667" r:id="rId5"/>
    <p:sldLayoutId id="2147483668" r:id="rId6"/>
    <p:sldLayoutId id="2147483660" r:id="rId7"/>
    <p:sldLayoutId id="2147483663" r:id="rId8"/>
    <p:sldLayoutId id="2147483664" r:id="rId9"/>
    <p:sldLayoutId id="2147483666" r:id="rId10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13" Type="http://schemas.openxmlformats.org/officeDocument/2006/relationships/hyperlink" Target="https://powermin.gov.in/sites/default/files/Seeking_comments_on_Draft_Electricity_Late_Payment_Surcharge_Amendment_Rules_2021.pdf" TargetMode="External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10.xml"/><Relationship Id="rId12" Type="http://schemas.openxmlformats.org/officeDocument/2006/relationships/hyperlink" Target="https://powermin.gov.in/sites/default/files/Scheme_for_Flexibility_in_Generation_and_Scheduling_of_Thermal_Hydro_Power_Stations_through_bundling_with_Renewable_Energy_and_Storage_Power.pdf" TargetMode="Externa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hyperlink" Target="https://pib.gov.in/PressReleasePage.aspx?PRID=1765903" TargetMode="External"/><Relationship Id="rId5" Type="http://schemas.openxmlformats.org/officeDocument/2006/relationships/tags" Target="../tags/tag5.xml"/><Relationship Id="rId15" Type="http://schemas.openxmlformats.org/officeDocument/2006/relationships/hyperlink" Target="https://mnre.gov.in/img/documents/uploads/file_f-1640753635591.xlsx" TargetMode="External"/><Relationship Id="rId10" Type="http://schemas.openxmlformats.org/officeDocument/2006/relationships/hyperlink" Target="https://www.ireda.in/images/HTMLfiles/MNRE%20PLI%20Scheme-%20Updated%20Bucket%e2%80%90Share%20of%20Beneficiaries%20and%20Waiting%20List%20dated%2002122021.pdf" TargetMode="External"/><Relationship Id="rId4" Type="http://schemas.openxmlformats.org/officeDocument/2006/relationships/tags" Target="../tags/tag4.xml"/><Relationship Id="rId9" Type="http://schemas.openxmlformats.org/officeDocument/2006/relationships/hyperlink" Target="https://jmkresearch.com/wp-content/uploads/2021/10/Electricity-RE-Rules-2021.pdf" TargetMode="External"/><Relationship Id="rId14" Type="http://schemas.openxmlformats.org/officeDocument/2006/relationships/hyperlink" Target="https://mnre.gov.in/img/documents/uploads/file_f-1641185926393.pdf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oilprice.com/Energy/Energy-General/10-Energy-Stocks-Defying-The-COVID-19-Slump.html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chart" Target="../charts/char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newsroom.fpl.com/news-releases?item=126259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pib.gov.in/Pressreleaseshare.aspx?PRID=1783446#:~:text=Solar%20Energy%20Corporation%20of%20India,set%20up%20at%20Rajnandgaon%2C%20Chhattisgarh.&amp;text=Suman%20Sharma%20said%20that%20this,to%20achieving%20India's%20Climate%20commitments.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4" Type="http://schemas.openxmlformats.org/officeDocument/2006/relationships/chart" Target="../charts/char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hyperlink" Target="https://cef.ceew.in/solutions-factory/tool/electric-mobility" TargetMode="Externa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hyperlink" Target="https://cef.ceew.in/solutions-factory/publications/how-have-india-s-re-policies-impacted-its-solar-and-wind-projects" TargetMode="External"/><Relationship Id="rId3" Type="http://schemas.openxmlformats.org/officeDocument/2006/relationships/hyperlink" Target="https://cef.ceew.in/intelligence/tool/open-access-home" TargetMode="External"/><Relationship Id="rId7" Type="http://schemas.openxmlformats.org/officeDocument/2006/relationships/hyperlink" Target="https://www.renewablesindia.in/" TargetMode="External"/><Relationship Id="rId12" Type="http://schemas.openxmlformats.org/officeDocument/2006/relationships/image" Target="../media/image18.jpe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11" Type="http://schemas.openxmlformats.org/officeDocument/2006/relationships/hyperlink" Target="https://cef.ceew.in/solutions-factory/publications/ceew_cef-advancing_article_6_negotiations" TargetMode="External"/><Relationship Id="rId5" Type="http://schemas.openxmlformats.org/officeDocument/2006/relationships/hyperlink" Target="http://cef.ceew.in/solutions-factory/tool/electric-mobility" TargetMode="External"/><Relationship Id="rId15" Type="http://schemas.openxmlformats.org/officeDocument/2006/relationships/hyperlink" Target="https://cef.ceew.in/solutions-factory/publications/investment-sizing-india-s-2070-net-zero-target" TargetMode="External"/><Relationship Id="rId10" Type="http://schemas.openxmlformats.org/officeDocument/2006/relationships/image" Target="../media/image17.jpeg"/><Relationship Id="rId4" Type="http://schemas.openxmlformats.org/officeDocument/2006/relationships/image" Target="../media/image14.png"/><Relationship Id="rId9" Type="http://schemas.openxmlformats.org/officeDocument/2006/relationships/hyperlink" Target="https://cef.ceew.in/solutions-factory/publications/financing-india-energy-transition-through-international-bond-markets" TargetMode="External"/><Relationship Id="rId1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7.xml"/><Relationship Id="rId3" Type="http://schemas.openxmlformats.org/officeDocument/2006/relationships/image" Target="../media/image5.jpg"/><Relationship Id="rId7" Type="http://schemas.openxmlformats.org/officeDocument/2006/relationships/slide" Target="slide8.xml"/><Relationship Id="rId12" Type="http://schemas.openxmlformats.org/officeDocument/2006/relationships/slide" Target="slide1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slide" Target="slide7.xml"/><Relationship Id="rId11" Type="http://schemas.openxmlformats.org/officeDocument/2006/relationships/slide" Target="slide14.xml"/><Relationship Id="rId5" Type="http://schemas.openxmlformats.org/officeDocument/2006/relationships/slide" Target="slide6.xml"/><Relationship Id="rId15" Type="http://schemas.openxmlformats.org/officeDocument/2006/relationships/image" Target="../media/image6.png"/><Relationship Id="rId10" Type="http://schemas.openxmlformats.org/officeDocument/2006/relationships/slide" Target="slide11.xml"/><Relationship Id="rId4" Type="http://schemas.openxmlformats.org/officeDocument/2006/relationships/slide" Target="slide4.xml"/><Relationship Id="rId9" Type="http://schemas.openxmlformats.org/officeDocument/2006/relationships/slide" Target="slide10.xml"/><Relationship Id="rId14" Type="http://schemas.openxmlformats.org/officeDocument/2006/relationships/slide" Target="slide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chart" Target="../charts/char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chart" Target="../charts/char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chart" Target="../charts/chart11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3450" y="0"/>
            <a:ext cx="2763826" cy="96252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4" name="Google Shape;94;p19"/>
          <p:cNvSpPr txBox="1">
            <a:spLocks noGrp="1"/>
          </p:cNvSpPr>
          <p:nvPr>
            <p:ph type="ctrTitle"/>
          </p:nvPr>
        </p:nvSpPr>
        <p:spPr>
          <a:xfrm>
            <a:off x="477825" y="2991376"/>
            <a:ext cx="6291000" cy="118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IN" sz="2350" dirty="0">
                <a:solidFill>
                  <a:srgbClr val="575756"/>
                </a:solidFill>
              </a:rPr>
              <a:t>CEEW-CEF</a:t>
            </a:r>
            <a:r>
              <a:rPr lang="en-GB" sz="2350" dirty="0">
                <a:solidFill>
                  <a:srgbClr val="575756"/>
                </a:solidFill>
              </a:rPr>
              <a:t> Market </a:t>
            </a:r>
            <a:r>
              <a:rPr lang="en-GB" sz="2350" dirty="0">
                <a:solidFill>
                  <a:schemeClr val="bg1"/>
                </a:solidFill>
              </a:rPr>
              <a:t>Handbook</a:t>
            </a:r>
            <a:br>
              <a:rPr lang="en-GB" sz="2350" dirty="0"/>
            </a:br>
            <a:r>
              <a:rPr lang="en-GB" sz="2350" dirty="0">
                <a:solidFill>
                  <a:srgbClr val="575756"/>
                </a:solidFill>
              </a:rPr>
              <a:t>Q3 2021-22</a:t>
            </a:r>
            <a:endParaRPr sz="2350" dirty="0">
              <a:solidFill>
                <a:srgbClr val="575756"/>
              </a:solidFill>
            </a:endParaRPr>
          </a:p>
        </p:txBody>
      </p:sp>
      <p:pic>
        <p:nvPicPr>
          <p:cNvPr id="3" name="Google Shape;21;p25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03" y="178101"/>
            <a:ext cx="2487132" cy="56296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00;p20"/>
          <p:cNvSpPr txBox="1"/>
          <p:nvPr/>
        </p:nvSpPr>
        <p:spPr>
          <a:xfrm>
            <a:off x="491575" y="4077289"/>
            <a:ext cx="3776700" cy="376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6C6E71"/>
              </a:buClr>
              <a:buSzPts val="3200"/>
            </a:pPr>
            <a:r>
              <a:rPr lang="en-GB" sz="1200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10 February 2022</a:t>
            </a:r>
          </a:p>
        </p:txBody>
      </p:sp>
      <p:sp>
        <p:nvSpPr>
          <p:cNvPr id="6" name="Google Shape;47;p1"/>
          <p:cNvSpPr txBox="1">
            <a:spLocks/>
          </p:cNvSpPr>
          <p:nvPr/>
        </p:nvSpPr>
        <p:spPr>
          <a:xfrm>
            <a:off x="5476760" y="4770185"/>
            <a:ext cx="3582201" cy="280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1300"/>
            </a:pPr>
            <a:r>
              <a:rPr lang="en-GB" sz="1300" dirty="0">
                <a:solidFill>
                  <a:schemeClr val="bg1">
                    <a:lumMod val="8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Council on Energy, Environment and Water 2022</a:t>
            </a:r>
            <a:endParaRPr lang="en-GB" dirty="0">
              <a:solidFill>
                <a:schemeClr val="bg1">
                  <a:lumMod val="8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 rot="16200000">
            <a:off x="8583621" y="3704036"/>
            <a:ext cx="75062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700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Image: iStock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B85815DD-2FD6-AC45-8F9D-B2BE6D3C113A}"/>
              </a:ext>
            </a:extLst>
          </p:cNvPr>
          <p:cNvSpPr/>
          <p:nvPr/>
        </p:nvSpPr>
        <p:spPr>
          <a:xfrm>
            <a:off x="6485302" y="523625"/>
            <a:ext cx="3238213" cy="4211127"/>
          </a:xfrm>
          <a:prstGeom prst="roundRect">
            <a:avLst/>
          </a:prstGeom>
          <a:solidFill>
            <a:srgbClr val="C3E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9" name="Google Shape;99;p20"/>
          <p:cNvSpPr txBox="1">
            <a:spLocks noGrp="1"/>
          </p:cNvSpPr>
          <p:nvPr>
            <p:ph type="title"/>
          </p:nvPr>
        </p:nvSpPr>
        <p:spPr>
          <a:xfrm>
            <a:off x="457200" y="128763"/>
            <a:ext cx="8342396" cy="48158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1200" dirty="0">
                <a:solidFill>
                  <a:srgbClr val="575756"/>
                </a:solidFill>
              </a:rPr>
              <a:t>Policy and regulatory developments: </a:t>
            </a:r>
            <a:r>
              <a:rPr lang="en-IN" sz="1200" dirty="0">
                <a:solidFill>
                  <a:srgbClr val="009CD8"/>
                </a:solidFill>
              </a:rPr>
              <a:t>6 GW capacity selected under </a:t>
            </a:r>
            <a:r>
              <a:rPr lang="en-US" sz="1200" dirty="0">
                <a:solidFill>
                  <a:srgbClr val="009CD8"/>
                </a:solidFill>
              </a:rPr>
              <a:t>MNRE’s PLI Scheme for manufacturing solar PV modules; curtailment of RE to receive monetary compensation</a:t>
            </a:r>
            <a:endParaRPr sz="1200" dirty="0">
              <a:solidFill>
                <a:srgbClr val="009CD8"/>
              </a:solidFill>
            </a:endParaRPr>
          </a:p>
        </p:txBody>
      </p:sp>
      <p:sp>
        <p:nvSpPr>
          <p:cNvPr id="19" name="Google Shape;100;p20"/>
          <p:cNvSpPr txBox="1"/>
          <p:nvPr/>
        </p:nvSpPr>
        <p:spPr>
          <a:xfrm>
            <a:off x="6539508" y="523625"/>
            <a:ext cx="2333107" cy="3917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Autofit/>
          </a:bodyPr>
          <a:lstStyle/>
          <a:p>
            <a:pPr lvl="0"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n-IN" sz="12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Takeaways &amp; Outlook</a:t>
            </a:r>
          </a:p>
          <a:p>
            <a:pPr lvl="0">
              <a:spcBef>
                <a:spcPts val="700"/>
              </a:spcBef>
              <a:buSzPts val="1100"/>
            </a:pP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In October, the MoP 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issued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 the </a:t>
            </a:r>
            <a:r>
              <a:rPr lang="en-US" sz="800" b="1" i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Electricity (Timely Recovery of Costs due to Change in Law) Rules, 2021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It provided a formula to calculate the adjustment in the monthly tariff due to the impact of Change in Law. In December, the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MoP issued </a:t>
            </a:r>
            <a:r>
              <a:rPr lang="en-US" sz="800" b="1" i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draft Electricity (Late Payment Surcharge and related matters) rules, 2021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and proposed to 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repeal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 the previously issued </a:t>
            </a:r>
            <a:r>
              <a:rPr lang="en-US" sz="800" i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Electricity (Late Payment Surcharge) Rules, 2021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. Overall, Q3 FY22 was encouraging for RE generators. </a:t>
            </a:r>
          </a:p>
          <a:p>
            <a:pPr lvl="0">
              <a:spcBef>
                <a:spcPts val="700"/>
              </a:spcBef>
              <a:buSzPts val="1100"/>
            </a:pP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In Q3, IREDA 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announced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 the winners and waitlist of the </a:t>
            </a:r>
            <a:r>
              <a:rPr lang="en-US" sz="800" b="1" i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Production-Linked Incentive (PLI) </a:t>
            </a:r>
            <a:r>
              <a:rPr lang="en-US" sz="800" i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scheme 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for manufacturing solar PV modules. To date, three winners are selected under PLI scheme; Shirdi Sai Electricals (2 GW, INR 1,875 </a:t>
            </a:r>
            <a:r>
              <a:rPr lang="en-IN" sz="800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  <a:sym typeface="Open Sans"/>
              </a:rPr>
              <a:t>crore),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 Reliance New Energy Solar (2 GW, INR 1,917 crore) and Adani Infrastructure Private Limited (2 GW, INR 663 crore (in the process)).</a:t>
            </a:r>
          </a:p>
          <a:p>
            <a:pPr lvl="0">
              <a:spcBef>
                <a:spcPts val="700"/>
              </a:spcBef>
              <a:buSzPts val="1100"/>
            </a:pP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In March 2021, the MNRE issued the first list of models and module manufacturers under the ALMM. Initially, 23 module manufacturers were enlisted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. After its launch, the list has been updated four times to now include 41 domestic module manufacturers and includes none of the foreign module manufacturers. </a:t>
            </a:r>
          </a:p>
        </p:txBody>
      </p:sp>
      <p:sp>
        <p:nvSpPr>
          <p:cNvPr id="75" name="Text Placeholder 3">
            <a:extLst>
              <a:ext uri="{FF2B5EF4-FFF2-40B4-BE49-F238E27FC236}">
                <a16:creationId xmlns:a16="http://schemas.microsoft.com/office/drawing/2014/main" id="{5266969A-F123-9349-BBD7-41E664211EA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02661" y="4627718"/>
            <a:ext cx="6348110" cy="313942"/>
          </a:xfrm>
          <a:prstGeom prst="rect">
            <a:avLst/>
          </a:prstGeom>
        </p:spPr>
        <p:txBody>
          <a:bodyPr>
            <a:noAutofit/>
          </a:bodyPr>
          <a:lstStyle/>
          <a:p>
            <a:pPr marL="101600" indent="0">
              <a:buNone/>
            </a:pPr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CEEW-CEF Compilation. *ALMM = Approved List of Models and Manufacturers; MNRE = Ministry of New and Renewable Energy; IREDA = Indian Renewable Energy Development Agency Limited.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4C12EB-C07B-054E-A9DE-3CD5EBE28203}"/>
              </a:ext>
            </a:extLst>
          </p:cNvPr>
          <p:cNvGrpSpPr/>
          <p:nvPr/>
        </p:nvGrpSpPr>
        <p:grpSpPr>
          <a:xfrm>
            <a:off x="271384" y="656028"/>
            <a:ext cx="2106736" cy="2636645"/>
            <a:chOff x="271384" y="656028"/>
            <a:chExt cx="2106736" cy="2848319"/>
          </a:xfrm>
        </p:grpSpPr>
        <p:sp>
          <p:nvSpPr>
            <p:cNvPr id="59" name="Text Placeholder 5">
              <a:extLst>
                <a:ext uri="{FF2B5EF4-FFF2-40B4-BE49-F238E27FC236}">
                  <a16:creationId xmlns:a16="http://schemas.microsoft.com/office/drawing/2014/main" id="{48A112BF-3D4C-E74B-AD27-E7F9A1373F62}"/>
                </a:ext>
              </a:extLst>
            </p:cNvPr>
            <p:cNvSpPr txBox="1">
              <a:spLocks/>
            </p:cNvSpPr>
            <p:nvPr/>
          </p:nvSpPr>
          <p:spPr>
            <a:xfrm>
              <a:off x="271384" y="1020641"/>
              <a:ext cx="2106736" cy="248370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</p:spPr>
          <p:txBody>
            <a:bodyPr wrap="square" lIns="109728" tIns="146304" rIns="109728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 October 2021, the MoP </a:t>
              </a: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hlinkClick r:id="rId11"/>
                </a:rPr>
                <a:t>notified</a:t>
              </a: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the </a:t>
              </a:r>
              <a:r>
                <a:rPr lang="en-US" sz="750" i="1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Electricity (Promotion of Generation of Electricity from Must-Run Power Plant) Rules, 2021.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It reiterated that must-run power plants shall not be subjected to curtailment except for technical constraints or grid security reasons.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Added a clause of compensation payable by the procurer in the event of curtailment and allowed the generator to sell the unscheduled electricity in the power exchange.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Introduced a provision of intermediary procurers to buy power for discoms through transparent bidding.</a:t>
              </a:r>
            </a:p>
          </p:txBody>
        </p:sp>
        <p:sp>
          <p:nvSpPr>
            <p:cNvPr id="58" name="Text Box 10">
              <a:extLst>
                <a:ext uri="{FF2B5EF4-FFF2-40B4-BE49-F238E27FC236}">
                  <a16:creationId xmlns:a16="http://schemas.microsoft.com/office/drawing/2014/main" id="{840A8F34-226E-094D-AD5D-78BAE931C582}"/>
                </a:ext>
              </a:extLst>
            </p:cNvPr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271385" y="656028"/>
              <a:ext cx="2106734" cy="433907"/>
            </a:xfrm>
            <a:prstGeom prst="roundRect">
              <a:avLst/>
            </a:prstGeom>
            <a:solidFill>
              <a:srgbClr val="009CD8"/>
            </a:solidFill>
            <a:ln w="12700" algn="ctr">
              <a:noFill/>
              <a:miter lim="800000"/>
              <a:headEnd/>
              <a:tailEnd type="none" w="sm" len="med"/>
            </a:ln>
          </p:spPr>
          <p:txBody>
            <a:bodyPr lIns="36000" tIns="36000" rIns="36000" bIns="36000" anchor="ctr" anchorCtr="1"/>
            <a:lstStyle/>
            <a:p>
              <a:pPr algn="ctr" defTabSz="957263"/>
              <a:r>
                <a:rPr lang="en-US" sz="8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MoP announced Electricity (Promotion of Generation of Electricity from Must-Run Power Plant) Rules, 2021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558159B-AC71-484B-849A-43F4D73ADF82}"/>
              </a:ext>
            </a:extLst>
          </p:cNvPr>
          <p:cNvGrpSpPr/>
          <p:nvPr/>
        </p:nvGrpSpPr>
        <p:grpSpPr>
          <a:xfrm>
            <a:off x="2433047" y="660249"/>
            <a:ext cx="1992357" cy="2411340"/>
            <a:chOff x="2479056" y="647390"/>
            <a:chExt cx="1891258" cy="2411340"/>
          </a:xfrm>
        </p:grpSpPr>
        <p:sp>
          <p:nvSpPr>
            <p:cNvPr id="62" name="Text Placeholder 5">
              <a:extLst>
                <a:ext uri="{FF2B5EF4-FFF2-40B4-BE49-F238E27FC236}">
                  <a16:creationId xmlns:a16="http://schemas.microsoft.com/office/drawing/2014/main" id="{B49A8393-F8F7-DE4B-8172-D3E9873B647E}"/>
                </a:ext>
              </a:extLst>
            </p:cNvPr>
            <p:cNvSpPr txBox="1">
              <a:spLocks/>
            </p:cNvSpPr>
            <p:nvPr/>
          </p:nvSpPr>
          <p:spPr>
            <a:xfrm>
              <a:off x="2479056" y="988808"/>
              <a:ext cx="1891258" cy="206992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</p:spPr>
          <p:txBody>
            <a:bodyPr wrap="square" lIns="109728" tIns="146304" rIns="109728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 November 2021, MoP and MNRE </a:t>
              </a: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hlinkClick r:id="rId12"/>
                </a:rPr>
                <a:t>released</a:t>
              </a: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a revised scheme to allow bundling of thermal/ hydropower projects with RE projects.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It will allow the discoms to procure RE power under the existing PPA to meet their renewable purchase obligation (RPO).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Tariff for a co-located RE project will be decided by an appropriate commission or through competitive bidding.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No additional transmission charges will be levied for bundling of a co-located/ nearby RE power plant.</a:t>
              </a:r>
            </a:p>
          </p:txBody>
        </p:sp>
        <p:sp>
          <p:nvSpPr>
            <p:cNvPr id="61" name="Text Box 10">
              <a:extLst>
                <a:ext uri="{FF2B5EF4-FFF2-40B4-BE49-F238E27FC236}">
                  <a16:creationId xmlns:a16="http://schemas.microsoft.com/office/drawing/2014/main" id="{D9911718-1BDC-E84F-B223-8FE36C9AD735}"/>
                </a:ext>
              </a:extLst>
            </p:cNvPr>
            <p:cNvSpPr txBox="1"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479057" y="647390"/>
              <a:ext cx="1891256" cy="401661"/>
            </a:xfrm>
            <a:prstGeom prst="roundRect">
              <a:avLst/>
            </a:prstGeom>
            <a:solidFill>
              <a:srgbClr val="009CD8"/>
            </a:solidFill>
            <a:ln w="12700" algn="ctr">
              <a:noFill/>
              <a:miter lim="800000"/>
              <a:headEnd/>
              <a:tailEnd type="none" w="sm" len="med"/>
            </a:ln>
          </p:spPr>
          <p:txBody>
            <a:bodyPr lIns="36000" tIns="36000" rIns="36000" bIns="36000" anchor="ctr" anchorCtr="1"/>
            <a:lstStyle/>
            <a:p>
              <a:pPr algn="ctr" defTabSz="957263"/>
              <a:r>
                <a:rPr lang="en-US" sz="8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Revised scheme for flexibility in generation and scheduling of thermal/hydro power plants 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E4CAAD3-77D9-F54F-9CC1-554EAD280217}"/>
              </a:ext>
            </a:extLst>
          </p:cNvPr>
          <p:cNvGrpSpPr/>
          <p:nvPr/>
        </p:nvGrpSpPr>
        <p:grpSpPr>
          <a:xfrm>
            <a:off x="4487370" y="656028"/>
            <a:ext cx="1963401" cy="2540037"/>
            <a:chOff x="2466851" y="2645824"/>
            <a:chExt cx="1875978" cy="2540037"/>
          </a:xfrm>
        </p:grpSpPr>
        <p:sp>
          <p:nvSpPr>
            <p:cNvPr id="65" name="Text Placeholder 5">
              <a:extLst>
                <a:ext uri="{FF2B5EF4-FFF2-40B4-BE49-F238E27FC236}">
                  <a16:creationId xmlns:a16="http://schemas.microsoft.com/office/drawing/2014/main" id="{CF0648C5-46BF-504F-886B-0CF3F7DD5D4C}"/>
                </a:ext>
              </a:extLst>
            </p:cNvPr>
            <p:cNvSpPr txBox="1">
              <a:spLocks/>
            </p:cNvSpPr>
            <p:nvPr/>
          </p:nvSpPr>
          <p:spPr>
            <a:xfrm>
              <a:off x="2466851" y="2956285"/>
              <a:ext cx="1875978" cy="222957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</p:spPr>
          <p:txBody>
            <a:bodyPr wrap="square" lIns="109728" tIns="146304" rIns="109728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 December 2021, the MoP </a:t>
              </a: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hlinkClick r:id="rId13"/>
                </a:rPr>
                <a:t>issued</a:t>
              </a: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the </a:t>
              </a:r>
              <a:r>
                <a:rPr lang="en-US" sz="750" i="1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draft Electricity (Late Payment Surcharge and related matters) rules, 2021</a:t>
              </a: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 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It includes late payment surcharge rates; adjustment towards late payment surcharge; and liquidation arrears.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 addition, it recommends on how to operationalise the payment security mechanism and its consequences; regulation of access to defaulting entities; supply obligation on generators; power not requisitioned; and order of payment and adjustment towards late payment surcharge.</a:t>
              </a:r>
            </a:p>
          </p:txBody>
        </p:sp>
        <p:sp>
          <p:nvSpPr>
            <p:cNvPr id="64" name="Text Box 10">
              <a:extLst>
                <a:ext uri="{FF2B5EF4-FFF2-40B4-BE49-F238E27FC236}">
                  <a16:creationId xmlns:a16="http://schemas.microsoft.com/office/drawing/2014/main" id="{63F9B9C3-AC19-EB49-B9BE-CCCDC72799AA}"/>
                </a:ext>
              </a:extLst>
            </p:cNvPr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468227" y="2645824"/>
              <a:ext cx="1874602" cy="393023"/>
            </a:xfrm>
            <a:prstGeom prst="roundRect">
              <a:avLst/>
            </a:prstGeom>
            <a:solidFill>
              <a:srgbClr val="009CD8"/>
            </a:solidFill>
            <a:ln w="12700" algn="ctr">
              <a:noFill/>
              <a:miter lim="800000"/>
              <a:headEnd/>
              <a:tailEnd type="none" w="sm" len="med"/>
            </a:ln>
          </p:spPr>
          <p:txBody>
            <a:bodyPr lIns="36000" tIns="36000" rIns="36000" bIns="36000" anchor="ctr" anchorCtr="1"/>
            <a:lstStyle/>
            <a:p>
              <a:pPr algn="ctr" defTabSz="957263"/>
              <a:r>
                <a:rPr lang="en-US" sz="8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MoP issued draft Electricity (Late Payment Surcharge and related matters) rules, 2021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369A053-DFE4-3240-9335-7901358C8B72}"/>
              </a:ext>
            </a:extLst>
          </p:cNvPr>
          <p:cNvGrpSpPr/>
          <p:nvPr/>
        </p:nvGrpSpPr>
        <p:grpSpPr>
          <a:xfrm>
            <a:off x="2433047" y="3115464"/>
            <a:ext cx="1999007" cy="1619288"/>
            <a:chOff x="4510263" y="2643156"/>
            <a:chExt cx="1787348" cy="1384846"/>
          </a:xfrm>
        </p:grpSpPr>
        <p:sp>
          <p:nvSpPr>
            <p:cNvPr id="71" name="Text Placeholder 5">
              <a:extLst>
                <a:ext uri="{FF2B5EF4-FFF2-40B4-BE49-F238E27FC236}">
                  <a16:creationId xmlns:a16="http://schemas.microsoft.com/office/drawing/2014/main" id="{81AA34BE-65C8-724A-8117-96BE2C19926E}"/>
                </a:ext>
              </a:extLst>
            </p:cNvPr>
            <p:cNvSpPr txBox="1">
              <a:spLocks/>
            </p:cNvSpPr>
            <p:nvPr/>
          </p:nvSpPr>
          <p:spPr>
            <a:xfrm>
              <a:off x="4510263" y="2965378"/>
              <a:ext cx="1781403" cy="10626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</p:spPr>
          <p:txBody>
            <a:bodyPr wrap="square" lIns="109728" tIns="146304" rIns="109728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750" dirty="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In December, Goa adopted the </a:t>
              </a:r>
              <a:r>
                <a:rPr lang="en-US" sz="750" u="sng" dirty="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EV policy</a:t>
              </a:r>
              <a:r>
                <a:rPr lang="en-US" sz="750" dirty="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750" i="1" dirty="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Goa Electric Mobility Promotion Policy-2021</a:t>
              </a:r>
              <a:r>
                <a:rPr lang="en-US" sz="750" dirty="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 with a target to boost EV adoption to 30% by 2025. It aims to create 10,000 direct and indirect jobs by 2025.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750" dirty="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It will provide purchase incentives, scrapping incentives, and interest subvention on loans.</a:t>
              </a:r>
              <a:endParaRPr lang="en-US" sz="75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70" name="Text Box 10">
              <a:extLst>
                <a:ext uri="{FF2B5EF4-FFF2-40B4-BE49-F238E27FC236}">
                  <a16:creationId xmlns:a16="http://schemas.microsoft.com/office/drawing/2014/main" id="{ADF96EF8-C627-8842-B76C-EB99A908261E}"/>
                </a:ext>
              </a:extLst>
            </p:cNvPr>
            <p:cNvSpPr txBox="1"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4511551" y="2643156"/>
              <a:ext cx="1786060" cy="393023"/>
            </a:xfrm>
            <a:prstGeom prst="roundRect">
              <a:avLst/>
            </a:prstGeom>
            <a:solidFill>
              <a:srgbClr val="009CD8"/>
            </a:solidFill>
            <a:ln w="12700" algn="ctr">
              <a:noFill/>
              <a:miter lim="800000"/>
              <a:headEnd/>
              <a:tailEnd type="none" w="sm" len="med"/>
            </a:ln>
          </p:spPr>
          <p:txBody>
            <a:bodyPr lIns="36000" tIns="36000" rIns="36000" bIns="36000" anchor="ctr" anchorCtr="1"/>
            <a:lstStyle/>
            <a:p>
              <a:pPr algn="ctr" defTabSz="957263"/>
              <a:r>
                <a:rPr lang="en-US" sz="800" b="1" dirty="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Goa announced electric vehicle (EV) policy</a:t>
              </a:r>
              <a:endParaRPr lang="en-US" sz="800" dirty="0"/>
            </a:p>
          </p:txBody>
        </p:sp>
      </p:grpSp>
      <p:sp>
        <p:nvSpPr>
          <p:cNvPr id="36" name="Rectangle 35"/>
          <p:cNvSpPr/>
          <p:nvPr/>
        </p:nvSpPr>
        <p:spPr>
          <a:xfrm rot="16200000">
            <a:off x="9082410" y="-91649"/>
            <a:ext cx="249623" cy="815252"/>
          </a:xfrm>
          <a:prstGeom prst="rect">
            <a:avLst/>
          </a:prstGeom>
          <a:solidFill>
            <a:srgbClr val="00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7" name="TextBox 36"/>
          <p:cNvSpPr txBox="1"/>
          <p:nvPr/>
        </p:nvSpPr>
        <p:spPr>
          <a:xfrm>
            <a:off x="8821030" y="208255"/>
            <a:ext cx="3229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8284057" y="4779402"/>
            <a:ext cx="715926" cy="418214"/>
            <a:chOff x="8284057" y="4779402"/>
            <a:chExt cx="715926" cy="418214"/>
          </a:xfrm>
        </p:grpSpPr>
        <p:sp>
          <p:nvSpPr>
            <p:cNvPr id="25" name="Rounded Rectangle 24"/>
            <p:cNvSpPr/>
            <p:nvPr/>
          </p:nvSpPr>
          <p:spPr>
            <a:xfrm>
              <a:off x="8331958" y="4779402"/>
              <a:ext cx="614149" cy="4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8284057" y="4879531"/>
              <a:ext cx="715926" cy="263969"/>
              <a:chOff x="1376812" y="1471708"/>
              <a:chExt cx="715926" cy="263969"/>
            </a:xfrm>
          </p:grpSpPr>
          <p:sp>
            <p:nvSpPr>
              <p:cNvPr id="27" name="TextBox 26"/>
              <p:cNvSpPr txBox="1"/>
              <p:nvPr/>
            </p:nvSpPr>
            <p:spPr>
              <a:xfrm>
                <a:off x="1376812" y="1535622"/>
                <a:ext cx="71592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700" b="1" dirty="0">
                    <a:solidFill>
                      <a:srgbClr val="575756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cef.ceew.in</a:t>
                </a:r>
              </a:p>
            </p:txBody>
          </p:sp>
          <p:grpSp>
            <p:nvGrpSpPr>
              <p:cNvPr id="28" name="Group 27"/>
              <p:cNvGrpSpPr/>
              <p:nvPr/>
            </p:nvGrpSpPr>
            <p:grpSpPr>
              <a:xfrm>
                <a:off x="1504037" y="1471708"/>
                <a:ext cx="436340" cy="63914"/>
                <a:chOff x="973747" y="978085"/>
                <a:chExt cx="436340" cy="63914"/>
              </a:xfrm>
            </p:grpSpPr>
            <p:sp>
              <p:nvSpPr>
                <p:cNvPr id="29" name="Oval 28"/>
                <p:cNvSpPr/>
                <p:nvPr/>
              </p:nvSpPr>
              <p:spPr>
                <a:xfrm>
                  <a:off x="1349029" y="978085"/>
                  <a:ext cx="61058" cy="61059"/>
                </a:xfrm>
                <a:prstGeom prst="ellipse">
                  <a:avLst/>
                </a:prstGeom>
                <a:solidFill>
                  <a:srgbClr val="0A9FD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38" name="Oval 37"/>
                <p:cNvSpPr/>
                <p:nvPr/>
              </p:nvSpPr>
              <p:spPr>
                <a:xfrm>
                  <a:off x="1084312" y="980940"/>
                  <a:ext cx="61058" cy="61059"/>
                </a:xfrm>
                <a:prstGeom prst="ellipse">
                  <a:avLst/>
                </a:prstGeom>
                <a:solidFill>
                  <a:srgbClr val="87BD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39" name="Oval 38"/>
                <p:cNvSpPr/>
                <p:nvPr/>
              </p:nvSpPr>
              <p:spPr>
                <a:xfrm>
                  <a:off x="973747" y="980940"/>
                  <a:ext cx="61058" cy="61059"/>
                </a:xfrm>
                <a:prstGeom prst="ellipse">
                  <a:avLst/>
                </a:prstGeom>
                <a:solidFill>
                  <a:srgbClr val="EA581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E0DAB0C-B15F-4E98-B472-07B0B2DB9820}"/>
              </a:ext>
            </a:extLst>
          </p:cNvPr>
          <p:cNvGrpSpPr/>
          <p:nvPr/>
        </p:nvGrpSpPr>
        <p:grpSpPr>
          <a:xfrm>
            <a:off x="271384" y="3350258"/>
            <a:ext cx="2106736" cy="1384494"/>
            <a:chOff x="271384" y="685878"/>
            <a:chExt cx="2106736" cy="1118943"/>
          </a:xfrm>
        </p:grpSpPr>
        <p:sp>
          <p:nvSpPr>
            <p:cNvPr id="47" name="Text Placeholder 5">
              <a:extLst>
                <a:ext uri="{FF2B5EF4-FFF2-40B4-BE49-F238E27FC236}">
                  <a16:creationId xmlns:a16="http://schemas.microsoft.com/office/drawing/2014/main" id="{54DE6A81-2064-4B05-BEB7-1810043DDB0C}"/>
                </a:ext>
              </a:extLst>
            </p:cNvPr>
            <p:cNvSpPr txBox="1">
              <a:spLocks/>
            </p:cNvSpPr>
            <p:nvPr/>
          </p:nvSpPr>
          <p:spPr>
            <a:xfrm>
              <a:off x="271384" y="957518"/>
              <a:ext cx="2106736" cy="84730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</p:spPr>
          <p:txBody>
            <a:bodyPr wrap="square" lIns="109728" tIns="146304" rIns="109728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 Q3 FY22, the MNRE updated the list-1 under ALMM. First, in November, it increased the number of manufacturers to 39 with a capacity of 10,819 MW. Further in December, increased it to </a:t>
              </a: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hlinkClick r:id="rId14"/>
                </a:rPr>
                <a:t>41</a:t>
              </a: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manufacturers with a capacity of 10,906 MW.</a:t>
              </a:r>
            </a:p>
          </p:txBody>
        </p:sp>
        <p:sp>
          <p:nvSpPr>
            <p:cNvPr id="48" name="Text Box 10">
              <a:extLst>
                <a:ext uri="{FF2B5EF4-FFF2-40B4-BE49-F238E27FC236}">
                  <a16:creationId xmlns:a16="http://schemas.microsoft.com/office/drawing/2014/main" id="{61D2B9FD-3973-48F4-A429-AC30A728A82F}"/>
                </a:ext>
              </a:extLst>
            </p:cNvPr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271385" y="685878"/>
              <a:ext cx="2106734" cy="306466"/>
            </a:xfrm>
            <a:prstGeom prst="roundRect">
              <a:avLst/>
            </a:prstGeom>
            <a:solidFill>
              <a:srgbClr val="009CD8"/>
            </a:solidFill>
            <a:ln w="12700" algn="ctr">
              <a:noFill/>
              <a:miter lim="800000"/>
              <a:headEnd/>
              <a:tailEnd type="none" w="sm" len="med"/>
            </a:ln>
          </p:spPr>
          <p:txBody>
            <a:bodyPr lIns="36000" tIns="36000" rIns="36000" bIns="36000" anchor="ctr" anchorCtr="1"/>
            <a:lstStyle/>
            <a:p>
              <a:pPr algn="ctr" defTabSz="957263"/>
              <a:r>
                <a:rPr lang="en-US" sz="8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MNRE updated List – I under ALMM* order for solar PV modules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F5111EB-DC39-417C-9103-D61B6D948EAC}"/>
              </a:ext>
            </a:extLst>
          </p:cNvPr>
          <p:cNvGrpSpPr/>
          <p:nvPr/>
        </p:nvGrpSpPr>
        <p:grpSpPr>
          <a:xfrm>
            <a:off x="4486296" y="3235357"/>
            <a:ext cx="1961962" cy="1431381"/>
            <a:chOff x="4510263" y="2643156"/>
            <a:chExt cx="1787348" cy="1224145"/>
          </a:xfrm>
        </p:grpSpPr>
        <p:sp>
          <p:nvSpPr>
            <p:cNvPr id="43" name="Text Placeholder 5">
              <a:extLst>
                <a:ext uri="{FF2B5EF4-FFF2-40B4-BE49-F238E27FC236}">
                  <a16:creationId xmlns:a16="http://schemas.microsoft.com/office/drawing/2014/main" id="{79AF6791-9E8B-4B6C-99DA-0E6DC96CA336}"/>
                </a:ext>
              </a:extLst>
            </p:cNvPr>
            <p:cNvSpPr txBox="1">
              <a:spLocks/>
            </p:cNvSpPr>
            <p:nvPr/>
          </p:nvSpPr>
          <p:spPr>
            <a:xfrm>
              <a:off x="4510263" y="2965379"/>
              <a:ext cx="1781403" cy="90192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</p:spPr>
          <p:txBody>
            <a:bodyPr wrap="square" lIns="109728" tIns="146304" rIns="109728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750" dirty="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In December, the MNRE released the </a:t>
              </a:r>
              <a:r>
                <a:rPr lang="en-US" sz="750" dirty="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  <a:hlinkClick r:id="rId15"/>
                </a:rPr>
                <a:t>RLMM</a:t>
              </a:r>
              <a:r>
                <a:rPr lang="en-US" sz="750" dirty="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 of wind turbines (revised time-to-time) to include 15 manufacturers and 35 wind turbine models. It includes both domestic and international manufacturers. </a:t>
              </a:r>
            </a:p>
          </p:txBody>
        </p:sp>
        <p:sp>
          <p:nvSpPr>
            <p:cNvPr id="44" name="Text Box 10">
              <a:extLst>
                <a:ext uri="{FF2B5EF4-FFF2-40B4-BE49-F238E27FC236}">
                  <a16:creationId xmlns:a16="http://schemas.microsoft.com/office/drawing/2014/main" id="{9FC10C51-8AEB-427E-B69D-4044B9B23747}"/>
                </a:ext>
              </a:extLst>
            </p:cNvPr>
            <p:cNvSpPr txBox="1"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4511551" y="2643156"/>
              <a:ext cx="1786060" cy="393023"/>
            </a:xfrm>
            <a:prstGeom prst="roundRect">
              <a:avLst/>
            </a:prstGeom>
            <a:solidFill>
              <a:srgbClr val="009CD8"/>
            </a:solidFill>
            <a:ln w="12700" algn="ctr">
              <a:noFill/>
              <a:miter lim="800000"/>
              <a:headEnd/>
              <a:tailEnd type="none" w="sm" len="med"/>
            </a:ln>
          </p:spPr>
          <p:txBody>
            <a:bodyPr lIns="36000" tIns="36000" rIns="36000" bIns="36000" anchor="ctr" anchorCtr="1"/>
            <a:lstStyle/>
            <a:p>
              <a:pPr algn="ctr" defTabSz="957263"/>
              <a:r>
                <a:rPr lang="en-US" sz="800" b="1" dirty="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MNRE issued the RLMM of wind turbines  </a:t>
              </a:r>
              <a:endParaRPr lang="en-US" sz="800" dirty="0"/>
            </a:p>
          </p:txBody>
        </p:sp>
      </p:grpSp>
    </p:spTree>
    <p:extLst>
      <p:ext uri="{BB962C8B-B14F-4D97-AF65-F5344CB8AC3E}">
        <p14:creationId xmlns:p14="http://schemas.microsoft.com/office/powerpoint/2010/main" val="9686539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ounded Rectangle 69">
            <a:extLst>
              <a:ext uri="{FF2B5EF4-FFF2-40B4-BE49-F238E27FC236}">
                <a16:creationId xmlns:a16="http://schemas.microsoft.com/office/drawing/2014/main" id="{72EF6D10-C68B-544E-8D41-961C22262A6B}"/>
              </a:ext>
            </a:extLst>
          </p:cNvPr>
          <p:cNvSpPr/>
          <p:nvPr/>
        </p:nvSpPr>
        <p:spPr>
          <a:xfrm>
            <a:off x="6485302" y="523625"/>
            <a:ext cx="3238213" cy="4211127"/>
          </a:xfrm>
          <a:prstGeom prst="roundRect">
            <a:avLst/>
          </a:prstGeom>
          <a:solidFill>
            <a:srgbClr val="C3E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9" name="Google Shape;99;p20"/>
          <p:cNvSpPr txBox="1">
            <a:spLocks noGrp="1"/>
          </p:cNvSpPr>
          <p:nvPr>
            <p:ph type="title"/>
          </p:nvPr>
        </p:nvSpPr>
        <p:spPr>
          <a:xfrm>
            <a:off x="467166" y="128609"/>
            <a:ext cx="7816891" cy="48158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1200" dirty="0">
                <a:solidFill>
                  <a:srgbClr val="575756"/>
                </a:solidFill>
              </a:rPr>
              <a:t>Renewable energy finance: </a:t>
            </a:r>
            <a:r>
              <a:rPr lang="en-US" sz="1200" dirty="0">
                <a:solidFill>
                  <a:srgbClr val="009CD8"/>
                </a:solidFill>
              </a:rPr>
              <a:t>Q3 FY22 auctions included multiple bidders; deal activity in solar manufacturing</a:t>
            </a:r>
          </a:p>
        </p:txBody>
      </p:sp>
      <p:sp>
        <p:nvSpPr>
          <p:cNvPr id="19" name="Google Shape;100;p20"/>
          <p:cNvSpPr txBox="1"/>
          <p:nvPr/>
        </p:nvSpPr>
        <p:spPr>
          <a:xfrm>
            <a:off x="6554363" y="520770"/>
            <a:ext cx="2333107" cy="4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Autofit/>
          </a:bodyPr>
          <a:lstStyle/>
          <a:p>
            <a:pPr lvl="0"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n-IN" sz="12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Takeaways &amp; Outlook</a:t>
            </a:r>
          </a:p>
          <a:p>
            <a:pPr lvl="0">
              <a:spcBef>
                <a:spcPts val="700"/>
              </a:spcBef>
              <a:buSzPts val="1100"/>
            </a:pP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Q3 FY22 was an appreciable quarter for auctioned RE capacity, with 4,785 MW auctioned (versus 2,970 MW in Q3 FY21). 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The quarter saw a notable increase in participation from both private and public sector developers and resulted in a market concentration of 76% (versus 62% for Q2 FY22).</a:t>
            </a:r>
          </a:p>
          <a:p>
            <a:pPr lvl="0">
              <a:spcBef>
                <a:spcPts val="700"/>
              </a:spcBef>
              <a:buSzPts val="1100"/>
            </a:pP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The quarter witnessed new market entrants; Hindustan Thermal Projects (250 MW) and Power Mech Projects (550 MW) won in the SECI’s RTC II bid. 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PSUs, including NTPC (500 MW) and SJVN Ltd (100 MW), continued to emerge as winners this quarter as well. </a:t>
            </a:r>
          </a:p>
          <a:p>
            <a:pPr lvl="0">
              <a:spcBef>
                <a:spcPts val="700"/>
              </a:spcBef>
              <a:buSzPts val="1100"/>
            </a:pP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In Q3 FY22, deal activity</a:t>
            </a:r>
            <a:r>
              <a:rPr lang="en-US" sz="800" dirty="0">
                <a:solidFill>
                  <a:srgbClr val="FF000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primarily consisted of 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acquisitions in the solar module/cell manufacturing sector and solar asset acquisitions. By acquiring REC Solar Holdings, Reliance New Energy Solar 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will gain a foothold in the global solar PV manufacturing market. 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Further, in a strategic disinvestment move, the Government of India intends to sell CEL, a domestic solar cell and module manufacturing CPSU. </a:t>
            </a:r>
            <a:endParaRPr lang="en-US" sz="800" b="1" strike="sngStrike" dirty="0">
              <a:solidFill>
                <a:srgbClr val="575756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75" name="Text Placeholder 3">
            <a:extLst>
              <a:ext uri="{FF2B5EF4-FFF2-40B4-BE49-F238E27FC236}">
                <a16:creationId xmlns:a16="http://schemas.microsoft.com/office/drawing/2014/main" id="{5266969A-F123-9349-BBD7-41E664211EA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4561" y="4475600"/>
            <a:ext cx="3906029" cy="313942"/>
          </a:xfrm>
          <a:prstGeom prst="rect">
            <a:avLst/>
          </a:prstGeom>
        </p:spPr>
        <p:txBody>
          <a:bodyPr>
            <a:noAutofit/>
          </a:bodyPr>
          <a:lstStyle/>
          <a:p>
            <a:pPr marL="101600" indent="0">
              <a:buNone/>
            </a:pPr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CEEW-CEF Compilation. </a:t>
            </a:r>
          </a:p>
        </p:txBody>
      </p:sp>
      <p:sp>
        <p:nvSpPr>
          <p:cNvPr id="79" name="Text Placeholder 3">
            <a:extLst>
              <a:ext uri="{FF2B5EF4-FFF2-40B4-BE49-F238E27FC236}">
                <a16:creationId xmlns:a16="http://schemas.microsoft.com/office/drawing/2014/main" id="{5266969A-F123-9349-BBD7-41E664211EA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048603" y="1562295"/>
            <a:ext cx="2254280" cy="484071"/>
          </a:xfrm>
          <a:prstGeom prst="rect">
            <a:avLst/>
          </a:prstGeom>
        </p:spPr>
        <p:txBody>
          <a:bodyPr>
            <a:noAutofit/>
          </a:bodyPr>
          <a:lstStyle/>
          <a:p>
            <a:pPr marL="101600" indent="0" algn="ctr">
              <a:buNone/>
            </a:pPr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Note:</a:t>
            </a:r>
            <a:r>
              <a:rPr lang="en-US" sz="700" b="1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IN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Market concentration is calculated as the ratio of the top five RE capacities auctioned to the total RE capacity auctioned. </a:t>
            </a:r>
          </a:p>
          <a:p>
            <a:pPr marL="101600" indent="0" algn="ctr">
              <a:buNone/>
            </a:pP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83" name="Rectangle 82"/>
          <p:cNvSpPr/>
          <p:nvPr/>
        </p:nvSpPr>
        <p:spPr>
          <a:xfrm rot="16200000">
            <a:off x="9082410" y="-91649"/>
            <a:ext cx="249623" cy="815252"/>
          </a:xfrm>
          <a:prstGeom prst="rect">
            <a:avLst/>
          </a:prstGeom>
          <a:solidFill>
            <a:srgbClr val="00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84" name="TextBox 83"/>
          <p:cNvSpPr txBox="1"/>
          <p:nvPr/>
        </p:nvSpPr>
        <p:spPr>
          <a:xfrm>
            <a:off x="8821030" y="208255"/>
            <a:ext cx="3229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8284057" y="4779402"/>
            <a:ext cx="715926" cy="418214"/>
            <a:chOff x="8284057" y="4779402"/>
            <a:chExt cx="715926" cy="418214"/>
          </a:xfrm>
        </p:grpSpPr>
        <p:sp>
          <p:nvSpPr>
            <p:cNvPr id="58" name="Rounded Rectangle 57"/>
            <p:cNvSpPr/>
            <p:nvPr/>
          </p:nvSpPr>
          <p:spPr>
            <a:xfrm>
              <a:off x="8331958" y="4779402"/>
              <a:ext cx="614149" cy="4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59" name="Group 58"/>
            <p:cNvGrpSpPr/>
            <p:nvPr/>
          </p:nvGrpSpPr>
          <p:grpSpPr>
            <a:xfrm>
              <a:off x="8284057" y="4879531"/>
              <a:ext cx="715926" cy="263969"/>
              <a:chOff x="1376812" y="1471708"/>
              <a:chExt cx="715926" cy="263969"/>
            </a:xfrm>
          </p:grpSpPr>
          <p:sp>
            <p:nvSpPr>
              <p:cNvPr id="61" name="TextBox 60"/>
              <p:cNvSpPr txBox="1"/>
              <p:nvPr/>
            </p:nvSpPr>
            <p:spPr>
              <a:xfrm>
                <a:off x="1376812" y="1535622"/>
                <a:ext cx="71592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700" b="1" dirty="0">
                    <a:solidFill>
                      <a:srgbClr val="575756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cef.ceew.in</a:t>
                </a:r>
              </a:p>
            </p:txBody>
          </p:sp>
          <p:grpSp>
            <p:nvGrpSpPr>
              <p:cNvPr id="62" name="Group 61"/>
              <p:cNvGrpSpPr/>
              <p:nvPr/>
            </p:nvGrpSpPr>
            <p:grpSpPr>
              <a:xfrm>
                <a:off x="1504037" y="1471708"/>
                <a:ext cx="436340" cy="63914"/>
                <a:chOff x="973747" y="978085"/>
                <a:chExt cx="436340" cy="63914"/>
              </a:xfrm>
            </p:grpSpPr>
            <p:sp>
              <p:nvSpPr>
                <p:cNvPr id="64" name="Oval 63"/>
                <p:cNvSpPr/>
                <p:nvPr/>
              </p:nvSpPr>
              <p:spPr>
                <a:xfrm>
                  <a:off x="1349029" y="978085"/>
                  <a:ext cx="61058" cy="61059"/>
                </a:xfrm>
                <a:prstGeom prst="ellipse">
                  <a:avLst/>
                </a:prstGeom>
                <a:solidFill>
                  <a:srgbClr val="0A9FD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85" name="Oval 84"/>
                <p:cNvSpPr/>
                <p:nvPr/>
              </p:nvSpPr>
              <p:spPr>
                <a:xfrm>
                  <a:off x="1084312" y="980940"/>
                  <a:ext cx="61058" cy="61059"/>
                </a:xfrm>
                <a:prstGeom prst="ellipse">
                  <a:avLst/>
                </a:prstGeom>
                <a:solidFill>
                  <a:srgbClr val="87BD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86" name="Oval 85"/>
                <p:cNvSpPr/>
                <p:nvPr/>
              </p:nvSpPr>
              <p:spPr>
                <a:xfrm>
                  <a:off x="973747" y="980940"/>
                  <a:ext cx="61058" cy="61059"/>
                </a:xfrm>
                <a:prstGeom prst="ellipse">
                  <a:avLst/>
                </a:prstGeom>
                <a:solidFill>
                  <a:srgbClr val="EA581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D07C6DEA-231B-45AA-B05B-9BDAB90CB1E1}"/>
              </a:ext>
            </a:extLst>
          </p:cNvPr>
          <p:cNvGrpSpPr/>
          <p:nvPr/>
        </p:nvGrpSpPr>
        <p:grpSpPr>
          <a:xfrm>
            <a:off x="3975579" y="529088"/>
            <a:ext cx="2414272" cy="1065317"/>
            <a:chOff x="3975579" y="529088"/>
            <a:chExt cx="2414272" cy="1065317"/>
          </a:xfrm>
        </p:grpSpPr>
        <p:sp>
          <p:nvSpPr>
            <p:cNvPr id="87" name="Text Placeholder 5">
              <a:extLst>
                <a:ext uri="{FF2B5EF4-FFF2-40B4-BE49-F238E27FC236}">
                  <a16:creationId xmlns:a16="http://schemas.microsoft.com/office/drawing/2014/main" id="{02FBE55A-757D-49B9-96D6-508AA8F97351}"/>
                </a:ext>
              </a:extLst>
            </p:cNvPr>
            <p:cNvSpPr txBox="1">
              <a:spLocks/>
            </p:cNvSpPr>
            <p:nvPr/>
          </p:nvSpPr>
          <p:spPr>
            <a:xfrm>
              <a:off x="4072688" y="529088"/>
              <a:ext cx="1683045" cy="880279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  <p:txBody>
            <a:bodyPr wrap="square" lIns="91440" tIns="45720" rIns="91440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spcBef>
                  <a:spcPts val="0"/>
                </a:spcBef>
                <a:spcAft>
                  <a:spcPts val="300"/>
                </a:spcAft>
                <a:buNone/>
              </a:pPr>
              <a:r>
                <a:rPr lang="en-US" sz="5000" b="1" dirty="0">
                  <a:solidFill>
                    <a:srgbClr val="009CD8"/>
                  </a:solidFill>
                  <a:latin typeface="Montserrat Alternates Black" panose="00000A00000000000000" pitchFamily="50" charset="0"/>
                  <a:ea typeface="Open Sans" panose="020B0606030504020204" pitchFamily="34" charset="0"/>
                  <a:cs typeface="Open Sans" panose="020B0606030504020204" pitchFamily="34" charset="0"/>
                </a:rPr>
                <a:t>76%</a:t>
              </a:r>
            </a:p>
          </p:txBody>
        </p:sp>
        <p:sp>
          <p:nvSpPr>
            <p:cNvPr id="90" name="Text Placeholder 5">
              <a:extLst>
                <a:ext uri="{FF2B5EF4-FFF2-40B4-BE49-F238E27FC236}">
                  <a16:creationId xmlns:a16="http://schemas.microsoft.com/office/drawing/2014/main" id="{E71FD0F9-759D-42BA-AB42-8ECC70D8BB4A}"/>
                </a:ext>
              </a:extLst>
            </p:cNvPr>
            <p:cNvSpPr txBox="1">
              <a:spLocks/>
            </p:cNvSpPr>
            <p:nvPr/>
          </p:nvSpPr>
          <p:spPr>
            <a:xfrm>
              <a:off x="3975579" y="1202567"/>
              <a:ext cx="2400329" cy="391838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  <p:txBody>
            <a:bodyPr wrap="square" lIns="91440" tIns="45720" rIns="91440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spcBef>
                  <a:spcPts val="0"/>
                </a:spcBef>
                <a:buNone/>
              </a:pPr>
              <a:r>
                <a:rPr lang="en-IN" sz="1200" b="1" dirty="0">
                  <a:solidFill>
                    <a:srgbClr val="57575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Market concentration in auctioned RE capacity</a:t>
              </a:r>
            </a:p>
          </p:txBody>
        </p:sp>
        <p:sp>
          <p:nvSpPr>
            <p:cNvPr id="91" name="Text Placeholder 5">
              <a:extLst>
                <a:ext uri="{FF2B5EF4-FFF2-40B4-BE49-F238E27FC236}">
                  <a16:creationId xmlns:a16="http://schemas.microsoft.com/office/drawing/2014/main" id="{1F225ABB-2D11-456B-B793-CD9F90888B31}"/>
                </a:ext>
              </a:extLst>
            </p:cNvPr>
            <p:cNvSpPr txBox="1">
              <a:spLocks/>
            </p:cNvSpPr>
            <p:nvPr/>
          </p:nvSpPr>
          <p:spPr>
            <a:xfrm>
              <a:off x="5512705" y="976509"/>
              <a:ext cx="877146" cy="222277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  <p:txBody>
            <a:bodyPr wrap="square" lIns="91440" tIns="45720" rIns="91440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spcBef>
                  <a:spcPts val="0"/>
                </a:spcBef>
                <a:buNone/>
              </a:pPr>
              <a:r>
                <a:rPr lang="en-US" sz="1200" dirty="0">
                  <a:solidFill>
                    <a:srgbClr val="57575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Q3 FY22</a:t>
              </a:r>
            </a:p>
          </p:txBody>
        </p:sp>
      </p:grpSp>
      <p:sp>
        <p:nvSpPr>
          <p:cNvPr id="118" name="TextBox 117">
            <a:extLst>
              <a:ext uri="{FF2B5EF4-FFF2-40B4-BE49-F238E27FC236}">
                <a16:creationId xmlns:a16="http://schemas.microsoft.com/office/drawing/2014/main" id="{97E91C38-4425-4B8D-B36C-D2A6B4B3F73F}"/>
              </a:ext>
            </a:extLst>
          </p:cNvPr>
          <p:cNvSpPr txBox="1"/>
          <p:nvPr/>
        </p:nvSpPr>
        <p:spPr>
          <a:xfrm>
            <a:off x="4000086" y="2081700"/>
            <a:ext cx="23513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Developer-wise RE capacity auctioned during Q3 FY22 (4,785 MW*)</a:t>
            </a:r>
            <a:endParaRPr lang="en-IN" sz="800" dirty="0">
              <a:solidFill>
                <a:srgbClr val="575756"/>
              </a:solidFill>
            </a:endParaRPr>
          </a:p>
        </p:txBody>
      </p:sp>
      <p:sp>
        <p:nvSpPr>
          <p:cNvPr id="68" name="Text Placeholder 3">
            <a:extLst>
              <a:ext uri="{FF2B5EF4-FFF2-40B4-BE49-F238E27FC236}">
                <a16:creationId xmlns:a16="http://schemas.microsoft.com/office/drawing/2014/main" id="{B9DF3DC2-6702-406F-9FF4-732BE3374E02}"/>
              </a:ext>
            </a:extLst>
          </p:cNvPr>
          <p:cNvSpPr txBox="1">
            <a:spLocks/>
          </p:cNvSpPr>
          <p:nvPr/>
        </p:nvSpPr>
        <p:spPr>
          <a:xfrm>
            <a:off x="3895114" y="4631263"/>
            <a:ext cx="2686142" cy="313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101600" indent="0">
              <a:buFont typeface="Open Sans"/>
              <a:buNone/>
            </a:pPr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</a:t>
            </a:r>
            <a:r>
              <a:rPr lang="en-US" sz="700" b="1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CEEW Centre for Energy Finance. *includes 2,500 MW RE+thermal RTC-II </a:t>
            </a:r>
          </a:p>
        </p:txBody>
      </p:sp>
      <p:graphicFrame>
        <p:nvGraphicFramePr>
          <p:cNvPr id="71" name="Chart 70">
            <a:extLst>
              <a:ext uri="{FF2B5EF4-FFF2-40B4-BE49-F238E27FC236}">
                <a16:creationId xmlns:a16="http://schemas.microsoft.com/office/drawing/2014/main" id="{1DC65C08-C8CB-488B-BB5E-27C53BDDC4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1453572"/>
              </p:ext>
            </p:extLst>
          </p:nvPr>
        </p:nvGraphicFramePr>
        <p:xfrm>
          <a:off x="3849931" y="2009649"/>
          <a:ext cx="2629371" cy="27910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6" name="Rounded Rectangle 87">
            <a:extLst>
              <a:ext uri="{FF2B5EF4-FFF2-40B4-BE49-F238E27FC236}">
                <a16:creationId xmlns:a16="http://schemas.microsoft.com/office/drawing/2014/main" id="{A4302CD8-F1EB-484E-82ED-1CC1EF43A6CF}"/>
              </a:ext>
            </a:extLst>
          </p:cNvPr>
          <p:cNvSpPr/>
          <p:nvPr/>
        </p:nvSpPr>
        <p:spPr>
          <a:xfrm>
            <a:off x="5952638" y="4353012"/>
            <a:ext cx="477967" cy="14125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5,370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C568DDC1-3EB3-4B74-AAD6-95C0C2DA550C}"/>
              </a:ext>
            </a:extLst>
          </p:cNvPr>
          <p:cNvSpPr txBox="1"/>
          <p:nvPr/>
        </p:nvSpPr>
        <p:spPr>
          <a:xfrm>
            <a:off x="1005100" y="4056456"/>
            <a:ext cx="2858721" cy="551691"/>
          </a:xfrm>
          <a:prstGeom prst="roundRect">
            <a:avLst/>
          </a:prstGeom>
          <a:noFill/>
          <a:ln>
            <a:solidFill>
              <a:srgbClr val="009CD8"/>
            </a:solidFill>
          </a:ln>
        </p:spPr>
        <p:txBody>
          <a:bodyPr wrap="square" lIns="45720" rIns="45720" rtlCol="0">
            <a:spAutoFit/>
          </a:bodyPr>
          <a:lstStyle/>
          <a:p>
            <a:pPr>
              <a:spcAft>
                <a:spcPts val="600"/>
              </a:spcAft>
            </a:pPr>
            <a:endParaRPr lang="en-GB" sz="7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9C4448CF-71FD-4C41-877B-4AE6CEA057E6}"/>
              </a:ext>
            </a:extLst>
          </p:cNvPr>
          <p:cNvGrpSpPr/>
          <p:nvPr/>
        </p:nvGrpSpPr>
        <p:grpSpPr>
          <a:xfrm>
            <a:off x="0" y="531894"/>
            <a:ext cx="3865953" cy="4099369"/>
            <a:chOff x="0" y="546365"/>
            <a:chExt cx="3865953" cy="4099369"/>
          </a:xfrm>
        </p:grpSpPr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D697BAEF-21F5-406E-A2E6-9575545AC51F}"/>
                </a:ext>
              </a:extLst>
            </p:cNvPr>
            <p:cNvGrpSpPr/>
            <p:nvPr/>
          </p:nvGrpSpPr>
          <p:grpSpPr>
            <a:xfrm>
              <a:off x="0" y="546365"/>
              <a:ext cx="3861915" cy="4099369"/>
              <a:chOff x="-268616" y="915090"/>
              <a:chExt cx="5706434" cy="5558550"/>
            </a:xfrm>
          </p:grpSpPr>
          <p:sp>
            <p:nvSpPr>
              <p:cNvPr id="145" name="Text Placeholder 5">
                <a:extLst>
                  <a:ext uri="{FF2B5EF4-FFF2-40B4-BE49-F238E27FC236}">
                    <a16:creationId xmlns:a16="http://schemas.microsoft.com/office/drawing/2014/main" id="{40052E95-7FEF-471C-965A-18B089DBD01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46551" y="5760786"/>
                <a:ext cx="983494" cy="286540"/>
              </a:xfrm>
              <a:prstGeom prst="rect">
                <a:avLst/>
              </a:prstGeom>
              <a:noFill/>
              <a:ln w="12700">
                <a:noFill/>
                <a:prstDash val="dash"/>
              </a:ln>
            </p:spPr>
            <p:txBody>
              <a:bodyPr wrap="square" lIns="91440" tIns="45720" rIns="91440" bIns="45720"/>
              <a:lstStyle>
                <a:lvl1pPr marL="0" indent="0" algn="l" defTabSz="957263" rtl="0" eaLnBrk="1" fontAlgn="base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charset="0"/>
                  <a:defRPr lang="en-US"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180000" indent="-180000" algn="l" defTabSz="957263" rtl="0" eaLnBrk="1" fontAlgn="base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charset="0"/>
                  <a:buChar char="•"/>
                  <a:defRPr lang="en-US" sz="1400" kern="1200">
                    <a:solidFill>
                      <a:schemeClr val="tx2"/>
                    </a:solidFill>
                    <a:latin typeface="+mn-lt"/>
                    <a:ea typeface="+mj-ea"/>
                    <a:cs typeface="+mj-cs"/>
                  </a:defRPr>
                </a:lvl2pPr>
                <a:lvl3pPr marL="360000" indent="-180000" algn="l" defTabSz="957263" rtl="0" eaLnBrk="1" fontAlgn="base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charset="0"/>
                  <a:buChar char="‒"/>
                  <a:defRPr lang="en-US" sz="1200" kern="1200">
                    <a:solidFill>
                      <a:schemeClr val="tx2"/>
                    </a:solidFill>
                    <a:latin typeface="+mn-lt"/>
                    <a:ea typeface="+mj-ea"/>
                    <a:cs typeface="+mj-cs"/>
                  </a:defRPr>
                </a:lvl3pPr>
                <a:lvl4pPr marL="540000" indent="-180000" algn="l" defTabSz="957263" rtl="0" eaLnBrk="1" fontAlgn="base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charset="0"/>
                  <a:buChar char="•"/>
                  <a:defRPr lang="en-US" sz="1200" kern="1200">
                    <a:solidFill>
                      <a:schemeClr val="tx2"/>
                    </a:solidFill>
                    <a:latin typeface="+mn-lt"/>
                    <a:ea typeface="+mj-ea"/>
                    <a:cs typeface="+mj-cs"/>
                  </a:defRPr>
                </a:lvl4pPr>
                <a:lvl5pPr marL="720000" indent="-179388" algn="l" defTabSz="957263" rtl="0" eaLnBrk="1" fontAlgn="base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charset="0"/>
                  <a:buChar char="‒"/>
                  <a:defRPr lang="en-GB" sz="1200" kern="1200">
                    <a:solidFill>
                      <a:schemeClr val="tx2"/>
                    </a:solidFill>
                    <a:latin typeface="+mn-lt"/>
                    <a:ea typeface="+mj-ea"/>
                    <a:cs typeface="+mj-cs"/>
                  </a:defRPr>
                </a:lvl5pPr>
                <a:lvl6pPr marL="900000" indent="-180000" algn="l" defTabSz="859512" rtl="0" eaLnBrk="1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pitchFamily="34" charset="0"/>
                  <a:buChar char="•"/>
                  <a:defRPr sz="1200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6pPr>
                <a:lvl7pPr marL="1080000" indent="-180000" algn="l" defTabSz="859512" rtl="0" eaLnBrk="1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pitchFamily="34" charset="0"/>
                  <a:buChar char="‒"/>
                  <a:defRPr sz="12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7pPr>
                <a:lvl8pPr marL="1260000" indent="-180000" algn="l" defTabSz="859512" rtl="0" eaLnBrk="1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pitchFamily="34" charset="0"/>
                  <a:buChar char="•"/>
                  <a:defRPr sz="12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8pPr>
                <a:lvl9pPr marL="1440000" indent="-180000" algn="l" defTabSz="859512" rtl="0" eaLnBrk="1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pitchFamily="34" charset="0"/>
                  <a:buChar char="‒"/>
                  <a:defRPr sz="12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1" indent="0" algn="r">
                  <a:spcBef>
                    <a:spcPts val="0"/>
                  </a:spcBef>
                  <a:spcAft>
                    <a:spcPts val="300"/>
                  </a:spcAft>
                  <a:buNone/>
                </a:pPr>
                <a:r>
                  <a:rPr lang="en-US" sz="8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October</a:t>
                </a:r>
              </a:p>
              <a:p>
                <a:pPr marL="0" lvl="1" indent="0" algn="r">
                  <a:spcBef>
                    <a:spcPts val="0"/>
                  </a:spcBef>
                  <a:spcAft>
                    <a:spcPts val="300"/>
                  </a:spcAft>
                  <a:buNone/>
                </a:pPr>
                <a:r>
                  <a:rPr lang="en-US" sz="8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2021</a:t>
                </a:r>
              </a:p>
            </p:txBody>
          </p:sp>
          <p:cxnSp>
            <p:nvCxnSpPr>
              <p:cNvPr id="146" name="Straight Arrow Connector 145">
                <a:extLst>
                  <a:ext uri="{FF2B5EF4-FFF2-40B4-BE49-F238E27FC236}">
                    <a16:creationId xmlns:a16="http://schemas.microsoft.com/office/drawing/2014/main" id="{AFD7E0DA-2423-454B-91B6-0C2A6E698CA5}"/>
                  </a:ext>
                </a:extLst>
              </p:cNvPr>
              <p:cNvCxnSpPr/>
              <p:nvPr/>
            </p:nvCxnSpPr>
            <p:spPr>
              <a:xfrm flipV="1">
                <a:off x="931483" y="1342492"/>
                <a:ext cx="0" cy="453422"/>
              </a:xfrm>
              <a:prstGeom prst="straightConnector1">
                <a:avLst/>
              </a:prstGeom>
              <a:ln w="28575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7" name="Group 146">
                <a:extLst>
                  <a:ext uri="{FF2B5EF4-FFF2-40B4-BE49-F238E27FC236}">
                    <a16:creationId xmlns:a16="http://schemas.microsoft.com/office/drawing/2014/main" id="{8DD1E7CF-788B-4B99-A125-A91C11405A20}"/>
                  </a:ext>
                </a:extLst>
              </p:cNvPr>
              <p:cNvGrpSpPr/>
              <p:nvPr/>
            </p:nvGrpSpPr>
            <p:grpSpPr>
              <a:xfrm>
                <a:off x="878618" y="1861597"/>
                <a:ext cx="87256" cy="631644"/>
                <a:chOff x="3643970" y="2680885"/>
                <a:chExt cx="87256" cy="631644"/>
              </a:xfrm>
            </p:grpSpPr>
            <p:sp>
              <p:nvSpPr>
                <p:cNvPr id="172" name="Oval 171">
                  <a:extLst>
                    <a:ext uri="{FF2B5EF4-FFF2-40B4-BE49-F238E27FC236}">
                      <a16:creationId xmlns:a16="http://schemas.microsoft.com/office/drawing/2014/main" id="{FF1084DF-B1F8-448D-BB89-B635672522A3}"/>
                    </a:ext>
                  </a:extLst>
                </p:cNvPr>
                <p:cNvSpPr/>
                <p:nvPr/>
              </p:nvSpPr>
              <p:spPr>
                <a:xfrm flipV="1">
                  <a:off x="3643970" y="2680885"/>
                  <a:ext cx="87256" cy="45719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/>
                </a:p>
              </p:txBody>
            </p:sp>
            <p:cxnSp>
              <p:nvCxnSpPr>
                <p:cNvPr id="173" name="Straight Connector 172">
                  <a:extLst>
                    <a:ext uri="{FF2B5EF4-FFF2-40B4-BE49-F238E27FC236}">
                      <a16:creationId xmlns:a16="http://schemas.microsoft.com/office/drawing/2014/main" id="{92AFE80E-09AF-4D8E-B422-D237764BF166}"/>
                    </a:ext>
                  </a:extLst>
                </p:cNvPr>
                <p:cNvCxnSpPr/>
                <p:nvPr/>
              </p:nvCxnSpPr>
              <p:spPr>
                <a:xfrm>
                  <a:off x="3691955" y="2809608"/>
                  <a:ext cx="0" cy="502921"/>
                </a:xfrm>
                <a:prstGeom prst="line">
                  <a:avLst/>
                </a:prstGeom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8" name="Group 147">
                <a:extLst>
                  <a:ext uri="{FF2B5EF4-FFF2-40B4-BE49-F238E27FC236}">
                    <a16:creationId xmlns:a16="http://schemas.microsoft.com/office/drawing/2014/main" id="{393F3498-9957-454A-89C9-39E9C61E8735}"/>
                  </a:ext>
                </a:extLst>
              </p:cNvPr>
              <p:cNvGrpSpPr/>
              <p:nvPr/>
            </p:nvGrpSpPr>
            <p:grpSpPr>
              <a:xfrm>
                <a:off x="881690" y="2571620"/>
                <a:ext cx="87256" cy="823294"/>
                <a:chOff x="3643970" y="2802052"/>
                <a:chExt cx="87256" cy="823294"/>
              </a:xfrm>
            </p:grpSpPr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82BCBE08-AE06-4BA1-86DA-FFDC2D51453E}"/>
                    </a:ext>
                  </a:extLst>
                </p:cNvPr>
                <p:cNvSpPr/>
                <p:nvPr/>
              </p:nvSpPr>
              <p:spPr>
                <a:xfrm flipV="1">
                  <a:off x="3643970" y="2802052"/>
                  <a:ext cx="87256" cy="45719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cxnSp>
              <p:nvCxnSpPr>
                <p:cNvPr id="171" name="Straight Connector 170">
                  <a:extLst>
                    <a:ext uri="{FF2B5EF4-FFF2-40B4-BE49-F238E27FC236}">
                      <a16:creationId xmlns:a16="http://schemas.microsoft.com/office/drawing/2014/main" id="{82075CEB-3222-49B8-8637-395CB0C6FA06}"/>
                    </a:ext>
                  </a:extLst>
                </p:cNvPr>
                <p:cNvCxnSpPr/>
                <p:nvPr/>
              </p:nvCxnSpPr>
              <p:spPr>
                <a:xfrm>
                  <a:off x="3691955" y="2945213"/>
                  <a:ext cx="0" cy="680133"/>
                </a:xfrm>
                <a:prstGeom prst="line">
                  <a:avLst/>
                </a:prstGeom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9" name="Group 148">
                <a:extLst>
                  <a:ext uri="{FF2B5EF4-FFF2-40B4-BE49-F238E27FC236}">
                    <a16:creationId xmlns:a16="http://schemas.microsoft.com/office/drawing/2014/main" id="{B5EB4EFA-3248-4774-B8CD-B085A0E0D396}"/>
                  </a:ext>
                </a:extLst>
              </p:cNvPr>
              <p:cNvGrpSpPr/>
              <p:nvPr/>
            </p:nvGrpSpPr>
            <p:grpSpPr>
              <a:xfrm>
                <a:off x="884595" y="3485046"/>
                <a:ext cx="87256" cy="745971"/>
                <a:chOff x="3643970" y="2672431"/>
                <a:chExt cx="87256" cy="745971"/>
              </a:xfrm>
            </p:grpSpPr>
            <p:sp>
              <p:nvSpPr>
                <p:cNvPr id="168" name="Oval 167">
                  <a:extLst>
                    <a:ext uri="{FF2B5EF4-FFF2-40B4-BE49-F238E27FC236}">
                      <a16:creationId xmlns:a16="http://schemas.microsoft.com/office/drawing/2014/main" id="{01A1A502-6EBC-477F-BC38-BF6685C0F014}"/>
                    </a:ext>
                  </a:extLst>
                </p:cNvPr>
                <p:cNvSpPr/>
                <p:nvPr/>
              </p:nvSpPr>
              <p:spPr>
                <a:xfrm flipV="1">
                  <a:off x="3643970" y="2672431"/>
                  <a:ext cx="87256" cy="45719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cxnSp>
              <p:nvCxnSpPr>
                <p:cNvPr id="169" name="Straight Connector 168">
                  <a:extLst>
                    <a:ext uri="{FF2B5EF4-FFF2-40B4-BE49-F238E27FC236}">
                      <a16:creationId xmlns:a16="http://schemas.microsoft.com/office/drawing/2014/main" id="{12FE2C91-39C5-4975-A04A-0255EC15616C}"/>
                    </a:ext>
                  </a:extLst>
                </p:cNvPr>
                <p:cNvCxnSpPr/>
                <p:nvPr/>
              </p:nvCxnSpPr>
              <p:spPr>
                <a:xfrm>
                  <a:off x="3680696" y="2824955"/>
                  <a:ext cx="0" cy="593447"/>
                </a:xfrm>
                <a:prstGeom prst="line">
                  <a:avLst/>
                </a:prstGeom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0" name="Group 149">
                <a:extLst>
                  <a:ext uri="{FF2B5EF4-FFF2-40B4-BE49-F238E27FC236}">
                    <a16:creationId xmlns:a16="http://schemas.microsoft.com/office/drawing/2014/main" id="{AD97480D-02E3-4924-8B76-B6BE6B342738}"/>
                  </a:ext>
                </a:extLst>
              </p:cNvPr>
              <p:cNvGrpSpPr/>
              <p:nvPr/>
            </p:nvGrpSpPr>
            <p:grpSpPr>
              <a:xfrm>
                <a:off x="877694" y="4318237"/>
                <a:ext cx="87256" cy="667336"/>
                <a:chOff x="3632711" y="2753209"/>
                <a:chExt cx="87256" cy="667336"/>
              </a:xfrm>
            </p:grpSpPr>
            <p:sp>
              <p:nvSpPr>
                <p:cNvPr id="166" name="Oval 165">
                  <a:extLst>
                    <a:ext uri="{FF2B5EF4-FFF2-40B4-BE49-F238E27FC236}">
                      <a16:creationId xmlns:a16="http://schemas.microsoft.com/office/drawing/2014/main" id="{9C2EDF84-B46D-49A0-8B5F-964714E9B8B0}"/>
                    </a:ext>
                  </a:extLst>
                </p:cNvPr>
                <p:cNvSpPr/>
                <p:nvPr/>
              </p:nvSpPr>
              <p:spPr>
                <a:xfrm flipV="1">
                  <a:off x="3632711" y="2753209"/>
                  <a:ext cx="87256" cy="45719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cxnSp>
              <p:nvCxnSpPr>
                <p:cNvPr id="167" name="Straight Connector 166">
                  <a:extLst>
                    <a:ext uri="{FF2B5EF4-FFF2-40B4-BE49-F238E27FC236}">
                      <a16:creationId xmlns:a16="http://schemas.microsoft.com/office/drawing/2014/main" id="{968E7481-CBC6-4A70-A7EB-4A201080A79A}"/>
                    </a:ext>
                  </a:extLst>
                </p:cNvPr>
                <p:cNvCxnSpPr/>
                <p:nvPr/>
              </p:nvCxnSpPr>
              <p:spPr>
                <a:xfrm>
                  <a:off x="3670461" y="2881048"/>
                  <a:ext cx="0" cy="539497"/>
                </a:xfrm>
                <a:prstGeom prst="line">
                  <a:avLst/>
                </a:prstGeom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7583D646-5D2B-4628-A8E2-7F481C94C700}"/>
                  </a:ext>
                </a:extLst>
              </p:cNvPr>
              <p:cNvSpPr txBox="1"/>
              <p:nvPr/>
            </p:nvSpPr>
            <p:spPr>
              <a:xfrm>
                <a:off x="1201263" y="3949127"/>
                <a:ext cx="4236029" cy="813794"/>
              </a:xfrm>
              <a:prstGeom prst="rect">
                <a:avLst/>
              </a:prstGeom>
              <a:noFill/>
            </p:spPr>
            <p:txBody>
              <a:bodyPr wrap="square" lIns="45720" rIns="45720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GB" sz="700" b="1" dirty="0">
                    <a:solidFill>
                      <a:srgbClr val="009CD8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Debt investment</a:t>
                </a:r>
              </a:p>
              <a:p>
                <a:r>
                  <a:rPr lang="en-GB" sz="700" b="1" dirty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Target: </a:t>
                </a:r>
                <a:r>
                  <a:rPr lang="en-GB" sz="700" dirty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Cleantech Solar</a:t>
                </a:r>
              </a:p>
              <a:p>
                <a:r>
                  <a:rPr lang="en-GB" sz="700" b="1" dirty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Investor: </a:t>
                </a:r>
                <a:r>
                  <a:rPr lang="en-US" sz="700" dirty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NIIF Infrastructure</a:t>
                </a:r>
                <a:endParaRPr lang="en-GB" sz="7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r>
                  <a:rPr lang="en-GB" sz="700" b="1" dirty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Amount:</a:t>
                </a:r>
                <a:r>
                  <a:rPr lang="en-GB" sz="700" dirty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INR 198.2 crore (USD 26.72 million)</a:t>
                </a:r>
                <a:endParaRPr lang="en-GB" sz="700" b="1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67ED9B1B-C168-418C-97A9-AEE9442B30A1}"/>
                  </a:ext>
                </a:extLst>
              </p:cNvPr>
              <p:cNvSpPr txBox="1"/>
              <p:nvPr/>
            </p:nvSpPr>
            <p:spPr>
              <a:xfrm>
                <a:off x="1202389" y="3028796"/>
                <a:ext cx="4235429" cy="900369"/>
              </a:xfrm>
              <a:prstGeom prst="roundRect">
                <a:avLst/>
              </a:prstGeom>
              <a:solidFill>
                <a:srgbClr val="575756"/>
              </a:solidFill>
            </p:spPr>
            <p:txBody>
              <a:bodyPr wrap="square" lIns="45720" rIns="45720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GB" sz="700" b="1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Acquisition (yet to finalise)</a:t>
                </a:r>
              </a:p>
              <a:p>
                <a:pPr>
                  <a:spcAft>
                    <a:spcPts val="600"/>
                  </a:spcAft>
                </a:pPr>
                <a:r>
                  <a:rPr lang="en-GB" sz="700" b="1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Company: </a:t>
                </a:r>
                <a:r>
                  <a:rPr lang="en-GB" sz="700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Central Electronics Limited (CEL)</a:t>
                </a:r>
                <a:br>
                  <a:rPr lang="en-GB" sz="700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</a:br>
                <a:r>
                  <a:rPr lang="en-US" sz="700" b="1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Acquirer: </a:t>
                </a:r>
                <a:r>
                  <a:rPr lang="en-US" sz="700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Nandal Finance and Leasing Private Ltd.</a:t>
                </a:r>
                <a:br>
                  <a:rPr lang="en-GB" sz="700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</a:br>
                <a:r>
                  <a:rPr lang="en-GB" sz="700" b="1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Amount: </a:t>
                </a:r>
                <a:r>
                  <a:rPr lang="en-GB" sz="700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INR 210 crore (USD 28.02 million)</a:t>
                </a:r>
                <a:endParaRPr lang="en-GB" sz="7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grpSp>
            <p:nvGrpSpPr>
              <p:cNvPr id="153" name="Group 152">
                <a:extLst>
                  <a:ext uri="{FF2B5EF4-FFF2-40B4-BE49-F238E27FC236}">
                    <a16:creationId xmlns:a16="http://schemas.microsoft.com/office/drawing/2014/main" id="{2932E0BF-734F-4845-AB2E-54E7D6E6CE9C}"/>
                  </a:ext>
                </a:extLst>
              </p:cNvPr>
              <p:cNvGrpSpPr/>
              <p:nvPr/>
            </p:nvGrpSpPr>
            <p:grpSpPr>
              <a:xfrm>
                <a:off x="869330" y="5060306"/>
                <a:ext cx="87256" cy="786449"/>
                <a:chOff x="3622476" y="2771995"/>
                <a:chExt cx="87256" cy="786449"/>
              </a:xfrm>
            </p:grpSpPr>
            <p:sp>
              <p:nvSpPr>
                <p:cNvPr id="164" name="Oval 163">
                  <a:extLst>
                    <a:ext uri="{FF2B5EF4-FFF2-40B4-BE49-F238E27FC236}">
                      <a16:creationId xmlns:a16="http://schemas.microsoft.com/office/drawing/2014/main" id="{51B0C3E3-06AC-4D35-8504-18D0DFD71724}"/>
                    </a:ext>
                  </a:extLst>
                </p:cNvPr>
                <p:cNvSpPr/>
                <p:nvPr/>
              </p:nvSpPr>
              <p:spPr>
                <a:xfrm flipV="1">
                  <a:off x="3622476" y="2771995"/>
                  <a:ext cx="87256" cy="45719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cxnSp>
              <p:nvCxnSpPr>
                <p:cNvPr id="165" name="Straight Connector 164">
                  <a:extLst>
                    <a:ext uri="{FF2B5EF4-FFF2-40B4-BE49-F238E27FC236}">
                      <a16:creationId xmlns:a16="http://schemas.microsoft.com/office/drawing/2014/main" id="{FEBF21FA-528C-43A1-9334-B14E608A6950}"/>
                    </a:ext>
                  </a:extLst>
                </p:cNvPr>
                <p:cNvCxnSpPr/>
                <p:nvPr/>
              </p:nvCxnSpPr>
              <p:spPr>
                <a:xfrm>
                  <a:off x="3660226" y="2900009"/>
                  <a:ext cx="0" cy="658435"/>
                </a:xfrm>
                <a:prstGeom prst="line">
                  <a:avLst/>
                </a:prstGeom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4" name="Group 153">
                <a:extLst>
                  <a:ext uri="{FF2B5EF4-FFF2-40B4-BE49-F238E27FC236}">
                    <a16:creationId xmlns:a16="http://schemas.microsoft.com/office/drawing/2014/main" id="{5446378D-9289-40EF-B003-1A1B8527ED08}"/>
                  </a:ext>
                </a:extLst>
              </p:cNvPr>
              <p:cNvGrpSpPr/>
              <p:nvPr/>
            </p:nvGrpSpPr>
            <p:grpSpPr>
              <a:xfrm>
                <a:off x="863021" y="5919924"/>
                <a:ext cx="87256" cy="368134"/>
                <a:chOff x="3612241" y="2743816"/>
                <a:chExt cx="87256" cy="368134"/>
              </a:xfrm>
            </p:grpSpPr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id="{EF76003B-91B4-4EC1-923C-C90B2A08E97A}"/>
                    </a:ext>
                  </a:extLst>
                </p:cNvPr>
                <p:cNvSpPr/>
                <p:nvPr/>
              </p:nvSpPr>
              <p:spPr>
                <a:xfrm flipV="1">
                  <a:off x="3612241" y="2743816"/>
                  <a:ext cx="87256" cy="45719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cxnSp>
              <p:nvCxnSpPr>
                <p:cNvPr id="163" name="Straight Connector 162">
                  <a:extLst>
                    <a:ext uri="{FF2B5EF4-FFF2-40B4-BE49-F238E27FC236}">
                      <a16:creationId xmlns:a16="http://schemas.microsoft.com/office/drawing/2014/main" id="{C5C6C00F-2B83-4ABB-8E75-6549207F61E3}"/>
                    </a:ext>
                  </a:extLst>
                </p:cNvPr>
                <p:cNvCxnSpPr/>
                <p:nvPr/>
              </p:nvCxnSpPr>
              <p:spPr>
                <a:xfrm>
                  <a:off x="3655869" y="2868539"/>
                  <a:ext cx="0" cy="243411"/>
                </a:xfrm>
                <a:prstGeom prst="line">
                  <a:avLst/>
                </a:prstGeom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55" name="TextBox 154">
                <a:extLst>
                  <a:ext uri="{FF2B5EF4-FFF2-40B4-BE49-F238E27FC236}">
                    <a16:creationId xmlns:a16="http://schemas.microsoft.com/office/drawing/2014/main" id="{95CBEEF9-DCA8-43C2-A846-DBAD2E210D72}"/>
                  </a:ext>
                </a:extLst>
              </p:cNvPr>
              <p:cNvSpPr txBox="1"/>
              <p:nvPr/>
            </p:nvSpPr>
            <p:spPr>
              <a:xfrm>
                <a:off x="1201263" y="5659846"/>
                <a:ext cx="4236027" cy="813794"/>
              </a:xfrm>
              <a:prstGeom prst="rect">
                <a:avLst/>
              </a:prstGeom>
              <a:noFill/>
            </p:spPr>
            <p:txBody>
              <a:bodyPr wrap="square" lIns="45720" rIns="45720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GB" sz="700" b="1" dirty="0">
                    <a:solidFill>
                      <a:srgbClr val="009CD8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Acquisition</a:t>
                </a:r>
              </a:p>
              <a:p>
                <a:pPr>
                  <a:spcAft>
                    <a:spcPts val="600"/>
                  </a:spcAft>
                </a:pPr>
                <a:r>
                  <a:rPr lang="en-GB" sz="700" b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Target: </a:t>
                </a:r>
                <a:r>
                  <a:rPr lang="en-GB" sz="7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REC Solar Holdings</a:t>
                </a:r>
                <a:br>
                  <a:rPr lang="en-GB" sz="7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</a:br>
                <a:r>
                  <a:rPr lang="en-GB" sz="700" b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Acquirer: </a:t>
                </a:r>
                <a:r>
                  <a:rPr lang="en-GB" sz="7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Reliance New Energy Solar</a:t>
                </a:r>
                <a:br>
                  <a:rPr lang="en-GB" sz="7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</a:br>
                <a:r>
                  <a:rPr lang="en-GB" sz="700" b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Amount:</a:t>
                </a:r>
                <a:r>
                  <a:rPr lang="en-GB" sz="7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INR 5717.9 crore (USD 771 million) </a:t>
                </a:r>
                <a:endParaRPr lang="en-GB" sz="7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56" name="Text Placeholder 5">
                <a:extLst>
                  <a:ext uri="{FF2B5EF4-FFF2-40B4-BE49-F238E27FC236}">
                    <a16:creationId xmlns:a16="http://schemas.microsoft.com/office/drawing/2014/main" id="{D1E01F43-BE38-435D-98C8-88E2AE1BB0E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46551" y="915090"/>
                <a:ext cx="2510511" cy="245113"/>
              </a:xfrm>
              <a:prstGeom prst="rect">
                <a:avLst/>
              </a:prstGeom>
              <a:noFill/>
              <a:ln w="12700">
                <a:noFill/>
                <a:prstDash val="dash"/>
              </a:ln>
            </p:spPr>
            <p:txBody>
              <a:bodyPr wrap="square" lIns="91440" tIns="45720" rIns="91440" bIns="45720"/>
              <a:lstStyle>
                <a:lvl1pPr marL="0" indent="0" algn="l" defTabSz="957263" rtl="0" eaLnBrk="1" fontAlgn="base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charset="0"/>
                  <a:defRPr lang="en-US"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180000" indent="-180000" algn="l" defTabSz="957263" rtl="0" eaLnBrk="1" fontAlgn="base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charset="0"/>
                  <a:buChar char="•"/>
                  <a:defRPr lang="en-US" sz="1400" kern="1200">
                    <a:solidFill>
                      <a:schemeClr val="tx2"/>
                    </a:solidFill>
                    <a:latin typeface="+mn-lt"/>
                    <a:ea typeface="+mj-ea"/>
                    <a:cs typeface="+mj-cs"/>
                  </a:defRPr>
                </a:lvl2pPr>
                <a:lvl3pPr marL="360000" indent="-180000" algn="l" defTabSz="957263" rtl="0" eaLnBrk="1" fontAlgn="base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charset="0"/>
                  <a:buChar char="‒"/>
                  <a:defRPr lang="en-US" sz="1200" kern="1200">
                    <a:solidFill>
                      <a:schemeClr val="tx2"/>
                    </a:solidFill>
                    <a:latin typeface="+mn-lt"/>
                    <a:ea typeface="+mj-ea"/>
                    <a:cs typeface="+mj-cs"/>
                  </a:defRPr>
                </a:lvl3pPr>
                <a:lvl4pPr marL="540000" indent="-180000" algn="l" defTabSz="957263" rtl="0" eaLnBrk="1" fontAlgn="base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charset="0"/>
                  <a:buChar char="•"/>
                  <a:defRPr lang="en-US" sz="1200" kern="1200">
                    <a:solidFill>
                      <a:schemeClr val="tx2"/>
                    </a:solidFill>
                    <a:latin typeface="+mn-lt"/>
                    <a:ea typeface="+mj-ea"/>
                    <a:cs typeface="+mj-cs"/>
                  </a:defRPr>
                </a:lvl4pPr>
                <a:lvl5pPr marL="720000" indent="-179388" algn="l" defTabSz="957263" rtl="0" eaLnBrk="1" fontAlgn="base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charset="0"/>
                  <a:buChar char="‒"/>
                  <a:defRPr lang="en-GB" sz="1200" kern="1200">
                    <a:solidFill>
                      <a:schemeClr val="tx2"/>
                    </a:solidFill>
                    <a:latin typeface="+mn-lt"/>
                    <a:ea typeface="+mj-ea"/>
                    <a:cs typeface="+mj-cs"/>
                  </a:defRPr>
                </a:lvl5pPr>
                <a:lvl6pPr marL="900000" indent="-180000" algn="l" defTabSz="859512" rtl="0" eaLnBrk="1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pitchFamily="34" charset="0"/>
                  <a:buChar char="•"/>
                  <a:defRPr sz="1200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6pPr>
                <a:lvl7pPr marL="1080000" indent="-180000" algn="l" defTabSz="859512" rtl="0" eaLnBrk="1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pitchFamily="34" charset="0"/>
                  <a:buChar char="‒"/>
                  <a:defRPr sz="12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7pPr>
                <a:lvl8pPr marL="1260000" indent="-180000" algn="l" defTabSz="859512" rtl="0" eaLnBrk="1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pitchFamily="34" charset="0"/>
                  <a:buChar char="•"/>
                  <a:defRPr sz="12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8pPr>
                <a:lvl9pPr marL="1440000" indent="-180000" algn="l" defTabSz="859512" rtl="0" eaLnBrk="1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pitchFamily="34" charset="0"/>
                  <a:buChar char="‒"/>
                  <a:defRPr sz="12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1" indent="0">
                  <a:spcBef>
                    <a:spcPts val="0"/>
                  </a:spcBef>
                  <a:spcAft>
                    <a:spcPts val="300"/>
                  </a:spcAft>
                  <a:buNone/>
                </a:pPr>
                <a:r>
                  <a:rPr lang="en-US" sz="1000" b="1" dirty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Notable deals</a:t>
                </a:r>
                <a:r>
                  <a:rPr lang="en-US" sz="1000" b="1" dirty="0">
                    <a:solidFill>
                      <a:srgbClr val="9D9D9C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(Q3 FY22)</a:t>
                </a:r>
              </a:p>
            </p:txBody>
          </p:sp>
          <p:sp>
            <p:nvSpPr>
              <p:cNvPr id="157" name="TextBox 156">
                <a:extLst>
                  <a:ext uri="{FF2B5EF4-FFF2-40B4-BE49-F238E27FC236}">
                    <a16:creationId xmlns:a16="http://schemas.microsoft.com/office/drawing/2014/main" id="{25501D04-F7FE-4AEA-A544-CA40A2B33BBB}"/>
                  </a:ext>
                </a:extLst>
              </p:cNvPr>
              <p:cNvSpPr txBox="1"/>
              <p:nvPr/>
            </p:nvSpPr>
            <p:spPr>
              <a:xfrm>
                <a:off x="1213200" y="2220459"/>
                <a:ext cx="4224094" cy="813794"/>
              </a:xfrm>
              <a:prstGeom prst="rect">
                <a:avLst/>
              </a:prstGeom>
              <a:noFill/>
            </p:spPr>
            <p:txBody>
              <a:bodyPr wrap="square" lIns="45720" rIns="45720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GB" sz="700" b="1" dirty="0">
                    <a:solidFill>
                      <a:srgbClr val="009CD8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Debt investment</a:t>
                </a:r>
              </a:p>
              <a:p>
                <a:r>
                  <a:rPr lang="en-GB" sz="700" b="1" dirty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Target: </a:t>
                </a:r>
                <a:r>
                  <a:rPr lang="en-GB" sz="700" dirty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Rural Electrification Corporation Ltd.</a:t>
                </a:r>
              </a:p>
              <a:p>
                <a:r>
                  <a:rPr lang="en-GB" sz="700" b="1" dirty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Investor: </a:t>
                </a:r>
                <a:r>
                  <a:rPr lang="en-GB" sz="700" dirty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KfW Development Bank</a:t>
                </a:r>
              </a:p>
              <a:p>
                <a:r>
                  <a:rPr lang="en-GB" sz="700" b="1" dirty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Amount: </a:t>
                </a:r>
                <a:r>
                  <a:rPr lang="en-GB" sz="700" dirty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INR 1257.1 crore (USD 169.5 million)</a:t>
                </a:r>
                <a:endParaRPr lang="en-GB" sz="7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58" name="TextBox 157">
                <a:extLst>
                  <a:ext uri="{FF2B5EF4-FFF2-40B4-BE49-F238E27FC236}">
                    <a16:creationId xmlns:a16="http://schemas.microsoft.com/office/drawing/2014/main" id="{440D457B-89B3-4E47-8365-C5CE6A70482F}"/>
                  </a:ext>
                </a:extLst>
              </p:cNvPr>
              <p:cNvSpPr txBox="1"/>
              <p:nvPr/>
            </p:nvSpPr>
            <p:spPr>
              <a:xfrm>
                <a:off x="1213197" y="1359558"/>
                <a:ext cx="4224097" cy="843318"/>
              </a:xfrm>
              <a:prstGeom prst="roundRect">
                <a:avLst/>
              </a:prstGeom>
              <a:solidFill>
                <a:srgbClr val="575756"/>
              </a:solidFill>
            </p:spPr>
            <p:txBody>
              <a:bodyPr wrap="square" lIns="45720" rIns="45720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GB" sz="700" b="1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Asset acquisition</a:t>
                </a:r>
              </a:p>
              <a:p>
                <a:pPr>
                  <a:spcAft>
                    <a:spcPts val="600"/>
                  </a:spcAft>
                </a:pPr>
                <a:r>
                  <a:rPr lang="en-GB" sz="700" b="1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Target: </a:t>
                </a:r>
                <a:r>
                  <a:rPr lang="en-US" sz="700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Ayana Renewables (250 MW solar project) </a:t>
                </a:r>
                <a:br>
                  <a:rPr lang="en-US" sz="700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</a:br>
                <a:r>
                  <a:rPr lang="en-GB" sz="700" b="1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Acquirer: </a:t>
                </a:r>
                <a:r>
                  <a:rPr lang="en-GB" sz="700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Acme Solar </a:t>
                </a:r>
                <a:br>
                  <a:rPr lang="en-GB" sz="700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</a:br>
                <a:r>
                  <a:rPr lang="en-GB" sz="700" b="1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Amount: </a:t>
                </a:r>
                <a:r>
                  <a:rPr lang="en-GB" sz="700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-</a:t>
                </a:r>
              </a:p>
            </p:txBody>
          </p:sp>
          <p:sp>
            <p:nvSpPr>
              <p:cNvPr id="159" name="Text Placeholder 5">
                <a:extLst>
                  <a:ext uri="{FF2B5EF4-FFF2-40B4-BE49-F238E27FC236}">
                    <a16:creationId xmlns:a16="http://schemas.microsoft.com/office/drawing/2014/main" id="{71B6AF12-CA0F-4FB8-B70E-3AF5ACF9272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173220" y="3281456"/>
                <a:ext cx="1094469" cy="247738"/>
              </a:xfrm>
              <a:prstGeom prst="rect">
                <a:avLst/>
              </a:prstGeom>
              <a:noFill/>
              <a:ln w="12700">
                <a:noFill/>
                <a:prstDash val="dash"/>
              </a:ln>
            </p:spPr>
            <p:txBody>
              <a:bodyPr wrap="square" lIns="91440" tIns="45720" rIns="91440" bIns="45720"/>
              <a:lstStyle>
                <a:lvl1pPr marL="0" indent="0" algn="l" defTabSz="957263" rtl="0" eaLnBrk="1" fontAlgn="base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charset="0"/>
                  <a:defRPr lang="en-US"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180000" indent="-180000" algn="l" defTabSz="957263" rtl="0" eaLnBrk="1" fontAlgn="base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charset="0"/>
                  <a:buChar char="•"/>
                  <a:defRPr lang="en-US" sz="1400" kern="1200">
                    <a:solidFill>
                      <a:schemeClr val="tx2"/>
                    </a:solidFill>
                    <a:latin typeface="+mn-lt"/>
                    <a:ea typeface="+mj-ea"/>
                    <a:cs typeface="+mj-cs"/>
                  </a:defRPr>
                </a:lvl2pPr>
                <a:lvl3pPr marL="360000" indent="-180000" algn="l" defTabSz="957263" rtl="0" eaLnBrk="1" fontAlgn="base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charset="0"/>
                  <a:buChar char="‒"/>
                  <a:defRPr lang="en-US" sz="1200" kern="1200">
                    <a:solidFill>
                      <a:schemeClr val="tx2"/>
                    </a:solidFill>
                    <a:latin typeface="+mn-lt"/>
                    <a:ea typeface="+mj-ea"/>
                    <a:cs typeface="+mj-cs"/>
                  </a:defRPr>
                </a:lvl3pPr>
                <a:lvl4pPr marL="540000" indent="-180000" algn="l" defTabSz="957263" rtl="0" eaLnBrk="1" fontAlgn="base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charset="0"/>
                  <a:buChar char="•"/>
                  <a:defRPr lang="en-US" sz="1200" kern="1200">
                    <a:solidFill>
                      <a:schemeClr val="tx2"/>
                    </a:solidFill>
                    <a:latin typeface="+mn-lt"/>
                    <a:ea typeface="+mj-ea"/>
                    <a:cs typeface="+mj-cs"/>
                  </a:defRPr>
                </a:lvl4pPr>
                <a:lvl5pPr marL="720000" indent="-179388" algn="l" defTabSz="957263" rtl="0" eaLnBrk="1" fontAlgn="base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charset="0"/>
                  <a:buChar char="‒"/>
                  <a:defRPr lang="en-GB" sz="1200" kern="1200">
                    <a:solidFill>
                      <a:schemeClr val="tx2"/>
                    </a:solidFill>
                    <a:latin typeface="+mn-lt"/>
                    <a:ea typeface="+mj-ea"/>
                    <a:cs typeface="+mj-cs"/>
                  </a:defRPr>
                </a:lvl5pPr>
                <a:lvl6pPr marL="900000" indent="-180000" algn="l" defTabSz="859512" rtl="0" eaLnBrk="1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pitchFamily="34" charset="0"/>
                  <a:buChar char="•"/>
                  <a:defRPr sz="1200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6pPr>
                <a:lvl7pPr marL="1080000" indent="-180000" algn="l" defTabSz="859512" rtl="0" eaLnBrk="1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pitchFamily="34" charset="0"/>
                  <a:buChar char="‒"/>
                  <a:defRPr sz="12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7pPr>
                <a:lvl8pPr marL="1260000" indent="-180000" algn="l" defTabSz="859512" rtl="0" eaLnBrk="1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pitchFamily="34" charset="0"/>
                  <a:buChar char="•"/>
                  <a:defRPr sz="12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8pPr>
                <a:lvl9pPr marL="1440000" indent="-180000" algn="l" defTabSz="859512" rtl="0" eaLnBrk="1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pitchFamily="34" charset="0"/>
                  <a:buChar char="‒"/>
                  <a:defRPr sz="12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1" indent="0" algn="r">
                  <a:spcBef>
                    <a:spcPts val="0"/>
                  </a:spcBef>
                  <a:spcAft>
                    <a:spcPts val="300"/>
                  </a:spcAft>
                  <a:buNone/>
                </a:pPr>
                <a:r>
                  <a:rPr lang="en-US" sz="8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November</a:t>
                </a:r>
              </a:p>
              <a:p>
                <a:pPr marL="0" lvl="1" indent="0" algn="r">
                  <a:spcBef>
                    <a:spcPts val="0"/>
                  </a:spcBef>
                  <a:spcAft>
                    <a:spcPts val="300"/>
                  </a:spcAft>
                  <a:buNone/>
                </a:pPr>
                <a:r>
                  <a:rPr lang="en-US" sz="8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2021</a:t>
                </a:r>
              </a:p>
            </p:txBody>
          </p:sp>
          <p:sp>
            <p:nvSpPr>
              <p:cNvPr id="160" name="Text Placeholder 5">
                <a:extLst>
                  <a:ext uri="{FF2B5EF4-FFF2-40B4-BE49-F238E27FC236}">
                    <a16:creationId xmlns:a16="http://schemas.microsoft.com/office/drawing/2014/main" id="{785EFA41-428F-47E9-847C-F5691077BA2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268616" y="4151145"/>
                <a:ext cx="1189866" cy="303280"/>
              </a:xfrm>
              <a:prstGeom prst="rect">
                <a:avLst/>
              </a:prstGeom>
              <a:noFill/>
              <a:ln w="12700">
                <a:noFill/>
                <a:prstDash val="dash"/>
              </a:ln>
            </p:spPr>
            <p:txBody>
              <a:bodyPr wrap="square" lIns="91440" tIns="45720" rIns="91440" bIns="45720"/>
              <a:lstStyle>
                <a:lvl1pPr marL="0" indent="0" algn="l" defTabSz="957263" rtl="0" eaLnBrk="1" fontAlgn="base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charset="0"/>
                  <a:defRPr lang="en-US"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180000" indent="-180000" algn="l" defTabSz="957263" rtl="0" eaLnBrk="1" fontAlgn="base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charset="0"/>
                  <a:buChar char="•"/>
                  <a:defRPr lang="en-US" sz="1400" kern="1200">
                    <a:solidFill>
                      <a:schemeClr val="tx2"/>
                    </a:solidFill>
                    <a:latin typeface="+mn-lt"/>
                    <a:ea typeface="+mj-ea"/>
                    <a:cs typeface="+mj-cs"/>
                  </a:defRPr>
                </a:lvl2pPr>
                <a:lvl3pPr marL="360000" indent="-180000" algn="l" defTabSz="957263" rtl="0" eaLnBrk="1" fontAlgn="base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charset="0"/>
                  <a:buChar char="‒"/>
                  <a:defRPr lang="en-US" sz="1200" kern="1200">
                    <a:solidFill>
                      <a:schemeClr val="tx2"/>
                    </a:solidFill>
                    <a:latin typeface="+mn-lt"/>
                    <a:ea typeface="+mj-ea"/>
                    <a:cs typeface="+mj-cs"/>
                  </a:defRPr>
                </a:lvl3pPr>
                <a:lvl4pPr marL="540000" indent="-180000" algn="l" defTabSz="957263" rtl="0" eaLnBrk="1" fontAlgn="base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charset="0"/>
                  <a:buChar char="•"/>
                  <a:defRPr lang="en-US" sz="1200" kern="1200">
                    <a:solidFill>
                      <a:schemeClr val="tx2"/>
                    </a:solidFill>
                    <a:latin typeface="+mn-lt"/>
                    <a:ea typeface="+mj-ea"/>
                    <a:cs typeface="+mj-cs"/>
                  </a:defRPr>
                </a:lvl4pPr>
                <a:lvl5pPr marL="720000" indent="-179388" algn="l" defTabSz="957263" rtl="0" eaLnBrk="1" fontAlgn="base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charset="0"/>
                  <a:buChar char="‒"/>
                  <a:defRPr lang="en-GB" sz="1200" kern="1200">
                    <a:solidFill>
                      <a:schemeClr val="tx2"/>
                    </a:solidFill>
                    <a:latin typeface="+mn-lt"/>
                    <a:ea typeface="+mj-ea"/>
                    <a:cs typeface="+mj-cs"/>
                  </a:defRPr>
                </a:lvl5pPr>
                <a:lvl6pPr marL="900000" indent="-180000" algn="l" defTabSz="859512" rtl="0" eaLnBrk="1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pitchFamily="34" charset="0"/>
                  <a:buChar char="•"/>
                  <a:defRPr sz="1200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6pPr>
                <a:lvl7pPr marL="1080000" indent="-180000" algn="l" defTabSz="859512" rtl="0" eaLnBrk="1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pitchFamily="34" charset="0"/>
                  <a:buChar char="‒"/>
                  <a:defRPr sz="12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7pPr>
                <a:lvl8pPr marL="1260000" indent="-180000" algn="l" defTabSz="859512" rtl="0" eaLnBrk="1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pitchFamily="34" charset="0"/>
                  <a:buChar char="•"/>
                  <a:defRPr sz="12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8pPr>
                <a:lvl9pPr marL="1440000" indent="-180000" algn="l" defTabSz="859512" rtl="0" eaLnBrk="1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pitchFamily="34" charset="0"/>
                  <a:buChar char="‒"/>
                  <a:defRPr sz="12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1" indent="0" algn="r">
                  <a:spcBef>
                    <a:spcPts val="0"/>
                  </a:spcBef>
                  <a:spcAft>
                    <a:spcPts val="300"/>
                  </a:spcAft>
                  <a:buNone/>
                </a:pPr>
                <a:r>
                  <a:rPr lang="en-US" sz="8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October </a:t>
                </a:r>
              </a:p>
              <a:p>
                <a:pPr marL="0" lvl="1" indent="0" algn="r">
                  <a:spcBef>
                    <a:spcPts val="0"/>
                  </a:spcBef>
                  <a:spcAft>
                    <a:spcPts val="300"/>
                  </a:spcAft>
                  <a:buNone/>
                </a:pPr>
                <a:r>
                  <a:rPr lang="en-US" sz="8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2021</a:t>
                </a:r>
              </a:p>
            </p:txBody>
          </p:sp>
          <p:sp>
            <p:nvSpPr>
              <p:cNvPr id="161" name="Text Placeholder 5">
                <a:extLst>
                  <a:ext uri="{FF2B5EF4-FFF2-40B4-BE49-F238E27FC236}">
                    <a16:creationId xmlns:a16="http://schemas.microsoft.com/office/drawing/2014/main" id="{740422A2-7EA9-4749-AA34-F656ECDAF13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268616" y="4888042"/>
                <a:ext cx="1189865" cy="285305"/>
              </a:xfrm>
              <a:prstGeom prst="rect">
                <a:avLst/>
              </a:prstGeom>
              <a:noFill/>
              <a:ln w="12700">
                <a:noFill/>
                <a:prstDash val="dash"/>
              </a:ln>
            </p:spPr>
            <p:txBody>
              <a:bodyPr wrap="square" lIns="91440" tIns="45720" rIns="91440" bIns="45720"/>
              <a:lstStyle>
                <a:lvl1pPr marL="0" indent="0" algn="l" defTabSz="957263" rtl="0" eaLnBrk="1" fontAlgn="base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charset="0"/>
                  <a:defRPr lang="en-US"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180000" indent="-180000" algn="l" defTabSz="957263" rtl="0" eaLnBrk="1" fontAlgn="base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charset="0"/>
                  <a:buChar char="•"/>
                  <a:defRPr lang="en-US" sz="1400" kern="1200">
                    <a:solidFill>
                      <a:schemeClr val="tx2"/>
                    </a:solidFill>
                    <a:latin typeface="+mn-lt"/>
                    <a:ea typeface="+mj-ea"/>
                    <a:cs typeface="+mj-cs"/>
                  </a:defRPr>
                </a:lvl2pPr>
                <a:lvl3pPr marL="360000" indent="-180000" algn="l" defTabSz="957263" rtl="0" eaLnBrk="1" fontAlgn="base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charset="0"/>
                  <a:buChar char="‒"/>
                  <a:defRPr lang="en-US" sz="1200" kern="1200">
                    <a:solidFill>
                      <a:schemeClr val="tx2"/>
                    </a:solidFill>
                    <a:latin typeface="+mn-lt"/>
                    <a:ea typeface="+mj-ea"/>
                    <a:cs typeface="+mj-cs"/>
                  </a:defRPr>
                </a:lvl3pPr>
                <a:lvl4pPr marL="540000" indent="-180000" algn="l" defTabSz="957263" rtl="0" eaLnBrk="1" fontAlgn="base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charset="0"/>
                  <a:buChar char="•"/>
                  <a:defRPr lang="en-US" sz="1200" kern="1200">
                    <a:solidFill>
                      <a:schemeClr val="tx2"/>
                    </a:solidFill>
                    <a:latin typeface="+mn-lt"/>
                    <a:ea typeface="+mj-ea"/>
                    <a:cs typeface="+mj-cs"/>
                  </a:defRPr>
                </a:lvl4pPr>
                <a:lvl5pPr marL="720000" indent="-179388" algn="l" defTabSz="957263" rtl="0" eaLnBrk="1" fontAlgn="base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charset="0"/>
                  <a:buChar char="‒"/>
                  <a:defRPr lang="en-GB" sz="1200" kern="1200">
                    <a:solidFill>
                      <a:schemeClr val="tx2"/>
                    </a:solidFill>
                    <a:latin typeface="+mn-lt"/>
                    <a:ea typeface="+mj-ea"/>
                    <a:cs typeface="+mj-cs"/>
                  </a:defRPr>
                </a:lvl5pPr>
                <a:lvl6pPr marL="900000" indent="-180000" algn="l" defTabSz="859512" rtl="0" eaLnBrk="1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pitchFamily="34" charset="0"/>
                  <a:buChar char="•"/>
                  <a:defRPr sz="1200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6pPr>
                <a:lvl7pPr marL="1080000" indent="-180000" algn="l" defTabSz="859512" rtl="0" eaLnBrk="1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pitchFamily="34" charset="0"/>
                  <a:buChar char="‒"/>
                  <a:defRPr sz="12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7pPr>
                <a:lvl8pPr marL="1260000" indent="-180000" algn="l" defTabSz="859512" rtl="0" eaLnBrk="1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pitchFamily="34" charset="0"/>
                  <a:buChar char="•"/>
                  <a:defRPr sz="12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8pPr>
                <a:lvl9pPr marL="1440000" indent="-180000" algn="l" defTabSz="859512" rtl="0" eaLnBrk="1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pitchFamily="34" charset="0"/>
                  <a:buChar char="‒"/>
                  <a:defRPr sz="12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1" indent="0" algn="r">
                  <a:spcBef>
                    <a:spcPts val="0"/>
                  </a:spcBef>
                  <a:spcAft>
                    <a:spcPts val="300"/>
                  </a:spcAft>
                  <a:buNone/>
                </a:pPr>
                <a:r>
                  <a:rPr lang="en-US" sz="8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October</a:t>
                </a:r>
              </a:p>
              <a:p>
                <a:pPr marL="0" lvl="1" indent="0" algn="r">
                  <a:spcBef>
                    <a:spcPts val="0"/>
                  </a:spcBef>
                  <a:spcAft>
                    <a:spcPts val="300"/>
                  </a:spcAft>
                  <a:buNone/>
                </a:pPr>
                <a:r>
                  <a:rPr lang="en-US" sz="8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 2021</a:t>
                </a:r>
              </a:p>
            </p:txBody>
          </p:sp>
        </p:grpSp>
        <p:sp>
          <p:nvSpPr>
            <p:cNvPr id="142" name="Text Placeholder 5">
              <a:extLst>
                <a:ext uri="{FF2B5EF4-FFF2-40B4-BE49-F238E27FC236}">
                  <a16:creationId xmlns:a16="http://schemas.microsoft.com/office/drawing/2014/main" id="{153E95C4-CF72-4053-B084-BA53AFF99A03}"/>
                </a:ext>
              </a:extLst>
            </p:cNvPr>
            <p:cNvSpPr txBox="1">
              <a:spLocks/>
            </p:cNvSpPr>
            <p:nvPr/>
          </p:nvSpPr>
          <p:spPr>
            <a:xfrm>
              <a:off x="58954" y="1614914"/>
              <a:ext cx="740698" cy="182704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  <p:txBody>
            <a:bodyPr wrap="square" lIns="91440" tIns="45720" rIns="91440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r">
                <a:spcBef>
                  <a:spcPts val="0"/>
                </a:spcBef>
                <a:spcAft>
                  <a:spcPts val="300"/>
                </a:spcAft>
                <a:buNone/>
              </a:pPr>
              <a:r>
                <a:rPr lang="en-US" sz="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December</a:t>
              </a:r>
            </a:p>
            <a:p>
              <a:pPr marL="0" lvl="1" indent="0" algn="r">
                <a:spcBef>
                  <a:spcPts val="0"/>
                </a:spcBef>
                <a:spcAft>
                  <a:spcPts val="300"/>
                </a:spcAft>
                <a:buNone/>
              </a:pPr>
              <a:r>
                <a:rPr lang="en-US" sz="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2021</a:t>
              </a:r>
            </a:p>
          </p:txBody>
        </p:sp>
        <p:sp>
          <p:nvSpPr>
            <p:cNvPr id="143" name="Text Placeholder 5">
              <a:extLst>
                <a:ext uri="{FF2B5EF4-FFF2-40B4-BE49-F238E27FC236}">
                  <a16:creationId xmlns:a16="http://schemas.microsoft.com/office/drawing/2014/main" id="{10ECC646-C76B-4218-A9B4-F4DB6F53AF5A}"/>
                </a:ext>
              </a:extLst>
            </p:cNvPr>
            <p:cNvSpPr txBox="1">
              <a:spLocks/>
            </p:cNvSpPr>
            <p:nvPr/>
          </p:nvSpPr>
          <p:spPr>
            <a:xfrm>
              <a:off x="58954" y="1107491"/>
              <a:ext cx="740698" cy="182704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  <p:txBody>
            <a:bodyPr wrap="square" lIns="91440" tIns="45720" rIns="91440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r">
                <a:spcBef>
                  <a:spcPts val="0"/>
                </a:spcBef>
                <a:spcAft>
                  <a:spcPts val="300"/>
                </a:spcAft>
                <a:buNone/>
              </a:pPr>
              <a:r>
                <a:rPr lang="en-US" sz="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December</a:t>
              </a:r>
            </a:p>
            <a:p>
              <a:pPr marL="0" lvl="1" indent="0" algn="r">
                <a:spcBef>
                  <a:spcPts val="0"/>
                </a:spcBef>
                <a:spcAft>
                  <a:spcPts val="300"/>
                </a:spcAft>
                <a:buNone/>
              </a:pPr>
              <a:r>
                <a:rPr lang="en-US" sz="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2021</a:t>
              </a: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3C4C6DA3-7F09-48F7-B6D7-8EEF52A35942}"/>
                </a:ext>
              </a:extLst>
            </p:cNvPr>
            <p:cNvSpPr txBox="1"/>
            <p:nvPr/>
          </p:nvSpPr>
          <p:spPr>
            <a:xfrm>
              <a:off x="999563" y="3382829"/>
              <a:ext cx="2866390" cy="664012"/>
            </a:xfrm>
            <a:prstGeom prst="roundRect">
              <a:avLst/>
            </a:prstGeom>
            <a:solidFill>
              <a:srgbClr val="575756"/>
            </a:solidFill>
          </p:spPr>
          <p:txBody>
            <a:bodyPr wrap="square" lIns="45720" rIns="45720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GB" sz="7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Debt investment</a:t>
              </a:r>
            </a:p>
            <a:p>
              <a:pPr>
                <a:spcAft>
                  <a:spcPts val="600"/>
                </a:spcAft>
              </a:pPr>
              <a:r>
                <a:rPr lang="en-GB" sz="7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Target: </a:t>
              </a:r>
              <a:r>
                <a:rPr lang="en-GB" sz="7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Vector Green</a:t>
              </a:r>
              <a:br>
                <a:rPr lang="en-GB" sz="7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en-GB" sz="7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Investor: </a:t>
              </a:r>
              <a:r>
                <a:rPr lang="en-US" sz="7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Indian Renewable Energy Development Agency Ltd.</a:t>
              </a:r>
              <a:br>
                <a:rPr lang="en-GB" sz="7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en-GB" sz="7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Amount:</a:t>
              </a:r>
              <a:r>
                <a:rPr lang="en-GB" sz="7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INR 1100 crore (USD 184 million)</a:t>
              </a:r>
            </a:p>
          </p:txBody>
        </p:sp>
      </p:grpSp>
      <p:sp>
        <p:nvSpPr>
          <p:cNvPr id="174" name="TextBox 173">
            <a:extLst>
              <a:ext uri="{FF2B5EF4-FFF2-40B4-BE49-F238E27FC236}">
                <a16:creationId xmlns:a16="http://schemas.microsoft.com/office/drawing/2014/main" id="{A85085A7-AA2F-4EA1-97F5-1854372D7F15}"/>
              </a:ext>
            </a:extLst>
          </p:cNvPr>
          <p:cNvSpPr txBox="1"/>
          <p:nvPr/>
        </p:nvSpPr>
        <p:spPr>
          <a:xfrm>
            <a:off x="1006318" y="1511992"/>
            <a:ext cx="2858721" cy="551691"/>
          </a:xfrm>
          <a:prstGeom prst="roundRect">
            <a:avLst/>
          </a:prstGeom>
          <a:noFill/>
          <a:ln>
            <a:solidFill>
              <a:srgbClr val="009CD8"/>
            </a:solidFill>
          </a:ln>
        </p:spPr>
        <p:txBody>
          <a:bodyPr wrap="square" lIns="45720" rIns="45720" rtlCol="0">
            <a:spAutoFit/>
          </a:bodyPr>
          <a:lstStyle/>
          <a:p>
            <a:pPr>
              <a:spcAft>
                <a:spcPts val="600"/>
              </a:spcAft>
            </a:pPr>
            <a:endParaRPr lang="en-GB" sz="7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1A796B57-F879-453E-95DE-72C9A7F00E63}"/>
              </a:ext>
            </a:extLst>
          </p:cNvPr>
          <p:cNvSpPr txBox="1"/>
          <p:nvPr/>
        </p:nvSpPr>
        <p:spPr>
          <a:xfrm>
            <a:off x="1005103" y="2783614"/>
            <a:ext cx="2858721" cy="551691"/>
          </a:xfrm>
          <a:prstGeom prst="roundRect">
            <a:avLst/>
          </a:prstGeom>
          <a:noFill/>
          <a:ln>
            <a:solidFill>
              <a:srgbClr val="009CD8"/>
            </a:solidFill>
          </a:ln>
        </p:spPr>
        <p:txBody>
          <a:bodyPr wrap="square" lIns="45720" rIns="45720" rtlCol="0">
            <a:spAutoFit/>
          </a:bodyPr>
          <a:lstStyle/>
          <a:p>
            <a:pPr>
              <a:spcAft>
                <a:spcPts val="600"/>
              </a:spcAft>
            </a:pPr>
            <a:endParaRPr lang="en-GB" sz="7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4640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F8E1358D-7512-A846-9A33-83B4D995D0D5}"/>
              </a:ext>
            </a:extLst>
          </p:cNvPr>
          <p:cNvSpPr/>
          <p:nvPr/>
        </p:nvSpPr>
        <p:spPr>
          <a:xfrm>
            <a:off x="6485302" y="523625"/>
            <a:ext cx="3238213" cy="4211127"/>
          </a:xfrm>
          <a:prstGeom prst="roundRect">
            <a:avLst/>
          </a:prstGeom>
          <a:solidFill>
            <a:srgbClr val="C3E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7" name="Rectangle 26"/>
          <p:cNvSpPr/>
          <p:nvPr/>
        </p:nvSpPr>
        <p:spPr>
          <a:xfrm rot="16200000">
            <a:off x="9082410" y="-91649"/>
            <a:ext cx="249623" cy="815252"/>
          </a:xfrm>
          <a:prstGeom prst="rect">
            <a:avLst/>
          </a:prstGeom>
          <a:solidFill>
            <a:srgbClr val="00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8" name="TextBox 27"/>
          <p:cNvSpPr txBox="1"/>
          <p:nvPr/>
        </p:nvSpPr>
        <p:spPr>
          <a:xfrm>
            <a:off x="8821030" y="208255"/>
            <a:ext cx="3229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8284057" y="4779402"/>
            <a:ext cx="715926" cy="418214"/>
            <a:chOff x="8284057" y="4779402"/>
            <a:chExt cx="715926" cy="418214"/>
          </a:xfrm>
        </p:grpSpPr>
        <p:sp>
          <p:nvSpPr>
            <p:cNvPr id="18" name="Rounded Rectangle 17"/>
            <p:cNvSpPr/>
            <p:nvPr/>
          </p:nvSpPr>
          <p:spPr>
            <a:xfrm>
              <a:off x="8331958" y="4779402"/>
              <a:ext cx="614149" cy="4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8284057" y="4879531"/>
              <a:ext cx="715926" cy="263969"/>
              <a:chOff x="1376812" y="1471708"/>
              <a:chExt cx="715926" cy="263969"/>
            </a:xfrm>
          </p:grpSpPr>
          <p:sp>
            <p:nvSpPr>
              <p:cNvPr id="30" name="TextBox 29"/>
              <p:cNvSpPr txBox="1"/>
              <p:nvPr/>
            </p:nvSpPr>
            <p:spPr>
              <a:xfrm>
                <a:off x="1376812" y="1535622"/>
                <a:ext cx="71592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700" b="1" dirty="0">
                    <a:solidFill>
                      <a:srgbClr val="575756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cef.ceew.in</a:t>
                </a:r>
              </a:p>
            </p:txBody>
          </p:sp>
          <p:grpSp>
            <p:nvGrpSpPr>
              <p:cNvPr id="31" name="Group 30"/>
              <p:cNvGrpSpPr/>
              <p:nvPr/>
            </p:nvGrpSpPr>
            <p:grpSpPr>
              <a:xfrm>
                <a:off x="1504037" y="1471708"/>
                <a:ext cx="436340" cy="63914"/>
                <a:chOff x="973747" y="978085"/>
                <a:chExt cx="436340" cy="63914"/>
              </a:xfrm>
            </p:grpSpPr>
            <p:sp>
              <p:nvSpPr>
                <p:cNvPr id="32" name="Oval 31"/>
                <p:cNvSpPr/>
                <p:nvPr/>
              </p:nvSpPr>
              <p:spPr>
                <a:xfrm>
                  <a:off x="1349029" y="978085"/>
                  <a:ext cx="61058" cy="61059"/>
                </a:xfrm>
                <a:prstGeom prst="ellipse">
                  <a:avLst/>
                </a:prstGeom>
                <a:solidFill>
                  <a:srgbClr val="0A9FD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33" name="Oval 32"/>
                <p:cNvSpPr/>
                <p:nvPr/>
              </p:nvSpPr>
              <p:spPr>
                <a:xfrm>
                  <a:off x="1084312" y="980940"/>
                  <a:ext cx="61058" cy="61059"/>
                </a:xfrm>
                <a:prstGeom prst="ellipse">
                  <a:avLst/>
                </a:prstGeom>
                <a:solidFill>
                  <a:srgbClr val="87BD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34" name="Oval 33"/>
                <p:cNvSpPr/>
                <p:nvPr/>
              </p:nvSpPr>
              <p:spPr>
                <a:xfrm>
                  <a:off x="973747" y="980940"/>
                  <a:ext cx="61058" cy="61059"/>
                </a:xfrm>
                <a:prstGeom prst="ellipse">
                  <a:avLst/>
                </a:prstGeom>
                <a:solidFill>
                  <a:srgbClr val="EA581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</p:grpSp>
      <p:sp>
        <p:nvSpPr>
          <p:cNvPr id="29" name="Google Shape;99;p20">
            <a:extLst>
              <a:ext uri="{FF2B5EF4-FFF2-40B4-BE49-F238E27FC236}">
                <a16:creationId xmlns:a16="http://schemas.microsoft.com/office/drawing/2014/main" id="{D96DEB2D-68F8-964B-BC49-6EA79B051AB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123746"/>
            <a:ext cx="8229600" cy="48158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GB" sz="1200" dirty="0">
                <a:solidFill>
                  <a:srgbClr val="575756"/>
                </a:solidFill>
              </a:rPr>
              <a:t>Renewable energy finance: </a:t>
            </a:r>
            <a:r>
              <a:rPr lang="en-GB" sz="1200" dirty="0">
                <a:solidFill>
                  <a:schemeClr val="accent2"/>
                </a:solidFill>
              </a:rPr>
              <a:t>in contrast to a lacklustre Indian share market during Q3 FY22, most RE stocks continued to rally up</a:t>
            </a:r>
            <a:endParaRPr lang="en-GB" sz="1200" strike="sngStrike" dirty="0">
              <a:solidFill>
                <a:srgbClr val="FF0000"/>
              </a:solidFill>
            </a:endParaRP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FBF7E5D4-3CED-F244-8A3A-3FB9EBE7D5F0}"/>
              </a:ext>
            </a:extLst>
          </p:cNvPr>
          <p:cNvSpPr txBox="1">
            <a:spLocks/>
          </p:cNvSpPr>
          <p:nvPr/>
        </p:nvSpPr>
        <p:spPr>
          <a:xfrm>
            <a:off x="191932" y="4584486"/>
            <a:ext cx="5951652" cy="36512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lang="en-US" sz="700" i="1" u="sng" dirty="0">
                <a:solidFill>
                  <a:schemeClr val="accent6">
                    <a:lumMod val="50000"/>
                  </a:schemeClr>
                </a:solidFill>
                <a:uFill>
                  <a:solidFill>
                    <a:schemeClr val="bg1"/>
                  </a:solidFill>
                </a:u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  <a:hlinkClick r:id="rId3"/>
              </a:rPr>
              <a:t>Money Control.</a:t>
            </a:r>
            <a:endParaRPr lang="en-US" sz="700" i="1" u="sng" dirty="0">
              <a:solidFill>
                <a:schemeClr val="accent6">
                  <a:lumMod val="50000"/>
                </a:schemeClr>
              </a:solidFill>
              <a:uFill>
                <a:solidFill>
                  <a:schemeClr val="bg1"/>
                </a:solidFill>
              </a:u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A86B0D1-9BEF-3C46-813B-2732C3D8A9AD}"/>
              </a:ext>
            </a:extLst>
          </p:cNvPr>
          <p:cNvCxnSpPr/>
          <p:nvPr/>
        </p:nvCxnSpPr>
        <p:spPr>
          <a:xfrm>
            <a:off x="4253948" y="944463"/>
            <a:ext cx="2066828" cy="0"/>
          </a:xfrm>
          <a:prstGeom prst="line">
            <a:avLst/>
          </a:prstGeom>
          <a:ln>
            <a:solidFill>
              <a:srgbClr val="009C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ED12F80A-14A4-1B48-A4B2-01BF81442CD8}"/>
              </a:ext>
            </a:extLst>
          </p:cNvPr>
          <p:cNvSpPr/>
          <p:nvPr/>
        </p:nvSpPr>
        <p:spPr>
          <a:xfrm>
            <a:off x="6196951" y="882550"/>
            <a:ext cx="123825" cy="123825"/>
          </a:xfrm>
          <a:prstGeom prst="ellipse">
            <a:avLst/>
          </a:prstGeom>
          <a:solidFill>
            <a:srgbClr val="00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1" name="Google Shape;100;p20">
            <a:extLst>
              <a:ext uri="{FF2B5EF4-FFF2-40B4-BE49-F238E27FC236}">
                <a16:creationId xmlns:a16="http://schemas.microsoft.com/office/drawing/2014/main" id="{C01682AC-7FC3-B54F-8029-8370E00159E6}"/>
              </a:ext>
            </a:extLst>
          </p:cNvPr>
          <p:cNvSpPr txBox="1"/>
          <p:nvPr/>
        </p:nvSpPr>
        <p:spPr>
          <a:xfrm>
            <a:off x="6554363" y="520770"/>
            <a:ext cx="2391744" cy="4144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Autofit/>
          </a:bodyPr>
          <a:lstStyle/>
          <a:p>
            <a:pPr lvl="0"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n-IN" sz="12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Takeaways &amp; Outlook</a:t>
            </a:r>
          </a:p>
          <a:p>
            <a:pPr lvl="0">
              <a:spcBef>
                <a:spcPts val="700"/>
              </a:spcBef>
            </a:pP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Despite a 1.5% decline in the market (Sensex), most RE stocks in India continued to garner investor interest during Q3 FY22. </a:t>
            </a:r>
          </a:p>
          <a:p>
            <a:pPr lvl="0">
              <a:spcBef>
                <a:spcPts val="700"/>
              </a:spcBef>
            </a:pP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Borosil Renewables was up by 102% during Q3 FY22 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and continues to hold 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a monopoly position 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in India’s solar glass manufacturing industry.</a:t>
            </a:r>
          </a:p>
          <a:p>
            <a:pPr lvl="0">
              <a:spcBef>
                <a:spcPts val="700"/>
              </a:spcBef>
            </a:pP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Suzlon Energy and Inox Wind share prices also sustained high levels with the announcement of Q2 FY22 results during Q3 FY22. 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Suzlon Energy nearly doubled its revenue in Q2 FY22 (vs Q2 FY21). On the other hand, Inox Wind saw a 34% increase in its revenue for Q2 FY22 (vs Q2 FY21). </a:t>
            </a:r>
          </a:p>
          <a:p>
            <a:pPr lvl="0">
              <a:spcBef>
                <a:spcPts val="700"/>
              </a:spcBef>
            </a:pP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With a net loss reported for the previous quarter (Q2 FY22), Azure Power, an Indian solar project developer listed on New York Stock Exchange, saw a decline in share prices during Q3 FY22. 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Meanwhile, Adani Green, a solar/wind developer listed in India, continued to gain investor interest with a consistent increase in its quarterly revenues.</a:t>
            </a:r>
          </a:p>
          <a:p>
            <a:pPr lvl="0">
              <a:spcBef>
                <a:spcPts val="700"/>
              </a:spcBef>
            </a:pP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In October 2021, Reliance New Energy Solar announced a 40% acquisition in Sterling and Wilson Solar, a solar EPC company in India.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5121318-F4D0-4176-8940-8989F97E2F15}"/>
              </a:ext>
            </a:extLst>
          </p:cNvPr>
          <p:cNvCxnSpPr/>
          <p:nvPr/>
        </p:nvCxnSpPr>
        <p:spPr>
          <a:xfrm>
            <a:off x="4253948" y="944463"/>
            <a:ext cx="2066828" cy="0"/>
          </a:xfrm>
          <a:prstGeom prst="line">
            <a:avLst/>
          </a:prstGeom>
          <a:ln>
            <a:solidFill>
              <a:srgbClr val="009C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>
            <a:extLst>
              <a:ext uri="{FF2B5EF4-FFF2-40B4-BE49-F238E27FC236}">
                <a16:creationId xmlns:a16="http://schemas.microsoft.com/office/drawing/2014/main" id="{C4F6A96F-E1E2-4178-9E0A-B8206365233A}"/>
              </a:ext>
            </a:extLst>
          </p:cNvPr>
          <p:cNvSpPr/>
          <p:nvPr/>
        </p:nvSpPr>
        <p:spPr>
          <a:xfrm>
            <a:off x="6196951" y="882550"/>
            <a:ext cx="123825" cy="123825"/>
          </a:xfrm>
          <a:prstGeom prst="ellipse">
            <a:avLst/>
          </a:prstGeom>
          <a:solidFill>
            <a:srgbClr val="00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aphicFrame>
        <p:nvGraphicFramePr>
          <p:cNvPr id="38" name="Chart 37">
            <a:extLst>
              <a:ext uri="{FF2B5EF4-FFF2-40B4-BE49-F238E27FC236}">
                <a16:creationId xmlns:a16="http://schemas.microsoft.com/office/drawing/2014/main" id="{FE294591-A192-4BB5-8152-9322B9649C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33896205"/>
              </p:ext>
            </p:extLst>
          </p:nvPr>
        </p:nvGraphicFramePr>
        <p:xfrm>
          <a:off x="254315" y="727469"/>
          <a:ext cx="5998197" cy="3799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0" name="Left Bracket 39">
            <a:extLst>
              <a:ext uri="{FF2B5EF4-FFF2-40B4-BE49-F238E27FC236}">
                <a16:creationId xmlns:a16="http://schemas.microsoft.com/office/drawing/2014/main" id="{18355724-D159-4AA9-BB48-E3AFE45388A8}"/>
              </a:ext>
            </a:extLst>
          </p:cNvPr>
          <p:cNvSpPr/>
          <p:nvPr/>
        </p:nvSpPr>
        <p:spPr>
          <a:xfrm rot="16200000">
            <a:off x="4405492" y="3690951"/>
            <a:ext cx="34350" cy="548640"/>
          </a:xfrm>
          <a:prstGeom prst="leftBracke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1" name="Text Placeholder 5">
            <a:extLst>
              <a:ext uri="{FF2B5EF4-FFF2-40B4-BE49-F238E27FC236}">
                <a16:creationId xmlns:a16="http://schemas.microsoft.com/office/drawing/2014/main" id="{8A83D472-29F1-4D99-90F8-5D6FED8A5D05}"/>
              </a:ext>
            </a:extLst>
          </p:cNvPr>
          <p:cNvSpPr txBox="1">
            <a:spLocks/>
          </p:cNvSpPr>
          <p:nvPr/>
        </p:nvSpPr>
        <p:spPr>
          <a:xfrm>
            <a:off x="4148347" y="3990633"/>
            <a:ext cx="568200" cy="204927"/>
          </a:xfrm>
          <a:prstGeom prst="rect">
            <a:avLst/>
          </a:prstGeom>
          <a:noFill/>
          <a:ln w="28575">
            <a:noFill/>
            <a:prstDash val="solid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1000"/>
              </a:spcAft>
            </a:pPr>
            <a:r>
              <a:rPr lang="en-GB" sz="700" b="1" i="1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Q1 FY22</a:t>
            </a:r>
            <a:endParaRPr lang="en-US" sz="700" i="1" dirty="0">
              <a:solidFill>
                <a:schemeClr val="bg1">
                  <a:lumMod val="6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2" name="Text Placeholder 5">
            <a:extLst>
              <a:ext uri="{FF2B5EF4-FFF2-40B4-BE49-F238E27FC236}">
                <a16:creationId xmlns:a16="http://schemas.microsoft.com/office/drawing/2014/main" id="{8F298256-74DD-4F95-BB74-5809EA6D0F36}"/>
              </a:ext>
            </a:extLst>
          </p:cNvPr>
          <p:cNvSpPr txBox="1">
            <a:spLocks/>
          </p:cNvSpPr>
          <p:nvPr/>
        </p:nvSpPr>
        <p:spPr>
          <a:xfrm>
            <a:off x="4767624" y="3990634"/>
            <a:ext cx="568200" cy="204927"/>
          </a:xfrm>
          <a:prstGeom prst="rect">
            <a:avLst/>
          </a:prstGeom>
          <a:noFill/>
          <a:ln w="28575">
            <a:noFill/>
            <a:prstDash val="solid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1000"/>
              </a:spcAft>
            </a:pPr>
            <a:r>
              <a:rPr lang="en-GB" sz="700" b="1" i="1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Q2 FY22</a:t>
            </a:r>
            <a:endParaRPr lang="en-US" sz="700" i="1" dirty="0">
              <a:solidFill>
                <a:schemeClr val="bg1">
                  <a:lumMod val="6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3" name="Text Placeholder 5">
            <a:extLst>
              <a:ext uri="{FF2B5EF4-FFF2-40B4-BE49-F238E27FC236}">
                <a16:creationId xmlns:a16="http://schemas.microsoft.com/office/drawing/2014/main" id="{FE3D5990-6EC9-4537-A060-F6EB4CA884F9}"/>
              </a:ext>
            </a:extLst>
          </p:cNvPr>
          <p:cNvSpPr txBox="1">
            <a:spLocks/>
          </p:cNvSpPr>
          <p:nvPr/>
        </p:nvSpPr>
        <p:spPr>
          <a:xfrm>
            <a:off x="5404725" y="3990634"/>
            <a:ext cx="568200" cy="204927"/>
          </a:xfrm>
          <a:prstGeom prst="rect">
            <a:avLst/>
          </a:prstGeom>
          <a:noFill/>
          <a:ln w="28575">
            <a:noFill/>
            <a:prstDash val="solid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1000"/>
              </a:spcAft>
            </a:pPr>
            <a:r>
              <a:rPr lang="en-GB" sz="700" b="1" i="1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Q3 FY22</a:t>
            </a:r>
            <a:endParaRPr lang="en-US" sz="700" i="1" dirty="0">
              <a:solidFill>
                <a:schemeClr val="bg1">
                  <a:lumMod val="6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4" name="Left Bracket 43">
            <a:extLst>
              <a:ext uri="{FF2B5EF4-FFF2-40B4-BE49-F238E27FC236}">
                <a16:creationId xmlns:a16="http://schemas.microsoft.com/office/drawing/2014/main" id="{F5B78DD8-F34F-46C9-9CED-C7F84D3A77EA}"/>
              </a:ext>
            </a:extLst>
          </p:cNvPr>
          <p:cNvSpPr/>
          <p:nvPr/>
        </p:nvSpPr>
        <p:spPr>
          <a:xfrm rot="16200000">
            <a:off x="5032885" y="3690951"/>
            <a:ext cx="34350" cy="548640"/>
          </a:xfrm>
          <a:prstGeom prst="leftBracke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2" name="Left Bracket 51">
            <a:extLst>
              <a:ext uri="{FF2B5EF4-FFF2-40B4-BE49-F238E27FC236}">
                <a16:creationId xmlns:a16="http://schemas.microsoft.com/office/drawing/2014/main" id="{B35090B8-B661-4416-8DC5-5E9D04511A2F}"/>
              </a:ext>
            </a:extLst>
          </p:cNvPr>
          <p:cNvSpPr/>
          <p:nvPr/>
        </p:nvSpPr>
        <p:spPr>
          <a:xfrm rot="16200000">
            <a:off x="5649789" y="3690951"/>
            <a:ext cx="34350" cy="548640"/>
          </a:xfrm>
          <a:prstGeom prst="leftBracke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22335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DC7DC389-F753-5246-AF0C-89B5FBA6F818}"/>
              </a:ext>
            </a:extLst>
          </p:cNvPr>
          <p:cNvSpPr/>
          <p:nvPr/>
        </p:nvSpPr>
        <p:spPr>
          <a:xfrm>
            <a:off x="6485302" y="523625"/>
            <a:ext cx="3238213" cy="4211127"/>
          </a:xfrm>
          <a:prstGeom prst="roundRect">
            <a:avLst/>
          </a:prstGeom>
          <a:solidFill>
            <a:srgbClr val="C3E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0360A977-9629-CC46-AD9C-DEB07F225895}"/>
              </a:ext>
            </a:extLst>
          </p:cNvPr>
          <p:cNvSpPr txBox="1">
            <a:spLocks/>
          </p:cNvSpPr>
          <p:nvPr/>
        </p:nvSpPr>
        <p:spPr>
          <a:xfrm>
            <a:off x="191932" y="4584486"/>
            <a:ext cx="5951652" cy="36512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lang="en-IN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Reserve Bank of India, State Bank of India, Trading Economics, Money Control and BondEvalue. * Current yield. **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SLBs are issued with specific sustainability performance targets that include predefined key performance indicators (KPIs) and allow a diverse set of issuers to obtain financing via this route. </a:t>
            </a:r>
            <a:r>
              <a:rPr lang="en-IN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28" name="Rectangle 27"/>
          <p:cNvSpPr/>
          <p:nvPr/>
        </p:nvSpPr>
        <p:spPr>
          <a:xfrm rot="16200000">
            <a:off x="9082410" y="-91649"/>
            <a:ext cx="249623" cy="815252"/>
          </a:xfrm>
          <a:prstGeom prst="rect">
            <a:avLst/>
          </a:prstGeom>
          <a:solidFill>
            <a:srgbClr val="00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9" name="TextBox 28"/>
          <p:cNvSpPr txBox="1"/>
          <p:nvPr/>
        </p:nvSpPr>
        <p:spPr>
          <a:xfrm>
            <a:off x="8821030" y="208255"/>
            <a:ext cx="3229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13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8284057" y="4779402"/>
            <a:ext cx="715926" cy="418214"/>
            <a:chOff x="8284057" y="4779402"/>
            <a:chExt cx="715926" cy="418214"/>
          </a:xfrm>
        </p:grpSpPr>
        <p:sp>
          <p:nvSpPr>
            <p:cNvPr id="18" name="Rounded Rectangle 17"/>
            <p:cNvSpPr/>
            <p:nvPr/>
          </p:nvSpPr>
          <p:spPr>
            <a:xfrm>
              <a:off x="8331958" y="4779402"/>
              <a:ext cx="614149" cy="4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8284057" y="4879531"/>
              <a:ext cx="715926" cy="263969"/>
              <a:chOff x="1376812" y="1471708"/>
              <a:chExt cx="715926" cy="263969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1376812" y="1535622"/>
                <a:ext cx="71592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700" b="1" dirty="0">
                    <a:solidFill>
                      <a:srgbClr val="575756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cef.ceew.in</a:t>
                </a:r>
              </a:p>
            </p:txBody>
          </p:sp>
          <p:grpSp>
            <p:nvGrpSpPr>
              <p:cNvPr id="31" name="Group 30"/>
              <p:cNvGrpSpPr/>
              <p:nvPr/>
            </p:nvGrpSpPr>
            <p:grpSpPr>
              <a:xfrm>
                <a:off x="1504037" y="1471708"/>
                <a:ext cx="436340" cy="63914"/>
                <a:chOff x="973747" y="978085"/>
                <a:chExt cx="436340" cy="63914"/>
              </a:xfrm>
            </p:grpSpPr>
            <p:sp>
              <p:nvSpPr>
                <p:cNvPr id="32" name="Oval 31"/>
                <p:cNvSpPr/>
                <p:nvPr/>
              </p:nvSpPr>
              <p:spPr>
                <a:xfrm>
                  <a:off x="1349029" y="978085"/>
                  <a:ext cx="61058" cy="61059"/>
                </a:xfrm>
                <a:prstGeom prst="ellipse">
                  <a:avLst/>
                </a:prstGeom>
                <a:solidFill>
                  <a:srgbClr val="0A9FD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33" name="Oval 32"/>
                <p:cNvSpPr/>
                <p:nvPr/>
              </p:nvSpPr>
              <p:spPr>
                <a:xfrm>
                  <a:off x="1084312" y="980940"/>
                  <a:ext cx="61058" cy="61059"/>
                </a:xfrm>
                <a:prstGeom prst="ellipse">
                  <a:avLst/>
                </a:prstGeom>
                <a:solidFill>
                  <a:srgbClr val="87BD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34" name="Oval 33"/>
                <p:cNvSpPr/>
                <p:nvPr/>
              </p:nvSpPr>
              <p:spPr>
                <a:xfrm>
                  <a:off x="973747" y="980940"/>
                  <a:ext cx="61058" cy="61059"/>
                </a:xfrm>
                <a:prstGeom prst="ellipse">
                  <a:avLst/>
                </a:prstGeom>
                <a:solidFill>
                  <a:srgbClr val="EA581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</p:grpSp>
      <p:sp>
        <p:nvSpPr>
          <p:cNvPr id="24" name="Google Shape;100;p20">
            <a:extLst>
              <a:ext uri="{FF2B5EF4-FFF2-40B4-BE49-F238E27FC236}">
                <a16:creationId xmlns:a16="http://schemas.microsoft.com/office/drawing/2014/main" id="{83E080B5-877B-9145-9EB4-EB0A5470BC45}"/>
              </a:ext>
            </a:extLst>
          </p:cNvPr>
          <p:cNvSpPr txBox="1"/>
          <p:nvPr/>
        </p:nvSpPr>
        <p:spPr>
          <a:xfrm>
            <a:off x="6554362" y="520770"/>
            <a:ext cx="2490585" cy="4063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Autofit/>
          </a:bodyPr>
          <a:lstStyle/>
          <a:p>
            <a:pPr lvl="0"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n-IN" sz="12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Takeaways &amp; Outlook</a:t>
            </a:r>
            <a:endParaRPr lang="en-IN" sz="800" b="1" dirty="0">
              <a:solidFill>
                <a:srgbClr val="57575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lvl="0">
              <a:spcBef>
                <a:spcPts val="700"/>
              </a:spcBef>
              <a:buSzPts val="1100"/>
            </a:pP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In the last three quarters,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 the international market witnessed a tremendous rise in green and sustainability-link bond (SBL)** issuance.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 It includes the USD 3.1 billion green bonds issued by RE developers such as Greenko, ReNew Power, Acme Solar, and Adani Green Energy. 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Additionally, JSW Steel and Adani Electricity Mumbai Limited 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raised USD 1.3 billion through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 SLB. </a:t>
            </a:r>
            <a:endParaRPr lang="en-US" sz="800" dirty="0">
              <a:solidFill>
                <a:srgbClr val="575756"/>
              </a:solidFill>
              <a:latin typeface="Open Sans"/>
              <a:ea typeface="Open Sans"/>
              <a:cs typeface="Open Sans"/>
            </a:endParaRPr>
          </a:p>
          <a:p>
            <a:pPr lvl="0">
              <a:spcBef>
                <a:spcPts val="500"/>
              </a:spcBef>
              <a:buSzPts val="1100"/>
            </a:pP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Although no new green bonds were issued in Q3 FY22, raising funds through green bonds appears promising for the RE sector in India. </a:t>
            </a:r>
          </a:p>
          <a:p>
            <a:pPr lvl="0">
              <a:spcBef>
                <a:spcPts val="600"/>
              </a:spcBef>
              <a:buSzPts val="1100"/>
            </a:pP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In the previous quarter, the international market saw the lowest-ever coupon rate (3.575%) achieved by an Indian RE developer, 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Azure Power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. Additionally, 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Vector Green Energy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 issued green bonds worth INR 1,237 crore (USD 165 million) at a coupon rate of 6.49% which is the first AAA-rated green bond in the domestic market</a:t>
            </a:r>
            <a:r>
              <a:rPr lang="en-US" sz="800" strike="sngStrike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. </a:t>
            </a:r>
          </a:p>
          <a:p>
            <a:pPr lvl="0">
              <a:spcBef>
                <a:spcPts val="600"/>
              </a:spcBef>
              <a:buSzPts val="1100"/>
            </a:pP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Apart from the NTPC bond, no notable fluctuations were observed in RE bond yields in Q3 FY22. </a:t>
            </a:r>
          </a:p>
        </p:txBody>
      </p:sp>
      <p:sp>
        <p:nvSpPr>
          <p:cNvPr id="27" name="Google Shape;99;p20">
            <a:extLst>
              <a:ext uri="{FF2B5EF4-FFF2-40B4-BE49-F238E27FC236}">
                <a16:creationId xmlns:a16="http://schemas.microsoft.com/office/drawing/2014/main" id="{B42E60E4-2A6F-1C40-95FB-1321410AA70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123746"/>
            <a:ext cx="8229600" cy="48158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1200" dirty="0">
                <a:solidFill>
                  <a:srgbClr val="575756"/>
                </a:solidFill>
              </a:rPr>
              <a:t>Renewable energy finance: </a:t>
            </a:r>
            <a:r>
              <a:rPr lang="en-US" sz="1200" dirty="0">
                <a:solidFill>
                  <a:srgbClr val="0A9FD9"/>
                </a:solidFill>
              </a:rPr>
              <a:t>bond</a:t>
            </a:r>
            <a:r>
              <a:rPr lang="en-US" sz="1200" dirty="0">
                <a:solidFill>
                  <a:srgbClr val="575756"/>
                </a:solidFill>
              </a:rPr>
              <a:t> </a:t>
            </a:r>
            <a:r>
              <a:rPr lang="en-US" sz="1200" dirty="0">
                <a:solidFill>
                  <a:srgbClr val="0A9FD9"/>
                </a:solidFill>
              </a:rPr>
              <a:t>yields largely remained flat with the exception of NTPC in Q3 FY22</a:t>
            </a:r>
            <a:br>
              <a:rPr lang="en-US" sz="1200" dirty="0">
                <a:solidFill>
                  <a:srgbClr val="0A9FD9"/>
                </a:solidFill>
              </a:rPr>
            </a:br>
            <a:endParaRPr sz="1200" strike="sngStrike" dirty="0">
              <a:solidFill>
                <a:srgbClr val="0A9FD9"/>
              </a:solidFill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D136B11-39C2-4014-A8F4-7DF38DB426BB}"/>
              </a:ext>
            </a:extLst>
          </p:cNvPr>
          <p:cNvCxnSpPr/>
          <p:nvPr/>
        </p:nvCxnSpPr>
        <p:spPr>
          <a:xfrm>
            <a:off x="2624667" y="811644"/>
            <a:ext cx="3696109" cy="0"/>
          </a:xfrm>
          <a:prstGeom prst="line">
            <a:avLst/>
          </a:prstGeom>
          <a:ln>
            <a:solidFill>
              <a:srgbClr val="009C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5BFA1B2E-15A2-44B7-9BFA-DC4316E7DB5F}"/>
              </a:ext>
            </a:extLst>
          </p:cNvPr>
          <p:cNvSpPr/>
          <p:nvPr/>
        </p:nvSpPr>
        <p:spPr>
          <a:xfrm>
            <a:off x="6202730" y="749731"/>
            <a:ext cx="123825" cy="123825"/>
          </a:xfrm>
          <a:prstGeom prst="ellipse">
            <a:avLst/>
          </a:prstGeom>
          <a:solidFill>
            <a:srgbClr val="00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aphicFrame>
        <p:nvGraphicFramePr>
          <p:cNvPr id="30" name="Chart 29">
            <a:extLst>
              <a:ext uri="{FF2B5EF4-FFF2-40B4-BE49-F238E27FC236}">
                <a16:creationId xmlns:a16="http://schemas.microsoft.com/office/drawing/2014/main" id="{7691228C-2D02-4F2B-84A5-1BE2851074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70856797"/>
              </p:ext>
            </p:extLst>
          </p:nvPr>
        </p:nvGraphicFramePr>
        <p:xfrm>
          <a:off x="260795" y="687935"/>
          <a:ext cx="6059981" cy="38139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5" name="Left Bracket 34">
            <a:extLst>
              <a:ext uri="{FF2B5EF4-FFF2-40B4-BE49-F238E27FC236}">
                <a16:creationId xmlns:a16="http://schemas.microsoft.com/office/drawing/2014/main" id="{D5C012FE-7D49-4878-88F1-A19FF5387C3A}"/>
              </a:ext>
            </a:extLst>
          </p:cNvPr>
          <p:cNvSpPr/>
          <p:nvPr/>
        </p:nvSpPr>
        <p:spPr>
          <a:xfrm rot="16200000">
            <a:off x="5938143" y="3802306"/>
            <a:ext cx="34350" cy="457200"/>
          </a:xfrm>
          <a:prstGeom prst="leftBracke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6" name="Text Placeholder 5">
            <a:extLst>
              <a:ext uri="{FF2B5EF4-FFF2-40B4-BE49-F238E27FC236}">
                <a16:creationId xmlns:a16="http://schemas.microsoft.com/office/drawing/2014/main" id="{63571DCF-0632-4BFE-BEFD-50D6C91C5D14}"/>
              </a:ext>
            </a:extLst>
          </p:cNvPr>
          <p:cNvSpPr txBox="1">
            <a:spLocks/>
          </p:cNvSpPr>
          <p:nvPr/>
        </p:nvSpPr>
        <p:spPr>
          <a:xfrm>
            <a:off x="5721791" y="4048081"/>
            <a:ext cx="568200" cy="204927"/>
          </a:xfrm>
          <a:prstGeom prst="rect">
            <a:avLst/>
          </a:prstGeom>
          <a:noFill/>
          <a:ln w="28575">
            <a:noFill/>
            <a:prstDash val="solid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1000"/>
              </a:spcAft>
            </a:pPr>
            <a:r>
              <a:rPr lang="en-GB" sz="700" b="1" i="1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Q3 FY22</a:t>
            </a:r>
            <a:endParaRPr lang="en-US" sz="700" i="1" dirty="0">
              <a:solidFill>
                <a:schemeClr val="bg1">
                  <a:lumMod val="6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9A36DA5F-0C93-4F94-9877-B98691D41589}"/>
              </a:ext>
            </a:extLst>
          </p:cNvPr>
          <p:cNvSpPr txBox="1">
            <a:spLocks/>
          </p:cNvSpPr>
          <p:nvPr/>
        </p:nvSpPr>
        <p:spPr>
          <a:xfrm>
            <a:off x="5171402" y="4070459"/>
            <a:ext cx="568200" cy="204927"/>
          </a:xfrm>
          <a:prstGeom prst="rect">
            <a:avLst/>
          </a:prstGeom>
          <a:noFill/>
          <a:ln w="28575">
            <a:noFill/>
            <a:prstDash val="solid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1000"/>
              </a:spcAft>
            </a:pPr>
            <a:r>
              <a:rPr lang="en-GB" sz="700" b="1" i="1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Q2 FY22</a:t>
            </a:r>
            <a:endParaRPr lang="en-US" sz="700" i="1" dirty="0">
              <a:solidFill>
                <a:schemeClr val="bg1">
                  <a:lumMod val="6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0" name="Text Placeholder 5">
            <a:extLst>
              <a:ext uri="{FF2B5EF4-FFF2-40B4-BE49-F238E27FC236}">
                <a16:creationId xmlns:a16="http://schemas.microsoft.com/office/drawing/2014/main" id="{C70BB075-82B2-4729-9737-9F987D3E95D5}"/>
              </a:ext>
            </a:extLst>
          </p:cNvPr>
          <p:cNvSpPr txBox="1">
            <a:spLocks/>
          </p:cNvSpPr>
          <p:nvPr/>
        </p:nvSpPr>
        <p:spPr>
          <a:xfrm>
            <a:off x="4664772" y="4058863"/>
            <a:ext cx="568200" cy="204927"/>
          </a:xfrm>
          <a:prstGeom prst="rect">
            <a:avLst/>
          </a:prstGeom>
          <a:noFill/>
          <a:ln w="28575">
            <a:noFill/>
            <a:prstDash val="solid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1000"/>
              </a:spcAft>
            </a:pPr>
            <a:r>
              <a:rPr lang="en-GB" sz="700" b="1" i="1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Q1 FY22</a:t>
            </a:r>
            <a:endParaRPr lang="en-US" sz="700" i="1" dirty="0">
              <a:solidFill>
                <a:schemeClr val="bg1">
                  <a:lumMod val="6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7" name="Left Bracket 46">
            <a:extLst>
              <a:ext uri="{FF2B5EF4-FFF2-40B4-BE49-F238E27FC236}">
                <a16:creationId xmlns:a16="http://schemas.microsoft.com/office/drawing/2014/main" id="{10759A2B-2CE9-D64C-9A26-A95F33736177}"/>
              </a:ext>
            </a:extLst>
          </p:cNvPr>
          <p:cNvSpPr/>
          <p:nvPr/>
        </p:nvSpPr>
        <p:spPr>
          <a:xfrm rot="16200000">
            <a:off x="5418962" y="3808085"/>
            <a:ext cx="34350" cy="457200"/>
          </a:xfrm>
          <a:prstGeom prst="leftBracke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8" name="Left Bracket 47">
            <a:extLst>
              <a:ext uri="{FF2B5EF4-FFF2-40B4-BE49-F238E27FC236}">
                <a16:creationId xmlns:a16="http://schemas.microsoft.com/office/drawing/2014/main" id="{A220B228-DDFE-3C49-9A9B-66EBF78332F8}"/>
              </a:ext>
            </a:extLst>
          </p:cNvPr>
          <p:cNvSpPr/>
          <p:nvPr/>
        </p:nvSpPr>
        <p:spPr>
          <a:xfrm rot="16200000">
            <a:off x="4887757" y="3802306"/>
            <a:ext cx="34350" cy="457200"/>
          </a:xfrm>
          <a:prstGeom prst="leftBracke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92621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30DA5153-EB4B-E34F-A968-CD105632D6A3}"/>
              </a:ext>
            </a:extLst>
          </p:cNvPr>
          <p:cNvSpPr/>
          <p:nvPr/>
        </p:nvSpPr>
        <p:spPr>
          <a:xfrm>
            <a:off x="6485302" y="523625"/>
            <a:ext cx="3238213" cy="4211127"/>
          </a:xfrm>
          <a:prstGeom prst="roundRect">
            <a:avLst/>
          </a:prstGeom>
          <a:solidFill>
            <a:srgbClr val="C3E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1719A63F-8F08-1241-9D45-4EAFACCE92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1290439"/>
              </p:ext>
            </p:extLst>
          </p:nvPr>
        </p:nvGraphicFramePr>
        <p:xfrm>
          <a:off x="3558845" y="800368"/>
          <a:ext cx="2778345" cy="3880436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992373">
                  <a:extLst>
                    <a:ext uri="{9D8B030D-6E8A-4147-A177-3AD203B41FA5}">
                      <a16:colId xmlns:a16="http://schemas.microsoft.com/office/drawing/2014/main" val="2145987011"/>
                    </a:ext>
                  </a:extLst>
                </a:gridCol>
                <a:gridCol w="878475">
                  <a:extLst>
                    <a:ext uri="{9D8B030D-6E8A-4147-A177-3AD203B41FA5}">
                      <a16:colId xmlns:a16="http://schemas.microsoft.com/office/drawing/2014/main" val="599864313"/>
                    </a:ext>
                  </a:extLst>
                </a:gridCol>
                <a:gridCol w="907497">
                  <a:extLst>
                    <a:ext uri="{9D8B030D-6E8A-4147-A177-3AD203B41FA5}">
                      <a16:colId xmlns:a16="http://schemas.microsoft.com/office/drawing/2014/main" val="1011207916"/>
                    </a:ext>
                  </a:extLst>
                </a:gridCol>
              </a:tblGrid>
              <a:tr h="526543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rgbClr val="57575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Project location &amp; tender issue date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rgbClr val="57575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Application &amp; technology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rgbClr val="57575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Details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3640282"/>
                  </a:ext>
                </a:extLst>
              </a:tr>
              <a:tr h="39394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7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Pan India</a:t>
                      </a:r>
                      <a:br>
                        <a:rPr lang="en-US" sz="7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</a:br>
                      <a:r>
                        <a:rPr lang="en-US" sz="7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(REMCL*)</a:t>
                      </a:r>
                      <a:br>
                        <a:rPr lang="en-US" sz="7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</a:br>
                      <a:r>
                        <a:rPr lang="en-US" sz="7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November 2021</a:t>
                      </a:r>
                      <a:endParaRPr lang="en-IN" sz="700" b="0" i="0" u="none" strike="noStrike" cap="none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150 MW RE, thermal, hydro and gas with energy storage in RTC manner 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RfS released in Q3 FY22, </a:t>
                      </a:r>
                      <a:r>
                        <a:rPr lang="en-US" sz="7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bid conclusion 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</a:t>
                      </a:r>
                      <a:r>
                        <a:rPr lang="en-US" sz="7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xpected in Q4 FY22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2993292457"/>
                  </a:ext>
                </a:extLst>
              </a:tr>
              <a:tr h="39394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7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Rajasthan</a:t>
                      </a:r>
                      <a:br>
                        <a:rPr lang="en-US" sz="7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</a:br>
                      <a:r>
                        <a:rPr lang="en-US" sz="7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(SECI)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7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October 2021</a:t>
                      </a:r>
                      <a:endParaRPr lang="en-IN" sz="700" b="0" i="0" u="none" strike="noStrike" cap="none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500 MW/1000 MWh standalone BESS (ESS-I)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Draft RfS released in Q3 FY22, </a:t>
                      </a:r>
                      <a:r>
                        <a:rPr lang="en-US" sz="7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bid conclusion 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</a:t>
                      </a:r>
                      <a:r>
                        <a:rPr lang="en-US" sz="7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xpected in Q4 FY22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215382614"/>
                  </a:ext>
                </a:extLst>
              </a:tr>
              <a:tr h="39394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Gujarat (GSECL), September 2021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35 MW solar with 57 MWh BESS (EPC)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7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Bid conclusion 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</a:t>
                      </a:r>
                      <a:r>
                        <a:rPr lang="en-US" sz="7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xpected in Q4 FY22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668976872"/>
                  </a:ext>
                </a:extLst>
              </a:tr>
              <a:tr h="43507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Greater Noida, Uttar Pradesh (NTPC),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June 2021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 MW solar with </a:t>
                      </a:r>
                    </a:p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 MW/1 MWh BESS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7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Bid conclusion 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</a:t>
                      </a:r>
                      <a:r>
                        <a:rPr lang="en-US" sz="7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xpected in Q4 FY22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600626437"/>
                  </a:ext>
                </a:extLst>
              </a:tr>
              <a:tr h="49975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Maharashtra (REMCL), 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June 2021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15 MW solar with </a:t>
                      </a:r>
                    </a:p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 MW/14 MWh BESS, (railway land)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7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Under evaluation, bid conclusion 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</a:t>
                      </a:r>
                      <a:r>
                        <a:rPr lang="en-US" sz="7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xpected in Q4 FY22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921460941"/>
                  </a:ext>
                </a:extLst>
              </a:tr>
              <a:tr h="43469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Tamil Nadu (TANGEDCO), February 2021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 MW (AC) solar power project with a 3 MWh (BESS)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7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Bid conclusion 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</a:t>
                      </a:r>
                      <a:r>
                        <a:rPr lang="en-US" sz="7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xpected in Q4 FY22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482046205"/>
                  </a:ext>
                </a:extLst>
              </a:tr>
              <a:tr h="292700">
                <a:tc>
                  <a:txBody>
                    <a:bodyPr/>
                    <a:lstStyle/>
                    <a:p>
                      <a:pPr marR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IN" sz="700" u="none" strike="noStrike" cap="non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Leh &amp; Kargil (SECI), January 2020</a:t>
                      </a:r>
                      <a:endParaRPr lang="en-IN" sz="700" b="0" i="0" u="none" strike="noStrike" cap="none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14 MW solar with 42 MWh BESS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Results 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</a:t>
                      </a:r>
                      <a:r>
                        <a:rPr lang="en-US" sz="7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xpected in Q4 FY22 (extended)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653163533"/>
                  </a:ext>
                </a:extLst>
              </a:tr>
            </a:tbl>
          </a:graphicData>
        </a:graphic>
      </p:graphicFrame>
      <p:sp>
        <p:nvSpPr>
          <p:cNvPr id="16" name="Google Shape;100;p20"/>
          <p:cNvSpPr txBox="1"/>
          <p:nvPr/>
        </p:nvSpPr>
        <p:spPr>
          <a:xfrm>
            <a:off x="6554363" y="520911"/>
            <a:ext cx="2333107" cy="4077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Autofit/>
          </a:bodyPr>
          <a:lstStyle/>
          <a:p>
            <a:pPr lvl="0"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n-IN" sz="12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Takeaways &amp; Outlook</a:t>
            </a:r>
          </a:p>
          <a:p>
            <a:pPr lvl="0">
              <a:spcBef>
                <a:spcPts val="700"/>
              </a:spcBef>
              <a:buSzPts val="1100"/>
            </a:pPr>
            <a:r>
              <a:rPr lang="en-US" sz="8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Q3 FY22 saw two notable storage tenders in India. </a:t>
            </a:r>
            <a:r>
              <a:rPr lang="en-US" sz="800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REMCL* announced a pan-India 150 MW RE with thermal, hydro, gas, or energy storage tender for RTC supply, and SECI released a draft </a:t>
            </a:r>
            <a:r>
              <a:rPr lang="en-GB" sz="800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RfS</a:t>
            </a:r>
            <a:r>
              <a:rPr lang="en-US" sz="800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for 500 MW/1000 MWh standalone BESS. </a:t>
            </a:r>
          </a:p>
          <a:p>
            <a:pPr lvl="0">
              <a:spcBef>
                <a:spcPts val="700"/>
              </a:spcBef>
              <a:buSzPts val="1100"/>
            </a:pPr>
            <a:r>
              <a:rPr lang="en-US" sz="8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Q3 FY22, SECI concluded a 100 MW solar with 120 MWh BESS tender </a:t>
            </a:r>
            <a:r>
              <a:rPr lang="en-US" sz="800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(floated in September 2020) and </a:t>
            </a:r>
            <a:r>
              <a:rPr lang="en-US" sz="8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Tata Power solar</a:t>
            </a:r>
            <a:r>
              <a:rPr lang="en-US" sz="800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emerged as the winner.</a:t>
            </a:r>
            <a:r>
              <a:rPr lang="en-US" sz="8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addition, winners of SECI’s long-pending pan India 2,500 MW RTC II (RE with thermal, hydro, gas or energy storage) bid were declared in Q3 FY22, </a:t>
            </a:r>
            <a:r>
              <a:rPr lang="en-US" sz="800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 Hindustan Thermal Projects emerging as the lowest bidder at INR 3.01/kWh.</a:t>
            </a:r>
          </a:p>
          <a:p>
            <a:pPr lvl="0">
              <a:spcBef>
                <a:spcPts val="700"/>
              </a:spcBef>
              <a:buSzPts val="1100"/>
            </a:pPr>
            <a:r>
              <a:rPr lang="en-US" sz="800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December 2021</a:t>
            </a:r>
            <a:r>
              <a:rPr lang="en-US" sz="8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8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Florida Power and Light Company (FPL) </a:t>
            </a:r>
            <a:r>
              <a:rPr lang="en-US" sz="8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unveiled one of the world’s largest solar-powered BESS in Florida, U.S., with a BESS capacity of 409 MW/ 900 MWh and a solar capacity of 74.5MW. </a:t>
            </a:r>
            <a:r>
              <a:rPr lang="en-US" sz="800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energy storage can provide a backup of more than two hours for approximately 3,29,000 homes.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0360A977-9629-CC46-AD9C-DEB07F225895}"/>
              </a:ext>
            </a:extLst>
          </p:cNvPr>
          <p:cNvSpPr txBox="1">
            <a:spLocks/>
          </p:cNvSpPr>
          <p:nvPr/>
        </p:nvSpPr>
        <p:spPr>
          <a:xfrm>
            <a:off x="171137" y="4744965"/>
            <a:ext cx="3387708" cy="32684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Press Information Bureau, India (December 2021). </a:t>
            </a:r>
            <a:endParaRPr lang="en-US" sz="700" dirty="0">
              <a:solidFill>
                <a:schemeClr val="accent6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 rot="16200000">
            <a:off x="9082410" y="-91649"/>
            <a:ext cx="249623" cy="815252"/>
          </a:xfrm>
          <a:prstGeom prst="rect">
            <a:avLst/>
          </a:prstGeom>
          <a:solidFill>
            <a:srgbClr val="00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9" name="TextBox 48"/>
          <p:cNvSpPr txBox="1"/>
          <p:nvPr/>
        </p:nvSpPr>
        <p:spPr>
          <a:xfrm>
            <a:off x="8821030" y="208255"/>
            <a:ext cx="3229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14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8284057" y="4779402"/>
            <a:ext cx="715926" cy="418214"/>
            <a:chOff x="8284057" y="4779402"/>
            <a:chExt cx="715926" cy="418214"/>
          </a:xfrm>
        </p:grpSpPr>
        <p:sp>
          <p:nvSpPr>
            <p:cNvPr id="38" name="Rounded Rectangle 37"/>
            <p:cNvSpPr/>
            <p:nvPr/>
          </p:nvSpPr>
          <p:spPr>
            <a:xfrm>
              <a:off x="8331958" y="4779402"/>
              <a:ext cx="614149" cy="4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8284057" y="4879531"/>
              <a:ext cx="715926" cy="263969"/>
              <a:chOff x="1376812" y="1471708"/>
              <a:chExt cx="715926" cy="263969"/>
            </a:xfrm>
          </p:grpSpPr>
          <p:sp>
            <p:nvSpPr>
              <p:cNvPr id="40" name="TextBox 39"/>
              <p:cNvSpPr txBox="1"/>
              <p:nvPr/>
            </p:nvSpPr>
            <p:spPr>
              <a:xfrm>
                <a:off x="1376812" y="1535622"/>
                <a:ext cx="71592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700" b="1" dirty="0">
                    <a:solidFill>
                      <a:srgbClr val="575756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cef.ceew.in</a:t>
                </a:r>
              </a:p>
            </p:txBody>
          </p:sp>
          <p:grpSp>
            <p:nvGrpSpPr>
              <p:cNvPr id="41" name="Group 40"/>
              <p:cNvGrpSpPr/>
              <p:nvPr/>
            </p:nvGrpSpPr>
            <p:grpSpPr>
              <a:xfrm>
                <a:off x="1504037" y="1471708"/>
                <a:ext cx="436340" cy="63914"/>
                <a:chOff x="973747" y="978085"/>
                <a:chExt cx="436340" cy="63914"/>
              </a:xfrm>
            </p:grpSpPr>
            <p:sp>
              <p:nvSpPr>
                <p:cNvPr id="51" name="Oval 50"/>
                <p:cNvSpPr/>
                <p:nvPr/>
              </p:nvSpPr>
              <p:spPr>
                <a:xfrm>
                  <a:off x="1349029" y="978085"/>
                  <a:ext cx="61058" cy="61059"/>
                </a:xfrm>
                <a:prstGeom prst="ellipse">
                  <a:avLst/>
                </a:prstGeom>
                <a:solidFill>
                  <a:srgbClr val="0A9FD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52" name="Oval 51"/>
                <p:cNvSpPr/>
                <p:nvPr/>
              </p:nvSpPr>
              <p:spPr>
                <a:xfrm>
                  <a:off x="1084312" y="980940"/>
                  <a:ext cx="61058" cy="61059"/>
                </a:xfrm>
                <a:prstGeom prst="ellipse">
                  <a:avLst/>
                </a:prstGeom>
                <a:solidFill>
                  <a:srgbClr val="87BD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53" name="Oval 52"/>
                <p:cNvSpPr/>
                <p:nvPr/>
              </p:nvSpPr>
              <p:spPr>
                <a:xfrm>
                  <a:off x="973747" y="980940"/>
                  <a:ext cx="61058" cy="61059"/>
                </a:xfrm>
                <a:prstGeom prst="ellipse">
                  <a:avLst/>
                </a:prstGeom>
                <a:solidFill>
                  <a:srgbClr val="EA581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</p:grp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782AFC1D-15A9-3D4C-99E6-A8E8D6473CAD}"/>
              </a:ext>
            </a:extLst>
          </p:cNvPr>
          <p:cNvSpPr txBox="1">
            <a:spLocks/>
          </p:cNvSpPr>
          <p:nvPr/>
        </p:nvSpPr>
        <p:spPr>
          <a:xfrm>
            <a:off x="3474062" y="504322"/>
            <a:ext cx="3011239" cy="256735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buNone/>
            </a:pPr>
            <a:r>
              <a:rPr lang="en-US" sz="12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India’s recent energy storage tenders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926C8CE-29B1-AE48-84DF-D25C6C64C657}"/>
              </a:ext>
            </a:extLst>
          </p:cNvPr>
          <p:cNvGrpSpPr/>
          <p:nvPr/>
        </p:nvGrpSpPr>
        <p:grpSpPr>
          <a:xfrm>
            <a:off x="185803" y="518279"/>
            <a:ext cx="3344291" cy="4157371"/>
            <a:chOff x="185803" y="518279"/>
            <a:chExt cx="3344291" cy="4157371"/>
          </a:xfrm>
        </p:grpSpPr>
        <p:sp>
          <p:nvSpPr>
            <p:cNvPr id="23" name="Text Placeholder 5">
              <a:extLst>
                <a:ext uri="{FF2B5EF4-FFF2-40B4-BE49-F238E27FC236}">
                  <a16:creationId xmlns:a16="http://schemas.microsoft.com/office/drawing/2014/main" id="{91CFEADE-18C0-0F4C-967B-08ED02542531}"/>
                </a:ext>
              </a:extLst>
            </p:cNvPr>
            <p:cNvSpPr txBox="1">
              <a:spLocks/>
            </p:cNvSpPr>
            <p:nvPr/>
          </p:nvSpPr>
          <p:spPr>
            <a:xfrm>
              <a:off x="185803" y="518279"/>
              <a:ext cx="3344291" cy="391838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  <p:txBody>
            <a:bodyPr wrap="square" lIns="91440" tIns="45720" rIns="91440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>
                <a:spcBef>
                  <a:spcPts val="0"/>
                </a:spcBef>
                <a:buNone/>
              </a:pPr>
              <a:r>
                <a:rPr lang="en-US" sz="1200" b="1" dirty="0">
                  <a:solidFill>
                    <a:srgbClr val="57575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Battery energy storage system (BESS) with solar for peak power supply</a:t>
              </a:r>
              <a:endParaRPr lang="en-US" sz="1200" b="1" strike="sngStrike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C36C747F-CC7F-C247-824D-4A5CEA454D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654" y="1027070"/>
              <a:ext cx="741458" cy="3637632"/>
            </a:xfrm>
            <a:prstGeom prst="rect">
              <a:avLst/>
            </a:prstGeom>
            <a:solidFill>
              <a:schemeClr val="accent2"/>
            </a:solidFill>
            <a:ln w="12700" algn="ctr">
              <a:noFill/>
              <a:miter lim="800000"/>
              <a:headEnd/>
              <a:tailEnd/>
            </a:ln>
          </p:spPr>
          <p:txBody>
            <a:bodyPr lIns="36000" tIns="36000" rIns="36000" bIns="36000" anchor="ctr"/>
            <a:lstStyle/>
            <a:p>
              <a:pPr defTabSz="957998" fontAlgn="b"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Grid-connected solar plus BESS project awarded </a:t>
              </a:r>
              <a:br>
                <a:rPr lang="en-US" sz="8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en-US" sz="8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(December 2021),</a:t>
              </a:r>
            </a:p>
            <a:p>
              <a:pPr defTabSz="957998" fontAlgn="b"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Chhattisgarh India. 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1294F0AD-1C64-104B-9651-42657F61A4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3111" y="1038018"/>
              <a:ext cx="2387622" cy="3637632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lIns="36000" tIns="36000" rIns="36000" bIns="36000" anchor="ctr"/>
            <a:lstStyle/>
            <a:p>
              <a:pPr marL="171450" indent="-171450" defTabSz="957998" fontAlgn="b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8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 December 2021, the </a:t>
              </a:r>
              <a:r>
                <a:rPr lang="en-US" sz="8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hlinkClick r:id="rId4"/>
                </a:rPr>
                <a:t>SECI </a:t>
              </a:r>
              <a:r>
                <a:rPr lang="en-US" sz="8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awarded a contract to Tata Power Solar Systems Limited for setting up a 100 MW solar with 40 MW/120 MWh BESS project in Rajnandgaon, Chhattisgarh, India.</a:t>
              </a:r>
            </a:p>
            <a:p>
              <a:pPr marL="171450" indent="-171450" defTabSz="957998" fontAlgn="b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8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It will be one of the largest grid-connected BESS projects in the country. It aims to demonstrate the use of large battery storage systems like BESS to supply solar power during evening peak hours. </a:t>
              </a:r>
            </a:p>
            <a:p>
              <a:pPr marL="171450" indent="-171450" defTabSz="957998" fontAlgn="b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8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The project is backed by the World Bank and SECI's internal resources and domestic loans.</a:t>
              </a:r>
            </a:p>
            <a:p>
              <a:pPr marL="171450" indent="-171450" defTabSz="957998" fontAlgn="b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8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The cost of the awarded project is estimated at INR 944.7 crore, which includes design, supply &amp; installation (DSI) costs with taxes &amp; duties, and O&amp;M cost for 10 years.</a:t>
              </a:r>
            </a:p>
          </p:txBody>
        </p:sp>
      </p:grpSp>
      <p:sp>
        <p:nvSpPr>
          <p:cNvPr id="44" name="Google Shape;99;p20">
            <a:extLst>
              <a:ext uri="{FF2B5EF4-FFF2-40B4-BE49-F238E27FC236}">
                <a16:creationId xmlns:a16="http://schemas.microsoft.com/office/drawing/2014/main" id="{754998CA-1CDA-4D21-93B7-DFE8485527B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123746"/>
            <a:ext cx="8229600" cy="48158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1200" dirty="0">
                <a:solidFill>
                  <a:srgbClr val="575756"/>
                </a:solidFill>
              </a:rPr>
              <a:t>Energy storage: </a:t>
            </a:r>
            <a:r>
              <a:rPr lang="en-US" sz="1200" dirty="0">
                <a:solidFill>
                  <a:srgbClr val="0A9FD9"/>
                </a:solidFill>
              </a:rPr>
              <a:t>RE plus storage tenders announced in India; one of the world’s largest solar-charged BESS commissioned in the U.S.</a:t>
            </a:r>
            <a:endParaRPr sz="1200" dirty="0">
              <a:solidFill>
                <a:srgbClr val="0A9FD9"/>
              </a:solidFill>
            </a:endParaRP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638F4634-200C-4F98-833F-F7948D6738B1}"/>
              </a:ext>
            </a:extLst>
          </p:cNvPr>
          <p:cNvSpPr txBox="1">
            <a:spLocks/>
          </p:cNvSpPr>
          <p:nvPr/>
        </p:nvSpPr>
        <p:spPr>
          <a:xfrm>
            <a:off x="3468159" y="4725826"/>
            <a:ext cx="3249121" cy="36512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SECI and state renewable agencies. RfS = request for selection.</a:t>
            </a:r>
            <a:b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*REMCL = Railway Energy Management Company Limited.</a:t>
            </a:r>
            <a:endParaRPr lang="en-US" sz="700" dirty="0">
              <a:solidFill>
                <a:schemeClr val="accent6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8189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EE7A4BAA-EF14-BE45-B7F7-F107C8DBE7C1}"/>
              </a:ext>
            </a:extLst>
          </p:cNvPr>
          <p:cNvSpPr/>
          <p:nvPr/>
        </p:nvSpPr>
        <p:spPr>
          <a:xfrm>
            <a:off x="6485302" y="523625"/>
            <a:ext cx="3238213" cy="4211127"/>
          </a:xfrm>
          <a:prstGeom prst="roundRect">
            <a:avLst/>
          </a:prstGeom>
          <a:solidFill>
            <a:srgbClr val="C3E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0360A977-9629-CC46-AD9C-DEB07F225895}"/>
              </a:ext>
            </a:extLst>
          </p:cNvPr>
          <p:cNvSpPr txBox="1">
            <a:spLocks/>
          </p:cNvSpPr>
          <p:nvPr/>
        </p:nvSpPr>
        <p:spPr>
          <a:xfrm>
            <a:off x="197893" y="4769676"/>
            <a:ext cx="6419083" cy="36512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Vahan Sewa dashboard (includes only registered vehicles, unregistered vehicles include low-speed vehicles (&lt; 25 km/hr), e-rickshaws (three-wheelers) and electric two-wheelers), Electric Mobility Dashboard (2021), CEEW Centre for Energy Finance. *Based on sales data for Q3 FY22.</a:t>
            </a:r>
          </a:p>
          <a:p>
            <a:endParaRPr lang="en-US" sz="700" dirty="0">
              <a:solidFill>
                <a:schemeClr val="accent6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 rot="16200000">
            <a:off x="9082410" y="-91649"/>
            <a:ext cx="249623" cy="815252"/>
          </a:xfrm>
          <a:prstGeom prst="rect">
            <a:avLst/>
          </a:prstGeom>
          <a:solidFill>
            <a:srgbClr val="00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9" name="TextBox 38"/>
          <p:cNvSpPr txBox="1"/>
          <p:nvPr/>
        </p:nvSpPr>
        <p:spPr>
          <a:xfrm>
            <a:off x="8821030" y="208255"/>
            <a:ext cx="3229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8284057" y="4779402"/>
            <a:ext cx="715926" cy="418214"/>
            <a:chOff x="8284057" y="4779402"/>
            <a:chExt cx="715926" cy="418214"/>
          </a:xfrm>
        </p:grpSpPr>
        <p:sp>
          <p:nvSpPr>
            <p:cNvPr id="21" name="Rounded Rectangle 20"/>
            <p:cNvSpPr/>
            <p:nvPr/>
          </p:nvSpPr>
          <p:spPr>
            <a:xfrm>
              <a:off x="8331958" y="4779402"/>
              <a:ext cx="614149" cy="4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8284057" y="4879531"/>
              <a:ext cx="715926" cy="263969"/>
              <a:chOff x="1376812" y="1471708"/>
              <a:chExt cx="715926" cy="263969"/>
            </a:xfrm>
          </p:grpSpPr>
          <p:sp>
            <p:nvSpPr>
              <p:cNvPr id="23" name="TextBox 22"/>
              <p:cNvSpPr txBox="1"/>
              <p:nvPr/>
            </p:nvSpPr>
            <p:spPr>
              <a:xfrm>
                <a:off x="1376812" y="1535622"/>
                <a:ext cx="71592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700" b="1" dirty="0">
                    <a:solidFill>
                      <a:srgbClr val="575756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cef.ceew.in</a:t>
                </a:r>
              </a:p>
            </p:txBody>
          </p:sp>
          <p:grpSp>
            <p:nvGrpSpPr>
              <p:cNvPr id="24" name="Group 23"/>
              <p:cNvGrpSpPr/>
              <p:nvPr/>
            </p:nvGrpSpPr>
            <p:grpSpPr>
              <a:xfrm>
                <a:off x="1504037" y="1471708"/>
                <a:ext cx="436340" cy="63914"/>
                <a:chOff x="973747" y="978085"/>
                <a:chExt cx="436340" cy="63914"/>
              </a:xfrm>
            </p:grpSpPr>
            <p:sp>
              <p:nvSpPr>
                <p:cNvPr id="25" name="Oval 24"/>
                <p:cNvSpPr/>
                <p:nvPr/>
              </p:nvSpPr>
              <p:spPr>
                <a:xfrm>
                  <a:off x="1349029" y="978085"/>
                  <a:ext cx="61058" cy="61059"/>
                </a:xfrm>
                <a:prstGeom prst="ellipse">
                  <a:avLst/>
                </a:prstGeom>
                <a:solidFill>
                  <a:srgbClr val="0A9FD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26" name="Oval 25"/>
                <p:cNvSpPr/>
                <p:nvPr/>
              </p:nvSpPr>
              <p:spPr>
                <a:xfrm>
                  <a:off x="1084312" y="980940"/>
                  <a:ext cx="61058" cy="61059"/>
                </a:xfrm>
                <a:prstGeom prst="ellipse">
                  <a:avLst/>
                </a:prstGeom>
                <a:solidFill>
                  <a:srgbClr val="87BD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27" name="Oval 26"/>
                <p:cNvSpPr/>
                <p:nvPr/>
              </p:nvSpPr>
              <p:spPr>
                <a:xfrm>
                  <a:off x="973747" y="980940"/>
                  <a:ext cx="61058" cy="61059"/>
                </a:xfrm>
                <a:prstGeom prst="ellipse">
                  <a:avLst/>
                </a:prstGeom>
                <a:solidFill>
                  <a:srgbClr val="EA581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</p:grpSp>
      <p:sp>
        <p:nvSpPr>
          <p:cNvPr id="36" name="Google Shape;99;p20">
            <a:extLst>
              <a:ext uri="{FF2B5EF4-FFF2-40B4-BE49-F238E27FC236}">
                <a16:creationId xmlns:a16="http://schemas.microsoft.com/office/drawing/2014/main" id="{21A9CFC2-7529-784F-859B-E1F68DA7E50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127558"/>
            <a:ext cx="8229600" cy="29776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br>
              <a:rPr lang="en-US" sz="1200" dirty="0">
                <a:solidFill>
                  <a:srgbClr val="575756"/>
                </a:solidFill>
              </a:rPr>
            </a:br>
            <a:br>
              <a:rPr lang="en-US" sz="1200" dirty="0">
                <a:solidFill>
                  <a:srgbClr val="575756"/>
                </a:solidFill>
              </a:rPr>
            </a:br>
            <a:br>
              <a:rPr lang="en-US" sz="1200" dirty="0">
                <a:solidFill>
                  <a:srgbClr val="575756"/>
                </a:solidFill>
              </a:rPr>
            </a:br>
            <a:br>
              <a:rPr lang="en-US" sz="1200" dirty="0">
                <a:solidFill>
                  <a:srgbClr val="575756"/>
                </a:solidFill>
              </a:rPr>
            </a:br>
            <a:br>
              <a:rPr lang="en-US" sz="1200" dirty="0">
                <a:solidFill>
                  <a:srgbClr val="575756"/>
                </a:solidFill>
              </a:rPr>
            </a:br>
            <a:br>
              <a:rPr lang="en-US" sz="1200" dirty="0">
                <a:solidFill>
                  <a:srgbClr val="575756"/>
                </a:solidFill>
              </a:rPr>
            </a:br>
            <a:br>
              <a:rPr lang="en-US" sz="1200" dirty="0">
                <a:solidFill>
                  <a:srgbClr val="575756"/>
                </a:solidFill>
              </a:rPr>
            </a:br>
            <a:br>
              <a:rPr lang="en-US" sz="1200" dirty="0">
                <a:solidFill>
                  <a:srgbClr val="575756"/>
                </a:solidFill>
              </a:rPr>
            </a:br>
            <a:br>
              <a:rPr lang="en-US" sz="1200" dirty="0">
                <a:solidFill>
                  <a:srgbClr val="575756"/>
                </a:solidFill>
              </a:rPr>
            </a:br>
            <a:br>
              <a:rPr lang="en-US" sz="1200" dirty="0">
                <a:solidFill>
                  <a:srgbClr val="575756"/>
                </a:solidFill>
              </a:rPr>
            </a:br>
            <a:br>
              <a:rPr lang="en-US" sz="1200" dirty="0">
                <a:solidFill>
                  <a:srgbClr val="575756"/>
                </a:solidFill>
              </a:rPr>
            </a:br>
            <a:br>
              <a:rPr lang="en-US" sz="1200" dirty="0">
                <a:solidFill>
                  <a:srgbClr val="575756"/>
                </a:solidFill>
              </a:rPr>
            </a:br>
            <a:br>
              <a:rPr lang="en-US" sz="1200" dirty="0">
                <a:solidFill>
                  <a:srgbClr val="575756"/>
                </a:solidFill>
              </a:rPr>
            </a:br>
            <a:br>
              <a:rPr lang="en-US" sz="1200" dirty="0">
                <a:solidFill>
                  <a:srgbClr val="575756"/>
                </a:solidFill>
              </a:rPr>
            </a:br>
            <a:r>
              <a:rPr lang="en-US" sz="1200" dirty="0">
                <a:solidFill>
                  <a:srgbClr val="575756"/>
                </a:solidFill>
              </a:rPr>
              <a:t>Electric mobility: </a:t>
            </a:r>
            <a:r>
              <a:rPr lang="en-US" sz="1200" dirty="0">
                <a:solidFill>
                  <a:srgbClr val="0A9FD9"/>
                </a:solidFill>
              </a:rPr>
              <a:t>highest ever monthly EV sales in December 2021</a:t>
            </a:r>
            <a:endParaRPr sz="1200" dirty="0">
              <a:solidFill>
                <a:srgbClr val="0A9FD9"/>
              </a:solidFill>
            </a:endParaRPr>
          </a:p>
        </p:txBody>
      </p:sp>
      <p:sp>
        <p:nvSpPr>
          <p:cNvPr id="40" name="Google Shape;100;p20">
            <a:extLst>
              <a:ext uri="{FF2B5EF4-FFF2-40B4-BE49-F238E27FC236}">
                <a16:creationId xmlns:a16="http://schemas.microsoft.com/office/drawing/2014/main" id="{8F1DAA4B-AEA5-7F45-942B-DC66FA6548EA}"/>
              </a:ext>
            </a:extLst>
          </p:cNvPr>
          <p:cNvSpPr txBox="1"/>
          <p:nvPr/>
        </p:nvSpPr>
        <p:spPr>
          <a:xfrm>
            <a:off x="6554363" y="527335"/>
            <a:ext cx="2333107" cy="4151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Autofit/>
          </a:bodyPr>
          <a:lstStyle/>
          <a:p>
            <a:pPr lvl="0"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n-IN" sz="12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Takeaways &amp; Outlook</a:t>
            </a:r>
          </a:p>
          <a:p>
            <a:pPr lvl="0">
              <a:spcBef>
                <a:spcPts val="700"/>
              </a:spcBef>
              <a:buSzPts val="1100"/>
            </a:pP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EV sales continued to grow in Q3 FY22 with an increase of 283% vs Q3 FY21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. Also, Q3 FY22 observed a gain of 47% vs Q2 FY22, 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EV sales crossed the 50,000 mark in December 2021, the highest for a month till now.</a:t>
            </a:r>
          </a:p>
          <a:p>
            <a:pPr lvl="0">
              <a:spcBef>
                <a:spcPts val="500"/>
              </a:spcBef>
              <a:buSzPts val="1100"/>
            </a:pP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In terms of the share of overall vehicle sales, 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EV sales were 2.76% of the total vehicle sales in Q2 FY22, the highest so far in any quarter. 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Further, in the total 3W and bus sales, the share of EV 3Ws was 48% and that of EV buses was 11.4%, respectively. </a:t>
            </a:r>
          </a:p>
          <a:p>
            <a:pPr lvl="0">
              <a:spcBef>
                <a:spcPts val="500"/>
              </a:spcBef>
              <a:buSzPts val="1100"/>
            </a:pPr>
            <a:r>
              <a:rPr lang="en-IN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A surge in fuel prices along with the remodelling and extension of the 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FAME</a:t>
            </a:r>
            <a:r>
              <a:rPr lang="en-IN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 II scheme for two years</a:t>
            </a:r>
            <a:r>
              <a:rPr lang="en-IN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 (in June 2021) has contributed to the consistent growth in EV sales. </a:t>
            </a:r>
          </a:p>
          <a:p>
            <a:pPr lvl="0">
              <a:spcBef>
                <a:spcPts val="700"/>
              </a:spcBef>
              <a:buSzPts val="1100"/>
            </a:pPr>
            <a:r>
              <a:rPr lang="en-IN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OEMs with the highest EV sales* in Q3 FY22 </a:t>
            </a:r>
            <a:r>
              <a:rPr lang="en-IN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were:</a:t>
            </a:r>
            <a:r>
              <a:rPr lang="en-IN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marL="171450" lvl="0" indent="-171450">
              <a:spcBef>
                <a:spcPts val="500"/>
              </a:spcBef>
              <a:buSzPts val="1100"/>
              <a:buFont typeface="Arial" panose="020B0604020202020204" pitchFamily="34" charset="0"/>
              <a:buChar char="•"/>
            </a:pPr>
            <a:r>
              <a:rPr lang="en-IN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2W: </a:t>
            </a:r>
            <a:r>
              <a:rPr lang="en-IN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Hero Electric (19,448), Okinawa (15,554) and Ather Energy (6,661)</a:t>
            </a:r>
          </a:p>
          <a:p>
            <a:pPr marL="171450" lvl="0" indent="-171450">
              <a:spcBef>
                <a:spcPts val="500"/>
              </a:spcBef>
              <a:buSzPts val="1100"/>
              <a:buFont typeface="Arial" panose="020B0604020202020204" pitchFamily="34" charset="0"/>
              <a:buChar char="•"/>
            </a:pPr>
            <a:r>
              <a:rPr lang="en-IN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3W: </a:t>
            </a:r>
            <a:r>
              <a:rPr lang="en-IN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Y.C. Electric (5,876), Mahindra Electric (2,413) and </a:t>
            </a:r>
            <a:r>
              <a:rPr lang="en-GB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Saera</a:t>
            </a:r>
            <a:r>
              <a:rPr lang="en-IN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 Electric Auto Pvt. Ltd. (2,845)</a:t>
            </a:r>
          </a:p>
          <a:p>
            <a:pPr marL="171450" lvl="0" indent="-171450">
              <a:spcBef>
                <a:spcPts val="500"/>
              </a:spcBef>
              <a:buSzPts val="1100"/>
              <a:buFont typeface="Arial" panose="020B0604020202020204" pitchFamily="34" charset="0"/>
              <a:buChar char="•"/>
            </a:pPr>
            <a:r>
              <a:rPr lang="en-IN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4W: </a:t>
            </a:r>
            <a:r>
              <a:rPr lang="en-IN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Tata Motors (4,838), Mahindra Electric (1,720) and MG Motors (514)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9ACA6DD-0425-4FE0-A9C9-A9D7EA99E489}"/>
              </a:ext>
            </a:extLst>
          </p:cNvPr>
          <p:cNvCxnSpPr/>
          <p:nvPr/>
        </p:nvCxnSpPr>
        <p:spPr>
          <a:xfrm>
            <a:off x="2209800" y="944463"/>
            <a:ext cx="4110976" cy="0"/>
          </a:xfrm>
          <a:prstGeom prst="line">
            <a:avLst/>
          </a:prstGeom>
          <a:ln>
            <a:solidFill>
              <a:srgbClr val="009C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D1962E3B-0BEC-434A-ABE4-DD24942855FE}"/>
              </a:ext>
            </a:extLst>
          </p:cNvPr>
          <p:cNvSpPr/>
          <p:nvPr/>
        </p:nvSpPr>
        <p:spPr>
          <a:xfrm>
            <a:off x="6196951" y="882550"/>
            <a:ext cx="123825" cy="123825"/>
          </a:xfrm>
          <a:prstGeom prst="ellipse">
            <a:avLst/>
          </a:prstGeom>
          <a:solidFill>
            <a:srgbClr val="00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F0CCA63-52FB-43C3-82B0-3DE097F8116B}"/>
              </a:ext>
            </a:extLst>
          </p:cNvPr>
          <p:cNvGrpSpPr/>
          <p:nvPr/>
        </p:nvGrpSpPr>
        <p:grpSpPr>
          <a:xfrm>
            <a:off x="214002" y="718162"/>
            <a:ext cx="6132409" cy="4016590"/>
            <a:chOff x="256530" y="718162"/>
            <a:chExt cx="6132409" cy="4016590"/>
          </a:xfrm>
        </p:grpSpPr>
        <p:graphicFrame>
          <p:nvGraphicFramePr>
            <p:cNvPr id="51" name="Chart 50">
              <a:extLst>
                <a:ext uri="{FF2B5EF4-FFF2-40B4-BE49-F238E27FC236}">
                  <a16:creationId xmlns:a16="http://schemas.microsoft.com/office/drawing/2014/main" id="{508B8ABB-B801-4412-8627-C78EDC474BF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89394725"/>
                </p:ext>
              </p:extLst>
            </p:nvPr>
          </p:nvGraphicFramePr>
          <p:xfrm>
            <a:off x="256530" y="718162"/>
            <a:ext cx="6132409" cy="401659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4" name="Chart 3">
              <a:extLst>
                <a:ext uri="{FF2B5EF4-FFF2-40B4-BE49-F238E27FC236}">
                  <a16:creationId xmlns:a16="http://schemas.microsoft.com/office/drawing/2014/main" id="{16422828-79C2-432A-9551-52AD2B1C0042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158552617"/>
                </p:ext>
              </p:extLst>
            </p:nvPr>
          </p:nvGraphicFramePr>
          <p:xfrm>
            <a:off x="825592" y="1170764"/>
            <a:ext cx="2568661" cy="174067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852978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42"/>
          <p:cNvSpPr txBox="1">
            <a:spLocks noGrp="1"/>
          </p:cNvSpPr>
          <p:nvPr>
            <p:ph type="ctrTitle" idx="4294967295"/>
          </p:nvPr>
        </p:nvSpPr>
        <p:spPr>
          <a:xfrm>
            <a:off x="457200" y="1373792"/>
            <a:ext cx="7772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IN" sz="9600" dirty="0"/>
              <a:t>Thank you</a:t>
            </a:r>
            <a:endParaRPr sz="9600" dirty="0"/>
          </a:p>
        </p:txBody>
      </p:sp>
      <p:sp>
        <p:nvSpPr>
          <p:cNvPr id="379" name="Google Shape;379;p42"/>
          <p:cNvSpPr txBox="1">
            <a:spLocks noGrp="1"/>
          </p:cNvSpPr>
          <p:nvPr>
            <p:ph type="body" idx="4294967295"/>
          </p:nvPr>
        </p:nvSpPr>
        <p:spPr>
          <a:xfrm>
            <a:off x="457200" y="2698567"/>
            <a:ext cx="7006856" cy="6195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n" dirty="0"/>
              <a:t>You can find us at </a:t>
            </a:r>
            <a:r>
              <a:rPr lang="en-IN" dirty="0"/>
              <a:t>cef.ceew.in | @CEEW_CEF</a:t>
            </a:r>
          </a:p>
        </p:txBody>
      </p:sp>
      <p:sp>
        <p:nvSpPr>
          <p:cNvPr id="380" name="Google Shape;380;p42"/>
          <p:cNvSpPr/>
          <p:nvPr/>
        </p:nvSpPr>
        <p:spPr>
          <a:xfrm>
            <a:off x="581050" y="2522531"/>
            <a:ext cx="6613648" cy="1201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9" name="Group 18"/>
          <p:cNvGrpSpPr/>
          <p:nvPr/>
        </p:nvGrpSpPr>
        <p:grpSpPr>
          <a:xfrm>
            <a:off x="8284057" y="4779402"/>
            <a:ext cx="715926" cy="418214"/>
            <a:chOff x="8284057" y="4779402"/>
            <a:chExt cx="715926" cy="418214"/>
          </a:xfrm>
        </p:grpSpPr>
        <p:sp>
          <p:nvSpPr>
            <p:cNvPr id="20" name="Rounded Rectangle 19"/>
            <p:cNvSpPr/>
            <p:nvPr/>
          </p:nvSpPr>
          <p:spPr>
            <a:xfrm>
              <a:off x="8331958" y="4779402"/>
              <a:ext cx="614149" cy="4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8284057" y="4879531"/>
              <a:ext cx="715926" cy="263969"/>
              <a:chOff x="1376812" y="1471708"/>
              <a:chExt cx="715926" cy="263969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1376812" y="1535622"/>
                <a:ext cx="71592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700" b="1" dirty="0">
                    <a:solidFill>
                      <a:srgbClr val="575756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cef.ceew.in</a:t>
                </a:r>
              </a:p>
            </p:txBody>
          </p:sp>
          <p:grpSp>
            <p:nvGrpSpPr>
              <p:cNvPr id="23" name="Group 22"/>
              <p:cNvGrpSpPr/>
              <p:nvPr/>
            </p:nvGrpSpPr>
            <p:grpSpPr>
              <a:xfrm>
                <a:off x="1504037" y="1471708"/>
                <a:ext cx="436340" cy="63914"/>
                <a:chOff x="973747" y="978085"/>
                <a:chExt cx="436340" cy="63914"/>
              </a:xfrm>
            </p:grpSpPr>
            <p:sp>
              <p:nvSpPr>
                <p:cNvPr id="25" name="Oval 24"/>
                <p:cNvSpPr/>
                <p:nvPr/>
              </p:nvSpPr>
              <p:spPr>
                <a:xfrm>
                  <a:off x="1349029" y="978085"/>
                  <a:ext cx="61058" cy="61059"/>
                </a:xfrm>
                <a:prstGeom prst="ellipse">
                  <a:avLst/>
                </a:prstGeom>
                <a:solidFill>
                  <a:srgbClr val="0A9FD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26" name="Oval 25"/>
                <p:cNvSpPr/>
                <p:nvPr/>
              </p:nvSpPr>
              <p:spPr>
                <a:xfrm>
                  <a:off x="1084312" y="980940"/>
                  <a:ext cx="61058" cy="61059"/>
                </a:xfrm>
                <a:prstGeom prst="ellipse">
                  <a:avLst/>
                </a:prstGeom>
                <a:solidFill>
                  <a:srgbClr val="87BD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27" name="Oval 26"/>
                <p:cNvSpPr/>
                <p:nvPr/>
              </p:nvSpPr>
              <p:spPr>
                <a:xfrm>
                  <a:off x="973747" y="980940"/>
                  <a:ext cx="61058" cy="61059"/>
                </a:xfrm>
                <a:prstGeom prst="ellipse">
                  <a:avLst/>
                </a:prstGeom>
                <a:solidFill>
                  <a:srgbClr val="EA581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09E986E-6DCA-46DF-95C5-67EB2796B8B8}"/>
              </a:ext>
            </a:extLst>
          </p:cNvPr>
          <p:cNvSpPr txBox="1"/>
          <p:nvPr/>
        </p:nvSpPr>
        <p:spPr>
          <a:xfrm>
            <a:off x="457198" y="3524818"/>
            <a:ext cx="8390423" cy="1107996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pPr marL="0" lvl="0" indent="0">
              <a:buNone/>
            </a:pPr>
            <a:r>
              <a:rPr lang="en-IN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Authors</a:t>
            </a:r>
          </a:p>
          <a:p>
            <a:pPr marL="0" lvl="0" indent="0">
              <a:buNone/>
            </a:pPr>
            <a:r>
              <a:rPr lang="en-IN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Ruchita Shah (ruchita.shah@ceew.in)</a:t>
            </a:r>
          </a:p>
          <a:p>
            <a:pPr marL="0" lvl="0" indent="0">
              <a:buNone/>
            </a:pPr>
            <a:r>
              <a:rPr lang="en-IN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Nikhil Sharma (nikhil.sharma@ceew.in)</a:t>
            </a:r>
          </a:p>
          <a:p>
            <a:pPr marL="0" lvl="0" indent="0">
              <a:buNone/>
            </a:pPr>
            <a:r>
              <a:rPr lang="en-IN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Meghna Nair (meghna.nair@ceew.in)</a:t>
            </a:r>
          </a:p>
          <a:p>
            <a:pPr marL="0" lvl="0" indent="0">
              <a:buNone/>
            </a:pPr>
            <a:r>
              <a:rPr lang="en-IN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Shreyas Garg (shreyas.garg@ceew.in)</a:t>
            </a:r>
          </a:p>
          <a:p>
            <a:pPr marL="0" lvl="0" indent="0">
              <a:buNone/>
            </a:pPr>
            <a:r>
              <a:rPr lang="en-IN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Reviewers</a:t>
            </a:r>
          </a:p>
          <a:p>
            <a:r>
              <a:rPr lang="en-IN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Gagan Sidhu (gagan.sidhu@ceew.in)</a:t>
            </a:r>
          </a:p>
          <a:p>
            <a:r>
              <a:rPr lang="en-IN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Rishabh Jain (rishabh.jain@ceew.in)</a:t>
            </a:r>
            <a:endParaRPr lang="en-IN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0" indent="0">
              <a:buNone/>
            </a:pPr>
            <a:endParaRPr lang="en-IN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0" indent="0">
              <a:buNone/>
            </a:pPr>
            <a:endParaRPr lang="en-IN" sz="1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0893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0"/>
          <p:cNvSpPr txBox="1">
            <a:spLocks noGrp="1"/>
          </p:cNvSpPr>
          <p:nvPr>
            <p:ph type="title"/>
          </p:nvPr>
        </p:nvSpPr>
        <p:spPr>
          <a:xfrm>
            <a:off x="457200" y="193042"/>
            <a:ext cx="8229600" cy="23899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1200" dirty="0">
                <a:solidFill>
                  <a:srgbClr val="575756"/>
                </a:solidFill>
              </a:rPr>
              <a:t>Annexure I: </a:t>
            </a:r>
            <a:r>
              <a:rPr lang="en-IN" sz="1200" dirty="0">
                <a:solidFill>
                  <a:srgbClr val="0A9FD9"/>
                </a:solidFill>
              </a:rPr>
              <a:t>Green bond issuances (last 2 years)</a:t>
            </a:r>
            <a:endParaRPr sz="1200" dirty="0">
              <a:solidFill>
                <a:srgbClr val="0A9FD9"/>
              </a:solidFill>
            </a:endParaRP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0360A977-9629-CC46-AD9C-DEB07F225895}"/>
              </a:ext>
            </a:extLst>
          </p:cNvPr>
          <p:cNvSpPr txBox="1">
            <a:spLocks/>
          </p:cNvSpPr>
          <p:nvPr/>
        </p:nvSpPr>
        <p:spPr>
          <a:xfrm>
            <a:off x="161612" y="4744965"/>
            <a:ext cx="3249121" cy="36512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lang="en-IN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Climate Bonds Initiative and company press releases.</a:t>
            </a:r>
          </a:p>
        </p:txBody>
      </p:sp>
      <p:sp>
        <p:nvSpPr>
          <p:cNvPr id="26" name="Rectangle 25"/>
          <p:cNvSpPr/>
          <p:nvPr/>
        </p:nvSpPr>
        <p:spPr>
          <a:xfrm rot="16200000">
            <a:off x="9082410" y="-91649"/>
            <a:ext cx="249623" cy="815252"/>
          </a:xfrm>
          <a:prstGeom prst="rect">
            <a:avLst/>
          </a:prstGeom>
          <a:solidFill>
            <a:srgbClr val="00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8" name="TextBox 27"/>
          <p:cNvSpPr txBox="1"/>
          <p:nvPr/>
        </p:nvSpPr>
        <p:spPr>
          <a:xfrm>
            <a:off x="8821030" y="208255"/>
            <a:ext cx="3229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17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8284057" y="4779402"/>
            <a:ext cx="715926" cy="418214"/>
            <a:chOff x="8284057" y="4779402"/>
            <a:chExt cx="715926" cy="418214"/>
          </a:xfrm>
        </p:grpSpPr>
        <p:sp>
          <p:nvSpPr>
            <p:cNvPr id="14" name="Rounded Rectangle 13"/>
            <p:cNvSpPr/>
            <p:nvPr/>
          </p:nvSpPr>
          <p:spPr>
            <a:xfrm>
              <a:off x="8331958" y="4779402"/>
              <a:ext cx="614149" cy="4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8284057" y="4879531"/>
              <a:ext cx="715926" cy="263969"/>
              <a:chOff x="1376812" y="1471708"/>
              <a:chExt cx="715926" cy="263969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1376812" y="1535622"/>
                <a:ext cx="71592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700" b="1" dirty="0">
                    <a:solidFill>
                      <a:srgbClr val="575756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cef.ceew.in</a:t>
                </a:r>
              </a:p>
            </p:txBody>
          </p:sp>
          <p:grpSp>
            <p:nvGrpSpPr>
              <p:cNvPr id="21" name="Group 20"/>
              <p:cNvGrpSpPr/>
              <p:nvPr/>
            </p:nvGrpSpPr>
            <p:grpSpPr>
              <a:xfrm>
                <a:off x="1504037" y="1471708"/>
                <a:ext cx="436340" cy="63914"/>
                <a:chOff x="973747" y="978085"/>
                <a:chExt cx="436340" cy="63914"/>
              </a:xfrm>
            </p:grpSpPr>
            <p:sp>
              <p:nvSpPr>
                <p:cNvPr id="25" name="Oval 24"/>
                <p:cNvSpPr/>
                <p:nvPr/>
              </p:nvSpPr>
              <p:spPr>
                <a:xfrm>
                  <a:off x="1349029" y="978085"/>
                  <a:ext cx="61058" cy="61059"/>
                </a:xfrm>
                <a:prstGeom prst="ellipse">
                  <a:avLst/>
                </a:prstGeom>
                <a:solidFill>
                  <a:srgbClr val="0A9FD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27" name="Oval 26"/>
                <p:cNvSpPr/>
                <p:nvPr/>
              </p:nvSpPr>
              <p:spPr>
                <a:xfrm>
                  <a:off x="1084312" y="980940"/>
                  <a:ext cx="61058" cy="61059"/>
                </a:xfrm>
                <a:prstGeom prst="ellipse">
                  <a:avLst/>
                </a:prstGeom>
                <a:solidFill>
                  <a:srgbClr val="87BD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29" name="Oval 28"/>
                <p:cNvSpPr/>
                <p:nvPr/>
              </p:nvSpPr>
              <p:spPr>
                <a:xfrm>
                  <a:off x="973747" y="980940"/>
                  <a:ext cx="61058" cy="61059"/>
                </a:xfrm>
                <a:prstGeom prst="ellipse">
                  <a:avLst/>
                </a:prstGeom>
                <a:solidFill>
                  <a:srgbClr val="EA581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</p:grp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AE46A7EC-BFCA-FB46-8DF3-539212CAC5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253796"/>
              </p:ext>
            </p:extLst>
          </p:nvPr>
        </p:nvGraphicFramePr>
        <p:xfrm>
          <a:off x="243308" y="552897"/>
          <a:ext cx="8656223" cy="4164085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860278">
                  <a:extLst>
                    <a:ext uri="{9D8B030D-6E8A-4147-A177-3AD203B41FA5}">
                      <a16:colId xmlns:a16="http://schemas.microsoft.com/office/drawing/2014/main" val="3324511095"/>
                    </a:ext>
                  </a:extLst>
                </a:gridCol>
                <a:gridCol w="1032642">
                  <a:extLst>
                    <a:ext uri="{9D8B030D-6E8A-4147-A177-3AD203B41FA5}">
                      <a16:colId xmlns:a16="http://schemas.microsoft.com/office/drawing/2014/main" val="2145987011"/>
                    </a:ext>
                  </a:extLst>
                </a:gridCol>
                <a:gridCol w="906517">
                  <a:extLst>
                    <a:ext uri="{9D8B030D-6E8A-4147-A177-3AD203B41FA5}">
                      <a16:colId xmlns:a16="http://schemas.microsoft.com/office/drawing/2014/main" val="599864313"/>
                    </a:ext>
                  </a:extLst>
                </a:gridCol>
                <a:gridCol w="953814">
                  <a:extLst>
                    <a:ext uri="{9D8B030D-6E8A-4147-A177-3AD203B41FA5}">
                      <a16:colId xmlns:a16="http://schemas.microsoft.com/office/drawing/2014/main" val="740781778"/>
                    </a:ext>
                  </a:extLst>
                </a:gridCol>
                <a:gridCol w="1172836">
                  <a:extLst>
                    <a:ext uri="{9D8B030D-6E8A-4147-A177-3AD203B41FA5}">
                      <a16:colId xmlns:a16="http://schemas.microsoft.com/office/drawing/2014/main" val="1011207916"/>
                    </a:ext>
                  </a:extLst>
                </a:gridCol>
                <a:gridCol w="841876">
                  <a:extLst>
                    <a:ext uri="{9D8B030D-6E8A-4147-A177-3AD203B41FA5}">
                      <a16:colId xmlns:a16="http://schemas.microsoft.com/office/drawing/2014/main" val="4040661390"/>
                    </a:ext>
                  </a:extLst>
                </a:gridCol>
                <a:gridCol w="891223">
                  <a:extLst>
                    <a:ext uri="{9D8B030D-6E8A-4147-A177-3AD203B41FA5}">
                      <a16:colId xmlns:a16="http://schemas.microsoft.com/office/drawing/2014/main" val="770902494"/>
                    </a:ext>
                  </a:extLst>
                </a:gridCol>
                <a:gridCol w="1997037">
                  <a:extLst>
                    <a:ext uri="{9D8B030D-6E8A-4147-A177-3AD203B41FA5}">
                      <a16:colId xmlns:a16="http://schemas.microsoft.com/office/drawing/2014/main" val="3482742674"/>
                    </a:ext>
                  </a:extLst>
                </a:gridCol>
              </a:tblGrid>
              <a:tr h="47343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200" b="1" u="none" strike="noStrike" cap="none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Company</a:t>
                      </a:r>
                      <a:endParaRPr lang="en-US" sz="1200" b="1" i="0" u="none" strike="noStrike" cap="none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200" b="1" u="none" strike="noStrike" cap="none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Size (USD million)</a:t>
                      </a:r>
                      <a:endParaRPr lang="en-US" sz="1200" b="1" i="0" u="none" strike="noStrike" cap="none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200" b="1" u="none" strike="noStrike" cap="none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Sector</a:t>
                      </a:r>
                      <a:endParaRPr lang="en-US" sz="1200" b="1" i="0" u="none" strike="noStrike" cap="none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200" b="1" u="none" strike="noStrike" cap="none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Coupon rate (%)</a:t>
                      </a:r>
                      <a:endParaRPr lang="en-US" sz="1200" b="1" i="0" u="none" strike="noStrike" cap="none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200" b="1" u="none" strike="noStrike" cap="none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Rating</a:t>
                      </a:r>
                      <a:endParaRPr lang="en-US" sz="1200" b="1" i="0" u="none" strike="noStrike" cap="none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200" b="1" u="none" strike="noStrike" cap="none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Tenor (Years)</a:t>
                      </a:r>
                      <a:endParaRPr lang="en-US" sz="1200" b="1" i="0" u="none" strike="noStrike" cap="none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200" b="1" u="none" strike="noStrike" cap="none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Purpose</a:t>
                      </a:r>
                      <a:endParaRPr lang="en-US" sz="1200" b="1" i="0" u="none" strike="noStrike" cap="none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3640282"/>
                  </a:ext>
                </a:extLst>
              </a:tr>
              <a:tr h="41454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September 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Adani Green Energy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Solar and wind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4.375%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Ba3 (Moody)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Fund equity portion of capital expenditure for under-construction projects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59468968"/>
                  </a:ext>
                </a:extLst>
              </a:tr>
              <a:tr h="32239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August 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Azure Power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Solar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3.575%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Not available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Refinance existing higher cost green bond debt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23770002"/>
                  </a:ext>
                </a:extLst>
              </a:tr>
              <a:tr h="27016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July 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Acme Solar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Solar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4.70%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Not available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Refinancing</a:t>
                      </a:r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of existing debt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88557434"/>
                  </a:ext>
                </a:extLst>
              </a:tr>
              <a:tr h="34718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July 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Vector Green Energy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165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Solar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6.49%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AAA (CRISIL, India Ratings)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Refinance existing high-cost debt of solar projects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48654301"/>
                  </a:ext>
                </a:extLst>
              </a:tr>
              <a:tr h="34718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May 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JSW Hydro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707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Hydro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4.50%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BB+ (EXP) (Fitch)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Repayment of existing green project-related rupee-denominated debt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66510845"/>
                  </a:ext>
                </a:extLst>
              </a:tr>
              <a:tr h="22093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April 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u="none" strike="noStrike" cap="non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ReNew Power</a:t>
                      </a:r>
                      <a:endParaRPr lang="en-US" sz="800" b="1" i="0" u="none" strike="noStrike" cap="non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585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80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Solar and wind</a:t>
                      </a:r>
                      <a:endParaRPr kumimoji="0" lang="en-US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4.50%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BB- (Fitch)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7.25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Refinancing</a:t>
                      </a:r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of existing debt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55255711"/>
                  </a:ext>
                </a:extLst>
              </a:tr>
              <a:tr h="22093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March 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u="none" strike="noStrike" cap="non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Greenko</a:t>
                      </a:r>
                      <a:endParaRPr lang="en-US" sz="800" b="1" i="0" u="none" strike="noStrike" cap="non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940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80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Solar and wind</a:t>
                      </a:r>
                      <a:endParaRPr kumimoji="0" lang="en-US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3.85%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BB (Fitch)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Redemption of previous fund raise</a:t>
                      </a:r>
                      <a:endParaRPr lang="en-US" sz="800" b="0" i="0" u="none" strike="noStrike" cap="non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99031472"/>
                  </a:ext>
                </a:extLst>
              </a:tr>
              <a:tr h="2795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March 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u="none" strike="noStrike" cap="non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Hero Future Energies</a:t>
                      </a:r>
                      <a:endParaRPr lang="en-US" sz="800" b="1" i="0" u="none" strike="noStrike" cap="non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363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80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Solar and wind</a:t>
                      </a:r>
                      <a:endParaRPr kumimoji="0" lang="en-US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4.25%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BB- (Fitch)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Refinancing</a:t>
                      </a:r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of existing debt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73246452"/>
                  </a:ext>
                </a:extLst>
              </a:tr>
              <a:tr h="34718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February 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u="none" strike="noStrike" cap="non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ReNew Power</a:t>
                      </a:r>
                      <a:endParaRPr lang="en-US" sz="800" b="1" i="0" u="none" strike="noStrike" cap="non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460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80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Solar and wind</a:t>
                      </a:r>
                      <a:endParaRPr kumimoji="0" lang="en-US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4.00%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BB- (Fitch)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Refinancing</a:t>
                      </a:r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of existing debt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40190148"/>
                  </a:ext>
                </a:extLst>
              </a:tr>
              <a:tr h="34718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February 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u="none" strike="noStrike" cap="non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Continuum Green Energy</a:t>
                      </a:r>
                      <a:endParaRPr lang="en-US" sz="800" b="1" i="0" u="none" strike="noStrike" cap="non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561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80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Solar and wind</a:t>
                      </a:r>
                      <a:endParaRPr kumimoji="0" lang="en-US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4.50%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BB+ (Fitch)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Refinancing</a:t>
                      </a:r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of existing debt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23793081"/>
                  </a:ext>
                </a:extLst>
              </a:tr>
              <a:tr h="34718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October 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CLP Wind Farms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800" b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Wind</a:t>
                      </a:r>
                      <a:endParaRPr kumimoji="0" lang="en-US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Not available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AA (India Ratings)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 to 3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Refinancing</a:t>
                      </a:r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of existing debt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2628707"/>
                  </a:ext>
                </a:extLst>
              </a:tr>
              <a:tr h="226207"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October 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ReNew Power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325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80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Solar and wind</a:t>
                      </a:r>
                      <a:endParaRPr kumimoji="0" lang="en-US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5.375%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BB- (Fitch)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3.5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Refinancing high-cost local debt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26465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90161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B21977-279F-B640-A7C7-8FB0C1D6B07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 dirty="0"/>
          </a:p>
        </p:txBody>
      </p:sp>
      <p:sp>
        <p:nvSpPr>
          <p:cNvPr id="5" name="Google Shape;99;p20">
            <a:extLst>
              <a:ext uri="{FF2B5EF4-FFF2-40B4-BE49-F238E27FC236}">
                <a16:creationId xmlns:a16="http://schemas.microsoft.com/office/drawing/2014/main" id="{88E31F06-8AF7-C946-81DB-34D16E797302}"/>
              </a:ext>
            </a:extLst>
          </p:cNvPr>
          <p:cNvSpPr txBox="1">
            <a:spLocks/>
          </p:cNvSpPr>
          <p:nvPr/>
        </p:nvSpPr>
        <p:spPr>
          <a:xfrm>
            <a:off x="457200" y="193042"/>
            <a:ext cx="8229600" cy="238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1200" dirty="0">
                <a:solidFill>
                  <a:srgbClr val="575756"/>
                </a:solidFill>
              </a:rPr>
              <a:t>Annexure I: </a:t>
            </a:r>
            <a:r>
              <a:rPr lang="en-US" sz="1200" dirty="0">
                <a:solidFill>
                  <a:srgbClr val="0A9FD9"/>
                </a:solidFill>
              </a:rPr>
              <a:t>Green bond issuances (last 2 years)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74F276B-F5FE-0243-98B3-A1857E24AED4}"/>
              </a:ext>
            </a:extLst>
          </p:cNvPr>
          <p:cNvSpPr txBox="1">
            <a:spLocks/>
          </p:cNvSpPr>
          <p:nvPr/>
        </p:nvSpPr>
        <p:spPr>
          <a:xfrm>
            <a:off x="161612" y="4744965"/>
            <a:ext cx="3249121" cy="36512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lang="en-IN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Climate Bonds Initiative and company press releases.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B67B9F8-26A9-A94A-9246-8DDA8516BCF6}"/>
              </a:ext>
            </a:extLst>
          </p:cNvPr>
          <p:cNvGrpSpPr/>
          <p:nvPr/>
        </p:nvGrpSpPr>
        <p:grpSpPr>
          <a:xfrm>
            <a:off x="8284057" y="4779402"/>
            <a:ext cx="715926" cy="418214"/>
            <a:chOff x="8284057" y="4779402"/>
            <a:chExt cx="715926" cy="418214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8342D463-BD81-F54A-B49D-4C0BA3022B51}"/>
                </a:ext>
              </a:extLst>
            </p:cNvPr>
            <p:cNvSpPr/>
            <p:nvPr/>
          </p:nvSpPr>
          <p:spPr>
            <a:xfrm>
              <a:off x="8331958" y="4779402"/>
              <a:ext cx="614149" cy="4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B48E451-1451-6B4D-9224-6A2F18654CA3}"/>
                </a:ext>
              </a:extLst>
            </p:cNvPr>
            <p:cNvGrpSpPr/>
            <p:nvPr/>
          </p:nvGrpSpPr>
          <p:grpSpPr>
            <a:xfrm>
              <a:off x="8284057" y="4879531"/>
              <a:ext cx="715926" cy="263969"/>
              <a:chOff x="1376812" y="1471708"/>
              <a:chExt cx="715926" cy="263969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2BC5FCF-4418-A54C-9ACF-224676AD525E}"/>
                  </a:ext>
                </a:extLst>
              </p:cNvPr>
              <p:cNvSpPr txBox="1"/>
              <p:nvPr/>
            </p:nvSpPr>
            <p:spPr>
              <a:xfrm>
                <a:off x="1376812" y="1535622"/>
                <a:ext cx="71592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700" b="1" dirty="0">
                    <a:solidFill>
                      <a:srgbClr val="575756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cef.ceew.in</a:t>
                </a: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CA7C5227-0895-5449-831B-9A3A9D70E5C6}"/>
                  </a:ext>
                </a:extLst>
              </p:cNvPr>
              <p:cNvGrpSpPr/>
              <p:nvPr/>
            </p:nvGrpSpPr>
            <p:grpSpPr>
              <a:xfrm>
                <a:off x="1504037" y="1471708"/>
                <a:ext cx="436340" cy="63914"/>
                <a:chOff x="973747" y="978085"/>
                <a:chExt cx="436340" cy="63914"/>
              </a:xfrm>
            </p:grpSpPr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99C749BE-4973-9147-A8E6-4F75B194E427}"/>
                    </a:ext>
                  </a:extLst>
                </p:cNvPr>
                <p:cNvSpPr/>
                <p:nvPr/>
              </p:nvSpPr>
              <p:spPr>
                <a:xfrm>
                  <a:off x="1349029" y="978085"/>
                  <a:ext cx="61058" cy="61059"/>
                </a:xfrm>
                <a:prstGeom prst="ellipse">
                  <a:avLst/>
                </a:prstGeom>
                <a:solidFill>
                  <a:srgbClr val="0A9FD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D8F15D7A-706E-DE4F-AA22-181947AE00A5}"/>
                    </a:ext>
                  </a:extLst>
                </p:cNvPr>
                <p:cNvSpPr/>
                <p:nvPr/>
              </p:nvSpPr>
              <p:spPr>
                <a:xfrm>
                  <a:off x="1084312" y="980940"/>
                  <a:ext cx="61058" cy="61059"/>
                </a:xfrm>
                <a:prstGeom prst="ellipse">
                  <a:avLst/>
                </a:prstGeom>
                <a:solidFill>
                  <a:srgbClr val="87BD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4C9AA257-B143-E64C-8A50-7CFEDBA54A81}"/>
                    </a:ext>
                  </a:extLst>
                </p:cNvPr>
                <p:cNvSpPr/>
                <p:nvPr/>
              </p:nvSpPr>
              <p:spPr>
                <a:xfrm>
                  <a:off x="973747" y="980940"/>
                  <a:ext cx="61058" cy="61059"/>
                </a:xfrm>
                <a:prstGeom prst="ellipse">
                  <a:avLst/>
                </a:prstGeom>
                <a:solidFill>
                  <a:srgbClr val="EA581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B1872F3-A36F-2840-8DE7-51EDF4B2619B}"/>
              </a:ext>
            </a:extLst>
          </p:cNvPr>
          <p:cNvSpPr/>
          <p:nvPr/>
        </p:nvSpPr>
        <p:spPr>
          <a:xfrm rot="16200000">
            <a:off x="9082410" y="-91649"/>
            <a:ext cx="249623" cy="815252"/>
          </a:xfrm>
          <a:prstGeom prst="rect">
            <a:avLst/>
          </a:prstGeom>
          <a:solidFill>
            <a:srgbClr val="00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B1E71E-21BA-4A4D-8825-9ACB849EF165}"/>
              </a:ext>
            </a:extLst>
          </p:cNvPr>
          <p:cNvSpPr txBox="1"/>
          <p:nvPr/>
        </p:nvSpPr>
        <p:spPr>
          <a:xfrm>
            <a:off x="8821030" y="208255"/>
            <a:ext cx="3229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</a:t>
            </a: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03872AB5-DE59-8C43-A2AE-ABC2B83054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52195"/>
              </p:ext>
            </p:extLst>
          </p:nvPr>
        </p:nvGraphicFramePr>
        <p:xfrm>
          <a:off x="243308" y="552895"/>
          <a:ext cx="8656223" cy="4057637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860278">
                  <a:extLst>
                    <a:ext uri="{9D8B030D-6E8A-4147-A177-3AD203B41FA5}">
                      <a16:colId xmlns:a16="http://schemas.microsoft.com/office/drawing/2014/main" val="3324511095"/>
                    </a:ext>
                  </a:extLst>
                </a:gridCol>
                <a:gridCol w="1032642">
                  <a:extLst>
                    <a:ext uri="{9D8B030D-6E8A-4147-A177-3AD203B41FA5}">
                      <a16:colId xmlns:a16="http://schemas.microsoft.com/office/drawing/2014/main" val="2145987011"/>
                    </a:ext>
                  </a:extLst>
                </a:gridCol>
                <a:gridCol w="906517">
                  <a:extLst>
                    <a:ext uri="{9D8B030D-6E8A-4147-A177-3AD203B41FA5}">
                      <a16:colId xmlns:a16="http://schemas.microsoft.com/office/drawing/2014/main" val="599864313"/>
                    </a:ext>
                  </a:extLst>
                </a:gridCol>
                <a:gridCol w="953814">
                  <a:extLst>
                    <a:ext uri="{9D8B030D-6E8A-4147-A177-3AD203B41FA5}">
                      <a16:colId xmlns:a16="http://schemas.microsoft.com/office/drawing/2014/main" val="740781778"/>
                    </a:ext>
                  </a:extLst>
                </a:gridCol>
                <a:gridCol w="1172836">
                  <a:extLst>
                    <a:ext uri="{9D8B030D-6E8A-4147-A177-3AD203B41FA5}">
                      <a16:colId xmlns:a16="http://schemas.microsoft.com/office/drawing/2014/main" val="1011207916"/>
                    </a:ext>
                  </a:extLst>
                </a:gridCol>
                <a:gridCol w="841876">
                  <a:extLst>
                    <a:ext uri="{9D8B030D-6E8A-4147-A177-3AD203B41FA5}">
                      <a16:colId xmlns:a16="http://schemas.microsoft.com/office/drawing/2014/main" val="4040661390"/>
                    </a:ext>
                  </a:extLst>
                </a:gridCol>
                <a:gridCol w="891223">
                  <a:extLst>
                    <a:ext uri="{9D8B030D-6E8A-4147-A177-3AD203B41FA5}">
                      <a16:colId xmlns:a16="http://schemas.microsoft.com/office/drawing/2014/main" val="770902494"/>
                    </a:ext>
                  </a:extLst>
                </a:gridCol>
                <a:gridCol w="1997037">
                  <a:extLst>
                    <a:ext uri="{9D8B030D-6E8A-4147-A177-3AD203B41FA5}">
                      <a16:colId xmlns:a16="http://schemas.microsoft.com/office/drawing/2014/main" val="348274267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200" b="1" u="none" strike="noStrike" cap="none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Company</a:t>
                      </a:r>
                      <a:endParaRPr lang="en-US" sz="1200" b="1" i="0" u="none" strike="noStrike" cap="none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200" b="1" u="none" strike="noStrike" cap="none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Size (USD million)</a:t>
                      </a:r>
                      <a:endParaRPr lang="en-US" sz="1200" b="1" i="0" u="none" strike="noStrike" cap="none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200" b="1" u="none" strike="noStrike" cap="none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Sector</a:t>
                      </a:r>
                      <a:endParaRPr lang="en-US" sz="1200" b="1" i="0" u="none" strike="noStrike" cap="none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200" b="1" u="none" strike="noStrike" cap="none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Coupon rate (%)</a:t>
                      </a:r>
                      <a:endParaRPr lang="en-US" sz="1200" b="1" i="0" u="none" strike="noStrike" cap="none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200" b="1" u="none" strike="noStrike" cap="none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Rating</a:t>
                      </a:r>
                      <a:endParaRPr lang="en-US" sz="1200" b="1" i="0" u="none" strike="noStrike" cap="none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200" b="1" u="none" strike="noStrike" cap="none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Tenor (Years)</a:t>
                      </a:r>
                      <a:endParaRPr lang="en-US" sz="1200" b="1" i="0" u="none" strike="noStrike" cap="none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200" b="1" u="none" strike="noStrike" cap="none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Purpose</a:t>
                      </a:r>
                      <a:endParaRPr lang="en-US" sz="1200" b="1" i="0" u="none" strike="noStrike" cap="none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3640282"/>
                  </a:ext>
                </a:extLst>
              </a:tr>
              <a:tr h="368432"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January 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ReNew Power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450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80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Solar and wind</a:t>
                      </a:r>
                      <a:endParaRPr kumimoji="0" lang="en-US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5.875%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BB-/Stable (Fitch)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Refinancing of maturing debt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67773466"/>
                  </a:ext>
                </a:extLst>
              </a:tr>
              <a:tr h="3684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October 2019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Adani Green Energy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362.5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80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Solar and wind</a:t>
                      </a:r>
                      <a:endParaRPr kumimoji="0" lang="en-US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4.625%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BBB- (Fitch)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Repaying foreign currency loans and rupee borrowings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9468968"/>
                  </a:ext>
                </a:extLst>
              </a:tr>
              <a:tr h="3463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September 2019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u="none" strike="noStrike" cap="non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ReNew Power</a:t>
                      </a:r>
                      <a:endParaRPr lang="en-US" sz="800" b="1" i="0" u="none" strike="noStrike" cap="non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80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Solar and wind</a:t>
                      </a:r>
                      <a:endParaRPr kumimoji="0" lang="en-US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6.67%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BB (Fitch)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4.5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Refinancing</a:t>
                      </a:r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of existing debt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23770002"/>
                  </a:ext>
                </a:extLst>
              </a:tr>
              <a:tr h="3740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September 2019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u="none" strike="noStrike" cap="non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Greenko</a:t>
                      </a:r>
                      <a:endParaRPr lang="en-US" sz="800" b="1" i="0" u="none" strike="noStrike" cap="non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80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Solar and wind</a:t>
                      </a:r>
                      <a:endParaRPr kumimoji="0" lang="en-US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5.95%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BB- (Fitch)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6.75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Refinancing</a:t>
                      </a:r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of existing debt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88557434"/>
                  </a:ext>
                </a:extLst>
              </a:tr>
              <a:tr h="3532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September 2019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Azure power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350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Solar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5.65%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BB (Fitch)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Refinancing of existing debt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6510845"/>
                  </a:ext>
                </a:extLst>
              </a:tr>
              <a:tr h="3671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September 2019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ReNew Power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300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Solar and wind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6.45%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Ba2 (Moody's)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Capacity expansion and repaying high cost debt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21047958"/>
                  </a:ext>
                </a:extLst>
              </a:tr>
              <a:tr h="360218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August 2019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Greenko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Solar and wind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6.25%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Ba1 (Moody’s)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3.5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Refinancing of solar and wind projects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55255711"/>
                  </a:ext>
                </a:extLst>
              </a:tr>
              <a:tr h="3532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August 2019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Greenko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350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Solar and wind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6.25%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Ba1 (Moody’s)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3.5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Refinancing of solar and wind projects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99031472"/>
                  </a:ext>
                </a:extLst>
              </a:tr>
              <a:tr h="3439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July 2019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Greenko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450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Solar and wind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5.95%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BB (Fitch)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Refinancing of solar and wind projects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3246452"/>
                  </a:ext>
                </a:extLst>
              </a:tr>
              <a:tr h="36521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July 2019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Greenko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500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Solar and wind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5.55%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BB (Fitch)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5.5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Refinancing of solar and wind projects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401901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08812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7C5A20-0C9A-2141-9E4E-62929CB8D86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 dirty="0"/>
          </a:p>
        </p:txBody>
      </p:sp>
      <p:sp>
        <p:nvSpPr>
          <p:cNvPr id="5" name="Google Shape;99;p20">
            <a:extLst>
              <a:ext uri="{FF2B5EF4-FFF2-40B4-BE49-F238E27FC236}">
                <a16:creationId xmlns:a16="http://schemas.microsoft.com/office/drawing/2014/main" id="{DA0D3A76-8537-0844-B27B-FAEA38F1CDF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193042"/>
            <a:ext cx="8229600" cy="23899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1200" dirty="0">
                <a:solidFill>
                  <a:srgbClr val="575756"/>
                </a:solidFill>
              </a:rPr>
              <a:t>Annexure II: </a:t>
            </a:r>
            <a:r>
              <a:rPr lang="en-IN" sz="1200" dirty="0">
                <a:solidFill>
                  <a:srgbClr val="0A9FD9"/>
                </a:solidFill>
              </a:rPr>
              <a:t>Key electric mobility facts and figures </a:t>
            </a:r>
            <a:endParaRPr sz="1200" dirty="0">
              <a:solidFill>
                <a:srgbClr val="0A9FD9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C1B0C0-0EF2-CB4D-85E7-FB8548ACD317}"/>
              </a:ext>
            </a:extLst>
          </p:cNvPr>
          <p:cNvSpPr/>
          <p:nvPr/>
        </p:nvSpPr>
        <p:spPr>
          <a:xfrm rot="16200000">
            <a:off x="9082410" y="-91649"/>
            <a:ext cx="249623" cy="815252"/>
          </a:xfrm>
          <a:prstGeom prst="rect">
            <a:avLst/>
          </a:prstGeom>
          <a:solidFill>
            <a:srgbClr val="00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E58D9C-7BDE-5849-8983-A231A1FB0D58}"/>
              </a:ext>
            </a:extLst>
          </p:cNvPr>
          <p:cNvSpPr txBox="1"/>
          <p:nvPr/>
        </p:nvSpPr>
        <p:spPr>
          <a:xfrm>
            <a:off x="8821030" y="208255"/>
            <a:ext cx="3229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DF8A16B-C201-7E4C-ABB8-70FF75813E30}"/>
              </a:ext>
            </a:extLst>
          </p:cNvPr>
          <p:cNvGrpSpPr/>
          <p:nvPr/>
        </p:nvGrpSpPr>
        <p:grpSpPr>
          <a:xfrm>
            <a:off x="8284057" y="4779402"/>
            <a:ext cx="715926" cy="418214"/>
            <a:chOff x="8284057" y="4779402"/>
            <a:chExt cx="715926" cy="418214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BCE42C53-A89E-7048-8AB2-E08143A73729}"/>
                </a:ext>
              </a:extLst>
            </p:cNvPr>
            <p:cNvSpPr/>
            <p:nvPr/>
          </p:nvSpPr>
          <p:spPr>
            <a:xfrm>
              <a:off x="8331958" y="4779402"/>
              <a:ext cx="614149" cy="4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25B725B-0FA9-0B4C-AB2C-EC73AAD79B39}"/>
                </a:ext>
              </a:extLst>
            </p:cNvPr>
            <p:cNvGrpSpPr/>
            <p:nvPr/>
          </p:nvGrpSpPr>
          <p:grpSpPr>
            <a:xfrm>
              <a:off x="8284057" y="4879531"/>
              <a:ext cx="715926" cy="263969"/>
              <a:chOff x="1376812" y="1471708"/>
              <a:chExt cx="715926" cy="263969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039289E-8660-C246-9C67-177B52CB121D}"/>
                  </a:ext>
                </a:extLst>
              </p:cNvPr>
              <p:cNvSpPr txBox="1"/>
              <p:nvPr/>
            </p:nvSpPr>
            <p:spPr>
              <a:xfrm>
                <a:off x="1376812" y="1535622"/>
                <a:ext cx="71592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700" b="1" dirty="0">
                    <a:solidFill>
                      <a:srgbClr val="575756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cef.ceew.in</a:t>
                </a:r>
              </a:p>
            </p:txBody>
          </p: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8A3A8720-F3F0-DB43-BBF9-C21AEEDEB613}"/>
                  </a:ext>
                </a:extLst>
              </p:cNvPr>
              <p:cNvGrpSpPr/>
              <p:nvPr/>
            </p:nvGrpSpPr>
            <p:grpSpPr>
              <a:xfrm>
                <a:off x="1504037" y="1471708"/>
                <a:ext cx="436340" cy="63914"/>
                <a:chOff x="973747" y="978085"/>
                <a:chExt cx="436340" cy="63914"/>
              </a:xfrm>
            </p:grpSpPr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DCA95F08-48C6-F941-925B-2F9CA362BCE2}"/>
                    </a:ext>
                  </a:extLst>
                </p:cNvPr>
                <p:cNvSpPr/>
                <p:nvPr/>
              </p:nvSpPr>
              <p:spPr>
                <a:xfrm>
                  <a:off x="1349029" y="978085"/>
                  <a:ext cx="61058" cy="61059"/>
                </a:xfrm>
                <a:prstGeom prst="ellipse">
                  <a:avLst/>
                </a:prstGeom>
                <a:solidFill>
                  <a:srgbClr val="0A9FD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5AF3F59C-0DA9-754D-977C-6716B56DEEFF}"/>
                    </a:ext>
                  </a:extLst>
                </p:cNvPr>
                <p:cNvSpPr/>
                <p:nvPr/>
              </p:nvSpPr>
              <p:spPr>
                <a:xfrm>
                  <a:off x="1084312" y="980940"/>
                  <a:ext cx="61058" cy="61059"/>
                </a:xfrm>
                <a:prstGeom prst="ellipse">
                  <a:avLst/>
                </a:prstGeom>
                <a:solidFill>
                  <a:srgbClr val="87BD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2913114F-459B-0644-B837-B807F60735E6}"/>
                    </a:ext>
                  </a:extLst>
                </p:cNvPr>
                <p:cNvSpPr/>
                <p:nvPr/>
              </p:nvSpPr>
              <p:spPr>
                <a:xfrm>
                  <a:off x="973747" y="980940"/>
                  <a:ext cx="61058" cy="61059"/>
                </a:xfrm>
                <a:prstGeom prst="ellipse">
                  <a:avLst/>
                </a:prstGeom>
                <a:solidFill>
                  <a:srgbClr val="EA581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</p:grpSp>
      <p:sp>
        <p:nvSpPr>
          <p:cNvPr id="67" name="Text Placeholder 5">
            <a:extLst>
              <a:ext uri="{FF2B5EF4-FFF2-40B4-BE49-F238E27FC236}">
                <a16:creationId xmlns:a16="http://schemas.microsoft.com/office/drawing/2014/main" id="{2F10478C-BCBB-6546-B481-F7B54800EF0F}"/>
              </a:ext>
            </a:extLst>
          </p:cNvPr>
          <p:cNvSpPr txBox="1">
            <a:spLocks/>
          </p:cNvSpPr>
          <p:nvPr/>
        </p:nvSpPr>
        <p:spPr>
          <a:xfrm>
            <a:off x="383415" y="565068"/>
            <a:ext cx="2056304" cy="754186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4000" b="1" dirty="0">
                <a:solidFill>
                  <a:srgbClr val="575756"/>
                </a:solidFill>
                <a:latin typeface="Montserrat Alternates Black" panose="00000A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13.46%</a:t>
            </a:r>
          </a:p>
        </p:txBody>
      </p:sp>
      <p:sp>
        <p:nvSpPr>
          <p:cNvPr id="68" name="Text Placeholder 5">
            <a:extLst>
              <a:ext uri="{FF2B5EF4-FFF2-40B4-BE49-F238E27FC236}">
                <a16:creationId xmlns:a16="http://schemas.microsoft.com/office/drawing/2014/main" id="{8C5B1531-E583-E34D-BA2F-A7E17A0712F9}"/>
              </a:ext>
            </a:extLst>
          </p:cNvPr>
          <p:cNvSpPr txBox="1">
            <a:spLocks/>
          </p:cNvSpPr>
          <p:nvPr/>
        </p:nvSpPr>
        <p:spPr>
          <a:xfrm>
            <a:off x="554512" y="1098252"/>
            <a:ext cx="1548432" cy="303688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spcBef>
                <a:spcPts val="0"/>
              </a:spcBef>
              <a:buNone/>
            </a:pPr>
            <a:r>
              <a:rPr lang="en-US" sz="1200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FAME-II target met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8EDC7783-C3B7-5349-A7DD-C0283E64A090}"/>
              </a:ext>
            </a:extLst>
          </p:cNvPr>
          <p:cNvSpPr/>
          <p:nvPr/>
        </p:nvSpPr>
        <p:spPr>
          <a:xfrm>
            <a:off x="813202" y="1264781"/>
            <a:ext cx="103105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/>
            <a:r>
              <a:rPr lang="en-US" sz="800" i="1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 of January 2022</a:t>
            </a:r>
          </a:p>
        </p:txBody>
      </p:sp>
      <p:sp>
        <p:nvSpPr>
          <p:cNvPr id="70" name="Text Placeholder 3">
            <a:extLst>
              <a:ext uri="{FF2B5EF4-FFF2-40B4-BE49-F238E27FC236}">
                <a16:creationId xmlns:a16="http://schemas.microsoft.com/office/drawing/2014/main" id="{F9333E00-0A71-9E4D-BC16-1721FC14F88D}"/>
              </a:ext>
            </a:extLst>
          </p:cNvPr>
          <p:cNvSpPr txBox="1">
            <a:spLocks/>
          </p:cNvSpPr>
          <p:nvPr/>
        </p:nvSpPr>
        <p:spPr>
          <a:xfrm>
            <a:off x="181894" y="1486071"/>
            <a:ext cx="2565151" cy="42597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IN" sz="900" b="1" i="1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Note: </a:t>
            </a:r>
            <a:r>
              <a:rPr lang="en-IN" sz="900" i="1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Target of selling 1,562,000 EVs (2W, 3W, 4W and buses) under FAME-II scheme by FY22</a:t>
            </a:r>
          </a:p>
        </p:txBody>
      </p:sp>
      <p:sp>
        <p:nvSpPr>
          <p:cNvPr id="71" name="Text Placeholder 5">
            <a:extLst>
              <a:ext uri="{FF2B5EF4-FFF2-40B4-BE49-F238E27FC236}">
                <a16:creationId xmlns:a16="http://schemas.microsoft.com/office/drawing/2014/main" id="{42338737-C0D1-C448-840B-7054679BE430}"/>
              </a:ext>
            </a:extLst>
          </p:cNvPr>
          <p:cNvSpPr txBox="1">
            <a:spLocks/>
          </p:cNvSpPr>
          <p:nvPr/>
        </p:nvSpPr>
        <p:spPr>
          <a:xfrm>
            <a:off x="135470" y="1852857"/>
            <a:ext cx="2623206" cy="259770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200" b="1" dirty="0">
                <a:solidFill>
                  <a:srgbClr val="009CD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Recent electric vehicle launches</a:t>
            </a:r>
          </a:p>
        </p:txBody>
      </p:sp>
      <p:sp>
        <p:nvSpPr>
          <p:cNvPr id="72" name="Text Placeholder 5">
            <a:extLst>
              <a:ext uri="{FF2B5EF4-FFF2-40B4-BE49-F238E27FC236}">
                <a16:creationId xmlns:a16="http://schemas.microsoft.com/office/drawing/2014/main" id="{B0AB6B68-BF45-1E4B-9969-17FD71BD31AF}"/>
              </a:ext>
            </a:extLst>
          </p:cNvPr>
          <p:cNvSpPr txBox="1">
            <a:spLocks/>
          </p:cNvSpPr>
          <p:nvPr/>
        </p:nvSpPr>
        <p:spPr>
          <a:xfrm>
            <a:off x="1148015" y="2319253"/>
            <a:ext cx="1833039" cy="552505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buClr>
                <a:schemeClr val="bg1"/>
              </a:buClr>
              <a:buNone/>
            </a:pPr>
            <a:r>
              <a:rPr lang="en-US" sz="700" b="1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Price: </a:t>
            </a:r>
            <a:r>
              <a:rPr lang="en-US" sz="700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INR 89,999 onwards</a:t>
            </a:r>
          </a:p>
          <a:p>
            <a:pPr marL="0" lvl="1" indent="0">
              <a:spcBef>
                <a:spcPts val="0"/>
              </a:spcBef>
              <a:buClr>
                <a:schemeClr val="bg1"/>
              </a:buClr>
              <a:buNone/>
            </a:pPr>
            <a:r>
              <a:rPr lang="en-US" sz="700" b="1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Range: </a:t>
            </a:r>
            <a:r>
              <a:rPr lang="en-US" sz="700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60 - 70 km</a:t>
            </a:r>
          </a:p>
          <a:p>
            <a:pPr marL="0" lvl="1" indent="0">
              <a:spcBef>
                <a:spcPts val="0"/>
              </a:spcBef>
              <a:buClr>
                <a:schemeClr val="bg1"/>
              </a:buClr>
              <a:buNone/>
            </a:pPr>
            <a:r>
              <a:rPr lang="en-US" sz="700" b="1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Battery capacity: </a:t>
            </a:r>
            <a:r>
              <a:rPr lang="en-US" sz="700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72V/45Ah</a:t>
            </a:r>
          </a:p>
        </p:txBody>
      </p:sp>
      <p:sp>
        <p:nvSpPr>
          <p:cNvPr id="73" name="Text Placeholder 5">
            <a:extLst>
              <a:ext uri="{FF2B5EF4-FFF2-40B4-BE49-F238E27FC236}">
                <a16:creationId xmlns:a16="http://schemas.microsoft.com/office/drawing/2014/main" id="{0FC8136B-10CB-0A4D-B5F9-CCCA6F89DA1A}"/>
              </a:ext>
            </a:extLst>
          </p:cNvPr>
          <p:cNvSpPr txBox="1">
            <a:spLocks/>
          </p:cNvSpPr>
          <p:nvPr/>
        </p:nvSpPr>
        <p:spPr>
          <a:xfrm>
            <a:off x="1148016" y="2120341"/>
            <a:ext cx="1682578" cy="200165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buNone/>
            </a:pPr>
            <a:r>
              <a:rPr lang="it-IT" sz="800" b="1" dirty="0">
                <a:solidFill>
                  <a:srgbClr val="009CD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Okaya Faast</a:t>
            </a:r>
            <a:endParaRPr lang="en-US" sz="800" dirty="0">
              <a:solidFill>
                <a:srgbClr val="009CD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4" name="Text Placeholder 5">
            <a:extLst>
              <a:ext uri="{FF2B5EF4-FFF2-40B4-BE49-F238E27FC236}">
                <a16:creationId xmlns:a16="http://schemas.microsoft.com/office/drawing/2014/main" id="{A85D0796-A583-CC4D-9861-D88D49CB87F2}"/>
              </a:ext>
            </a:extLst>
          </p:cNvPr>
          <p:cNvSpPr txBox="1">
            <a:spLocks/>
          </p:cNvSpPr>
          <p:nvPr/>
        </p:nvSpPr>
        <p:spPr>
          <a:xfrm>
            <a:off x="1144350" y="3081684"/>
            <a:ext cx="1820735" cy="422269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buClr>
                <a:schemeClr val="bg1"/>
              </a:buClr>
              <a:buNone/>
            </a:pPr>
            <a:r>
              <a:rPr lang="en-US" sz="700" b="1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Price: </a:t>
            </a:r>
            <a:r>
              <a:rPr lang="en-US" sz="700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INR 45,099 onwards</a:t>
            </a:r>
          </a:p>
          <a:p>
            <a:pPr marL="0" lvl="1" indent="0">
              <a:spcBef>
                <a:spcPts val="0"/>
              </a:spcBef>
              <a:buClr>
                <a:schemeClr val="bg1"/>
              </a:buClr>
              <a:buNone/>
            </a:pPr>
            <a:r>
              <a:rPr lang="en-US" sz="700" b="1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Range: </a:t>
            </a:r>
            <a:r>
              <a:rPr lang="en-US" sz="700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85 km</a:t>
            </a:r>
          </a:p>
          <a:p>
            <a:pPr marL="0" lvl="1" indent="0">
              <a:spcBef>
                <a:spcPts val="0"/>
              </a:spcBef>
              <a:buClr>
                <a:schemeClr val="bg1"/>
              </a:buClr>
              <a:buNone/>
            </a:pPr>
            <a:r>
              <a:rPr lang="en-US" sz="700" b="1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Battery capacity: </a:t>
            </a:r>
            <a:r>
              <a:rPr lang="en-US" sz="700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48V/39Ah</a:t>
            </a:r>
          </a:p>
        </p:txBody>
      </p:sp>
      <p:sp>
        <p:nvSpPr>
          <p:cNvPr id="75" name="Text Placeholder 5">
            <a:extLst>
              <a:ext uri="{FF2B5EF4-FFF2-40B4-BE49-F238E27FC236}">
                <a16:creationId xmlns:a16="http://schemas.microsoft.com/office/drawing/2014/main" id="{F2DB113F-BBBC-454C-A944-8DD155CC3B7D}"/>
              </a:ext>
            </a:extLst>
          </p:cNvPr>
          <p:cNvSpPr txBox="1">
            <a:spLocks/>
          </p:cNvSpPr>
          <p:nvPr/>
        </p:nvSpPr>
        <p:spPr>
          <a:xfrm>
            <a:off x="1148016" y="2848564"/>
            <a:ext cx="1682578" cy="214165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buNone/>
            </a:pPr>
            <a:r>
              <a:rPr lang="en-US" sz="800" b="1" dirty="0">
                <a:solidFill>
                  <a:srgbClr val="009CD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Bounce Infinity E1</a:t>
            </a:r>
          </a:p>
        </p:txBody>
      </p:sp>
      <p:sp>
        <p:nvSpPr>
          <p:cNvPr id="76" name="Text Placeholder 5">
            <a:extLst>
              <a:ext uri="{FF2B5EF4-FFF2-40B4-BE49-F238E27FC236}">
                <a16:creationId xmlns:a16="http://schemas.microsoft.com/office/drawing/2014/main" id="{B9C3730B-989C-9C4B-A075-FAF1D4D5C2F7}"/>
              </a:ext>
            </a:extLst>
          </p:cNvPr>
          <p:cNvSpPr txBox="1">
            <a:spLocks/>
          </p:cNvSpPr>
          <p:nvPr/>
        </p:nvSpPr>
        <p:spPr>
          <a:xfrm>
            <a:off x="1160320" y="3752158"/>
            <a:ext cx="1820735" cy="552505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buNone/>
            </a:pPr>
            <a:r>
              <a:rPr lang="en-US" sz="700" b="1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Price: </a:t>
            </a:r>
            <a:r>
              <a:rPr lang="en-US" sz="700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INR  3,49,999 onwards</a:t>
            </a:r>
          </a:p>
          <a:p>
            <a:pPr marL="0" lvl="1" indent="0">
              <a:spcBef>
                <a:spcPts val="0"/>
              </a:spcBef>
              <a:buNone/>
            </a:pPr>
            <a:r>
              <a:rPr lang="en-US" sz="700" b="1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Range: </a:t>
            </a:r>
            <a:r>
              <a:rPr lang="en-US" sz="700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151 km</a:t>
            </a:r>
          </a:p>
          <a:p>
            <a:pPr marL="0" lvl="1" indent="0">
              <a:spcBef>
                <a:spcPts val="0"/>
              </a:spcBef>
              <a:buNone/>
            </a:pPr>
            <a:r>
              <a:rPr lang="en-US" sz="700" b="1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Battery capacity: </a:t>
            </a:r>
            <a:r>
              <a:rPr lang="en-US" sz="700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12.4 kWh</a:t>
            </a:r>
          </a:p>
        </p:txBody>
      </p:sp>
      <p:sp>
        <p:nvSpPr>
          <p:cNvPr id="77" name="Text Placeholder 5">
            <a:extLst>
              <a:ext uri="{FF2B5EF4-FFF2-40B4-BE49-F238E27FC236}">
                <a16:creationId xmlns:a16="http://schemas.microsoft.com/office/drawing/2014/main" id="{0339592A-D71B-BA4B-B5D7-E35B324F6B6B}"/>
              </a:ext>
            </a:extLst>
          </p:cNvPr>
          <p:cNvSpPr txBox="1">
            <a:spLocks/>
          </p:cNvSpPr>
          <p:nvPr/>
        </p:nvSpPr>
        <p:spPr>
          <a:xfrm>
            <a:off x="1160321" y="3542749"/>
            <a:ext cx="1682578" cy="178711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buNone/>
            </a:pPr>
            <a:r>
              <a:rPr lang="en-US" sz="800" b="1" dirty="0">
                <a:solidFill>
                  <a:srgbClr val="009CD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EULER HiLoad</a:t>
            </a:r>
          </a:p>
          <a:p>
            <a:pPr marL="0" lvl="1" indent="0">
              <a:spcBef>
                <a:spcPts val="0"/>
              </a:spcBef>
              <a:buNone/>
            </a:pPr>
            <a:endParaRPr lang="en-US" sz="800" b="1" dirty="0">
              <a:solidFill>
                <a:srgbClr val="009CD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8" name="Text Placeholder 5">
            <a:extLst>
              <a:ext uri="{FF2B5EF4-FFF2-40B4-BE49-F238E27FC236}">
                <a16:creationId xmlns:a16="http://schemas.microsoft.com/office/drawing/2014/main" id="{15466DD9-462E-FC41-B038-67EAAEC93B31}"/>
              </a:ext>
            </a:extLst>
          </p:cNvPr>
          <p:cNvSpPr txBox="1">
            <a:spLocks/>
          </p:cNvSpPr>
          <p:nvPr/>
        </p:nvSpPr>
        <p:spPr>
          <a:xfrm>
            <a:off x="1160320" y="4466173"/>
            <a:ext cx="1916586" cy="552505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buNone/>
            </a:pPr>
            <a:r>
              <a:rPr lang="en-US" sz="700" b="1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Price: </a:t>
            </a:r>
            <a:r>
              <a:rPr lang="en-US" sz="700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INR 60,000 – 92,000</a:t>
            </a:r>
          </a:p>
          <a:p>
            <a:pPr marL="0" lvl="1" indent="0">
              <a:spcBef>
                <a:spcPts val="0"/>
              </a:spcBef>
              <a:buNone/>
            </a:pPr>
            <a:r>
              <a:rPr lang="en-US" sz="700" b="1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Range: </a:t>
            </a:r>
            <a:r>
              <a:rPr lang="en-US" sz="700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70 - 120 km</a:t>
            </a:r>
          </a:p>
          <a:p>
            <a:pPr marL="0" lvl="1" indent="0">
              <a:spcBef>
                <a:spcPts val="0"/>
              </a:spcBef>
              <a:buNone/>
            </a:pPr>
            <a:r>
              <a:rPr lang="en-US" sz="700" b="1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Battery capacity: </a:t>
            </a:r>
            <a:r>
              <a:rPr lang="en-US" sz="700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48V/60Ah</a:t>
            </a:r>
          </a:p>
        </p:txBody>
      </p:sp>
      <p:sp>
        <p:nvSpPr>
          <p:cNvPr id="79" name="Text Placeholder 5">
            <a:extLst>
              <a:ext uri="{FF2B5EF4-FFF2-40B4-BE49-F238E27FC236}">
                <a16:creationId xmlns:a16="http://schemas.microsoft.com/office/drawing/2014/main" id="{075A5700-9BBD-A349-ABE4-6DCAB515CAF1}"/>
              </a:ext>
            </a:extLst>
          </p:cNvPr>
          <p:cNvSpPr txBox="1">
            <a:spLocks/>
          </p:cNvSpPr>
          <p:nvPr/>
        </p:nvSpPr>
        <p:spPr>
          <a:xfrm>
            <a:off x="1160321" y="4260573"/>
            <a:ext cx="1682578" cy="178711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buNone/>
            </a:pPr>
            <a:r>
              <a:rPr lang="en-US" sz="800" b="1" dirty="0">
                <a:solidFill>
                  <a:srgbClr val="009CD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Greta Electric Scooters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7727FCE0-8EDB-1842-8086-AC1C7CD0C4D9}"/>
              </a:ext>
            </a:extLst>
          </p:cNvPr>
          <p:cNvGrpSpPr/>
          <p:nvPr/>
        </p:nvGrpSpPr>
        <p:grpSpPr>
          <a:xfrm>
            <a:off x="3286526" y="560012"/>
            <a:ext cx="2716221" cy="913796"/>
            <a:chOff x="4828719" y="687349"/>
            <a:chExt cx="2716221" cy="913796"/>
          </a:xfrm>
        </p:grpSpPr>
        <p:sp>
          <p:nvSpPr>
            <p:cNvPr id="82" name="Text Placeholder 5">
              <a:extLst>
                <a:ext uri="{FF2B5EF4-FFF2-40B4-BE49-F238E27FC236}">
                  <a16:creationId xmlns:a16="http://schemas.microsoft.com/office/drawing/2014/main" id="{1A6C7C14-F1AB-2E4E-87A7-F758A232454D}"/>
                </a:ext>
              </a:extLst>
            </p:cNvPr>
            <p:cNvSpPr txBox="1">
              <a:spLocks/>
            </p:cNvSpPr>
            <p:nvPr/>
          </p:nvSpPr>
          <p:spPr>
            <a:xfrm>
              <a:off x="5207173" y="687349"/>
              <a:ext cx="2032876" cy="815131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  <p:txBody>
            <a:bodyPr wrap="square" lIns="91440" tIns="45720" rIns="91440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spcBef>
                  <a:spcPts val="0"/>
                </a:spcBef>
                <a:spcAft>
                  <a:spcPts val="300"/>
                </a:spcAft>
                <a:buNone/>
              </a:pPr>
              <a:r>
                <a:rPr lang="en-US" sz="4000" b="1" dirty="0">
                  <a:solidFill>
                    <a:srgbClr val="575756"/>
                  </a:solidFill>
                  <a:latin typeface="Montserrat Alternates Black" panose="00000A00000000000000" pitchFamily="50" charset="0"/>
                  <a:cs typeface="Calibri" panose="020F0502020204030204" pitchFamily="34" charset="0"/>
                </a:rPr>
                <a:t>447</a:t>
              </a:r>
            </a:p>
          </p:txBody>
        </p:sp>
        <p:sp>
          <p:nvSpPr>
            <p:cNvPr id="83" name="Text Placeholder 5">
              <a:extLst>
                <a:ext uri="{FF2B5EF4-FFF2-40B4-BE49-F238E27FC236}">
                  <a16:creationId xmlns:a16="http://schemas.microsoft.com/office/drawing/2014/main" id="{8C0E638C-7A23-D141-9EDA-1E9567F71580}"/>
                </a:ext>
              </a:extLst>
            </p:cNvPr>
            <p:cNvSpPr txBox="1">
              <a:spLocks/>
            </p:cNvSpPr>
            <p:nvPr/>
          </p:nvSpPr>
          <p:spPr>
            <a:xfrm>
              <a:off x="4897142" y="1231666"/>
              <a:ext cx="2647798" cy="281807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  <p:txBody>
            <a:bodyPr wrap="square" lIns="91440" tIns="45720" rIns="91440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spcBef>
                  <a:spcPts val="0"/>
                </a:spcBef>
                <a:buNone/>
              </a:pPr>
              <a:r>
                <a:rPr lang="en-US" sz="1200" dirty="0">
                  <a:solidFill>
                    <a:srgbClr val="9D9D9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Number of EV OEMs in India</a:t>
              </a:r>
            </a:p>
          </p:txBody>
        </p:sp>
        <p:sp>
          <p:nvSpPr>
            <p:cNvPr id="84" name="Text Placeholder 5">
              <a:extLst>
                <a:ext uri="{FF2B5EF4-FFF2-40B4-BE49-F238E27FC236}">
                  <a16:creationId xmlns:a16="http://schemas.microsoft.com/office/drawing/2014/main" id="{65C3FF49-907D-C842-96ED-F7A159CBD93A}"/>
                </a:ext>
              </a:extLst>
            </p:cNvPr>
            <p:cNvSpPr txBox="1">
              <a:spLocks/>
            </p:cNvSpPr>
            <p:nvPr/>
          </p:nvSpPr>
          <p:spPr>
            <a:xfrm>
              <a:off x="4828719" y="1403930"/>
              <a:ext cx="2647798" cy="197215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  <p:txBody>
            <a:bodyPr wrap="square" lIns="91440" tIns="45720" rIns="91440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spcBef>
                  <a:spcPts val="0"/>
                </a:spcBef>
                <a:buNone/>
              </a:pPr>
              <a:r>
                <a:rPr lang="en-US" sz="800" i="1" dirty="0">
                  <a:solidFill>
                    <a:srgbClr val="9D9D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As of </a:t>
              </a:r>
              <a:r>
                <a:rPr lang="en-US" sz="800" i="1" dirty="0">
                  <a:solidFill>
                    <a:srgbClr val="9D9D9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January 2022</a:t>
              </a:r>
              <a:endParaRPr lang="en-US" sz="800" i="1" dirty="0">
                <a:solidFill>
                  <a:srgbClr val="9D9D9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86" name="Text Placeholder 5">
            <a:extLst>
              <a:ext uri="{FF2B5EF4-FFF2-40B4-BE49-F238E27FC236}">
                <a16:creationId xmlns:a16="http://schemas.microsoft.com/office/drawing/2014/main" id="{BCD8B3CC-87DD-C941-AE7B-4CF88F5B5153}"/>
              </a:ext>
            </a:extLst>
          </p:cNvPr>
          <p:cNvSpPr txBox="1">
            <a:spLocks/>
          </p:cNvSpPr>
          <p:nvPr/>
        </p:nvSpPr>
        <p:spPr>
          <a:xfrm>
            <a:off x="3309366" y="1641210"/>
            <a:ext cx="2471936" cy="453150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200" b="1" dirty="0">
                <a:solidFill>
                  <a:srgbClr val="009CD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 sales per 1000 non-EV sales</a:t>
            </a:r>
          </a:p>
        </p:txBody>
      </p:sp>
      <p:sp>
        <p:nvSpPr>
          <p:cNvPr id="87" name="Text Placeholder 5">
            <a:extLst>
              <a:ext uri="{FF2B5EF4-FFF2-40B4-BE49-F238E27FC236}">
                <a16:creationId xmlns:a16="http://schemas.microsoft.com/office/drawing/2014/main" id="{612101DF-13A0-404A-A29F-8BBDC640175F}"/>
              </a:ext>
            </a:extLst>
          </p:cNvPr>
          <p:cNvSpPr txBox="1">
            <a:spLocks/>
          </p:cNvSpPr>
          <p:nvPr/>
        </p:nvSpPr>
        <p:spPr>
          <a:xfrm>
            <a:off x="3689890" y="1984337"/>
            <a:ext cx="808293" cy="502324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r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3500" b="1" dirty="0">
                <a:solidFill>
                  <a:srgbClr val="575756"/>
                </a:solidFill>
                <a:latin typeface="Montserrat Alternates Black" panose="00000A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66	</a:t>
            </a:r>
          </a:p>
        </p:txBody>
      </p:sp>
      <p:sp>
        <p:nvSpPr>
          <p:cNvPr id="88" name="Text Placeholder 5">
            <a:extLst>
              <a:ext uri="{FF2B5EF4-FFF2-40B4-BE49-F238E27FC236}">
                <a16:creationId xmlns:a16="http://schemas.microsoft.com/office/drawing/2014/main" id="{53FB5E93-A7AC-6540-9D5C-EC5952DAF059}"/>
              </a:ext>
            </a:extLst>
          </p:cNvPr>
          <p:cNvSpPr txBox="1">
            <a:spLocks/>
          </p:cNvSpPr>
          <p:nvPr/>
        </p:nvSpPr>
        <p:spPr>
          <a:xfrm>
            <a:off x="4333804" y="2249871"/>
            <a:ext cx="1077840" cy="204592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200" b="1" dirty="0">
                <a:solidFill>
                  <a:srgbClr val="009CD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Delhi</a:t>
            </a:r>
          </a:p>
        </p:txBody>
      </p:sp>
      <p:sp>
        <p:nvSpPr>
          <p:cNvPr id="89" name="Text Placeholder 5">
            <a:extLst>
              <a:ext uri="{FF2B5EF4-FFF2-40B4-BE49-F238E27FC236}">
                <a16:creationId xmlns:a16="http://schemas.microsoft.com/office/drawing/2014/main" id="{544844C0-FCBD-C441-B85B-825CE00000D0}"/>
              </a:ext>
            </a:extLst>
          </p:cNvPr>
          <p:cNvSpPr txBox="1">
            <a:spLocks/>
          </p:cNvSpPr>
          <p:nvPr/>
        </p:nvSpPr>
        <p:spPr>
          <a:xfrm>
            <a:off x="3586070" y="2435477"/>
            <a:ext cx="912113" cy="625034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r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3500" b="1" dirty="0">
                <a:solidFill>
                  <a:srgbClr val="575756"/>
                </a:solidFill>
                <a:latin typeface="Montserrat Alternates Black" panose="00000A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53</a:t>
            </a:r>
          </a:p>
        </p:txBody>
      </p:sp>
      <p:sp>
        <p:nvSpPr>
          <p:cNvPr id="90" name="Text Placeholder 5">
            <a:extLst>
              <a:ext uri="{FF2B5EF4-FFF2-40B4-BE49-F238E27FC236}">
                <a16:creationId xmlns:a16="http://schemas.microsoft.com/office/drawing/2014/main" id="{07CC8276-7E98-7D4E-90CB-E9CC252ED601}"/>
              </a:ext>
            </a:extLst>
          </p:cNvPr>
          <p:cNvSpPr txBox="1">
            <a:spLocks/>
          </p:cNvSpPr>
          <p:nvPr/>
        </p:nvSpPr>
        <p:spPr>
          <a:xfrm>
            <a:off x="4333804" y="2698655"/>
            <a:ext cx="1077840" cy="175747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200" b="1" dirty="0">
                <a:solidFill>
                  <a:srgbClr val="009CD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Tripura</a:t>
            </a:r>
          </a:p>
        </p:txBody>
      </p:sp>
      <p:sp>
        <p:nvSpPr>
          <p:cNvPr id="91" name="Text Placeholder 5">
            <a:extLst>
              <a:ext uri="{FF2B5EF4-FFF2-40B4-BE49-F238E27FC236}">
                <a16:creationId xmlns:a16="http://schemas.microsoft.com/office/drawing/2014/main" id="{43350E2B-FED5-864B-AA21-70680C78CE71}"/>
              </a:ext>
            </a:extLst>
          </p:cNvPr>
          <p:cNvSpPr txBox="1">
            <a:spLocks/>
          </p:cNvSpPr>
          <p:nvPr/>
        </p:nvSpPr>
        <p:spPr>
          <a:xfrm>
            <a:off x="3586070" y="2892739"/>
            <a:ext cx="912113" cy="625034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r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3500" b="1" dirty="0">
                <a:solidFill>
                  <a:srgbClr val="575756"/>
                </a:solidFill>
                <a:latin typeface="Montserrat Alternates Black" panose="00000A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40</a:t>
            </a:r>
          </a:p>
        </p:txBody>
      </p:sp>
      <p:sp>
        <p:nvSpPr>
          <p:cNvPr id="92" name="Text Placeholder 5">
            <a:extLst>
              <a:ext uri="{FF2B5EF4-FFF2-40B4-BE49-F238E27FC236}">
                <a16:creationId xmlns:a16="http://schemas.microsoft.com/office/drawing/2014/main" id="{2CB614AA-DADB-C34F-97C7-C8E8C996A7B9}"/>
              </a:ext>
            </a:extLst>
          </p:cNvPr>
          <p:cNvSpPr txBox="1">
            <a:spLocks/>
          </p:cNvSpPr>
          <p:nvPr/>
        </p:nvSpPr>
        <p:spPr>
          <a:xfrm>
            <a:off x="4333804" y="3159683"/>
            <a:ext cx="1284988" cy="240493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200" b="1" dirty="0">
                <a:solidFill>
                  <a:srgbClr val="009CD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Assam</a:t>
            </a:r>
          </a:p>
        </p:txBody>
      </p:sp>
      <p:sp>
        <p:nvSpPr>
          <p:cNvPr id="93" name="Text Placeholder 5">
            <a:extLst>
              <a:ext uri="{FF2B5EF4-FFF2-40B4-BE49-F238E27FC236}">
                <a16:creationId xmlns:a16="http://schemas.microsoft.com/office/drawing/2014/main" id="{9F3E86CF-8198-8945-A815-F345ACFACE5E}"/>
              </a:ext>
            </a:extLst>
          </p:cNvPr>
          <p:cNvSpPr txBox="1">
            <a:spLocks/>
          </p:cNvSpPr>
          <p:nvPr/>
        </p:nvSpPr>
        <p:spPr>
          <a:xfrm>
            <a:off x="3586070" y="3343466"/>
            <a:ext cx="912113" cy="625034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r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3500" b="1" dirty="0">
                <a:solidFill>
                  <a:srgbClr val="575756"/>
                </a:solidFill>
                <a:latin typeface="Montserrat Alternates Black" panose="00000A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35</a:t>
            </a:r>
          </a:p>
        </p:txBody>
      </p:sp>
      <p:sp>
        <p:nvSpPr>
          <p:cNvPr id="94" name="Text Placeholder 5">
            <a:extLst>
              <a:ext uri="{FF2B5EF4-FFF2-40B4-BE49-F238E27FC236}">
                <a16:creationId xmlns:a16="http://schemas.microsoft.com/office/drawing/2014/main" id="{4FF80486-0B57-CB4E-A399-64921673CEA3}"/>
              </a:ext>
            </a:extLst>
          </p:cNvPr>
          <p:cNvSpPr txBox="1">
            <a:spLocks/>
          </p:cNvSpPr>
          <p:nvPr/>
        </p:nvSpPr>
        <p:spPr>
          <a:xfrm>
            <a:off x="4333804" y="3603345"/>
            <a:ext cx="1077840" cy="205624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200" b="1" dirty="0">
                <a:solidFill>
                  <a:srgbClr val="009CD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Karnataka</a:t>
            </a:r>
          </a:p>
        </p:txBody>
      </p:sp>
      <p:sp>
        <p:nvSpPr>
          <p:cNvPr id="95" name="Text Placeholder 5">
            <a:extLst>
              <a:ext uri="{FF2B5EF4-FFF2-40B4-BE49-F238E27FC236}">
                <a16:creationId xmlns:a16="http://schemas.microsoft.com/office/drawing/2014/main" id="{7648482D-FCDA-E94D-A124-27FC2C59D3EE}"/>
              </a:ext>
            </a:extLst>
          </p:cNvPr>
          <p:cNvSpPr txBox="1">
            <a:spLocks/>
          </p:cNvSpPr>
          <p:nvPr/>
        </p:nvSpPr>
        <p:spPr>
          <a:xfrm>
            <a:off x="3400678" y="3792050"/>
            <a:ext cx="1097505" cy="625034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r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3500" b="1" dirty="0">
                <a:solidFill>
                  <a:srgbClr val="575756"/>
                </a:solidFill>
                <a:latin typeface="Montserrat Alternates Black" panose="00000A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31</a:t>
            </a:r>
          </a:p>
        </p:txBody>
      </p:sp>
      <p:sp>
        <p:nvSpPr>
          <p:cNvPr id="96" name="Text Placeholder 5">
            <a:extLst>
              <a:ext uri="{FF2B5EF4-FFF2-40B4-BE49-F238E27FC236}">
                <a16:creationId xmlns:a16="http://schemas.microsoft.com/office/drawing/2014/main" id="{376EA353-1015-B34D-B3B5-BFFBBDB993EE}"/>
              </a:ext>
            </a:extLst>
          </p:cNvPr>
          <p:cNvSpPr txBox="1">
            <a:spLocks/>
          </p:cNvSpPr>
          <p:nvPr/>
        </p:nvSpPr>
        <p:spPr>
          <a:xfrm>
            <a:off x="4333804" y="4060395"/>
            <a:ext cx="1365515" cy="242189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200" b="1" dirty="0">
                <a:solidFill>
                  <a:srgbClr val="009CD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Uttarakhand</a:t>
            </a:r>
          </a:p>
        </p:txBody>
      </p:sp>
      <p:cxnSp>
        <p:nvCxnSpPr>
          <p:cNvPr id="97" name="Google Shape;112;p30">
            <a:extLst>
              <a:ext uri="{FF2B5EF4-FFF2-40B4-BE49-F238E27FC236}">
                <a16:creationId xmlns:a16="http://schemas.microsoft.com/office/drawing/2014/main" id="{B8E98C4A-FEB3-844B-B8DD-E1F9D39345C5}"/>
              </a:ext>
            </a:extLst>
          </p:cNvPr>
          <p:cNvCxnSpPr>
            <a:cxnSpLocks/>
          </p:cNvCxnSpPr>
          <p:nvPr/>
        </p:nvCxnSpPr>
        <p:spPr>
          <a:xfrm>
            <a:off x="6153415" y="772112"/>
            <a:ext cx="0" cy="4107419"/>
          </a:xfrm>
          <a:prstGeom prst="straightConnector1">
            <a:avLst/>
          </a:prstGeom>
          <a:noFill/>
          <a:ln w="9525" cap="flat" cmpd="sng">
            <a:solidFill>
              <a:schemeClr val="bg1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108" name="Google Shape;112;p30">
            <a:extLst>
              <a:ext uri="{FF2B5EF4-FFF2-40B4-BE49-F238E27FC236}">
                <a16:creationId xmlns:a16="http://schemas.microsoft.com/office/drawing/2014/main" id="{B73C77D4-C043-E648-B023-2AED3757DDED}"/>
              </a:ext>
            </a:extLst>
          </p:cNvPr>
          <p:cNvCxnSpPr>
            <a:cxnSpLocks/>
          </p:cNvCxnSpPr>
          <p:nvPr/>
        </p:nvCxnSpPr>
        <p:spPr>
          <a:xfrm rot="5400000" flipH="1">
            <a:off x="1519561" y="496087"/>
            <a:ext cx="1296" cy="2743200"/>
          </a:xfrm>
          <a:prstGeom prst="straightConnector1">
            <a:avLst/>
          </a:prstGeom>
          <a:noFill/>
          <a:ln w="9525" cap="flat" cmpd="sng">
            <a:solidFill>
              <a:schemeClr val="bg1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116" name="Text Placeholder 3">
            <a:extLst>
              <a:ext uri="{FF2B5EF4-FFF2-40B4-BE49-F238E27FC236}">
                <a16:creationId xmlns:a16="http://schemas.microsoft.com/office/drawing/2014/main" id="{10DF22D4-91E2-214D-8F47-9ECD6BD51A0D}"/>
              </a:ext>
            </a:extLst>
          </p:cNvPr>
          <p:cNvSpPr txBox="1">
            <a:spLocks/>
          </p:cNvSpPr>
          <p:nvPr/>
        </p:nvSpPr>
        <p:spPr>
          <a:xfrm>
            <a:off x="155070" y="4865668"/>
            <a:ext cx="5528158" cy="35885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Vahan Sewa dashboard, </a:t>
            </a:r>
            <a:r>
              <a:rPr lang="en-IN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CEEW Centre for Energy Finance Electric Mobility dashboard, Department of Heavy Industries, CEA.</a:t>
            </a:r>
          </a:p>
        </p:txBody>
      </p:sp>
      <p:sp>
        <p:nvSpPr>
          <p:cNvPr id="117" name="Text Placeholder 5">
            <a:extLst>
              <a:ext uri="{FF2B5EF4-FFF2-40B4-BE49-F238E27FC236}">
                <a16:creationId xmlns:a16="http://schemas.microsoft.com/office/drawing/2014/main" id="{46E7D160-2FBC-5245-B335-01B74D29D06F}"/>
              </a:ext>
            </a:extLst>
          </p:cNvPr>
          <p:cNvSpPr txBox="1">
            <a:spLocks/>
          </p:cNvSpPr>
          <p:nvPr/>
        </p:nvSpPr>
        <p:spPr>
          <a:xfrm>
            <a:off x="3211375" y="1839732"/>
            <a:ext cx="2647798" cy="197215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spcBef>
                <a:spcPts val="0"/>
              </a:spcBef>
              <a:buNone/>
            </a:pPr>
            <a:r>
              <a:rPr lang="en-US" sz="800" i="1" dirty="0">
                <a:solidFill>
                  <a:srgbClr val="9D9D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of </a:t>
            </a:r>
            <a:r>
              <a:rPr lang="en-US" sz="800" i="1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January 2022</a:t>
            </a:r>
            <a:endParaRPr lang="en-US" sz="800" i="1" dirty="0">
              <a:solidFill>
                <a:srgbClr val="9D9D9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EF0C43A4-9361-E74B-A912-EF7C324F45FE}"/>
              </a:ext>
            </a:extLst>
          </p:cNvPr>
          <p:cNvGrpSpPr/>
          <p:nvPr/>
        </p:nvGrpSpPr>
        <p:grpSpPr>
          <a:xfrm>
            <a:off x="6003885" y="533685"/>
            <a:ext cx="3075810" cy="941931"/>
            <a:chOff x="4666082" y="687350"/>
            <a:chExt cx="3075810" cy="941931"/>
          </a:xfrm>
        </p:grpSpPr>
        <p:sp>
          <p:nvSpPr>
            <p:cNvPr id="99" name="Text Placeholder 5">
              <a:extLst>
                <a:ext uri="{FF2B5EF4-FFF2-40B4-BE49-F238E27FC236}">
                  <a16:creationId xmlns:a16="http://schemas.microsoft.com/office/drawing/2014/main" id="{744250ED-E9AB-DE40-B67D-D032B5F351FB}"/>
                </a:ext>
              </a:extLst>
            </p:cNvPr>
            <p:cNvSpPr txBox="1">
              <a:spLocks/>
            </p:cNvSpPr>
            <p:nvPr/>
          </p:nvSpPr>
          <p:spPr>
            <a:xfrm>
              <a:off x="5207173" y="687350"/>
              <a:ext cx="2032876" cy="793914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  <p:txBody>
            <a:bodyPr wrap="square" lIns="91440" tIns="45720" rIns="91440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spcBef>
                  <a:spcPts val="0"/>
                </a:spcBef>
                <a:spcAft>
                  <a:spcPts val="300"/>
                </a:spcAft>
                <a:buNone/>
              </a:pPr>
              <a:r>
                <a:rPr lang="en-US" sz="4000" b="1" dirty="0">
                  <a:solidFill>
                    <a:srgbClr val="575756"/>
                  </a:solidFill>
                  <a:latin typeface="Montserrat Alternates Black" panose="00000A00000000000000" pitchFamily="50" charset="0"/>
                  <a:cs typeface="Calibri" panose="020F0502020204030204" pitchFamily="34" charset="0"/>
                </a:rPr>
                <a:t>160</a:t>
              </a:r>
            </a:p>
          </p:txBody>
        </p:sp>
        <p:sp>
          <p:nvSpPr>
            <p:cNvPr id="119" name="Text Placeholder 5">
              <a:extLst>
                <a:ext uri="{FF2B5EF4-FFF2-40B4-BE49-F238E27FC236}">
                  <a16:creationId xmlns:a16="http://schemas.microsoft.com/office/drawing/2014/main" id="{6461DC84-0C87-8242-86F3-4CF6054DE0A7}"/>
                </a:ext>
              </a:extLst>
            </p:cNvPr>
            <p:cNvSpPr txBox="1">
              <a:spLocks/>
            </p:cNvSpPr>
            <p:nvPr/>
          </p:nvSpPr>
          <p:spPr>
            <a:xfrm>
              <a:off x="4666082" y="1259802"/>
              <a:ext cx="3075810" cy="281807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  <p:txBody>
            <a:bodyPr wrap="square" lIns="91440" tIns="45720" rIns="91440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spcBef>
                  <a:spcPts val="0"/>
                </a:spcBef>
                <a:buNone/>
              </a:pPr>
              <a:r>
                <a:rPr lang="en-US" sz="1200" dirty="0">
                  <a:solidFill>
                    <a:srgbClr val="9D9D9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Total FAME II approved models</a:t>
              </a:r>
            </a:p>
          </p:txBody>
        </p:sp>
        <p:sp>
          <p:nvSpPr>
            <p:cNvPr id="120" name="Text Placeholder 5">
              <a:extLst>
                <a:ext uri="{FF2B5EF4-FFF2-40B4-BE49-F238E27FC236}">
                  <a16:creationId xmlns:a16="http://schemas.microsoft.com/office/drawing/2014/main" id="{F8386B4E-7DAB-6740-9597-EA7CAA62C18C}"/>
                </a:ext>
              </a:extLst>
            </p:cNvPr>
            <p:cNvSpPr txBox="1">
              <a:spLocks/>
            </p:cNvSpPr>
            <p:nvPr/>
          </p:nvSpPr>
          <p:spPr>
            <a:xfrm>
              <a:off x="4877957" y="1432066"/>
              <a:ext cx="2647798" cy="197215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  <p:txBody>
            <a:bodyPr wrap="square" lIns="91440" tIns="45720" rIns="91440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spcBef>
                  <a:spcPts val="0"/>
                </a:spcBef>
                <a:buNone/>
              </a:pPr>
              <a:r>
                <a:rPr lang="en-US" sz="800" i="1" dirty="0">
                  <a:solidFill>
                    <a:srgbClr val="9D9D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As of </a:t>
              </a:r>
              <a:r>
                <a:rPr lang="en-US" sz="800" i="1" dirty="0">
                  <a:solidFill>
                    <a:srgbClr val="9D9D9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January 2022</a:t>
              </a:r>
              <a:endParaRPr lang="en-US" sz="800" i="1" dirty="0">
                <a:solidFill>
                  <a:srgbClr val="9D9D9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0952AE83-8C48-4722-B3B8-0436A7F69E2D}"/>
              </a:ext>
            </a:extLst>
          </p:cNvPr>
          <p:cNvGrpSpPr/>
          <p:nvPr/>
        </p:nvGrpSpPr>
        <p:grpSpPr>
          <a:xfrm>
            <a:off x="6014711" y="1674132"/>
            <a:ext cx="3075810" cy="986175"/>
            <a:chOff x="4702952" y="650480"/>
            <a:chExt cx="3075810" cy="986175"/>
          </a:xfrm>
        </p:grpSpPr>
        <p:sp>
          <p:nvSpPr>
            <p:cNvPr id="65" name="Text Placeholder 5">
              <a:extLst>
                <a:ext uri="{FF2B5EF4-FFF2-40B4-BE49-F238E27FC236}">
                  <a16:creationId xmlns:a16="http://schemas.microsoft.com/office/drawing/2014/main" id="{54C3A3FB-EF14-4111-BBB6-B9FB05E0B9C4}"/>
                </a:ext>
              </a:extLst>
            </p:cNvPr>
            <p:cNvSpPr txBox="1">
              <a:spLocks/>
            </p:cNvSpPr>
            <p:nvPr/>
          </p:nvSpPr>
          <p:spPr>
            <a:xfrm>
              <a:off x="5094067" y="650480"/>
              <a:ext cx="2488307" cy="793914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  <p:txBody>
            <a:bodyPr wrap="square" lIns="91440" tIns="45720" rIns="91440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spcBef>
                  <a:spcPts val="0"/>
                </a:spcBef>
                <a:spcAft>
                  <a:spcPts val="300"/>
                </a:spcAft>
                <a:buNone/>
              </a:pPr>
              <a:r>
                <a:rPr lang="en-US" sz="4000" b="1" dirty="0">
                  <a:solidFill>
                    <a:srgbClr val="575756"/>
                  </a:solidFill>
                  <a:latin typeface="Montserrat Alternates Black" panose="00000A00000000000000" pitchFamily="50" charset="0"/>
                  <a:cs typeface="Calibri" panose="020F0502020204030204" pitchFamily="34" charset="0"/>
                </a:rPr>
                <a:t>9,03,365</a:t>
              </a:r>
            </a:p>
          </p:txBody>
        </p:sp>
        <p:sp>
          <p:nvSpPr>
            <p:cNvPr id="66" name="Text Placeholder 5">
              <a:extLst>
                <a:ext uri="{FF2B5EF4-FFF2-40B4-BE49-F238E27FC236}">
                  <a16:creationId xmlns:a16="http://schemas.microsoft.com/office/drawing/2014/main" id="{A4D61B34-2EA3-4721-BFE0-FD28FCC964CE}"/>
                </a:ext>
              </a:extLst>
            </p:cNvPr>
            <p:cNvSpPr txBox="1">
              <a:spLocks/>
            </p:cNvSpPr>
            <p:nvPr/>
          </p:nvSpPr>
          <p:spPr>
            <a:xfrm>
              <a:off x="4702952" y="1267176"/>
              <a:ext cx="3075810" cy="281807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  <p:txBody>
            <a:bodyPr wrap="square" lIns="91440" tIns="45720" rIns="91440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spcBef>
                  <a:spcPts val="0"/>
                </a:spcBef>
                <a:buNone/>
              </a:pPr>
              <a:r>
                <a:rPr lang="en-US" sz="1200" dirty="0">
                  <a:solidFill>
                    <a:srgbClr val="9D9D9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EVs sold</a:t>
              </a:r>
            </a:p>
          </p:txBody>
        </p:sp>
        <p:sp>
          <p:nvSpPr>
            <p:cNvPr id="80" name="Text Placeholder 5">
              <a:extLst>
                <a:ext uri="{FF2B5EF4-FFF2-40B4-BE49-F238E27FC236}">
                  <a16:creationId xmlns:a16="http://schemas.microsoft.com/office/drawing/2014/main" id="{2F23574E-AF6A-4E7D-A1B3-7DA6060D00B3}"/>
                </a:ext>
              </a:extLst>
            </p:cNvPr>
            <p:cNvSpPr txBox="1">
              <a:spLocks/>
            </p:cNvSpPr>
            <p:nvPr/>
          </p:nvSpPr>
          <p:spPr>
            <a:xfrm>
              <a:off x="4914827" y="1439440"/>
              <a:ext cx="2647798" cy="197215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  <p:txBody>
            <a:bodyPr wrap="square" lIns="91440" tIns="45720" rIns="91440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spcBef>
                  <a:spcPts val="0"/>
                </a:spcBef>
                <a:buNone/>
              </a:pPr>
              <a:r>
                <a:rPr lang="en-US" sz="800" i="1" dirty="0">
                  <a:solidFill>
                    <a:srgbClr val="9D9D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As of </a:t>
              </a:r>
              <a:r>
                <a:rPr lang="en-US" sz="800" i="1" dirty="0">
                  <a:solidFill>
                    <a:srgbClr val="9D9D9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January 2022</a:t>
              </a:r>
              <a:endParaRPr lang="en-US" sz="800" i="1" dirty="0">
                <a:solidFill>
                  <a:srgbClr val="9D9D9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9FA86B3C-552A-4D59-965F-E91919ACDF8A}"/>
              </a:ext>
            </a:extLst>
          </p:cNvPr>
          <p:cNvSpPr txBox="1"/>
          <p:nvPr/>
        </p:nvSpPr>
        <p:spPr>
          <a:xfrm>
            <a:off x="5113041" y="4533684"/>
            <a:ext cx="40250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sz="1000" i="1" kern="1200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more updates visit </a:t>
            </a:r>
            <a:r>
              <a:rPr lang="en-US" sz="1000" i="1" kern="1200" dirty="0">
                <a:solidFill>
                  <a:srgbClr val="009CD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CEEW-CEF Electric Mobility Dashboard</a:t>
            </a:r>
            <a:r>
              <a:rPr lang="en-IN" sz="1000" i="1" kern="1200" dirty="0">
                <a:solidFill>
                  <a:srgbClr val="009CD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GB" sz="1000" i="1" kern="1200" dirty="0">
              <a:solidFill>
                <a:srgbClr val="009CD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4" name="Picture 103">
            <a:extLst>
              <a:ext uri="{FF2B5EF4-FFF2-40B4-BE49-F238E27FC236}">
                <a16:creationId xmlns:a16="http://schemas.microsoft.com/office/drawing/2014/main" id="{C15E576C-2BEE-46FE-B434-3F8AF1A646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577" y="2172465"/>
            <a:ext cx="843955" cy="629613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BBE5DE82-4792-4EFF-8A82-AD76849490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68" y="2873127"/>
            <a:ext cx="1034444" cy="636581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288F2370-E989-4BE7-A7B4-F891BF72DC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899" y="3633552"/>
            <a:ext cx="934448" cy="526405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D2002D2B-37E7-4731-BA95-597BD497B22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734" b="21785"/>
          <a:stretch/>
        </p:blipFill>
        <p:spPr>
          <a:xfrm>
            <a:off x="152042" y="4156496"/>
            <a:ext cx="856577" cy="620854"/>
          </a:xfrm>
          <a:prstGeom prst="rect">
            <a:avLst/>
          </a:prstGeom>
        </p:spPr>
      </p:pic>
      <p:sp>
        <p:nvSpPr>
          <p:cNvPr id="100" name="Text Placeholder 5">
            <a:extLst>
              <a:ext uri="{FF2B5EF4-FFF2-40B4-BE49-F238E27FC236}">
                <a16:creationId xmlns:a16="http://schemas.microsoft.com/office/drawing/2014/main" id="{823193DA-0F92-4680-B95C-2A3A23A25CCA}"/>
              </a:ext>
            </a:extLst>
          </p:cNvPr>
          <p:cNvSpPr txBox="1">
            <a:spLocks/>
          </p:cNvSpPr>
          <p:nvPr/>
        </p:nvSpPr>
        <p:spPr>
          <a:xfrm>
            <a:off x="5752628" y="3438124"/>
            <a:ext cx="1682578" cy="649536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3500" b="1" dirty="0">
                <a:solidFill>
                  <a:srgbClr val="575756"/>
                </a:solidFill>
                <a:latin typeface="Montserrat Alternates Black" panose="00000A00000000000000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11.4%</a:t>
            </a:r>
            <a:r>
              <a:rPr lang="en-US" sz="40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101" name="Text Placeholder 5">
            <a:extLst>
              <a:ext uri="{FF2B5EF4-FFF2-40B4-BE49-F238E27FC236}">
                <a16:creationId xmlns:a16="http://schemas.microsoft.com/office/drawing/2014/main" id="{B285E362-2642-43E0-BBCD-405D25F9985F}"/>
              </a:ext>
            </a:extLst>
          </p:cNvPr>
          <p:cNvSpPr txBox="1">
            <a:spLocks/>
          </p:cNvSpPr>
          <p:nvPr/>
        </p:nvSpPr>
        <p:spPr>
          <a:xfrm>
            <a:off x="5482215" y="4079595"/>
            <a:ext cx="3700986" cy="255093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spcBef>
                <a:spcPts val="0"/>
              </a:spcBef>
              <a:buNone/>
            </a:pPr>
            <a:r>
              <a:rPr lang="en-US" sz="1200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Share of EV Bus and 3W in total bus and 3W sales</a:t>
            </a:r>
          </a:p>
        </p:txBody>
      </p:sp>
      <p:sp>
        <p:nvSpPr>
          <p:cNvPr id="103" name="Text Placeholder 5">
            <a:extLst>
              <a:ext uri="{FF2B5EF4-FFF2-40B4-BE49-F238E27FC236}">
                <a16:creationId xmlns:a16="http://schemas.microsoft.com/office/drawing/2014/main" id="{F88CC2FB-DB93-4FCB-BE43-D217AA30835C}"/>
              </a:ext>
            </a:extLst>
          </p:cNvPr>
          <p:cNvSpPr txBox="1">
            <a:spLocks/>
          </p:cNvSpPr>
          <p:nvPr/>
        </p:nvSpPr>
        <p:spPr>
          <a:xfrm>
            <a:off x="7408912" y="3429504"/>
            <a:ext cx="1682578" cy="649536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3500" b="1" dirty="0">
                <a:solidFill>
                  <a:srgbClr val="575756"/>
                </a:solidFill>
                <a:latin typeface="Montserrat Alternates Black" panose="00000A00000000000000" pitchFamily="50" charset="0"/>
                <a:ea typeface="Open Sans" panose="020B0606030504020204" pitchFamily="34" charset="0"/>
                <a:cs typeface="Calibri" panose="020F0502020204030204" pitchFamily="34" charset="0"/>
              </a:rPr>
              <a:t>48%</a:t>
            </a:r>
            <a:r>
              <a:rPr lang="en-US" sz="40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111" name="Picture 110">
            <a:extLst>
              <a:ext uri="{FF2B5EF4-FFF2-40B4-BE49-F238E27FC236}">
                <a16:creationId xmlns:a16="http://schemas.microsoft.com/office/drawing/2014/main" id="{94289C72-5F42-4397-8CD8-66A5BBDFCEC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16349"/>
          <a:stretch/>
        </p:blipFill>
        <p:spPr>
          <a:xfrm>
            <a:off x="7729364" y="2843442"/>
            <a:ext cx="841005" cy="703507"/>
          </a:xfrm>
          <a:prstGeom prst="rect">
            <a:avLst/>
          </a:prstGeom>
        </p:spPr>
      </p:pic>
      <p:sp>
        <p:nvSpPr>
          <p:cNvPr id="112" name="Text Placeholder 5">
            <a:extLst>
              <a:ext uri="{FF2B5EF4-FFF2-40B4-BE49-F238E27FC236}">
                <a16:creationId xmlns:a16="http://schemas.microsoft.com/office/drawing/2014/main" id="{D392F243-843D-47F0-8D1A-E4C4CDDFF4B5}"/>
              </a:ext>
            </a:extLst>
          </p:cNvPr>
          <p:cNvSpPr txBox="1">
            <a:spLocks/>
          </p:cNvSpPr>
          <p:nvPr/>
        </p:nvSpPr>
        <p:spPr>
          <a:xfrm>
            <a:off x="6153415" y="4252829"/>
            <a:ext cx="2647798" cy="197215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spcBef>
                <a:spcPts val="0"/>
              </a:spcBef>
              <a:buNone/>
            </a:pPr>
            <a:r>
              <a:rPr lang="en-US" sz="800" i="1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Q3 FY22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F3C86EF-740F-4A78-8ACF-32AFA94B3277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993231" y="2781449"/>
            <a:ext cx="1017617" cy="101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568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0"/>
          <p:cNvSpPr txBox="1">
            <a:spLocks noGrp="1"/>
          </p:cNvSpPr>
          <p:nvPr>
            <p:ph type="title"/>
          </p:nvPr>
        </p:nvSpPr>
        <p:spPr>
          <a:xfrm>
            <a:off x="457200" y="447620"/>
            <a:ext cx="8229600" cy="107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dirty="0"/>
              <a:t>CEEW-CEF Market Handbook</a:t>
            </a:r>
            <a:endParaRPr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B15D740D-693B-274C-A588-7E0F56B07CA7}"/>
              </a:ext>
            </a:extLst>
          </p:cNvPr>
          <p:cNvSpPr txBox="1">
            <a:spLocks/>
          </p:cNvSpPr>
          <p:nvPr/>
        </p:nvSpPr>
        <p:spPr>
          <a:xfrm>
            <a:off x="548641" y="1411435"/>
            <a:ext cx="8008134" cy="596119"/>
          </a:xfrm>
          <a:prstGeom prst="rect">
            <a:avLst/>
          </a:prstGeom>
          <a:solidFill>
            <a:srgbClr val="FFFFFF"/>
          </a:solidFill>
          <a:ln w="12700">
            <a:noFill/>
            <a:prstDash val="dash"/>
          </a:ln>
        </p:spPr>
        <p:txBody>
          <a:bodyPr wrap="square" lIns="91440" tIns="13716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2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India is undergoing an energy transition from fossil-based to clean energy. Evidence-based </a:t>
            </a:r>
            <a:br>
              <a:rPr lang="en-US" sz="12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2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decision-making can accelerate the process. </a:t>
            </a:r>
          </a:p>
        </p:txBody>
      </p:sp>
      <p:sp>
        <p:nvSpPr>
          <p:cNvPr id="9" name="Google Shape;100;p20"/>
          <p:cNvSpPr txBox="1"/>
          <p:nvPr/>
        </p:nvSpPr>
        <p:spPr>
          <a:xfrm>
            <a:off x="457200" y="2012072"/>
            <a:ext cx="3956672" cy="227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Autofit/>
          </a:bodyPr>
          <a:lstStyle/>
          <a:p>
            <a:pPr lvl="0">
              <a:lnSpc>
                <a:spcPct val="150000"/>
              </a:lnSpc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n-IN" sz="1200" b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CEEW Centre For Energy Finance’s Market Handbook </a:t>
            </a:r>
            <a:r>
              <a:rPr lang="en-IN" sz="10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aims to help key investors, executives and policymakers with evidence-based decision-making by:</a:t>
            </a:r>
          </a:p>
          <a:p>
            <a:pPr marL="171450" lvl="0" indent="-171450">
              <a:lnSpc>
                <a:spcPct val="150000"/>
              </a:lnSpc>
              <a:spcBef>
                <a:spcPts val="600"/>
              </a:spcBef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en-IN" sz="10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Identifying and analysing trends critical to India’s energy transition</a:t>
            </a:r>
          </a:p>
          <a:p>
            <a:pPr marL="171450" lvl="0" indent="-171450">
              <a:lnSpc>
                <a:spcPct val="150000"/>
              </a:lnSpc>
              <a:spcBef>
                <a:spcPts val="600"/>
              </a:spcBef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en-IN" sz="10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Presenting data-backed evidence based on the most relevant indicators</a:t>
            </a:r>
          </a:p>
          <a:p>
            <a:pPr marL="171450" lvl="0" indent="-171450">
              <a:lnSpc>
                <a:spcPct val="150000"/>
              </a:lnSpc>
              <a:spcBef>
                <a:spcPts val="600"/>
              </a:spcBef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en-IN" sz="10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Connecting the dots and presenting a short-term market outlook</a:t>
            </a:r>
          </a:p>
        </p:txBody>
      </p:sp>
      <p:sp>
        <p:nvSpPr>
          <p:cNvPr id="2" name="Rectangle 1"/>
          <p:cNvSpPr/>
          <p:nvPr/>
        </p:nvSpPr>
        <p:spPr>
          <a:xfrm>
            <a:off x="4413872" y="2131721"/>
            <a:ext cx="4272928" cy="2622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n-IN" sz="1200" b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The handbook attempts to comment and answer on some critical questions such as:</a:t>
            </a:r>
          </a:p>
          <a:p>
            <a:pPr marL="228600" lvl="0" indent="-228600">
              <a:lnSpc>
                <a:spcPct val="150000"/>
              </a:lnSpc>
              <a:spcBef>
                <a:spcPts val="600"/>
              </a:spcBef>
              <a:buClr>
                <a:schemeClr val="bg1"/>
              </a:buClr>
              <a:buSzPts val="1100"/>
              <a:buFont typeface="+mj-lt"/>
              <a:buAutoNum type="arabicPeriod"/>
            </a:pPr>
            <a:r>
              <a:rPr lang="en-IN" sz="10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What is India’s generation capacity and energy mix?</a:t>
            </a:r>
          </a:p>
          <a:p>
            <a:pPr marL="228600" lvl="0" indent="-228600">
              <a:lnSpc>
                <a:spcPct val="150000"/>
              </a:lnSpc>
              <a:spcBef>
                <a:spcPts val="600"/>
              </a:spcBef>
              <a:buClr>
                <a:schemeClr val="bg1"/>
              </a:buClr>
              <a:buSzPts val="1100"/>
              <a:buFont typeface="+mj-lt"/>
              <a:buAutoNum type="arabicPeriod"/>
            </a:pPr>
            <a:r>
              <a:rPr lang="en-IN" sz="10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What are the key trends in renewable energy (RE) tariffs?</a:t>
            </a:r>
          </a:p>
          <a:p>
            <a:pPr marL="228600" lvl="0" indent="-228600">
              <a:lnSpc>
                <a:spcPct val="150000"/>
              </a:lnSpc>
              <a:spcBef>
                <a:spcPts val="600"/>
              </a:spcBef>
              <a:buClr>
                <a:schemeClr val="bg1"/>
              </a:buClr>
              <a:buSzPts val="1100"/>
              <a:buFont typeface="+mj-lt"/>
              <a:buAutoNum type="arabicPeriod"/>
            </a:pPr>
            <a:r>
              <a:rPr lang="en-IN" sz="10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What is the current situation of the discom payment delay situation?</a:t>
            </a:r>
          </a:p>
          <a:p>
            <a:pPr marL="228600" lvl="0" indent="-228600">
              <a:lnSpc>
                <a:spcPct val="150000"/>
              </a:lnSpc>
              <a:spcBef>
                <a:spcPts val="600"/>
              </a:spcBef>
              <a:buClr>
                <a:schemeClr val="bg1"/>
              </a:buClr>
              <a:buSzPts val="1100"/>
              <a:buFont typeface="+mj-lt"/>
              <a:buAutoNum type="arabicPeriod"/>
            </a:pPr>
            <a:r>
              <a:rPr lang="en-IN" sz="10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How have the power market reforms progressed?</a:t>
            </a:r>
          </a:p>
          <a:p>
            <a:pPr marL="228600" lvl="0" indent="-228600">
              <a:lnSpc>
                <a:spcPct val="150000"/>
              </a:lnSpc>
              <a:spcBef>
                <a:spcPts val="600"/>
              </a:spcBef>
              <a:buClr>
                <a:schemeClr val="bg1"/>
              </a:buClr>
              <a:buSzPts val="1100"/>
              <a:buFont typeface="+mj-lt"/>
              <a:buAutoNum type="arabicPeriod"/>
            </a:pPr>
            <a:r>
              <a:rPr lang="en-IN" sz="10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What are key trends in the electric vehicles (EV) and energy storage markets?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439" y="169136"/>
            <a:ext cx="735044" cy="1246022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8284057" y="4779402"/>
            <a:ext cx="715926" cy="418214"/>
            <a:chOff x="8284057" y="4779402"/>
            <a:chExt cx="715926" cy="418214"/>
          </a:xfrm>
        </p:grpSpPr>
        <p:sp>
          <p:nvSpPr>
            <p:cNvPr id="20" name="Rounded Rectangle 19"/>
            <p:cNvSpPr/>
            <p:nvPr/>
          </p:nvSpPr>
          <p:spPr>
            <a:xfrm>
              <a:off x="8331958" y="4779402"/>
              <a:ext cx="614149" cy="4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8284057" y="4879531"/>
              <a:ext cx="715926" cy="263969"/>
              <a:chOff x="1376812" y="1471708"/>
              <a:chExt cx="715926" cy="263969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1376812" y="1535622"/>
                <a:ext cx="71592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700" b="1" dirty="0">
                    <a:solidFill>
                      <a:srgbClr val="575756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cef.ceew.in</a:t>
                </a:r>
              </a:p>
            </p:txBody>
          </p:sp>
          <p:grpSp>
            <p:nvGrpSpPr>
              <p:cNvPr id="23" name="Group 22"/>
              <p:cNvGrpSpPr/>
              <p:nvPr/>
            </p:nvGrpSpPr>
            <p:grpSpPr>
              <a:xfrm>
                <a:off x="1504037" y="1471708"/>
                <a:ext cx="436340" cy="63914"/>
                <a:chOff x="973747" y="978085"/>
                <a:chExt cx="436340" cy="63914"/>
              </a:xfrm>
            </p:grpSpPr>
            <p:sp>
              <p:nvSpPr>
                <p:cNvPr id="24" name="Oval 23"/>
                <p:cNvSpPr/>
                <p:nvPr/>
              </p:nvSpPr>
              <p:spPr>
                <a:xfrm>
                  <a:off x="1349029" y="978085"/>
                  <a:ext cx="61058" cy="61059"/>
                </a:xfrm>
                <a:prstGeom prst="ellipse">
                  <a:avLst/>
                </a:prstGeom>
                <a:solidFill>
                  <a:srgbClr val="0A9FD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25" name="Oval 24"/>
                <p:cNvSpPr/>
                <p:nvPr/>
              </p:nvSpPr>
              <p:spPr>
                <a:xfrm>
                  <a:off x="1084312" y="980940"/>
                  <a:ext cx="61058" cy="61059"/>
                </a:xfrm>
                <a:prstGeom prst="ellipse">
                  <a:avLst/>
                </a:prstGeom>
                <a:solidFill>
                  <a:srgbClr val="87BD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26" name="Oval 25"/>
                <p:cNvSpPr/>
                <p:nvPr/>
              </p:nvSpPr>
              <p:spPr>
                <a:xfrm>
                  <a:off x="973747" y="980940"/>
                  <a:ext cx="61058" cy="61059"/>
                </a:xfrm>
                <a:prstGeom prst="ellipse">
                  <a:avLst/>
                </a:prstGeom>
                <a:solidFill>
                  <a:srgbClr val="EA581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4683641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0"/>
          <p:cNvSpPr txBox="1">
            <a:spLocks noGrp="1"/>
          </p:cNvSpPr>
          <p:nvPr>
            <p:ph type="title"/>
          </p:nvPr>
        </p:nvSpPr>
        <p:spPr>
          <a:xfrm>
            <a:off x="457200" y="289413"/>
            <a:ext cx="8229600" cy="27346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IN" sz="1200" dirty="0">
                <a:solidFill>
                  <a:srgbClr val="575756"/>
                </a:solidFill>
              </a:rPr>
              <a:t>About us: </a:t>
            </a:r>
            <a:r>
              <a:rPr lang="en-IN" sz="1200" dirty="0"/>
              <a:t>CEEW is among Asia’s leading policy research institutions</a:t>
            </a:r>
            <a:endParaRPr sz="1200" dirty="0"/>
          </a:p>
        </p:txBody>
      </p:sp>
      <p:sp>
        <p:nvSpPr>
          <p:cNvPr id="43" name="Rectangle 42"/>
          <p:cNvSpPr/>
          <p:nvPr/>
        </p:nvSpPr>
        <p:spPr>
          <a:xfrm rot="16200000">
            <a:off x="9082410" y="-91649"/>
            <a:ext cx="249623" cy="8152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4" name="TextBox 43"/>
          <p:cNvSpPr txBox="1"/>
          <p:nvPr/>
        </p:nvSpPr>
        <p:spPr>
          <a:xfrm>
            <a:off x="8821030" y="208255"/>
            <a:ext cx="3229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8284057" y="4779402"/>
            <a:ext cx="715926" cy="418214"/>
            <a:chOff x="8284057" y="4779402"/>
            <a:chExt cx="715926" cy="418214"/>
          </a:xfrm>
        </p:grpSpPr>
        <p:sp>
          <p:nvSpPr>
            <p:cNvPr id="31" name="Rounded Rectangle 30"/>
            <p:cNvSpPr/>
            <p:nvPr/>
          </p:nvSpPr>
          <p:spPr>
            <a:xfrm>
              <a:off x="8331958" y="4779402"/>
              <a:ext cx="614149" cy="4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8284057" y="4879531"/>
              <a:ext cx="715926" cy="263969"/>
              <a:chOff x="1376812" y="1471708"/>
              <a:chExt cx="715926" cy="263969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1376812" y="1535622"/>
                <a:ext cx="71592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700" b="1" dirty="0">
                    <a:solidFill>
                      <a:srgbClr val="575756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cef.ceew.in</a:t>
                </a:r>
              </a:p>
            </p:txBody>
          </p:sp>
          <p:grpSp>
            <p:nvGrpSpPr>
              <p:cNvPr id="36" name="Group 35"/>
              <p:cNvGrpSpPr/>
              <p:nvPr/>
            </p:nvGrpSpPr>
            <p:grpSpPr>
              <a:xfrm>
                <a:off x="1504037" y="1471708"/>
                <a:ext cx="436340" cy="63914"/>
                <a:chOff x="973747" y="978085"/>
                <a:chExt cx="436340" cy="63914"/>
              </a:xfrm>
            </p:grpSpPr>
            <p:sp>
              <p:nvSpPr>
                <p:cNvPr id="52" name="Oval 51"/>
                <p:cNvSpPr/>
                <p:nvPr/>
              </p:nvSpPr>
              <p:spPr>
                <a:xfrm>
                  <a:off x="1349029" y="978085"/>
                  <a:ext cx="61058" cy="61059"/>
                </a:xfrm>
                <a:prstGeom prst="ellipse">
                  <a:avLst/>
                </a:prstGeom>
                <a:solidFill>
                  <a:srgbClr val="0A9FD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60" name="Oval 59"/>
                <p:cNvSpPr/>
                <p:nvPr/>
              </p:nvSpPr>
              <p:spPr>
                <a:xfrm>
                  <a:off x="1084312" y="980940"/>
                  <a:ext cx="61058" cy="61059"/>
                </a:xfrm>
                <a:prstGeom prst="ellipse">
                  <a:avLst/>
                </a:prstGeom>
                <a:solidFill>
                  <a:srgbClr val="87BD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61" name="Oval 60"/>
                <p:cNvSpPr/>
                <p:nvPr/>
              </p:nvSpPr>
              <p:spPr>
                <a:xfrm>
                  <a:off x="973747" y="980940"/>
                  <a:ext cx="61058" cy="61059"/>
                </a:xfrm>
                <a:prstGeom prst="ellipse">
                  <a:avLst/>
                </a:prstGeom>
                <a:solidFill>
                  <a:srgbClr val="EA581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82" y="202910"/>
            <a:ext cx="8420436" cy="47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072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9FD9"/>
        </a:solidFill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6"/>
          <p:cNvSpPr txBox="1">
            <a:spLocks noGrp="1"/>
          </p:cNvSpPr>
          <p:nvPr>
            <p:ph type="title"/>
          </p:nvPr>
        </p:nvSpPr>
        <p:spPr>
          <a:xfrm>
            <a:off x="457200" y="267117"/>
            <a:ext cx="8229600" cy="29101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IN" sz="1200" dirty="0"/>
              <a:t>CEEW Centre for Energy Finance</a:t>
            </a:r>
            <a:endParaRPr sz="1200" dirty="0"/>
          </a:p>
        </p:txBody>
      </p:sp>
      <p:sp>
        <p:nvSpPr>
          <p:cNvPr id="278" name="Google Shape;278;p36"/>
          <p:cNvSpPr/>
          <p:nvPr/>
        </p:nvSpPr>
        <p:spPr>
          <a:xfrm>
            <a:off x="2811401" y="1654060"/>
            <a:ext cx="3547134" cy="2451222"/>
          </a:xfrm>
          <a:prstGeom prst="chevron">
            <a:avLst>
              <a:gd name="adj" fmla="val 29853"/>
            </a:avLst>
          </a:prstGeom>
          <a:solidFill>
            <a:schemeClr val="bg2">
              <a:lumMod val="75000"/>
            </a:schemeClr>
          </a:solidFill>
          <a:ln w="19050" cap="flat" cmpd="sng">
            <a:noFill/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endParaRPr lang="en-IN" sz="12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9" name="Google Shape;279;p36"/>
          <p:cNvSpPr/>
          <p:nvPr/>
        </p:nvSpPr>
        <p:spPr>
          <a:xfrm>
            <a:off x="5697854" y="1654060"/>
            <a:ext cx="3446146" cy="2451222"/>
          </a:xfrm>
          <a:prstGeom prst="chevron">
            <a:avLst>
              <a:gd name="adj" fmla="val 29853"/>
            </a:avLst>
          </a:prstGeom>
          <a:solidFill>
            <a:schemeClr val="bg2">
              <a:lumMod val="75000"/>
            </a:schemeClr>
          </a:solidFill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endParaRPr lang="en-IN" sz="12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0" name="Google Shape;280;p36"/>
          <p:cNvSpPr/>
          <p:nvPr/>
        </p:nvSpPr>
        <p:spPr>
          <a:xfrm>
            <a:off x="0" y="1654060"/>
            <a:ext cx="3451653" cy="2451222"/>
          </a:xfrm>
          <a:prstGeom prst="chevron">
            <a:avLst>
              <a:gd name="adj" fmla="val 29853"/>
            </a:avLst>
          </a:prstGeom>
          <a:solidFill>
            <a:schemeClr val="bg2">
              <a:lumMod val="75000"/>
            </a:schemeClr>
          </a:solidFill>
          <a:ln w="25400" cap="flat" cmpd="sng">
            <a:noFill/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endParaRPr lang="en-IN" sz="12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" name="Rectangle 29"/>
          <p:cNvSpPr/>
          <p:nvPr/>
        </p:nvSpPr>
        <p:spPr>
          <a:xfrm rot="16200000">
            <a:off x="9082410" y="-91649"/>
            <a:ext cx="249623" cy="8152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1" name="TextBox 30"/>
          <p:cNvSpPr txBox="1"/>
          <p:nvPr/>
        </p:nvSpPr>
        <p:spPr>
          <a:xfrm>
            <a:off x="8821030" y="208255"/>
            <a:ext cx="3229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70241" y="2017264"/>
            <a:ext cx="169617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IN" b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Build evidence</a:t>
            </a:r>
            <a:br>
              <a:rPr lang="en-IN" b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lang="en-IN" b="1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lvl="0" algn="ctr"/>
            <a:r>
              <a:rPr lang="en-IN" sz="12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Consistent, reliable, and up to date monitoring &amp; analysis of clean energy markets – investment, payment schedules, market trends, etc.</a:t>
            </a:r>
          </a:p>
          <a:p>
            <a:endParaRPr lang="en-IN" dirty="0"/>
          </a:p>
        </p:txBody>
      </p:sp>
      <p:sp>
        <p:nvSpPr>
          <p:cNvPr id="32" name="TextBox 31"/>
          <p:cNvSpPr txBox="1"/>
          <p:nvPr/>
        </p:nvSpPr>
        <p:spPr>
          <a:xfrm>
            <a:off x="3859944" y="2017264"/>
            <a:ext cx="177658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IN" b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Create coherence</a:t>
            </a:r>
          </a:p>
          <a:p>
            <a:pPr lvl="0" algn="ctr"/>
            <a:endParaRPr lang="en-IN" b="1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lvl="0" algn="ctr"/>
            <a:r>
              <a:rPr lang="en-IN" sz="12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Periodic convening of multi-stakeholder groups to deliberate on market activities in clean energy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723570" y="2017263"/>
            <a:ext cx="169617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IN" b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Design solutions</a:t>
            </a:r>
          </a:p>
          <a:p>
            <a:pPr lvl="0" algn="ctr"/>
            <a:endParaRPr lang="en-IN" b="1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lvl="0" algn="ctr"/>
            <a:r>
              <a:rPr lang="en-IN" sz="12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Design and feasibility pilots of fit-for-purpose business models &amp; financial solutions for clean energy solutions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8284057" y="4779402"/>
            <a:ext cx="715926" cy="418214"/>
            <a:chOff x="8284057" y="4779402"/>
            <a:chExt cx="715926" cy="418214"/>
          </a:xfrm>
        </p:grpSpPr>
        <p:sp>
          <p:nvSpPr>
            <p:cNvPr id="20" name="Rounded Rectangle 19"/>
            <p:cNvSpPr/>
            <p:nvPr/>
          </p:nvSpPr>
          <p:spPr>
            <a:xfrm>
              <a:off x="8331958" y="4779402"/>
              <a:ext cx="614149" cy="4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8284057" y="4879531"/>
              <a:ext cx="715926" cy="263969"/>
              <a:chOff x="1376812" y="1471708"/>
              <a:chExt cx="715926" cy="263969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1376812" y="1535622"/>
                <a:ext cx="71592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700" b="1" dirty="0">
                    <a:solidFill>
                      <a:srgbClr val="575756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cef.ceew.in</a:t>
                </a:r>
              </a:p>
            </p:txBody>
          </p:sp>
          <p:grpSp>
            <p:nvGrpSpPr>
              <p:cNvPr id="23" name="Group 22"/>
              <p:cNvGrpSpPr/>
              <p:nvPr/>
            </p:nvGrpSpPr>
            <p:grpSpPr>
              <a:xfrm>
                <a:off x="1504037" y="1471708"/>
                <a:ext cx="436340" cy="63914"/>
                <a:chOff x="973747" y="978085"/>
                <a:chExt cx="436340" cy="63914"/>
              </a:xfrm>
            </p:grpSpPr>
            <p:sp>
              <p:nvSpPr>
                <p:cNvPr id="24" name="Oval 23"/>
                <p:cNvSpPr/>
                <p:nvPr/>
              </p:nvSpPr>
              <p:spPr>
                <a:xfrm>
                  <a:off x="1349029" y="978085"/>
                  <a:ext cx="61058" cy="61059"/>
                </a:xfrm>
                <a:prstGeom prst="ellipse">
                  <a:avLst/>
                </a:prstGeom>
                <a:solidFill>
                  <a:srgbClr val="0A9FD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34" name="Oval 33"/>
                <p:cNvSpPr/>
                <p:nvPr/>
              </p:nvSpPr>
              <p:spPr>
                <a:xfrm>
                  <a:off x="1084312" y="980940"/>
                  <a:ext cx="61058" cy="61059"/>
                </a:xfrm>
                <a:prstGeom prst="ellipse">
                  <a:avLst/>
                </a:prstGeom>
                <a:solidFill>
                  <a:srgbClr val="87BD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35" name="Oval 34"/>
                <p:cNvSpPr/>
                <p:nvPr/>
              </p:nvSpPr>
              <p:spPr>
                <a:xfrm>
                  <a:off x="973747" y="980940"/>
                  <a:ext cx="61058" cy="61059"/>
                </a:xfrm>
                <a:prstGeom prst="ellipse">
                  <a:avLst/>
                </a:prstGeom>
                <a:solidFill>
                  <a:srgbClr val="EA581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9FD9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0"/>
          <p:cNvSpPr txBox="1">
            <a:spLocks noGrp="1"/>
          </p:cNvSpPr>
          <p:nvPr>
            <p:ph type="title"/>
          </p:nvPr>
        </p:nvSpPr>
        <p:spPr>
          <a:xfrm>
            <a:off x="457200" y="286542"/>
            <a:ext cx="8229600" cy="26766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IN" sz="1200" dirty="0"/>
              <a:t>Our recent publications, dashboards and tools</a:t>
            </a:r>
            <a:endParaRPr sz="12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5B04894-FF3C-734E-A8EC-D56E4F736806}"/>
              </a:ext>
            </a:extLst>
          </p:cNvPr>
          <p:cNvSpPr txBox="1"/>
          <p:nvPr/>
        </p:nvSpPr>
        <p:spPr>
          <a:xfrm>
            <a:off x="4546176" y="2740501"/>
            <a:ext cx="1757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Advancing Article 6 Negotiations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FE42C1F-6202-C34E-9125-90D518193F05}"/>
              </a:ext>
            </a:extLst>
          </p:cNvPr>
          <p:cNvSpPr txBox="1"/>
          <p:nvPr/>
        </p:nvSpPr>
        <p:spPr>
          <a:xfrm>
            <a:off x="6759300" y="2739769"/>
            <a:ext cx="1678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Financing India’s Energy Transition Through International Bond Markets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7C0FE12-485D-3140-9BE5-E1F7DF555ECD}"/>
              </a:ext>
            </a:extLst>
          </p:cNvPr>
          <p:cNvSpPr txBox="1"/>
          <p:nvPr/>
        </p:nvSpPr>
        <p:spPr>
          <a:xfrm>
            <a:off x="449732" y="4404829"/>
            <a:ext cx="22760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India Renewables Dashboard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AB70E11-E2B2-7348-8110-B438BB0DB8EE}"/>
              </a:ext>
            </a:extLst>
          </p:cNvPr>
          <p:cNvSpPr txBox="1"/>
          <p:nvPr/>
        </p:nvSpPr>
        <p:spPr>
          <a:xfrm>
            <a:off x="3221129" y="4404829"/>
            <a:ext cx="23474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Open Access Tool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09BED28-B041-5345-9C79-4D1EBE376BDD}"/>
              </a:ext>
            </a:extLst>
          </p:cNvPr>
          <p:cNvSpPr txBox="1"/>
          <p:nvPr/>
        </p:nvSpPr>
        <p:spPr>
          <a:xfrm>
            <a:off x="6192613" y="4404829"/>
            <a:ext cx="196277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Electric Mobility Dashboard</a:t>
            </a:r>
          </a:p>
        </p:txBody>
      </p:sp>
      <p:pic>
        <p:nvPicPr>
          <p:cNvPr id="55" name="Picture 54" descr="A screenshot of a cell phone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2F0C6ADE-71A6-C14F-8BBF-0BD9ECBDB7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312"/>
          <a:stretch/>
        </p:blipFill>
        <p:spPr>
          <a:xfrm>
            <a:off x="3325423" y="3243222"/>
            <a:ext cx="2163209" cy="1140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6" name="Picture 55" descr="A screenshot of a computer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F631CB8D-CCA2-0542-B3EE-B3B89750258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590"/>
          <a:stretch/>
        </p:blipFill>
        <p:spPr>
          <a:xfrm>
            <a:off x="6058434" y="3234389"/>
            <a:ext cx="2279425" cy="11579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1" name="Rectangle 40"/>
          <p:cNvSpPr/>
          <p:nvPr/>
        </p:nvSpPr>
        <p:spPr>
          <a:xfrm rot="16200000">
            <a:off x="9082410" y="-91649"/>
            <a:ext cx="249623" cy="8152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2" name="TextBox 41"/>
          <p:cNvSpPr txBox="1"/>
          <p:nvPr/>
        </p:nvSpPr>
        <p:spPr>
          <a:xfrm>
            <a:off x="8821030" y="208255"/>
            <a:ext cx="3229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22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8284057" y="4779402"/>
            <a:ext cx="715926" cy="418214"/>
            <a:chOff x="8284057" y="4779402"/>
            <a:chExt cx="715926" cy="418214"/>
          </a:xfrm>
        </p:grpSpPr>
        <p:sp>
          <p:nvSpPr>
            <p:cNvPr id="26" name="Rounded Rectangle 25"/>
            <p:cNvSpPr/>
            <p:nvPr/>
          </p:nvSpPr>
          <p:spPr>
            <a:xfrm>
              <a:off x="8331958" y="4779402"/>
              <a:ext cx="614149" cy="4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8284057" y="4879531"/>
              <a:ext cx="715926" cy="263969"/>
              <a:chOff x="1376812" y="1471708"/>
              <a:chExt cx="715926" cy="263969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1376812" y="1535622"/>
                <a:ext cx="71592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700" b="1" dirty="0">
                    <a:solidFill>
                      <a:srgbClr val="575756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cef.ceew.in</a:t>
                </a:r>
              </a:p>
            </p:txBody>
          </p:sp>
          <p:grpSp>
            <p:nvGrpSpPr>
              <p:cNvPr id="29" name="Group 28"/>
              <p:cNvGrpSpPr/>
              <p:nvPr/>
            </p:nvGrpSpPr>
            <p:grpSpPr>
              <a:xfrm>
                <a:off x="1504037" y="1471708"/>
                <a:ext cx="436340" cy="63914"/>
                <a:chOff x="973747" y="978085"/>
                <a:chExt cx="436340" cy="63914"/>
              </a:xfrm>
            </p:grpSpPr>
            <p:sp>
              <p:nvSpPr>
                <p:cNvPr id="30" name="Oval 29"/>
                <p:cNvSpPr/>
                <p:nvPr/>
              </p:nvSpPr>
              <p:spPr>
                <a:xfrm>
                  <a:off x="1349029" y="978085"/>
                  <a:ext cx="61058" cy="61059"/>
                </a:xfrm>
                <a:prstGeom prst="ellipse">
                  <a:avLst/>
                </a:prstGeom>
                <a:solidFill>
                  <a:srgbClr val="0A9FD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31" name="Oval 30"/>
                <p:cNvSpPr/>
                <p:nvPr/>
              </p:nvSpPr>
              <p:spPr>
                <a:xfrm>
                  <a:off x="1084312" y="980940"/>
                  <a:ext cx="61058" cy="61059"/>
                </a:xfrm>
                <a:prstGeom prst="ellipse">
                  <a:avLst/>
                </a:prstGeom>
                <a:solidFill>
                  <a:srgbClr val="87BD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32" name="Oval 31"/>
                <p:cNvSpPr/>
                <p:nvPr/>
              </p:nvSpPr>
              <p:spPr>
                <a:xfrm>
                  <a:off x="973747" y="980940"/>
                  <a:ext cx="61058" cy="61059"/>
                </a:xfrm>
                <a:prstGeom prst="ellipse">
                  <a:avLst/>
                </a:prstGeom>
                <a:solidFill>
                  <a:srgbClr val="EA581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7D282FB2-72C5-4A4B-B9DB-2C6B3CD8EB0C}"/>
              </a:ext>
            </a:extLst>
          </p:cNvPr>
          <p:cNvSpPr txBox="1"/>
          <p:nvPr/>
        </p:nvSpPr>
        <p:spPr>
          <a:xfrm>
            <a:off x="375036" y="2740501"/>
            <a:ext cx="1561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have India’s RE Policies Impacted its Solar and Wind Projects</a:t>
            </a:r>
          </a:p>
        </p:txBody>
      </p:sp>
      <p:pic>
        <p:nvPicPr>
          <p:cNvPr id="5" name="Picture 4" descr="Graphical user interface, application&#10;&#10;Description automatically generated">
            <a:hlinkClick r:id="rId7"/>
            <a:extLst>
              <a:ext uri="{FF2B5EF4-FFF2-40B4-BE49-F238E27FC236}">
                <a16:creationId xmlns:a16="http://schemas.microsoft.com/office/drawing/2014/main" id="{347388E7-84DE-BE4D-A845-EA1716F0EB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027" y="3243222"/>
            <a:ext cx="2309594" cy="11460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2">
            <a:hlinkClick r:id="rId9"/>
            <a:extLst>
              <a:ext uri="{FF2B5EF4-FFF2-40B4-BE49-F238E27FC236}">
                <a16:creationId xmlns:a16="http://schemas.microsoft.com/office/drawing/2014/main" id="{2FD95262-EA4E-4091-BEC9-E02DCBA41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500" y="724504"/>
            <a:ext cx="1423532" cy="201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>
            <a:hlinkClick r:id="rId11"/>
            <a:extLst>
              <a:ext uri="{FF2B5EF4-FFF2-40B4-BE49-F238E27FC236}">
                <a16:creationId xmlns:a16="http://schemas.microsoft.com/office/drawing/2014/main" id="{A25CDD06-F069-422A-BF34-260EE24D0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755" y="724504"/>
            <a:ext cx="1427302" cy="201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cef.ceew.in/system/master_classes/verticle_images/000/000/164/medium/PolR-cover.png?1638520580">
            <a:hlinkClick r:id="rId13"/>
            <a:extLst>
              <a:ext uri="{FF2B5EF4-FFF2-40B4-BE49-F238E27FC236}">
                <a16:creationId xmlns:a16="http://schemas.microsoft.com/office/drawing/2014/main" id="{8E3E6E4C-D447-4B0B-8484-700B94089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24504"/>
            <a:ext cx="1423533" cy="202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https://cef.ceew.in/system/master_classes/verticle_images/000/000/163/medium/Net-zero-CEF-cover.jpg?1637212559">
            <a:hlinkClick r:id="rId15"/>
            <a:extLst>
              <a:ext uri="{FF2B5EF4-FFF2-40B4-BE49-F238E27FC236}">
                <a16:creationId xmlns:a16="http://schemas.microsoft.com/office/drawing/2014/main" id="{FB060635-7362-4B23-9D5A-E3C6677F3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857" y="727844"/>
            <a:ext cx="1423532" cy="201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6491CEFB-84F9-4F5F-B158-D09686EA025D}"/>
              </a:ext>
            </a:extLst>
          </p:cNvPr>
          <p:cNvSpPr txBox="1"/>
          <p:nvPr/>
        </p:nvSpPr>
        <p:spPr>
          <a:xfrm>
            <a:off x="2442992" y="2733778"/>
            <a:ext cx="15753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Investment Sizing India’s 2070 Net-Zero Target</a:t>
            </a:r>
          </a:p>
        </p:txBody>
      </p:sp>
    </p:spTree>
    <p:extLst>
      <p:ext uri="{BB962C8B-B14F-4D97-AF65-F5344CB8AC3E}">
        <p14:creationId xmlns:p14="http://schemas.microsoft.com/office/powerpoint/2010/main" val="39471940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Picture 127" descr="A screen shot of a computer&#10;&#10;Description automatically generated">
            <a:extLst>
              <a:ext uri="{FF2B5EF4-FFF2-40B4-BE49-F238E27FC236}">
                <a16:creationId xmlns:a16="http://schemas.microsoft.com/office/drawing/2014/main" id="{2DE987FD-7017-7147-B544-396A3FEBC3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057"/>
          <a:stretch/>
        </p:blipFill>
        <p:spPr>
          <a:xfrm>
            <a:off x="4345067" y="-5111"/>
            <a:ext cx="4812893" cy="5148611"/>
          </a:xfrm>
          <a:prstGeom prst="rect">
            <a:avLst/>
          </a:prstGeom>
        </p:spPr>
      </p:pic>
      <p:sp>
        <p:nvSpPr>
          <p:cNvPr id="99" name="Google Shape;99;p20"/>
          <p:cNvSpPr txBox="1">
            <a:spLocks noGrp="1"/>
          </p:cNvSpPr>
          <p:nvPr>
            <p:ph type="title"/>
          </p:nvPr>
        </p:nvSpPr>
        <p:spPr>
          <a:xfrm>
            <a:off x="457200" y="284196"/>
            <a:ext cx="8229600" cy="37168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1600" dirty="0">
                <a:solidFill>
                  <a:schemeClr val="bg1"/>
                </a:solidFill>
              </a:rPr>
              <a:t>Contents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BE2DD8C5-DBE7-D14E-8BFA-72E302BF93DF}"/>
              </a:ext>
            </a:extLst>
          </p:cNvPr>
          <p:cNvGrpSpPr/>
          <p:nvPr/>
        </p:nvGrpSpPr>
        <p:grpSpPr>
          <a:xfrm>
            <a:off x="457200" y="4317617"/>
            <a:ext cx="339400" cy="339400"/>
            <a:chOff x="417604" y="5584605"/>
            <a:chExt cx="457200" cy="457200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53481EF2-6717-EB4B-B501-29D0E43B7A22}"/>
                </a:ext>
              </a:extLst>
            </p:cNvPr>
            <p:cNvGrpSpPr/>
            <p:nvPr/>
          </p:nvGrpSpPr>
          <p:grpSpPr>
            <a:xfrm>
              <a:off x="417604" y="5584605"/>
              <a:ext cx="457200" cy="457200"/>
              <a:chOff x="429597" y="5110484"/>
              <a:chExt cx="457200" cy="457200"/>
            </a:xfrm>
          </p:grpSpPr>
          <p:sp>
            <p:nvSpPr>
              <p:cNvPr id="64" name="Teardrop 63">
                <a:extLst>
                  <a:ext uri="{FF2B5EF4-FFF2-40B4-BE49-F238E27FC236}">
                    <a16:creationId xmlns:a16="http://schemas.microsoft.com/office/drawing/2014/main" id="{DDA79EDB-8CB2-6E4B-BBCA-E530187C806C}"/>
                  </a:ext>
                </a:extLst>
              </p:cNvPr>
              <p:cNvSpPr/>
              <p:nvPr/>
            </p:nvSpPr>
            <p:spPr bwMode="ltGray">
              <a:xfrm rot="2700000">
                <a:off x="429597" y="5110484"/>
                <a:ext cx="457200" cy="457200"/>
              </a:xfrm>
              <a:prstGeom prst="teardrop">
                <a:avLst>
                  <a:gd name="adj" fmla="val 151405"/>
                </a:avLst>
              </a:pr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>
                  <a:solidFill>
                    <a:srgbClr val="FFFFFF"/>
                  </a:solidFill>
                  <a:latin typeface="+mj-lt"/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7DB3EFC8-6911-1E4F-A37F-0FC359C752E0}"/>
                  </a:ext>
                </a:extLst>
              </p:cNvPr>
              <p:cNvSpPr/>
              <p:nvPr/>
            </p:nvSpPr>
            <p:spPr bwMode="ltGray">
              <a:xfrm>
                <a:off x="449324" y="5126493"/>
                <a:ext cx="411480" cy="411480"/>
              </a:xfrm>
              <a:prstGeom prst="ellipse">
                <a:avLst/>
              </a:prstGeom>
              <a:solidFill>
                <a:srgbClr val="575756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>
                  <a:solidFill>
                    <a:srgbClr val="FFFFFF"/>
                  </a:solidFill>
                  <a:latin typeface="+mj-lt"/>
                </a:endParaRPr>
              </a:p>
            </p:txBody>
          </p:sp>
        </p:grpSp>
        <p:sp>
          <p:nvSpPr>
            <p:cNvPr id="61" name="Freeform 4918">
              <a:extLst>
                <a:ext uri="{FF2B5EF4-FFF2-40B4-BE49-F238E27FC236}">
                  <a16:creationId xmlns:a16="http://schemas.microsoft.com/office/drawing/2014/main" id="{A73619E0-BAD6-B248-BDC7-03C0C50B0A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7307" y="5607885"/>
              <a:ext cx="240825" cy="380209"/>
            </a:xfrm>
            <a:custGeom>
              <a:avLst/>
              <a:gdLst>
                <a:gd name="T0" fmla="*/ 226 w 244"/>
                <a:gd name="T1" fmla="*/ 162 h 408"/>
                <a:gd name="T2" fmla="*/ 226 w 244"/>
                <a:gd name="T3" fmla="*/ 102 h 408"/>
                <a:gd name="T4" fmla="*/ 220 w 244"/>
                <a:gd name="T5" fmla="*/ 96 h 408"/>
                <a:gd name="T6" fmla="*/ 198 w 244"/>
                <a:gd name="T7" fmla="*/ 104 h 408"/>
                <a:gd name="T8" fmla="*/ 172 w 244"/>
                <a:gd name="T9" fmla="*/ 80 h 408"/>
                <a:gd name="T10" fmla="*/ 84 w 244"/>
                <a:gd name="T11" fmla="*/ 78 h 408"/>
                <a:gd name="T12" fmla="*/ 52 w 244"/>
                <a:gd name="T13" fmla="*/ 92 h 408"/>
                <a:gd name="T14" fmla="*/ 28 w 244"/>
                <a:gd name="T15" fmla="*/ 98 h 408"/>
                <a:gd name="T16" fmla="*/ 20 w 244"/>
                <a:gd name="T17" fmla="*/ 98 h 408"/>
                <a:gd name="T18" fmla="*/ 16 w 244"/>
                <a:gd name="T19" fmla="*/ 162 h 408"/>
                <a:gd name="T20" fmla="*/ 16 w 244"/>
                <a:gd name="T21" fmla="*/ 162 h 408"/>
                <a:gd name="T22" fmla="*/ 2 w 244"/>
                <a:gd name="T23" fmla="*/ 172 h 408"/>
                <a:gd name="T24" fmla="*/ 2 w 244"/>
                <a:gd name="T25" fmla="*/ 186 h 408"/>
                <a:gd name="T26" fmla="*/ 16 w 244"/>
                <a:gd name="T27" fmla="*/ 196 h 408"/>
                <a:gd name="T28" fmla="*/ 16 w 244"/>
                <a:gd name="T29" fmla="*/ 228 h 408"/>
                <a:gd name="T30" fmla="*/ 22 w 244"/>
                <a:gd name="T31" fmla="*/ 236 h 408"/>
                <a:gd name="T32" fmla="*/ 74 w 244"/>
                <a:gd name="T33" fmla="*/ 388 h 408"/>
                <a:gd name="T34" fmla="*/ 86 w 244"/>
                <a:gd name="T35" fmla="*/ 406 h 408"/>
                <a:gd name="T36" fmla="*/ 102 w 244"/>
                <a:gd name="T37" fmla="*/ 406 h 408"/>
                <a:gd name="T38" fmla="*/ 114 w 244"/>
                <a:gd name="T39" fmla="*/ 388 h 408"/>
                <a:gd name="T40" fmla="*/ 118 w 244"/>
                <a:gd name="T41" fmla="*/ 272 h 408"/>
                <a:gd name="T42" fmla="*/ 124 w 244"/>
                <a:gd name="T43" fmla="*/ 272 h 408"/>
                <a:gd name="T44" fmla="*/ 130 w 244"/>
                <a:gd name="T45" fmla="*/ 388 h 408"/>
                <a:gd name="T46" fmla="*/ 136 w 244"/>
                <a:gd name="T47" fmla="*/ 402 h 408"/>
                <a:gd name="T48" fmla="*/ 150 w 244"/>
                <a:gd name="T49" fmla="*/ 408 h 408"/>
                <a:gd name="T50" fmla="*/ 168 w 244"/>
                <a:gd name="T51" fmla="*/ 396 h 408"/>
                <a:gd name="T52" fmla="*/ 222 w 244"/>
                <a:gd name="T53" fmla="*/ 236 h 408"/>
                <a:gd name="T54" fmla="*/ 226 w 244"/>
                <a:gd name="T55" fmla="*/ 228 h 408"/>
                <a:gd name="T56" fmla="*/ 226 w 244"/>
                <a:gd name="T57" fmla="*/ 196 h 408"/>
                <a:gd name="T58" fmla="*/ 238 w 244"/>
                <a:gd name="T59" fmla="*/ 192 h 408"/>
                <a:gd name="T60" fmla="*/ 244 w 244"/>
                <a:gd name="T61" fmla="*/ 180 h 408"/>
                <a:gd name="T62" fmla="*/ 234 w 244"/>
                <a:gd name="T63" fmla="*/ 164 h 408"/>
                <a:gd name="T64" fmla="*/ 34 w 244"/>
                <a:gd name="T65" fmla="*/ 118 h 408"/>
                <a:gd name="T66" fmla="*/ 34 w 244"/>
                <a:gd name="T67" fmla="*/ 222 h 408"/>
                <a:gd name="T68" fmla="*/ 130 w 244"/>
                <a:gd name="T69" fmla="*/ 252 h 408"/>
                <a:gd name="T70" fmla="*/ 210 w 244"/>
                <a:gd name="T71" fmla="*/ 222 h 408"/>
                <a:gd name="T72" fmla="*/ 88 w 244"/>
                <a:gd name="T73" fmla="*/ 28 h 408"/>
                <a:gd name="T74" fmla="*/ 98 w 244"/>
                <a:gd name="T75" fmla="*/ 10 h 408"/>
                <a:gd name="T76" fmla="*/ 114 w 244"/>
                <a:gd name="T77" fmla="*/ 2 h 408"/>
                <a:gd name="T78" fmla="*/ 128 w 244"/>
                <a:gd name="T79" fmla="*/ 2 h 408"/>
                <a:gd name="T80" fmla="*/ 146 w 244"/>
                <a:gd name="T81" fmla="*/ 10 h 408"/>
                <a:gd name="T82" fmla="*/ 156 w 244"/>
                <a:gd name="T83" fmla="*/ 28 h 408"/>
                <a:gd name="T84" fmla="*/ 156 w 244"/>
                <a:gd name="T85" fmla="*/ 42 h 408"/>
                <a:gd name="T86" fmla="*/ 146 w 244"/>
                <a:gd name="T87" fmla="*/ 60 h 408"/>
                <a:gd name="T88" fmla="*/ 128 w 244"/>
                <a:gd name="T89" fmla="*/ 70 h 408"/>
                <a:gd name="T90" fmla="*/ 114 w 244"/>
                <a:gd name="T91" fmla="*/ 70 h 408"/>
                <a:gd name="T92" fmla="*/ 98 w 244"/>
                <a:gd name="T93" fmla="*/ 60 h 408"/>
                <a:gd name="T94" fmla="*/ 88 w 244"/>
                <a:gd name="T95" fmla="*/ 42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44" h="408">
                  <a:moveTo>
                    <a:pt x="226" y="162"/>
                  </a:moveTo>
                  <a:lnTo>
                    <a:pt x="226" y="162"/>
                  </a:lnTo>
                  <a:lnTo>
                    <a:pt x="226" y="162"/>
                  </a:lnTo>
                  <a:lnTo>
                    <a:pt x="226" y="106"/>
                  </a:lnTo>
                  <a:lnTo>
                    <a:pt x="226" y="106"/>
                  </a:lnTo>
                  <a:lnTo>
                    <a:pt x="226" y="102"/>
                  </a:lnTo>
                  <a:lnTo>
                    <a:pt x="222" y="98"/>
                  </a:lnTo>
                  <a:lnTo>
                    <a:pt x="222" y="98"/>
                  </a:lnTo>
                  <a:lnTo>
                    <a:pt x="220" y="96"/>
                  </a:lnTo>
                  <a:lnTo>
                    <a:pt x="214" y="98"/>
                  </a:lnTo>
                  <a:lnTo>
                    <a:pt x="198" y="104"/>
                  </a:lnTo>
                  <a:lnTo>
                    <a:pt x="198" y="104"/>
                  </a:lnTo>
                  <a:lnTo>
                    <a:pt x="192" y="94"/>
                  </a:lnTo>
                  <a:lnTo>
                    <a:pt x="182" y="86"/>
                  </a:lnTo>
                  <a:lnTo>
                    <a:pt x="172" y="80"/>
                  </a:lnTo>
                  <a:lnTo>
                    <a:pt x="158" y="78"/>
                  </a:lnTo>
                  <a:lnTo>
                    <a:pt x="84" y="78"/>
                  </a:lnTo>
                  <a:lnTo>
                    <a:pt x="84" y="78"/>
                  </a:lnTo>
                  <a:lnTo>
                    <a:pt x="72" y="80"/>
                  </a:lnTo>
                  <a:lnTo>
                    <a:pt x="60" y="84"/>
                  </a:lnTo>
                  <a:lnTo>
                    <a:pt x="52" y="92"/>
                  </a:lnTo>
                  <a:lnTo>
                    <a:pt x="44" y="104"/>
                  </a:lnTo>
                  <a:lnTo>
                    <a:pt x="28" y="98"/>
                  </a:lnTo>
                  <a:lnTo>
                    <a:pt x="28" y="98"/>
                  </a:lnTo>
                  <a:lnTo>
                    <a:pt x="24" y="96"/>
                  </a:lnTo>
                  <a:lnTo>
                    <a:pt x="20" y="98"/>
                  </a:lnTo>
                  <a:lnTo>
                    <a:pt x="20" y="98"/>
                  </a:lnTo>
                  <a:lnTo>
                    <a:pt x="18" y="102"/>
                  </a:lnTo>
                  <a:lnTo>
                    <a:pt x="16" y="106"/>
                  </a:lnTo>
                  <a:lnTo>
                    <a:pt x="16" y="162"/>
                  </a:lnTo>
                  <a:lnTo>
                    <a:pt x="16" y="162"/>
                  </a:lnTo>
                  <a:lnTo>
                    <a:pt x="16" y="162"/>
                  </a:lnTo>
                  <a:lnTo>
                    <a:pt x="16" y="162"/>
                  </a:lnTo>
                  <a:lnTo>
                    <a:pt x="10" y="164"/>
                  </a:lnTo>
                  <a:lnTo>
                    <a:pt x="4" y="168"/>
                  </a:lnTo>
                  <a:lnTo>
                    <a:pt x="2" y="172"/>
                  </a:lnTo>
                  <a:lnTo>
                    <a:pt x="0" y="180"/>
                  </a:lnTo>
                  <a:lnTo>
                    <a:pt x="0" y="180"/>
                  </a:lnTo>
                  <a:lnTo>
                    <a:pt x="2" y="186"/>
                  </a:lnTo>
                  <a:lnTo>
                    <a:pt x="4" y="192"/>
                  </a:lnTo>
                  <a:lnTo>
                    <a:pt x="10" y="194"/>
                  </a:lnTo>
                  <a:lnTo>
                    <a:pt x="16" y="196"/>
                  </a:lnTo>
                  <a:lnTo>
                    <a:pt x="16" y="196"/>
                  </a:lnTo>
                  <a:lnTo>
                    <a:pt x="16" y="196"/>
                  </a:lnTo>
                  <a:lnTo>
                    <a:pt x="16" y="228"/>
                  </a:lnTo>
                  <a:lnTo>
                    <a:pt x="16" y="228"/>
                  </a:lnTo>
                  <a:lnTo>
                    <a:pt x="18" y="234"/>
                  </a:lnTo>
                  <a:lnTo>
                    <a:pt x="22" y="236"/>
                  </a:lnTo>
                  <a:lnTo>
                    <a:pt x="74" y="256"/>
                  </a:lnTo>
                  <a:lnTo>
                    <a:pt x="74" y="388"/>
                  </a:lnTo>
                  <a:lnTo>
                    <a:pt x="74" y="388"/>
                  </a:lnTo>
                  <a:lnTo>
                    <a:pt x="76" y="396"/>
                  </a:lnTo>
                  <a:lnTo>
                    <a:pt x="80" y="402"/>
                  </a:lnTo>
                  <a:lnTo>
                    <a:pt x="86" y="406"/>
                  </a:lnTo>
                  <a:lnTo>
                    <a:pt x="94" y="408"/>
                  </a:lnTo>
                  <a:lnTo>
                    <a:pt x="94" y="408"/>
                  </a:lnTo>
                  <a:lnTo>
                    <a:pt x="102" y="406"/>
                  </a:lnTo>
                  <a:lnTo>
                    <a:pt x="108" y="402"/>
                  </a:lnTo>
                  <a:lnTo>
                    <a:pt x="112" y="396"/>
                  </a:lnTo>
                  <a:lnTo>
                    <a:pt x="114" y="388"/>
                  </a:lnTo>
                  <a:lnTo>
                    <a:pt x="114" y="270"/>
                  </a:lnTo>
                  <a:lnTo>
                    <a:pt x="118" y="272"/>
                  </a:lnTo>
                  <a:lnTo>
                    <a:pt x="118" y="272"/>
                  </a:lnTo>
                  <a:lnTo>
                    <a:pt x="122" y="274"/>
                  </a:lnTo>
                  <a:lnTo>
                    <a:pt x="122" y="274"/>
                  </a:lnTo>
                  <a:lnTo>
                    <a:pt x="124" y="272"/>
                  </a:lnTo>
                  <a:lnTo>
                    <a:pt x="124" y="272"/>
                  </a:lnTo>
                  <a:lnTo>
                    <a:pt x="130" y="270"/>
                  </a:lnTo>
                  <a:lnTo>
                    <a:pt x="130" y="388"/>
                  </a:lnTo>
                  <a:lnTo>
                    <a:pt x="130" y="388"/>
                  </a:lnTo>
                  <a:lnTo>
                    <a:pt x="132" y="396"/>
                  </a:lnTo>
                  <a:lnTo>
                    <a:pt x="136" y="402"/>
                  </a:lnTo>
                  <a:lnTo>
                    <a:pt x="142" y="406"/>
                  </a:lnTo>
                  <a:lnTo>
                    <a:pt x="150" y="408"/>
                  </a:lnTo>
                  <a:lnTo>
                    <a:pt x="150" y="408"/>
                  </a:lnTo>
                  <a:lnTo>
                    <a:pt x="158" y="406"/>
                  </a:lnTo>
                  <a:lnTo>
                    <a:pt x="164" y="402"/>
                  </a:lnTo>
                  <a:lnTo>
                    <a:pt x="168" y="396"/>
                  </a:lnTo>
                  <a:lnTo>
                    <a:pt x="170" y="388"/>
                  </a:lnTo>
                  <a:lnTo>
                    <a:pt x="170" y="256"/>
                  </a:lnTo>
                  <a:lnTo>
                    <a:pt x="222" y="236"/>
                  </a:lnTo>
                  <a:lnTo>
                    <a:pt x="222" y="236"/>
                  </a:lnTo>
                  <a:lnTo>
                    <a:pt x="226" y="234"/>
                  </a:lnTo>
                  <a:lnTo>
                    <a:pt x="226" y="228"/>
                  </a:lnTo>
                  <a:lnTo>
                    <a:pt x="226" y="196"/>
                  </a:lnTo>
                  <a:lnTo>
                    <a:pt x="226" y="196"/>
                  </a:lnTo>
                  <a:lnTo>
                    <a:pt x="226" y="196"/>
                  </a:lnTo>
                  <a:lnTo>
                    <a:pt x="226" y="196"/>
                  </a:lnTo>
                  <a:lnTo>
                    <a:pt x="234" y="194"/>
                  </a:lnTo>
                  <a:lnTo>
                    <a:pt x="238" y="192"/>
                  </a:lnTo>
                  <a:lnTo>
                    <a:pt x="242" y="186"/>
                  </a:lnTo>
                  <a:lnTo>
                    <a:pt x="244" y="180"/>
                  </a:lnTo>
                  <a:lnTo>
                    <a:pt x="244" y="180"/>
                  </a:lnTo>
                  <a:lnTo>
                    <a:pt x="242" y="172"/>
                  </a:lnTo>
                  <a:lnTo>
                    <a:pt x="238" y="168"/>
                  </a:lnTo>
                  <a:lnTo>
                    <a:pt x="234" y="164"/>
                  </a:lnTo>
                  <a:lnTo>
                    <a:pt x="226" y="162"/>
                  </a:lnTo>
                  <a:lnTo>
                    <a:pt x="226" y="162"/>
                  </a:lnTo>
                  <a:close/>
                  <a:moveTo>
                    <a:pt x="34" y="118"/>
                  </a:moveTo>
                  <a:lnTo>
                    <a:pt x="114" y="148"/>
                  </a:lnTo>
                  <a:lnTo>
                    <a:pt x="114" y="252"/>
                  </a:lnTo>
                  <a:lnTo>
                    <a:pt x="34" y="222"/>
                  </a:lnTo>
                  <a:lnTo>
                    <a:pt x="34" y="118"/>
                  </a:lnTo>
                  <a:close/>
                  <a:moveTo>
                    <a:pt x="210" y="222"/>
                  </a:moveTo>
                  <a:lnTo>
                    <a:pt x="130" y="252"/>
                  </a:lnTo>
                  <a:lnTo>
                    <a:pt x="130" y="148"/>
                  </a:lnTo>
                  <a:lnTo>
                    <a:pt x="210" y="118"/>
                  </a:lnTo>
                  <a:lnTo>
                    <a:pt x="210" y="222"/>
                  </a:lnTo>
                  <a:close/>
                  <a:moveTo>
                    <a:pt x="88" y="36"/>
                  </a:moveTo>
                  <a:lnTo>
                    <a:pt x="88" y="36"/>
                  </a:lnTo>
                  <a:lnTo>
                    <a:pt x="88" y="28"/>
                  </a:lnTo>
                  <a:lnTo>
                    <a:pt x="90" y="22"/>
                  </a:lnTo>
                  <a:lnTo>
                    <a:pt x="94" y="16"/>
                  </a:lnTo>
                  <a:lnTo>
                    <a:pt x="98" y="10"/>
                  </a:lnTo>
                  <a:lnTo>
                    <a:pt x="102" y="6"/>
                  </a:lnTo>
                  <a:lnTo>
                    <a:pt x="108" y="4"/>
                  </a:lnTo>
                  <a:lnTo>
                    <a:pt x="114" y="2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28" y="2"/>
                  </a:lnTo>
                  <a:lnTo>
                    <a:pt x="136" y="4"/>
                  </a:lnTo>
                  <a:lnTo>
                    <a:pt x="142" y="6"/>
                  </a:lnTo>
                  <a:lnTo>
                    <a:pt x="146" y="10"/>
                  </a:lnTo>
                  <a:lnTo>
                    <a:pt x="150" y="16"/>
                  </a:lnTo>
                  <a:lnTo>
                    <a:pt x="154" y="22"/>
                  </a:lnTo>
                  <a:lnTo>
                    <a:pt x="156" y="28"/>
                  </a:lnTo>
                  <a:lnTo>
                    <a:pt x="156" y="36"/>
                  </a:lnTo>
                  <a:lnTo>
                    <a:pt x="156" y="36"/>
                  </a:lnTo>
                  <a:lnTo>
                    <a:pt x="156" y="42"/>
                  </a:lnTo>
                  <a:lnTo>
                    <a:pt x="154" y="48"/>
                  </a:lnTo>
                  <a:lnTo>
                    <a:pt x="150" y="54"/>
                  </a:lnTo>
                  <a:lnTo>
                    <a:pt x="146" y="60"/>
                  </a:lnTo>
                  <a:lnTo>
                    <a:pt x="142" y="64"/>
                  </a:lnTo>
                  <a:lnTo>
                    <a:pt x="136" y="68"/>
                  </a:lnTo>
                  <a:lnTo>
                    <a:pt x="128" y="70"/>
                  </a:lnTo>
                  <a:lnTo>
                    <a:pt x="122" y="70"/>
                  </a:lnTo>
                  <a:lnTo>
                    <a:pt x="122" y="70"/>
                  </a:lnTo>
                  <a:lnTo>
                    <a:pt x="114" y="70"/>
                  </a:lnTo>
                  <a:lnTo>
                    <a:pt x="108" y="68"/>
                  </a:lnTo>
                  <a:lnTo>
                    <a:pt x="102" y="64"/>
                  </a:lnTo>
                  <a:lnTo>
                    <a:pt x="98" y="60"/>
                  </a:lnTo>
                  <a:lnTo>
                    <a:pt x="94" y="54"/>
                  </a:lnTo>
                  <a:lnTo>
                    <a:pt x="90" y="48"/>
                  </a:lnTo>
                  <a:lnTo>
                    <a:pt x="88" y="42"/>
                  </a:lnTo>
                  <a:lnTo>
                    <a:pt x="88" y="36"/>
                  </a:lnTo>
                  <a:lnTo>
                    <a:pt x="88" y="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6B87F10-4B3E-A14B-8A6E-C806AED70E1A}"/>
              </a:ext>
            </a:extLst>
          </p:cNvPr>
          <p:cNvGrpSpPr/>
          <p:nvPr/>
        </p:nvGrpSpPr>
        <p:grpSpPr>
          <a:xfrm>
            <a:off x="466103" y="3965655"/>
            <a:ext cx="339400" cy="339400"/>
            <a:chOff x="429597" y="5110484"/>
            <a:chExt cx="457200" cy="457200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2CA07FA5-E5CF-8941-9180-A39A57F4DB14}"/>
                </a:ext>
              </a:extLst>
            </p:cNvPr>
            <p:cNvGrpSpPr/>
            <p:nvPr/>
          </p:nvGrpSpPr>
          <p:grpSpPr>
            <a:xfrm>
              <a:off x="429597" y="5110484"/>
              <a:ext cx="457200" cy="457200"/>
              <a:chOff x="429597" y="5110484"/>
              <a:chExt cx="457200" cy="457200"/>
            </a:xfrm>
          </p:grpSpPr>
          <p:sp>
            <p:nvSpPr>
              <p:cNvPr id="71" name="Teardrop 70">
                <a:extLst>
                  <a:ext uri="{FF2B5EF4-FFF2-40B4-BE49-F238E27FC236}">
                    <a16:creationId xmlns:a16="http://schemas.microsoft.com/office/drawing/2014/main" id="{F2E6D594-6088-8248-B6EF-7CB905297F69}"/>
                  </a:ext>
                </a:extLst>
              </p:cNvPr>
              <p:cNvSpPr/>
              <p:nvPr/>
            </p:nvSpPr>
            <p:spPr bwMode="ltGray">
              <a:xfrm rot="2700000">
                <a:off x="429597" y="5110484"/>
                <a:ext cx="457200" cy="457200"/>
              </a:xfrm>
              <a:prstGeom prst="teardrop">
                <a:avLst>
                  <a:gd name="adj" fmla="val 151405"/>
                </a:avLst>
              </a:pr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>
                  <a:solidFill>
                    <a:srgbClr val="FFFFFF"/>
                  </a:solidFill>
                  <a:latin typeface="+mj-lt"/>
                </a:endParaRPr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C5007529-3153-FC4D-8A9E-BF2AB7F71AC2}"/>
                  </a:ext>
                </a:extLst>
              </p:cNvPr>
              <p:cNvSpPr/>
              <p:nvPr/>
            </p:nvSpPr>
            <p:spPr bwMode="ltGray">
              <a:xfrm>
                <a:off x="449324" y="5126493"/>
                <a:ext cx="411480" cy="411480"/>
              </a:xfrm>
              <a:prstGeom prst="ellipse">
                <a:avLst/>
              </a:prstGeom>
              <a:solidFill>
                <a:srgbClr val="9D9D9C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>
                  <a:solidFill>
                    <a:srgbClr val="FFFFFF"/>
                  </a:solidFill>
                  <a:latin typeface="+mj-lt"/>
                </a:endParaRPr>
              </a:p>
            </p:txBody>
          </p:sp>
        </p:grpSp>
        <p:sp>
          <p:nvSpPr>
            <p:cNvPr id="70" name="Freeform 4960">
              <a:extLst>
                <a:ext uri="{FF2B5EF4-FFF2-40B4-BE49-F238E27FC236}">
                  <a16:creationId xmlns:a16="http://schemas.microsoft.com/office/drawing/2014/main" id="{3A6D099C-0F32-4A44-B26C-1EA0BEDB8E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0373" y="5246357"/>
              <a:ext cx="331504" cy="144657"/>
            </a:xfrm>
            <a:custGeom>
              <a:avLst/>
              <a:gdLst>
                <a:gd name="T0" fmla="*/ 242 w 350"/>
                <a:gd name="T1" fmla="*/ 32 h 184"/>
                <a:gd name="T2" fmla="*/ 236 w 350"/>
                <a:gd name="T3" fmla="*/ 42 h 184"/>
                <a:gd name="T4" fmla="*/ 78 w 350"/>
                <a:gd name="T5" fmla="*/ 42 h 184"/>
                <a:gd name="T6" fmla="*/ 68 w 350"/>
                <a:gd name="T7" fmla="*/ 36 h 184"/>
                <a:gd name="T8" fmla="*/ 68 w 350"/>
                <a:gd name="T9" fmla="*/ 10 h 184"/>
                <a:gd name="T10" fmla="*/ 74 w 350"/>
                <a:gd name="T11" fmla="*/ 0 h 184"/>
                <a:gd name="T12" fmla="*/ 232 w 350"/>
                <a:gd name="T13" fmla="*/ 0 h 184"/>
                <a:gd name="T14" fmla="*/ 242 w 350"/>
                <a:gd name="T15" fmla="*/ 6 h 184"/>
                <a:gd name="T16" fmla="*/ 34 w 350"/>
                <a:gd name="T17" fmla="*/ 0 h 184"/>
                <a:gd name="T18" fmla="*/ 6 w 350"/>
                <a:gd name="T19" fmla="*/ 0 h 184"/>
                <a:gd name="T20" fmla="*/ 0 w 350"/>
                <a:gd name="T21" fmla="*/ 10 h 184"/>
                <a:gd name="T22" fmla="*/ 0 w 350"/>
                <a:gd name="T23" fmla="*/ 36 h 184"/>
                <a:gd name="T24" fmla="*/ 10 w 350"/>
                <a:gd name="T25" fmla="*/ 42 h 184"/>
                <a:gd name="T26" fmla="*/ 38 w 350"/>
                <a:gd name="T27" fmla="*/ 42 h 184"/>
                <a:gd name="T28" fmla="*/ 44 w 350"/>
                <a:gd name="T29" fmla="*/ 32 h 184"/>
                <a:gd name="T30" fmla="*/ 42 w 350"/>
                <a:gd name="T31" fmla="*/ 6 h 184"/>
                <a:gd name="T32" fmla="*/ 34 w 350"/>
                <a:gd name="T33" fmla="*/ 0 h 184"/>
                <a:gd name="T34" fmla="*/ 174 w 350"/>
                <a:gd name="T35" fmla="*/ 114 h 184"/>
                <a:gd name="T36" fmla="*/ 78 w 350"/>
                <a:gd name="T37" fmla="*/ 70 h 184"/>
                <a:gd name="T38" fmla="*/ 70 w 350"/>
                <a:gd name="T39" fmla="*/ 72 h 184"/>
                <a:gd name="T40" fmla="*/ 68 w 350"/>
                <a:gd name="T41" fmla="*/ 104 h 184"/>
                <a:gd name="T42" fmla="*/ 70 w 350"/>
                <a:gd name="T43" fmla="*/ 110 h 184"/>
                <a:gd name="T44" fmla="*/ 78 w 350"/>
                <a:gd name="T45" fmla="*/ 114 h 184"/>
                <a:gd name="T46" fmla="*/ 10 w 350"/>
                <a:gd name="T47" fmla="*/ 140 h 184"/>
                <a:gd name="T48" fmla="*/ 0 w 350"/>
                <a:gd name="T49" fmla="*/ 146 h 184"/>
                <a:gd name="T50" fmla="*/ 0 w 350"/>
                <a:gd name="T51" fmla="*/ 174 h 184"/>
                <a:gd name="T52" fmla="*/ 6 w 350"/>
                <a:gd name="T53" fmla="*/ 184 h 184"/>
                <a:gd name="T54" fmla="*/ 34 w 350"/>
                <a:gd name="T55" fmla="*/ 184 h 184"/>
                <a:gd name="T56" fmla="*/ 42 w 350"/>
                <a:gd name="T57" fmla="*/ 178 h 184"/>
                <a:gd name="T58" fmla="*/ 44 w 350"/>
                <a:gd name="T59" fmla="*/ 150 h 184"/>
                <a:gd name="T60" fmla="*/ 38 w 350"/>
                <a:gd name="T61" fmla="*/ 142 h 184"/>
                <a:gd name="T62" fmla="*/ 188 w 350"/>
                <a:gd name="T63" fmla="*/ 140 h 184"/>
                <a:gd name="T64" fmla="*/ 74 w 350"/>
                <a:gd name="T65" fmla="*/ 142 h 184"/>
                <a:gd name="T66" fmla="*/ 68 w 350"/>
                <a:gd name="T67" fmla="*/ 150 h 184"/>
                <a:gd name="T68" fmla="*/ 68 w 350"/>
                <a:gd name="T69" fmla="*/ 178 h 184"/>
                <a:gd name="T70" fmla="*/ 78 w 350"/>
                <a:gd name="T71" fmla="*/ 184 h 184"/>
                <a:gd name="T72" fmla="*/ 34 w 350"/>
                <a:gd name="T73" fmla="*/ 70 h 184"/>
                <a:gd name="T74" fmla="*/ 6 w 350"/>
                <a:gd name="T75" fmla="*/ 70 h 184"/>
                <a:gd name="T76" fmla="*/ 0 w 350"/>
                <a:gd name="T77" fmla="*/ 80 h 184"/>
                <a:gd name="T78" fmla="*/ 0 w 350"/>
                <a:gd name="T79" fmla="*/ 108 h 184"/>
                <a:gd name="T80" fmla="*/ 10 w 350"/>
                <a:gd name="T81" fmla="*/ 114 h 184"/>
                <a:gd name="T82" fmla="*/ 38 w 350"/>
                <a:gd name="T83" fmla="*/ 112 h 184"/>
                <a:gd name="T84" fmla="*/ 44 w 350"/>
                <a:gd name="T85" fmla="*/ 104 h 184"/>
                <a:gd name="T86" fmla="*/ 42 w 350"/>
                <a:gd name="T87" fmla="*/ 76 h 184"/>
                <a:gd name="T88" fmla="*/ 34 w 350"/>
                <a:gd name="T89" fmla="*/ 70 h 184"/>
                <a:gd name="T90" fmla="*/ 312 w 350"/>
                <a:gd name="T91" fmla="*/ 0 h 184"/>
                <a:gd name="T92" fmla="*/ 184 w 350"/>
                <a:gd name="T93" fmla="*/ 66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50" h="184">
                  <a:moveTo>
                    <a:pt x="242" y="10"/>
                  </a:moveTo>
                  <a:lnTo>
                    <a:pt x="242" y="32"/>
                  </a:lnTo>
                  <a:lnTo>
                    <a:pt x="242" y="32"/>
                  </a:lnTo>
                  <a:lnTo>
                    <a:pt x="242" y="36"/>
                  </a:lnTo>
                  <a:lnTo>
                    <a:pt x="240" y="40"/>
                  </a:lnTo>
                  <a:lnTo>
                    <a:pt x="236" y="42"/>
                  </a:lnTo>
                  <a:lnTo>
                    <a:pt x="232" y="42"/>
                  </a:lnTo>
                  <a:lnTo>
                    <a:pt x="78" y="42"/>
                  </a:lnTo>
                  <a:lnTo>
                    <a:pt x="78" y="42"/>
                  </a:lnTo>
                  <a:lnTo>
                    <a:pt x="74" y="42"/>
                  </a:lnTo>
                  <a:lnTo>
                    <a:pt x="70" y="40"/>
                  </a:lnTo>
                  <a:lnTo>
                    <a:pt x="68" y="36"/>
                  </a:lnTo>
                  <a:lnTo>
                    <a:pt x="68" y="32"/>
                  </a:lnTo>
                  <a:lnTo>
                    <a:pt x="68" y="10"/>
                  </a:lnTo>
                  <a:lnTo>
                    <a:pt x="68" y="10"/>
                  </a:lnTo>
                  <a:lnTo>
                    <a:pt x="68" y="6"/>
                  </a:lnTo>
                  <a:lnTo>
                    <a:pt x="70" y="2"/>
                  </a:lnTo>
                  <a:lnTo>
                    <a:pt x="74" y="0"/>
                  </a:lnTo>
                  <a:lnTo>
                    <a:pt x="78" y="0"/>
                  </a:lnTo>
                  <a:lnTo>
                    <a:pt x="232" y="0"/>
                  </a:lnTo>
                  <a:lnTo>
                    <a:pt x="232" y="0"/>
                  </a:lnTo>
                  <a:lnTo>
                    <a:pt x="236" y="0"/>
                  </a:lnTo>
                  <a:lnTo>
                    <a:pt x="240" y="2"/>
                  </a:lnTo>
                  <a:lnTo>
                    <a:pt x="242" y="6"/>
                  </a:lnTo>
                  <a:lnTo>
                    <a:pt x="242" y="10"/>
                  </a:lnTo>
                  <a:lnTo>
                    <a:pt x="242" y="10"/>
                  </a:lnTo>
                  <a:close/>
                  <a:moveTo>
                    <a:pt x="34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6"/>
                  </a:lnTo>
                  <a:lnTo>
                    <a:pt x="2" y="40"/>
                  </a:lnTo>
                  <a:lnTo>
                    <a:pt x="6" y="42"/>
                  </a:lnTo>
                  <a:lnTo>
                    <a:pt x="10" y="42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8" y="42"/>
                  </a:lnTo>
                  <a:lnTo>
                    <a:pt x="40" y="40"/>
                  </a:lnTo>
                  <a:lnTo>
                    <a:pt x="42" y="36"/>
                  </a:lnTo>
                  <a:lnTo>
                    <a:pt x="44" y="32"/>
                  </a:lnTo>
                  <a:lnTo>
                    <a:pt x="44" y="10"/>
                  </a:lnTo>
                  <a:lnTo>
                    <a:pt x="44" y="10"/>
                  </a:lnTo>
                  <a:lnTo>
                    <a:pt x="42" y="6"/>
                  </a:lnTo>
                  <a:lnTo>
                    <a:pt x="40" y="2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34" y="0"/>
                  </a:lnTo>
                  <a:close/>
                  <a:moveTo>
                    <a:pt x="78" y="114"/>
                  </a:moveTo>
                  <a:lnTo>
                    <a:pt x="174" y="114"/>
                  </a:lnTo>
                  <a:lnTo>
                    <a:pt x="156" y="80"/>
                  </a:lnTo>
                  <a:lnTo>
                    <a:pt x="150" y="70"/>
                  </a:lnTo>
                  <a:lnTo>
                    <a:pt x="78" y="70"/>
                  </a:lnTo>
                  <a:lnTo>
                    <a:pt x="78" y="70"/>
                  </a:lnTo>
                  <a:lnTo>
                    <a:pt x="74" y="70"/>
                  </a:lnTo>
                  <a:lnTo>
                    <a:pt x="70" y="72"/>
                  </a:lnTo>
                  <a:lnTo>
                    <a:pt x="68" y="76"/>
                  </a:lnTo>
                  <a:lnTo>
                    <a:pt x="68" y="80"/>
                  </a:lnTo>
                  <a:lnTo>
                    <a:pt x="68" y="104"/>
                  </a:lnTo>
                  <a:lnTo>
                    <a:pt x="68" y="104"/>
                  </a:lnTo>
                  <a:lnTo>
                    <a:pt x="68" y="108"/>
                  </a:lnTo>
                  <a:lnTo>
                    <a:pt x="70" y="110"/>
                  </a:lnTo>
                  <a:lnTo>
                    <a:pt x="74" y="112"/>
                  </a:lnTo>
                  <a:lnTo>
                    <a:pt x="78" y="114"/>
                  </a:lnTo>
                  <a:lnTo>
                    <a:pt x="78" y="114"/>
                  </a:lnTo>
                  <a:close/>
                  <a:moveTo>
                    <a:pt x="34" y="140"/>
                  </a:moveTo>
                  <a:lnTo>
                    <a:pt x="10" y="140"/>
                  </a:lnTo>
                  <a:lnTo>
                    <a:pt x="10" y="140"/>
                  </a:lnTo>
                  <a:lnTo>
                    <a:pt x="6" y="142"/>
                  </a:lnTo>
                  <a:lnTo>
                    <a:pt x="2" y="144"/>
                  </a:lnTo>
                  <a:lnTo>
                    <a:pt x="0" y="146"/>
                  </a:lnTo>
                  <a:lnTo>
                    <a:pt x="0" y="150"/>
                  </a:lnTo>
                  <a:lnTo>
                    <a:pt x="0" y="174"/>
                  </a:lnTo>
                  <a:lnTo>
                    <a:pt x="0" y="174"/>
                  </a:lnTo>
                  <a:lnTo>
                    <a:pt x="0" y="178"/>
                  </a:lnTo>
                  <a:lnTo>
                    <a:pt x="2" y="182"/>
                  </a:lnTo>
                  <a:lnTo>
                    <a:pt x="6" y="184"/>
                  </a:lnTo>
                  <a:lnTo>
                    <a:pt x="10" y="184"/>
                  </a:lnTo>
                  <a:lnTo>
                    <a:pt x="34" y="184"/>
                  </a:lnTo>
                  <a:lnTo>
                    <a:pt x="34" y="184"/>
                  </a:lnTo>
                  <a:lnTo>
                    <a:pt x="38" y="184"/>
                  </a:lnTo>
                  <a:lnTo>
                    <a:pt x="40" y="182"/>
                  </a:lnTo>
                  <a:lnTo>
                    <a:pt x="42" y="178"/>
                  </a:lnTo>
                  <a:lnTo>
                    <a:pt x="44" y="174"/>
                  </a:lnTo>
                  <a:lnTo>
                    <a:pt x="44" y="150"/>
                  </a:lnTo>
                  <a:lnTo>
                    <a:pt x="44" y="150"/>
                  </a:lnTo>
                  <a:lnTo>
                    <a:pt x="42" y="146"/>
                  </a:lnTo>
                  <a:lnTo>
                    <a:pt x="40" y="144"/>
                  </a:lnTo>
                  <a:lnTo>
                    <a:pt x="38" y="142"/>
                  </a:lnTo>
                  <a:lnTo>
                    <a:pt x="34" y="140"/>
                  </a:lnTo>
                  <a:lnTo>
                    <a:pt x="34" y="140"/>
                  </a:lnTo>
                  <a:close/>
                  <a:moveTo>
                    <a:pt x="188" y="140"/>
                  </a:moveTo>
                  <a:lnTo>
                    <a:pt x="78" y="140"/>
                  </a:lnTo>
                  <a:lnTo>
                    <a:pt x="78" y="140"/>
                  </a:lnTo>
                  <a:lnTo>
                    <a:pt x="74" y="142"/>
                  </a:lnTo>
                  <a:lnTo>
                    <a:pt x="70" y="144"/>
                  </a:lnTo>
                  <a:lnTo>
                    <a:pt x="68" y="146"/>
                  </a:lnTo>
                  <a:lnTo>
                    <a:pt x="68" y="150"/>
                  </a:lnTo>
                  <a:lnTo>
                    <a:pt x="68" y="174"/>
                  </a:lnTo>
                  <a:lnTo>
                    <a:pt x="68" y="174"/>
                  </a:lnTo>
                  <a:lnTo>
                    <a:pt x="68" y="178"/>
                  </a:lnTo>
                  <a:lnTo>
                    <a:pt x="70" y="182"/>
                  </a:lnTo>
                  <a:lnTo>
                    <a:pt x="74" y="184"/>
                  </a:lnTo>
                  <a:lnTo>
                    <a:pt x="78" y="184"/>
                  </a:lnTo>
                  <a:lnTo>
                    <a:pt x="212" y="184"/>
                  </a:lnTo>
                  <a:lnTo>
                    <a:pt x="188" y="140"/>
                  </a:lnTo>
                  <a:close/>
                  <a:moveTo>
                    <a:pt x="34" y="70"/>
                  </a:moveTo>
                  <a:lnTo>
                    <a:pt x="10" y="70"/>
                  </a:lnTo>
                  <a:lnTo>
                    <a:pt x="10" y="70"/>
                  </a:lnTo>
                  <a:lnTo>
                    <a:pt x="6" y="70"/>
                  </a:lnTo>
                  <a:lnTo>
                    <a:pt x="2" y="72"/>
                  </a:lnTo>
                  <a:lnTo>
                    <a:pt x="0" y="76"/>
                  </a:lnTo>
                  <a:lnTo>
                    <a:pt x="0" y="80"/>
                  </a:lnTo>
                  <a:lnTo>
                    <a:pt x="0" y="104"/>
                  </a:lnTo>
                  <a:lnTo>
                    <a:pt x="0" y="104"/>
                  </a:lnTo>
                  <a:lnTo>
                    <a:pt x="0" y="108"/>
                  </a:lnTo>
                  <a:lnTo>
                    <a:pt x="2" y="110"/>
                  </a:lnTo>
                  <a:lnTo>
                    <a:pt x="6" y="112"/>
                  </a:lnTo>
                  <a:lnTo>
                    <a:pt x="10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8" y="112"/>
                  </a:lnTo>
                  <a:lnTo>
                    <a:pt x="40" y="110"/>
                  </a:lnTo>
                  <a:lnTo>
                    <a:pt x="42" y="108"/>
                  </a:lnTo>
                  <a:lnTo>
                    <a:pt x="44" y="104"/>
                  </a:lnTo>
                  <a:lnTo>
                    <a:pt x="44" y="80"/>
                  </a:lnTo>
                  <a:lnTo>
                    <a:pt x="44" y="80"/>
                  </a:lnTo>
                  <a:lnTo>
                    <a:pt x="42" y="76"/>
                  </a:lnTo>
                  <a:lnTo>
                    <a:pt x="40" y="72"/>
                  </a:lnTo>
                  <a:lnTo>
                    <a:pt x="38" y="70"/>
                  </a:lnTo>
                  <a:lnTo>
                    <a:pt x="34" y="70"/>
                  </a:lnTo>
                  <a:lnTo>
                    <a:pt x="34" y="70"/>
                  </a:lnTo>
                  <a:close/>
                  <a:moveTo>
                    <a:pt x="350" y="0"/>
                  </a:moveTo>
                  <a:lnTo>
                    <a:pt x="312" y="0"/>
                  </a:lnTo>
                  <a:lnTo>
                    <a:pt x="248" y="116"/>
                  </a:lnTo>
                  <a:lnTo>
                    <a:pt x="220" y="66"/>
                  </a:lnTo>
                  <a:lnTo>
                    <a:pt x="184" y="66"/>
                  </a:lnTo>
                  <a:lnTo>
                    <a:pt x="248" y="184"/>
                  </a:lnTo>
                  <a:lnTo>
                    <a:pt x="35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2F893352-8247-E647-8F33-2C50FF4C08EE}"/>
              </a:ext>
            </a:extLst>
          </p:cNvPr>
          <p:cNvGrpSpPr/>
          <p:nvPr/>
        </p:nvGrpSpPr>
        <p:grpSpPr>
          <a:xfrm>
            <a:off x="464641" y="3279980"/>
            <a:ext cx="339400" cy="339400"/>
            <a:chOff x="427628" y="4186824"/>
            <a:chExt cx="457200" cy="457200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90A900D2-69A8-6940-B8CF-113A2687D00D}"/>
                </a:ext>
              </a:extLst>
            </p:cNvPr>
            <p:cNvGrpSpPr/>
            <p:nvPr/>
          </p:nvGrpSpPr>
          <p:grpSpPr>
            <a:xfrm>
              <a:off x="427628" y="4186824"/>
              <a:ext cx="457200" cy="457200"/>
              <a:chOff x="426464" y="3720364"/>
              <a:chExt cx="457200" cy="457200"/>
            </a:xfrm>
          </p:grpSpPr>
          <p:sp>
            <p:nvSpPr>
              <p:cNvPr id="86" name="Teardrop 85">
                <a:extLst>
                  <a:ext uri="{FF2B5EF4-FFF2-40B4-BE49-F238E27FC236}">
                    <a16:creationId xmlns:a16="http://schemas.microsoft.com/office/drawing/2014/main" id="{C3422610-76D8-C14A-9D1F-B9DFB20277CB}"/>
                  </a:ext>
                </a:extLst>
              </p:cNvPr>
              <p:cNvSpPr/>
              <p:nvPr/>
            </p:nvSpPr>
            <p:spPr bwMode="ltGray">
              <a:xfrm rot="2700000">
                <a:off x="426464" y="3720364"/>
                <a:ext cx="457200" cy="457200"/>
              </a:xfrm>
              <a:prstGeom prst="teardrop">
                <a:avLst>
                  <a:gd name="adj" fmla="val 151405"/>
                </a:avLst>
              </a:pr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>
                  <a:solidFill>
                    <a:srgbClr val="FFFFFF"/>
                  </a:solidFill>
                  <a:latin typeface="+mj-lt"/>
                </a:endParaRPr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3C8E971E-BCD3-9443-B2D5-6639371906DC}"/>
                  </a:ext>
                </a:extLst>
              </p:cNvPr>
              <p:cNvSpPr/>
              <p:nvPr/>
            </p:nvSpPr>
            <p:spPr bwMode="ltGray">
              <a:xfrm>
                <a:off x="449324" y="3743542"/>
                <a:ext cx="411480" cy="411480"/>
              </a:xfrm>
              <a:prstGeom prst="ellipse">
                <a:avLst/>
              </a:prstGeom>
              <a:solidFill>
                <a:srgbClr val="9D9D9C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>
                  <a:solidFill>
                    <a:srgbClr val="FFFFFF"/>
                  </a:solidFill>
                  <a:latin typeface="+mj-lt"/>
                </a:endParaRPr>
              </a:p>
            </p:txBody>
          </p:sp>
        </p:grpSp>
        <p:sp>
          <p:nvSpPr>
            <p:cNvPr id="84" name="Freeform 41">
              <a:extLst>
                <a:ext uri="{FF2B5EF4-FFF2-40B4-BE49-F238E27FC236}">
                  <a16:creationId xmlns:a16="http://schemas.microsoft.com/office/drawing/2014/main" id="{A2746375-B63C-FD41-AA0F-95A951D818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1258" y="4240048"/>
              <a:ext cx="169940" cy="337849"/>
            </a:xfrm>
            <a:custGeom>
              <a:avLst/>
              <a:gdLst>
                <a:gd name="T0" fmla="*/ 484 w 560"/>
                <a:gd name="T1" fmla="*/ 88 h 1186"/>
                <a:gd name="T2" fmla="*/ 466 w 560"/>
                <a:gd name="T3" fmla="*/ 38 h 1186"/>
                <a:gd name="T4" fmla="*/ 426 w 560"/>
                <a:gd name="T5" fmla="*/ 10 h 1186"/>
                <a:gd name="T6" fmla="*/ 408 w 560"/>
                <a:gd name="T7" fmla="*/ 6 h 1186"/>
                <a:gd name="T8" fmla="*/ 238 w 560"/>
                <a:gd name="T9" fmla="*/ 2 h 1186"/>
                <a:gd name="T10" fmla="*/ 164 w 560"/>
                <a:gd name="T11" fmla="*/ 4 h 1186"/>
                <a:gd name="T12" fmla="*/ 114 w 560"/>
                <a:gd name="T13" fmla="*/ 26 h 1186"/>
                <a:gd name="T14" fmla="*/ 82 w 560"/>
                <a:gd name="T15" fmla="*/ 68 h 1186"/>
                <a:gd name="T16" fmla="*/ 72 w 560"/>
                <a:gd name="T17" fmla="*/ 108 h 1186"/>
                <a:gd name="T18" fmla="*/ 26 w 560"/>
                <a:gd name="T19" fmla="*/ 128 h 1186"/>
                <a:gd name="T20" fmla="*/ 6 w 560"/>
                <a:gd name="T21" fmla="*/ 166 h 1186"/>
                <a:gd name="T22" fmla="*/ 0 w 560"/>
                <a:gd name="T23" fmla="*/ 1028 h 1186"/>
                <a:gd name="T24" fmla="*/ 6 w 560"/>
                <a:gd name="T25" fmla="*/ 1070 h 1186"/>
                <a:gd name="T26" fmla="*/ 30 w 560"/>
                <a:gd name="T27" fmla="*/ 1110 h 1186"/>
                <a:gd name="T28" fmla="*/ 74 w 560"/>
                <a:gd name="T29" fmla="*/ 1122 h 1186"/>
                <a:gd name="T30" fmla="*/ 82 w 560"/>
                <a:gd name="T31" fmla="*/ 1146 h 1186"/>
                <a:gd name="T32" fmla="*/ 114 w 560"/>
                <a:gd name="T33" fmla="*/ 1170 h 1186"/>
                <a:gd name="T34" fmla="*/ 164 w 560"/>
                <a:gd name="T35" fmla="*/ 1184 h 1186"/>
                <a:gd name="T36" fmla="*/ 250 w 560"/>
                <a:gd name="T37" fmla="*/ 1186 h 1186"/>
                <a:gd name="T38" fmla="*/ 394 w 560"/>
                <a:gd name="T39" fmla="*/ 1184 h 1186"/>
                <a:gd name="T40" fmla="*/ 444 w 560"/>
                <a:gd name="T41" fmla="*/ 1172 h 1186"/>
                <a:gd name="T42" fmla="*/ 476 w 560"/>
                <a:gd name="T43" fmla="*/ 1146 h 1186"/>
                <a:gd name="T44" fmla="*/ 486 w 560"/>
                <a:gd name="T45" fmla="*/ 1124 h 1186"/>
                <a:gd name="T46" fmla="*/ 528 w 560"/>
                <a:gd name="T47" fmla="*/ 1108 h 1186"/>
                <a:gd name="T48" fmla="*/ 554 w 560"/>
                <a:gd name="T49" fmla="*/ 1062 h 1186"/>
                <a:gd name="T50" fmla="*/ 560 w 560"/>
                <a:gd name="T51" fmla="*/ 212 h 1186"/>
                <a:gd name="T52" fmla="*/ 556 w 560"/>
                <a:gd name="T53" fmla="*/ 168 h 1186"/>
                <a:gd name="T54" fmla="*/ 534 w 560"/>
                <a:gd name="T55" fmla="*/ 128 h 1186"/>
                <a:gd name="T56" fmla="*/ 488 w 560"/>
                <a:gd name="T57" fmla="*/ 108 h 1186"/>
                <a:gd name="T58" fmla="*/ 504 w 560"/>
                <a:gd name="T59" fmla="*/ 980 h 1186"/>
                <a:gd name="T60" fmla="*/ 494 w 560"/>
                <a:gd name="T61" fmla="*/ 1038 h 1186"/>
                <a:gd name="T62" fmla="*/ 464 w 560"/>
                <a:gd name="T63" fmla="*/ 1070 h 1186"/>
                <a:gd name="T64" fmla="*/ 134 w 560"/>
                <a:gd name="T65" fmla="*/ 1078 h 1186"/>
                <a:gd name="T66" fmla="*/ 102 w 560"/>
                <a:gd name="T67" fmla="*/ 1072 h 1186"/>
                <a:gd name="T68" fmla="*/ 68 w 560"/>
                <a:gd name="T69" fmla="*/ 1046 h 1186"/>
                <a:gd name="T70" fmla="*/ 54 w 560"/>
                <a:gd name="T71" fmla="*/ 994 h 1186"/>
                <a:gd name="T72" fmla="*/ 58 w 560"/>
                <a:gd name="T73" fmla="*/ 234 h 1186"/>
                <a:gd name="T74" fmla="*/ 76 w 560"/>
                <a:gd name="T75" fmla="*/ 188 h 1186"/>
                <a:gd name="T76" fmla="*/ 114 w 560"/>
                <a:gd name="T77" fmla="*/ 166 h 1186"/>
                <a:gd name="T78" fmla="*/ 428 w 560"/>
                <a:gd name="T79" fmla="*/ 162 h 1186"/>
                <a:gd name="T80" fmla="*/ 472 w 560"/>
                <a:gd name="T81" fmla="*/ 176 h 1186"/>
                <a:gd name="T82" fmla="*/ 500 w 560"/>
                <a:gd name="T83" fmla="*/ 214 h 1186"/>
                <a:gd name="T84" fmla="*/ 504 w 560"/>
                <a:gd name="T85" fmla="*/ 980 h 1186"/>
                <a:gd name="T86" fmla="*/ 442 w 560"/>
                <a:gd name="T87" fmla="*/ 276 h 1186"/>
                <a:gd name="T88" fmla="*/ 440 w 560"/>
                <a:gd name="T89" fmla="*/ 244 h 1186"/>
                <a:gd name="T90" fmla="*/ 422 w 560"/>
                <a:gd name="T91" fmla="*/ 220 h 1186"/>
                <a:gd name="T92" fmla="*/ 388 w 560"/>
                <a:gd name="T93" fmla="*/ 216 h 1186"/>
                <a:gd name="T94" fmla="*/ 154 w 560"/>
                <a:gd name="T95" fmla="*/ 216 h 1186"/>
                <a:gd name="T96" fmla="*/ 126 w 560"/>
                <a:gd name="T97" fmla="*/ 228 h 1186"/>
                <a:gd name="T98" fmla="*/ 118 w 560"/>
                <a:gd name="T99" fmla="*/ 262 h 1186"/>
                <a:gd name="T100" fmla="*/ 338 w 560"/>
                <a:gd name="T101" fmla="*/ 306 h 1186"/>
                <a:gd name="T102" fmla="*/ 442 w 560"/>
                <a:gd name="T103" fmla="*/ 568 h 1186"/>
                <a:gd name="T104" fmla="*/ 116 w 560"/>
                <a:gd name="T105" fmla="*/ 616 h 1186"/>
                <a:gd name="T106" fmla="*/ 114 w 560"/>
                <a:gd name="T107" fmla="*/ 974 h 1186"/>
                <a:gd name="T108" fmla="*/ 122 w 560"/>
                <a:gd name="T109" fmla="*/ 1008 h 1186"/>
                <a:gd name="T110" fmla="*/ 144 w 560"/>
                <a:gd name="T111" fmla="*/ 1018 h 1186"/>
                <a:gd name="T112" fmla="*/ 408 w 560"/>
                <a:gd name="T113" fmla="*/ 1018 h 1186"/>
                <a:gd name="T114" fmla="*/ 434 w 560"/>
                <a:gd name="T115" fmla="*/ 1006 h 1186"/>
                <a:gd name="T116" fmla="*/ 444 w 560"/>
                <a:gd name="T117" fmla="*/ 972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60" h="1186">
                  <a:moveTo>
                    <a:pt x="488" y="108"/>
                  </a:moveTo>
                  <a:lnTo>
                    <a:pt x="488" y="108"/>
                  </a:lnTo>
                  <a:lnTo>
                    <a:pt x="484" y="88"/>
                  </a:lnTo>
                  <a:lnTo>
                    <a:pt x="480" y="68"/>
                  </a:lnTo>
                  <a:lnTo>
                    <a:pt x="474" y="52"/>
                  </a:lnTo>
                  <a:lnTo>
                    <a:pt x="466" y="38"/>
                  </a:lnTo>
                  <a:lnTo>
                    <a:pt x="454" y="26"/>
                  </a:lnTo>
                  <a:lnTo>
                    <a:pt x="442" y="18"/>
                  </a:lnTo>
                  <a:lnTo>
                    <a:pt x="426" y="10"/>
                  </a:lnTo>
                  <a:lnTo>
                    <a:pt x="408" y="6"/>
                  </a:lnTo>
                  <a:lnTo>
                    <a:pt x="408" y="6"/>
                  </a:lnTo>
                  <a:lnTo>
                    <a:pt x="408" y="6"/>
                  </a:lnTo>
                  <a:lnTo>
                    <a:pt x="360" y="2"/>
                  </a:lnTo>
                  <a:lnTo>
                    <a:pt x="316" y="0"/>
                  </a:lnTo>
                  <a:lnTo>
                    <a:pt x="238" y="2"/>
                  </a:lnTo>
                  <a:lnTo>
                    <a:pt x="184" y="4"/>
                  </a:lnTo>
                  <a:lnTo>
                    <a:pt x="164" y="4"/>
                  </a:lnTo>
                  <a:lnTo>
                    <a:pt x="164" y="4"/>
                  </a:lnTo>
                  <a:lnTo>
                    <a:pt x="146" y="10"/>
                  </a:lnTo>
                  <a:lnTo>
                    <a:pt x="128" y="16"/>
                  </a:lnTo>
                  <a:lnTo>
                    <a:pt x="114" y="26"/>
                  </a:lnTo>
                  <a:lnTo>
                    <a:pt x="100" y="38"/>
                  </a:lnTo>
                  <a:lnTo>
                    <a:pt x="90" y="52"/>
                  </a:lnTo>
                  <a:lnTo>
                    <a:pt x="82" y="68"/>
                  </a:lnTo>
                  <a:lnTo>
                    <a:pt x="76" y="86"/>
                  </a:lnTo>
                  <a:lnTo>
                    <a:pt x="72" y="108"/>
                  </a:lnTo>
                  <a:lnTo>
                    <a:pt x="72" y="108"/>
                  </a:lnTo>
                  <a:lnTo>
                    <a:pt x="54" y="112"/>
                  </a:lnTo>
                  <a:lnTo>
                    <a:pt x="38" y="120"/>
                  </a:lnTo>
                  <a:lnTo>
                    <a:pt x="26" y="128"/>
                  </a:lnTo>
                  <a:lnTo>
                    <a:pt x="18" y="138"/>
                  </a:lnTo>
                  <a:lnTo>
                    <a:pt x="10" y="150"/>
                  </a:lnTo>
                  <a:lnTo>
                    <a:pt x="6" y="166"/>
                  </a:lnTo>
                  <a:lnTo>
                    <a:pt x="2" y="184"/>
                  </a:lnTo>
                  <a:lnTo>
                    <a:pt x="2" y="208"/>
                  </a:lnTo>
                  <a:lnTo>
                    <a:pt x="0" y="1028"/>
                  </a:lnTo>
                  <a:lnTo>
                    <a:pt x="0" y="1028"/>
                  </a:lnTo>
                  <a:lnTo>
                    <a:pt x="2" y="1050"/>
                  </a:lnTo>
                  <a:lnTo>
                    <a:pt x="6" y="1070"/>
                  </a:lnTo>
                  <a:lnTo>
                    <a:pt x="12" y="1088"/>
                  </a:lnTo>
                  <a:lnTo>
                    <a:pt x="20" y="1100"/>
                  </a:lnTo>
                  <a:lnTo>
                    <a:pt x="30" y="1110"/>
                  </a:lnTo>
                  <a:lnTo>
                    <a:pt x="42" y="1118"/>
                  </a:lnTo>
                  <a:lnTo>
                    <a:pt x="56" y="1122"/>
                  </a:lnTo>
                  <a:lnTo>
                    <a:pt x="74" y="1122"/>
                  </a:lnTo>
                  <a:lnTo>
                    <a:pt x="74" y="1122"/>
                  </a:lnTo>
                  <a:lnTo>
                    <a:pt x="76" y="1136"/>
                  </a:lnTo>
                  <a:lnTo>
                    <a:pt x="82" y="1146"/>
                  </a:lnTo>
                  <a:lnTo>
                    <a:pt x="90" y="1156"/>
                  </a:lnTo>
                  <a:lnTo>
                    <a:pt x="102" y="1164"/>
                  </a:lnTo>
                  <a:lnTo>
                    <a:pt x="114" y="1170"/>
                  </a:lnTo>
                  <a:lnTo>
                    <a:pt x="128" y="1176"/>
                  </a:lnTo>
                  <a:lnTo>
                    <a:pt x="146" y="1180"/>
                  </a:lnTo>
                  <a:lnTo>
                    <a:pt x="164" y="1184"/>
                  </a:lnTo>
                  <a:lnTo>
                    <a:pt x="164" y="1184"/>
                  </a:lnTo>
                  <a:lnTo>
                    <a:pt x="164" y="1184"/>
                  </a:lnTo>
                  <a:lnTo>
                    <a:pt x="250" y="1186"/>
                  </a:lnTo>
                  <a:lnTo>
                    <a:pt x="324" y="1186"/>
                  </a:lnTo>
                  <a:lnTo>
                    <a:pt x="394" y="1184"/>
                  </a:lnTo>
                  <a:lnTo>
                    <a:pt x="394" y="1184"/>
                  </a:lnTo>
                  <a:lnTo>
                    <a:pt x="412" y="1182"/>
                  </a:lnTo>
                  <a:lnTo>
                    <a:pt x="428" y="1178"/>
                  </a:lnTo>
                  <a:lnTo>
                    <a:pt x="444" y="1172"/>
                  </a:lnTo>
                  <a:lnTo>
                    <a:pt x="456" y="1164"/>
                  </a:lnTo>
                  <a:lnTo>
                    <a:pt x="468" y="1156"/>
                  </a:lnTo>
                  <a:lnTo>
                    <a:pt x="476" y="1146"/>
                  </a:lnTo>
                  <a:lnTo>
                    <a:pt x="482" y="1136"/>
                  </a:lnTo>
                  <a:lnTo>
                    <a:pt x="486" y="1124"/>
                  </a:lnTo>
                  <a:lnTo>
                    <a:pt x="486" y="1124"/>
                  </a:lnTo>
                  <a:lnTo>
                    <a:pt x="500" y="1122"/>
                  </a:lnTo>
                  <a:lnTo>
                    <a:pt x="516" y="1116"/>
                  </a:lnTo>
                  <a:lnTo>
                    <a:pt x="528" y="1108"/>
                  </a:lnTo>
                  <a:lnTo>
                    <a:pt x="538" y="1096"/>
                  </a:lnTo>
                  <a:lnTo>
                    <a:pt x="548" y="1080"/>
                  </a:lnTo>
                  <a:lnTo>
                    <a:pt x="554" y="1062"/>
                  </a:lnTo>
                  <a:lnTo>
                    <a:pt x="558" y="1042"/>
                  </a:lnTo>
                  <a:lnTo>
                    <a:pt x="560" y="1018"/>
                  </a:lnTo>
                  <a:lnTo>
                    <a:pt x="560" y="212"/>
                  </a:lnTo>
                  <a:lnTo>
                    <a:pt x="560" y="212"/>
                  </a:lnTo>
                  <a:lnTo>
                    <a:pt x="560" y="188"/>
                  </a:lnTo>
                  <a:lnTo>
                    <a:pt x="556" y="168"/>
                  </a:lnTo>
                  <a:lnTo>
                    <a:pt x="552" y="152"/>
                  </a:lnTo>
                  <a:lnTo>
                    <a:pt x="544" y="138"/>
                  </a:lnTo>
                  <a:lnTo>
                    <a:pt x="534" y="128"/>
                  </a:lnTo>
                  <a:lnTo>
                    <a:pt x="522" y="120"/>
                  </a:lnTo>
                  <a:lnTo>
                    <a:pt x="506" y="112"/>
                  </a:lnTo>
                  <a:lnTo>
                    <a:pt x="488" y="108"/>
                  </a:lnTo>
                  <a:lnTo>
                    <a:pt x="488" y="108"/>
                  </a:lnTo>
                  <a:close/>
                  <a:moveTo>
                    <a:pt x="504" y="980"/>
                  </a:moveTo>
                  <a:lnTo>
                    <a:pt x="504" y="980"/>
                  </a:lnTo>
                  <a:lnTo>
                    <a:pt x="504" y="1002"/>
                  </a:lnTo>
                  <a:lnTo>
                    <a:pt x="500" y="1020"/>
                  </a:lnTo>
                  <a:lnTo>
                    <a:pt x="494" y="1038"/>
                  </a:lnTo>
                  <a:lnTo>
                    <a:pt x="486" y="1050"/>
                  </a:lnTo>
                  <a:lnTo>
                    <a:pt x="476" y="1062"/>
                  </a:lnTo>
                  <a:lnTo>
                    <a:pt x="464" y="1070"/>
                  </a:lnTo>
                  <a:lnTo>
                    <a:pt x="450" y="1074"/>
                  </a:lnTo>
                  <a:lnTo>
                    <a:pt x="434" y="1076"/>
                  </a:lnTo>
                  <a:lnTo>
                    <a:pt x="134" y="1078"/>
                  </a:lnTo>
                  <a:lnTo>
                    <a:pt x="134" y="1078"/>
                  </a:lnTo>
                  <a:lnTo>
                    <a:pt x="118" y="1076"/>
                  </a:lnTo>
                  <a:lnTo>
                    <a:pt x="102" y="1072"/>
                  </a:lnTo>
                  <a:lnTo>
                    <a:pt x="88" y="1066"/>
                  </a:lnTo>
                  <a:lnTo>
                    <a:pt x="76" y="1058"/>
                  </a:lnTo>
                  <a:lnTo>
                    <a:pt x="68" y="1046"/>
                  </a:lnTo>
                  <a:lnTo>
                    <a:pt x="60" y="1032"/>
                  </a:lnTo>
                  <a:lnTo>
                    <a:pt x="56" y="1014"/>
                  </a:lnTo>
                  <a:lnTo>
                    <a:pt x="54" y="994"/>
                  </a:lnTo>
                  <a:lnTo>
                    <a:pt x="56" y="256"/>
                  </a:lnTo>
                  <a:lnTo>
                    <a:pt x="56" y="256"/>
                  </a:lnTo>
                  <a:lnTo>
                    <a:pt x="58" y="234"/>
                  </a:lnTo>
                  <a:lnTo>
                    <a:pt x="62" y="216"/>
                  </a:lnTo>
                  <a:lnTo>
                    <a:pt x="68" y="200"/>
                  </a:lnTo>
                  <a:lnTo>
                    <a:pt x="76" y="188"/>
                  </a:lnTo>
                  <a:lnTo>
                    <a:pt x="88" y="178"/>
                  </a:lnTo>
                  <a:lnTo>
                    <a:pt x="100" y="170"/>
                  </a:lnTo>
                  <a:lnTo>
                    <a:pt x="114" y="166"/>
                  </a:lnTo>
                  <a:lnTo>
                    <a:pt x="130" y="164"/>
                  </a:lnTo>
                  <a:lnTo>
                    <a:pt x="428" y="162"/>
                  </a:lnTo>
                  <a:lnTo>
                    <a:pt x="428" y="162"/>
                  </a:lnTo>
                  <a:lnTo>
                    <a:pt x="444" y="164"/>
                  </a:lnTo>
                  <a:lnTo>
                    <a:pt x="458" y="168"/>
                  </a:lnTo>
                  <a:lnTo>
                    <a:pt x="472" y="176"/>
                  </a:lnTo>
                  <a:lnTo>
                    <a:pt x="484" y="186"/>
                  </a:lnTo>
                  <a:lnTo>
                    <a:pt x="492" y="198"/>
                  </a:lnTo>
                  <a:lnTo>
                    <a:pt x="500" y="214"/>
                  </a:lnTo>
                  <a:lnTo>
                    <a:pt x="504" y="234"/>
                  </a:lnTo>
                  <a:lnTo>
                    <a:pt x="504" y="254"/>
                  </a:lnTo>
                  <a:lnTo>
                    <a:pt x="504" y="980"/>
                  </a:lnTo>
                  <a:close/>
                  <a:moveTo>
                    <a:pt x="288" y="510"/>
                  </a:moveTo>
                  <a:lnTo>
                    <a:pt x="442" y="508"/>
                  </a:lnTo>
                  <a:lnTo>
                    <a:pt x="442" y="276"/>
                  </a:lnTo>
                  <a:lnTo>
                    <a:pt x="442" y="276"/>
                  </a:lnTo>
                  <a:lnTo>
                    <a:pt x="442" y="258"/>
                  </a:lnTo>
                  <a:lnTo>
                    <a:pt x="440" y="244"/>
                  </a:lnTo>
                  <a:lnTo>
                    <a:pt x="436" y="234"/>
                  </a:lnTo>
                  <a:lnTo>
                    <a:pt x="430" y="226"/>
                  </a:lnTo>
                  <a:lnTo>
                    <a:pt x="422" y="220"/>
                  </a:lnTo>
                  <a:lnTo>
                    <a:pt x="414" y="216"/>
                  </a:lnTo>
                  <a:lnTo>
                    <a:pt x="402" y="216"/>
                  </a:lnTo>
                  <a:lnTo>
                    <a:pt x="388" y="216"/>
                  </a:lnTo>
                  <a:lnTo>
                    <a:pt x="168" y="216"/>
                  </a:lnTo>
                  <a:lnTo>
                    <a:pt x="168" y="216"/>
                  </a:lnTo>
                  <a:lnTo>
                    <a:pt x="154" y="216"/>
                  </a:lnTo>
                  <a:lnTo>
                    <a:pt x="142" y="218"/>
                  </a:lnTo>
                  <a:lnTo>
                    <a:pt x="134" y="222"/>
                  </a:lnTo>
                  <a:lnTo>
                    <a:pt x="126" y="228"/>
                  </a:lnTo>
                  <a:lnTo>
                    <a:pt x="122" y="236"/>
                  </a:lnTo>
                  <a:lnTo>
                    <a:pt x="120" y="248"/>
                  </a:lnTo>
                  <a:lnTo>
                    <a:pt x="118" y="262"/>
                  </a:lnTo>
                  <a:lnTo>
                    <a:pt x="118" y="280"/>
                  </a:lnTo>
                  <a:lnTo>
                    <a:pt x="116" y="592"/>
                  </a:lnTo>
                  <a:lnTo>
                    <a:pt x="338" y="306"/>
                  </a:lnTo>
                  <a:lnTo>
                    <a:pt x="288" y="510"/>
                  </a:lnTo>
                  <a:close/>
                  <a:moveTo>
                    <a:pt x="444" y="934"/>
                  </a:moveTo>
                  <a:lnTo>
                    <a:pt x="442" y="568"/>
                  </a:lnTo>
                  <a:lnTo>
                    <a:pt x="220" y="924"/>
                  </a:lnTo>
                  <a:lnTo>
                    <a:pt x="286" y="616"/>
                  </a:lnTo>
                  <a:lnTo>
                    <a:pt x="116" y="616"/>
                  </a:lnTo>
                  <a:lnTo>
                    <a:pt x="114" y="954"/>
                  </a:lnTo>
                  <a:lnTo>
                    <a:pt x="114" y="954"/>
                  </a:lnTo>
                  <a:lnTo>
                    <a:pt x="114" y="974"/>
                  </a:lnTo>
                  <a:lnTo>
                    <a:pt x="116" y="988"/>
                  </a:lnTo>
                  <a:lnTo>
                    <a:pt x="118" y="1000"/>
                  </a:lnTo>
                  <a:lnTo>
                    <a:pt x="122" y="1008"/>
                  </a:lnTo>
                  <a:lnTo>
                    <a:pt x="128" y="1014"/>
                  </a:lnTo>
                  <a:lnTo>
                    <a:pt x="136" y="1018"/>
                  </a:lnTo>
                  <a:lnTo>
                    <a:pt x="144" y="1018"/>
                  </a:lnTo>
                  <a:lnTo>
                    <a:pt x="156" y="1020"/>
                  </a:lnTo>
                  <a:lnTo>
                    <a:pt x="408" y="1018"/>
                  </a:lnTo>
                  <a:lnTo>
                    <a:pt x="408" y="1018"/>
                  </a:lnTo>
                  <a:lnTo>
                    <a:pt x="418" y="1016"/>
                  </a:lnTo>
                  <a:lnTo>
                    <a:pt x="428" y="1014"/>
                  </a:lnTo>
                  <a:lnTo>
                    <a:pt x="434" y="1006"/>
                  </a:lnTo>
                  <a:lnTo>
                    <a:pt x="438" y="998"/>
                  </a:lnTo>
                  <a:lnTo>
                    <a:pt x="442" y="986"/>
                  </a:lnTo>
                  <a:lnTo>
                    <a:pt x="444" y="972"/>
                  </a:lnTo>
                  <a:lnTo>
                    <a:pt x="444" y="934"/>
                  </a:lnTo>
                  <a:lnTo>
                    <a:pt x="444" y="93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3556C6F9-2634-A94C-9EBF-33C0670A0FC9}"/>
              </a:ext>
            </a:extLst>
          </p:cNvPr>
          <p:cNvGrpSpPr/>
          <p:nvPr/>
        </p:nvGrpSpPr>
        <p:grpSpPr>
          <a:xfrm>
            <a:off x="459713" y="1199421"/>
            <a:ext cx="339400" cy="339400"/>
            <a:chOff x="420989" y="1384142"/>
            <a:chExt cx="457200" cy="457200"/>
          </a:xfrm>
        </p:grpSpPr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BC727BA0-C9CB-B54C-B9CF-BDB1B2B3FC47}"/>
                </a:ext>
              </a:extLst>
            </p:cNvPr>
            <p:cNvGrpSpPr/>
            <p:nvPr/>
          </p:nvGrpSpPr>
          <p:grpSpPr>
            <a:xfrm>
              <a:off x="420989" y="1384142"/>
              <a:ext cx="457200" cy="457200"/>
              <a:chOff x="427628" y="1833131"/>
              <a:chExt cx="457200" cy="457200"/>
            </a:xfrm>
          </p:grpSpPr>
          <p:sp>
            <p:nvSpPr>
              <p:cNvPr id="95" name="Teardrop 94">
                <a:extLst>
                  <a:ext uri="{FF2B5EF4-FFF2-40B4-BE49-F238E27FC236}">
                    <a16:creationId xmlns:a16="http://schemas.microsoft.com/office/drawing/2014/main" id="{218DF63B-1371-8945-AAFA-7A0381C28C46}"/>
                  </a:ext>
                </a:extLst>
              </p:cNvPr>
              <p:cNvSpPr/>
              <p:nvPr/>
            </p:nvSpPr>
            <p:spPr bwMode="ltGray">
              <a:xfrm rot="2700000">
                <a:off x="427628" y="1833131"/>
                <a:ext cx="457200" cy="457200"/>
              </a:xfrm>
              <a:prstGeom prst="teardrop">
                <a:avLst>
                  <a:gd name="adj" fmla="val 151405"/>
                </a:avLst>
              </a:pr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>
                  <a:solidFill>
                    <a:srgbClr val="FFFFFF"/>
                  </a:solidFill>
                  <a:latin typeface="+mj-lt"/>
                </a:endParaRPr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95198CDE-A441-BE4D-B7F5-93A1FBF2AAF4}"/>
                  </a:ext>
                </a:extLst>
              </p:cNvPr>
              <p:cNvSpPr/>
              <p:nvPr/>
            </p:nvSpPr>
            <p:spPr bwMode="ltGray">
              <a:xfrm>
                <a:off x="452222" y="1855085"/>
                <a:ext cx="411480" cy="411480"/>
              </a:xfrm>
              <a:prstGeom prst="ellipse">
                <a:avLst/>
              </a:prstGeom>
              <a:solidFill>
                <a:srgbClr val="9D9D9C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>
                  <a:solidFill>
                    <a:srgbClr val="FFFFFF"/>
                  </a:solidFill>
                  <a:latin typeface="+mj-lt"/>
                </a:endParaRPr>
              </a:p>
            </p:txBody>
          </p:sp>
        </p:grpSp>
        <p:sp>
          <p:nvSpPr>
            <p:cNvPr id="94" name="Freeform 4949">
              <a:extLst>
                <a:ext uri="{FF2B5EF4-FFF2-40B4-BE49-F238E27FC236}">
                  <a16:creationId xmlns:a16="http://schemas.microsoft.com/office/drawing/2014/main" id="{36DC0ADD-18BB-0E4D-96AE-DC9C5181BE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6116" y="1439852"/>
              <a:ext cx="242422" cy="303243"/>
            </a:xfrm>
            <a:custGeom>
              <a:avLst/>
              <a:gdLst>
                <a:gd name="T0" fmla="*/ 128 w 330"/>
                <a:gd name="T1" fmla="*/ 144 h 350"/>
                <a:gd name="T2" fmla="*/ 116 w 330"/>
                <a:gd name="T3" fmla="*/ 138 h 350"/>
                <a:gd name="T4" fmla="*/ 126 w 330"/>
                <a:gd name="T5" fmla="*/ 90 h 350"/>
                <a:gd name="T6" fmla="*/ 188 w 330"/>
                <a:gd name="T7" fmla="*/ 52 h 350"/>
                <a:gd name="T8" fmla="*/ 210 w 330"/>
                <a:gd name="T9" fmla="*/ 14 h 350"/>
                <a:gd name="T10" fmla="*/ 250 w 330"/>
                <a:gd name="T11" fmla="*/ 0 h 350"/>
                <a:gd name="T12" fmla="*/ 260 w 330"/>
                <a:gd name="T13" fmla="*/ 10 h 350"/>
                <a:gd name="T14" fmla="*/ 250 w 330"/>
                <a:gd name="T15" fmla="*/ 20 h 350"/>
                <a:gd name="T16" fmla="*/ 214 w 330"/>
                <a:gd name="T17" fmla="*/ 38 h 350"/>
                <a:gd name="T18" fmla="*/ 206 w 330"/>
                <a:gd name="T19" fmla="*/ 66 h 350"/>
                <a:gd name="T20" fmla="*/ 198 w 330"/>
                <a:gd name="T21" fmla="*/ 72 h 350"/>
                <a:gd name="T22" fmla="*/ 172 w 330"/>
                <a:gd name="T23" fmla="*/ 76 h 350"/>
                <a:gd name="T24" fmla="*/ 136 w 330"/>
                <a:gd name="T25" fmla="*/ 122 h 350"/>
                <a:gd name="T26" fmla="*/ 124 w 330"/>
                <a:gd name="T27" fmla="*/ 6 h 350"/>
                <a:gd name="T28" fmla="*/ 100 w 330"/>
                <a:gd name="T29" fmla="*/ 0 h 350"/>
                <a:gd name="T30" fmla="*/ 46 w 330"/>
                <a:gd name="T31" fmla="*/ 44 h 350"/>
                <a:gd name="T32" fmla="*/ 44 w 330"/>
                <a:gd name="T33" fmla="*/ 80 h 350"/>
                <a:gd name="T34" fmla="*/ 58 w 330"/>
                <a:gd name="T35" fmla="*/ 80 h 350"/>
                <a:gd name="T36" fmla="*/ 64 w 330"/>
                <a:gd name="T37" fmla="*/ 52 h 350"/>
                <a:gd name="T38" fmla="*/ 104 w 330"/>
                <a:gd name="T39" fmla="*/ 20 h 350"/>
                <a:gd name="T40" fmla="*/ 124 w 330"/>
                <a:gd name="T41" fmla="*/ 14 h 350"/>
                <a:gd name="T42" fmla="*/ 246 w 330"/>
                <a:gd name="T43" fmla="*/ 34 h 350"/>
                <a:gd name="T44" fmla="*/ 238 w 330"/>
                <a:gd name="T45" fmla="*/ 54 h 350"/>
                <a:gd name="T46" fmla="*/ 208 w 330"/>
                <a:gd name="T47" fmla="*/ 92 h 350"/>
                <a:gd name="T48" fmla="*/ 180 w 330"/>
                <a:gd name="T49" fmla="*/ 98 h 350"/>
                <a:gd name="T50" fmla="*/ 172 w 330"/>
                <a:gd name="T51" fmla="*/ 118 h 350"/>
                <a:gd name="T52" fmla="*/ 150 w 330"/>
                <a:gd name="T53" fmla="*/ 128 h 350"/>
                <a:gd name="T54" fmla="*/ 150 w 330"/>
                <a:gd name="T55" fmla="*/ 142 h 350"/>
                <a:gd name="T56" fmla="*/ 182 w 330"/>
                <a:gd name="T57" fmla="*/ 136 h 350"/>
                <a:gd name="T58" fmla="*/ 222 w 330"/>
                <a:gd name="T59" fmla="*/ 106 h 350"/>
                <a:gd name="T60" fmla="*/ 258 w 330"/>
                <a:gd name="T61" fmla="*/ 56 h 350"/>
                <a:gd name="T62" fmla="*/ 254 w 330"/>
                <a:gd name="T63" fmla="*/ 34 h 350"/>
                <a:gd name="T64" fmla="*/ 158 w 330"/>
                <a:gd name="T65" fmla="*/ 6 h 350"/>
                <a:gd name="T66" fmla="*/ 144 w 330"/>
                <a:gd name="T67" fmla="*/ 0 h 350"/>
                <a:gd name="T68" fmla="*/ 138 w 330"/>
                <a:gd name="T69" fmla="*/ 16 h 350"/>
                <a:gd name="T70" fmla="*/ 124 w 330"/>
                <a:gd name="T71" fmla="*/ 36 h 350"/>
                <a:gd name="T72" fmla="*/ 106 w 330"/>
                <a:gd name="T73" fmla="*/ 42 h 350"/>
                <a:gd name="T74" fmla="*/ 96 w 330"/>
                <a:gd name="T75" fmla="*/ 52 h 350"/>
                <a:gd name="T76" fmla="*/ 106 w 330"/>
                <a:gd name="T77" fmla="*/ 62 h 350"/>
                <a:gd name="T78" fmla="*/ 136 w 330"/>
                <a:gd name="T79" fmla="*/ 52 h 350"/>
                <a:gd name="T80" fmla="*/ 158 w 330"/>
                <a:gd name="T81" fmla="*/ 20 h 350"/>
                <a:gd name="T82" fmla="*/ 242 w 330"/>
                <a:gd name="T83" fmla="*/ 258 h 350"/>
                <a:gd name="T84" fmla="*/ 128 w 330"/>
                <a:gd name="T85" fmla="*/ 252 h 350"/>
                <a:gd name="T86" fmla="*/ 138 w 330"/>
                <a:gd name="T87" fmla="*/ 164 h 350"/>
                <a:gd name="T88" fmla="*/ 114 w 330"/>
                <a:gd name="T89" fmla="*/ 162 h 350"/>
                <a:gd name="T90" fmla="*/ 82 w 330"/>
                <a:gd name="T91" fmla="*/ 258 h 350"/>
                <a:gd name="T92" fmla="*/ 60 w 330"/>
                <a:gd name="T93" fmla="*/ 102 h 350"/>
                <a:gd name="T94" fmla="*/ 38 w 330"/>
                <a:gd name="T95" fmla="*/ 104 h 350"/>
                <a:gd name="T96" fmla="*/ 10 w 330"/>
                <a:gd name="T97" fmla="*/ 258 h 350"/>
                <a:gd name="T98" fmla="*/ 0 w 330"/>
                <a:gd name="T99" fmla="*/ 340 h 350"/>
                <a:gd name="T100" fmla="*/ 10 w 330"/>
                <a:gd name="T101" fmla="*/ 350 h 350"/>
                <a:gd name="T102" fmla="*/ 330 w 330"/>
                <a:gd name="T103" fmla="*/ 344 h 350"/>
                <a:gd name="T104" fmla="*/ 330 w 330"/>
                <a:gd name="T105" fmla="*/ 268 h 350"/>
                <a:gd name="T106" fmla="*/ 76 w 330"/>
                <a:gd name="T107" fmla="*/ 314 h 350"/>
                <a:gd name="T108" fmla="*/ 154 w 330"/>
                <a:gd name="T109" fmla="*/ 314 h 350"/>
                <a:gd name="T110" fmla="*/ 232 w 330"/>
                <a:gd name="T111" fmla="*/ 314 h 350"/>
                <a:gd name="T112" fmla="*/ 308 w 330"/>
                <a:gd name="T113" fmla="*/ 314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30" h="350">
                  <a:moveTo>
                    <a:pt x="134" y="134"/>
                  </a:moveTo>
                  <a:lnTo>
                    <a:pt x="134" y="134"/>
                  </a:lnTo>
                  <a:lnTo>
                    <a:pt x="134" y="138"/>
                  </a:lnTo>
                  <a:lnTo>
                    <a:pt x="132" y="142"/>
                  </a:lnTo>
                  <a:lnTo>
                    <a:pt x="128" y="144"/>
                  </a:lnTo>
                  <a:lnTo>
                    <a:pt x="124" y="144"/>
                  </a:lnTo>
                  <a:lnTo>
                    <a:pt x="124" y="144"/>
                  </a:lnTo>
                  <a:lnTo>
                    <a:pt x="120" y="144"/>
                  </a:lnTo>
                  <a:lnTo>
                    <a:pt x="118" y="142"/>
                  </a:lnTo>
                  <a:lnTo>
                    <a:pt x="116" y="138"/>
                  </a:lnTo>
                  <a:lnTo>
                    <a:pt x="114" y="134"/>
                  </a:lnTo>
                  <a:lnTo>
                    <a:pt x="114" y="134"/>
                  </a:lnTo>
                  <a:lnTo>
                    <a:pt x="116" y="118"/>
                  </a:lnTo>
                  <a:lnTo>
                    <a:pt x="120" y="104"/>
                  </a:lnTo>
                  <a:lnTo>
                    <a:pt x="126" y="90"/>
                  </a:lnTo>
                  <a:lnTo>
                    <a:pt x="136" y="78"/>
                  </a:lnTo>
                  <a:lnTo>
                    <a:pt x="146" y="68"/>
                  </a:lnTo>
                  <a:lnTo>
                    <a:pt x="160" y="60"/>
                  </a:lnTo>
                  <a:lnTo>
                    <a:pt x="174" y="56"/>
                  </a:lnTo>
                  <a:lnTo>
                    <a:pt x="188" y="52"/>
                  </a:lnTo>
                  <a:lnTo>
                    <a:pt x="188" y="52"/>
                  </a:lnTo>
                  <a:lnTo>
                    <a:pt x="192" y="42"/>
                  </a:lnTo>
                  <a:lnTo>
                    <a:pt x="196" y="32"/>
                  </a:lnTo>
                  <a:lnTo>
                    <a:pt x="202" y="22"/>
                  </a:lnTo>
                  <a:lnTo>
                    <a:pt x="210" y="14"/>
                  </a:lnTo>
                  <a:lnTo>
                    <a:pt x="218" y="8"/>
                  </a:lnTo>
                  <a:lnTo>
                    <a:pt x="228" y="4"/>
                  </a:lnTo>
                  <a:lnTo>
                    <a:pt x="238" y="0"/>
                  </a:lnTo>
                  <a:lnTo>
                    <a:pt x="250" y="0"/>
                  </a:lnTo>
                  <a:lnTo>
                    <a:pt x="250" y="0"/>
                  </a:lnTo>
                  <a:lnTo>
                    <a:pt x="254" y="0"/>
                  </a:lnTo>
                  <a:lnTo>
                    <a:pt x="258" y="2"/>
                  </a:lnTo>
                  <a:lnTo>
                    <a:pt x="260" y="6"/>
                  </a:lnTo>
                  <a:lnTo>
                    <a:pt x="260" y="10"/>
                  </a:lnTo>
                  <a:lnTo>
                    <a:pt x="260" y="10"/>
                  </a:lnTo>
                  <a:lnTo>
                    <a:pt x="260" y="14"/>
                  </a:lnTo>
                  <a:lnTo>
                    <a:pt x="258" y="16"/>
                  </a:lnTo>
                  <a:lnTo>
                    <a:pt x="254" y="18"/>
                  </a:lnTo>
                  <a:lnTo>
                    <a:pt x="250" y="20"/>
                  </a:lnTo>
                  <a:lnTo>
                    <a:pt x="250" y="20"/>
                  </a:lnTo>
                  <a:lnTo>
                    <a:pt x="242" y="20"/>
                  </a:lnTo>
                  <a:lnTo>
                    <a:pt x="234" y="22"/>
                  </a:lnTo>
                  <a:lnTo>
                    <a:pt x="226" y="26"/>
                  </a:lnTo>
                  <a:lnTo>
                    <a:pt x="220" y="32"/>
                  </a:lnTo>
                  <a:lnTo>
                    <a:pt x="214" y="38"/>
                  </a:lnTo>
                  <a:lnTo>
                    <a:pt x="212" y="46"/>
                  </a:lnTo>
                  <a:lnTo>
                    <a:pt x="208" y="52"/>
                  </a:lnTo>
                  <a:lnTo>
                    <a:pt x="208" y="62"/>
                  </a:lnTo>
                  <a:lnTo>
                    <a:pt x="208" y="62"/>
                  </a:lnTo>
                  <a:lnTo>
                    <a:pt x="206" y="66"/>
                  </a:lnTo>
                  <a:lnTo>
                    <a:pt x="204" y="68"/>
                  </a:lnTo>
                  <a:lnTo>
                    <a:pt x="202" y="70"/>
                  </a:lnTo>
                  <a:lnTo>
                    <a:pt x="198" y="72"/>
                  </a:lnTo>
                  <a:lnTo>
                    <a:pt x="198" y="72"/>
                  </a:lnTo>
                  <a:lnTo>
                    <a:pt x="198" y="72"/>
                  </a:lnTo>
                  <a:lnTo>
                    <a:pt x="198" y="72"/>
                  </a:lnTo>
                  <a:lnTo>
                    <a:pt x="198" y="72"/>
                  </a:lnTo>
                  <a:lnTo>
                    <a:pt x="198" y="72"/>
                  </a:lnTo>
                  <a:lnTo>
                    <a:pt x="184" y="72"/>
                  </a:lnTo>
                  <a:lnTo>
                    <a:pt x="172" y="76"/>
                  </a:lnTo>
                  <a:lnTo>
                    <a:pt x="162" y="82"/>
                  </a:lnTo>
                  <a:lnTo>
                    <a:pt x="152" y="90"/>
                  </a:lnTo>
                  <a:lnTo>
                    <a:pt x="146" y="100"/>
                  </a:lnTo>
                  <a:lnTo>
                    <a:pt x="140" y="110"/>
                  </a:lnTo>
                  <a:lnTo>
                    <a:pt x="136" y="122"/>
                  </a:lnTo>
                  <a:lnTo>
                    <a:pt x="134" y="134"/>
                  </a:lnTo>
                  <a:lnTo>
                    <a:pt x="134" y="134"/>
                  </a:lnTo>
                  <a:close/>
                  <a:moveTo>
                    <a:pt x="124" y="10"/>
                  </a:moveTo>
                  <a:lnTo>
                    <a:pt x="124" y="10"/>
                  </a:lnTo>
                  <a:lnTo>
                    <a:pt x="124" y="6"/>
                  </a:lnTo>
                  <a:lnTo>
                    <a:pt x="122" y="2"/>
                  </a:lnTo>
                  <a:lnTo>
                    <a:pt x="118" y="0"/>
                  </a:lnTo>
                  <a:lnTo>
                    <a:pt x="114" y="0"/>
                  </a:lnTo>
                  <a:lnTo>
                    <a:pt x="114" y="0"/>
                  </a:lnTo>
                  <a:lnTo>
                    <a:pt x="100" y="0"/>
                  </a:lnTo>
                  <a:lnTo>
                    <a:pt x="86" y="6"/>
                  </a:lnTo>
                  <a:lnTo>
                    <a:pt x="72" y="12"/>
                  </a:lnTo>
                  <a:lnTo>
                    <a:pt x="62" y="20"/>
                  </a:lnTo>
                  <a:lnTo>
                    <a:pt x="52" y="32"/>
                  </a:lnTo>
                  <a:lnTo>
                    <a:pt x="46" y="44"/>
                  </a:lnTo>
                  <a:lnTo>
                    <a:pt x="42" y="58"/>
                  </a:lnTo>
                  <a:lnTo>
                    <a:pt x="40" y="74"/>
                  </a:lnTo>
                  <a:lnTo>
                    <a:pt x="40" y="74"/>
                  </a:lnTo>
                  <a:lnTo>
                    <a:pt x="40" y="78"/>
                  </a:lnTo>
                  <a:lnTo>
                    <a:pt x="44" y="80"/>
                  </a:lnTo>
                  <a:lnTo>
                    <a:pt x="46" y="82"/>
                  </a:lnTo>
                  <a:lnTo>
                    <a:pt x="50" y="84"/>
                  </a:lnTo>
                  <a:lnTo>
                    <a:pt x="50" y="84"/>
                  </a:lnTo>
                  <a:lnTo>
                    <a:pt x="54" y="82"/>
                  </a:lnTo>
                  <a:lnTo>
                    <a:pt x="58" y="80"/>
                  </a:lnTo>
                  <a:lnTo>
                    <a:pt x="60" y="78"/>
                  </a:lnTo>
                  <a:lnTo>
                    <a:pt x="60" y="74"/>
                  </a:lnTo>
                  <a:lnTo>
                    <a:pt x="60" y="74"/>
                  </a:lnTo>
                  <a:lnTo>
                    <a:pt x="62" y="62"/>
                  </a:lnTo>
                  <a:lnTo>
                    <a:pt x="64" y="52"/>
                  </a:lnTo>
                  <a:lnTo>
                    <a:pt x="70" y="44"/>
                  </a:lnTo>
                  <a:lnTo>
                    <a:pt x="76" y="36"/>
                  </a:lnTo>
                  <a:lnTo>
                    <a:pt x="84" y="28"/>
                  </a:lnTo>
                  <a:lnTo>
                    <a:pt x="94" y="24"/>
                  </a:lnTo>
                  <a:lnTo>
                    <a:pt x="104" y="20"/>
                  </a:lnTo>
                  <a:lnTo>
                    <a:pt x="114" y="20"/>
                  </a:lnTo>
                  <a:lnTo>
                    <a:pt x="114" y="20"/>
                  </a:lnTo>
                  <a:lnTo>
                    <a:pt x="118" y="18"/>
                  </a:lnTo>
                  <a:lnTo>
                    <a:pt x="122" y="16"/>
                  </a:lnTo>
                  <a:lnTo>
                    <a:pt x="124" y="14"/>
                  </a:lnTo>
                  <a:lnTo>
                    <a:pt x="124" y="10"/>
                  </a:lnTo>
                  <a:lnTo>
                    <a:pt x="124" y="10"/>
                  </a:lnTo>
                  <a:close/>
                  <a:moveTo>
                    <a:pt x="250" y="32"/>
                  </a:moveTo>
                  <a:lnTo>
                    <a:pt x="250" y="32"/>
                  </a:lnTo>
                  <a:lnTo>
                    <a:pt x="246" y="34"/>
                  </a:lnTo>
                  <a:lnTo>
                    <a:pt x="242" y="36"/>
                  </a:lnTo>
                  <a:lnTo>
                    <a:pt x="240" y="38"/>
                  </a:lnTo>
                  <a:lnTo>
                    <a:pt x="240" y="42"/>
                  </a:lnTo>
                  <a:lnTo>
                    <a:pt x="240" y="42"/>
                  </a:lnTo>
                  <a:lnTo>
                    <a:pt x="238" y="54"/>
                  </a:lnTo>
                  <a:lnTo>
                    <a:pt x="236" y="62"/>
                  </a:lnTo>
                  <a:lnTo>
                    <a:pt x="230" y="72"/>
                  </a:lnTo>
                  <a:lnTo>
                    <a:pt x="224" y="80"/>
                  </a:lnTo>
                  <a:lnTo>
                    <a:pt x="216" y="86"/>
                  </a:lnTo>
                  <a:lnTo>
                    <a:pt x="208" y="92"/>
                  </a:lnTo>
                  <a:lnTo>
                    <a:pt x="198" y="94"/>
                  </a:lnTo>
                  <a:lnTo>
                    <a:pt x="188" y="96"/>
                  </a:lnTo>
                  <a:lnTo>
                    <a:pt x="188" y="96"/>
                  </a:lnTo>
                  <a:lnTo>
                    <a:pt x="184" y="96"/>
                  </a:lnTo>
                  <a:lnTo>
                    <a:pt x="180" y="98"/>
                  </a:lnTo>
                  <a:lnTo>
                    <a:pt x="178" y="102"/>
                  </a:lnTo>
                  <a:lnTo>
                    <a:pt x="178" y="106"/>
                  </a:lnTo>
                  <a:lnTo>
                    <a:pt x="178" y="106"/>
                  </a:lnTo>
                  <a:lnTo>
                    <a:pt x="176" y="112"/>
                  </a:lnTo>
                  <a:lnTo>
                    <a:pt x="172" y="118"/>
                  </a:lnTo>
                  <a:lnTo>
                    <a:pt x="166" y="124"/>
                  </a:lnTo>
                  <a:lnTo>
                    <a:pt x="158" y="124"/>
                  </a:lnTo>
                  <a:lnTo>
                    <a:pt x="158" y="124"/>
                  </a:lnTo>
                  <a:lnTo>
                    <a:pt x="154" y="126"/>
                  </a:lnTo>
                  <a:lnTo>
                    <a:pt x="150" y="128"/>
                  </a:lnTo>
                  <a:lnTo>
                    <a:pt x="148" y="130"/>
                  </a:lnTo>
                  <a:lnTo>
                    <a:pt x="148" y="134"/>
                  </a:lnTo>
                  <a:lnTo>
                    <a:pt x="148" y="134"/>
                  </a:lnTo>
                  <a:lnTo>
                    <a:pt x="148" y="138"/>
                  </a:lnTo>
                  <a:lnTo>
                    <a:pt x="150" y="142"/>
                  </a:lnTo>
                  <a:lnTo>
                    <a:pt x="154" y="144"/>
                  </a:lnTo>
                  <a:lnTo>
                    <a:pt x="158" y="144"/>
                  </a:lnTo>
                  <a:lnTo>
                    <a:pt x="158" y="144"/>
                  </a:lnTo>
                  <a:lnTo>
                    <a:pt x="170" y="142"/>
                  </a:lnTo>
                  <a:lnTo>
                    <a:pt x="182" y="136"/>
                  </a:lnTo>
                  <a:lnTo>
                    <a:pt x="190" y="126"/>
                  </a:lnTo>
                  <a:lnTo>
                    <a:pt x="196" y="114"/>
                  </a:lnTo>
                  <a:lnTo>
                    <a:pt x="196" y="114"/>
                  </a:lnTo>
                  <a:lnTo>
                    <a:pt x="208" y="112"/>
                  </a:lnTo>
                  <a:lnTo>
                    <a:pt x="222" y="106"/>
                  </a:lnTo>
                  <a:lnTo>
                    <a:pt x="232" y="100"/>
                  </a:lnTo>
                  <a:lnTo>
                    <a:pt x="242" y="90"/>
                  </a:lnTo>
                  <a:lnTo>
                    <a:pt x="250" y="80"/>
                  </a:lnTo>
                  <a:lnTo>
                    <a:pt x="256" y="68"/>
                  </a:lnTo>
                  <a:lnTo>
                    <a:pt x="258" y="56"/>
                  </a:lnTo>
                  <a:lnTo>
                    <a:pt x="260" y="42"/>
                  </a:lnTo>
                  <a:lnTo>
                    <a:pt x="260" y="42"/>
                  </a:lnTo>
                  <a:lnTo>
                    <a:pt x="260" y="38"/>
                  </a:lnTo>
                  <a:lnTo>
                    <a:pt x="258" y="36"/>
                  </a:lnTo>
                  <a:lnTo>
                    <a:pt x="254" y="34"/>
                  </a:lnTo>
                  <a:lnTo>
                    <a:pt x="250" y="32"/>
                  </a:lnTo>
                  <a:lnTo>
                    <a:pt x="250" y="32"/>
                  </a:lnTo>
                  <a:close/>
                  <a:moveTo>
                    <a:pt x="158" y="10"/>
                  </a:moveTo>
                  <a:lnTo>
                    <a:pt x="158" y="10"/>
                  </a:lnTo>
                  <a:lnTo>
                    <a:pt x="158" y="6"/>
                  </a:lnTo>
                  <a:lnTo>
                    <a:pt x="156" y="2"/>
                  </a:lnTo>
                  <a:lnTo>
                    <a:pt x="152" y="0"/>
                  </a:lnTo>
                  <a:lnTo>
                    <a:pt x="148" y="0"/>
                  </a:lnTo>
                  <a:lnTo>
                    <a:pt x="148" y="0"/>
                  </a:lnTo>
                  <a:lnTo>
                    <a:pt x="144" y="0"/>
                  </a:lnTo>
                  <a:lnTo>
                    <a:pt x="142" y="2"/>
                  </a:lnTo>
                  <a:lnTo>
                    <a:pt x="138" y="6"/>
                  </a:lnTo>
                  <a:lnTo>
                    <a:pt x="138" y="10"/>
                  </a:lnTo>
                  <a:lnTo>
                    <a:pt x="138" y="10"/>
                  </a:lnTo>
                  <a:lnTo>
                    <a:pt x="138" y="16"/>
                  </a:lnTo>
                  <a:lnTo>
                    <a:pt x="136" y="22"/>
                  </a:lnTo>
                  <a:lnTo>
                    <a:pt x="132" y="26"/>
                  </a:lnTo>
                  <a:lnTo>
                    <a:pt x="128" y="32"/>
                  </a:lnTo>
                  <a:lnTo>
                    <a:pt x="128" y="32"/>
                  </a:lnTo>
                  <a:lnTo>
                    <a:pt x="124" y="36"/>
                  </a:lnTo>
                  <a:lnTo>
                    <a:pt x="118" y="38"/>
                  </a:lnTo>
                  <a:lnTo>
                    <a:pt x="112" y="40"/>
                  </a:lnTo>
                  <a:lnTo>
                    <a:pt x="106" y="42"/>
                  </a:lnTo>
                  <a:lnTo>
                    <a:pt x="106" y="42"/>
                  </a:lnTo>
                  <a:lnTo>
                    <a:pt x="106" y="42"/>
                  </a:lnTo>
                  <a:lnTo>
                    <a:pt x="102" y="42"/>
                  </a:lnTo>
                  <a:lnTo>
                    <a:pt x="100" y="44"/>
                  </a:lnTo>
                  <a:lnTo>
                    <a:pt x="98" y="48"/>
                  </a:lnTo>
                  <a:lnTo>
                    <a:pt x="96" y="52"/>
                  </a:lnTo>
                  <a:lnTo>
                    <a:pt x="96" y="52"/>
                  </a:lnTo>
                  <a:lnTo>
                    <a:pt x="98" y="56"/>
                  </a:lnTo>
                  <a:lnTo>
                    <a:pt x="100" y="58"/>
                  </a:lnTo>
                  <a:lnTo>
                    <a:pt x="102" y="60"/>
                  </a:lnTo>
                  <a:lnTo>
                    <a:pt x="106" y="62"/>
                  </a:lnTo>
                  <a:lnTo>
                    <a:pt x="106" y="62"/>
                  </a:lnTo>
                  <a:lnTo>
                    <a:pt x="106" y="62"/>
                  </a:lnTo>
                  <a:lnTo>
                    <a:pt x="106" y="62"/>
                  </a:lnTo>
                  <a:lnTo>
                    <a:pt x="116" y="60"/>
                  </a:lnTo>
                  <a:lnTo>
                    <a:pt x="126" y="58"/>
                  </a:lnTo>
                  <a:lnTo>
                    <a:pt x="136" y="52"/>
                  </a:lnTo>
                  <a:lnTo>
                    <a:pt x="142" y="46"/>
                  </a:lnTo>
                  <a:lnTo>
                    <a:pt x="142" y="46"/>
                  </a:lnTo>
                  <a:lnTo>
                    <a:pt x="150" y="38"/>
                  </a:lnTo>
                  <a:lnTo>
                    <a:pt x="154" y="30"/>
                  </a:lnTo>
                  <a:lnTo>
                    <a:pt x="158" y="20"/>
                  </a:lnTo>
                  <a:lnTo>
                    <a:pt x="158" y="10"/>
                  </a:lnTo>
                  <a:lnTo>
                    <a:pt x="158" y="10"/>
                  </a:lnTo>
                  <a:close/>
                  <a:moveTo>
                    <a:pt x="330" y="268"/>
                  </a:moveTo>
                  <a:lnTo>
                    <a:pt x="330" y="190"/>
                  </a:lnTo>
                  <a:lnTo>
                    <a:pt x="242" y="258"/>
                  </a:lnTo>
                  <a:lnTo>
                    <a:pt x="242" y="190"/>
                  </a:lnTo>
                  <a:lnTo>
                    <a:pt x="154" y="258"/>
                  </a:lnTo>
                  <a:lnTo>
                    <a:pt x="148" y="258"/>
                  </a:lnTo>
                  <a:lnTo>
                    <a:pt x="122" y="258"/>
                  </a:lnTo>
                  <a:lnTo>
                    <a:pt x="128" y="252"/>
                  </a:lnTo>
                  <a:lnTo>
                    <a:pt x="146" y="240"/>
                  </a:lnTo>
                  <a:lnTo>
                    <a:pt x="140" y="172"/>
                  </a:lnTo>
                  <a:lnTo>
                    <a:pt x="140" y="172"/>
                  </a:lnTo>
                  <a:lnTo>
                    <a:pt x="140" y="168"/>
                  </a:lnTo>
                  <a:lnTo>
                    <a:pt x="138" y="164"/>
                  </a:lnTo>
                  <a:lnTo>
                    <a:pt x="134" y="162"/>
                  </a:lnTo>
                  <a:lnTo>
                    <a:pt x="130" y="162"/>
                  </a:lnTo>
                  <a:lnTo>
                    <a:pt x="118" y="162"/>
                  </a:lnTo>
                  <a:lnTo>
                    <a:pt x="118" y="162"/>
                  </a:lnTo>
                  <a:lnTo>
                    <a:pt x="114" y="162"/>
                  </a:lnTo>
                  <a:lnTo>
                    <a:pt x="112" y="164"/>
                  </a:lnTo>
                  <a:lnTo>
                    <a:pt x="110" y="168"/>
                  </a:lnTo>
                  <a:lnTo>
                    <a:pt x="108" y="172"/>
                  </a:lnTo>
                  <a:lnTo>
                    <a:pt x="100" y="258"/>
                  </a:lnTo>
                  <a:lnTo>
                    <a:pt x="82" y="258"/>
                  </a:lnTo>
                  <a:lnTo>
                    <a:pt x="66" y="110"/>
                  </a:lnTo>
                  <a:lnTo>
                    <a:pt x="66" y="110"/>
                  </a:lnTo>
                  <a:lnTo>
                    <a:pt x="66" y="106"/>
                  </a:lnTo>
                  <a:lnTo>
                    <a:pt x="64" y="104"/>
                  </a:lnTo>
                  <a:lnTo>
                    <a:pt x="60" y="102"/>
                  </a:lnTo>
                  <a:lnTo>
                    <a:pt x="56" y="100"/>
                  </a:lnTo>
                  <a:lnTo>
                    <a:pt x="44" y="100"/>
                  </a:lnTo>
                  <a:lnTo>
                    <a:pt x="44" y="100"/>
                  </a:lnTo>
                  <a:lnTo>
                    <a:pt x="40" y="102"/>
                  </a:lnTo>
                  <a:lnTo>
                    <a:pt x="38" y="104"/>
                  </a:lnTo>
                  <a:lnTo>
                    <a:pt x="36" y="106"/>
                  </a:lnTo>
                  <a:lnTo>
                    <a:pt x="34" y="110"/>
                  </a:lnTo>
                  <a:lnTo>
                    <a:pt x="18" y="258"/>
                  </a:lnTo>
                  <a:lnTo>
                    <a:pt x="10" y="258"/>
                  </a:lnTo>
                  <a:lnTo>
                    <a:pt x="10" y="258"/>
                  </a:lnTo>
                  <a:lnTo>
                    <a:pt x="6" y="260"/>
                  </a:lnTo>
                  <a:lnTo>
                    <a:pt x="2" y="262"/>
                  </a:lnTo>
                  <a:lnTo>
                    <a:pt x="0" y="264"/>
                  </a:lnTo>
                  <a:lnTo>
                    <a:pt x="0" y="268"/>
                  </a:lnTo>
                  <a:lnTo>
                    <a:pt x="0" y="340"/>
                  </a:lnTo>
                  <a:lnTo>
                    <a:pt x="0" y="340"/>
                  </a:lnTo>
                  <a:lnTo>
                    <a:pt x="0" y="344"/>
                  </a:lnTo>
                  <a:lnTo>
                    <a:pt x="2" y="348"/>
                  </a:lnTo>
                  <a:lnTo>
                    <a:pt x="6" y="350"/>
                  </a:lnTo>
                  <a:lnTo>
                    <a:pt x="10" y="350"/>
                  </a:lnTo>
                  <a:lnTo>
                    <a:pt x="320" y="350"/>
                  </a:lnTo>
                  <a:lnTo>
                    <a:pt x="320" y="350"/>
                  </a:lnTo>
                  <a:lnTo>
                    <a:pt x="324" y="350"/>
                  </a:lnTo>
                  <a:lnTo>
                    <a:pt x="328" y="348"/>
                  </a:lnTo>
                  <a:lnTo>
                    <a:pt x="330" y="344"/>
                  </a:lnTo>
                  <a:lnTo>
                    <a:pt x="330" y="340"/>
                  </a:lnTo>
                  <a:lnTo>
                    <a:pt x="330" y="268"/>
                  </a:lnTo>
                  <a:lnTo>
                    <a:pt x="330" y="268"/>
                  </a:lnTo>
                  <a:lnTo>
                    <a:pt x="330" y="268"/>
                  </a:lnTo>
                  <a:lnTo>
                    <a:pt x="330" y="268"/>
                  </a:lnTo>
                  <a:close/>
                  <a:moveTo>
                    <a:pt x="76" y="314"/>
                  </a:moveTo>
                  <a:lnTo>
                    <a:pt x="22" y="314"/>
                  </a:lnTo>
                  <a:lnTo>
                    <a:pt x="22" y="288"/>
                  </a:lnTo>
                  <a:lnTo>
                    <a:pt x="76" y="288"/>
                  </a:lnTo>
                  <a:lnTo>
                    <a:pt x="76" y="314"/>
                  </a:lnTo>
                  <a:close/>
                  <a:moveTo>
                    <a:pt x="154" y="314"/>
                  </a:moveTo>
                  <a:lnTo>
                    <a:pt x="100" y="314"/>
                  </a:lnTo>
                  <a:lnTo>
                    <a:pt x="100" y="288"/>
                  </a:lnTo>
                  <a:lnTo>
                    <a:pt x="154" y="288"/>
                  </a:lnTo>
                  <a:lnTo>
                    <a:pt x="154" y="314"/>
                  </a:lnTo>
                  <a:close/>
                  <a:moveTo>
                    <a:pt x="232" y="314"/>
                  </a:moveTo>
                  <a:lnTo>
                    <a:pt x="176" y="314"/>
                  </a:lnTo>
                  <a:lnTo>
                    <a:pt x="176" y="288"/>
                  </a:lnTo>
                  <a:lnTo>
                    <a:pt x="232" y="288"/>
                  </a:lnTo>
                  <a:lnTo>
                    <a:pt x="232" y="314"/>
                  </a:lnTo>
                  <a:close/>
                  <a:moveTo>
                    <a:pt x="308" y="314"/>
                  </a:moveTo>
                  <a:lnTo>
                    <a:pt x="254" y="314"/>
                  </a:lnTo>
                  <a:lnTo>
                    <a:pt x="254" y="288"/>
                  </a:lnTo>
                  <a:lnTo>
                    <a:pt x="308" y="288"/>
                  </a:lnTo>
                  <a:lnTo>
                    <a:pt x="308" y="31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055B02CF-1E46-684D-9121-422D32A30254}"/>
              </a:ext>
            </a:extLst>
          </p:cNvPr>
          <p:cNvGrpSpPr/>
          <p:nvPr/>
        </p:nvGrpSpPr>
        <p:grpSpPr>
          <a:xfrm>
            <a:off x="457200" y="2230329"/>
            <a:ext cx="339400" cy="339400"/>
            <a:chOff x="417604" y="2747458"/>
            <a:chExt cx="457200" cy="457200"/>
          </a:xfrm>
        </p:grpSpPr>
        <p:sp>
          <p:nvSpPr>
            <p:cNvPr id="98" name="Teardrop 97">
              <a:extLst>
                <a:ext uri="{FF2B5EF4-FFF2-40B4-BE49-F238E27FC236}">
                  <a16:creationId xmlns:a16="http://schemas.microsoft.com/office/drawing/2014/main" id="{B56876BA-2474-4544-9836-ACB9012C1619}"/>
                </a:ext>
              </a:extLst>
            </p:cNvPr>
            <p:cNvSpPr/>
            <p:nvPr/>
          </p:nvSpPr>
          <p:spPr bwMode="ltGray">
            <a:xfrm rot="2700000">
              <a:off x="417604" y="2747458"/>
              <a:ext cx="457200" cy="457200"/>
            </a:xfrm>
            <a:prstGeom prst="teardrop">
              <a:avLst>
                <a:gd name="adj" fmla="val 151405"/>
              </a:avLst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>
                <a:solidFill>
                  <a:srgbClr val="FFFFFF"/>
                </a:solidFill>
                <a:latin typeface="+mj-lt"/>
              </a:endParaRPr>
            </a:p>
          </p:txBody>
        </p: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6978F9EE-FA6D-3D44-BF21-BBCD9D36A003}"/>
                </a:ext>
              </a:extLst>
            </p:cNvPr>
            <p:cNvGrpSpPr/>
            <p:nvPr/>
          </p:nvGrpSpPr>
          <p:grpSpPr>
            <a:xfrm>
              <a:off x="449324" y="2768441"/>
              <a:ext cx="411480" cy="411480"/>
              <a:chOff x="451708" y="3396558"/>
              <a:chExt cx="612000" cy="612000"/>
            </a:xfrm>
          </p:grpSpPr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E2FBE843-0D3F-C44B-8919-0D9B5535802E}"/>
                  </a:ext>
                </a:extLst>
              </p:cNvPr>
              <p:cNvSpPr/>
              <p:nvPr/>
            </p:nvSpPr>
            <p:spPr bwMode="ltGray">
              <a:xfrm>
                <a:off x="451708" y="3396558"/>
                <a:ext cx="612000" cy="612000"/>
              </a:xfrm>
              <a:prstGeom prst="ellipse">
                <a:avLst/>
              </a:prstGeom>
              <a:solidFill>
                <a:srgbClr val="575756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>
                  <a:solidFill>
                    <a:srgbClr val="FFFFFF"/>
                  </a:solidFill>
                  <a:latin typeface="+mj-lt"/>
                </a:endParaRPr>
              </a:p>
            </p:txBody>
          </p:sp>
          <p:sp>
            <p:nvSpPr>
              <p:cNvPr id="102" name="Freeform 4953">
                <a:extLst>
                  <a:ext uri="{FF2B5EF4-FFF2-40B4-BE49-F238E27FC236}">
                    <a16:creationId xmlns:a16="http://schemas.microsoft.com/office/drawing/2014/main" id="{0C083F31-9D6A-434F-B8B2-B292D7E6683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62823" y="3539446"/>
                <a:ext cx="430759" cy="343639"/>
              </a:xfrm>
              <a:custGeom>
                <a:avLst/>
                <a:gdLst>
                  <a:gd name="T0" fmla="*/ 28 w 356"/>
                  <a:gd name="T1" fmla="*/ 142 h 284"/>
                  <a:gd name="T2" fmla="*/ 40 w 356"/>
                  <a:gd name="T3" fmla="*/ 138 h 284"/>
                  <a:gd name="T4" fmla="*/ 34 w 356"/>
                  <a:gd name="T5" fmla="*/ 158 h 284"/>
                  <a:gd name="T6" fmla="*/ 28 w 356"/>
                  <a:gd name="T7" fmla="*/ 154 h 284"/>
                  <a:gd name="T8" fmla="*/ 28 w 356"/>
                  <a:gd name="T9" fmla="*/ 146 h 284"/>
                  <a:gd name="T10" fmla="*/ 238 w 356"/>
                  <a:gd name="T11" fmla="*/ 68 h 284"/>
                  <a:gd name="T12" fmla="*/ 312 w 356"/>
                  <a:gd name="T13" fmla="*/ 44 h 284"/>
                  <a:gd name="T14" fmla="*/ 330 w 356"/>
                  <a:gd name="T15" fmla="*/ 52 h 284"/>
                  <a:gd name="T16" fmla="*/ 354 w 356"/>
                  <a:gd name="T17" fmla="*/ 36 h 284"/>
                  <a:gd name="T18" fmla="*/ 354 w 356"/>
                  <a:gd name="T19" fmla="*/ 16 h 284"/>
                  <a:gd name="T20" fmla="*/ 330 w 356"/>
                  <a:gd name="T21" fmla="*/ 0 h 284"/>
                  <a:gd name="T22" fmla="*/ 312 w 356"/>
                  <a:gd name="T23" fmla="*/ 8 h 284"/>
                  <a:gd name="T24" fmla="*/ 230 w 356"/>
                  <a:gd name="T25" fmla="*/ 50 h 284"/>
                  <a:gd name="T26" fmla="*/ 228 w 356"/>
                  <a:gd name="T27" fmla="*/ 50 h 284"/>
                  <a:gd name="T28" fmla="*/ 222 w 356"/>
                  <a:gd name="T29" fmla="*/ 56 h 284"/>
                  <a:gd name="T30" fmla="*/ 216 w 356"/>
                  <a:gd name="T31" fmla="*/ 100 h 284"/>
                  <a:gd name="T32" fmla="*/ 118 w 356"/>
                  <a:gd name="T33" fmla="*/ 158 h 284"/>
                  <a:gd name="T34" fmla="*/ 150 w 356"/>
                  <a:gd name="T35" fmla="*/ 186 h 284"/>
                  <a:gd name="T36" fmla="*/ 152 w 356"/>
                  <a:gd name="T37" fmla="*/ 186 h 284"/>
                  <a:gd name="T38" fmla="*/ 194 w 356"/>
                  <a:gd name="T39" fmla="*/ 134 h 284"/>
                  <a:gd name="T40" fmla="*/ 16 w 356"/>
                  <a:gd name="T41" fmla="*/ 268 h 284"/>
                  <a:gd name="T42" fmla="*/ 0 w 356"/>
                  <a:gd name="T43" fmla="*/ 284 h 284"/>
                  <a:gd name="T44" fmla="*/ 310 w 356"/>
                  <a:gd name="T45" fmla="*/ 182 h 284"/>
                  <a:gd name="T46" fmla="*/ 236 w 356"/>
                  <a:gd name="T47" fmla="*/ 156 h 284"/>
                  <a:gd name="T48" fmla="*/ 228 w 356"/>
                  <a:gd name="T49" fmla="*/ 152 h 284"/>
                  <a:gd name="T50" fmla="*/ 160 w 356"/>
                  <a:gd name="T51" fmla="*/ 92 h 284"/>
                  <a:gd name="T52" fmla="*/ 148 w 356"/>
                  <a:gd name="T53" fmla="*/ 92 h 284"/>
                  <a:gd name="T54" fmla="*/ 78 w 356"/>
                  <a:gd name="T55" fmla="*/ 218 h 284"/>
                  <a:gd name="T56" fmla="*/ 78 w 356"/>
                  <a:gd name="T57" fmla="*/ 236 h 284"/>
                  <a:gd name="T58" fmla="*/ 54 w 356"/>
                  <a:gd name="T59" fmla="*/ 252 h 284"/>
                  <a:gd name="T60" fmla="*/ 36 w 356"/>
                  <a:gd name="T61" fmla="*/ 244 h 284"/>
                  <a:gd name="T62" fmla="*/ 28 w 356"/>
                  <a:gd name="T63" fmla="*/ 226 h 284"/>
                  <a:gd name="T64" fmla="*/ 44 w 356"/>
                  <a:gd name="T65" fmla="*/ 202 h 284"/>
                  <a:gd name="T66" fmla="*/ 56 w 356"/>
                  <a:gd name="T67" fmla="*/ 200 h 284"/>
                  <a:gd name="T68" fmla="*/ 128 w 356"/>
                  <a:gd name="T69" fmla="*/ 74 h 284"/>
                  <a:gd name="T70" fmla="*/ 130 w 356"/>
                  <a:gd name="T71" fmla="*/ 56 h 284"/>
                  <a:gd name="T72" fmla="*/ 152 w 356"/>
                  <a:gd name="T73" fmla="*/ 42 h 284"/>
                  <a:gd name="T74" fmla="*/ 172 w 356"/>
                  <a:gd name="T75" fmla="*/ 48 h 284"/>
                  <a:gd name="T76" fmla="*/ 178 w 356"/>
                  <a:gd name="T77" fmla="*/ 68 h 284"/>
                  <a:gd name="T78" fmla="*/ 310 w 356"/>
                  <a:gd name="T79" fmla="*/ 136 h 284"/>
                  <a:gd name="T80" fmla="*/ 310 w 356"/>
                  <a:gd name="T81" fmla="*/ 182 h 284"/>
                  <a:gd name="T82" fmla="*/ 162 w 356"/>
                  <a:gd name="T83" fmla="*/ 64 h 284"/>
                  <a:gd name="T84" fmla="*/ 152 w 356"/>
                  <a:gd name="T85" fmla="*/ 58 h 284"/>
                  <a:gd name="T86" fmla="*/ 146 w 356"/>
                  <a:gd name="T87" fmla="*/ 60 h 284"/>
                  <a:gd name="T88" fmla="*/ 144 w 356"/>
                  <a:gd name="T89" fmla="*/ 68 h 284"/>
                  <a:gd name="T90" fmla="*/ 150 w 356"/>
                  <a:gd name="T91" fmla="*/ 76 h 284"/>
                  <a:gd name="T92" fmla="*/ 156 w 356"/>
                  <a:gd name="T93" fmla="*/ 76 h 284"/>
                  <a:gd name="T94" fmla="*/ 162 w 356"/>
                  <a:gd name="T95" fmla="*/ 68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56" h="284">
                    <a:moveTo>
                      <a:pt x="28" y="146"/>
                    </a:moveTo>
                    <a:lnTo>
                      <a:pt x="28" y="146"/>
                    </a:lnTo>
                    <a:lnTo>
                      <a:pt x="28" y="142"/>
                    </a:lnTo>
                    <a:lnTo>
                      <a:pt x="32" y="140"/>
                    </a:lnTo>
                    <a:lnTo>
                      <a:pt x="36" y="138"/>
                    </a:lnTo>
                    <a:lnTo>
                      <a:pt x="40" y="138"/>
                    </a:lnTo>
                    <a:lnTo>
                      <a:pt x="78" y="148"/>
                    </a:lnTo>
                    <a:lnTo>
                      <a:pt x="66" y="166"/>
                    </a:lnTo>
                    <a:lnTo>
                      <a:pt x="34" y="158"/>
                    </a:lnTo>
                    <a:lnTo>
                      <a:pt x="34" y="158"/>
                    </a:lnTo>
                    <a:lnTo>
                      <a:pt x="32" y="156"/>
                    </a:lnTo>
                    <a:lnTo>
                      <a:pt x="28" y="154"/>
                    </a:lnTo>
                    <a:lnTo>
                      <a:pt x="28" y="150"/>
                    </a:lnTo>
                    <a:lnTo>
                      <a:pt x="28" y="146"/>
                    </a:lnTo>
                    <a:lnTo>
                      <a:pt x="28" y="146"/>
                    </a:lnTo>
                    <a:close/>
                    <a:moveTo>
                      <a:pt x="216" y="100"/>
                    </a:moveTo>
                    <a:lnTo>
                      <a:pt x="238" y="68"/>
                    </a:lnTo>
                    <a:lnTo>
                      <a:pt x="238" y="68"/>
                    </a:lnTo>
                    <a:lnTo>
                      <a:pt x="238" y="68"/>
                    </a:lnTo>
                    <a:lnTo>
                      <a:pt x="312" y="44"/>
                    </a:lnTo>
                    <a:lnTo>
                      <a:pt x="312" y="44"/>
                    </a:lnTo>
                    <a:lnTo>
                      <a:pt x="320" y="50"/>
                    </a:lnTo>
                    <a:lnTo>
                      <a:pt x="330" y="52"/>
                    </a:lnTo>
                    <a:lnTo>
                      <a:pt x="330" y="52"/>
                    </a:lnTo>
                    <a:lnTo>
                      <a:pt x="340" y="50"/>
                    </a:lnTo>
                    <a:lnTo>
                      <a:pt x="348" y="44"/>
                    </a:lnTo>
                    <a:lnTo>
                      <a:pt x="354" y="36"/>
                    </a:lnTo>
                    <a:lnTo>
                      <a:pt x="356" y="26"/>
                    </a:lnTo>
                    <a:lnTo>
                      <a:pt x="356" y="26"/>
                    </a:lnTo>
                    <a:lnTo>
                      <a:pt x="354" y="16"/>
                    </a:lnTo>
                    <a:lnTo>
                      <a:pt x="348" y="8"/>
                    </a:lnTo>
                    <a:lnTo>
                      <a:pt x="340" y="2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20" y="2"/>
                    </a:lnTo>
                    <a:lnTo>
                      <a:pt x="312" y="8"/>
                    </a:lnTo>
                    <a:lnTo>
                      <a:pt x="306" y="16"/>
                    </a:lnTo>
                    <a:lnTo>
                      <a:pt x="304" y="26"/>
                    </a:lnTo>
                    <a:lnTo>
                      <a:pt x="230" y="50"/>
                    </a:lnTo>
                    <a:lnTo>
                      <a:pt x="230" y="50"/>
                    </a:lnTo>
                    <a:lnTo>
                      <a:pt x="228" y="50"/>
                    </a:lnTo>
                    <a:lnTo>
                      <a:pt x="228" y="50"/>
                    </a:lnTo>
                    <a:lnTo>
                      <a:pt x="224" y="52"/>
                    </a:lnTo>
                    <a:lnTo>
                      <a:pt x="222" y="56"/>
                    </a:lnTo>
                    <a:lnTo>
                      <a:pt x="222" y="56"/>
                    </a:lnTo>
                    <a:lnTo>
                      <a:pt x="222" y="56"/>
                    </a:lnTo>
                    <a:lnTo>
                      <a:pt x="202" y="86"/>
                    </a:lnTo>
                    <a:lnTo>
                      <a:pt x="216" y="100"/>
                    </a:lnTo>
                    <a:close/>
                    <a:moveTo>
                      <a:pt x="180" y="118"/>
                    </a:moveTo>
                    <a:lnTo>
                      <a:pt x="148" y="164"/>
                    </a:lnTo>
                    <a:lnTo>
                      <a:pt x="118" y="158"/>
                    </a:lnTo>
                    <a:lnTo>
                      <a:pt x="108" y="176"/>
                    </a:lnTo>
                    <a:lnTo>
                      <a:pt x="146" y="184"/>
                    </a:lnTo>
                    <a:lnTo>
                      <a:pt x="150" y="186"/>
                    </a:lnTo>
                    <a:lnTo>
                      <a:pt x="150" y="186"/>
                    </a:lnTo>
                    <a:lnTo>
                      <a:pt x="152" y="186"/>
                    </a:lnTo>
                    <a:lnTo>
                      <a:pt x="152" y="186"/>
                    </a:lnTo>
                    <a:lnTo>
                      <a:pt x="158" y="184"/>
                    </a:lnTo>
                    <a:lnTo>
                      <a:pt x="162" y="182"/>
                    </a:lnTo>
                    <a:lnTo>
                      <a:pt x="194" y="134"/>
                    </a:lnTo>
                    <a:lnTo>
                      <a:pt x="180" y="118"/>
                    </a:lnTo>
                    <a:close/>
                    <a:moveTo>
                      <a:pt x="346" y="268"/>
                    </a:moveTo>
                    <a:lnTo>
                      <a:pt x="16" y="268"/>
                    </a:lnTo>
                    <a:lnTo>
                      <a:pt x="16" y="16"/>
                    </a:lnTo>
                    <a:lnTo>
                      <a:pt x="0" y="16"/>
                    </a:lnTo>
                    <a:lnTo>
                      <a:pt x="0" y="284"/>
                    </a:lnTo>
                    <a:lnTo>
                      <a:pt x="346" y="284"/>
                    </a:lnTo>
                    <a:lnTo>
                      <a:pt x="346" y="268"/>
                    </a:lnTo>
                    <a:close/>
                    <a:moveTo>
                      <a:pt x="310" y="182"/>
                    </a:moveTo>
                    <a:lnTo>
                      <a:pt x="310" y="156"/>
                    </a:lnTo>
                    <a:lnTo>
                      <a:pt x="236" y="156"/>
                    </a:lnTo>
                    <a:lnTo>
                      <a:pt x="236" y="156"/>
                    </a:lnTo>
                    <a:lnTo>
                      <a:pt x="230" y="154"/>
                    </a:lnTo>
                    <a:lnTo>
                      <a:pt x="230" y="154"/>
                    </a:lnTo>
                    <a:lnTo>
                      <a:pt x="228" y="152"/>
                    </a:lnTo>
                    <a:lnTo>
                      <a:pt x="164" y="90"/>
                    </a:lnTo>
                    <a:lnTo>
                      <a:pt x="164" y="90"/>
                    </a:lnTo>
                    <a:lnTo>
                      <a:pt x="160" y="92"/>
                    </a:lnTo>
                    <a:lnTo>
                      <a:pt x="152" y="92"/>
                    </a:lnTo>
                    <a:lnTo>
                      <a:pt x="152" y="92"/>
                    </a:lnTo>
                    <a:lnTo>
                      <a:pt x="148" y="92"/>
                    </a:lnTo>
                    <a:lnTo>
                      <a:pt x="74" y="210"/>
                    </a:lnTo>
                    <a:lnTo>
                      <a:pt x="74" y="210"/>
                    </a:lnTo>
                    <a:lnTo>
                      <a:pt x="78" y="218"/>
                    </a:lnTo>
                    <a:lnTo>
                      <a:pt x="80" y="226"/>
                    </a:lnTo>
                    <a:lnTo>
                      <a:pt x="80" y="226"/>
                    </a:lnTo>
                    <a:lnTo>
                      <a:pt x="78" y="236"/>
                    </a:lnTo>
                    <a:lnTo>
                      <a:pt x="72" y="244"/>
                    </a:lnTo>
                    <a:lnTo>
                      <a:pt x="64" y="250"/>
                    </a:lnTo>
                    <a:lnTo>
                      <a:pt x="54" y="252"/>
                    </a:lnTo>
                    <a:lnTo>
                      <a:pt x="54" y="252"/>
                    </a:lnTo>
                    <a:lnTo>
                      <a:pt x="44" y="250"/>
                    </a:lnTo>
                    <a:lnTo>
                      <a:pt x="36" y="244"/>
                    </a:lnTo>
                    <a:lnTo>
                      <a:pt x="30" y="236"/>
                    </a:lnTo>
                    <a:lnTo>
                      <a:pt x="28" y="226"/>
                    </a:lnTo>
                    <a:lnTo>
                      <a:pt x="28" y="226"/>
                    </a:lnTo>
                    <a:lnTo>
                      <a:pt x="30" y="216"/>
                    </a:lnTo>
                    <a:lnTo>
                      <a:pt x="36" y="208"/>
                    </a:lnTo>
                    <a:lnTo>
                      <a:pt x="44" y="202"/>
                    </a:lnTo>
                    <a:lnTo>
                      <a:pt x="54" y="200"/>
                    </a:lnTo>
                    <a:lnTo>
                      <a:pt x="54" y="200"/>
                    </a:lnTo>
                    <a:lnTo>
                      <a:pt x="56" y="200"/>
                    </a:lnTo>
                    <a:lnTo>
                      <a:pt x="130" y="80"/>
                    </a:lnTo>
                    <a:lnTo>
                      <a:pt x="130" y="80"/>
                    </a:lnTo>
                    <a:lnTo>
                      <a:pt x="128" y="74"/>
                    </a:lnTo>
                    <a:lnTo>
                      <a:pt x="128" y="68"/>
                    </a:lnTo>
                    <a:lnTo>
                      <a:pt x="128" y="68"/>
                    </a:lnTo>
                    <a:lnTo>
                      <a:pt x="130" y="56"/>
                    </a:lnTo>
                    <a:lnTo>
                      <a:pt x="134" y="48"/>
                    </a:lnTo>
                    <a:lnTo>
                      <a:pt x="142" y="44"/>
                    </a:lnTo>
                    <a:lnTo>
                      <a:pt x="152" y="42"/>
                    </a:lnTo>
                    <a:lnTo>
                      <a:pt x="152" y="42"/>
                    </a:lnTo>
                    <a:lnTo>
                      <a:pt x="164" y="44"/>
                    </a:lnTo>
                    <a:lnTo>
                      <a:pt x="172" y="48"/>
                    </a:lnTo>
                    <a:lnTo>
                      <a:pt x="176" y="56"/>
                    </a:lnTo>
                    <a:lnTo>
                      <a:pt x="178" y="68"/>
                    </a:lnTo>
                    <a:lnTo>
                      <a:pt x="178" y="68"/>
                    </a:lnTo>
                    <a:lnTo>
                      <a:pt x="178" y="74"/>
                    </a:lnTo>
                    <a:lnTo>
                      <a:pt x="240" y="136"/>
                    </a:lnTo>
                    <a:lnTo>
                      <a:pt x="310" y="136"/>
                    </a:lnTo>
                    <a:lnTo>
                      <a:pt x="310" y="110"/>
                    </a:lnTo>
                    <a:lnTo>
                      <a:pt x="350" y="146"/>
                    </a:lnTo>
                    <a:lnTo>
                      <a:pt x="310" y="182"/>
                    </a:lnTo>
                    <a:close/>
                    <a:moveTo>
                      <a:pt x="162" y="68"/>
                    </a:moveTo>
                    <a:lnTo>
                      <a:pt x="162" y="68"/>
                    </a:lnTo>
                    <a:lnTo>
                      <a:pt x="162" y="64"/>
                    </a:lnTo>
                    <a:lnTo>
                      <a:pt x="160" y="60"/>
                    </a:lnTo>
                    <a:lnTo>
                      <a:pt x="156" y="58"/>
                    </a:lnTo>
                    <a:lnTo>
                      <a:pt x="152" y="58"/>
                    </a:lnTo>
                    <a:lnTo>
                      <a:pt x="152" y="58"/>
                    </a:lnTo>
                    <a:lnTo>
                      <a:pt x="150" y="58"/>
                    </a:lnTo>
                    <a:lnTo>
                      <a:pt x="146" y="60"/>
                    </a:lnTo>
                    <a:lnTo>
                      <a:pt x="144" y="64"/>
                    </a:lnTo>
                    <a:lnTo>
                      <a:pt x="144" y="68"/>
                    </a:lnTo>
                    <a:lnTo>
                      <a:pt x="144" y="68"/>
                    </a:lnTo>
                    <a:lnTo>
                      <a:pt x="144" y="70"/>
                    </a:lnTo>
                    <a:lnTo>
                      <a:pt x="146" y="74"/>
                    </a:lnTo>
                    <a:lnTo>
                      <a:pt x="150" y="76"/>
                    </a:lnTo>
                    <a:lnTo>
                      <a:pt x="152" y="76"/>
                    </a:lnTo>
                    <a:lnTo>
                      <a:pt x="152" y="76"/>
                    </a:lnTo>
                    <a:lnTo>
                      <a:pt x="156" y="76"/>
                    </a:lnTo>
                    <a:lnTo>
                      <a:pt x="160" y="74"/>
                    </a:lnTo>
                    <a:lnTo>
                      <a:pt x="162" y="70"/>
                    </a:lnTo>
                    <a:lnTo>
                      <a:pt x="162" y="68"/>
                    </a:lnTo>
                    <a:lnTo>
                      <a:pt x="162" y="6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600" dirty="0"/>
              </a:p>
            </p:txBody>
          </p:sp>
        </p:grp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AA6DFD41-4E8B-C442-92EE-F5F764F4B34F}"/>
              </a:ext>
            </a:extLst>
          </p:cNvPr>
          <p:cNvGrpSpPr/>
          <p:nvPr/>
        </p:nvGrpSpPr>
        <p:grpSpPr>
          <a:xfrm>
            <a:off x="464641" y="853979"/>
            <a:ext cx="339400" cy="339400"/>
            <a:chOff x="400794" y="884263"/>
            <a:chExt cx="457200" cy="457200"/>
          </a:xfrm>
        </p:grpSpPr>
        <p:sp>
          <p:nvSpPr>
            <p:cNvPr id="104" name="Teardrop 103">
              <a:extLst>
                <a:ext uri="{FF2B5EF4-FFF2-40B4-BE49-F238E27FC236}">
                  <a16:creationId xmlns:a16="http://schemas.microsoft.com/office/drawing/2014/main" id="{DF3F6155-0C23-4C46-814E-5DAA6E2F823A}"/>
                </a:ext>
              </a:extLst>
            </p:cNvPr>
            <p:cNvSpPr/>
            <p:nvPr/>
          </p:nvSpPr>
          <p:spPr bwMode="ltGray">
            <a:xfrm rot="2700000">
              <a:off x="400794" y="884263"/>
              <a:ext cx="457200" cy="457200"/>
            </a:xfrm>
            <a:prstGeom prst="teardrop">
              <a:avLst>
                <a:gd name="adj" fmla="val 151405"/>
              </a:avLst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>
                <a:solidFill>
                  <a:srgbClr val="FFFFFF"/>
                </a:solidFill>
                <a:latin typeface="+mj-lt"/>
              </a:endParaRPr>
            </a:p>
          </p:txBody>
        </p: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03458C2B-9D0B-CA4A-A2C3-2FFCB5E374E5}"/>
                </a:ext>
              </a:extLst>
            </p:cNvPr>
            <p:cNvGrpSpPr/>
            <p:nvPr/>
          </p:nvGrpSpPr>
          <p:grpSpPr>
            <a:xfrm>
              <a:off x="423654" y="902384"/>
              <a:ext cx="411480" cy="411480"/>
              <a:chOff x="431938" y="924696"/>
              <a:chExt cx="612000" cy="612000"/>
            </a:xfrm>
          </p:grpSpPr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FCDFBEFB-E5B8-124A-B242-85C01F246D5A}"/>
                  </a:ext>
                </a:extLst>
              </p:cNvPr>
              <p:cNvSpPr/>
              <p:nvPr/>
            </p:nvSpPr>
            <p:spPr bwMode="ltGray">
              <a:xfrm>
                <a:off x="431938" y="924696"/>
                <a:ext cx="612000" cy="612000"/>
              </a:xfrm>
              <a:prstGeom prst="ellipse">
                <a:avLst/>
              </a:prstGeom>
              <a:solidFill>
                <a:srgbClr val="575756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>
                  <a:solidFill>
                    <a:srgbClr val="FFFFFF"/>
                  </a:solidFill>
                  <a:latin typeface="+mj-lt"/>
                </a:endParaRPr>
              </a:p>
            </p:txBody>
          </p:sp>
          <p:sp>
            <p:nvSpPr>
              <p:cNvPr id="107" name="Freeform 4850">
                <a:extLst>
                  <a:ext uri="{FF2B5EF4-FFF2-40B4-BE49-F238E27FC236}">
                    <a16:creationId xmlns:a16="http://schemas.microsoft.com/office/drawing/2014/main" id="{EC1BF74F-E726-C44F-898F-E1752AE402B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93014" y="982117"/>
                <a:ext cx="489847" cy="497158"/>
              </a:xfrm>
              <a:custGeom>
                <a:avLst/>
                <a:gdLst>
                  <a:gd name="T0" fmla="*/ 228 w 402"/>
                  <a:gd name="T1" fmla="*/ 272 h 408"/>
                  <a:gd name="T2" fmla="*/ 234 w 402"/>
                  <a:gd name="T3" fmla="*/ 270 h 408"/>
                  <a:gd name="T4" fmla="*/ 238 w 402"/>
                  <a:gd name="T5" fmla="*/ 264 h 408"/>
                  <a:gd name="T6" fmla="*/ 238 w 402"/>
                  <a:gd name="T7" fmla="*/ 258 h 408"/>
                  <a:gd name="T8" fmla="*/ 238 w 402"/>
                  <a:gd name="T9" fmla="*/ 14 h 408"/>
                  <a:gd name="T10" fmla="*/ 238 w 402"/>
                  <a:gd name="T11" fmla="*/ 10 h 408"/>
                  <a:gd name="T12" fmla="*/ 236 w 402"/>
                  <a:gd name="T13" fmla="*/ 2 h 408"/>
                  <a:gd name="T14" fmla="*/ 234 w 402"/>
                  <a:gd name="T15" fmla="*/ 0 h 408"/>
                  <a:gd name="T16" fmla="*/ 226 w 402"/>
                  <a:gd name="T17" fmla="*/ 0 h 408"/>
                  <a:gd name="T18" fmla="*/ 220 w 402"/>
                  <a:gd name="T19" fmla="*/ 4 h 408"/>
                  <a:gd name="T20" fmla="*/ 10 w 402"/>
                  <a:gd name="T21" fmla="*/ 126 h 408"/>
                  <a:gd name="T22" fmla="*/ 6 w 402"/>
                  <a:gd name="T23" fmla="*/ 126 h 408"/>
                  <a:gd name="T24" fmla="*/ 0 w 402"/>
                  <a:gd name="T25" fmla="*/ 132 h 408"/>
                  <a:gd name="T26" fmla="*/ 0 w 402"/>
                  <a:gd name="T27" fmla="*/ 136 h 408"/>
                  <a:gd name="T28" fmla="*/ 2 w 402"/>
                  <a:gd name="T29" fmla="*/ 142 h 408"/>
                  <a:gd name="T30" fmla="*/ 10 w 402"/>
                  <a:gd name="T31" fmla="*/ 146 h 408"/>
                  <a:gd name="T32" fmla="*/ 220 w 402"/>
                  <a:gd name="T33" fmla="*/ 268 h 408"/>
                  <a:gd name="T34" fmla="*/ 224 w 402"/>
                  <a:gd name="T35" fmla="*/ 270 h 408"/>
                  <a:gd name="T36" fmla="*/ 228 w 402"/>
                  <a:gd name="T37" fmla="*/ 272 h 408"/>
                  <a:gd name="T38" fmla="*/ 166 w 402"/>
                  <a:gd name="T39" fmla="*/ 146 h 408"/>
                  <a:gd name="T40" fmla="*/ 156 w 402"/>
                  <a:gd name="T41" fmla="*/ 150 h 408"/>
                  <a:gd name="T42" fmla="*/ 144 w 402"/>
                  <a:gd name="T43" fmla="*/ 146 h 408"/>
                  <a:gd name="T44" fmla="*/ 142 w 402"/>
                  <a:gd name="T45" fmla="*/ 142 h 408"/>
                  <a:gd name="T46" fmla="*/ 142 w 402"/>
                  <a:gd name="T47" fmla="*/ 130 h 408"/>
                  <a:gd name="T48" fmla="*/ 144 w 402"/>
                  <a:gd name="T49" fmla="*/ 124 h 408"/>
                  <a:gd name="T50" fmla="*/ 156 w 402"/>
                  <a:gd name="T51" fmla="*/ 120 h 408"/>
                  <a:gd name="T52" fmla="*/ 166 w 402"/>
                  <a:gd name="T53" fmla="*/ 124 h 408"/>
                  <a:gd name="T54" fmla="*/ 170 w 402"/>
                  <a:gd name="T55" fmla="*/ 130 h 408"/>
                  <a:gd name="T56" fmla="*/ 170 w 402"/>
                  <a:gd name="T57" fmla="*/ 142 h 408"/>
                  <a:gd name="T58" fmla="*/ 166 w 402"/>
                  <a:gd name="T59" fmla="*/ 146 h 408"/>
                  <a:gd name="T60" fmla="*/ 144 w 402"/>
                  <a:gd name="T61" fmla="*/ 184 h 408"/>
                  <a:gd name="T62" fmla="*/ 180 w 402"/>
                  <a:gd name="T63" fmla="*/ 408 h 408"/>
                  <a:gd name="T64" fmla="*/ 156 w 402"/>
                  <a:gd name="T65" fmla="*/ 404 h 408"/>
                  <a:gd name="T66" fmla="*/ 132 w 402"/>
                  <a:gd name="T67" fmla="*/ 398 h 408"/>
                  <a:gd name="T68" fmla="*/ 392 w 402"/>
                  <a:gd name="T69" fmla="*/ 196 h 408"/>
                  <a:gd name="T70" fmla="*/ 402 w 402"/>
                  <a:gd name="T71" fmla="*/ 188 h 408"/>
                  <a:gd name="T72" fmla="*/ 402 w 402"/>
                  <a:gd name="T73" fmla="*/ 184 h 408"/>
                  <a:gd name="T74" fmla="*/ 398 w 402"/>
                  <a:gd name="T75" fmla="*/ 178 h 408"/>
                  <a:gd name="T76" fmla="*/ 314 w 402"/>
                  <a:gd name="T77" fmla="*/ 144 h 408"/>
                  <a:gd name="T78" fmla="*/ 282 w 402"/>
                  <a:gd name="T79" fmla="*/ 62 h 408"/>
                  <a:gd name="T80" fmla="*/ 278 w 402"/>
                  <a:gd name="T81" fmla="*/ 58 h 408"/>
                  <a:gd name="T82" fmla="*/ 270 w 402"/>
                  <a:gd name="T83" fmla="*/ 56 h 408"/>
                  <a:gd name="T84" fmla="*/ 266 w 402"/>
                  <a:gd name="T85" fmla="*/ 58 h 408"/>
                  <a:gd name="T86" fmla="*/ 262 w 402"/>
                  <a:gd name="T87" fmla="*/ 64 h 408"/>
                  <a:gd name="T88" fmla="*/ 278 w 402"/>
                  <a:gd name="T89" fmla="*/ 154 h 408"/>
                  <a:gd name="T90" fmla="*/ 244 w 402"/>
                  <a:gd name="T91" fmla="*/ 230 h 408"/>
                  <a:gd name="T92" fmla="*/ 390 w 402"/>
                  <a:gd name="T93" fmla="*/ 196 h 408"/>
                  <a:gd name="T94" fmla="*/ 392 w 402"/>
                  <a:gd name="T95" fmla="*/ 196 h 408"/>
                  <a:gd name="T96" fmla="*/ 306 w 402"/>
                  <a:gd name="T97" fmla="*/ 168 h 408"/>
                  <a:gd name="T98" fmla="*/ 302 w 402"/>
                  <a:gd name="T99" fmla="*/ 172 h 408"/>
                  <a:gd name="T100" fmla="*/ 294 w 402"/>
                  <a:gd name="T101" fmla="*/ 172 h 408"/>
                  <a:gd name="T102" fmla="*/ 290 w 402"/>
                  <a:gd name="T103" fmla="*/ 168 h 408"/>
                  <a:gd name="T104" fmla="*/ 286 w 402"/>
                  <a:gd name="T105" fmla="*/ 160 h 408"/>
                  <a:gd name="T106" fmla="*/ 290 w 402"/>
                  <a:gd name="T107" fmla="*/ 152 h 408"/>
                  <a:gd name="T108" fmla="*/ 294 w 402"/>
                  <a:gd name="T109" fmla="*/ 150 h 408"/>
                  <a:gd name="T110" fmla="*/ 302 w 402"/>
                  <a:gd name="T111" fmla="*/ 150 h 408"/>
                  <a:gd name="T112" fmla="*/ 306 w 402"/>
                  <a:gd name="T113" fmla="*/ 152 h 408"/>
                  <a:gd name="T114" fmla="*/ 310 w 402"/>
                  <a:gd name="T115" fmla="*/ 160 h 408"/>
                  <a:gd name="T116" fmla="*/ 306 w 402"/>
                  <a:gd name="T117" fmla="*/ 168 h 408"/>
                  <a:gd name="T118" fmla="*/ 286 w 402"/>
                  <a:gd name="T119" fmla="*/ 208 h 408"/>
                  <a:gd name="T120" fmla="*/ 310 w 402"/>
                  <a:gd name="T121" fmla="*/ 192 h 408"/>
                  <a:gd name="T122" fmla="*/ 318 w 402"/>
                  <a:gd name="T123" fmla="*/ 366 h 408"/>
                  <a:gd name="T124" fmla="*/ 276 w 402"/>
                  <a:gd name="T125" fmla="*/ 390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02" h="408">
                    <a:moveTo>
                      <a:pt x="228" y="272"/>
                    </a:moveTo>
                    <a:lnTo>
                      <a:pt x="228" y="272"/>
                    </a:lnTo>
                    <a:lnTo>
                      <a:pt x="234" y="270"/>
                    </a:lnTo>
                    <a:lnTo>
                      <a:pt x="234" y="270"/>
                    </a:lnTo>
                    <a:lnTo>
                      <a:pt x="236" y="268"/>
                    </a:lnTo>
                    <a:lnTo>
                      <a:pt x="238" y="264"/>
                    </a:lnTo>
                    <a:lnTo>
                      <a:pt x="238" y="260"/>
                    </a:lnTo>
                    <a:lnTo>
                      <a:pt x="238" y="258"/>
                    </a:lnTo>
                    <a:lnTo>
                      <a:pt x="182" y="136"/>
                    </a:lnTo>
                    <a:lnTo>
                      <a:pt x="238" y="14"/>
                    </a:lnTo>
                    <a:lnTo>
                      <a:pt x="238" y="14"/>
                    </a:lnTo>
                    <a:lnTo>
                      <a:pt x="238" y="10"/>
                    </a:lnTo>
                    <a:lnTo>
                      <a:pt x="238" y="6"/>
                    </a:lnTo>
                    <a:lnTo>
                      <a:pt x="236" y="2"/>
                    </a:lnTo>
                    <a:lnTo>
                      <a:pt x="234" y="0"/>
                    </a:lnTo>
                    <a:lnTo>
                      <a:pt x="234" y="0"/>
                    </a:lnTo>
                    <a:lnTo>
                      <a:pt x="230" y="0"/>
                    </a:lnTo>
                    <a:lnTo>
                      <a:pt x="226" y="0"/>
                    </a:lnTo>
                    <a:lnTo>
                      <a:pt x="222" y="0"/>
                    </a:lnTo>
                    <a:lnTo>
                      <a:pt x="220" y="4"/>
                    </a:lnTo>
                    <a:lnTo>
                      <a:pt x="142" y="112"/>
                    </a:lnTo>
                    <a:lnTo>
                      <a:pt x="10" y="126"/>
                    </a:lnTo>
                    <a:lnTo>
                      <a:pt x="10" y="126"/>
                    </a:lnTo>
                    <a:lnTo>
                      <a:pt x="6" y="126"/>
                    </a:lnTo>
                    <a:lnTo>
                      <a:pt x="2" y="128"/>
                    </a:lnTo>
                    <a:lnTo>
                      <a:pt x="0" y="132"/>
                    </a:lnTo>
                    <a:lnTo>
                      <a:pt x="0" y="136"/>
                    </a:lnTo>
                    <a:lnTo>
                      <a:pt x="0" y="136"/>
                    </a:lnTo>
                    <a:lnTo>
                      <a:pt x="0" y="140"/>
                    </a:lnTo>
                    <a:lnTo>
                      <a:pt x="2" y="142"/>
                    </a:lnTo>
                    <a:lnTo>
                      <a:pt x="6" y="144"/>
                    </a:lnTo>
                    <a:lnTo>
                      <a:pt x="10" y="146"/>
                    </a:lnTo>
                    <a:lnTo>
                      <a:pt x="142" y="158"/>
                    </a:lnTo>
                    <a:lnTo>
                      <a:pt x="220" y="268"/>
                    </a:lnTo>
                    <a:lnTo>
                      <a:pt x="220" y="268"/>
                    </a:lnTo>
                    <a:lnTo>
                      <a:pt x="224" y="270"/>
                    </a:lnTo>
                    <a:lnTo>
                      <a:pt x="228" y="272"/>
                    </a:lnTo>
                    <a:lnTo>
                      <a:pt x="228" y="272"/>
                    </a:lnTo>
                    <a:close/>
                    <a:moveTo>
                      <a:pt x="166" y="146"/>
                    </a:moveTo>
                    <a:lnTo>
                      <a:pt x="166" y="146"/>
                    </a:lnTo>
                    <a:lnTo>
                      <a:pt x="162" y="150"/>
                    </a:lnTo>
                    <a:lnTo>
                      <a:pt x="156" y="150"/>
                    </a:lnTo>
                    <a:lnTo>
                      <a:pt x="150" y="150"/>
                    </a:lnTo>
                    <a:lnTo>
                      <a:pt x="144" y="146"/>
                    </a:lnTo>
                    <a:lnTo>
                      <a:pt x="144" y="146"/>
                    </a:lnTo>
                    <a:lnTo>
                      <a:pt x="142" y="142"/>
                    </a:lnTo>
                    <a:lnTo>
                      <a:pt x="140" y="136"/>
                    </a:lnTo>
                    <a:lnTo>
                      <a:pt x="142" y="130"/>
                    </a:lnTo>
                    <a:lnTo>
                      <a:pt x="144" y="124"/>
                    </a:lnTo>
                    <a:lnTo>
                      <a:pt x="144" y="124"/>
                    </a:lnTo>
                    <a:lnTo>
                      <a:pt x="150" y="122"/>
                    </a:lnTo>
                    <a:lnTo>
                      <a:pt x="156" y="120"/>
                    </a:lnTo>
                    <a:lnTo>
                      <a:pt x="162" y="122"/>
                    </a:lnTo>
                    <a:lnTo>
                      <a:pt x="166" y="124"/>
                    </a:lnTo>
                    <a:lnTo>
                      <a:pt x="166" y="124"/>
                    </a:lnTo>
                    <a:lnTo>
                      <a:pt x="170" y="130"/>
                    </a:lnTo>
                    <a:lnTo>
                      <a:pt x="172" y="136"/>
                    </a:lnTo>
                    <a:lnTo>
                      <a:pt x="170" y="142"/>
                    </a:lnTo>
                    <a:lnTo>
                      <a:pt x="166" y="146"/>
                    </a:lnTo>
                    <a:lnTo>
                      <a:pt x="166" y="146"/>
                    </a:lnTo>
                    <a:close/>
                    <a:moveTo>
                      <a:pt x="132" y="398"/>
                    </a:moveTo>
                    <a:lnTo>
                      <a:pt x="144" y="184"/>
                    </a:lnTo>
                    <a:lnTo>
                      <a:pt x="170" y="222"/>
                    </a:lnTo>
                    <a:lnTo>
                      <a:pt x="180" y="408"/>
                    </a:lnTo>
                    <a:lnTo>
                      <a:pt x="180" y="408"/>
                    </a:lnTo>
                    <a:lnTo>
                      <a:pt x="156" y="404"/>
                    </a:lnTo>
                    <a:lnTo>
                      <a:pt x="132" y="398"/>
                    </a:lnTo>
                    <a:lnTo>
                      <a:pt x="132" y="398"/>
                    </a:lnTo>
                    <a:close/>
                    <a:moveTo>
                      <a:pt x="392" y="196"/>
                    </a:moveTo>
                    <a:lnTo>
                      <a:pt x="392" y="196"/>
                    </a:lnTo>
                    <a:lnTo>
                      <a:pt x="398" y="194"/>
                    </a:lnTo>
                    <a:lnTo>
                      <a:pt x="402" y="188"/>
                    </a:lnTo>
                    <a:lnTo>
                      <a:pt x="402" y="188"/>
                    </a:lnTo>
                    <a:lnTo>
                      <a:pt x="402" y="184"/>
                    </a:lnTo>
                    <a:lnTo>
                      <a:pt x="400" y="180"/>
                    </a:lnTo>
                    <a:lnTo>
                      <a:pt x="398" y="178"/>
                    </a:lnTo>
                    <a:lnTo>
                      <a:pt x="396" y="176"/>
                    </a:lnTo>
                    <a:lnTo>
                      <a:pt x="314" y="144"/>
                    </a:lnTo>
                    <a:lnTo>
                      <a:pt x="282" y="62"/>
                    </a:lnTo>
                    <a:lnTo>
                      <a:pt x="282" y="62"/>
                    </a:lnTo>
                    <a:lnTo>
                      <a:pt x="280" y="60"/>
                    </a:lnTo>
                    <a:lnTo>
                      <a:pt x="278" y="58"/>
                    </a:lnTo>
                    <a:lnTo>
                      <a:pt x="274" y="56"/>
                    </a:lnTo>
                    <a:lnTo>
                      <a:pt x="270" y="56"/>
                    </a:lnTo>
                    <a:lnTo>
                      <a:pt x="270" y="56"/>
                    </a:lnTo>
                    <a:lnTo>
                      <a:pt x="266" y="58"/>
                    </a:lnTo>
                    <a:lnTo>
                      <a:pt x="264" y="60"/>
                    </a:lnTo>
                    <a:lnTo>
                      <a:pt x="262" y="64"/>
                    </a:lnTo>
                    <a:lnTo>
                      <a:pt x="262" y="68"/>
                    </a:lnTo>
                    <a:lnTo>
                      <a:pt x="278" y="154"/>
                    </a:lnTo>
                    <a:lnTo>
                      <a:pt x="234" y="208"/>
                    </a:lnTo>
                    <a:lnTo>
                      <a:pt x="244" y="230"/>
                    </a:lnTo>
                    <a:lnTo>
                      <a:pt x="304" y="180"/>
                    </a:lnTo>
                    <a:lnTo>
                      <a:pt x="390" y="196"/>
                    </a:lnTo>
                    <a:lnTo>
                      <a:pt x="390" y="196"/>
                    </a:lnTo>
                    <a:lnTo>
                      <a:pt x="392" y="196"/>
                    </a:lnTo>
                    <a:lnTo>
                      <a:pt x="392" y="196"/>
                    </a:lnTo>
                    <a:close/>
                    <a:moveTo>
                      <a:pt x="306" y="168"/>
                    </a:moveTo>
                    <a:lnTo>
                      <a:pt x="306" y="168"/>
                    </a:lnTo>
                    <a:lnTo>
                      <a:pt x="302" y="172"/>
                    </a:lnTo>
                    <a:lnTo>
                      <a:pt x="298" y="172"/>
                    </a:lnTo>
                    <a:lnTo>
                      <a:pt x="294" y="172"/>
                    </a:lnTo>
                    <a:lnTo>
                      <a:pt x="290" y="168"/>
                    </a:lnTo>
                    <a:lnTo>
                      <a:pt x="290" y="168"/>
                    </a:lnTo>
                    <a:lnTo>
                      <a:pt x="288" y="164"/>
                    </a:lnTo>
                    <a:lnTo>
                      <a:pt x="286" y="160"/>
                    </a:lnTo>
                    <a:lnTo>
                      <a:pt x="288" y="156"/>
                    </a:lnTo>
                    <a:lnTo>
                      <a:pt x="290" y="152"/>
                    </a:lnTo>
                    <a:lnTo>
                      <a:pt x="290" y="152"/>
                    </a:lnTo>
                    <a:lnTo>
                      <a:pt x="294" y="150"/>
                    </a:lnTo>
                    <a:lnTo>
                      <a:pt x="298" y="148"/>
                    </a:lnTo>
                    <a:lnTo>
                      <a:pt x="302" y="150"/>
                    </a:lnTo>
                    <a:lnTo>
                      <a:pt x="306" y="152"/>
                    </a:lnTo>
                    <a:lnTo>
                      <a:pt x="306" y="152"/>
                    </a:lnTo>
                    <a:lnTo>
                      <a:pt x="310" y="156"/>
                    </a:lnTo>
                    <a:lnTo>
                      <a:pt x="310" y="160"/>
                    </a:lnTo>
                    <a:lnTo>
                      <a:pt x="310" y="164"/>
                    </a:lnTo>
                    <a:lnTo>
                      <a:pt x="306" y="168"/>
                    </a:lnTo>
                    <a:lnTo>
                      <a:pt x="306" y="168"/>
                    </a:lnTo>
                    <a:close/>
                    <a:moveTo>
                      <a:pt x="286" y="208"/>
                    </a:moveTo>
                    <a:lnTo>
                      <a:pt x="306" y="192"/>
                    </a:lnTo>
                    <a:lnTo>
                      <a:pt x="310" y="192"/>
                    </a:lnTo>
                    <a:lnTo>
                      <a:pt x="318" y="366"/>
                    </a:lnTo>
                    <a:lnTo>
                      <a:pt x="318" y="366"/>
                    </a:lnTo>
                    <a:lnTo>
                      <a:pt x="298" y="380"/>
                    </a:lnTo>
                    <a:lnTo>
                      <a:pt x="276" y="390"/>
                    </a:lnTo>
                    <a:lnTo>
                      <a:pt x="286" y="20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600" dirty="0"/>
              </a:p>
            </p:txBody>
          </p:sp>
        </p:grp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DEB5B358-5F82-E043-AC45-84FDB38DE8D9}"/>
              </a:ext>
            </a:extLst>
          </p:cNvPr>
          <p:cNvGrpSpPr/>
          <p:nvPr/>
        </p:nvGrpSpPr>
        <p:grpSpPr>
          <a:xfrm>
            <a:off x="464641" y="1532726"/>
            <a:ext cx="339400" cy="339400"/>
            <a:chOff x="427628" y="1833131"/>
            <a:chExt cx="457200" cy="457200"/>
          </a:xfrm>
        </p:grpSpPr>
        <p:sp>
          <p:nvSpPr>
            <p:cNvPr id="110" name="Teardrop 109">
              <a:extLst>
                <a:ext uri="{FF2B5EF4-FFF2-40B4-BE49-F238E27FC236}">
                  <a16:creationId xmlns:a16="http://schemas.microsoft.com/office/drawing/2014/main" id="{9B4FBE9A-FCE2-A444-845B-5F9A49FDE5B0}"/>
                </a:ext>
              </a:extLst>
            </p:cNvPr>
            <p:cNvSpPr/>
            <p:nvPr/>
          </p:nvSpPr>
          <p:spPr bwMode="ltGray">
            <a:xfrm rot="2700000">
              <a:off x="427628" y="1833131"/>
              <a:ext cx="457200" cy="457200"/>
            </a:xfrm>
            <a:prstGeom prst="teardrop">
              <a:avLst>
                <a:gd name="adj" fmla="val 151405"/>
              </a:avLst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>
                <a:solidFill>
                  <a:srgbClr val="FFFFFF"/>
                </a:solidFill>
                <a:latin typeface="+mj-lt"/>
              </a:endParaRPr>
            </a:p>
          </p:txBody>
        </p: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382827DF-E185-814F-A2B6-8E22881E8924}"/>
                </a:ext>
              </a:extLst>
            </p:cNvPr>
            <p:cNvGrpSpPr/>
            <p:nvPr/>
          </p:nvGrpSpPr>
          <p:grpSpPr>
            <a:xfrm>
              <a:off x="452222" y="1855085"/>
              <a:ext cx="411480" cy="411480"/>
              <a:chOff x="451708" y="1909630"/>
              <a:chExt cx="612000" cy="612000"/>
            </a:xfrm>
          </p:grpSpPr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BE8C3F8E-A689-5544-AA63-432763DF0593}"/>
                  </a:ext>
                </a:extLst>
              </p:cNvPr>
              <p:cNvSpPr/>
              <p:nvPr/>
            </p:nvSpPr>
            <p:spPr bwMode="ltGray">
              <a:xfrm>
                <a:off x="451708" y="1909630"/>
                <a:ext cx="612000" cy="612000"/>
              </a:xfrm>
              <a:prstGeom prst="ellipse">
                <a:avLst/>
              </a:prstGeom>
              <a:solidFill>
                <a:srgbClr val="57575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>
                  <a:solidFill>
                    <a:srgbClr val="FFFFFF"/>
                  </a:solidFill>
                  <a:latin typeface="+mj-lt"/>
                </a:endParaRPr>
              </a:p>
            </p:txBody>
          </p:sp>
          <p:sp>
            <p:nvSpPr>
              <p:cNvPr id="113" name="Freeform 4843">
                <a:extLst>
                  <a:ext uri="{FF2B5EF4-FFF2-40B4-BE49-F238E27FC236}">
                    <a16:creationId xmlns:a16="http://schemas.microsoft.com/office/drawing/2014/main" id="{A73E3456-4BF2-8049-BDD7-0014550DBE8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9928" y="1979495"/>
                <a:ext cx="502032" cy="487410"/>
              </a:xfrm>
              <a:custGeom>
                <a:avLst/>
                <a:gdLst>
                  <a:gd name="T0" fmla="*/ 376 w 412"/>
                  <a:gd name="T1" fmla="*/ 96 h 400"/>
                  <a:gd name="T2" fmla="*/ 382 w 412"/>
                  <a:gd name="T3" fmla="*/ 126 h 400"/>
                  <a:gd name="T4" fmla="*/ 356 w 412"/>
                  <a:gd name="T5" fmla="*/ 144 h 400"/>
                  <a:gd name="T6" fmla="*/ 328 w 412"/>
                  <a:gd name="T7" fmla="*/ 116 h 400"/>
                  <a:gd name="T8" fmla="*/ 344 w 412"/>
                  <a:gd name="T9" fmla="*/ 90 h 400"/>
                  <a:gd name="T10" fmla="*/ 374 w 412"/>
                  <a:gd name="T11" fmla="*/ 156 h 400"/>
                  <a:gd name="T12" fmla="*/ 320 w 412"/>
                  <a:gd name="T13" fmla="*/ 156 h 400"/>
                  <a:gd name="T14" fmla="*/ 314 w 412"/>
                  <a:gd name="T15" fmla="*/ 204 h 400"/>
                  <a:gd name="T16" fmla="*/ 370 w 412"/>
                  <a:gd name="T17" fmla="*/ 268 h 400"/>
                  <a:gd name="T18" fmla="*/ 404 w 412"/>
                  <a:gd name="T19" fmla="*/ 246 h 400"/>
                  <a:gd name="T20" fmla="*/ 410 w 412"/>
                  <a:gd name="T21" fmla="*/ 166 h 400"/>
                  <a:gd name="T22" fmla="*/ 398 w 412"/>
                  <a:gd name="T23" fmla="*/ 156 h 400"/>
                  <a:gd name="T24" fmla="*/ 98 w 412"/>
                  <a:gd name="T25" fmla="*/ 156 h 400"/>
                  <a:gd name="T26" fmla="*/ 56 w 412"/>
                  <a:gd name="T27" fmla="*/ 182 h 400"/>
                  <a:gd name="T28" fmla="*/ 14 w 412"/>
                  <a:gd name="T29" fmla="*/ 156 h 400"/>
                  <a:gd name="T30" fmla="*/ 2 w 412"/>
                  <a:gd name="T31" fmla="*/ 166 h 400"/>
                  <a:gd name="T32" fmla="*/ 8 w 412"/>
                  <a:gd name="T33" fmla="*/ 246 h 400"/>
                  <a:gd name="T34" fmla="*/ 42 w 412"/>
                  <a:gd name="T35" fmla="*/ 268 h 400"/>
                  <a:gd name="T36" fmla="*/ 98 w 412"/>
                  <a:gd name="T37" fmla="*/ 204 h 400"/>
                  <a:gd name="T38" fmla="*/ 172 w 412"/>
                  <a:gd name="T39" fmla="*/ 50 h 400"/>
                  <a:gd name="T40" fmla="*/ 192 w 412"/>
                  <a:gd name="T41" fmla="*/ 68 h 400"/>
                  <a:gd name="T42" fmla="*/ 214 w 412"/>
                  <a:gd name="T43" fmla="*/ 70 h 400"/>
                  <a:gd name="T44" fmla="*/ 236 w 412"/>
                  <a:gd name="T45" fmla="*/ 56 h 400"/>
                  <a:gd name="T46" fmla="*/ 242 w 412"/>
                  <a:gd name="T47" fmla="*/ 36 h 400"/>
                  <a:gd name="T48" fmla="*/ 232 w 412"/>
                  <a:gd name="T49" fmla="*/ 10 h 400"/>
                  <a:gd name="T50" fmla="*/ 206 w 412"/>
                  <a:gd name="T51" fmla="*/ 0 h 400"/>
                  <a:gd name="T52" fmla="*/ 186 w 412"/>
                  <a:gd name="T53" fmla="*/ 6 h 400"/>
                  <a:gd name="T54" fmla="*/ 170 w 412"/>
                  <a:gd name="T55" fmla="*/ 28 h 400"/>
                  <a:gd name="T56" fmla="*/ 206 w 412"/>
                  <a:gd name="T57" fmla="*/ 400 h 400"/>
                  <a:gd name="T58" fmla="*/ 296 w 412"/>
                  <a:gd name="T59" fmla="*/ 378 h 400"/>
                  <a:gd name="T60" fmla="*/ 366 w 412"/>
                  <a:gd name="T61" fmla="*/ 322 h 400"/>
                  <a:gd name="T62" fmla="*/ 320 w 412"/>
                  <a:gd name="T63" fmla="*/ 250 h 400"/>
                  <a:gd name="T64" fmla="*/ 244 w 412"/>
                  <a:gd name="T65" fmla="*/ 200 h 400"/>
                  <a:gd name="T66" fmla="*/ 206 w 412"/>
                  <a:gd name="T67" fmla="*/ 194 h 400"/>
                  <a:gd name="T68" fmla="*/ 158 w 412"/>
                  <a:gd name="T69" fmla="*/ 234 h 400"/>
                  <a:gd name="T70" fmla="*/ 140 w 412"/>
                  <a:gd name="T71" fmla="*/ 262 h 400"/>
                  <a:gd name="T72" fmla="*/ 118 w 412"/>
                  <a:gd name="T73" fmla="*/ 262 h 400"/>
                  <a:gd name="T74" fmla="*/ 100 w 412"/>
                  <a:gd name="T75" fmla="*/ 244 h 400"/>
                  <a:gd name="T76" fmla="*/ 46 w 412"/>
                  <a:gd name="T77" fmla="*/ 322 h 400"/>
                  <a:gd name="T78" fmla="*/ 96 w 412"/>
                  <a:gd name="T79" fmla="*/ 368 h 400"/>
                  <a:gd name="T80" fmla="*/ 182 w 412"/>
                  <a:gd name="T81" fmla="*/ 398 h 400"/>
                  <a:gd name="T82" fmla="*/ 28 w 412"/>
                  <a:gd name="T83" fmla="*/ 116 h 400"/>
                  <a:gd name="T84" fmla="*/ 56 w 412"/>
                  <a:gd name="T85" fmla="*/ 144 h 400"/>
                  <a:gd name="T86" fmla="*/ 82 w 412"/>
                  <a:gd name="T87" fmla="*/ 126 h 400"/>
                  <a:gd name="T88" fmla="*/ 76 w 412"/>
                  <a:gd name="T89" fmla="*/ 96 h 400"/>
                  <a:gd name="T90" fmla="*/ 46 w 412"/>
                  <a:gd name="T91" fmla="*/ 90 h 400"/>
                  <a:gd name="T92" fmla="*/ 28 w 412"/>
                  <a:gd name="T93" fmla="*/ 116 h 400"/>
                  <a:gd name="T94" fmla="*/ 300 w 412"/>
                  <a:gd name="T95" fmla="*/ 116 h 400"/>
                  <a:gd name="T96" fmla="*/ 298 w 412"/>
                  <a:gd name="T97" fmla="*/ 102 h 400"/>
                  <a:gd name="T98" fmla="*/ 268 w 412"/>
                  <a:gd name="T99" fmla="*/ 82 h 400"/>
                  <a:gd name="T100" fmla="*/ 144 w 412"/>
                  <a:gd name="T101" fmla="*/ 82 h 400"/>
                  <a:gd name="T102" fmla="*/ 122 w 412"/>
                  <a:gd name="T103" fmla="*/ 92 h 400"/>
                  <a:gd name="T104" fmla="*/ 112 w 412"/>
                  <a:gd name="T105" fmla="*/ 116 h 400"/>
                  <a:gd name="T106" fmla="*/ 114 w 412"/>
                  <a:gd name="T107" fmla="*/ 240 h 400"/>
                  <a:gd name="T108" fmla="*/ 128 w 412"/>
                  <a:gd name="T109" fmla="*/ 248 h 400"/>
                  <a:gd name="T110" fmla="*/ 144 w 412"/>
                  <a:gd name="T111" fmla="*/ 234 h 400"/>
                  <a:gd name="T112" fmla="*/ 154 w 412"/>
                  <a:gd name="T113" fmla="*/ 140 h 400"/>
                  <a:gd name="T114" fmla="*/ 158 w 412"/>
                  <a:gd name="T115" fmla="*/ 170 h 400"/>
                  <a:gd name="T116" fmla="*/ 230 w 412"/>
                  <a:gd name="T117" fmla="*/ 164 h 400"/>
                  <a:gd name="T118" fmla="*/ 254 w 412"/>
                  <a:gd name="T119" fmla="*/ 150 h 400"/>
                  <a:gd name="T120" fmla="*/ 268 w 412"/>
                  <a:gd name="T121" fmla="*/ 176 h 400"/>
                  <a:gd name="T122" fmla="*/ 300 w 412"/>
                  <a:gd name="T123" fmla="*/ 192 h 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12" h="400">
                    <a:moveTo>
                      <a:pt x="356" y="88"/>
                    </a:moveTo>
                    <a:lnTo>
                      <a:pt x="356" y="88"/>
                    </a:lnTo>
                    <a:lnTo>
                      <a:pt x="366" y="90"/>
                    </a:lnTo>
                    <a:lnTo>
                      <a:pt x="376" y="96"/>
                    </a:lnTo>
                    <a:lnTo>
                      <a:pt x="382" y="104"/>
                    </a:lnTo>
                    <a:lnTo>
                      <a:pt x="384" y="116"/>
                    </a:lnTo>
                    <a:lnTo>
                      <a:pt x="384" y="116"/>
                    </a:lnTo>
                    <a:lnTo>
                      <a:pt x="382" y="126"/>
                    </a:lnTo>
                    <a:lnTo>
                      <a:pt x="376" y="136"/>
                    </a:lnTo>
                    <a:lnTo>
                      <a:pt x="366" y="142"/>
                    </a:lnTo>
                    <a:lnTo>
                      <a:pt x="356" y="144"/>
                    </a:lnTo>
                    <a:lnTo>
                      <a:pt x="356" y="144"/>
                    </a:lnTo>
                    <a:lnTo>
                      <a:pt x="344" y="142"/>
                    </a:lnTo>
                    <a:lnTo>
                      <a:pt x="336" y="136"/>
                    </a:lnTo>
                    <a:lnTo>
                      <a:pt x="330" y="126"/>
                    </a:lnTo>
                    <a:lnTo>
                      <a:pt x="328" y="116"/>
                    </a:lnTo>
                    <a:lnTo>
                      <a:pt x="328" y="116"/>
                    </a:lnTo>
                    <a:lnTo>
                      <a:pt x="330" y="104"/>
                    </a:lnTo>
                    <a:lnTo>
                      <a:pt x="336" y="96"/>
                    </a:lnTo>
                    <a:lnTo>
                      <a:pt x="344" y="90"/>
                    </a:lnTo>
                    <a:lnTo>
                      <a:pt x="356" y="88"/>
                    </a:lnTo>
                    <a:lnTo>
                      <a:pt x="356" y="88"/>
                    </a:lnTo>
                    <a:close/>
                    <a:moveTo>
                      <a:pt x="392" y="156"/>
                    </a:moveTo>
                    <a:lnTo>
                      <a:pt x="374" y="156"/>
                    </a:lnTo>
                    <a:lnTo>
                      <a:pt x="356" y="182"/>
                    </a:lnTo>
                    <a:lnTo>
                      <a:pt x="338" y="156"/>
                    </a:lnTo>
                    <a:lnTo>
                      <a:pt x="320" y="156"/>
                    </a:lnTo>
                    <a:lnTo>
                      <a:pt x="320" y="156"/>
                    </a:lnTo>
                    <a:lnTo>
                      <a:pt x="314" y="156"/>
                    </a:lnTo>
                    <a:lnTo>
                      <a:pt x="314" y="156"/>
                    </a:lnTo>
                    <a:lnTo>
                      <a:pt x="314" y="158"/>
                    </a:lnTo>
                    <a:lnTo>
                      <a:pt x="314" y="204"/>
                    </a:lnTo>
                    <a:lnTo>
                      <a:pt x="314" y="204"/>
                    </a:lnTo>
                    <a:lnTo>
                      <a:pt x="336" y="224"/>
                    </a:lnTo>
                    <a:lnTo>
                      <a:pt x="354" y="244"/>
                    </a:lnTo>
                    <a:lnTo>
                      <a:pt x="370" y="268"/>
                    </a:lnTo>
                    <a:lnTo>
                      <a:pt x="386" y="294"/>
                    </a:lnTo>
                    <a:lnTo>
                      <a:pt x="386" y="294"/>
                    </a:lnTo>
                    <a:lnTo>
                      <a:pt x="396" y="270"/>
                    </a:lnTo>
                    <a:lnTo>
                      <a:pt x="404" y="246"/>
                    </a:lnTo>
                    <a:lnTo>
                      <a:pt x="410" y="220"/>
                    </a:lnTo>
                    <a:lnTo>
                      <a:pt x="412" y="194"/>
                    </a:lnTo>
                    <a:lnTo>
                      <a:pt x="412" y="194"/>
                    </a:lnTo>
                    <a:lnTo>
                      <a:pt x="410" y="166"/>
                    </a:lnTo>
                    <a:lnTo>
                      <a:pt x="410" y="166"/>
                    </a:lnTo>
                    <a:lnTo>
                      <a:pt x="406" y="162"/>
                    </a:lnTo>
                    <a:lnTo>
                      <a:pt x="402" y="158"/>
                    </a:lnTo>
                    <a:lnTo>
                      <a:pt x="398" y="156"/>
                    </a:lnTo>
                    <a:lnTo>
                      <a:pt x="392" y="156"/>
                    </a:lnTo>
                    <a:lnTo>
                      <a:pt x="392" y="156"/>
                    </a:lnTo>
                    <a:close/>
                    <a:moveTo>
                      <a:pt x="98" y="204"/>
                    </a:moveTo>
                    <a:lnTo>
                      <a:pt x="98" y="156"/>
                    </a:lnTo>
                    <a:lnTo>
                      <a:pt x="98" y="156"/>
                    </a:lnTo>
                    <a:lnTo>
                      <a:pt x="92" y="156"/>
                    </a:lnTo>
                    <a:lnTo>
                      <a:pt x="74" y="156"/>
                    </a:lnTo>
                    <a:lnTo>
                      <a:pt x="56" y="182"/>
                    </a:lnTo>
                    <a:lnTo>
                      <a:pt x="38" y="156"/>
                    </a:lnTo>
                    <a:lnTo>
                      <a:pt x="20" y="156"/>
                    </a:lnTo>
                    <a:lnTo>
                      <a:pt x="20" y="156"/>
                    </a:lnTo>
                    <a:lnTo>
                      <a:pt x="14" y="156"/>
                    </a:lnTo>
                    <a:lnTo>
                      <a:pt x="10" y="158"/>
                    </a:lnTo>
                    <a:lnTo>
                      <a:pt x="6" y="162"/>
                    </a:lnTo>
                    <a:lnTo>
                      <a:pt x="2" y="166"/>
                    </a:lnTo>
                    <a:lnTo>
                      <a:pt x="2" y="166"/>
                    </a:lnTo>
                    <a:lnTo>
                      <a:pt x="0" y="194"/>
                    </a:lnTo>
                    <a:lnTo>
                      <a:pt x="0" y="194"/>
                    </a:lnTo>
                    <a:lnTo>
                      <a:pt x="2" y="220"/>
                    </a:lnTo>
                    <a:lnTo>
                      <a:pt x="8" y="246"/>
                    </a:lnTo>
                    <a:lnTo>
                      <a:pt x="16" y="270"/>
                    </a:lnTo>
                    <a:lnTo>
                      <a:pt x="26" y="294"/>
                    </a:lnTo>
                    <a:lnTo>
                      <a:pt x="26" y="294"/>
                    </a:lnTo>
                    <a:lnTo>
                      <a:pt x="42" y="268"/>
                    </a:lnTo>
                    <a:lnTo>
                      <a:pt x="58" y="244"/>
                    </a:lnTo>
                    <a:lnTo>
                      <a:pt x="76" y="224"/>
                    </a:lnTo>
                    <a:lnTo>
                      <a:pt x="98" y="204"/>
                    </a:lnTo>
                    <a:lnTo>
                      <a:pt x="98" y="204"/>
                    </a:lnTo>
                    <a:close/>
                    <a:moveTo>
                      <a:pt x="170" y="36"/>
                    </a:moveTo>
                    <a:lnTo>
                      <a:pt x="170" y="36"/>
                    </a:lnTo>
                    <a:lnTo>
                      <a:pt x="170" y="42"/>
                    </a:lnTo>
                    <a:lnTo>
                      <a:pt x="172" y="50"/>
                    </a:lnTo>
                    <a:lnTo>
                      <a:pt x="176" y="56"/>
                    </a:lnTo>
                    <a:lnTo>
                      <a:pt x="180" y="60"/>
                    </a:lnTo>
                    <a:lnTo>
                      <a:pt x="186" y="66"/>
                    </a:lnTo>
                    <a:lnTo>
                      <a:pt x="192" y="68"/>
                    </a:lnTo>
                    <a:lnTo>
                      <a:pt x="198" y="70"/>
                    </a:lnTo>
                    <a:lnTo>
                      <a:pt x="206" y="72"/>
                    </a:lnTo>
                    <a:lnTo>
                      <a:pt x="206" y="72"/>
                    </a:lnTo>
                    <a:lnTo>
                      <a:pt x="214" y="70"/>
                    </a:lnTo>
                    <a:lnTo>
                      <a:pt x="220" y="68"/>
                    </a:lnTo>
                    <a:lnTo>
                      <a:pt x="226" y="66"/>
                    </a:lnTo>
                    <a:lnTo>
                      <a:pt x="232" y="60"/>
                    </a:lnTo>
                    <a:lnTo>
                      <a:pt x="236" y="56"/>
                    </a:lnTo>
                    <a:lnTo>
                      <a:pt x="240" y="50"/>
                    </a:lnTo>
                    <a:lnTo>
                      <a:pt x="242" y="42"/>
                    </a:lnTo>
                    <a:lnTo>
                      <a:pt x="242" y="36"/>
                    </a:lnTo>
                    <a:lnTo>
                      <a:pt x="242" y="36"/>
                    </a:lnTo>
                    <a:lnTo>
                      <a:pt x="242" y="28"/>
                    </a:lnTo>
                    <a:lnTo>
                      <a:pt x="240" y="22"/>
                    </a:lnTo>
                    <a:lnTo>
                      <a:pt x="236" y="16"/>
                    </a:lnTo>
                    <a:lnTo>
                      <a:pt x="232" y="10"/>
                    </a:lnTo>
                    <a:lnTo>
                      <a:pt x="226" y="6"/>
                    </a:lnTo>
                    <a:lnTo>
                      <a:pt x="220" y="2"/>
                    </a:lnTo>
                    <a:lnTo>
                      <a:pt x="214" y="0"/>
                    </a:lnTo>
                    <a:lnTo>
                      <a:pt x="206" y="0"/>
                    </a:lnTo>
                    <a:lnTo>
                      <a:pt x="206" y="0"/>
                    </a:lnTo>
                    <a:lnTo>
                      <a:pt x="198" y="0"/>
                    </a:lnTo>
                    <a:lnTo>
                      <a:pt x="192" y="2"/>
                    </a:lnTo>
                    <a:lnTo>
                      <a:pt x="186" y="6"/>
                    </a:lnTo>
                    <a:lnTo>
                      <a:pt x="180" y="10"/>
                    </a:lnTo>
                    <a:lnTo>
                      <a:pt x="176" y="16"/>
                    </a:lnTo>
                    <a:lnTo>
                      <a:pt x="172" y="22"/>
                    </a:lnTo>
                    <a:lnTo>
                      <a:pt x="170" y="28"/>
                    </a:lnTo>
                    <a:lnTo>
                      <a:pt x="170" y="36"/>
                    </a:lnTo>
                    <a:lnTo>
                      <a:pt x="170" y="36"/>
                    </a:lnTo>
                    <a:close/>
                    <a:moveTo>
                      <a:pt x="206" y="400"/>
                    </a:moveTo>
                    <a:lnTo>
                      <a:pt x="206" y="400"/>
                    </a:lnTo>
                    <a:lnTo>
                      <a:pt x="230" y="398"/>
                    </a:lnTo>
                    <a:lnTo>
                      <a:pt x="254" y="394"/>
                    </a:lnTo>
                    <a:lnTo>
                      <a:pt x="276" y="388"/>
                    </a:lnTo>
                    <a:lnTo>
                      <a:pt x="296" y="378"/>
                    </a:lnTo>
                    <a:lnTo>
                      <a:pt x="316" y="368"/>
                    </a:lnTo>
                    <a:lnTo>
                      <a:pt x="334" y="354"/>
                    </a:lnTo>
                    <a:lnTo>
                      <a:pt x="352" y="338"/>
                    </a:lnTo>
                    <a:lnTo>
                      <a:pt x="366" y="322"/>
                    </a:lnTo>
                    <a:lnTo>
                      <a:pt x="366" y="322"/>
                    </a:lnTo>
                    <a:lnTo>
                      <a:pt x="352" y="296"/>
                    </a:lnTo>
                    <a:lnTo>
                      <a:pt x="336" y="272"/>
                    </a:lnTo>
                    <a:lnTo>
                      <a:pt x="320" y="250"/>
                    </a:lnTo>
                    <a:lnTo>
                      <a:pt x="300" y="232"/>
                    </a:lnTo>
                    <a:lnTo>
                      <a:pt x="280" y="216"/>
                    </a:lnTo>
                    <a:lnTo>
                      <a:pt x="256" y="204"/>
                    </a:lnTo>
                    <a:lnTo>
                      <a:pt x="244" y="200"/>
                    </a:lnTo>
                    <a:lnTo>
                      <a:pt x="232" y="196"/>
                    </a:lnTo>
                    <a:lnTo>
                      <a:pt x="220" y="194"/>
                    </a:lnTo>
                    <a:lnTo>
                      <a:pt x="206" y="194"/>
                    </a:lnTo>
                    <a:lnTo>
                      <a:pt x="206" y="194"/>
                    </a:lnTo>
                    <a:lnTo>
                      <a:pt x="182" y="196"/>
                    </a:lnTo>
                    <a:lnTo>
                      <a:pt x="158" y="202"/>
                    </a:lnTo>
                    <a:lnTo>
                      <a:pt x="158" y="234"/>
                    </a:lnTo>
                    <a:lnTo>
                      <a:pt x="158" y="234"/>
                    </a:lnTo>
                    <a:lnTo>
                      <a:pt x="158" y="240"/>
                    </a:lnTo>
                    <a:lnTo>
                      <a:pt x="156" y="244"/>
                    </a:lnTo>
                    <a:lnTo>
                      <a:pt x="150" y="254"/>
                    </a:lnTo>
                    <a:lnTo>
                      <a:pt x="140" y="262"/>
                    </a:lnTo>
                    <a:lnTo>
                      <a:pt x="134" y="264"/>
                    </a:lnTo>
                    <a:lnTo>
                      <a:pt x="128" y="264"/>
                    </a:lnTo>
                    <a:lnTo>
                      <a:pt x="128" y="264"/>
                    </a:lnTo>
                    <a:lnTo>
                      <a:pt x="118" y="262"/>
                    </a:lnTo>
                    <a:lnTo>
                      <a:pt x="110" y="258"/>
                    </a:lnTo>
                    <a:lnTo>
                      <a:pt x="104" y="252"/>
                    </a:lnTo>
                    <a:lnTo>
                      <a:pt x="100" y="244"/>
                    </a:lnTo>
                    <a:lnTo>
                      <a:pt x="100" y="244"/>
                    </a:lnTo>
                    <a:lnTo>
                      <a:pt x="84" y="260"/>
                    </a:lnTo>
                    <a:lnTo>
                      <a:pt x="70" y="280"/>
                    </a:lnTo>
                    <a:lnTo>
                      <a:pt x="58" y="300"/>
                    </a:lnTo>
                    <a:lnTo>
                      <a:pt x="46" y="322"/>
                    </a:lnTo>
                    <a:lnTo>
                      <a:pt x="46" y="322"/>
                    </a:lnTo>
                    <a:lnTo>
                      <a:pt x="60" y="338"/>
                    </a:lnTo>
                    <a:lnTo>
                      <a:pt x="78" y="354"/>
                    </a:lnTo>
                    <a:lnTo>
                      <a:pt x="96" y="368"/>
                    </a:lnTo>
                    <a:lnTo>
                      <a:pt x="116" y="378"/>
                    </a:lnTo>
                    <a:lnTo>
                      <a:pt x="136" y="388"/>
                    </a:lnTo>
                    <a:lnTo>
                      <a:pt x="158" y="394"/>
                    </a:lnTo>
                    <a:lnTo>
                      <a:pt x="182" y="398"/>
                    </a:lnTo>
                    <a:lnTo>
                      <a:pt x="206" y="400"/>
                    </a:lnTo>
                    <a:lnTo>
                      <a:pt x="206" y="400"/>
                    </a:lnTo>
                    <a:close/>
                    <a:moveTo>
                      <a:pt x="28" y="116"/>
                    </a:moveTo>
                    <a:lnTo>
                      <a:pt x="28" y="116"/>
                    </a:lnTo>
                    <a:lnTo>
                      <a:pt x="30" y="126"/>
                    </a:lnTo>
                    <a:lnTo>
                      <a:pt x="36" y="136"/>
                    </a:lnTo>
                    <a:lnTo>
                      <a:pt x="46" y="142"/>
                    </a:lnTo>
                    <a:lnTo>
                      <a:pt x="56" y="144"/>
                    </a:lnTo>
                    <a:lnTo>
                      <a:pt x="56" y="144"/>
                    </a:lnTo>
                    <a:lnTo>
                      <a:pt x="68" y="142"/>
                    </a:lnTo>
                    <a:lnTo>
                      <a:pt x="76" y="136"/>
                    </a:lnTo>
                    <a:lnTo>
                      <a:pt x="82" y="126"/>
                    </a:lnTo>
                    <a:lnTo>
                      <a:pt x="84" y="116"/>
                    </a:lnTo>
                    <a:lnTo>
                      <a:pt x="84" y="116"/>
                    </a:lnTo>
                    <a:lnTo>
                      <a:pt x="82" y="104"/>
                    </a:lnTo>
                    <a:lnTo>
                      <a:pt x="76" y="96"/>
                    </a:lnTo>
                    <a:lnTo>
                      <a:pt x="68" y="90"/>
                    </a:lnTo>
                    <a:lnTo>
                      <a:pt x="56" y="88"/>
                    </a:lnTo>
                    <a:lnTo>
                      <a:pt x="56" y="88"/>
                    </a:lnTo>
                    <a:lnTo>
                      <a:pt x="46" y="90"/>
                    </a:lnTo>
                    <a:lnTo>
                      <a:pt x="36" y="96"/>
                    </a:lnTo>
                    <a:lnTo>
                      <a:pt x="30" y="104"/>
                    </a:lnTo>
                    <a:lnTo>
                      <a:pt x="28" y="116"/>
                    </a:lnTo>
                    <a:lnTo>
                      <a:pt x="28" y="116"/>
                    </a:lnTo>
                    <a:close/>
                    <a:moveTo>
                      <a:pt x="300" y="192"/>
                    </a:moveTo>
                    <a:lnTo>
                      <a:pt x="300" y="116"/>
                    </a:lnTo>
                    <a:lnTo>
                      <a:pt x="300" y="116"/>
                    </a:lnTo>
                    <a:lnTo>
                      <a:pt x="300" y="116"/>
                    </a:lnTo>
                    <a:lnTo>
                      <a:pt x="300" y="114"/>
                    </a:lnTo>
                    <a:lnTo>
                      <a:pt x="300" y="114"/>
                    </a:lnTo>
                    <a:lnTo>
                      <a:pt x="300" y="108"/>
                    </a:lnTo>
                    <a:lnTo>
                      <a:pt x="298" y="102"/>
                    </a:lnTo>
                    <a:lnTo>
                      <a:pt x="290" y="92"/>
                    </a:lnTo>
                    <a:lnTo>
                      <a:pt x="280" y="84"/>
                    </a:lnTo>
                    <a:lnTo>
                      <a:pt x="274" y="82"/>
                    </a:lnTo>
                    <a:lnTo>
                      <a:pt x="268" y="82"/>
                    </a:lnTo>
                    <a:lnTo>
                      <a:pt x="232" y="82"/>
                    </a:lnTo>
                    <a:lnTo>
                      <a:pt x="206" y="116"/>
                    </a:lnTo>
                    <a:lnTo>
                      <a:pt x="180" y="82"/>
                    </a:lnTo>
                    <a:lnTo>
                      <a:pt x="144" y="82"/>
                    </a:lnTo>
                    <a:lnTo>
                      <a:pt x="144" y="82"/>
                    </a:lnTo>
                    <a:lnTo>
                      <a:pt x="138" y="82"/>
                    </a:lnTo>
                    <a:lnTo>
                      <a:pt x="132" y="84"/>
                    </a:lnTo>
                    <a:lnTo>
                      <a:pt x="122" y="92"/>
                    </a:lnTo>
                    <a:lnTo>
                      <a:pt x="114" y="102"/>
                    </a:lnTo>
                    <a:lnTo>
                      <a:pt x="112" y="108"/>
                    </a:lnTo>
                    <a:lnTo>
                      <a:pt x="112" y="114"/>
                    </a:lnTo>
                    <a:lnTo>
                      <a:pt x="112" y="116"/>
                    </a:lnTo>
                    <a:lnTo>
                      <a:pt x="112" y="130"/>
                    </a:lnTo>
                    <a:lnTo>
                      <a:pt x="112" y="234"/>
                    </a:lnTo>
                    <a:lnTo>
                      <a:pt x="112" y="234"/>
                    </a:lnTo>
                    <a:lnTo>
                      <a:pt x="114" y="240"/>
                    </a:lnTo>
                    <a:lnTo>
                      <a:pt x="116" y="244"/>
                    </a:lnTo>
                    <a:lnTo>
                      <a:pt x="122" y="248"/>
                    </a:lnTo>
                    <a:lnTo>
                      <a:pt x="128" y="248"/>
                    </a:lnTo>
                    <a:lnTo>
                      <a:pt x="128" y="248"/>
                    </a:lnTo>
                    <a:lnTo>
                      <a:pt x="134" y="248"/>
                    </a:lnTo>
                    <a:lnTo>
                      <a:pt x="138" y="244"/>
                    </a:lnTo>
                    <a:lnTo>
                      <a:pt x="142" y="240"/>
                    </a:lnTo>
                    <a:lnTo>
                      <a:pt x="144" y="234"/>
                    </a:lnTo>
                    <a:lnTo>
                      <a:pt x="144" y="130"/>
                    </a:lnTo>
                    <a:lnTo>
                      <a:pt x="144" y="130"/>
                    </a:lnTo>
                    <a:lnTo>
                      <a:pt x="150" y="134"/>
                    </a:lnTo>
                    <a:lnTo>
                      <a:pt x="154" y="140"/>
                    </a:lnTo>
                    <a:lnTo>
                      <a:pt x="158" y="148"/>
                    </a:lnTo>
                    <a:lnTo>
                      <a:pt x="158" y="156"/>
                    </a:lnTo>
                    <a:lnTo>
                      <a:pt x="158" y="170"/>
                    </a:lnTo>
                    <a:lnTo>
                      <a:pt x="158" y="170"/>
                    </a:lnTo>
                    <a:lnTo>
                      <a:pt x="182" y="164"/>
                    </a:lnTo>
                    <a:lnTo>
                      <a:pt x="206" y="162"/>
                    </a:lnTo>
                    <a:lnTo>
                      <a:pt x="206" y="162"/>
                    </a:lnTo>
                    <a:lnTo>
                      <a:pt x="230" y="164"/>
                    </a:lnTo>
                    <a:lnTo>
                      <a:pt x="254" y="170"/>
                    </a:lnTo>
                    <a:lnTo>
                      <a:pt x="254" y="158"/>
                    </a:lnTo>
                    <a:lnTo>
                      <a:pt x="254" y="158"/>
                    </a:lnTo>
                    <a:lnTo>
                      <a:pt x="254" y="150"/>
                    </a:lnTo>
                    <a:lnTo>
                      <a:pt x="258" y="142"/>
                    </a:lnTo>
                    <a:lnTo>
                      <a:pt x="262" y="136"/>
                    </a:lnTo>
                    <a:lnTo>
                      <a:pt x="268" y="132"/>
                    </a:lnTo>
                    <a:lnTo>
                      <a:pt x="268" y="176"/>
                    </a:lnTo>
                    <a:lnTo>
                      <a:pt x="268" y="176"/>
                    </a:lnTo>
                    <a:lnTo>
                      <a:pt x="284" y="184"/>
                    </a:lnTo>
                    <a:lnTo>
                      <a:pt x="300" y="192"/>
                    </a:lnTo>
                    <a:lnTo>
                      <a:pt x="300" y="19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600" dirty="0"/>
              </a:p>
            </p:txBody>
          </p:sp>
        </p:grp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0F3FE237-C6A6-3F4B-9130-26F2F128C102}"/>
              </a:ext>
            </a:extLst>
          </p:cNvPr>
          <p:cNvGrpSpPr/>
          <p:nvPr/>
        </p:nvGrpSpPr>
        <p:grpSpPr>
          <a:xfrm>
            <a:off x="463777" y="2569353"/>
            <a:ext cx="339400" cy="339400"/>
            <a:chOff x="426464" y="3229552"/>
            <a:chExt cx="457200" cy="457200"/>
          </a:xfrm>
        </p:grpSpPr>
        <p:sp>
          <p:nvSpPr>
            <p:cNvPr id="115" name="Teardrop 114">
              <a:extLst>
                <a:ext uri="{FF2B5EF4-FFF2-40B4-BE49-F238E27FC236}">
                  <a16:creationId xmlns:a16="http://schemas.microsoft.com/office/drawing/2014/main" id="{F34B4B4F-1A48-6A45-87C6-1D1519BF0E50}"/>
                </a:ext>
              </a:extLst>
            </p:cNvPr>
            <p:cNvSpPr/>
            <p:nvPr/>
          </p:nvSpPr>
          <p:spPr bwMode="ltGray">
            <a:xfrm rot="2700000">
              <a:off x="426464" y="3229552"/>
              <a:ext cx="457200" cy="457200"/>
            </a:xfrm>
            <a:prstGeom prst="teardrop">
              <a:avLst>
                <a:gd name="adj" fmla="val 151405"/>
              </a:avLst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>
                <a:solidFill>
                  <a:srgbClr val="FFFFFF"/>
                </a:solidFill>
                <a:latin typeface="+mj-lt"/>
              </a:endParaRPr>
            </a:p>
          </p:txBody>
        </p: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1DE77D41-5129-6B44-90CF-06942963166F}"/>
                </a:ext>
              </a:extLst>
            </p:cNvPr>
            <p:cNvGrpSpPr/>
            <p:nvPr/>
          </p:nvGrpSpPr>
          <p:grpSpPr>
            <a:xfrm>
              <a:off x="452924" y="3252412"/>
              <a:ext cx="411480" cy="411480"/>
              <a:chOff x="451708" y="3854926"/>
              <a:chExt cx="612000" cy="612000"/>
            </a:xfrm>
          </p:grpSpPr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95144A48-D882-024C-B436-9B4D9BB609E2}"/>
                  </a:ext>
                </a:extLst>
              </p:cNvPr>
              <p:cNvSpPr/>
              <p:nvPr/>
            </p:nvSpPr>
            <p:spPr bwMode="ltGray">
              <a:xfrm>
                <a:off x="451708" y="3854926"/>
                <a:ext cx="612000" cy="612000"/>
              </a:xfrm>
              <a:prstGeom prst="ellipse">
                <a:avLst/>
              </a:prstGeom>
              <a:solidFill>
                <a:srgbClr val="9D9D9C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>
                  <a:solidFill>
                    <a:srgbClr val="FFFFFF"/>
                  </a:solidFill>
                  <a:latin typeface="+mj-lt"/>
                </a:endParaRPr>
              </a:p>
            </p:txBody>
          </p:sp>
          <p:sp>
            <p:nvSpPr>
              <p:cNvPr id="118" name="Freeform 4838">
                <a:extLst>
                  <a:ext uri="{FF2B5EF4-FFF2-40B4-BE49-F238E27FC236}">
                    <a16:creationId xmlns:a16="http://schemas.microsoft.com/office/drawing/2014/main" id="{72BC474B-C8A2-D54E-871C-9FFD0750FD8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3052" y="3901111"/>
                <a:ext cx="422222" cy="419738"/>
              </a:xfrm>
              <a:custGeom>
                <a:avLst/>
                <a:gdLst>
                  <a:gd name="T0" fmla="*/ 24 w 340"/>
                  <a:gd name="T1" fmla="*/ 266 h 338"/>
                  <a:gd name="T2" fmla="*/ 18 w 340"/>
                  <a:gd name="T3" fmla="*/ 270 h 338"/>
                  <a:gd name="T4" fmla="*/ 14 w 340"/>
                  <a:gd name="T5" fmla="*/ 276 h 338"/>
                  <a:gd name="T6" fmla="*/ 16 w 340"/>
                  <a:gd name="T7" fmla="*/ 280 h 338"/>
                  <a:gd name="T8" fmla="*/ 20 w 340"/>
                  <a:gd name="T9" fmla="*/ 286 h 338"/>
                  <a:gd name="T10" fmla="*/ 316 w 340"/>
                  <a:gd name="T11" fmla="*/ 286 h 338"/>
                  <a:gd name="T12" fmla="*/ 320 w 340"/>
                  <a:gd name="T13" fmla="*/ 286 h 338"/>
                  <a:gd name="T14" fmla="*/ 324 w 340"/>
                  <a:gd name="T15" fmla="*/ 280 h 338"/>
                  <a:gd name="T16" fmla="*/ 326 w 340"/>
                  <a:gd name="T17" fmla="*/ 276 h 338"/>
                  <a:gd name="T18" fmla="*/ 322 w 340"/>
                  <a:gd name="T19" fmla="*/ 270 h 338"/>
                  <a:gd name="T20" fmla="*/ 316 w 340"/>
                  <a:gd name="T21" fmla="*/ 266 h 338"/>
                  <a:gd name="T22" fmla="*/ 298 w 340"/>
                  <a:gd name="T23" fmla="*/ 192 h 338"/>
                  <a:gd name="T24" fmla="*/ 316 w 340"/>
                  <a:gd name="T25" fmla="*/ 192 h 338"/>
                  <a:gd name="T26" fmla="*/ 322 w 340"/>
                  <a:gd name="T27" fmla="*/ 190 h 338"/>
                  <a:gd name="T28" fmla="*/ 326 w 340"/>
                  <a:gd name="T29" fmla="*/ 182 h 338"/>
                  <a:gd name="T30" fmla="*/ 324 w 340"/>
                  <a:gd name="T31" fmla="*/ 178 h 338"/>
                  <a:gd name="T32" fmla="*/ 320 w 340"/>
                  <a:gd name="T33" fmla="*/ 172 h 338"/>
                  <a:gd name="T34" fmla="*/ 24 w 340"/>
                  <a:gd name="T35" fmla="*/ 172 h 338"/>
                  <a:gd name="T36" fmla="*/ 20 w 340"/>
                  <a:gd name="T37" fmla="*/ 172 h 338"/>
                  <a:gd name="T38" fmla="*/ 16 w 340"/>
                  <a:gd name="T39" fmla="*/ 178 h 338"/>
                  <a:gd name="T40" fmla="*/ 14 w 340"/>
                  <a:gd name="T41" fmla="*/ 182 h 338"/>
                  <a:gd name="T42" fmla="*/ 18 w 340"/>
                  <a:gd name="T43" fmla="*/ 190 h 338"/>
                  <a:gd name="T44" fmla="*/ 24 w 340"/>
                  <a:gd name="T45" fmla="*/ 192 h 338"/>
                  <a:gd name="T46" fmla="*/ 42 w 340"/>
                  <a:gd name="T47" fmla="*/ 266 h 338"/>
                  <a:gd name="T48" fmla="*/ 248 w 340"/>
                  <a:gd name="T49" fmla="*/ 266 h 338"/>
                  <a:gd name="T50" fmla="*/ 230 w 340"/>
                  <a:gd name="T51" fmla="*/ 192 h 338"/>
                  <a:gd name="T52" fmla="*/ 248 w 340"/>
                  <a:gd name="T53" fmla="*/ 266 h 338"/>
                  <a:gd name="T54" fmla="*/ 162 w 340"/>
                  <a:gd name="T55" fmla="*/ 266 h 338"/>
                  <a:gd name="T56" fmla="*/ 178 w 340"/>
                  <a:gd name="T57" fmla="*/ 192 h 338"/>
                  <a:gd name="T58" fmla="*/ 110 w 340"/>
                  <a:gd name="T59" fmla="*/ 266 h 338"/>
                  <a:gd name="T60" fmla="*/ 92 w 340"/>
                  <a:gd name="T61" fmla="*/ 192 h 338"/>
                  <a:gd name="T62" fmla="*/ 110 w 340"/>
                  <a:gd name="T63" fmla="*/ 266 h 338"/>
                  <a:gd name="T64" fmla="*/ 340 w 340"/>
                  <a:gd name="T65" fmla="*/ 322 h 338"/>
                  <a:gd name="T66" fmla="*/ 334 w 340"/>
                  <a:gd name="T67" fmla="*/ 334 h 338"/>
                  <a:gd name="T68" fmla="*/ 324 w 340"/>
                  <a:gd name="T69" fmla="*/ 338 h 338"/>
                  <a:gd name="T70" fmla="*/ 16 w 340"/>
                  <a:gd name="T71" fmla="*/ 338 h 338"/>
                  <a:gd name="T72" fmla="*/ 6 w 340"/>
                  <a:gd name="T73" fmla="*/ 334 h 338"/>
                  <a:gd name="T74" fmla="*/ 0 w 340"/>
                  <a:gd name="T75" fmla="*/ 322 h 338"/>
                  <a:gd name="T76" fmla="*/ 2 w 340"/>
                  <a:gd name="T77" fmla="*/ 316 h 338"/>
                  <a:gd name="T78" fmla="*/ 10 w 340"/>
                  <a:gd name="T79" fmla="*/ 308 h 338"/>
                  <a:gd name="T80" fmla="*/ 324 w 340"/>
                  <a:gd name="T81" fmla="*/ 306 h 338"/>
                  <a:gd name="T82" fmla="*/ 330 w 340"/>
                  <a:gd name="T83" fmla="*/ 308 h 338"/>
                  <a:gd name="T84" fmla="*/ 338 w 340"/>
                  <a:gd name="T85" fmla="*/ 316 h 338"/>
                  <a:gd name="T86" fmla="*/ 340 w 340"/>
                  <a:gd name="T87" fmla="*/ 322 h 338"/>
                  <a:gd name="T88" fmla="*/ 82 w 340"/>
                  <a:gd name="T89" fmla="*/ 154 h 338"/>
                  <a:gd name="T90" fmla="*/ 84 w 340"/>
                  <a:gd name="T91" fmla="*/ 136 h 338"/>
                  <a:gd name="T92" fmla="*/ 98 w 340"/>
                  <a:gd name="T93" fmla="*/ 104 h 338"/>
                  <a:gd name="T94" fmla="*/ 120 w 340"/>
                  <a:gd name="T95" fmla="*/ 80 h 338"/>
                  <a:gd name="T96" fmla="*/ 152 w 340"/>
                  <a:gd name="T97" fmla="*/ 68 h 338"/>
                  <a:gd name="T98" fmla="*/ 170 w 340"/>
                  <a:gd name="T99" fmla="*/ 66 h 338"/>
                  <a:gd name="T100" fmla="*/ 204 w 340"/>
                  <a:gd name="T101" fmla="*/ 72 h 338"/>
                  <a:gd name="T102" fmla="*/ 232 w 340"/>
                  <a:gd name="T103" fmla="*/ 92 h 338"/>
                  <a:gd name="T104" fmla="*/ 250 w 340"/>
                  <a:gd name="T105" fmla="*/ 118 h 338"/>
                  <a:gd name="T106" fmla="*/ 258 w 340"/>
                  <a:gd name="T107" fmla="*/ 154 h 338"/>
                  <a:gd name="T108" fmla="*/ 192 w 340"/>
                  <a:gd name="T109" fmla="*/ 54 h 338"/>
                  <a:gd name="T110" fmla="*/ 148 w 340"/>
                  <a:gd name="T111" fmla="*/ 26 h 338"/>
                  <a:gd name="T112" fmla="*/ 192 w 340"/>
                  <a:gd name="T113" fmla="*/ 26 h 338"/>
                  <a:gd name="T114" fmla="*/ 192 w 340"/>
                  <a:gd name="T115" fmla="*/ 54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40" h="338">
                    <a:moveTo>
                      <a:pt x="24" y="266"/>
                    </a:moveTo>
                    <a:lnTo>
                      <a:pt x="24" y="266"/>
                    </a:lnTo>
                    <a:lnTo>
                      <a:pt x="20" y="268"/>
                    </a:lnTo>
                    <a:lnTo>
                      <a:pt x="18" y="270"/>
                    </a:lnTo>
                    <a:lnTo>
                      <a:pt x="16" y="272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6" y="280"/>
                    </a:lnTo>
                    <a:lnTo>
                      <a:pt x="18" y="284"/>
                    </a:lnTo>
                    <a:lnTo>
                      <a:pt x="20" y="286"/>
                    </a:lnTo>
                    <a:lnTo>
                      <a:pt x="24" y="286"/>
                    </a:lnTo>
                    <a:lnTo>
                      <a:pt x="316" y="286"/>
                    </a:lnTo>
                    <a:lnTo>
                      <a:pt x="316" y="286"/>
                    </a:lnTo>
                    <a:lnTo>
                      <a:pt x="320" y="286"/>
                    </a:lnTo>
                    <a:lnTo>
                      <a:pt x="322" y="284"/>
                    </a:lnTo>
                    <a:lnTo>
                      <a:pt x="324" y="280"/>
                    </a:lnTo>
                    <a:lnTo>
                      <a:pt x="326" y="276"/>
                    </a:lnTo>
                    <a:lnTo>
                      <a:pt x="326" y="276"/>
                    </a:lnTo>
                    <a:lnTo>
                      <a:pt x="324" y="272"/>
                    </a:lnTo>
                    <a:lnTo>
                      <a:pt x="322" y="270"/>
                    </a:lnTo>
                    <a:lnTo>
                      <a:pt x="320" y="268"/>
                    </a:lnTo>
                    <a:lnTo>
                      <a:pt x="316" y="266"/>
                    </a:lnTo>
                    <a:lnTo>
                      <a:pt x="298" y="266"/>
                    </a:lnTo>
                    <a:lnTo>
                      <a:pt x="298" y="192"/>
                    </a:lnTo>
                    <a:lnTo>
                      <a:pt x="316" y="192"/>
                    </a:lnTo>
                    <a:lnTo>
                      <a:pt x="316" y="192"/>
                    </a:lnTo>
                    <a:lnTo>
                      <a:pt x="320" y="192"/>
                    </a:lnTo>
                    <a:lnTo>
                      <a:pt x="322" y="190"/>
                    </a:lnTo>
                    <a:lnTo>
                      <a:pt x="324" y="186"/>
                    </a:lnTo>
                    <a:lnTo>
                      <a:pt x="326" y="182"/>
                    </a:lnTo>
                    <a:lnTo>
                      <a:pt x="326" y="182"/>
                    </a:lnTo>
                    <a:lnTo>
                      <a:pt x="324" y="178"/>
                    </a:lnTo>
                    <a:lnTo>
                      <a:pt x="322" y="176"/>
                    </a:lnTo>
                    <a:lnTo>
                      <a:pt x="320" y="172"/>
                    </a:lnTo>
                    <a:lnTo>
                      <a:pt x="316" y="172"/>
                    </a:lnTo>
                    <a:lnTo>
                      <a:pt x="24" y="172"/>
                    </a:lnTo>
                    <a:lnTo>
                      <a:pt x="24" y="172"/>
                    </a:lnTo>
                    <a:lnTo>
                      <a:pt x="20" y="172"/>
                    </a:lnTo>
                    <a:lnTo>
                      <a:pt x="18" y="176"/>
                    </a:lnTo>
                    <a:lnTo>
                      <a:pt x="16" y="178"/>
                    </a:lnTo>
                    <a:lnTo>
                      <a:pt x="14" y="182"/>
                    </a:lnTo>
                    <a:lnTo>
                      <a:pt x="14" y="182"/>
                    </a:lnTo>
                    <a:lnTo>
                      <a:pt x="16" y="186"/>
                    </a:lnTo>
                    <a:lnTo>
                      <a:pt x="18" y="190"/>
                    </a:lnTo>
                    <a:lnTo>
                      <a:pt x="20" y="192"/>
                    </a:lnTo>
                    <a:lnTo>
                      <a:pt x="24" y="192"/>
                    </a:lnTo>
                    <a:lnTo>
                      <a:pt x="42" y="192"/>
                    </a:lnTo>
                    <a:lnTo>
                      <a:pt x="42" y="266"/>
                    </a:lnTo>
                    <a:lnTo>
                      <a:pt x="24" y="266"/>
                    </a:lnTo>
                    <a:close/>
                    <a:moveTo>
                      <a:pt x="248" y="266"/>
                    </a:moveTo>
                    <a:lnTo>
                      <a:pt x="230" y="266"/>
                    </a:lnTo>
                    <a:lnTo>
                      <a:pt x="230" y="192"/>
                    </a:lnTo>
                    <a:lnTo>
                      <a:pt x="248" y="192"/>
                    </a:lnTo>
                    <a:lnTo>
                      <a:pt x="248" y="266"/>
                    </a:lnTo>
                    <a:close/>
                    <a:moveTo>
                      <a:pt x="178" y="266"/>
                    </a:moveTo>
                    <a:lnTo>
                      <a:pt x="162" y="266"/>
                    </a:lnTo>
                    <a:lnTo>
                      <a:pt x="162" y="192"/>
                    </a:lnTo>
                    <a:lnTo>
                      <a:pt x="178" y="192"/>
                    </a:lnTo>
                    <a:lnTo>
                      <a:pt x="178" y="266"/>
                    </a:lnTo>
                    <a:close/>
                    <a:moveTo>
                      <a:pt x="110" y="266"/>
                    </a:moveTo>
                    <a:lnTo>
                      <a:pt x="92" y="266"/>
                    </a:lnTo>
                    <a:lnTo>
                      <a:pt x="92" y="192"/>
                    </a:lnTo>
                    <a:lnTo>
                      <a:pt x="110" y="192"/>
                    </a:lnTo>
                    <a:lnTo>
                      <a:pt x="110" y="266"/>
                    </a:lnTo>
                    <a:close/>
                    <a:moveTo>
                      <a:pt x="340" y="322"/>
                    </a:moveTo>
                    <a:lnTo>
                      <a:pt x="340" y="322"/>
                    </a:lnTo>
                    <a:lnTo>
                      <a:pt x="338" y="328"/>
                    </a:lnTo>
                    <a:lnTo>
                      <a:pt x="334" y="334"/>
                    </a:lnTo>
                    <a:lnTo>
                      <a:pt x="330" y="336"/>
                    </a:lnTo>
                    <a:lnTo>
                      <a:pt x="324" y="338"/>
                    </a:lnTo>
                    <a:lnTo>
                      <a:pt x="16" y="338"/>
                    </a:lnTo>
                    <a:lnTo>
                      <a:pt x="16" y="338"/>
                    </a:lnTo>
                    <a:lnTo>
                      <a:pt x="10" y="336"/>
                    </a:lnTo>
                    <a:lnTo>
                      <a:pt x="6" y="334"/>
                    </a:lnTo>
                    <a:lnTo>
                      <a:pt x="2" y="328"/>
                    </a:lnTo>
                    <a:lnTo>
                      <a:pt x="0" y="322"/>
                    </a:lnTo>
                    <a:lnTo>
                      <a:pt x="0" y="322"/>
                    </a:lnTo>
                    <a:lnTo>
                      <a:pt x="2" y="316"/>
                    </a:lnTo>
                    <a:lnTo>
                      <a:pt x="6" y="310"/>
                    </a:lnTo>
                    <a:lnTo>
                      <a:pt x="10" y="308"/>
                    </a:lnTo>
                    <a:lnTo>
                      <a:pt x="16" y="306"/>
                    </a:lnTo>
                    <a:lnTo>
                      <a:pt x="324" y="306"/>
                    </a:lnTo>
                    <a:lnTo>
                      <a:pt x="324" y="306"/>
                    </a:lnTo>
                    <a:lnTo>
                      <a:pt x="330" y="308"/>
                    </a:lnTo>
                    <a:lnTo>
                      <a:pt x="334" y="310"/>
                    </a:lnTo>
                    <a:lnTo>
                      <a:pt x="338" y="316"/>
                    </a:lnTo>
                    <a:lnTo>
                      <a:pt x="340" y="322"/>
                    </a:lnTo>
                    <a:lnTo>
                      <a:pt x="340" y="322"/>
                    </a:lnTo>
                    <a:close/>
                    <a:moveTo>
                      <a:pt x="258" y="154"/>
                    </a:moveTo>
                    <a:lnTo>
                      <a:pt x="82" y="154"/>
                    </a:lnTo>
                    <a:lnTo>
                      <a:pt x="82" y="154"/>
                    </a:lnTo>
                    <a:lnTo>
                      <a:pt x="84" y="136"/>
                    </a:lnTo>
                    <a:lnTo>
                      <a:pt x="90" y="118"/>
                    </a:lnTo>
                    <a:lnTo>
                      <a:pt x="98" y="104"/>
                    </a:lnTo>
                    <a:lnTo>
                      <a:pt x="108" y="92"/>
                    </a:lnTo>
                    <a:lnTo>
                      <a:pt x="120" y="80"/>
                    </a:lnTo>
                    <a:lnTo>
                      <a:pt x="136" y="72"/>
                    </a:lnTo>
                    <a:lnTo>
                      <a:pt x="152" y="68"/>
                    </a:lnTo>
                    <a:lnTo>
                      <a:pt x="170" y="66"/>
                    </a:lnTo>
                    <a:lnTo>
                      <a:pt x="170" y="66"/>
                    </a:lnTo>
                    <a:lnTo>
                      <a:pt x="188" y="68"/>
                    </a:lnTo>
                    <a:lnTo>
                      <a:pt x="204" y="72"/>
                    </a:lnTo>
                    <a:lnTo>
                      <a:pt x="220" y="80"/>
                    </a:lnTo>
                    <a:lnTo>
                      <a:pt x="232" y="92"/>
                    </a:lnTo>
                    <a:lnTo>
                      <a:pt x="242" y="104"/>
                    </a:lnTo>
                    <a:lnTo>
                      <a:pt x="250" y="118"/>
                    </a:lnTo>
                    <a:lnTo>
                      <a:pt x="256" y="136"/>
                    </a:lnTo>
                    <a:lnTo>
                      <a:pt x="258" y="154"/>
                    </a:lnTo>
                    <a:lnTo>
                      <a:pt x="258" y="154"/>
                    </a:lnTo>
                    <a:close/>
                    <a:moveTo>
                      <a:pt x="192" y="54"/>
                    </a:moveTo>
                    <a:lnTo>
                      <a:pt x="148" y="54"/>
                    </a:lnTo>
                    <a:lnTo>
                      <a:pt x="148" y="26"/>
                    </a:lnTo>
                    <a:lnTo>
                      <a:pt x="170" y="0"/>
                    </a:lnTo>
                    <a:lnTo>
                      <a:pt x="192" y="26"/>
                    </a:lnTo>
                    <a:lnTo>
                      <a:pt x="192" y="26"/>
                    </a:lnTo>
                    <a:lnTo>
                      <a:pt x="192" y="5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600" dirty="0"/>
              </a:p>
            </p:txBody>
          </p:sp>
        </p:grp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6F4CCF3E-F1F2-6D4E-941A-AD16A6CCD9CE}"/>
              </a:ext>
            </a:extLst>
          </p:cNvPr>
          <p:cNvGrpSpPr/>
          <p:nvPr/>
        </p:nvGrpSpPr>
        <p:grpSpPr>
          <a:xfrm>
            <a:off x="457200" y="1889680"/>
            <a:ext cx="339400" cy="339400"/>
            <a:chOff x="382986" y="2305282"/>
            <a:chExt cx="457200" cy="457200"/>
          </a:xfrm>
        </p:grpSpPr>
        <p:sp>
          <p:nvSpPr>
            <p:cNvPr id="120" name="Teardrop 119">
              <a:extLst>
                <a:ext uri="{FF2B5EF4-FFF2-40B4-BE49-F238E27FC236}">
                  <a16:creationId xmlns:a16="http://schemas.microsoft.com/office/drawing/2014/main" id="{20C646B2-CBD3-7F4B-A702-C138016DF62F}"/>
                </a:ext>
              </a:extLst>
            </p:cNvPr>
            <p:cNvSpPr/>
            <p:nvPr/>
          </p:nvSpPr>
          <p:spPr bwMode="ltGray">
            <a:xfrm rot="2700000">
              <a:off x="382986" y="2305282"/>
              <a:ext cx="457200" cy="457200"/>
            </a:xfrm>
            <a:prstGeom prst="teardrop">
              <a:avLst>
                <a:gd name="adj" fmla="val 151405"/>
              </a:avLst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>
                <a:solidFill>
                  <a:srgbClr val="FFFFFF"/>
                </a:solidFill>
                <a:latin typeface="+mj-lt"/>
              </a:endParaRPr>
            </a:p>
          </p:txBody>
        </p: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985BE73F-58AC-FA4F-8B98-87F0C3F4627B}"/>
                </a:ext>
              </a:extLst>
            </p:cNvPr>
            <p:cNvGrpSpPr/>
            <p:nvPr/>
          </p:nvGrpSpPr>
          <p:grpSpPr>
            <a:xfrm>
              <a:off x="417604" y="2326712"/>
              <a:ext cx="411480" cy="411480"/>
              <a:chOff x="451708" y="2362015"/>
              <a:chExt cx="612000" cy="612000"/>
            </a:xfrm>
          </p:grpSpPr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id="{13738470-CB4F-2247-87F0-1CBD89427A52}"/>
                  </a:ext>
                </a:extLst>
              </p:cNvPr>
              <p:cNvSpPr/>
              <p:nvPr/>
            </p:nvSpPr>
            <p:spPr bwMode="ltGray">
              <a:xfrm>
                <a:off x="451708" y="2362015"/>
                <a:ext cx="612000" cy="612000"/>
              </a:xfrm>
              <a:prstGeom prst="ellipse">
                <a:avLst/>
              </a:prstGeom>
              <a:solidFill>
                <a:srgbClr val="9D9D9C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>
                  <a:solidFill>
                    <a:srgbClr val="FFFFFF"/>
                  </a:solidFill>
                  <a:latin typeface="+mj-lt"/>
                </a:endParaRPr>
              </a:p>
            </p:txBody>
          </p:sp>
          <p:sp>
            <p:nvSpPr>
              <p:cNvPr id="123" name="Freeform 4811">
                <a:extLst>
                  <a:ext uri="{FF2B5EF4-FFF2-40B4-BE49-F238E27FC236}">
                    <a16:creationId xmlns:a16="http://schemas.microsoft.com/office/drawing/2014/main" id="{7C1DB551-FF5B-2046-BE98-0A49F136254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65266" y="2413515"/>
                <a:ext cx="384882" cy="492747"/>
              </a:xfrm>
              <a:custGeom>
                <a:avLst/>
                <a:gdLst>
                  <a:gd name="T0" fmla="*/ 108 w 314"/>
                  <a:gd name="T1" fmla="*/ 262 h 402"/>
                  <a:gd name="T2" fmla="*/ 96 w 314"/>
                  <a:gd name="T3" fmla="*/ 242 h 402"/>
                  <a:gd name="T4" fmla="*/ 102 w 314"/>
                  <a:gd name="T5" fmla="*/ 228 h 402"/>
                  <a:gd name="T6" fmla="*/ 160 w 314"/>
                  <a:gd name="T7" fmla="*/ 222 h 402"/>
                  <a:gd name="T8" fmla="*/ 130 w 314"/>
                  <a:gd name="T9" fmla="*/ 276 h 402"/>
                  <a:gd name="T10" fmla="*/ 116 w 314"/>
                  <a:gd name="T11" fmla="*/ 282 h 402"/>
                  <a:gd name="T12" fmla="*/ 110 w 314"/>
                  <a:gd name="T13" fmla="*/ 298 h 402"/>
                  <a:gd name="T14" fmla="*/ 122 w 314"/>
                  <a:gd name="T15" fmla="*/ 316 h 402"/>
                  <a:gd name="T16" fmla="*/ 146 w 314"/>
                  <a:gd name="T17" fmla="*/ 318 h 402"/>
                  <a:gd name="T18" fmla="*/ 160 w 314"/>
                  <a:gd name="T19" fmla="*/ 286 h 402"/>
                  <a:gd name="T20" fmla="*/ 300 w 314"/>
                  <a:gd name="T21" fmla="*/ 134 h 402"/>
                  <a:gd name="T22" fmla="*/ 296 w 314"/>
                  <a:gd name="T23" fmla="*/ 162 h 402"/>
                  <a:gd name="T24" fmla="*/ 302 w 314"/>
                  <a:gd name="T25" fmla="*/ 180 h 402"/>
                  <a:gd name="T26" fmla="*/ 246 w 314"/>
                  <a:gd name="T27" fmla="*/ 402 h 402"/>
                  <a:gd name="T28" fmla="*/ 218 w 314"/>
                  <a:gd name="T29" fmla="*/ 400 h 402"/>
                  <a:gd name="T30" fmla="*/ 184 w 314"/>
                  <a:gd name="T31" fmla="*/ 382 h 402"/>
                  <a:gd name="T32" fmla="*/ 164 w 314"/>
                  <a:gd name="T33" fmla="*/ 346 h 402"/>
                  <a:gd name="T34" fmla="*/ 164 w 314"/>
                  <a:gd name="T35" fmla="*/ 320 h 402"/>
                  <a:gd name="T36" fmla="*/ 178 w 314"/>
                  <a:gd name="T37" fmla="*/ 290 h 402"/>
                  <a:gd name="T38" fmla="*/ 6 w 314"/>
                  <a:gd name="T39" fmla="*/ 154 h 402"/>
                  <a:gd name="T40" fmla="*/ 2 w 314"/>
                  <a:gd name="T41" fmla="*/ 150 h 402"/>
                  <a:gd name="T42" fmla="*/ 0 w 314"/>
                  <a:gd name="T43" fmla="*/ 142 h 402"/>
                  <a:gd name="T44" fmla="*/ 38 w 314"/>
                  <a:gd name="T45" fmla="*/ 38 h 402"/>
                  <a:gd name="T46" fmla="*/ 50 w 314"/>
                  <a:gd name="T47" fmla="*/ 6 h 402"/>
                  <a:gd name="T48" fmla="*/ 56 w 314"/>
                  <a:gd name="T49" fmla="*/ 0 h 402"/>
                  <a:gd name="T50" fmla="*/ 306 w 314"/>
                  <a:gd name="T51" fmla="*/ 88 h 402"/>
                  <a:gd name="T52" fmla="*/ 312 w 314"/>
                  <a:gd name="T53" fmla="*/ 94 h 402"/>
                  <a:gd name="T54" fmla="*/ 312 w 314"/>
                  <a:gd name="T55" fmla="*/ 102 h 402"/>
                  <a:gd name="T56" fmla="*/ 300 w 314"/>
                  <a:gd name="T57" fmla="*/ 134 h 402"/>
                  <a:gd name="T58" fmla="*/ 300 w 314"/>
                  <a:gd name="T59" fmla="*/ 134 h 402"/>
                  <a:gd name="T60" fmla="*/ 290 w 314"/>
                  <a:gd name="T61" fmla="*/ 104 h 402"/>
                  <a:gd name="T62" fmla="*/ 232 w 314"/>
                  <a:gd name="T63" fmla="*/ 208 h 402"/>
                  <a:gd name="T64" fmla="*/ 246 w 314"/>
                  <a:gd name="T65" fmla="*/ 220 h 402"/>
                  <a:gd name="T66" fmla="*/ 54 w 314"/>
                  <a:gd name="T67" fmla="*/ 54 h 402"/>
                  <a:gd name="T68" fmla="*/ 180 w 314"/>
                  <a:gd name="T69" fmla="*/ 196 h 402"/>
                  <a:gd name="T70" fmla="*/ 196 w 314"/>
                  <a:gd name="T71" fmla="*/ 180 h 402"/>
                  <a:gd name="T72" fmla="*/ 216 w 314"/>
                  <a:gd name="T73" fmla="*/ 182 h 402"/>
                  <a:gd name="T74" fmla="*/ 232 w 314"/>
                  <a:gd name="T75" fmla="*/ 208 h 402"/>
                  <a:gd name="T76" fmla="*/ 246 w 314"/>
                  <a:gd name="T77" fmla="*/ 242 h 402"/>
                  <a:gd name="T78" fmla="*/ 232 w 314"/>
                  <a:gd name="T79" fmla="*/ 262 h 402"/>
                  <a:gd name="T80" fmla="*/ 254 w 314"/>
                  <a:gd name="T81" fmla="*/ 164 h 402"/>
                  <a:gd name="T82" fmla="*/ 260 w 314"/>
                  <a:gd name="T83" fmla="*/ 152 h 402"/>
                  <a:gd name="T84" fmla="*/ 254 w 314"/>
                  <a:gd name="T85" fmla="*/ 140 h 402"/>
                  <a:gd name="T86" fmla="*/ 244 w 314"/>
                  <a:gd name="T87" fmla="*/ 136 h 402"/>
                  <a:gd name="T88" fmla="*/ 232 w 314"/>
                  <a:gd name="T89" fmla="*/ 140 h 402"/>
                  <a:gd name="T90" fmla="*/ 228 w 314"/>
                  <a:gd name="T91" fmla="*/ 152 h 402"/>
                  <a:gd name="T92" fmla="*/ 232 w 314"/>
                  <a:gd name="T93" fmla="*/ 164 h 402"/>
                  <a:gd name="T94" fmla="*/ 244 w 314"/>
                  <a:gd name="T95" fmla="*/ 168 h 402"/>
                  <a:gd name="T96" fmla="*/ 254 w 314"/>
                  <a:gd name="T97" fmla="*/ 164 h 402"/>
                  <a:gd name="T98" fmla="*/ 98 w 314"/>
                  <a:gd name="T99" fmla="*/ 84 h 402"/>
                  <a:gd name="T100" fmla="*/ 108 w 314"/>
                  <a:gd name="T101" fmla="*/ 102 h 402"/>
                  <a:gd name="T102" fmla="*/ 112 w 314"/>
                  <a:gd name="T103" fmla="*/ 90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14" h="402">
                    <a:moveTo>
                      <a:pt x="116" y="262"/>
                    </a:moveTo>
                    <a:lnTo>
                      <a:pt x="116" y="262"/>
                    </a:lnTo>
                    <a:lnTo>
                      <a:pt x="108" y="262"/>
                    </a:lnTo>
                    <a:lnTo>
                      <a:pt x="102" y="256"/>
                    </a:lnTo>
                    <a:lnTo>
                      <a:pt x="98" y="250"/>
                    </a:lnTo>
                    <a:lnTo>
                      <a:pt x="96" y="242"/>
                    </a:lnTo>
                    <a:lnTo>
                      <a:pt x="96" y="242"/>
                    </a:lnTo>
                    <a:lnTo>
                      <a:pt x="98" y="234"/>
                    </a:lnTo>
                    <a:lnTo>
                      <a:pt x="102" y="228"/>
                    </a:lnTo>
                    <a:lnTo>
                      <a:pt x="108" y="222"/>
                    </a:lnTo>
                    <a:lnTo>
                      <a:pt x="116" y="222"/>
                    </a:lnTo>
                    <a:lnTo>
                      <a:pt x="160" y="222"/>
                    </a:lnTo>
                    <a:lnTo>
                      <a:pt x="160" y="262"/>
                    </a:lnTo>
                    <a:lnTo>
                      <a:pt x="116" y="262"/>
                    </a:lnTo>
                    <a:close/>
                    <a:moveTo>
                      <a:pt x="130" y="276"/>
                    </a:moveTo>
                    <a:lnTo>
                      <a:pt x="130" y="276"/>
                    </a:lnTo>
                    <a:lnTo>
                      <a:pt x="122" y="278"/>
                    </a:lnTo>
                    <a:lnTo>
                      <a:pt x="116" y="282"/>
                    </a:lnTo>
                    <a:lnTo>
                      <a:pt x="112" y="290"/>
                    </a:lnTo>
                    <a:lnTo>
                      <a:pt x="110" y="298"/>
                    </a:lnTo>
                    <a:lnTo>
                      <a:pt x="110" y="298"/>
                    </a:lnTo>
                    <a:lnTo>
                      <a:pt x="112" y="306"/>
                    </a:lnTo>
                    <a:lnTo>
                      <a:pt x="116" y="312"/>
                    </a:lnTo>
                    <a:lnTo>
                      <a:pt x="122" y="316"/>
                    </a:lnTo>
                    <a:lnTo>
                      <a:pt x="130" y="318"/>
                    </a:lnTo>
                    <a:lnTo>
                      <a:pt x="146" y="318"/>
                    </a:lnTo>
                    <a:lnTo>
                      <a:pt x="146" y="318"/>
                    </a:lnTo>
                    <a:lnTo>
                      <a:pt x="150" y="308"/>
                    </a:lnTo>
                    <a:lnTo>
                      <a:pt x="154" y="296"/>
                    </a:lnTo>
                    <a:lnTo>
                      <a:pt x="160" y="286"/>
                    </a:lnTo>
                    <a:lnTo>
                      <a:pt x="166" y="276"/>
                    </a:lnTo>
                    <a:lnTo>
                      <a:pt x="130" y="276"/>
                    </a:lnTo>
                    <a:close/>
                    <a:moveTo>
                      <a:pt x="300" y="134"/>
                    </a:moveTo>
                    <a:lnTo>
                      <a:pt x="292" y="158"/>
                    </a:lnTo>
                    <a:lnTo>
                      <a:pt x="292" y="158"/>
                    </a:lnTo>
                    <a:lnTo>
                      <a:pt x="296" y="162"/>
                    </a:lnTo>
                    <a:lnTo>
                      <a:pt x="300" y="168"/>
                    </a:lnTo>
                    <a:lnTo>
                      <a:pt x="302" y="174"/>
                    </a:lnTo>
                    <a:lnTo>
                      <a:pt x="302" y="180"/>
                    </a:lnTo>
                    <a:lnTo>
                      <a:pt x="302" y="382"/>
                    </a:lnTo>
                    <a:lnTo>
                      <a:pt x="302" y="402"/>
                    </a:lnTo>
                    <a:lnTo>
                      <a:pt x="246" y="402"/>
                    </a:lnTo>
                    <a:lnTo>
                      <a:pt x="232" y="402"/>
                    </a:lnTo>
                    <a:lnTo>
                      <a:pt x="232" y="402"/>
                    </a:lnTo>
                    <a:lnTo>
                      <a:pt x="218" y="400"/>
                    </a:lnTo>
                    <a:lnTo>
                      <a:pt x="206" y="396"/>
                    </a:lnTo>
                    <a:lnTo>
                      <a:pt x="194" y="390"/>
                    </a:lnTo>
                    <a:lnTo>
                      <a:pt x="184" y="382"/>
                    </a:lnTo>
                    <a:lnTo>
                      <a:pt x="174" y="372"/>
                    </a:lnTo>
                    <a:lnTo>
                      <a:pt x="168" y="360"/>
                    </a:lnTo>
                    <a:lnTo>
                      <a:pt x="164" y="346"/>
                    </a:lnTo>
                    <a:lnTo>
                      <a:pt x="164" y="332"/>
                    </a:lnTo>
                    <a:lnTo>
                      <a:pt x="164" y="332"/>
                    </a:lnTo>
                    <a:lnTo>
                      <a:pt x="164" y="320"/>
                    </a:lnTo>
                    <a:lnTo>
                      <a:pt x="166" y="310"/>
                    </a:lnTo>
                    <a:lnTo>
                      <a:pt x="172" y="300"/>
                    </a:lnTo>
                    <a:lnTo>
                      <a:pt x="178" y="290"/>
                    </a:lnTo>
                    <a:lnTo>
                      <a:pt x="176" y="290"/>
                    </a:lnTo>
                    <a:lnTo>
                      <a:pt x="176" y="216"/>
                    </a:lnTo>
                    <a:lnTo>
                      <a:pt x="6" y="154"/>
                    </a:lnTo>
                    <a:lnTo>
                      <a:pt x="6" y="154"/>
                    </a:lnTo>
                    <a:lnTo>
                      <a:pt x="4" y="152"/>
                    </a:lnTo>
                    <a:lnTo>
                      <a:pt x="2" y="150"/>
                    </a:lnTo>
                    <a:lnTo>
                      <a:pt x="2" y="150"/>
                    </a:lnTo>
                    <a:lnTo>
                      <a:pt x="0" y="146"/>
                    </a:lnTo>
                    <a:lnTo>
                      <a:pt x="0" y="142"/>
                    </a:lnTo>
                    <a:lnTo>
                      <a:pt x="38" y="38"/>
                    </a:lnTo>
                    <a:lnTo>
                      <a:pt x="38" y="38"/>
                    </a:lnTo>
                    <a:lnTo>
                      <a:pt x="38" y="38"/>
                    </a:lnTo>
                    <a:lnTo>
                      <a:pt x="38" y="38"/>
                    </a:lnTo>
                    <a:lnTo>
                      <a:pt x="38" y="38"/>
                    </a:lnTo>
                    <a:lnTo>
                      <a:pt x="50" y="6"/>
                    </a:lnTo>
                    <a:lnTo>
                      <a:pt x="50" y="6"/>
                    </a:lnTo>
                    <a:lnTo>
                      <a:pt x="52" y="2"/>
                    </a:lnTo>
                    <a:lnTo>
                      <a:pt x="56" y="0"/>
                    </a:lnTo>
                    <a:lnTo>
                      <a:pt x="58" y="0"/>
                    </a:lnTo>
                    <a:lnTo>
                      <a:pt x="62" y="0"/>
                    </a:lnTo>
                    <a:lnTo>
                      <a:pt x="306" y="88"/>
                    </a:lnTo>
                    <a:lnTo>
                      <a:pt x="306" y="88"/>
                    </a:lnTo>
                    <a:lnTo>
                      <a:pt x="310" y="90"/>
                    </a:lnTo>
                    <a:lnTo>
                      <a:pt x="312" y="94"/>
                    </a:lnTo>
                    <a:lnTo>
                      <a:pt x="312" y="94"/>
                    </a:lnTo>
                    <a:lnTo>
                      <a:pt x="314" y="98"/>
                    </a:lnTo>
                    <a:lnTo>
                      <a:pt x="312" y="102"/>
                    </a:lnTo>
                    <a:lnTo>
                      <a:pt x="300" y="134"/>
                    </a:lnTo>
                    <a:lnTo>
                      <a:pt x="300" y="134"/>
                    </a:lnTo>
                    <a:lnTo>
                      <a:pt x="300" y="134"/>
                    </a:lnTo>
                    <a:lnTo>
                      <a:pt x="300" y="134"/>
                    </a:lnTo>
                    <a:lnTo>
                      <a:pt x="300" y="134"/>
                    </a:lnTo>
                    <a:lnTo>
                      <a:pt x="300" y="134"/>
                    </a:lnTo>
                    <a:close/>
                    <a:moveTo>
                      <a:pt x="60" y="36"/>
                    </a:moveTo>
                    <a:lnTo>
                      <a:pt x="286" y="118"/>
                    </a:lnTo>
                    <a:lnTo>
                      <a:pt x="290" y="104"/>
                    </a:lnTo>
                    <a:lnTo>
                      <a:pt x="66" y="22"/>
                    </a:lnTo>
                    <a:lnTo>
                      <a:pt x="60" y="36"/>
                    </a:lnTo>
                    <a:close/>
                    <a:moveTo>
                      <a:pt x="232" y="208"/>
                    </a:moveTo>
                    <a:lnTo>
                      <a:pt x="232" y="216"/>
                    </a:lnTo>
                    <a:lnTo>
                      <a:pt x="246" y="220"/>
                    </a:lnTo>
                    <a:lnTo>
                      <a:pt x="246" y="220"/>
                    </a:lnTo>
                    <a:lnTo>
                      <a:pt x="248" y="220"/>
                    </a:lnTo>
                    <a:lnTo>
                      <a:pt x="278" y="136"/>
                    </a:lnTo>
                    <a:lnTo>
                      <a:pt x="54" y="54"/>
                    </a:lnTo>
                    <a:lnTo>
                      <a:pt x="24" y="138"/>
                    </a:lnTo>
                    <a:lnTo>
                      <a:pt x="180" y="196"/>
                    </a:lnTo>
                    <a:lnTo>
                      <a:pt x="180" y="196"/>
                    </a:lnTo>
                    <a:lnTo>
                      <a:pt x="184" y="190"/>
                    </a:lnTo>
                    <a:lnTo>
                      <a:pt x="190" y="184"/>
                    </a:lnTo>
                    <a:lnTo>
                      <a:pt x="196" y="180"/>
                    </a:lnTo>
                    <a:lnTo>
                      <a:pt x="204" y="180"/>
                    </a:lnTo>
                    <a:lnTo>
                      <a:pt x="204" y="180"/>
                    </a:lnTo>
                    <a:lnTo>
                      <a:pt x="216" y="182"/>
                    </a:lnTo>
                    <a:lnTo>
                      <a:pt x="224" y="188"/>
                    </a:lnTo>
                    <a:lnTo>
                      <a:pt x="230" y="196"/>
                    </a:lnTo>
                    <a:lnTo>
                      <a:pt x="232" y="208"/>
                    </a:lnTo>
                    <a:lnTo>
                      <a:pt x="232" y="208"/>
                    </a:lnTo>
                    <a:close/>
                    <a:moveTo>
                      <a:pt x="246" y="264"/>
                    </a:moveTo>
                    <a:lnTo>
                      <a:pt x="246" y="242"/>
                    </a:lnTo>
                    <a:lnTo>
                      <a:pt x="232" y="236"/>
                    </a:lnTo>
                    <a:lnTo>
                      <a:pt x="232" y="262"/>
                    </a:lnTo>
                    <a:lnTo>
                      <a:pt x="232" y="262"/>
                    </a:lnTo>
                    <a:lnTo>
                      <a:pt x="246" y="264"/>
                    </a:lnTo>
                    <a:lnTo>
                      <a:pt x="246" y="264"/>
                    </a:lnTo>
                    <a:close/>
                    <a:moveTo>
                      <a:pt x="254" y="164"/>
                    </a:moveTo>
                    <a:lnTo>
                      <a:pt x="254" y="164"/>
                    </a:lnTo>
                    <a:lnTo>
                      <a:pt x="258" y="158"/>
                    </a:lnTo>
                    <a:lnTo>
                      <a:pt x="260" y="152"/>
                    </a:lnTo>
                    <a:lnTo>
                      <a:pt x="260" y="152"/>
                    </a:lnTo>
                    <a:lnTo>
                      <a:pt x="258" y="146"/>
                    </a:lnTo>
                    <a:lnTo>
                      <a:pt x="254" y="140"/>
                    </a:lnTo>
                    <a:lnTo>
                      <a:pt x="254" y="140"/>
                    </a:lnTo>
                    <a:lnTo>
                      <a:pt x="250" y="138"/>
                    </a:lnTo>
                    <a:lnTo>
                      <a:pt x="244" y="136"/>
                    </a:lnTo>
                    <a:lnTo>
                      <a:pt x="238" y="138"/>
                    </a:lnTo>
                    <a:lnTo>
                      <a:pt x="232" y="140"/>
                    </a:lnTo>
                    <a:lnTo>
                      <a:pt x="232" y="140"/>
                    </a:lnTo>
                    <a:lnTo>
                      <a:pt x="228" y="146"/>
                    </a:lnTo>
                    <a:lnTo>
                      <a:pt x="228" y="152"/>
                    </a:lnTo>
                    <a:lnTo>
                      <a:pt x="228" y="152"/>
                    </a:lnTo>
                    <a:lnTo>
                      <a:pt x="228" y="158"/>
                    </a:lnTo>
                    <a:lnTo>
                      <a:pt x="232" y="164"/>
                    </a:lnTo>
                    <a:lnTo>
                      <a:pt x="232" y="164"/>
                    </a:lnTo>
                    <a:lnTo>
                      <a:pt x="238" y="166"/>
                    </a:lnTo>
                    <a:lnTo>
                      <a:pt x="244" y="168"/>
                    </a:lnTo>
                    <a:lnTo>
                      <a:pt x="244" y="168"/>
                    </a:lnTo>
                    <a:lnTo>
                      <a:pt x="250" y="166"/>
                    </a:lnTo>
                    <a:lnTo>
                      <a:pt x="254" y="164"/>
                    </a:lnTo>
                    <a:lnTo>
                      <a:pt x="254" y="164"/>
                    </a:lnTo>
                    <a:close/>
                    <a:moveTo>
                      <a:pt x="58" y="84"/>
                    </a:moveTo>
                    <a:lnTo>
                      <a:pt x="94" y="98"/>
                    </a:lnTo>
                    <a:lnTo>
                      <a:pt x="98" y="84"/>
                    </a:lnTo>
                    <a:lnTo>
                      <a:pt x="62" y="72"/>
                    </a:lnTo>
                    <a:lnTo>
                      <a:pt x="58" y="84"/>
                    </a:lnTo>
                    <a:close/>
                    <a:moveTo>
                      <a:pt x="108" y="102"/>
                    </a:moveTo>
                    <a:lnTo>
                      <a:pt x="158" y="120"/>
                    </a:lnTo>
                    <a:lnTo>
                      <a:pt x="162" y="108"/>
                    </a:lnTo>
                    <a:lnTo>
                      <a:pt x="112" y="90"/>
                    </a:lnTo>
                    <a:lnTo>
                      <a:pt x="108" y="10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600" dirty="0"/>
              </a:p>
            </p:txBody>
          </p:sp>
        </p:grp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EB85ABE8-1DA9-9F48-BF93-199D53693F2B}"/>
              </a:ext>
            </a:extLst>
          </p:cNvPr>
          <p:cNvGrpSpPr/>
          <p:nvPr/>
        </p:nvGrpSpPr>
        <p:grpSpPr>
          <a:xfrm>
            <a:off x="463777" y="2933705"/>
            <a:ext cx="339400" cy="339400"/>
            <a:chOff x="426464" y="3720364"/>
            <a:chExt cx="457200" cy="457200"/>
          </a:xfrm>
        </p:grpSpPr>
        <p:sp>
          <p:nvSpPr>
            <p:cNvPr id="125" name="Teardrop 124">
              <a:extLst>
                <a:ext uri="{FF2B5EF4-FFF2-40B4-BE49-F238E27FC236}">
                  <a16:creationId xmlns:a16="http://schemas.microsoft.com/office/drawing/2014/main" id="{B8DBA24E-4DC8-F44F-8599-A2323043645D}"/>
                </a:ext>
              </a:extLst>
            </p:cNvPr>
            <p:cNvSpPr/>
            <p:nvPr/>
          </p:nvSpPr>
          <p:spPr bwMode="ltGray">
            <a:xfrm rot="2700000">
              <a:off x="426464" y="3720364"/>
              <a:ext cx="457200" cy="457200"/>
            </a:xfrm>
            <a:prstGeom prst="teardrop">
              <a:avLst>
                <a:gd name="adj" fmla="val 151405"/>
              </a:avLst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55EB0A3A-8458-7A43-BADC-01C53442D8EE}"/>
                </a:ext>
              </a:extLst>
            </p:cNvPr>
            <p:cNvSpPr/>
            <p:nvPr/>
          </p:nvSpPr>
          <p:spPr bwMode="ltGray">
            <a:xfrm>
              <a:off x="449324" y="3743542"/>
              <a:ext cx="411480" cy="411480"/>
            </a:xfrm>
            <a:prstGeom prst="ellipse">
              <a:avLst/>
            </a:prstGeom>
            <a:solidFill>
              <a:srgbClr val="575756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>
                <a:solidFill>
                  <a:srgbClr val="FFFFFF"/>
                </a:solidFill>
                <a:latin typeface="+mj-lt"/>
              </a:endParaRPr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B5BC87BC-28C6-AD42-8799-4B2F482AB811}"/>
              </a:ext>
            </a:extLst>
          </p:cNvPr>
          <p:cNvGrpSpPr/>
          <p:nvPr/>
        </p:nvGrpSpPr>
        <p:grpSpPr>
          <a:xfrm>
            <a:off x="464749" y="3618759"/>
            <a:ext cx="339400" cy="339400"/>
            <a:chOff x="427773" y="4643187"/>
            <a:chExt cx="457200" cy="457200"/>
          </a:xfrm>
        </p:grpSpPr>
        <p:sp>
          <p:nvSpPr>
            <p:cNvPr id="130" name="Teardrop 129">
              <a:extLst>
                <a:ext uri="{FF2B5EF4-FFF2-40B4-BE49-F238E27FC236}">
                  <a16:creationId xmlns:a16="http://schemas.microsoft.com/office/drawing/2014/main" id="{F5B71915-C513-6140-889F-CC104CF8655A}"/>
                </a:ext>
              </a:extLst>
            </p:cNvPr>
            <p:cNvSpPr/>
            <p:nvPr/>
          </p:nvSpPr>
          <p:spPr bwMode="ltGray">
            <a:xfrm rot="2700000">
              <a:off x="427773" y="4643187"/>
              <a:ext cx="457200" cy="457200"/>
            </a:xfrm>
            <a:prstGeom prst="teardrop">
              <a:avLst>
                <a:gd name="adj" fmla="val 151405"/>
              </a:avLst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>
                <a:solidFill>
                  <a:srgbClr val="FFFFFF"/>
                </a:solidFill>
                <a:latin typeface="+mj-lt"/>
              </a:endParaRPr>
            </a:p>
          </p:txBody>
        </p: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F27AEB4C-EC04-634C-92DA-3D2C5463EB1C}"/>
                </a:ext>
              </a:extLst>
            </p:cNvPr>
            <p:cNvGrpSpPr/>
            <p:nvPr/>
          </p:nvGrpSpPr>
          <p:grpSpPr>
            <a:xfrm>
              <a:off x="449324" y="4669069"/>
              <a:ext cx="411480" cy="411480"/>
              <a:chOff x="451708" y="5423115"/>
              <a:chExt cx="612000" cy="612000"/>
            </a:xfrm>
          </p:grpSpPr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8C566FB7-51BB-AC48-8070-EE1345A56E1F}"/>
                  </a:ext>
                </a:extLst>
              </p:cNvPr>
              <p:cNvSpPr/>
              <p:nvPr/>
            </p:nvSpPr>
            <p:spPr bwMode="ltGray">
              <a:xfrm>
                <a:off x="451708" y="5423115"/>
                <a:ext cx="612000" cy="612000"/>
              </a:xfrm>
              <a:prstGeom prst="ellipse">
                <a:avLst/>
              </a:prstGeom>
              <a:solidFill>
                <a:srgbClr val="575756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>
                  <a:solidFill>
                    <a:srgbClr val="FFFFFF"/>
                  </a:solidFill>
                  <a:latin typeface="+mj-lt"/>
                </a:endParaRPr>
              </a:p>
            </p:txBody>
          </p:sp>
          <p:sp>
            <p:nvSpPr>
              <p:cNvPr id="133" name="Freeform 4805">
                <a:extLst>
                  <a:ext uri="{FF2B5EF4-FFF2-40B4-BE49-F238E27FC236}">
                    <a16:creationId xmlns:a16="http://schemas.microsoft.com/office/drawing/2014/main" id="{83873FAB-5F3C-E74D-B02F-44230F5677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1505" y="5554478"/>
                <a:ext cx="436363" cy="330950"/>
              </a:xfrm>
              <a:custGeom>
                <a:avLst/>
                <a:gdLst>
                  <a:gd name="T0" fmla="*/ 324 w 356"/>
                  <a:gd name="T1" fmla="*/ 64 h 270"/>
                  <a:gd name="T2" fmla="*/ 280 w 356"/>
                  <a:gd name="T3" fmla="*/ 10 h 270"/>
                  <a:gd name="T4" fmla="*/ 234 w 356"/>
                  <a:gd name="T5" fmla="*/ 2 h 270"/>
                  <a:gd name="T6" fmla="*/ 92 w 356"/>
                  <a:gd name="T7" fmla="*/ 4 h 270"/>
                  <a:gd name="T8" fmla="*/ 64 w 356"/>
                  <a:gd name="T9" fmla="*/ 18 h 270"/>
                  <a:gd name="T10" fmla="*/ 32 w 356"/>
                  <a:gd name="T11" fmla="*/ 64 h 270"/>
                  <a:gd name="T12" fmla="*/ 8 w 356"/>
                  <a:gd name="T13" fmla="*/ 108 h 270"/>
                  <a:gd name="T14" fmla="*/ 0 w 356"/>
                  <a:gd name="T15" fmla="*/ 168 h 270"/>
                  <a:gd name="T16" fmla="*/ 6 w 356"/>
                  <a:gd name="T17" fmla="*/ 224 h 270"/>
                  <a:gd name="T18" fmla="*/ 12 w 356"/>
                  <a:gd name="T19" fmla="*/ 232 h 270"/>
                  <a:gd name="T20" fmla="*/ 22 w 356"/>
                  <a:gd name="T21" fmla="*/ 232 h 270"/>
                  <a:gd name="T22" fmla="*/ 26 w 356"/>
                  <a:gd name="T23" fmla="*/ 266 h 270"/>
                  <a:gd name="T24" fmla="*/ 60 w 356"/>
                  <a:gd name="T25" fmla="*/ 270 h 270"/>
                  <a:gd name="T26" fmla="*/ 72 w 356"/>
                  <a:gd name="T27" fmla="*/ 258 h 270"/>
                  <a:gd name="T28" fmla="*/ 284 w 356"/>
                  <a:gd name="T29" fmla="*/ 258 h 270"/>
                  <a:gd name="T30" fmla="*/ 292 w 356"/>
                  <a:gd name="T31" fmla="*/ 268 h 270"/>
                  <a:gd name="T32" fmla="*/ 326 w 356"/>
                  <a:gd name="T33" fmla="*/ 268 h 270"/>
                  <a:gd name="T34" fmla="*/ 334 w 356"/>
                  <a:gd name="T35" fmla="*/ 232 h 270"/>
                  <a:gd name="T36" fmla="*/ 340 w 356"/>
                  <a:gd name="T37" fmla="*/ 232 h 270"/>
                  <a:gd name="T38" fmla="*/ 350 w 356"/>
                  <a:gd name="T39" fmla="*/ 224 h 270"/>
                  <a:gd name="T40" fmla="*/ 356 w 356"/>
                  <a:gd name="T41" fmla="*/ 168 h 270"/>
                  <a:gd name="T42" fmla="*/ 352 w 356"/>
                  <a:gd name="T43" fmla="*/ 120 h 270"/>
                  <a:gd name="T44" fmla="*/ 330 w 356"/>
                  <a:gd name="T45" fmla="*/ 72 h 270"/>
                  <a:gd name="T46" fmla="*/ 138 w 356"/>
                  <a:gd name="T47" fmla="*/ 20 h 270"/>
                  <a:gd name="T48" fmla="*/ 246 w 356"/>
                  <a:gd name="T49" fmla="*/ 22 h 270"/>
                  <a:gd name="T50" fmla="*/ 296 w 356"/>
                  <a:gd name="T51" fmla="*/ 62 h 270"/>
                  <a:gd name="T52" fmla="*/ 298 w 356"/>
                  <a:gd name="T53" fmla="*/ 76 h 270"/>
                  <a:gd name="T54" fmla="*/ 284 w 356"/>
                  <a:gd name="T55" fmla="*/ 80 h 270"/>
                  <a:gd name="T56" fmla="*/ 72 w 356"/>
                  <a:gd name="T57" fmla="*/ 80 h 270"/>
                  <a:gd name="T58" fmla="*/ 56 w 356"/>
                  <a:gd name="T59" fmla="*/ 74 h 270"/>
                  <a:gd name="T60" fmla="*/ 70 w 356"/>
                  <a:gd name="T61" fmla="*/ 46 h 270"/>
                  <a:gd name="T62" fmla="*/ 262 w 356"/>
                  <a:gd name="T63" fmla="*/ 136 h 270"/>
                  <a:gd name="T64" fmla="*/ 244 w 356"/>
                  <a:gd name="T65" fmla="*/ 154 h 270"/>
                  <a:gd name="T66" fmla="*/ 100 w 356"/>
                  <a:gd name="T67" fmla="*/ 148 h 270"/>
                  <a:gd name="T68" fmla="*/ 46 w 356"/>
                  <a:gd name="T69" fmla="*/ 152 h 270"/>
                  <a:gd name="T70" fmla="*/ 22 w 356"/>
                  <a:gd name="T71" fmla="*/ 136 h 270"/>
                  <a:gd name="T72" fmla="*/ 28 w 356"/>
                  <a:gd name="T73" fmla="*/ 106 h 270"/>
                  <a:gd name="T74" fmla="*/ 56 w 356"/>
                  <a:gd name="T75" fmla="*/ 102 h 270"/>
                  <a:gd name="T76" fmla="*/ 72 w 356"/>
                  <a:gd name="T77" fmla="*/ 126 h 270"/>
                  <a:gd name="T78" fmla="*/ 46 w 356"/>
                  <a:gd name="T79" fmla="*/ 152 h 270"/>
                  <a:gd name="T80" fmla="*/ 156 w 356"/>
                  <a:gd name="T81" fmla="*/ 212 h 270"/>
                  <a:gd name="T82" fmla="*/ 70 w 356"/>
                  <a:gd name="T83" fmla="*/ 198 h 270"/>
                  <a:gd name="T84" fmla="*/ 152 w 356"/>
                  <a:gd name="T85" fmla="*/ 184 h 270"/>
                  <a:gd name="T86" fmla="*/ 274 w 356"/>
                  <a:gd name="T87" fmla="*/ 186 h 270"/>
                  <a:gd name="T88" fmla="*/ 288 w 356"/>
                  <a:gd name="T89" fmla="*/ 212 h 270"/>
                  <a:gd name="T90" fmla="*/ 292 w 356"/>
                  <a:gd name="T91" fmla="*/ 144 h 270"/>
                  <a:gd name="T92" fmla="*/ 286 w 356"/>
                  <a:gd name="T93" fmla="*/ 116 h 270"/>
                  <a:gd name="T94" fmla="*/ 310 w 356"/>
                  <a:gd name="T95" fmla="*/ 100 h 270"/>
                  <a:gd name="T96" fmla="*/ 336 w 356"/>
                  <a:gd name="T97" fmla="*/ 126 h 270"/>
                  <a:gd name="T98" fmla="*/ 320 w 356"/>
                  <a:gd name="T99" fmla="*/ 15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56" h="270">
                    <a:moveTo>
                      <a:pt x="330" y="72"/>
                    </a:moveTo>
                    <a:lnTo>
                      <a:pt x="330" y="72"/>
                    </a:lnTo>
                    <a:lnTo>
                      <a:pt x="324" y="64"/>
                    </a:lnTo>
                    <a:lnTo>
                      <a:pt x="324" y="64"/>
                    </a:lnTo>
                    <a:lnTo>
                      <a:pt x="314" y="46"/>
                    </a:lnTo>
                    <a:lnTo>
                      <a:pt x="302" y="32"/>
                    </a:lnTo>
                    <a:lnTo>
                      <a:pt x="292" y="18"/>
                    </a:lnTo>
                    <a:lnTo>
                      <a:pt x="280" y="10"/>
                    </a:lnTo>
                    <a:lnTo>
                      <a:pt x="280" y="10"/>
                    </a:lnTo>
                    <a:lnTo>
                      <a:pt x="274" y="6"/>
                    </a:lnTo>
                    <a:lnTo>
                      <a:pt x="264" y="4"/>
                    </a:lnTo>
                    <a:lnTo>
                      <a:pt x="234" y="2"/>
                    </a:lnTo>
                    <a:lnTo>
                      <a:pt x="178" y="0"/>
                    </a:lnTo>
                    <a:lnTo>
                      <a:pt x="178" y="0"/>
                    </a:lnTo>
                    <a:lnTo>
                      <a:pt x="122" y="2"/>
                    </a:lnTo>
                    <a:lnTo>
                      <a:pt x="92" y="4"/>
                    </a:lnTo>
                    <a:lnTo>
                      <a:pt x="82" y="6"/>
                    </a:lnTo>
                    <a:lnTo>
                      <a:pt x="76" y="10"/>
                    </a:lnTo>
                    <a:lnTo>
                      <a:pt x="76" y="10"/>
                    </a:lnTo>
                    <a:lnTo>
                      <a:pt x="64" y="18"/>
                    </a:lnTo>
                    <a:lnTo>
                      <a:pt x="54" y="32"/>
                    </a:lnTo>
                    <a:lnTo>
                      <a:pt x="42" y="46"/>
                    </a:lnTo>
                    <a:lnTo>
                      <a:pt x="32" y="64"/>
                    </a:lnTo>
                    <a:lnTo>
                      <a:pt x="32" y="64"/>
                    </a:lnTo>
                    <a:lnTo>
                      <a:pt x="26" y="72"/>
                    </a:lnTo>
                    <a:lnTo>
                      <a:pt x="26" y="72"/>
                    </a:lnTo>
                    <a:lnTo>
                      <a:pt x="16" y="88"/>
                    </a:lnTo>
                    <a:lnTo>
                      <a:pt x="8" y="108"/>
                    </a:lnTo>
                    <a:lnTo>
                      <a:pt x="4" y="120"/>
                    </a:lnTo>
                    <a:lnTo>
                      <a:pt x="2" y="134"/>
                    </a:lnTo>
                    <a:lnTo>
                      <a:pt x="0" y="150"/>
                    </a:lnTo>
                    <a:lnTo>
                      <a:pt x="0" y="168"/>
                    </a:lnTo>
                    <a:lnTo>
                      <a:pt x="0" y="168"/>
                    </a:lnTo>
                    <a:lnTo>
                      <a:pt x="0" y="192"/>
                    </a:lnTo>
                    <a:lnTo>
                      <a:pt x="2" y="210"/>
                    </a:lnTo>
                    <a:lnTo>
                      <a:pt x="6" y="224"/>
                    </a:lnTo>
                    <a:lnTo>
                      <a:pt x="6" y="224"/>
                    </a:lnTo>
                    <a:lnTo>
                      <a:pt x="6" y="228"/>
                    </a:lnTo>
                    <a:lnTo>
                      <a:pt x="10" y="230"/>
                    </a:lnTo>
                    <a:lnTo>
                      <a:pt x="12" y="232"/>
                    </a:lnTo>
                    <a:lnTo>
                      <a:pt x="16" y="232"/>
                    </a:lnTo>
                    <a:lnTo>
                      <a:pt x="16" y="232"/>
                    </a:lnTo>
                    <a:lnTo>
                      <a:pt x="16" y="232"/>
                    </a:lnTo>
                    <a:lnTo>
                      <a:pt x="22" y="232"/>
                    </a:lnTo>
                    <a:lnTo>
                      <a:pt x="22" y="258"/>
                    </a:lnTo>
                    <a:lnTo>
                      <a:pt x="22" y="258"/>
                    </a:lnTo>
                    <a:lnTo>
                      <a:pt x="24" y="262"/>
                    </a:lnTo>
                    <a:lnTo>
                      <a:pt x="26" y="266"/>
                    </a:lnTo>
                    <a:lnTo>
                      <a:pt x="30" y="268"/>
                    </a:lnTo>
                    <a:lnTo>
                      <a:pt x="34" y="270"/>
                    </a:lnTo>
                    <a:lnTo>
                      <a:pt x="60" y="270"/>
                    </a:lnTo>
                    <a:lnTo>
                      <a:pt x="60" y="270"/>
                    </a:lnTo>
                    <a:lnTo>
                      <a:pt x="64" y="268"/>
                    </a:lnTo>
                    <a:lnTo>
                      <a:pt x="68" y="266"/>
                    </a:lnTo>
                    <a:lnTo>
                      <a:pt x="70" y="262"/>
                    </a:lnTo>
                    <a:lnTo>
                      <a:pt x="72" y="258"/>
                    </a:lnTo>
                    <a:lnTo>
                      <a:pt x="72" y="232"/>
                    </a:lnTo>
                    <a:lnTo>
                      <a:pt x="178" y="232"/>
                    </a:lnTo>
                    <a:lnTo>
                      <a:pt x="284" y="232"/>
                    </a:lnTo>
                    <a:lnTo>
                      <a:pt x="284" y="258"/>
                    </a:lnTo>
                    <a:lnTo>
                      <a:pt x="284" y="258"/>
                    </a:lnTo>
                    <a:lnTo>
                      <a:pt x="286" y="262"/>
                    </a:lnTo>
                    <a:lnTo>
                      <a:pt x="288" y="266"/>
                    </a:lnTo>
                    <a:lnTo>
                      <a:pt x="292" y="268"/>
                    </a:lnTo>
                    <a:lnTo>
                      <a:pt x="296" y="270"/>
                    </a:lnTo>
                    <a:lnTo>
                      <a:pt x="322" y="270"/>
                    </a:lnTo>
                    <a:lnTo>
                      <a:pt x="322" y="270"/>
                    </a:lnTo>
                    <a:lnTo>
                      <a:pt x="326" y="268"/>
                    </a:lnTo>
                    <a:lnTo>
                      <a:pt x="330" y="266"/>
                    </a:lnTo>
                    <a:lnTo>
                      <a:pt x="332" y="262"/>
                    </a:lnTo>
                    <a:lnTo>
                      <a:pt x="334" y="258"/>
                    </a:lnTo>
                    <a:lnTo>
                      <a:pt x="334" y="232"/>
                    </a:lnTo>
                    <a:lnTo>
                      <a:pt x="340" y="232"/>
                    </a:lnTo>
                    <a:lnTo>
                      <a:pt x="340" y="232"/>
                    </a:lnTo>
                    <a:lnTo>
                      <a:pt x="340" y="232"/>
                    </a:lnTo>
                    <a:lnTo>
                      <a:pt x="340" y="232"/>
                    </a:lnTo>
                    <a:lnTo>
                      <a:pt x="344" y="232"/>
                    </a:lnTo>
                    <a:lnTo>
                      <a:pt x="346" y="230"/>
                    </a:lnTo>
                    <a:lnTo>
                      <a:pt x="350" y="228"/>
                    </a:lnTo>
                    <a:lnTo>
                      <a:pt x="350" y="224"/>
                    </a:lnTo>
                    <a:lnTo>
                      <a:pt x="350" y="224"/>
                    </a:lnTo>
                    <a:lnTo>
                      <a:pt x="354" y="210"/>
                    </a:lnTo>
                    <a:lnTo>
                      <a:pt x="356" y="192"/>
                    </a:lnTo>
                    <a:lnTo>
                      <a:pt x="356" y="168"/>
                    </a:lnTo>
                    <a:lnTo>
                      <a:pt x="356" y="168"/>
                    </a:lnTo>
                    <a:lnTo>
                      <a:pt x="356" y="150"/>
                    </a:lnTo>
                    <a:lnTo>
                      <a:pt x="354" y="134"/>
                    </a:lnTo>
                    <a:lnTo>
                      <a:pt x="352" y="120"/>
                    </a:lnTo>
                    <a:lnTo>
                      <a:pt x="348" y="108"/>
                    </a:lnTo>
                    <a:lnTo>
                      <a:pt x="340" y="88"/>
                    </a:lnTo>
                    <a:lnTo>
                      <a:pt x="330" y="72"/>
                    </a:lnTo>
                    <a:lnTo>
                      <a:pt x="330" y="72"/>
                    </a:lnTo>
                    <a:close/>
                    <a:moveTo>
                      <a:pt x="88" y="26"/>
                    </a:moveTo>
                    <a:lnTo>
                      <a:pt x="88" y="26"/>
                    </a:lnTo>
                    <a:lnTo>
                      <a:pt x="110" y="22"/>
                    </a:lnTo>
                    <a:lnTo>
                      <a:pt x="138" y="20"/>
                    </a:lnTo>
                    <a:lnTo>
                      <a:pt x="178" y="20"/>
                    </a:lnTo>
                    <a:lnTo>
                      <a:pt x="178" y="20"/>
                    </a:lnTo>
                    <a:lnTo>
                      <a:pt x="218" y="20"/>
                    </a:lnTo>
                    <a:lnTo>
                      <a:pt x="246" y="22"/>
                    </a:lnTo>
                    <a:lnTo>
                      <a:pt x="268" y="26"/>
                    </a:lnTo>
                    <a:lnTo>
                      <a:pt x="268" y="26"/>
                    </a:lnTo>
                    <a:lnTo>
                      <a:pt x="286" y="46"/>
                    </a:lnTo>
                    <a:lnTo>
                      <a:pt x="296" y="62"/>
                    </a:lnTo>
                    <a:lnTo>
                      <a:pt x="298" y="70"/>
                    </a:lnTo>
                    <a:lnTo>
                      <a:pt x="300" y="74"/>
                    </a:lnTo>
                    <a:lnTo>
                      <a:pt x="300" y="74"/>
                    </a:lnTo>
                    <a:lnTo>
                      <a:pt x="298" y="76"/>
                    </a:lnTo>
                    <a:lnTo>
                      <a:pt x="296" y="78"/>
                    </a:lnTo>
                    <a:lnTo>
                      <a:pt x="292" y="80"/>
                    </a:lnTo>
                    <a:lnTo>
                      <a:pt x="284" y="80"/>
                    </a:lnTo>
                    <a:lnTo>
                      <a:pt x="284" y="80"/>
                    </a:lnTo>
                    <a:lnTo>
                      <a:pt x="178" y="80"/>
                    </a:lnTo>
                    <a:lnTo>
                      <a:pt x="178" y="80"/>
                    </a:lnTo>
                    <a:lnTo>
                      <a:pt x="72" y="80"/>
                    </a:lnTo>
                    <a:lnTo>
                      <a:pt x="72" y="80"/>
                    </a:lnTo>
                    <a:lnTo>
                      <a:pt x="64" y="80"/>
                    </a:lnTo>
                    <a:lnTo>
                      <a:pt x="60" y="78"/>
                    </a:lnTo>
                    <a:lnTo>
                      <a:pt x="58" y="76"/>
                    </a:lnTo>
                    <a:lnTo>
                      <a:pt x="56" y="74"/>
                    </a:lnTo>
                    <a:lnTo>
                      <a:pt x="56" y="74"/>
                    </a:lnTo>
                    <a:lnTo>
                      <a:pt x="58" y="70"/>
                    </a:lnTo>
                    <a:lnTo>
                      <a:pt x="60" y="62"/>
                    </a:lnTo>
                    <a:lnTo>
                      <a:pt x="70" y="46"/>
                    </a:lnTo>
                    <a:lnTo>
                      <a:pt x="88" y="26"/>
                    </a:lnTo>
                    <a:lnTo>
                      <a:pt x="88" y="26"/>
                    </a:lnTo>
                    <a:close/>
                    <a:moveTo>
                      <a:pt x="262" y="136"/>
                    </a:moveTo>
                    <a:lnTo>
                      <a:pt x="262" y="136"/>
                    </a:lnTo>
                    <a:lnTo>
                      <a:pt x="260" y="144"/>
                    </a:lnTo>
                    <a:lnTo>
                      <a:pt x="256" y="148"/>
                    </a:lnTo>
                    <a:lnTo>
                      <a:pt x="252" y="152"/>
                    </a:lnTo>
                    <a:lnTo>
                      <a:pt x="244" y="154"/>
                    </a:lnTo>
                    <a:lnTo>
                      <a:pt x="112" y="154"/>
                    </a:lnTo>
                    <a:lnTo>
                      <a:pt x="112" y="154"/>
                    </a:lnTo>
                    <a:lnTo>
                      <a:pt x="104" y="152"/>
                    </a:lnTo>
                    <a:lnTo>
                      <a:pt x="100" y="148"/>
                    </a:lnTo>
                    <a:lnTo>
                      <a:pt x="96" y="144"/>
                    </a:lnTo>
                    <a:lnTo>
                      <a:pt x="94" y="136"/>
                    </a:lnTo>
                    <a:lnTo>
                      <a:pt x="262" y="136"/>
                    </a:lnTo>
                    <a:close/>
                    <a:moveTo>
                      <a:pt x="46" y="152"/>
                    </a:moveTo>
                    <a:lnTo>
                      <a:pt x="46" y="152"/>
                    </a:lnTo>
                    <a:lnTo>
                      <a:pt x="36" y="150"/>
                    </a:lnTo>
                    <a:lnTo>
                      <a:pt x="28" y="144"/>
                    </a:lnTo>
                    <a:lnTo>
                      <a:pt x="22" y="136"/>
                    </a:lnTo>
                    <a:lnTo>
                      <a:pt x="20" y="126"/>
                    </a:lnTo>
                    <a:lnTo>
                      <a:pt x="20" y="126"/>
                    </a:lnTo>
                    <a:lnTo>
                      <a:pt x="22" y="116"/>
                    </a:lnTo>
                    <a:lnTo>
                      <a:pt x="28" y="106"/>
                    </a:lnTo>
                    <a:lnTo>
                      <a:pt x="36" y="102"/>
                    </a:lnTo>
                    <a:lnTo>
                      <a:pt x="46" y="100"/>
                    </a:lnTo>
                    <a:lnTo>
                      <a:pt x="46" y="100"/>
                    </a:lnTo>
                    <a:lnTo>
                      <a:pt x="56" y="102"/>
                    </a:lnTo>
                    <a:lnTo>
                      <a:pt x="64" y="106"/>
                    </a:lnTo>
                    <a:lnTo>
                      <a:pt x="70" y="116"/>
                    </a:lnTo>
                    <a:lnTo>
                      <a:pt x="72" y="126"/>
                    </a:lnTo>
                    <a:lnTo>
                      <a:pt x="72" y="126"/>
                    </a:lnTo>
                    <a:lnTo>
                      <a:pt x="70" y="136"/>
                    </a:lnTo>
                    <a:lnTo>
                      <a:pt x="64" y="144"/>
                    </a:lnTo>
                    <a:lnTo>
                      <a:pt x="56" y="150"/>
                    </a:lnTo>
                    <a:lnTo>
                      <a:pt x="46" y="152"/>
                    </a:lnTo>
                    <a:lnTo>
                      <a:pt x="46" y="152"/>
                    </a:lnTo>
                    <a:close/>
                    <a:moveTo>
                      <a:pt x="288" y="212"/>
                    </a:moveTo>
                    <a:lnTo>
                      <a:pt x="204" y="212"/>
                    </a:lnTo>
                    <a:lnTo>
                      <a:pt x="156" y="212"/>
                    </a:lnTo>
                    <a:lnTo>
                      <a:pt x="68" y="212"/>
                    </a:lnTo>
                    <a:lnTo>
                      <a:pt x="68" y="206"/>
                    </a:lnTo>
                    <a:lnTo>
                      <a:pt x="68" y="206"/>
                    </a:lnTo>
                    <a:lnTo>
                      <a:pt x="70" y="198"/>
                    </a:lnTo>
                    <a:lnTo>
                      <a:pt x="76" y="190"/>
                    </a:lnTo>
                    <a:lnTo>
                      <a:pt x="82" y="186"/>
                    </a:lnTo>
                    <a:lnTo>
                      <a:pt x="90" y="184"/>
                    </a:lnTo>
                    <a:lnTo>
                      <a:pt x="152" y="184"/>
                    </a:lnTo>
                    <a:lnTo>
                      <a:pt x="208" y="184"/>
                    </a:lnTo>
                    <a:lnTo>
                      <a:pt x="266" y="184"/>
                    </a:lnTo>
                    <a:lnTo>
                      <a:pt x="266" y="184"/>
                    </a:lnTo>
                    <a:lnTo>
                      <a:pt x="274" y="186"/>
                    </a:lnTo>
                    <a:lnTo>
                      <a:pt x="280" y="190"/>
                    </a:lnTo>
                    <a:lnTo>
                      <a:pt x="286" y="198"/>
                    </a:lnTo>
                    <a:lnTo>
                      <a:pt x="288" y="206"/>
                    </a:lnTo>
                    <a:lnTo>
                      <a:pt x="288" y="212"/>
                    </a:lnTo>
                    <a:close/>
                    <a:moveTo>
                      <a:pt x="310" y="152"/>
                    </a:moveTo>
                    <a:lnTo>
                      <a:pt x="310" y="152"/>
                    </a:lnTo>
                    <a:lnTo>
                      <a:pt x="300" y="150"/>
                    </a:lnTo>
                    <a:lnTo>
                      <a:pt x="292" y="144"/>
                    </a:lnTo>
                    <a:lnTo>
                      <a:pt x="286" y="136"/>
                    </a:lnTo>
                    <a:lnTo>
                      <a:pt x="284" y="126"/>
                    </a:lnTo>
                    <a:lnTo>
                      <a:pt x="284" y="126"/>
                    </a:lnTo>
                    <a:lnTo>
                      <a:pt x="286" y="116"/>
                    </a:lnTo>
                    <a:lnTo>
                      <a:pt x="292" y="106"/>
                    </a:lnTo>
                    <a:lnTo>
                      <a:pt x="300" y="102"/>
                    </a:lnTo>
                    <a:lnTo>
                      <a:pt x="310" y="100"/>
                    </a:lnTo>
                    <a:lnTo>
                      <a:pt x="310" y="100"/>
                    </a:lnTo>
                    <a:lnTo>
                      <a:pt x="320" y="102"/>
                    </a:lnTo>
                    <a:lnTo>
                      <a:pt x="328" y="106"/>
                    </a:lnTo>
                    <a:lnTo>
                      <a:pt x="334" y="116"/>
                    </a:lnTo>
                    <a:lnTo>
                      <a:pt x="336" y="126"/>
                    </a:lnTo>
                    <a:lnTo>
                      <a:pt x="336" y="126"/>
                    </a:lnTo>
                    <a:lnTo>
                      <a:pt x="334" y="136"/>
                    </a:lnTo>
                    <a:lnTo>
                      <a:pt x="328" y="144"/>
                    </a:lnTo>
                    <a:lnTo>
                      <a:pt x="320" y="150"/>
                    </a:lnTo>
                    <a:lnTo>
                      <a:pt x="310" y="152"/>
                    </a:lnTo>
                    <a:lnTo>
                      <a:pt x="310" y="15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600" dirty="0"/>
              </a:p>
            </p:txBody>
          </p:sp>
        </p:grpSp>
      </p:grpSp>
      <p:sp>
        <p:nvSpPr>
          <p:cNvPr id="108" name="Rounded Rectangle 107">
            <a:hlinkClick r:id="rId4" action="ppaction://hlinksldjump"/>
            <a:extLst>
              <a:ext uri="{FF2B5EF4-FFF2-40B4-BE49-F238E27FC236}">
                <a16:creationId xmlns:a16="http://schemas.microsoft.com/office/drawing/2014/main" id="{D2E677AE-F960-FD4B-B36B-F05A16F9681A}"/>
              </a:ext>
            </a:extLst>
          </p:cNvPr>
          <p:cNvSpPr/>
          <p:nvPr/>
        </p:nvSpPr>
        <p:spPr>
          <a:xfrm>
            <a:off x="1057700" y="895976"/>
            <a:ext cx="2534254" cy="273854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Generation Capacity And Energy Mix</a:t>
            </a:r>
            <a:endParaRPr lang="en-US" sz="1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4" name="Rounded Rectangle 133">
            <a:hlinkClick r:id="rId5" action="ppaction://hlinksldjump"/>
            <a:extLst>
              <a:ext uri="{FF2B5EF4-FFF2-40B4-BE49-F238E27FC236}">
                <a16:creationId xmlns:a16="http://schemas.microsoft.com/office/drawing/2014/main" id="{6D83E4CB-2604-F242-9EAA-B3C4C23F4FC8}"/>
              </a:ext>
            </a:extLst>
          </p:cNvPr>
          <p:cNvSpPr/>
          <p:nvPr/>
        </p:nvSpPr>
        <p:spPr>
          <a:xfrm>
            <a:off x="1057700" y="1258532"/>
            <a:ext cx="1276067" cy="207763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Coal Phase-Out</a:t>
            </a:r>
            <a:endParaRPr lang="en-US" sz="1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5" name="Rounded Rectangle 134">
            <a:hlinkClick r:id="rId6" action="ppaction://hlinksldjump"/>
            <a:extLst>
              <a:ext uri="{FF2B5EF4-FFF2-40B4-BE49-F238E27FC236}">
                <a16:creationId xmlns:a16="http://schemas.microsoft.com/office/drawing/2014/main" id="{AD61F9C2-D747-A347-BBA0-83652C7837F4}"/>
              </a:ext>
            </a:extLst>
          </p:cNvPr>
          <p:cNvSpPr/>
          <p:nvPr/>
        </p:nvSpPr>
        <p:spPr>
          <a:xfrm>
            <a:off x="1057700" y="1601890"/>
            <a:ext cx="1276067" cy="207763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 Auctions</a:t>
            </a:r>
            <a:endParaRPr lang="en-US" sz="1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6" name="Rounded Rectangle 135">
            <a:hlinkClick r:id="rId7" action="ppaction://hlinksldjump"/>
            <a:extLst>
              <a:ext uri="{FF2B5EF4-FFF2-40B4-BE49-F238E27FC236}">
                <a16:creationId xmlns:a16="http://schemas.microsoft.com/office/drawing/2014/main" id="{87893B88-7EBC-F84E-AD0F-B1FD73B6DED0}"/>
              </a:ext>
            </a:extLst>
          </p:cNvPr>
          <p:cNvSpPr/>
          <p:nvPr/>
        </p:nvSpPr>
        <p:spPr>
          <a:xfrm>
            <a:off x="1057700" y="1938137"/>
            <a:ext cx="1508080" cy="207763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Discom Payables</a:t>
            </a:r>
            <a:endParaRPr lang="en-US" sz="1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7" name="Rounded Rectangle 136">
            <a:hlinkClick r:id="rId8" action="ppaction://hlinksldjump"/>
            <a:extLst>
              <a:ext uri="{FF2B5EF4-FFF2-40B4-BE49-F238E27FC236}">
                <a16:creationId xmlns:a16="http://schemas.microsoft.com/office/drawing/2014/main" id="{73B7AB10-E793-314A-BB95-22AE969A6A9C}"/>
              </a:ext>
            </a:extLst>
          </p:cNvPr>
          <p:cNvSpPr/>
          <p:nvPr/>
        </p:nvSpPr>
        <p:spPr>
          <a:xfrm>
            <a:off x="1057700" y="2300921"/>
            <a:ext cx="1194182" cy="207763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Power Markets</a:t>
            </a:r>
            <a:endParaRPr lang="en-US" sz="1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8" name="Rounded Rectangle 137">
            <a:hlinkClick r:id="rId9" action="ppaction://hlinksldjump"/>
            <a:extLst>
              <a:ext uri="{FF2B5EF4-FFF2-40B4-BE49-F238E27FC236}">
                <a16:creationId xmlns:a16="http://schemas.microsoft.com/office/drawing/2014/main" id="{60540735-A0C6-7745-BA12-0445762A8DC5}"/>
              </a:ext>
            </a:extLst>
          </p:cNvPr>
          <p:cNvSpPr/>
          <p:nvPr/>
        </p:nvSpPr>
        <p:spPr>
          <a:xfrm>
            <a:off x="1057703" y="2632851"/>
            <a:ext cx="2554447" cy="207763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Policy and Regulatory Developments</a:t>
            </a:r>
            <a:endParaRPr lang="en-US" sz="1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9" name="Rounded Rectangle 138">
            <a:hlinkClick r:id="rId10" action="ppaction://hlinksldjump"/>
            <a:extLst>
              <a:ext uri="{FF2B5EF4-FFF2-40B4-BE49-F238E27FC236}">
                <a16:creationId xmlns:a16="http://schemas.microsoft.com/office/drawing/2014/main" id="{64A9B9F7-B5F5-EC4C-8B74-2CED6A0345ED}"/>
              </a:ext>
            </a:extLst>
          </p:cNvPr>
          <p:cNvSpPr/>
          <p:nvPr/>
        </p:nvSpPr>
        <p:spPr>
          <a:xfrm>
            <a:off x="1057702" y="2997471"/>
            <a:ext cx="2251880" cy="207763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Renewable Energy Finance</a:t>
            </a:r>
            <a:endParaRPr lang="en-US" sz="1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0" name="Rounded Rectangle 139">
            <a:hlinkClick r:id="rId11" action="ppaction://hlinksldjump"/>
            <a:extLst>
              <a:ext uri="{FF2B5EF4-FFF2-40B4-BE49-F238E27FC236}">
                <a16:creationId xmlns:a16="http://schemas.microsoft.com/office/drawing/2014/main" id="{D05D0FBB-74C8-4A46-90B7-1DA893D17DE5}"/>
              </a:ext>
            </a:extLst>
          </p:cNvPr>
          <p:cNvSpPr/>
          <p:nvPr/>
        </p:nvSpPr>
        <p:spPr>
          <a:xfrm>
            <a:off x="1057702" y="3342660"/>
            <a:ext cx="1869743" cy="207763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Energy Storage</a:t>
            </a:r>
            <a:endParaRPr lang="en-US" sz="1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1" name="Rounded Rectangle 140">
            <a:hlinkClick r:id="rId12" action="ppaction://hlinksldjump"/>
            <a:extLst>
              <a:ext uri="{FF2B5EF4-FFF2-40B4-BE49-F238E27FC236}">
                <a16:creationId xmlns:a16="http://schemas.microsoft.com/office/drawing/2014/main" id="{E5927073-8CB7-1B4C-A5B4-6568E3E61EF2}"/>
              </a:ext>
            </a:extLst>
          </p:cNvPr>
          <p:cNvSpPr/>
          <p:nvPr/>
        </p:nvSpPr>
        <p:spPr>
          <a:xfrm>
            <a:off x="1057702" y="3686821"/>
            <a:ext cx="1383307" cy="207763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Electric Mobility</a:t>
            </a:r>
            <a:endParaRPr lang="en-US" sz="1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2" name="Rounded Rectangle 141">
            <a:hlinkClick r:id="rId13" action="ppaction://hlinksldjump"/>
            <a:extLst>
              <a:ext uri="{FF2B5EF4-FFF2-40B4-BE49-F238E27FC236}">
                <a16:creationId xmlns:a16="http://schemas.microsoft.com/office/drawing/2014/main" id="{4D5761CE-7AAC-874A-A0C6-6383DA4944B3}"/>
              </a:ext>
            </a:extLst>
          </p:cNvPr>
          <p:cNvSpPr/>
          <p:nvPr/>
        </p:nvSpPr>
        <p:spPr>
          <a:xfrm>
            <a:off x="1057701" y="4023068"/>
            <a:ext cx="1508079" cy="207763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Annexures</a:t>
            </a:r>
            <a:endParaRPr lang="en-US" sz="1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3" name="Rounded Rectangle 142">
            <a:hlinkClick r:id="rId7" action="ppaction://hlinksldjump"/>
            <a:extLst>
              <a:ext uri="{FF2B5EF4-FFF2-40B4-BE49-F238E27FC236}">
                <a16:creationId xmlns:a16="http://schemas.microsoft.com/office/drawing/2014/main" id="{25803578-FCA8-D64E-BFFC-B784360F6CE4}"/>
              </a:ext>
            </a:extLst>
          </p:cNvPr>
          <p:cNvSpPr/>
          <p:nvPr/>
        </p:nvSpPr>
        <p:spPr>
          <a:xfrm>
            <a:off x="1057702" y="4373228"/>
            <a:ext cx="5958394" cy="207763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b="1" u="sng" dirty="0">
                <a:solidFill>
                  <a:schemeClr val="bg1"/>
                </a:solidFill>
                <a:uFill>
                  <a:solidFill>
                    <a:srgbClr val="009CD8"/>
                  </a:solidFill>
                </a:u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1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About Us</a:t>
            </a:r>
            <a:endParaRPr lang="en-US" sz="1000" u="sng" dirty="0">
              <a:solidFill>
                <a:schemeClr val="bg1"/>
              </a:solidFill>
              <a:uFill>
                <a:solidFill>
                  <a:srgbClr val="009CD8"/>
                </a:solidFill>
              </a:u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71" y="3003122"/>
            <a:ext cx="153806" cy="227440"/>
          </a:xfrm>
          <a:prstGeom prst="rect">
            <a:avLst/>
          </a:prstGeom>
        </p:spPr>
      </p:pic>
      <p:grpSp>
        <p:nvGrpSpPr>
          <p:cNvPr id="78" name="Group 77"/>
          <p:cNvGrpSpPr/>
          <p:nvPr/>
        </p:nvGrpSpPr>
        <p:grpSpPr>
          <a:xfrm>
            <a:off x="8284057" y="4779402"/>
            <a:ext cx="715926" cy="418214"/>
            <a:chOff x="8284057" y="4779402"/>
            <a:chExt cx="715926" cy="418214"/>
          </a:xfrm>
        </p:grpSpPr>
        <p:sp>
          <p:nvSpPr>
            <p:cNvPr id="79" name="Rounded Rectangle 78"/>
            <p:cNvSpPr/>
            <p:nvPr/>
          </p:nvSpPr>
          <p:spPr>
            <a:xfrm>
              <a:off x="8331958" y="4779402"/>
              <a:ext cx="614149" cy="4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80" name="Group 79"/>
            <p:cNvGrpSpPr/>
            <p:nvPr/>
          </p:nvGrpSpPr>
          <p:grpSpPr>
            <a:xfrm>
              <a:off x="8284057" y="4879531"/>
              <a:ext cx="715926" cy="263969"/>
              <a:chOff x="1376812" y="1471708"/>
              <a:chExt cx="715926" cy="263969"/>
            </a:xfrm>
          </p:grpSpPr>
          <p:sp>
            <p:nvSpPr>
              <p:cNvPr id="81" name="TextBox 80"/>
              <p:cNvSpPr txBox="1"/>
              <p:nvPr/>
            </p:nvSpPr>
            <p:spPr>
              <a:xfrm>
                <a:off x="1376812" y="1535622"/>
                <a:ext cx="71592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700" b="1" dirty="0">
                    <a:solidFill>
                      <a:srgbClr val="575756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cef.ceew.in</a:t>
                </a:r>
              </a:p>
            </p:txBody>
          </p:sp>
          <p:grpSp>
            <p:nvGrpSpPr>
              <p:cNvPr id="82" name="Group 81"/>
              <p:cNvGrpSpPr/>
              <p:nvPr/>
            </p:nvGrpSpPr>
            <p:grpSpPr>
              <a:xfrm>
                <a:off x="1504037" y="1471708"/>
                <a:ext cx="436340" cy="63914"/>
                <a:chOff x="973747" y="978085"/>
                <a:chExt cx="436340" cy="63914"/>
              </a:xfrm>
            </p:grpSpPr>
            <p:sp>
              <p:nvSpPr>
                <p:cNvPr id="83" name="Oval 82"/>
                <p:cNvSpPr/>
                <p:nvPr/>
              </p:nvSpPr>
              <p:spPr>
                <a:xfrm>
                  <a:off x="1349029" y="978085"/>
                  <a:ext cx="61058" cy="61059"/>
                </a:xfrm>
                <a:prstGeom prst="ellipse">
                  <a:avLst/>
                </a:prstGeom>
                <a:solidFill>
                  <a:srgbClr val="0A9FD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85" name="Oval 84"/>
                <p:cNvSpPr/>
                <p:nvPr/>
              </p:nvSpPr>
              <p:spPr>
                <a:xfrm>
                  <a:off x="1084312" y="980940"/>
                  <a:ext cx="61058" cy="61059"/>
                </a:xfrm>
                <a:prstGeom prst="ellipse">
                  <a:avLst/>
                </a:prstGeom>
                <a:solidFill>
                  <a:srgbClr val="87BD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89" name="Oval 88"/>
                <p:cNvSpPr/>
                <p:nvPr/>
              </p:nvSpPr>
              <p:spPr>
                <a:xfrm>
                  <a:off x="973747" y="980940"/>
                  <a:ext cx="61058" cy="61059"/>
                </a:xfrm>
                <a:prstGeom prst="ellipse">
                  <a:avLst/>
                </a:prstGeom>
                <a:solidFill>
                  <a:srgbClr val="EA581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</p:grpSp>
      <p:sp>
        <p:nvSpPr>
          <p:cNvPr id="144" name="TextBox 143"/>
          <p:cNvSpPr txBox="1"/>
          <p:nvPr/>
        </p:nvSpPr>
        <p:spPr>
          <a:xfrm rot="16200000">
            <a:off x="8583621" y="3704036"/>
            <a:ext cx="75062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700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Image: iStock</a:t>
            </a:r>
          </a:p>
        </p:txBody>
      </p:sp>
      <p:sp>
        <p:nvSpPr>
          <p:cNvPr id="87" name="Rounded Rectangle 86">
            <a:hlinkClick r:id="rId4" action="ppaction://hlinksldjump"/>
            <a:extLst>
              <a:ext uri="{FF2B5EF4-FFF2-40B4-BE49-F238E27FC236}">
                <a16:creationId xmlns:a16="http://schemas.microsoft.com/office/drawing/2014/main" id="{D2E677AE-F960-FD4B-B36B-F05A16F9681A}"/>
              </a:ext>
            </a:extLst>
          </p:cNvPr>
          <p:cNvSpPr/>
          <p:nvPr/>
        </p:nvSpPr>
        <p:spPr>
          <a:xfrm>
            <a:off x="3737596" y="881717"/>
            <a:ext cx="377636" cy="273854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  <a:endParaRPr lang="en-US" sz="1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8" name="Rounded Rectangle 87">
            <a:hlinkClick r:id="rId4" action="ppaction://hlinksldjump"/>
            <a:extLst>
              <a:ext uri="{FF2B5EF4-FFF2-40B4-BE49-F238E27FC236}">
                <a16:creationId xmlns:a16="http://schemas.microsoft.com/office/drawing/2014/main" id="{D2E677AE-F960-FD4B-B36B-F05A16F9681A}"/>
              </a:ext>
            </a:extLst>
          </p:cNvPr>
          <p:cNvSpPr/>
          <p:nvPr/>
        </p:nvSpPr>
        <p:spPr>
          <a:xfrm>
            <a:off x="3739265" y="1222910"/>
            <a:ext cx="377636" cy="273854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  <a:endParaRPr lang="en-US" sz="1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0" name="Rounded Rectangle 89">
            <a:hlinkClick r:id="rId4" action="ppaction://hlinksldjump"/>
            <a:extLst>
              <a:ext uri="{FF2B5EF4-FFF2-40B4-BE49-F238E27FC236}">
                <a16:creationId xmlns:a16="http://schemas.microsoft.com/office/drawing/2014/main" id="{D2E677AE-F960-FD4B-B36B-F05A16F9681A}"/>
              </a:ext>
            </a:extLst>
          </p:cNvPr>
          <p:cNvSpPr/>
          <p:nvPr/>
        </p:nvSpPr>
        <p:spPr>
          <a:xfrm>
            <a:off x="3739827" y="1571250"/>
            <a:ext cx="377636" cy="273854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</a:t>
            </a:r>
            <a:endParaRPr lang="en-US" sz="1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6" name="Rounded Rectangle 125">
            <a:hlinkClick r:id="rId4" action="ppaction://hlinksldjump"/>
            <a:extLst>
              <a:ext uri="{FF2B5EF4-FFF2-40B4-BE49-F238E27FC236}">
                <a16:creationId xmlns:a16="http://schemas.microsoft.com/office/drawing/2014/main" id="{D2E677AE-F960-FD4B-B36B-F05A16F9681A}"/>
              </a:ext>
            </a:extLst>
          </p:cNvPr>
          <p:cNvSpPr/>
          <p:nvPr/>
        </p:nvSpPr>
        <p:spPr>
          <a:xfrm>
            <a:off x="3744420" y="1901251"/>
            <a:ext cx="377636" cy="273854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</a:t>
            </a:r>
            <a:endParaRPr lang="en-US" sz="1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5" name="Rounded Rectangle 144">
            <a:hlinkClick r:id="rId4" action="ppaction://hlinksldjump"/>
            <a:extLst>
              <a:ext uri="{FF2B5EF4-FFF2-40B4-BE49-F238E27FC236}">
                <a16:creationId xmlns:a16="http://schemas.microsoft.com/office/drawing/2014/main" id="{D2E677AE-F960-FD4B-B36B-F05A16F9681A}"/>
              </a:ext>
            </a:extLst>
          </p:cNvPr>
          <p:cNvSpPr/>
          <p:nvPr/>
        </p:nvSpPr>
        <p:spPr>
          <a:xfrm>
            <a:off x="3744420" y="2264724"/>
            <a:ext cx="377636" cy="273854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</a:t>
            </a:r>
            <a:endParaRPr lang="en-US" sz="1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6" name="Rounded Rectangle 145">
            <a:hlinkClick r:id="rId4" action="ppaction://hlinksldjump"/>
            <a:extLst>
              <a:ext uri="{FF2B5EF4-FFF2-40B4-BE49-F238E27FC236}">
                <a16:creationId xmlns:a16="http://schemas.microsoft.com/office/drawing/2014/main" id="{D2E677AE-F960-FD4B-B36B-F05A16F9681A}"/>
              </a:ext>
            </a:extLst>
          </p:cNvPr>
          <p:cNvSpPr/>
          <p:nvPr/>
        </p:nvSpPr>
        <p:spPr>
          <a:xfrm>
            <a:off x="3745872" y="2603978"/>
            <a:ext cx="377636" cy="273854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</a:t>
            </a:r>
            <a:endParaRPr lang="en-US" sz="1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7" name="Rounded Rectangle 146">
            <a:hlinkClick r:id="rId4" action="ppaction://hlinksldjump"/>
            <a:extLst>
              <a:ext uri="{FF2B5EF4-FFF2-40B4-BE49-F238E27FC236}">
                <a16:creationId xmlns:a16="http://schemas.microsoft.com/office/drawing/2014/main" id="{D2E677AE-F960-FD4B-B36B-F05A16F9681A}"/>
              </a:ext>
            </a:extLst>
          </p:cNvPr>
          <p:cNvSpPr/>
          <p:nvPr/>
        </p:nvSpPr>
        <p:spPr>
          <a:xfrm>
            <a:off x="3748330" y="2945887"/>
            <a:ext cx="377636" cy="273854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</a:t>
            </a:r>
            <a:endParaRPr lang="en-US" sz="1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8" name="Rounded Rectangle 147">
            <a:hlinkClick r:id="rId4" action="ppaction://hlinksldjump"/>
            <a:extLst>
              <a:ext uri="{FF2B5EF4-FFF2-40B4-BE49-F238E27FC236}">
                <a16:creationId xmlns:a16="http://schemas.microsoft.com/office/drawing/2014/main" id="{D2E677AE-F960-FD4B-B36B-F05A16F9681A}"/>
              </a:ext>
            </a:extLst>
          </p:cNvPr>
          <p:cNvSpPr/>
          <p:nvPr/>
        </p:nvSpPr>
        <p:spPr>
          <a:xfrm>
            <a:off x="3753266" y="3306921"/>
            <a:ext cx="377636" cy="273854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14</a:t>
            </a:r>
            <a:endParaRPr lang="en-US" sz="1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9" name="Rounded Rectangle 148">
            <a:hlinkClick r:id="rId4" action="ppaction://hlinksldjump"/>
            <a:extLst>
              <a:ext uri="{FF2B5EF4-FFF2-40B4-BE49-F238E27FC236}">
                <a16:creationId xmlns:a16="http://schemas.microsoft.com/office/drawing/2014/main" id="{D2E677AE-F960-FD4B-B36B-F05A16F9681A}"/>
              </a:ext>
            </a:extLst>
          </p:cNvPr>
          <p:cNvSpPr/>
          <p:nvPr/>
        </p:nvSpPr>
        <p:spPr>
          <a:xfrm>
            <a:off x="3753266" y="3648116"/>
            <a:ext cx="377636" cy="273854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</a:t>
            </a:r>
            <a:endParaRPr lang="en-US" sz="1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0" name="Rounded Rectangle 149">
            <a:hlinkClick r:id="rId4" action="ppaction://hlinksldjump"/>
            <a:extLst>
              <a:ext uri="{FF2B5EF4-FFF2-40B4-BE49-F238E27FC236}">
                <a16:creationId xmlns:a16="http://schemas.microsoft.com/office/drawing/2014/main" id="{D2E677AE-F960-FD4B-B36B-F05A16F9681A}"/>
              </a:ext>
            </a:extLst>
          </p:cNvPr>
          <p:cNvSpPr/>
          <p:nvPr/>
        </p:nvSpPr>
        <p:spPr>
          <a:xfrm>
            <a:off x="3749183" y="3990237"/>
            <a:ext cx="377636" cy="273854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17</a:t>
            </a:r>
            <a:endParaRPr lang="en-US" sz="1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1" name="Rounded Rectangle 150">
            <a:hlinkClick r:id="rId4" action="ppaction://hlinksldjump"/>
            <a:extLst>
              <a:ext uri="{FF2B5EF4-FFF2-40B4-BE49-F238E27FC236}">
                <a16:creationId xmlns:a16="http://schemas.microsoft.com/office/drawing/2014/main" id="{D2E677AE-F960-FD4B-B36B-F05A16F9681A}"/>
              </a:ext>
            </a:extLst>
          </p:cNvPr>
          <p:cNvSpPr/>
          <p:nvPr/>
        </p:nvSpPr>
        <p:spPr>
          <a:xfrm>
            <a:off x="3753266" y="4339095"/>
            <a:ext cx="377636" cy="273854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</a:t>
            </a:r>
            <a:endParaRPr lang="en-US" sz="1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5227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485302" y="523625"/>
            <a:ext cx="3238213" cy="4211127"/>
          </a:xfrm>
          <a:prstGeom prst="roundRect">
            <a:avLst/>
          </a:prstGeom>
          <a:solidFill>
            <a:srgbClr val="C3E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5266969A-F123-9349-BBD7-41E664211EA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43118" y="2906762"/>
            <a:ext cx="4760655" cy="280813"/>
          </a:xfrm>
          <a:prstGeom prst="rect">
            <a:avLst/>
          </a:prstGeom>
        </p:spPr>
        <p:txBody>
          <a:bodyPr/>
          <a:lstStyle/>
          <a:p>
            <a:pPr marL="101600" indent="0">
              <a:buNone/>
            </a:pPr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Central Electricity Authority (CEA). *Includes solar (rooftop) capacity (6,185.9 MW as of December 2021).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5266969A-F123-9349-BBD7-41E664211EA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35581" y="4762031"/>
            <a:ext cx="6964466" cy="373849"/>
          </a:xfrm>
          <a:prstGeom prst="rect">
            <a:avLst/>
          </a:prstGeom>
        </p:spPr>
        <p:txBody>
          <a:bodyPr>
            <a:noAutofit/>
          </a:bodyPr>
          <a:lstStyle/>
          <a:p>
            <a:pPr marL="101600" indent="0">
              <a:buNone/>
            </a:pPr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Ministry of New and Renewable Energy (MNRE).</a:t>
            </a:r>
            <a:endParaRPr lang="en-US" sz="700" dirty="0">
              <a:solidFill>
                <a:schemeClr val="accent6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2052084" y="3292006"/>
            <a:ext cx="4266469" cy="0"/>
          </a:xfrm>
          <a:prstGeom prst="line">
            <a:avLst/>
          </a:prstGeom>
          <a:ln>
            <a:solidFill>
              <a:srgbClr val="009C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6194728" y="3230093"/>
            <a:ext cx="123825" cy="123825"/>
          </a:xfrm>
          <a:prstGeom prst="ellipse">
            <a:avLst/>
          </a:prstGeom>
          <a:solidFill>
            <a:srgbClr val="00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" name="Rectangle 3"/>
          <p:cNvSpPr/>
          <p:nvPr/>
        </p:nvSpPr>
        <p:spPr>
          <a:xfrm rot="16200000">
            <a:off x="9082410" y="-91649"/>
            <a:ext cx="249623" cy="815252"/>
          </a:xfrm>
          <a:prstGeom prst="rect">
            <a:avLst/>
          </a:prstGeom>
          <a:solidFill>
            <a:srgbClr val="00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" name="TextBox 4"/>
          <p:cNvSpPr txBox="1"/>
          <p:nvPr/>
        </p:nvSpPr>
        <p:spPr>
          <a:xfrm>
            <a:off x="8821030" y="208255"/>
            <a:ext cx="2615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284057" y="4779402"/>
            <a:ext cx="715926" cy="418214"/>
            <a:chOff x="8284057" y="4779402"/>
            <a:chExt cx="715926" cy="418214"/>
          </a:xfrm>
        </p:grpSpPr>
        <p:sp>
          <p:nvSpPr>
            <p:cNvPr id="27" name="Rounded Rectangle 26"/>
            <p:cNvSpPr/>
            <p:nvPr/>
          </p:nvSpPr>
          <p:spPr>
            <a:xfrm>
              <a:off x="8331958" y="4779402"/>
              <a:ext cx="614149" cy="4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8284057" y="4879531"/>
              <a:ext cx="715926" cy="263969"/>
              <a:chOff x="1376812" y="1471708"/>
              <a:chExt cx="715926" cy="263969"/>
            </a:xfrm>
          </p:grpSpPr>
          <p:sp>
            <p:nvSpPr>
              <p:cNvPr id="38" name="TextBox 37"/>
              <p:cNvSpPr txBox="1"/>
              <p:nvPr/>
            </p:nvSpPr>
            <p:spPr>
              <a:xfrm>
                <a:off x="1376812" y="1535622"/>
                <a:ext cx="71592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700" b="1" dirty="0">
                    <a:solidFill>
                      <a:srgbClr val="575756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cef.ceew.in</a:t>
                </a:r>
              </a:p>
            </p:txBody>
          </p:sp>
          <p:grpSp>
            <p:nvGrpSpPr>
              <p:cNvPr id="39" name="Group 38"/>
              <p:cNvGrpSpPr/>
              <p:nvPr/>
            </p:nvGrpSpPr>
            <p:grpSpPr>
              <a:xfrm>
                <a:off x="1504037" y="1471708"/>
                <a:ext cx="436340" cy="63914"/>
                <a:chOff x="973747" y="978085"/>
                <a:chExt cx="436340" cy="63914"/>
              </a:xfrm>
            </p:grpSpPr>
            <p:sp>
              <p:nvSpPr>
                <p:cNvPr id="40" name="Oval 39"/>
                <p:cNvSpPr/>
                <p:nvPr/>
              </p:nvSpPr>
              <p:spPr>
                <a:xfrm>
                  <a:off x="1349029" y="978085"/>
                  <a:ext cx="61058" cy="61059"/>
                </a:xfrm>
                <a:prstGeom prst="ellipse">
                  <a:avLst/>
                </a:prstGeom>
                <a:solidFill>
                  <a:srgbClr val="0A9FD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41" name="Oval 40"/>
                <p:cNvSpPr/>
                <p:nvPr/>
              </p:nvSpPr>
              <p:spPr>
                <a:xfrm>
                  <a:off x="1084312" y="980940"/>
                  <a:ext cx="61058" cy="61059"/>
                </a:xfrm>
                <a:prstGeom prst="ellipse">
                  <a:avLst/>
                </a:prstGeom>
                <a:solidFill>
                  <a:srgbClr val="87BD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42" name="Oval 41"/>
                <p:cNvSpPr/>
                <p:nvPr/>
              </p:nvSpPr>
              <p:spPr>
                <a:xfrm>
                  <a:off x="973747" y="980940"/>
                  <a:ext cx="61058" cy="61059"/>
                </a:xfrm>
                <a:prstGeom prst="ellipse">
                  <a:avLst/>
                </a:prstGeom>
                <a:solidFill>
                  <a:srgbClr val="EA581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</p:grpSp>
      <p:sp>
        <p:nvSpPr>
          <p:cNvPr id="25" name="Google Shape;100;p20">
            <a:extLst>
              <a:ext uri="{FF2B5EF4-FFF2-40B4-BE49-F238E27FC236}">
                <a16:creationId xmlns:a16="http://schemas.microsoft.com/office/drawing/2014/main" id="{90A32563-669D-2142-9EB2-7C5AA3B1DFE8}"/>
              </a:ext>
            </a:extLst>
          </p:cNvPr>
          <p:cNvSpPr txBox="1"/>
          <p:nvPr/>
        </p:nvSpPr>
        <p:spPr>
          <a:xfrm>
            <a:off x="6552826" y="520770"/>
            <a:ext cx="2391744" cy="4158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Autofit/>
          </a:bodyPr>
          <a:lstStyle/>
          <a:p>
            <a:pPr lvl="0"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n-IN" sz="12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Takeaways &amp; Outlook</a:t>
            </a:r>
          </a:p>
          <a:p>
            <a:pPr lvl="0">
              <a:spcBef>
                <a:spcPts val="500"/>
              </a:spcBef>
              <a:buSzPts val="1100"/>
            </a:pPr>
            <a:r>
              <a:rPr lang="en-IN" sz="8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4.5 GW net capacity was added in Q3 FY22</a:t>
            </a:r>
            <a:r>
              <a:rPr lang="en-IN" sz="800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, most of which came from renewable energy (RE). </a:t>
            </a:r>
          </a:p>
          <a:p>
            <a:pPr lvl="0">
              <a:spcBef>
                <a:spcPts val="500"/>
              </a:spcBef>
              <a:buSzPts val="1100"/>
            </a:pPr>
            <a:r>
              <a:rPr lang="en-IN" sz="8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The RE capacity added in Q3 FY22 </a:t>
            </a:r>
            <a:r>
              <a:rPr lang="en-IN" sz="800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(3.4 GW)</a:t>
            </a:r>
            <a:r>
              <a:rPr lang="en-IN" sz="8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, although 27% lower than in the previous quarter (4.6 GW in Q2 FY22), was 79% higher than that of the same quarter of the last fiscal year (1.9 GW in Q3 FY21). </a:t>
            </a:r>
          </a:p>
          <a:p>
            <a:pPr lvl="0">
              <a:spcBef>
                <a:spcPts val="500"/>
              </a:spcBef>
              <a:buSzPts val="1100"/>
            </a:pPr>
            <a:r>
              <a:rPr lang="en-IN" sz="8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Solar energy (grid-scale and rooftop) continues</a:t>
            </a:r>
            <a:r>
              <a:rPr lang="en-IN" sz="800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to dominate within RE, accounting for </a:t>
            </a:r>
            <a:r>
              <a:rPr lang="en-IN" sz="8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3.1 GW (~92%) of the RE capacity addition in Q3 FY22 with the wind energy at 212 MW.</a:t>
            </a:r>
          </a:p>
          <a:p>
            <a:pPr lvl="0">
              <a:spcBef>
                <a:spcPts val="500"/>
              </a:spcBef>
              <a:buSzPts val="1100"/>
            </a:pPr>
            <a:r>
              <a:rPr lang="en-IN" sz="800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Significant solar rooftop capacity added in Q3 FY22 (700 MW) compared to Q3 FY21 (289 MW) after the removal of the cap of 10 kW on net-metering in Q1 FY22 (revised to 500 kW).</a:t>
            </a:r>
          </a:p>
          <a:p>
            <a:pPr lvl="0">
              <a:spcBef>
                <a:spcPts val="500"/>
              </a:spcBef>
              <a:buSzPts val="1100"/>
            </a:pPr>
            <a:r>
              <a:rPr lang="en-IN" sz="8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In November 2021, </a:t>
            </a:r>
            <a:r>
              <a:rPr lang="en-US" sz="8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India committed to achieving a target of net-zero emissions by 2070 </a:t>
            </a:r>
            <a:r>
              <a:rPr lang="en-IN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at 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COP26 in Glasgow. </a:t>
            </a:r>
            <a:r>
              <a:rPr lang="en-US" sz="800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To achieve this goal, India aims to raise its non-fossil fuel-based capacity to 500 GW by 2030. In Q2 FY22, RE reached the 100 GW mark. In Q3 FY22, the cumulative non-fossil fuel-based installed capacity stood at 151.4 GW.</a:t>
            </a:r>
            <a:endParaRPr lang="en-IN" sz="800" dirty="0">
              <a:solidFill>
                <a:srgbClr val="57575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sp>
        <p:nvSpPr>
          <p:cNvPr id="29" name="Google Shape;99;p20">
            <a:extLst>
              <a:ext uri="{FF2B5EF4-FFF2-40B4-BE49-F238E27FC236}">
                <a16:creationId xmlns:a16="http://schemas.microsoft.com/office/drawing/2014/main" id="{7394BB5B-D6AF-B748-9337-BD43095C229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199" y="124721"/>
            <a:ext cx="7689273" cy="48158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1200" dirty="0">
                <a:solidFill>
                  <a:srgbClr val="575756"/>
                </a:solidFill>
              </a:rPr>
              <a:t>Generation capacity: </a:t>
            </a:r>
            <a:r>
              <a:rPr lang="en-US" sz="1200" dirty="0">
                <a:solidFill>
                  <a:srgbClr val="009CD8"/>
                </a:solidFill>
              </a:rPr>
              <a:t>3.4 GW of RE capacity was added in Q3 FY22; the share of RE in the overall capacity was 26.7%</a:t>
            </a:r>
          </a:p>
        </p:txBody>
      </p:sp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B094FD61-E228-674E-B232-DB63B3BB25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3944710"/>
              </p:ext>
            </p:extLst>
          </p:nvPr>
        </p:nvGraphicFramePr>
        <p:xfrm>
          <a:off x="261674" y="3174844"/>
          <a:ext cx="6059102" cy="17646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8AFEE804-981B-4E7B-90B8-653707E401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6074604"/>
              </p:ext>
            </p:extLst>
          </p:nvPr>
        </p:nvGraphicFramePr>
        <p:xfrm>
          <a:off x="199430" y="635912"/>
          <a:ext cx="6212769" cy="23770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2394076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0F7F3AE4-1365-BC4F-99FD-87EDC62B1F19}"/>
              </a:ext>
            </a:extLst>
          </p:cNvPr>
          <p:cNvSpPr/>
          <p:nvPr/>
        </p:nvSpPr>
        <p:spPr>
          <a:xfrm>
            <a:off x="6485302" y="523625"/>
            <a:ext cx="3238213" cy="4211127"/>
          </a:xfrm>
          <a:prstGeom prst="roundRect">
            <a:avLst/>
          </a:prstGeom>
          <a:solidFill>
            <a:srgbClr val="C3E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5266969A-F123-9349-BBD7-41E664211EA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3491" y="4829431"/>
            <a:ext cx="8424480" cy="373849"/>
          </a:xfrm>
          <a:prstGeom prst="rect">
            <a:avLst/>
          </a:prstGeom>
        </p:spPr>
        <p:txBody>
          <a:bodyPr>
            <a:noAutofit/>
          </a:bodyPr>
          <a:lstStyle/>
          <a:p>
            <a:pPr marL="101600" indent="0">
              <a:buNone/>
            </a:pPr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lang="en-US" sz="6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POSOCO. </a:t>
            </a:r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Note: 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 technologies include solar, wind, biomass, waste-to-energy and small hydro and do not include rooftop solar and large hydro (&gt;25 MW) generation</a:t>
            </a:r>
            <a:r>
              <a:rPr lang="en-US" sz="6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* India Meteorological Department.</a:t>
            </a:r>
            <a:endParaRPr lang="en-US" sz="700" dirty="0">
              <a:solidFill>
                <a:schemeClr val="accent6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821172" y="774402"/>
            <a:ext cx="3499604" cy="0"/>
          </a:xfrm>
          <a:prstGeom prst="line">
            <a:avLst/>
          </a:prstGeom>
          <a:ln>
            <a:solidFill>
              <a:srgbClr val="009C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6196951" y="712489"/>
            <a:ext cx="123825" cy="123825"/>
          </a:xfrm>
          <a:prstGeom prst="ellipse">
            <a:avLst/>
          </a:prstGeom>
          <a:solidFill>
            <a:srgbClr val="00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74381" y="3677381"/>
            <a:ext cx="4844172" cy="0"/>
          </a:xfrm>
          <a:prstGeom prst="line">
            <a:avLst/>
          </a:prstGeom>
          <a:ln>
            <a:solidFill>
              <a:srgbClr val="009C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6194728" y="3615468"/>
            <a:ext cx="123825" cy="123825"/>
          </a:xfrm>
          <a:prstGeom prst="ellipse">
            <a:avLst/>
          </a:prstGeom>
          <a:solidFill>
            <a:srgbClr val="00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0A4EFD22-315E-664B-A6AF-CA87BBD53616}"/>
              </a:ext>
            </a:extLst>
          </p:cNvPr>
          <p:cNvSpPr txBox="1">
            <a:spLocks/>
          </p:cNvSpPr>
          <p:nvPr/>
        </p:nvSpPr>
        <p:spPr>
          <a:xfrm>
            <a:off x="153331" y="3548859"/>
            <a:ext cx="5335682" cy="189628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0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 share snapshot</a:t>
            </a:r>
          </a:p>
        </p:txBody>
      </p:sp>
      <p:sp>
        <p:nvSpPr>
          <p:cNvPr id="87" name="Rectangle 86"/>
          <p:cNvSpPr/>
          <p:nvPr/>
        </p:nvSpPr>
        <p:spPr>
          <a:xfrm rot="16200000">
            <a:off x="9082410" y="-91649"/>
            <a:ext cx="249623" cy="815252"/>
          </a:xfrm>
          <a:prstGeom prst="rect">
            <a:avLst/>
          </a:prstGeom>
          <a:solidFill>
            <a:srgbClr val="00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88" name="TextBox 87"/>
          <p:cNvSpPr txBox="1"/>
          <p:nvPr/>
        </p:nvSpPr>
        <p:spPr>
          <a:xfrm>
            <a:off x="8821030" y="208255"/>
            <a:ext cx="2615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8284057" y="4779402"/>
            <a:ext cx="715926" cy="418214"/>
            <a:chOff x="8284057" y="4779402"/>
            <a:chExt cx="715926" cy="418214"/>
          </a:xfrm>
        </p:grpSpPr>
        <p:sp>
          <p:nvSpPr>
            <p:cNvPr id="57" name="Rounded Rectangle 56"/>
            <p:cNvSpPr/>
            <p:nvPr/>
          </p:nvSpPr>
          <p:spPr>
            <a:xfrm>
              <a:off x="8331958" y="4779402"/>
              <a:ext cx="614149" cy="4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58" name="Group 57"/>
            <p:cNvGrpSpPr/>
            <p:nvPr/>
          </p:nvGrpSpPr>
          <p:grpSpPr>
            <a:xfrm>
              <a:off x="8284057" y="4879531"/>
              <a:ext cx="715926" cy="263969"/>
              <a:chOff x="1376812" y="1471708"/>
              <a:chExt cx="715926" cy="263969"/>
            </a:xfrm>
          </p:grpSpPr>
          <p:sp>
            <p:nvSpPr>
              <p:cNvPr id="59" name="TextBox 58"/>
              <p:cNvSpPr txBox="1"/>
              <p:nvPr/>
            </p:nvSpPr>
            <p:spPr>
              <a:xfrm>
                <a:off x="1376812" y="1535622"/>
                <a:ext cx="71592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700" b="1" dirty="0">
                    <a:solidFill>
                      <a:srgbClr val="575756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cef.ceew.in</a:t>
                </a:r>
              </a:p>
            </p:txBody>
          </p:sp>
          <p:grpSp>
            <p:nvGrpSpPr>
              <p:cNvPr id="60" name="Group 59"/>
              <p:cNvGrpSpPr/>
              <p:nvPr/>
            </p:nvGrpSpPr>
            <p:grpSpPr>
              <a:xfrm>
                <a:off x="1504037" y="1471708"/>
                <a:ext cx="436340" cy="63914"/>
                <a:chOff x="973747" y="978085"/>
                <a:chExt cx="436340" cy="63914"/>
              </a:xfrm>
            </p:grpSpPr>
            <p:sp>
              <p:nvSpPr>
                <p:cNvPr id="67" name="Oval 66"/>
                <p:cNvSpPr/>
                <p:nvPr/>
              </p:nvSpPr>
              <p:spPr>
                <a:xfrm>
                  <a:off x="1349029" y="978085"/>
                  <a:ext cx="61058" cy="61059"/>
                </a:xfrm>
                <a:prstGeom prst="ellipse">
                  <a:avLst/>
                </a:prstGeom>
                <a:solidFill>
                  <a:srgbClr val="0A9FD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69" name="Oval 68"/>
                <p:cNvSpPr/>
                <p:nvPr/>
              </p:nvSpPr>
              <p:spPr>
                <a:xfrm>
                  <a:off x="1084312" y="980940"/>
                  <a:ext cx="61058" cy="61059"/>
                </a:xfrm>
                <a:prstGeom prst="ellipse">
                  <a:avLst/>
                </a:prstGeom>
                <a:solidFill>
                  <a:srgbClr val="87BD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80" name="Oval 79"/>
                <p:cNvSpPr/>
                <p:nvPr/>
              </p:nvSpPr>
              <p:spPr>
                <a:xfrm>
                  <a:off x="973747" y="980940"/>
                  <a:ext cx="61058" cy="61059"/>
                </a:xfrm>
                <a:prstGeom prst="ellipse">
                  <a:avLst/>
                </a:prstGeom>
                <a:solidFill>
                  <a:srgbClr val="EA581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9879901"/>
              </p:ext>
            </p:extLst>
          </p:nvPr>
        </p:nvGraphicFramePr>
        <p:xfrm>
          <a:off x="242847" y="3771904"/>
          <a:ext cx="6094342" cy="118872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623846">
                  <a:extLst>
                    <a:ext uri="{9D8B030D-6E8A-4147-A177-3AD203B41FA5}">
                      <a16:colId xmlns:a16="http://schemas.microsoft.com/office/drawing/2014/main" val="3341748120"/>
                    </a:ext>
                  </a:extLst>
                </a:gridCol>
                <a:gridCol w="737086">
                  <a:extLst>
                    <a:ext uri="{9D8B030D-6E8A-4147-A177-3AD203B41FA5}">
                      <a16:colId xmlns:a16="http://schemas.microsoft.com/office/drawing/2014/main" val="3269755583"/>
                    </a:ext>
                  </a:extLst>
                </a:gridCol>
                <a:gridCol w="1083763">
                  <a:extLst>
                    <a:ext uri="{9D8B030D-6E8A-4147-A177-3AD203B41FA5}">
                      <a16:colId xmlns:a16="http://schemas.microsoft.com/office/drawing/2014/main" val="3609201509"/>
                    </a:ext>
                  </a:extLst>
                </a:gridCol>
                <a:gridCol w="798287">
                  <a:extLst>
                    <a:ext uri="{9D8B030D-6E8A-4147-A177-3AD203B41FA5}">
                      <a16:colId xmlns:a16="http://schemas.microsoft.com/office/drawing/2014/main" val="3524341217"/>
                    </a:ext>
                  </a:extLst>
                </a:gridCol>
                <a:gridCol w="1117977">
                  <a:extLst>
                    <a:ext uri="{9D8B030D-6E8A-4147-A177-3AD203B41FA5}">
                      <a16:colId xmlns:a16="http://schemas.microsoft.com/office/drawing/2014/main" val="2014592127"/>
                    </a:ext>
                  </a:extLst>
                </a:gridCol>
                <a:gridCol w="717547">
                  <a:extLst>
                    <a:ext uri="{9D8B030D-6E8A-4147-A177-3AD203B41FA5}">
                      <a16:colId xmlns:a16="http://schemas.microsoft.com/office/drawing/2014/main" val="3470107887"/>
                    </a:ext>
                  </a:extLst>
                </a:gridCol>
                <a:gridCol w="1015836">
                  <a:extLst>
                    <a:ext uri="{9D8B030D-6E8A-4147-A177-3AD203B41FA5}">
                      <a16:colId xmlns:a16="http://schemas.microsoft.com/office/drawing/2014/main" val="2569975174"/>
                    </a:ext>
                  </a:extLst>
                </a:gridCol>
              </a:tblGrid>
              <a:tr h="151539">
                <a:tc>
                  <a:txBody>
                    <a:bodyPr/>
                    <a:lstStyle/>
                    <a:p>
                      <a:pPr marL="0" marR="0" lvl="1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 lang="en-IN" sz="800" b="1" i="0" u="none" strike="noStrike" cap="non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lvl="1" indent="0" algn="ctr">
                        <a:spcBef>
                          <a:spcPts val="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Q3 FY20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lvl="1" indent="0" algn="ctr">
                        <a:spcBef>
                          <a:spcPts val="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Q3 FY21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Q3 FY22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5557927"/>
                  </a:ext>
                </a:extLst>
              </a:tr>
              <a:tr h="151539">
                <a:tc>
                  <a:txBody>
                    <a:bodyPr/>
                    <a:lstStyle/>
                    <a:p>
                      <a:pPr algn="ctr"/>
                      <a:endParaRPr lang="en-IN" sz="800" b="1" i="0" u="none" strike="noStrike" cap="none" dirty="0">
                        <a:solidFill>
                          <a:srgbClr val="009CD8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800" b="1" i="0" u="none" strike="noStrike" cap="none" dirty="0">
                          <a:solidFill>
                            <a:srgbClr val="009CD8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RE share %</a:t>
                      </a:r>
                      <a:endParaRPr lang="en-IN" sz="800" b="1" i="0" u="none" strike="noStrike" cap="none" dirty="0">
                        <a:solidFill>
                          <a:srgbClr val="009CD8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800" b="1" i="0" u="none" strike="noStrike" cap="none" dirty="0">
                          <a:solidFill>
                            <a:srgbClr val="009CD8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Day</a:t>
                      </a:r>
                      <a:endParaRPr lang="en-IN" sz="800" b="1" i="0" u="none" strike="noStrike" cap="none" dirty="0">
                        <a:solidFill>
                          <a:srgbClr val="009CD8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800" b="1" i="0" u="none" strike="noStrike" cap="none" dirty="0">
                          <a:solidFill>
                            <a:srgbClr val="009CD8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RE share %</a:t>
                      </a:r>
                      <a:endParaRPr lang="en-IN" sz="800" b="1" i="0" u="none" strike="noStrike" cap="none" dirty="0">
                        <a:solidFill>
                          <a:srgbClr val="009CD8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800" b="1" i="0" u="none" strike="noStrike" cap="none" dirty="0">
                          <a:solidFill>
                            <a:srgbClr val="009CD8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Day</a:t>
                      </a:r>
                      <a:endParaRPr lang="en-IN" sz="800" b="1" i="0" u="none" strike="noStrike" cap="none" dirty="0">
                        <a:solidFill>
                          <a:srgbClr val="009CD8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800" b="1" i="0" u="none" strike="noStrike" cap="none" dirty="0">
                          <a:solidFill>
                            <a:srgbClr val="009CD8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RE share %</a:t>
                      </a:r>
                      <a:endParaRPr lang="en-IN" sz="800" b="1" i="0" u="none" strike="noStrike" cap="none" dirty="0">
                        <a:solidFill>
                          <a:srgbClr val="009CD8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b="1" i="0" u="none" strike="noStrike" cap="none" dirty="0">
                          <a:solidFill>
                            <a:srgbClr val="009CD8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Day</a:t>
                      </a:r>
                      <a:endParaRPr lang="en-IN" sz="800" b="1" i="0" u="none" strike="noStrike" cap="none" dirty="0">
                        <a:solidFill>
                          <a:srgbClr val="009CD8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436194390"/>
                  </a:ext>
                </a:extLst>
              </a:tr>
              <a:tr h="15153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800" b="1" i="0" u="none" strike="noStrike" cap="none" dirty="0">
                          <a:solidFill>
                            <a:srgbClr val="57575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Highest</a:t>
                      </a:r>
                      <a:endParaRPr lang="en-IN" sz="800" b="1" i="0" u="none" strike="noStrike" cap="none" dirty="0">
                        <a:solidFill>
                          <a:srgbClr val="575756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800" b="0" i="0" u="none" strike="noStrike" cap="none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11.7%</a:t>
                      </a:r>
                      <a:endParaRPr lang="en-IN" sz="800" b="0" i="0" u="none" strike="noStrike" cap="none" dirty="0">
                        <a:solidFill>
                          <a:srgbClr val="00000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800" b="0" i="0" u="none" strike="noStrike" cap="none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17 December 2019</a:t>
                      </a:r>
                      <a:endParaRPr lang="en-IN" sz="800" b="0" i="0" u="none" strike="noStrike" cap="none" dirty="0">
                        <a:solidFill>
                          <a:srgbClr val="00000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800" b="0" i="0" u="none" strike="noStrike" cap="none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12.4%</a:t>
                      </a:r>
                      <a:endParaRPr lang="en-IN" sz="800" b="0" i="0" u="none" strike="noStrike" cap="none" dirty="0">
                        <a:solidFill>
                          <a:srgbClr val="00000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800" b="0" i="0" u="none" strike="noStrike" cap="none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27 November 2020</a:t>
                      </a:r>
                      <a:endParaRPr lang="en-IN" sz="800" b="0" i="0" u="none" strike="noStrike" cap="none" dirty="0">
                        <a:solidFill>
                          <a:srgbClr val="00000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800" b="0" i="0" u="none" strike="noStrike" cap="none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12.6%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800" b="0" i="0" u="none" strike="noStrike" cap="none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18 October 2021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2290157099"/>
                  </a:ext>
                </a:extLst>
              </a:tr>
              <a:tr h="15153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800" b="1" i="0" u="none" strike="noStrike" cap="none" dirty="0">
                          <a:solidFill>
                            <a:srgbClr val="57575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Lowest</a:t>
                      </a:r>
                      <a:endParaRPr lang="en-IN" sz="800" b="1" i="0" u="none" strike="noStrike" cap="none" dirty="0">
                        <a:solidFill>
                          <a:srgbClr val="575756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800" b="0" i="0" u="none" strike="noStrike" cap="none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5.3%</a:t>
                      </a:r>
                      <a:endParaRPr lang="en-IN" sz="800" b="0" i="0" u="none" strike="noStrike" cap="none" dirty="0">
                        <a:solidFill>
                          <a:srgbClr val="00000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800" b="0" i="0" u="none" strike="noStrike" cap="none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11 October 2019</a:t>
                      </a:r>
                      <a:endParaRPr lang="en-IN" sz="800" b="0" i="0" u="none" strike="noStrike" cap="none" dirty="0">
                        <a:solidFill>
                          <a:srgbClr val="00000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800" b="0" i="0" u="none" strike="noStrike" cap="none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6.5%</a:t>
                      </a:r>
                      <a:endParaRPr lang="en-IN" sz="800" b="0" i="0" u="none" strike="noStrike" cap="none" dirty="0">
                        <a:solidFill>
                          <a:srgbClr val="00000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800" b="0" i="0" u="none" strike="noStrike" cap="none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29 October 2020</a:t>
                      </a:r>
                      <a:endParaRPr lang="en-IN" sz="800" b="0" i="0" u="none" strike="noStrike" cap="none" dirty="0">
                        <a:solidFill>
                          <a:srgbClr val="00000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800" b="0" i="0" u="none" strike="noStrike" cap="none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7.0%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800" b="0" i="0" u="none" strike="noStrike" cap="none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23 December 2021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74891920"/>
                  </a:ext>
                </a:extLst>
              </a:tr>
              <a:tr h="12313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800" b="1" i="0" u="none" strike="noStrike" cap="none" dirty="0">
                          <a:solidFill>
                            <a:srgbClr val="57575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Average (Daily)</a:t>
                      </a:r>
                      <a:endParaRPr lang="en-IN" sz="800" b="1" i="0" u="none" strike="noStrike" cap="none" dirty="0">
                        <a:solidFill>
                          <a:srgbClr val="575756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800" b="0" i="0" u="none" strike="noStrike" cap="none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8.0%</a:t>
                      </a:r>
                      <a:endParaRPr lang="en-IN" sz="800" b="0" i="0" u="none" strike="noStrike" cap="none" dirty="0">
                        <a:solidFill>
                          <a:srgbClr val="00000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b="0" i="0" u="none" strike="noStrike" cap="none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NA</a:t>
                      </a:r>
                      <a:endParaRPr lang="en-IN" sz="800" b="0" i="0" u="none" strike="noStrike" cap="none" dirty="0">
                        <a:solidFill>
                          <a:srgbClr val="00000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800" b="0" i="0" u="none" strike="noStrike" cap="none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9.0%</a:t>
                      </a:r>
                      <a:endParaRPr lang="en-IN" sz="800" b="0" i="0" u="none" strike="noStrike" cap="none" dirty="0">
                        <a:solidFill>
                          <a:srgbClr val="00000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b="0" i="0" u="none" strike="noStrike" cap="none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NA</a:t>
                      </a:r>
                      <a:endParaRPr lang="en-IN" sz="800" b="0" i="0" u="none" strike="noStrike" cap="none" dirty="0">
                        <a:solidFill>
                          <a:srgbClr val="00000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800" b="0" i="0" u="none" strike="noStrike" cap="none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9.1%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b="0" i="0" u="none" strike="noStrike" cap="none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NA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492517011"/>
                  </a:ext>
                </a:extLst>
              </a:tr>
            </a:tbl>
          </a:graphicData>
        </a:graphic>
      </p:graphicFrame>
      <p:sp>
        <p:nvSpPr>
          <p:cNvPr id="26" name="Google Shape;100;p20">
            <a:extLst>
              <a:ext uri="{FF2B5EF4-FFF2-40B4-BE49-F238E27FC236}">
                <a16:creationId xmlns:a16="http://schemas.microsoft.com/office/drawing/2014/main" id="{E302069F-7BE4-6E4A-A4EB-D7E7D61750F6}"/>
              </a:ext>
            </a:extLst>
          </p:cNvPr>
          <p:cNvSpPr txBox="1"/>
          <p:nvPr/>
        </p:nvSpPr>
        <p:spPr>
          <a:xfrm>
            <a:off x="6554363" y="520771"/>
            <a:ext cx="2445620" cy="4100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Autofit/>
          </a:bodyPr>
          <a:lstStyle/>
          <a:p>
            <a:pPr lvl="0"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n-IN" sz="12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Takeaways &amp; Outlook</a:t>
            </a:r>
          </a:p>
          <a:p>
            <a:pPr lvl="0">
              <a:spcBef>
                <a:spcPts val="700"/>
              </a:spcBef>
              <a:buSzPts val="1100"/>
            </a:pP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The total power generation decreased by 12%</a:t>
            </a:r>
            <a:r>
              <a:rPr lang="en-US" sz="800" b="1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  <a:sym typeface="Open Sans"/>
              </a:rPr>
              <a:t> in </a:t>
            </a:r>
            <a:r>
              <a:rPr lang="en-IN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Q3 FY22 </a:t>
            </a:r>
            <a:r>
              <a:rPr lang="en-IN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(333 billion kWh) </a:t>
            </a:r>
            <a:r>
              <a:rPr lang="en-IN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compared to Q2 FY22 </a:t>
            </a:r>
            <a:r>
              <a:rPr lang="en-IN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(affected by 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lower-than-normal monsoons* and improved economic activities), and</a:t>
            </a:r>
            <a:r>
              <a:rPr lang="en-IN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 increased by 2.7% in comparison to Q3 FY21 </a:t>
            </a:r>
            <a:r>
              <a:rPr lang="en-IN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(324 billion kWh). </a:t>
            </a:r>
          </a:p>
          <a:p>
            <a:pPr marL="171450" lvl="0" indent="-171450">
              <a:spcBef>
                <a:spcPts val="400"/>
              </a:spcBef>
              <a:buSzPts val="1100"/>
              <a:buFont typeface="Arial" panose="020B0604020202020204" pitchFamily="34" charset="0"/>
              <a:buChar char="•"/>
            </a:pPr>
            <a:r>
              <a:rPr lang="en-IN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October: </a:t>
            </a:r>
            <a:r>
              <a:rPr lang="en-IN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Up by 2.8%</a:t>
            </a:r>
          </a:p>
          <a:p>
            <a:pPr marL="171450" lvl="0" indent="-171450">
              <a:spcBef>
                <a:spcPts val="400"/>
              </a:spcBef>
              <a:buSzPts val="1100"/>
              <a:buFont typeface="Arial" panose="020B0604020202020204" pitchFamily="34" charset="0"/>
              <a:buChar char="•"/>
            </a:pPr>
            <a:r>
              <a:rPr lang="en-IN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November: </a:t>
            </a:r>
            <a:r>
              <a:rPr lang="en-IN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Up by 2.4%</a:t>
            </a:r>
          </a:p>
          <a:p>
            <a:pPr marL="171450" lvl="0" indent="-171450">
              <a:spcBef>
                <a:spcPts val="400"/>
              </a:spcBef>
              <a:buSzPts val="1100"/>
              <a:buFont typeface="Arial" panose="020B0604020202020204" pitchFamily="34" charset="0"/>
              <a:buChar char="•"/>
            </a:pPr>
            <a:r>
              <a:rPr lang="en-IN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December:</a:t>
            </a:r>
            <a:r>
              <a:rPr lang="en-IN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 Up by 3.0%</a:t>
            </a:r>
          </a:p>
          <a:p>
            <a:pPr marL="171450" lvl="0" indent="-171450">
              <a:spcBef>
                <a:spcPts val="400"/>
              </a:spcBef>
              <a:buSzPts val="1100"/>
              <a:buFont typeface="Arial" panose="020B0604020202020204" pitchFamily="34" charset="0"/>
              <a:buChar char="•"/>
            </a:pPr>
            <a:r>
              <a:rPr lang="en-IN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Total Q3 FY22:</a:t>
            </a:r>
            <a:r>
              <a:rPr lang="en-IN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 Up by 2.7%</a:t>
            </a:r>
          </a:p>
          <a:p>
            <a:pPr lvl="0">
              <a:spcBef>
                <a:spcPts val="500"/>
              </a:spcBef>
              <a:buSzPts val="1100"/>
            </a:pPr>
            <a:r>
              <a:rPr lang="en-IN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In Q3 FY22, </a:t>
            </a:r>
            <a:r>
              <a:rPr lang="en-IN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RE generation increased by 3.5% versus the same quarter in the previous fiscal year (Q3 FY21). </a:t>
            </a:r>
            <a:r>
              <a:rPr lang="en-IN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Coal/lignite based generation was up by 3.3% and hydro by 13.3% for the same period. </a:t>
            </a:r>
          </a:p>
          <a:p>
            <a:pPr lvl="0">
              <a:spcBef>
                <a:spcPts val="500"/>
              </a:spcBef>
              <a:buSzPts val="1100"/>
            </a:pPr>
            <a:r>
              <a:rPr lang="en-IN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From a share in total generation perspective, hydro, RE and coal/lignite have increased marginally </a:t>
            </a:r>
            <a:r>
              <a:rPr lang="en-IN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compared to Q3 FY21.</a:t>
            </a:r>
          </a:p>
          <a:p>
            <a:pPr marL="171450" lvl="0" indent="-171450">
              <a:spcBef>
                <a:spcPts val="400"/>
              </a:spcBef>
              <a:buSzPts val="1100"/>
              <a:buFont typeface="Arial" panose="020B0604020202020204" pitchFamily="34" charset="0"/>
              <a:buChar char="•"/>
            </a:pPr>
            <a:r>
              <a:rPr lang="en-IN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RE:</a:t>
            </a:r>
            <a:r>
              <a:rPr lang="en-IN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 Share up from 9.0% to 9.1%</a:t>
            </a:r>
          </a:p>
          <a:p>
            <a:pPr marL="171450" lvl="0" indent="-171450">
              <a:spcBef>
                <a:spcPts val="400"/>
              </a:spcBef>
              <a:buSzPts val="1100"/>
              <a:buFont typeface="Arial" panose="020B0604020202020204" pitchFamily="34" charset="0"/>
              <a:buChar char="•"/>
            </a:pPr>
            <a:r>
              <a:rPr lang="en-IN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Hydro: </a:t>
            </a:r>
            <a:r>
              <a:rPr lang="en-IN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Share up from 9.9% to 11.0%</a:t>
            </a:r>
          </a:p>
          <a:p>
            <a:pPr marL="171450" lvl="0" indent="-171450">
              <a:spcBef>
                <a:spcPts val="400"/>
              </a:spcBef>
              <a:buSzPts val="1100"/>
              <a:buFont typeface="Arial" panose="020B0604020202020204" pitchFamily="34" charset="0"/>
              <a:buChar char="•"/>
            </a:pPr>
            <a:r>
              <a:rPr lang="en-IN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Coal/lignite:</a:t>
            </a:r>
            <a:r>
              <a:rPr lang="en-IN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 Share up from 74.1% to 74.5%</a:t>
            </a:r>
          </a:p>
          <a:p>
            <a:pPr lvl="0">
              <a:spcBef>
                <a:spcPts val="400"/>
              </a:spcBef>
              <a:buSzPts val="1100"/>
            </a:pP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Interestingly, one of India's five commitments at COP26 was sourcing 50% of its energy through RE by 2030. </a:t>
            </a:r>
            <a:endParaRPr lang="en-IN" sz="800" b="1" dirty="0">
              <a:solidFill>
                <a:srgbClr val="57575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" name="Google Shape;99;p20">
            <a:extLst>
              <a:ext uri="{FF2B5EF4-FFF2-40B4-BE49-F238E27FC236}">
                <a16:creationId xmlns:a16="http://schemas.microsoft.com/office/drawing/2014/main" id="{8A866099-93F9-A343-8F51-A982AD8D99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199" y="124721"/>
            <a:ext cx="7810133" cy="48158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1200" dirty="0">
                <a:solidFill>
                  <a:srgbClr val="575756"/>
                </a:solidFill>
              </a:rPr>
              <a:t>Energy mix: </a:t>
            </a:r>
            <a:r>
              <a:rPr lang="en-US" sz="1200" dirty="0">
                <a:solidFill>
                  <a:srgbClr val="009CD8"/>
                </a:solidFill>
              </a:rPr>
              <a:t>share of RE remained unchanged in Q3 FY22 versus Q3 FY21; the Government of India committed to source 50% of energy through RE by 2030</a:t>
            </a:r>
            <a:endParaRPr sz="1200" dirty="0">
              <a:solidFill>
                <a:srgbClr val="009CD8"/>
              </a:solidFill>
            </a:endParaRPr>
          </a:p>
        </p:txBody>
      </p:sp>
      <p:graphicFrame>
        <p:nvGraphicFramePr>
          <p:cNvPr id="28" name="Chart 27">
            <a:extLst>
              <a:ext uri="{FF2B5EF4-FFF2-40B4-BE49-F238E27FC236}">
                <a16:creationId xmlns:a16="http://schemas.microsoft.com/office/drawing/2014/main" id="{A4C57DF8-E502-E14A-A9E8-673E2A0090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0376151"/>
              </p:ext>
            </p:extLst>
          </p:nvPr>
        </p:nvGraphicFramePr>
        <p:xfrm>
          <a:off x="218297" y="607211"/>
          <a:ext cx="6100256" cy="30082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99396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174CD5E9-10C3-C643-9FB3-FAA31C2DCFB3}"/>
              </a:ext>
            </a:extLst>
          </p:cNvPr>
          <p:cNvSpPr/>
          <p:nvPr/>
        </p:nvSpPr>
        <p:spPr>
          <a:xfrm>
            <a:off x="6485302" y="523625"/>
            <a:ext cx="3238213" cy="4211127"/>
          </a:xfrm>
          <a:prstGeom prst="roundRect">
            <a:avLst/>
          </a:prstGeom>
          <a:solidFill>
            <a:srgbClr val="C3E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aphicFrame>
        <p:nvGraphicFramePr>
          <p:cNvPr id="57" name="Chart 56">
            <a:extLst>
              <a:ext uri="{FF2B5EF4-FFF2-40B4-BE49-F238E27FC236}">
                <a16:creationId xmlns:a16="http://schemas.microsoft.com/office/drawing/2014/main" id="{444BB6B5-138D-7E4E-93C0-3DC3AFAC03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2855169"/>
              </p:ext>
            </p:extLst>
          </p:nvPr>
        </p:nvGraphicFramePr>
        <p:xfrm>
          <a:off x="253940" y="2920230"/>
          <a:ext cx="6064613" cy="19237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5" name="Chart 54">
            <a:extLst>
              <a:ext uri="{FF2B5EF4-FFF2-40B4-BE49-F238E27FC236}">
                <a16:creationId xmlns:a16="http://schemas.microsoft.com/office/drawing/2014/main" id="{28CF8C85-FD16-5948-984B-A33AC3C6CC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82593329"/>
              </p:ext>
            </p:extLst>
          </p:nvPr>
        </p:nvGraphicFramePr>
        <p:xfrm>
          <a:off x="253940" y="651727"/>
          <a:ext cx="6064613" cy="21297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5266969A-F123-9349-BBD7-41E664211EA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2066" y="2644040"/>
            <a:ext cx="6049927" cy="373849"/>
          </a:xfrm>
          <a:prstGeom prst="rect">
            <a:avLst/>
          </a:prstGeom>
        </p:spPr>
        <p:txBody>
          <a:bodyPr>
            <a:noAutofit/>
          </a:bodyPr>
          <a:lstStyle/>
          <a:p>
            <a:pPr marL="101600" indent="0">
              <a:buNone/>
            </a:pPr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lang="en-US" sz="6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CEA.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2920409" y="767578"/>
            <a:ext cx="3400367" cy="0"/>
          </a:xfrm>
          <a:prstGeom prst="line">
            <a:avLst/>
          </a:prstGeom>
          <a:ln>
            <a:solidFill>
              <a:srgbClr val="009C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6196951" y="705665"/>
            <a:ext cx="123825" cy="123825"/>
          </a:xfrm>
          <a:prstGeom prst="ellipse">
            <a:avLst/>
          </a:prstGeom>
          <a:solidFill>
            <a:srgbClr val="00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3609892" y="3216823"/>
            <a:ext cx="2708661" cy="0"/>
          </a:xfrm>
          <a:prstGeom prst="line">
            <a:avLst/>
          </a:prstGeom>
          <a:ln>
            <a:solidFill>
              <a:srgbClr val="009C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6194728" y="3154910"/>
            <a:ext cx="123825" cy="123825"/>
          </a:xfrm>
          <a:prstGeom prst="ellipse">
            <a:avLst/>
          </a:prstGeom>
          <a:solidFill>
            <a:srgbClr val="00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8" name="Text Placeholder 3">
            <a:extLst>
              <a:ext uri="{FF2B5EF4-FFF2-40B4-BE49-F238E27FC236}">
                <a16:creationId xmlns:a16="http://schemas.microsoft.com/office/drawing/2014/main" id="{5266969A-F123-9349-BBD7-41E664211EA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10165" y="4770583"/>
            <a:ext cx="8357806" cy="373849"/>
          </a:xfrm>
          <a:prstGeom prst="rect">
            <a:avLst/>
          </a:prstGeom>
        </p:spPr>
        <p:txBody>
          <a:bodyPr>
            <a:noAutofit/>
          </a:bodyPr>
          <a:lstStyle/>
          <a:p>
            <a:pPr marL="101600" indent="0">
              <a:buNone/>
            </a:pPr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PFC investor presentations; figures are derived from the same. </a:t>
            </a:r>
            <a:r>
              <a:rPr lang="en-US" sz="700" i="1" dirty="0">
                <a:solidFill>
                  <a:srgbClr val="009CD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Note: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Sector-wise break up of PFC loan asset data unavailable for Q3 FY22. *coal capacity of 900 MW was converted to captive mode.</a:t>
            </a:r>
          </a:p>
        </p:txBody>
      </p:sp>
      <p:sp>
        <p:nvSpPr>
          <p:cNvPr id="33" name="Rectangle 32"/>
          <p:cNvSpPr/>
          <p:nvPr/>
        </p:nvSpPr>
        <p:spPr>
          <a:xfrm rot="16200000">
            <a:off x="9082410" y="-91649"/>
            <a:ext cx="249623" cy="815252"/>
          </a:xfrm>
          <a:prstGeom prst="rect">
            <a:avLst/>
          </a:prstGeom>
          <a:solidFill>
            <a:srgbClr val="00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4" name="TextBox 33"/>
          <p:cNvSpPr txBox="1"/>
          <p:nvPr/>
        </p:nvSpPr>
        <p:spPr>
          <a:xfrm>
            <a:off x="8821030" y="208255"/>
            <a:ext cx="2615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8284057" y="4779402"/>
            <a:ext cx="715926" cy="418214"/>
            <a:chOff x="8284057" y="4779402"/>
            <a:chExt cx="715926" cy="418214"/>
          </a:xfrm>
        </p:grpSpPr>
        <p:sp>
          <p:nvSpPr>
            <p:cNvPr id="22" name="Rounded Rectangle 21"/>
            <p:cNvSpPr/>
            <p:nvPr/>
          </p:nvSpPr>
          <p:spPr>
            <a:xfrm>
              <a:off x="8331958" y="4779402"/>
              <a:ext cx="614149" cy="4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8284057" y="4879531"/>
              <a:ext cx="715926" cy="263969"/>
              <a:chOff x="1376812" y="1471708"/>
              <a:chExt cx="715926" cy="263969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1376812" y="1535622"/>
                <a:ext cx="71592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700" b="1" dirty="0">
                    <a:solidFill>
                      <a:srgbClr val="575756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cef.ceew.in</a:t>
                </a:r>
              </a:p>
            </p:txBody>
          </p:sp>
          <p:grpSp>
            <p:nvGrpSpPr>
              <p:cNvPr id="25" name="Group 24"/>
              <p:cNvGrpSpPr/>
              <p:nvPr/>
            </p:nvGrpSpPr>
            <p:grpSpPr>
              <a:xfrm>
                <a:off x="1504037" y="1471708"/>
                <a:ext cx="436340" cy="63914"/>
                <a:chOff x="973747" y="978085"/>
                <a:chExt cx="436340" cy="63914"/>
              </a:xfrm>
            </p:grpSpPr>
            <p:sp>
              <p:nvSpPr>
                <p:cNvPr id="26" name="Oval 25"/>
                <p:cNvSpPr/>
                <p:nvPr/>
              </p:nvSpPr>
              <p:spPr>
                <a:xfrm>
                  <a:off x="1349029" y="978085"/>
                  <a:ext cx="61058" cy="61059"/>
                </a:xfrm>
                <a:prstGeom prst="ellipse">
                  <a:avLst/>
                </a:prstGeom>
                <a:solidFill>
                  <a:srgbClr val="0A9FD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>
                  <a:off x="1084312" y="980940"/>
                  <a:ext cx="61058" cy="61059"/>
                </a:xfrm>
                <a:prstGeom prst="ellipse">
                  <a:avLst/>
                </a:prstGeom>
                <a:solidFill>
                  <a:srgbClr val="87BD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38" name="Oval 37"/>
                <p:cNvSpPr/>
                <p:nvPr/>
              </p:nvSpPr>
              <p:spPr>
                <a:xfrm>
                  <a:off x="973747" y="980940"/>
                  <a:ext cx="61058" cy="61059"/>
                </a:xfrm>
                <a:prstGeom prst="ellipse">
                  <a:avLst/>
                </a:prstGeom>
                <a:solidFill>
                  <a:srgbClr val="EA581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</p:grpSp>
      <p:sp>
        <p:nvSpPr>
          <p:cNvPr id="30" name="Google Shape;100;p20">
            <a:extLst>
              <a:ext uri="{FF2B5EF4-FFF2-40B4-BE49-F238E27FC236}">
                <a16:creationId xmlns:a16="http://schemas.microsoft.com/office/drawing/2014/main" id="{B9C8CCC8-B564-F14E-A238-D696E06D3DC1}"/>
              </a:ext>
            </a:extLst>
          </p:cNvPr>
          <p:cNvSpPr txBox="1"/>
          <p:nvPr/>
        </p:nvSpPr>
        <p:spPr>
          <a:xfrm>
            <a:off x="6554363" y="523625"/>
            <a:ext cx="2445620" cy="4202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Autofit/>
          </a:bodyPr>
          <a:lstStyle/>
          <a:p>
            <a:pPr lvl="0"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n-IN" sz="12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Takeaways &amp; Outlook</a:t>
            </a:r>
          </a:p>
          <a:p>
            <a:pPr lvl="0">
              <a:spcBef>
                <a:spcPts val="700"/>
              </a:spcBef>
              <a:buSzPts val="1100"/>
            </a:pPr>
            <a:r>
              <a:rPr lang="en-US" sz="800" b="1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</a:rPr>
              <a:t>2,095 MW* of coal capacity was added in Q3 FY22 with no capacity retired during this period. The new coal capacity was commissioned in the states of Rajasthan </a:t>
            </a:r>
            <a:r>
              <a:rPr lang="en-US" sz="800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</a:rPr>
              <a:t>(state sector)</a:t>
            </a:r>
            <a:r>
              <a:rPr lang="en-US" sz="800" b="1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</a:rPr>
              <a:t>, Tamil Nadu</a:t>
            </a:r>
            <a:r>
              <a:rPr lang="en-US" sz="800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</a:rPr>
              <a:t> (private sector) </a:t>
            </a:r>
            <a:r>
              <a:rPr lang="en-US" sz="800" b="1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</a:rPr>
              <a:t>and Bihar </a:t>
            </a:r>
            <a:r>
              <a:rPr lang="en-US" sz="800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</a:rPr>
              <a:t>(central sector).</a:t>
            </a:r>
            <a:endParaRPr lang="en-IN" sz="800" dirty="0">
              <a:solidFill>
                <a:srgbClr val="000000">
                  <a:lumMod val="65000"/>
                  <a:lumOff val="35000"/>
                </a:srgbClr>
              </a:solidFill>
              <a:latin typeface="Open Sans"/>
              <a:ea typeface="Open Sans"/>
              <a:cs typeface="Open Sans"/>
            </a:endParaRPr>
          </a:p>
          <a:p>
            <a:pPr lvl="0">
              <a:spcBef>
                <a:spcPts val="700"/>
              </a:spcBef>
              <a:buSzPts val="1100"/>
            </a:pPr>
            <a:r>
              <a:rPr lang="en-US" sz="800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</a:rPr>
              <a:t>PFC/REC, one of India's largest power sector financiers, continues to reduce its exposure to coal power generation. </a:t>
            </a:r>
            <a:r>
              <a:rPr lang="en-US" sz="800" b="1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</a:rPr>
              <a:t>The share of conventional generation in PFC/REC’s loan book is trending downward and declined to 49% in Q2 FY22 from 51% in Q1 FY22 and 58% in Q2 FY21. </a:t>
            </a:r>
          </a:p>
          <a:p>
            <a:pPr lvl="0">
              <a:spcBef>
                <a:spcPts val="700"/>
              </a:spcBef>
              <a:buSzPts val="1100"/>
            </a:pPr>
            <a:r>
              <a:rPr lang="en-US" sz="800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</a:rPr>
              <a:t>To compensate, PFC/REC have diverted their focus to </a:t>
            </a:r>
            <a:r>
              <a:rPr lang="en-US" sz="800" b="1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</a:rPr>
              <a:t>transmission and distribution (T&amp;D) and RE generation projects (including large hydro). </a:t>
            </a:r>
            <a:r>
              <a:rPr lang="en-US" sz="800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</a:rPr>
              <a:t>This account for around </a:t>
            </a:r>
            <a:r>
              <a:rPr lang="en-US" sz="800" b="1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</a:rPr>
              <a:t>40% </a:t>
            </a:r>
            <a:r>
              <a:rPr lang="en-US" sz="800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</a:rPr>
              <a:t>(INR 1,49,904 crore) </a:t>
            </a:r>
            <a:r>
              <a:rPr lang="en-US" sz="800" b="1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</a:rPr>
              <a:t>and 10% </a:t>
            </a:r>
            <a:r>
              <a:rPr lang="en-US" sz="800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</a:rPr>
              <a:t>(INR 37,240 crore)</a:t>
            </a:r>
            <a:r>
              <a:rPr lang="en-US" sz="800" b="1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800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</a:rPr>
              <a:t>of its total loan book </a:t>
            </a:r>
            <a:r>
              <a:rPr lang="en-US" sz="800" b="1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</a:rPr>
              <a:t>as of Q2 FY22</a:t>
            </a:r>
            <a:r>
              <a:rPr lang="en-US" sz="800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</a:rPr>
              <a:t> versus 34% (INR 1,21,922 crore) and 11% (INR 37,515 crore) as of Q2 FY21, respectively. </a:t>
            </a:r>
            <a:r>
              <a:rPr lang="en-US" sz="800" b="1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</a:rPr>
              <a:t>PFC/REC’s overall gross loan assets haven’t observed any noticeable change during that period. </a:t>
            </a:r>
          </a:p>
        </p:txBody>
      </p:sp>
      <p:sp>
        <p:nvSpPr>
          <p:cNvPr id="31" name="Google Shape;99;p20">
            <a:extLst>
              <a:ext uri="{FF2B5EF4-FFF2-40B4-BE49-F238E27FC236}">
                <a16:creationId xmlns:a16="http://schemas.microsoft.com/office/drawing/2014/main" id="{F6B01875-5182-804E-8A24-42D57EAA841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199" y="124721"/>
            <a:ext cx="7689273" cy="48158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1200" dirty="0">
                <a:solidFill>
                  <a:srgbClr val="575756"/>
                </a:solidFill>
              </a:rPr>
              <a:t>Coal phase-out: </a:t>
            </a:r>
            <a:r>
              <a:rPr lang="en-US" sz="1200" dirty="0">
                <a:solidFill>
                  <a:srgbClr val="009CD8"/>
                </a:solidFill>
              </a:rPr>
              <a:t>PFC/REC continues to reduce its exposure to conventional power generation with an increased focus on financing T&amp;D projects</a:t>
            </a:r>
            <a:endParaRPr sz="1200" dirty="0">
              <a:solidFill>
                <a:srgbClr val="009CD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4773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ounded Rectangle 88">
            <a:extLst>
              <a:ext uri="{FF2B5EF4-FFF2-40B4-BE49-F238E27FC236}">
                <a16:creationId xmlns:a16="http://schemas.microsoft.com/office/drawing/2014/main" id="{978659C4-CCB3-0649-B793-7046F89959B6}"/>
              </a:ext>
            </a:extLst>
          </p:cNvPr>
          <p:cNvSpPr/>
          <p:nvPr/>
        </p:nvSpPr>
        <p:spPr>
          <a:xfrm>
            <a:off x="6485302" y="523625"/>
            <a:ext cx="3238213" cy="4211127"/>
          </a:xfrm>
          <a:prstGeom prst="roundRect">
            <a:avLst/>
          </a:prstGeom>
          <a:solidFill>
            <a:srgbClr val="C3E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9" name="Google Shape;100;p20"/>
          <p:cNvSpPr txBox="1"/>
          <p:nvPr/>
        </p:nvSpPr>
        <p:spPr>
          <a:xfrm>
            <a:off x="6554363" y="520770"/>
            <a:ext cx="2333107" cy="4143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Autofit/>
          </a:bodyPr>
          <a:lstStyle/>
          <a:p>
            <a:pPr lvl="0"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n-IN" sz="12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Takeaways &amp; Outlook</a:t>
            </a:r>
          </a:p>
          <a:p>
            <a:pPr lvl="0">
              <a:spcBef>
                <a:spcPts val="600"/>
              </a:spcBef>
              <a:buSzPts val="1100"/>
            </a:pPr>
            <a:r>
              <a:rPr lang="en-US" sz="800" b="1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</a:rPr>
              <a:t>Auctioned capacity stood at 4,785 MW, over 1.5 times the capacity auctioned in Q3 FY21 (2,970 MW). </a:t>
            </a:r>
            <a:r>
              <a:rPr lang="en-US" sz="800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</a:rPr>
              <a:t>The overall capacity auctioned in Q3 FY22 attracted significant participants, including a few thermal project developers. SECI’s 1,785 MW solar tender in Rajasthan (Tranche-IV) was oversubscribed by 9.3 GW. </a:t>
            </a:r>
          </a:p>
          <a:p>
            <a:pPr lvl="0">
              <a:spcBef>
                <a:spcPts val="600"/>
              </a:spcBef>
              <a:buSzPts val="1100"/>
            </a:pP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The capacity auctioned in Q3 FY22 declined notably compared to Q2 FY22 (10.1 GW), the highest-ever auctioned capacity in a quarter. </a:t>
            </a:r>
            <a:r>
              <a:rPr lang="en-US" sz="800" b="1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</a:rPr>
              <a:t>Solar (1,885 MW) continued to dominate the auctioned capacity along with 2,500 MW RTC RE + thermal category.</a:t>
            </a:r>
          </a:p>
          <a:p>
            <a:pPr lvl="0">
              <a:spcBef>
                <a:spcPts val="600"/>
              </a:spcBef>
              <a:buSzPts val="1100"/>
            </a:pPr>
            <a:r>
              <a:rPr lang="en-US" sz="800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</a:rPr>
              <a:t>Despite the concerns around the implementation of basic customs duty (BCD), supply chain constraints, increased module prices, and ALMM* obligations, </a:t>
            </a:r>
            <a:r>
              <a:rPr lang="en-US" sz="800" b="1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</a:rPr>
              <a:t>solar tariffs continued to trend downwards, with the lowest tariff discovered at INR 2.17/kWh.</a:t>
            </a:r>
          </a:p>
          <a:p>
            <a:pPr lvl="0">
              <a:spcBef>
                <a:spcPts val="600"/>
              </a:spcBef>
              <a:buSzPts val="1100"/>
            </a:pPr>
            <a:r>
              <a:rPr lang="en-US" sz="800" b="1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</a:rPr>
              <a:t>Solar module (mainly global) prices continued to remain high in Q3 FY22 due to an increase in the cost of raw materials. </a:t>
            </a:r>
            <a:r>
              <a:rPr lang="en-US" sz="800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</a:rPr>
              <a:t>Module prices surged to INR 21 /Wp (~USD 0.28 /Wp) in Q3 FY22 Vs INR 15 /Wp (~USD 0.20 /Wp) in Q3 FY21.</a:t>
            </a:r>
          </a:p>
        </p:txBody>
      </p:sp>
      <p:sp>
        <p:nvSpPr>
          <p:cNvPr id="116" name="Rectangle 115"/>
          <p:cNvSpPr/>
          <p:nvPr/>
        </p:nvSpPr>
        <p:spPr>
          <a:xfrm rot="16200000">
            <a:off x="9082410" y="-91649"/>
            <a:ext cx="249623" cy="815252"/>
          </a:xfrm>
          <a:prstGeom prst="rect">
            <a:avLst/>
          </a:prstGeom>
          <a:solidFill>
            <a:srgbClr val="00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17" name="TextBox 116"/>
          <p:cNvSpPr txBox="1"/>
          <p:nvPr/>
        </p:nvSpPr>
        <p:spPr>
          <a:xfrm>
            <a:off x="8821030" y="208255"/>
            <a:ext cx="2615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</a:t>
            </a:r>
          </a:p>
        </p:txBody>
      </p:sp>
      <p:grpSp>
        <p:nvGrpSpPr>
          <p:cNvPr id="102" name="Group 101"/>
          <p:cNvGrpSpPr/>
          <p:nvPr/>
        </p:nvGrpSpPr>
        <p:grpSpPr>
          <a:xfrm>
            <a:off x="8284057" y="4779402"/>
            <a:ext cx="715926" cy="418214"/>
            <a:chOff x="8284057" y="4779402"/>
            <a:chExt cx="715926" cy="418214"/>
          </a:xfrm>
        </p:grpSpPr>
        <p:sp>
          <p:nvSpPr>
            <p:cNvPr id="103" name="Rounded Rectangle 102"/>
            <p:cNvSpPr/>
            <p:nvPr/>
          </p:nvSpPr>
          <p:spPr>
            <a:xfrm>
              <a:off x="8331958" y="4779402"/>
              <a:ext cx="614149" cy="4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104" name="Group 103"/>
            <p:cNvGrpSpPr/>
            <p:nvPr/>
          </p:nvGrpSpPr>
          <p:grpSpPr>
            <a:xfrm>
              <a:off x="8284057" y="4879531"/>
              <a:ext cx="715926" cy="263969"/>
              <a:chOff x="1376812" y="1471708"/>
              <a:chExt cx="715926" cy="263969"/>
            </a:xfrm>
          </p:grpSpPr>
          <p:sp>
            <p:nvSpPr>
              <p:cNvPr id="105" name="TextBox 104"/>
              <p:cNvSpPr txBox="1"/>
              <p:nvPr/>
            </p:nvSpPr>
            <p:spPr>
              <a:xfrm>
                <a:off x="1376812" y="1535622"/>
                <a:ext cx="71592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700" b="1" dirty="0">
                    <a:solidFill>
                      <a:srgbClr val="575756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cef.ceew.in</a:t>
                </a:r>
              </a:p>
            </p:txBody>
          </p:sp>
          <p:grpSp>
            <p:nvGrpSpPr>
              <p:cNvPr id="106" name="Group 105"/>
              <p:cNvGrpSpPr/>
              <p:nvPr/>
            </p:nvGrpSpPr>
            <p:grpSpPr>
              <a:xfrm>
                <a:off x="1504037" y="1471708"/>
                <a:ext cx="436340" cy="63914"/>
                <a:chOff x="973747" y="978085"/>
                <a:chExt cx="436340" cy="63914"/>
              </a:xfrm>
            </p:grpSpPr>
            <p:sp>
              <p:nvSpPr>
                <p:cNvPr id="107" name="Oval 106"/>
                <p:cNvSpPr/>
                <p:nvPr/>
              </p:nvSpPr>
              <p:spPr>
                <a:xfrm>
                  <a:off x="1349029" y="978085"/>
                  <a:ext cx="61058" cy="61059"/>
                </a:xfrm>
                <a:prstGeom prst="ellipse">
                  <a:avLst/>
                </a:prstGeom>
                <a:solidFill>
                  <a:srgbClr val="0A9FD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08" name="Oval 107"/>
                <p:cNvSpPr/>
                <p:nvPr/>
              </p:nvSpPr>
              <p:spPr>
                <a:xfrm>
                  <a:off x="1084312" y="980940"/>
                  <a:ext cx="61058" cy="61059"/>
                </a:xfrm>
                <a:prstGeom prst="ellipse">
                  <a:avLst/>
                </a:prstGeom>
                <a:solidFill>
                  <a:srgbClr val="87BD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09" name="Oval 108"/>
                <p:cNvSpPr/>
                <p:nvPr/>
              </p:nvSpPr>
              <p:spPr>
                <a:xfrm>
                  <a:off x="973747" y="980940"/>
                  <a:ext cx="61058" cy="61059"/>
                </a:xfrm>
                <a:prstGeom prst="ellipse">
                  <a:avLst/>
                </a:prstGeom>
                <a:solidFill>
                  <a:srgbClr val="EA581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</p:grpSp>
      <p:sp>
        <p:nvSpPr>
          <p:cNvPr id="113" name="Google Shape;99;p20">
            <a:extLst>
              <a:ext uri="{FF2B5EF4-FFF2-40B4-BE49-F238E27FC236}">
                <a16:creationId xmlns:a16="http://schemas.microsoft.com/office/drawing/2014/main" id="{7620D450-5C3D-EC48-BB23-7D5CE42B8B5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199" y="124721"/>
            <a:ext cx="7689273" cy="48158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1200" dirty="0">
                <a:solidFill>
                  <a:srgbClr val="575756"/>
                </a:solidFill>
              </a:rPr>
              <a:t>RE auctions: </a:t>
            </a:r>
            <a:r>
              <a:rPr lang="en-US" sz="1200" dirty="0">
                <a:solidFill>
                  <a:srgbClr val="009CD8"/>
                </a:solidFill>
              </a:rPr>
              <a:t>SECI’s RE + thermal round-the-clock (RTC) power bid concluded with lowest tariff quoted at INR 3.01/ kWh</a:t>
            </a:r>
            <a:endParaRPr sz="1200" dirty="0">
              <a:solidFill>
                <a:srgbClr val="009CD8"/>
              </a:solidFill>
            </a:endParaRPr>
          </a:p>
        </p:txBody>
      </p:sp>
      <p:sp>
        <p:nvSpPr>
          <p:cNvPr id="96" name="Text Placeholder 5">
            <a:extLst>
              <a:ext uri="{FF2B5EF4-FFF2-40B4-BE49-F238E27FC236}">
                <a16:creationId xmlns:a16="http://schemas.microsoft.com/office/drawing/2014/main" id="{079AA87B-B5CA-4641-A099-8DEB8E410D4A}"/>
              </a:ext>
            </a:extLst>
          </p:cNvPr>
          <p:cNvSpPr txBox="1">
            <a:spLocks/>
          </p:cNvSpPr>
          <p:nvPr/>
        </p:nvSpPr>
        <p:spPr>
          <a:xfrm>
            <a:off x="4085885" y="598974"/>
            <a:ext cx="2185867" cy="383100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9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Bid spotlight: SECI, pan India, </a:t>
            </a:r>
          </a:p>
          <a:p>
            <a:pPr marL="0" lvl="1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9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 + Thermal, RTC-II, 2,500 MW</a:t>
            </a:r>
          </a:p>
        </p:txBody>
      </p:sp>
      <p:graphicFrame>
        <p:nvGraphicFramePr>
          <p:cNvPr id="97" name="Diagram 96">
            <a:extLst>
              <a:ext uri="{FF2B5EF4-FFF2-40B4-BE49-F238E27FC236}">
                <a16:creationId xmlns:a16="http://schemas.microsoft.com/office/drawing/2014/main" id="{53904FFA-11B9-4BAB-AA48-13E8116CC0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76148269"/>
              </p:ext>
            </p:extLst>
          </p:nvPr>
        </p:nvGraphicFramePr>
        <p:xfrm>
          <a:off x="4063725" y="953726"/>
          <a:ext cx="2321123" cy="3825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76" name="Google Shape;120;p30">
            <a:extLst>
              <a:ext uri="{FF2B5EF4-FFF2-40B4-BE49-F238E27FC236}">
                <a16:creationId xmlns:a16="http://schemas.microsoft.com/office/drawing/2014/main" id="{1B45E005-62CE-41D9-91CE-E664C5E55FF6}"/>
              </a:ext>
            </a:extLst>
          </p:cNvPr>
          <p:cNvCxnSpPr/>
          <p:nvPr/>
        </p:nvCxnSpPr>
        <p:spPr>
          <a:xfrm>
            <a:off x="2446600" y="1031553"/>
            <a:ext cx="1516671" cy="0"/>
          </a:xfrm>
          <a:prstGeom prst="straightConnector1">
            <a:avLst/>
          </a:prstGeom>
          <a:noFill/>
          <a:ln w="285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8" name="Text Placeholder 5">
            <a:extLst>
              <a:ext uri="{FF2B5EF4-FFF2-40B4-BE49-F238E27FC236}">
                <a16:creationId xmlns:a16="http://schemas.microsoft.com/office/drawing/2014/main" id="{E5288E27-1424-4F11-A44E-177A0B917408}"/>
              </a:ext>
            </a:extLst>
          </p:cNvPr>
          <p:cNvSpPr txBox="1">
            <a:spLocks/>
          </p:cNvSpPr>
          <p:nvPr/>
        </p:nvSpPr>
        <p:spPr>
          <a:xfrm>
            <a:off x="274453" y="676617"/>
            <a:ext cx="1397852" cy="287284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9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Key auctions </a:t>
            </a:r>
          </a:p>
          <a:p>
            <a:pPr marL="0" lvl="1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9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(last six months)</a:t>
            </a:r>
          </a:p>
        </p:txBody>
      </p:sp>
      <p:sp>
        <p:nvSpPr>
          <p:cNvPr id="79" name="Google Shape;119;p30">
            <a:extLst>
              <a:ext uri="{FF2B5EF4-FFF2-40B4-BE49-F238E27FC236}">
                <a16:creationId xmlns:a16="http://schemas.microsoft.com/office/drawing/2014/main" id="{8B3D664B-5D24-4ECD-8509-D22C4FA614E4}"/>
              </a:ext>
            </a:extLst>
          </p:cNvPr>
          <p:cNvSpPr/>
          <p:nvPr/>
        </p:nvSpPr>
        <p:spPr>
          <a:xfrm>
            <a:off x="1616905" y="739857"/>
            <a:ext cx="733011" cy="217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>
              <a:lnSpc>
                <a:spcPct val="106000"/>
              </a:lnSpc>
            </a:pPr>
            <a:r>
              <a:rPr lang="en-IN" sz="800" b="1" i="1" dirty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Calibri"/>
              </a:rPr>
              <a:t>Capacity allotted (MW)</a:t>
            </a:r>
            <a:endParaRPr sz="800" i="1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80" name="Google Shape;120;p30">
            <a:extLst>
              <a:ext uri="{FF2B5EF4-FFF2-40B4-BE49-F238E27FC236}">
                <a16:creationId xmlns:a16="http://schemas.microsoft.com/office/drawing/2014/main" id="{397B2FF9-8442-41E5-9EFA-C483F6E1D51E}"/>
              </a:ext>
            </a:extLst>
          </p:cNvPr>
          <p:cNvCxnSpPr/>
          <p:nvPr/>
        </p:nvCxnSpPr>
        <p:spPr>
          <a:xfrm>
            <a:off x="1616905" y="1023847"/>
            <a:ext cx="733011" cy="0"/>
          </a:xfrm>
          <a:prstGeom prst="straightConnector1">
            <a:avLst/>
          </a:prstGeom>
          <a:noFill/>
          <a:ln w="285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1" name="Google Shape;119;p30">
            <a:extLst>
              <a:ext uri="{FF2B5EF4-FFF2-40B4-BE49-F238E27FC236}">
                <a16:creationId xmlns:a16="http://schemas.microsoft.com/office/drawing/2014/main" id="{1547DF16-51F7-438D-B0F7-818AFE4CA789}"/>
              </a:ext>
            </a:extLst>
          </p:cNvPr>
          <p:cNvSpPr/>
          <p:nvPr/>
        </p:nvSpPr>
        <p:spPr>
          <a:xfrm>
            <a:off x="2446725" y="737908"/>
            <a:ext cx="1513274" cy="217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>
              <a:lnSpc>
                <a:spcPct val="106000"/>
              </a:lnSpc>
            </a:pPr>
            <a:r>
              <a:rPr lang="en-IN" sz="800" b="1" i="1" dirty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Calibri"/>
              </a:rPr>
              <a:t>Least tariff discovered (INR/kWh)</a:t>
            </a:r>
            <a:endParaRPr sz="8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2" name="Left Bracket 81">
            <a:extLst>
              <a:ext uri="{FF2B5EF4-FFF2-40B4-BE49-F238E27FC236}">
                <a16:creationId xmlns:a16="http://schemas.microsoft.com/office/drawing/2014/main" id="{B2EC2C47-265F-4C3F-8D3E-A42FA4E14F72}"/>
              </a:ext>
            </a:extLst>
          </p:cNvPr>
          <p:cNvSpPr/>
          <p:nvPr/>
        </p:nvSpPr>
        <p:spPr>
          <a:xfrm>
            <a:off x="264601" y="1055939"/>
            <a:ext cx="72246" cy="1982979"/>
          </a:xfrm>
          <a:prstGeom prst="leftBracke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83" name="Google Shape;112;p30">
            <a:extLst>
              <a:ext uri="{FF2B5EF4-FFF2-40B4-BE49-F238E27FC236}">
                <a16:creationId xmlns:a16="http://schemas.microsoft.com/office/drawing/2014/main" id="{681AE14D-49C3-41B8-B331-3901ACCD8B3C}"/>
              </a:ext>
            </a:extLst>
          </p:cNvPr>
          <p:cNvCxnSpPr>
            <a:cxnSpLocks/>
          </p:cNvCxnSpPr>
          <p:nvPr/>
        </p:nvCxnSpPr>
        <p:spPr>
          <a:xfrm flipH="1">
            <a:off x="2498586" y="1099004"/>
            <a:ext cx="1" cy="3597123"/>
          </a:xfrm>
          <a:prstGeom prst="straightConnector1">
            <a:avLst/>
          </a:prstGeom>
          <a:noFill/>
          <a:ln w="9525" cap="flat" cmpd="sng">
            <a:solidFill>
              <a:schemeClr val="bg1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5" name="Google Shape;112;p30">
            <a:extLst>
              <a:ext uri="{FF2B5EF4-FFF2-40B4-BE49-F238E27FC236}">
                <a16:creationId xmlns:a16="http://schemas.microsoft.com/office/drawing/2014/main" id="{D6BAE993-05D0-46A5-B776-F43643FFD570}"/>
              </a:ext>
            </a:extLst>
          </p:cNvPr>
          <p:cNvCxnSpPr>
            <a:cxnSpLocks/>
          </p:cNvCxnSpPr>
          <p:nvPr/>
        </p:nvCxnSpPr>
        <p:spPr>
          <a:xfrm flipH="1">
            <a:off x="2459398" y="1090033"/>
            <a:ext cx="50829" cy="0"/>
          </a:xfrm>
          <a:prstGeom prst="straightConnector1">
            <a:avLst/>
          </a:prstGeom>
          <a:noFill/>
          <a:ln w="57150" cap="flat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6" name="Google Shape;105;p30">
            <a:extLst>
              <a:ext uri="{FF2B5EF4-FFF2-40B4-BE49-F238E27FC236}">
                <a16:creationId xmlns:a16="http://schemas.microsoft.com/office/drawing/2014/main" id="{FB9FF4AC-D737-4E60-87FC-8F8E1D5A6506}"/>
              </a:ext>
            </a:extLst>
          </p:cNvPr>
          <p:cNvSpPr/>
          <p:nvPr/>
        </p:nvSpPr>
        <p:spPr>
          <a:xfrm>
            <a:off x="338261" y="1074640"/>
            <a:ext cx="1223574" cy="3107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>
              <a:lnSpc>
                <a:spcPct val="106000"/>
              </a:lnSpc>
            </a:pPr>
            <a:r>
              <a:rPr lang="sv-SE" sz="6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SECI, Chhattisgarh, solar+BESS, 40 MW/120MWh (December 2021)</a:t>
            </a:r>
          </a:p>
        </p:txBody>
      </p:sp>
      <p:sp>
        <p:nvSpPr>
          <p:cNvPr id="87" name="Google Shape;111;p30">
            <a:extLst>
              <a:ext uri="{FF2B5EF4-FFF2-40B4-BE49-F238E27FC236}">
                <a16:creationId xmlns:a16="http://schemas.microsoft.com/office/drawing/2014/main" id="{F9219FCE-B704-48F5-BDAE-7E79F4D46CF4}"/>
              </a:ext>
            </a:extLst>
          </p:cNvPr>
          <p:cNvSpPr/>
          <p:nvPr/>
        </p:nvSpPr>
        <p:spPr>
          <a:xfrm>
            <a:off x="1680679" y="1090595"/>
            <a:ext cx="632703" cy="278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>
              <a:lnSpc>
                <a:spcPct val="106000"/>
              </a:lnSpc>
              <a:buSzPts val="1200"/>
            </a:pPr>
            <a:r>
              <a:rPr lang="en-US" sz="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100</a:t>
            </a:r>
            <a:br>
              <a:rPr lang="en-US" sz="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(Solar)</a:t>
            </a:r>
            <a:endParaRPr sz="7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8" name="Google Shape;111;p30">
            <a:extLst>
              <a:ext uri="{FF2B5EF4-FFF2-40B4-BE49-F238E27FC236}">
                <a16:creationId xmlns:a16="http://schemas.microsoft.com/office/drawing/2014/main" id="{626B1936-B1B3-4046-9EE5-2A5A28B24B89}"/>
              </a:ext>
            </a:extLst>
          </p:cNvPr>
          <p:cNvSpPr/>
          <p:nvPr/>
        </p:nvSpPr>
        <p:spPr>
          <a:xfrm>
            <a:off x="1679265" y="1143062"/>
            <a:ext cx="632703" cy="278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>
              <a:lnSpc>
                <a:spcPct val="106000"/>
              </a:lnSpc>
              <a:buSzPts val="1200"/>
            </a:pPr>
            <a:endParaRPr sz="7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0" name="Google Shape;105;p30">
            <a:extLst>
              <a:ext uri="{FF2B5EF4-FFF2-40B4-BE49-F238E27FC236}">
                <a16:creationId xmlns:a16="http://schemas.microsoft.com/office/drawing/2014/main" id="{0D86321A-765C-459E-97B4-1DC85A98237E}"/>
              </a:ext>
            </a:extLst>
          </p:cNvPr>
          <p:cNvSpPr/>
          <p:nvPr/>
        </p:nvSpPr>
        <p:spPr>
          <a:xfrm>
            <a:off x="335716" y="1896005"/>
            <a:ext cx="1213230" cy="3107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>
              <a:lnSpc>
                <a:spcPct val="106000"/>
              </a:lnSpc>
            </a:pPr>
            <a:r>
              <a:rPr lang="es-ES" sz="6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PSPCL, Punjab, solar, 250 MW </a:t>
            </a:r>
            <a:r>
              <a:rPr lang="sv-SE" sz="6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(November 2021)</a:t>
            </a:r>
          </a:p>
        </p:txBody>
      </p:sp>
      <p:sp>
        <p:nvSpPr>
          <p:cNvPr id="92" name="Google Shape;111;p30">
            <a:extLst>
              <a:ext uri="{FF2B5EF4-FFF2-40B4-BE49-F238E27FC236}">
                <a16:creationId xmlns:a16="http://schemas.microsoft.com/office/drawing/2014/main" id="{F128CCBB-C387-49D7-979A-81E1B581D559}"/>
              </a:ext>
            </a:extLst>
          </p:cNvPr>
          <p:cNvSpPr/>
          <p:nvPr/>
        </p:nvSpPr>
        <p:spPr>
          <a:xfrm>
            <a:off x="1679265" y="1911960"/>
            <a:ext cx="632703" cy="278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>
              <a:lnSpc>
                <a:spcPct val="106000"/>
              </a:lnSpc>
              <a:buSzPts val="1200"/>
            </a:pPr>
            <a:r>
              <a:rPr lang="en-IN" sz="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100</a:t>
            </a:r>
            <a:endParaRPr sz="7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3" name="Google Shape;105;p30">
            <a:extLst>
              <a:ext uri="{FF2B5EF4-FFF2-40B4-BE49-F238E27FC236}">
                <a16:creationId xmlns:a16="http://schemas.microsoft.com/office/drawing/2014/main" id="{E80180B0-5929-4C99-A6CE-B37741DA45EC}"/>
              </a:ext>
            </a:extLst>
          </p:cNvPr>
          <p:cNvSpPr/>
          <p:nvPr/>
        </p:nvSpPr>
        <p:spPr>
          <a:xfrm>
            <a:off x="2500171" y="1918972"/>
            <a:ext cx="843333" cy="237402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>
              <a:lnSpc>
                <a:spcPct val="106000"/>
              </a:lnSpc>
            </a:pPr>
            <a:endParaRPr sz="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4" name="Google Shape;111;p30">
            <a:extLst>
              <a:ext uri="{FF2B5EF4-FFF2-40B4-BE49-F238E27FC236}">
                <a16:creationId xmlns:a16="http://schemas.microsoft.com/office/drawing/2014/main" id="{B8ABDE43-F116-40FA-872D-96E1C0ED04FE}"/>
              </a:ext>
            </a:extLst>
          </p:cNvPr>
          <p:cNvSpPr/>
          <p:nvPr/>
        </p:nvSpPr>
        <p:spPr>
          <a:xfrm>
            <a:off x="3356173" y="1913066"/>
            <a:ext cx="314099" cy="278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>
              <a:lnSpc>
                <a:spcPct val="106000"/>
              </a:lnSpc>
              <a:buSzPts val="1200"/>
            </a:pPr>
            <a:r>
              <a:rPr lang="en-US" sz="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2.69</a:t>
            </a:r>
            <a:endParaRPr sz="7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5" name="Google Shape;105;p30">
            <a:extLst>
              <a:ext uri="{FF2B5EF4-FFF2-40B4-BE49-F238E27FC236}">
                <a16:creationId xmlns:a16="http://schemas.microsoft.com/office/drawing/2014/main" id="{CA092D64-60BE-4E7D-8D0A-0CF238A91D59}"/>
              </a:ext>
            </a:extLst>
          </p:cNvPr>
          <p:cNvSpPr/>
          <p:nvPr/>
        </p:nvSpPr>
        <p:spPr>
          <a:xfrm>
            <a:off x="338261" y="3535231"/>
            <a:ext cx="1213231" cy="3107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>
              <a:lnSpc>
                <a:spcPct val="106000"/>
              </a:lnSpc>
            </a:pPr>
            <a:r>
              <a:rPr lang="sv-SE" sz="6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SECI, pan India, wind-solar hybrid, tranche IV, 1,200 MW (August 2021)</a:t>
            </a:r>
          </a:p>
        </p:txBody>
      </p:sp>
      <p:sp>
        <p:nvSpPr>
          <p:cNvPr id="98" name="Google Shape;111;p30">
            <a:extLst>
              <a:ext uri="{FF2B5EF4-FFF2-40B4-BE49-F238E27FC236}">
                <a16:creationId xmlns:a16="http://schemas.microsoft.com/office/drawing/2014/main" id="{87650FFC-4C28-451B-9339-E4979EAC5B49}"/>
              </a:ext>
            </a:extLst>
          </p:cNvPr>
          <p:cNvSpPr/>
          <p:nvPr/>
        </p:nvSpPr>
        <p:spPr>
          <a:xfrm>
            <a:off x="1679265" y="3551186"/>
            <a:ext cx="632703" cy="278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>
              <a:lnSpc>
                <a:spcPct val="106000"/>
              </a:lnSpc>
              <a:buSzPts val="1200"/>
            </a:pPr>
            <a:r>
              <a:rPr lang="en-US" sz="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1</a:t>
            </a:r>
            <a:r>
              <a:rPr lang="en-IN" sz="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,200</a:t>
            </a:r>
            <a:endParaRPr lang="en-IN" sz="7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9" name="Google Shape;111;p30">
            <a:extLst>
              <a:ext uri="{FF2B5EF4-FFF2-40B4-BE49-F238E27FC236}">
                <a16:creationId xmlns:a16="http://schemas.microsoft.com/office/drawing/2014/main" id="{A933C8BA-E966-4CC6-B227-A3EEA124F968}"/>
              </a:ext>
            </a:extLst>
          </p:cNvPr>
          <p:cNvSpPr/>
          <p:nvPr/>
        </p:nvSpPr>
        <p:spPr>
          <a:xfrm>
            <a:off x="3180131" y="3570093"/>
            <a:ext cx="314099" cy="278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>
              <a:lnSpc>
                <a:spcPct val="106000"/>
              </a:lnSpc>
              <a:buSzPts val="1200"/>
            </a:pPr>
            <a:r>
              <a:rPr lang="en-IN" sz="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2.34</a:t>
            </a:r>
          </a:p>
        </p:txBody>
      </p:sp>
      <p:cxnSp>
        <p:nvCxnSpPr>
          <p:cNvPr id="100" name="Google Shape;112;p30">
            <a:extLst>
              <a:ext uri="{FF2B5EF4-FFF2-40B4-BE49-F238E27FC236}">
                <a16:creationId xmlns:a16="http://schemas.microsoft.com/office/drawing/2014/main" id="{F683165B-9974-4021-A656-AC4A116669D1}"/>
              </a:ext>
            </a:extLst>
          </p:cNvPr>
          <p:cNvCxnSpPr>
            <a:cxnSpLocks/>
          </p:cNvCxnSpPr>
          <p:nvPr/>
        </p:nvCxnSpPr>
        <p:spPr>
          <a:xfrm rot="16200000" flipH="1">
            <a:off x="2764743" y="260726"/>
            <a:ext cx="1101" cy="2314919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101" name="Google Shape;112;p30">
            <a:extLst>
              <a:ext uri="{FF2B5EF4-FFF2-40B4-BE49-F238E27FC236}">
                <a16:creationId xmlns:a16="http://schemas.microsoft.com/office/drawing/2014/main" id="{3F42D127-77FC-4FE0-80F6-D9D12EF0D711}"/>
              </a:ext>
            </a:extLst>
          </p:cNvPr>
          <p:cNvCxnSpPr>
            <a:cxnSpLocks/>
          </p:cNvCxnSpPr>
          <p:nvPr/>
        </p:nvCxnSpPr>
        <p:spPr>
          <a:xfrm rot="16200000" flipH="1">
            <a:off x="2764624" y="676682"/>
            <a:ext cx="1101" cy="2314919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110" name="Google Shape;112;p30">
            <a:extLst>
              <a:ext uri="{FF2B5EF4-FFF2-40B4-BE49-F238E27FC236}">
                <a16:creationId xmlns:a16="http://schemas.microsoft.com/office/drawing/2014/main" id="{34C3DC1F-FD28-499B-9C99-A0ECB119AA12}"/>
              </a:ext>
            </a:extLst>
          </p:cNvPr>
          <p:cNvCxnSpPr>
            <a:cxnSpLocks/>
          </p:cNvCxnSpPr>
          <p:nvPr/>
        </p:nvCxnSpPr>
        <p:spPr>
          <a:xfrm rot="16200000" flipH="1">
            <a:off x="2764743" y="1501149"/>
            <a:ext cx="1101" cy="2314919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111" name="Google Shape;112;p30">
            <a:extLst>
              <a:ext uri="{FF2B5EF4-FFF2-40B4-BE49-F238E27FC236}">
                <a16:creationId xmlns:a16="http://schemas.microsoft.com/office/drawing/2014/main" id="{AC091958-C7FA-4557-A73B-D78D855FBD42}"/>
              </a:ext>
            </a:extLst>
          </p:cNvPr>
          <p:cNvCxnSpPr>
            <a:cxnSpLocks/>
          </p:cNvCxnSpPr>
          <p:nvPr/>
        </p:nvCxnSpPr>
        <p:spPr>
          <a:xfrm rot="16200000" flipH="1">
            <a:off x="2764743" y="1921130"/>
            <a:ext cx="1101" cy="2314919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112" name="Google Shape;112;p30">
            <a:extLst>
              <a:ext uri="{FF2B5EF4-FFF2-40B4-BE49-F238E27FC236}">
                <a16:creationId xmlns:a16="http://schemas.microsoft.com/office/drawing/2014/main" id="{3909DFA5-D08C-47B9-AFBF-B735359AF2CB}"/>
              </a:ext>
            </a:extLst>
          </p:cNvPr>
          <p:cNvCxnSpPr>
            <a:cxnSpLocks/>
          </p:cNvCxnSpPr>
          <p:nvPr/>
        </p:nvCxnSpPr>
        <p:spPr>
          <a:xfrm rot="16200000" flipH="1">
            <a:off x="2764743" y="2346767"/>
            <a:ext cx="1101" cy="2314919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114" name="Google Shape;112;p30">
            <a:extLst>
              <a:ext uri="{FF2B5EF4-FFF2-40B4-BE49-F238E27FC236}">
                <a16:creationId xmlns:a16="http://schemas.microsoft.com/office/drawing/2014/main" id="{4AB52919-74A3-4885-9EE2-47BDAD6689A8}"/>
              </a:ext>
            </a:extLst>
          </p:cNvPr>
          <p:cNvCxnSpPr>
            <a:cxnSpLocks/>
          </p:cNvCxnSpPr>
          <p:nvPr/>
        </p:nvCxnSpPr>
        <p:spPr>
          <a:xfrm flipH="1">
            <a:off x="2452470" y="4718285"/>
            <a:ext cx="50828" cy="0"/>
          </a:xfrm>
          <a:prstGeom prst="straightConnector1">
            <a:avLst/>
          </a:prstGeom>
          <a:noFill/>
          <a:ln w="57150" cap="flat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5" name="Google Shape;105;p30">
            <a:extLst>
              <a:ext uri="{FF2B5EF4-FFF2-40B4-BE49-F238E27FC236}">
                <a16:creationId xmlns:a16="http://schemas.microsoft.com/office/drawing/2014/main" id="{0E18A835-78F6-4C85-BF64-CD02F8F50626}"/>
              </a:ext>
            </a:extLst>
          </p:cNvPr>
          <p:cNvSpPr/>
          <p:nvPr/>
        </p:nvSpPr>
        <p:spPr>
          <a:xfrm>
            <a:off x="2500733" y="3597629"/>
            <a:ext cx="675368" cy="237402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>
              <a:lnSpc>
                <a:spcPct val="106000"/>
              </a:lnSpc>
            </a:pPr>
            <a:endParaRPr sz="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8" name="Google Shape;105;p30">
            <a:extLst>
              <a:ext uri="{FF2B5EF4-FFF2-40B4-BE49-F238E27FC236}">
                <a16:creationId xmlns:a16="http://schemas.microsoft.com/office/drawing/2014/main" id="{232309F4-240A-4356-9306-441D766B2966}"/>
              </a:ext>
            </a:extLst>
          </p:cNvPr>
          <p:cNvSpPr/>
          <p:nvPr/>
        </p:nvSpPr>
        <p:spPr>
          <a:xfrm>
            <a:off x="335716" y="3107627"/>
            <a:ext cx="1234849" cy="3211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>
              <a:lnSpc>
                <a:spcPct val="106000"/>
              </a:lnSpc>
            </a:pPr>
            <a:r>
              <a:rPr lang="sv-SE" sz="6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SECI, Madhya Pradesh, wind, tranche XI, 1,200 MW (September 2021)</a:t>
            </a:r>
          </a:p>
        </p:txBody>
      </p:sp>
      <p:sp>
        <p:nvSpPr>
          <p:cNvPr id="119" name="Google Shape;111;p30">
            <a:extLst>
              <a:ext uri="{FF2B5EF4-FFF2-40B4-BE49-F238E27FC236}">
                <a16:creationId xmlns:a16="http://schemas.microsoft.com/office/drawing/2014/main" id="{44581690-AAF6-4350-84AE-B306ADB3FE7B}"/>
              </a:ext>
            </a:extLst>
          </p:cNvPr>
          <p:cNvSpPr/>
          <p:nvPr/>
        </p:nvSpPr>
        <p:spPr>
          <a:xfrm>
            <a:off x="1668667" y="3138278"/>
            <a:ext cx="643977" cy="288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>
              <a:lnSpc>
                <a:spcPct val="106000"/>
              </a:lnSpc>
              <a:buSzPts val="1200"/>
            </a:pPr>
            <a:r>
              <a:rPr lang="en-US" sz="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lang="en-IN" sz="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,200</a:t>
            </a:r>
          </a:p>
        </p:txBody>
      </p:sp>
      <p:sp>
        <p:nvSpPr>
          <p:cNvPr id="120" name="Google Shape;105;p30">
            <a:extLst>
              <a:ext uri="{FF2B5EF4-FFF2-40B4-BE49-F238E27FC236}">
                <a16:creationId xmlns:a16="http://schemas.microsoft.com/office/drawing/2014/main" id="{77AFD708-3CDF-4E39-AB09-EBAFEF113859}"/>
              </a:ext>
            </a:extLst>
          </p:cNvPr>
          <p:cNvSpPr/>
          <p:nvPr/>
        </p:nvSpPr>
        <p:spPr>
          <a:xfrm>
            <a:off x="2501193" y="3180612"/>
            <a:ext cx="839547" cy="245350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>
              <a:lnSpc>
                <a:spcPct val="106000"/>
              </a:lnSpc>
            </a:pPr>
            <a:endParaRPr sz="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3" name="Google Shape;105;p30">
            <a:extLst>
              <a:ext uri="{FF2B5EF4-FFF2-40B4-BE49-F238E27FC236}">
                <a16:creationId xmlns:a16="http://schemas.microsoft.com/office/drawing/2014/main" id="{6CAD70E9-A62D-4E29-9B54-3BF0D33FB2F6}"/>
              </a:ext>
            </a:extLst>
          </p:cNvPr>
          <p:cNvSpPr/>
          <p:nvPr/>
        </p:nvSpPr>
        <p:spPr>
          <a:xfrm>
            <a:off x="335716" y="2705895"/>
            <a:ext cx="1214362" cy="3107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>
              <a:lnSpc>
                <a:spcPct val="106000"/>
              </a:lnSpc>
            </a:pPr>
            <a:r>
              <a:rPr lang="en-US" sz="6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SECI, pan India, RE + Thermal, RTC-II, 2,500 MW </a:t>
            </a:r>
          </a:p>
          <a:p>
            <a:pPr>
              <a:lnSpc>
                <a:spcPct val="106000"/>
              </a:lnSpc>
            </a:pPr>
            <a:r>
              <a:rPr lang="en-US" sz="6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(October 2021)</a:t>
            </a:r>
          </a:p>
        </p:txBody>
      </p:sp>
      <p:sp>
        <p:nvSpPr>
          <p:cNvPr id="125" name="Google Shape;111;p30">
            <a:extLst>
              <a:ext uri="{FF2B5EF4-FFF2-40B4-BE49-F238E27FC236}">
                <a16:creationId xmlns:a16="http://schemas.microsoft.com/office/drawing/2014/main" id="{81758836-10E8-415C-9DB7-3EAFFA2679F5}"/>
              </a:ext>
            </a:extLst>
          </p:cNvPr>
          <p:cNvSpPr/>
          <p:nvPr/>
        </p:nvSpPr>
        <p:spPr>
          <a:xfrm>
            <a:off x="1679265" y="2721850"/>
            <a:ext cx="632703" cy="278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>
              <a:lnSpc>
                <a:spcPct val="106000"/>
              </a:lnSpc>
              <a:buSzPts val="1200"/>
            </a:pPr>
            <a:r>
              <a:rPr lang="en-IN" sz="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2,500</a:t>
            </a:r>
          </a:p>
        </p:txBody>
      </p:sp>
      <p:sp>
        <p:nvSpPr>
          <p:cNvPr id="127" name="Text Placeholder 5">
            <a:extLst>
              <a:ext uri="{FF2B5EF4-FFF2-40B4-BE49-F238E27FC236}">
                <a16:creationId xmlns:a16="http://schemas.microsoft.com/office/drawing/2014/main" id="{3E4E77B7-D6DF-486A-A827-92DC161A4B6F}"/>
              </a:ext>
            </a:extLst>
          </p:cNvPr>
          <p:cNvSpPr txBox="1">
            <a:spLocks/>
          </p:cNvSpPr>
          <p:nvPr/>
        </p:nvSpPr>
        <p:spPr>
          <a:xfrm rot="16200000">
            <a:off x="-94257" y="1707248"/>
            <a:ext cx="537684" cy="204927"/>
          </a:xfrm>
          <a:prstGeom prst="rect">
            <a:avLst/>
          </a:prstGeom>
          <a:noFill/>
          <a:ln w="28575">
            <a:noFill/>
            <a:prstDash val="solid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  <a:spcAft>
                <a:spcPts val="1000"/>
              </a:spcAft>
            </a:pPr>
            <a:r>
              <a:rPr lang="en-GB" sz="700" b="1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Q3 FY22</a:t>
            </a:r>
            <a:endParaRPr lang="en-US" sz="700" dirty="0">
              <a:solidFill>
                <a:schemeClr val="bg1">
                  <a:lumMod val="6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9" name="Google Shape;105;p30">
            <a:extLst>
              <a:ext uri="{FF2B5EF4-FFF2-40B4-BE49-F238E27FC236}">
                <a16:creationId xmlns:a16="http://schemas.microsoft.com/office/drawing/2014/main" id="{7008F60D-101A-4FC4-84F3-FF8100728267}"/>
              </a:ext>
            </a:extLst>
          </p:cNvPr>
          <p:cNvSpPr/>
          <p:nvPr/>
        </p:nvSpPr>
        <p:spPr>
          <a:xfrm>
            <a:off x="335716" y="1473506"/>
            <a:ext cx="1217756" cy="3107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>
              <a:lnSpc>
                <a:spcPct val="106000"/>
              </a:lnSpc>
            </a:pPr>
            <a:r>
              <a:rPr lang="sv-SE" sz="6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SECI, Rajasthan, solar, </a:t>
            </a:r>
          </a:p>
          <a:p>
            <a:pPr>
              <a:lnSpc>
                <a:spcPct val="106000"/>
              </a:lnSpc>
            </a:pPr>
            <a:r>
              <a:rPr lang="sv-SE" sz="6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1785 MW (December 2021)</a:t>
            </a:r>
          </a:p>
        </p:txBody>
      </p:sp>
      <p:sp>
        <p:nvSpPr>
          <p:cNvPr id="130" name="Google Shape;111;p30">
            <a:extLst>
              <a:ext uri="{FF2B5EF4-FFF2-40B4-BE49-F238E27FC236}">
                <a16:creationId xmlns:a16="http://schemas.microsoft.com/office/drawing/2014/main" id="{0DBD932D-CFE3-49CD-88DD-0362A7D8BCBD}"/>
              </a:ext>
            </a:extLst>
          </p:cNvPr>
          <p:cNvSpPr/>
          <p:nvPr/>
        </p:nvSpPr>
        <p:spPr>
          <a:xfrm>
            <a:off x="1679265" y="1497235"/>
            <a:ext cx="632703" cy="278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>
              <a:lnSpc>
                <a:spcPct val="106000"/>
              </a:lnSpc>
              <a:buSzPts val="1200"/>
            </a:pPr>
            <a:r>
              <a:rPr lang="en-IN" sz="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1,785</a:t>
            </a:r>
            <a:endParaRPr sz="7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1" name="Google Shape;105;p30">
            <a:extLst>
              <a:ext uri="{FF2B5EF4-FFF2-40B4-BE49-F238E27FC236}">
                <a16:creationId xmlns:a16="http://schemas.microsoft.com/office/drawing/2014/main" id="{1FCB9F62-334F-4093-94FD-0F8BEEE37B44}"/>
              </a:ext>
            </a:extLst>
          </p:cNvPr>
          <p:cNvSpPr/>
          <p:nvPr/>
        </p:nvSpPr>
        <p:spPr>
          <a:xfrm>
            <a:off x="2500928" y="1516163"/>
            <a:ext cx="602834" cy="237402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>
              <a:lnSpc>
                <a:spcPct val="106000"/>
              </a:lnSpc>
            </a:pPr>
            <a:r>
              <a:rPr lang="en-IN" sz="800" dirty="0">
                <a:latin typeface="Calibri" panose="020F0502020204030204" pitchFamily="34" charset="0"/>
                <a:cs typeface="Calibri" panose="020F0502020204030204" pitchFamily="34" charset="0"/>
              </a:rPr>
              <a:t>`</a:t>
            </a:r>
            <a:endParaRPr sz="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2" name="Google Shape;111;p30">
            <a:extLst>
              <a:ext uri="{FF2B5EF4-FFF2-40B4-BE49-F238E27FC236}">
                <a16:creationId xmlns:a16="http://schemas.microsoft.com/office/drawing/2014/main" id="{879020A8-4CFB-40CB-9048-FFD21BF6D6D2}"/>
              </a:ext>
            </a:extLst>
          </p:cNvPr>
          <p:cNvSpPr/>
          <p:nvPr/>
        </p:nvSpPr>
        <p:spPr>
          <a:xfrm>
            <a:off x="3115385" y="1491800"/>
            <a:ext cx="314099" cy="278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>
              <a:lnSpc>
                <a:spcPct val="106000"/>
              </a:lnSpc>
              <a:buSzPts val="1200"/>
            </a:pPr>
            <a:r>
              <a:rPr lang="en-US" sz="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2.17</a:t>
            </a:r>
            <a:endParaRPr sz="7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3" name="Google Shape;105;p30">
            <a:extLst>
              <a:ext uri="{FF2B5EF4-FFF2-40B4-BE49-F238E27FC236}">
                <a16:creationId xmlns:a16="http://schemas.microsoft.com/office/drawing/2014/main" id="{6601B83A-3CAA-428F-AA8F-6A17961952A4}"/>
              </a:ext>
            </a:extLst>
          </p:cNvPr>
          <p:cNvSpPr/>
          <p:nvPr/>
        </p:nvSpPr>
        <p:spPr>
          <a:xfrm>
            <a:off x="338142" y="3964269"/>
            <a:ext cx="1213231" cy="3107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>
              <a:lnSpc>
                <a:spcPct val="106000"/>
              </a:lnSpc>
            </a:pPr>
            <a:r>
              <a:rPr lang="en-US" sz="6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RUMSL, Madhya Pradesh, solar, 500 MW (August 2021)</a:t>
            </a:r>
          </a:p>
        </p:txBody>
      </p:sp>
      <p:sp>
        <p:nvSpPr>
          <p:cNvPr id="134" name="Google Shape;111;p30">
            <a:extLst>
              <a:ext uri="{FF2B5EF4-FFF2-40B4-BE49-F238E27FC236}">
                <a16:creationId xmlns:a16="http://schemas.microsoft.com/office/drawing/2014/main" id="{C9F346FB-FE32-4BED-8C91-2C5323F23B89}"/>
              </a:ext>
            </a:extLst>
          </p:cNvPr>
          <p:cNvSpPr/>
          <p:nvPr/>
        </p:nvSpPr>
        <p:spPr>
          <a:xfrm>
            <a:off x="3068161" y="3999131"/>
            <a:ext cx="314099" cy="278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>
              <a:lnSpc>
                <a:spcPct val="106000"/>
              </a:lnSpc>
              <a:buSzPts val="1200"/>
            </a:pPr>
            <a:r>
              <a:rPr lang="en-IN" sz="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2.14</a:t>
            </a:r>
          </a:p>
        </p:txBody>
      </p:sp>
      <p:cxnSp>
        <p:nvCxnSpPr>
          <p:cNvPr id="135" name="Google Shape;112;p30">
            <a:extLst>
              <a:ext uri="{FF2B5EF4-FFF2-40B4-BE49-F238E27FC236}">
                <a16:creationId xmlns:a16="http://schemas.microsoft.com/office/drawing/2014/main" id="{77ACE36B-4BC9-4BB7-9E94-B2DEB39583A5}"/>
              </a:ext>
            </a:extLst>
          </p:cNvPr>
          <p:cNvCxnSpPr>
            <a:cxnSpLocks/>
          </p:cNvCxnSpPr>
          <p:nvPr/>
        </p:nvCxnSpPr>
        <p:spPr>
          <a:xfrm rot="16200000" flipH="1">
            <a:off x="2764624" y="2761951"/>
            <a:ext cx="1101" cy="2314919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136" name="Google Shape;105;p30">
            <a:extLst>
              <a:ext uri="{FF2B5EF4-FFF2-40B4-BE49-F238E27FC236}">
                <a16:creationId xmlns:a16="http://schemas.microsoft.com/office/drawing/2014/main" id="{08F1D6B3-9B6A-4EAF-B602-CDF573B97BC7}"/>
              </a:ext>
            </a:extLst>
          </p:cNvPr>
          <p:cNvSpPr/>
          <p:nvPr/>
        </p:nvSpPr>
        <p:spPr>
          <a:xfrm>
            <a:off x="2495983" y="4011537"/>
            <a:ext cx="570530" cy="237402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>
              <a:lnSpc>
                <a:spcPct val="106000"/>
              </a:lnSpc>
            </a:pPr>
            <a:endParaRPr sz="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7" name="Google Shape;105;p30">
            <a:extLst>
              <a:ext uri="{FF2B5EF4-FFF2-40B4-BE49-F238E27FC236}">
                <a16:creationId xmlns:a16="http://schemas.microsoft.com/office/drawing/2014/main" id="{FCC2AF7A-375F-415B-AECF-624002F1738B}"/>
              </a:ext>
            </a:extLst>
          </p:cNvPr>
          <p:cNvSpPr/>
          <p:nvPr/>
        </p:nvSpPr>
        <p:spPr>
          <a:xfrm>
            <a:off x="338142" y="4368532"/>
            <a:ext cx="1213231" cy="3107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>
              <a:lnSpc>
                <a:spcPct val="106000"/>
              </a:lnSpc>
            </a:pPr>
            <a:r>
              <a:rPr lang="en-US" sz="6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MSEDCL, pan India, wind-solar hybrid, 500 MW </a:t>
            </a:r>
          </a:p>
          <a:p>
            <a:pPr>
              <a:lnSpc>
                <a:spcPct val="106000"/>
              </a:lnSpc>
            </a:pPr>
            <a:r>
              <a:rPr lang="en-US" sz="6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(July 2021) </a:t>
            </a:r>
          </a:p>
        </p:txBody>
      </p:sp>
      <p:sp>
        <p:nvSpPr>
          <p:cNvPr id="138" name="Google Shape;111;p30">
            <a:extLst>
              <a:ext uri="{FF2B5EF4-FFF2-40B4-BE49-F238E27FC236}">
                <a16:creationId xmlns:a16="http://schemas.microsoft.com/office/drawing/2014/main" id="{18D545C5-8979-4994-9EAC-BEC6E4949BC0}"/>
              </a:ext>
            </a:extLst>
          </p:cNvPr>
          <p:cNvSpPr/>
          <p:nvPr/>
        </p:nvSpPr>
        <p:spPr>
          <a:xfrm>
            <a:off x="1679146" y="4384487"/>
            <a:ext cx="632703" cy="278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>
              <a:lnSpc>
                <a:spcPct val="106000"/>
              </a:lnSpc>
              <a:buSzPts val="1200"/>
            </a:pPr>
            <a:r>
              <a:rPr lang="en-IN" sz="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500</a:t>
            </a:r>
            <a:endParaRPr lang="en-IN" sz="7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9" name="Google Shape;111;p30">
            <a:extLst>
              <a:ext uri="{FF2B5EF4-FFF2-40B4-BE49-F238E27FC236}">
                <a16:creationId xmlns:a16="http://schemas.microsoft.com/office/drawing/2014/main" id="{589D1FAA-9324-48EB-BE46-997AA353F9BC}"/>
              </a:ext>
            </a:extLst>
          </p:cNvPr>
          <p:cNvSpPr/>
          <p:nvPr/>
        </p:nvSpPr>
        <p:spPr>
          <a:xfrm>
            <a:off x="3253890" y="4403394"/>
            <a:ext cx="314099" cy="278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>
              <a:lnSpc>
                <a:spcPct val="106000"/>
              </a:lnSpc>
              <a:buSzPts val="1200"/>
            </a:pPr>
            <a:r>
              <a:rPr lang="en-IN" sz="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2.62</a:t>
            </a:r>
          </a:p>
        </p:txBody>
      </p:sp>
      <p:cxnSp>
        <p:nvCxnSpPr>
          <p:cNvPr id="140" name="Google Shape;112;p30">
            <a:extLst>
              <a:ext uri="{FF2B5EF4-FFF2-40B4-BE49-F238E27FC236}">
                <a16:creationId xmlns:a16="http://schemas.microsoft.com/office/drawing/2014/main" id="{940E75F5-8A40-4A4D-B878-CE151A9ADCE0}"/>
              </a:ext>
            </a:extLst>
          </p:cNvPr>
          <p:cNvCxnSpPr>
            <a:cxnSpLocks/>
          </p:cNvCxnSpPr>
          <p:nvPr/>
        </p:nvCxnSpPr>
        <p:spPr>
          <a:xfrm rot="16200000" flipH="1">
            <a:off x="2764624" y="3180068"/>
            <a:ext cx="1101" cy="2314919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141" name="Google Shape;105;p30">
            <a:extLst>
              <a:ext uri="{FF2B5EF4-FFF2-40B4-BE49-F238E27FC236}">
                <a16:creationId xmlns:a16="http://schemas.microsoft.com/office/drawing/2014/main" id="{886C47D1-00B9-4009-8F98-A042F24D5123}"/>
              </a:ext>
            </a:extLst>
          </p:cNvPr>
          <p:cNvSpPr/>
          <p:nvPr/>
        </p:nvSpPr>
        <p:spPr>
          <a:xfrm>
            <a:off x="2493531" y="4390837"/>
            <a:ext cx="757082" cy="283845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>
              <a:lnSpc>
                <a:spcPct val="106000"/>
              </a:lnSpc>
            </a:pPr>
            <a:endParaRPr sz="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2" name="Google Shape;105;p30">
            <a:extLst>
              <a:ext uri="{FF2B5EF4-FFF2-40B4-BE49-F238E27FC236}">
                <a16:creationId xmlns:a16="http://schemas.microsoft.com/office/drawing/2014/main" id="{91888079-C293-4F01-9C1C-8EFCE2BBE445}"/>
              </a:ext>
            </a:extLst>
          </p:cNvPr>
          <p:cNvSpPr/>
          <p:nvPr/>
        </p:nvSpPr>
        <p:spPr>
          <a:xfrm>
            <a:off x="335716" y="2304710"/>
            <a:ext cx="1213230" cy="3107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>
              <a:lnSpc>
                <a:spcPct val="106000"/>
              </a:lnSpc>
            </a:pPr>
            <a:r>
              <a:rPr lang="sv-SE" sz="6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MSEDCL, pan India, wind, </a:t>
            </a:r>
            <a:br>
              <a:rPr lang="sv-SE" sz="6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sv-SE" sz="6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300 MW (October 2021)</a:t>
            </a:r>
          </a:p>
        </p:txBody>
      </p:sp>
      <p:sp>
        <p:nvSpPr>
          <p:cNvPr id="143" name="Google Shape;111;p30">
            <a:extLst>
              <a:ext uri="{FF2B5EF4-FFF2-40B4-BE49-F238E27FC236}">
                <a16:creationId xmlns:a16="http://schemas.microsoft.com/office/drawing/2014/main" id="{49A1A4AD-DBBD-48F6-B9C9-84361CA6F480}"/>
              </a:ext>
            </a:extLst>
          </p:cNvPr>
          <p:cNvSpPr/>
          <p:nvPr/>
        </p:nvSpPr>
        <p:spPr>
          <a:xfrm>
            <a:off x="1679265" y="2320665"/>
            <a:ext cx="632703" cy="278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>
              <a:lnSpc>
                <a:spcPct val="106000"/>
              </a:lnSpc>
              <a:buSzPts val="1200"/>
            </a:pPr>
            <a:r>
              <a:rPr lang="en-US" sz="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300</a:t>
            </a:r>
            <a:endParaRPr sz="7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4" name="Google Shape;105;p30">
            <a:extLst>
              <a:ext uri="{FF2B5EF4-FFF2-40B4-BE49-F238E27FC236}">
                <a16:creationId xmlns:a16="http://schemas.microsoft.com/office/drawing/2014/main" id="{5578F62C-D622-48AA-B386-9C332374642B}"/>
              </a:ext>
            </a:extLst>
          </p:cNvPr>
          <p:cNvSpPr/>
          <p:nvPr/>
        </p:nvSpPr>
        <p:spPr>
          <a:xfrm>
            <a:off x="2500793" y="2326501"/>
            <a:ext cx="1096300" cy="229142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>
              <a:lnSpc>
                <a:spcPct val="106000"/>
              </a:lnSpc>
            </a:pPr>
            <a:endParaRPr sz="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5" name="Google Shape;111;p30">
            <a:extLst>
              <a:ext uri="{FF2B5EF4-FFF2-40B4-BE49-F238E27FC236}">
                <a16:creationId xmlns:a16="http://schemas.microsoft.com/office/drawing/2014/main" id="{01E56189-1D96-4B48-A9BC-BA63595283EE}"/>
              </a:ext>
            </a:extLst>
          </p:cNvPr>
          <p:cNvSpPr/>
          <p:nvPr/>
        </p:nvSpPr>
        <p:spPr>
          <a:xfrm>
            <a:off x="3604408" y="2348180"/>
            <a:ext cx="314099" cy="223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>
              <a:lnSpc>
                <a:spcPct val="106000"/>
              </a:lnSpc>
              <a:buSzPts val="1200"/>
            </a:pPr>
            <a:r>
              <a:rPr lang="en-US" sz="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3.43</a:t>
            </a:r>
            <a:endParaRPr sz="7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46" name="Google Shape;112;p30">
            <a:extLst>
              <a:ext uri="{FF2B5EF4-FFF2-40B4-BE49-F238E27FC236}">
                <a16:creationId xmlns:a16="http://schemas.microsoft.com/office/drawing/2014/main" id="{900F3C64-9DB3-4DA1-8101-89BB7E88AA78}"/>
              </a:ext>
            </a:extLst>
          </p:cNvPr>
          <p:cNvCxnSpPr>
            <a:cxnSpLocks/>
          </p:cNvCxnSpPr>
          <p:nvPr/>
        </p:nvCxnSpPr>
        <p:spPr>
          <a:xfrm rot="16200000" flipH="1">
            <a:off x="2764743" y="1084362"/>
            <a:ext cx="1101" cy="2314919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147" name="Google Shape;105;p30">
            <a:extLst>
              <a:ext uri="{FF2B5EF4-FFF2-40B4-BE49-F238E27FC236}">
                <a16:creationId xmlns:a16="http://schemas.microsoft.com/office/drawing/2014/main" id="{A0A55204-92ED-4B84-9B4D-F4C11F09A6C6}"/>
              </a:ext>
            </a:extLst>
          </p:cNvPr>
          <p:cNvSpPr/>
          <p:nvPr/>
        </p:nvSpPr>
        <p:spPr>
          <a:xfrm>
            <a:off x="2492878" y="1108561"/>
            <a:ext cx="602834" cy="237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>
              <a:lnSpc>
                <a:spcPct val="106000"/>
              </a:lnSpc>
            </a:pPr>
            <a:endParaRPr sz="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8" name="Google Shape;111;p30">
            <a:extLst>
              <a:ext uri="{FF2B5EF4-FFF2-40B4-BE49-F238E27FC236}">
                <a16:creationId xmlns:a16="http://schemas.microsoft.com/office/drawing/2014/main" id="{16AEC255-3358-4450-9B35-77A3E7CE6AD6}"/>
              </a:ext>
            </a:extLst>
          </p:cNvPr>
          <p:cNvSpPr/>
          <p:nvPr/>
        </p:nvSpPr>
        <p:spPr>
          <a:xfrm>
            <a:off x="2507842" y="1098617"/>
            <a:ext cx="314099" cy="278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>
              <a:lnSpc>
                <a:spcPct val="106000"/>
              </a:lnSpc>
              <a:buSzPts val="1200"/>
            </a:pPr>
            <a:r>
              <a:rPr lang="en-US" sz="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NA</a:t>
            </a:r>
            <a:endParaRPr sz="7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9" name="Left Bracket 148">
            <a:extLst>
              <a:ext uri="{FF2B5EF4-FFF2-40B4-BE49-F238E27FC236}">
                <a16:creationId xmlns:a16="http://schemas.microsoft.com/office/drawing/2014/main" id="{4DEE9C1D-3FBA-45B1-8A98-4B3080788355}"/>
              </a:ext>
            </a:extLst>
          </p:cNvPr>
          <p:cNvSpPr/>
          <p:nvPr/>
        </p:nvSpPr>
        <p:spPr>
          <a:xfrm>
            <a:off x="263571" y="3077544"/>
            <a:ext cx="72246" cy="1615810"/>
          </a:xfrm>
          <a:prstGeom prst="leftBracke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0" name="Text Placeholder 5">
            <a:extLst>
              <a:ext uri="{FF2B5EF4-FFF2-40B4-BE49-F238E27FC236}">
                <a16:creationId xmlns:a16="http://schemas.microsoft.com/office/drawing/2014/main" id="{2F1FCC49-8484-4CC2-B73B-6ECC521BF273}"/>
              </a:ext>
            </a:extLst>
          </p:cNvPr>
          <p:cNvSpPr txBox="1">
            <a:spLocks/>
          </p:cNvSpPr>
          <p:nvPr/>
        </p:nvSpPr>
        <p:spPr>
          <a:xfrm rot="16200000">
            <a:off x="-90709" y="3709709"/>
            <a:ext cx="537684" cy="204927"/>
          </a:xfrm>
          <a:prstGeom prst="rect">
            <a:avLst/>
          </a:prstGeom>
          <a:noFill/>
          <a:ln w="28575">
            <a:noFill/>
            <a:prstDash val="solid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  <a:spcAft>
                <a:spcPts val="1000"/>
              </a:spcAft>
            </a:pPr>
            <a:r>
              <a:rPr lang="en-GB" sz="700" b="1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Q2 FY22</a:t>
            </a:r>
            <a:endParaRPr lang="en-US" sz="700" dirty="0">
              <a:solidFill>
                <a:schemeClr val="bg1">
                  <a:lumMod val="6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2" name="Google Shape;105;p30">
            <a:extLst>
              <a:ext uri="{FF2B5EF4-FFF2-40B4-BE49-F238E27FC236}">
                <a16:creationId xmlns:a16="http://schemas.microsoft.com/office/drawing/2014/main" id="{F2A969B5-EF81-44FF-9FE6-1FED21C72980}"/>
              </a:ext>
            </a:extLst>
          </p:cNvPr>
          <p:cNvSpPr/>
          <p:nvPr/>
        </p:nvSpPr>
        <p:spPr>
          <a:xfrm>
            <a:off x="2500193" y="2755152"/>
            <a:ext cx="992325" cy="237402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>
              <a:lnSpc>
                <a:spcPct val="106000"/>
              </a:lnSpc>
            </a:pPr>
            <a:endParaRPr sz="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3" name="Google Shape;111;p30">
            <a:extLst>
              <a:ext uri="{FF2B5EF4-FFF2-40B4-BE49-F238E27FC236}">
                <a16:creationId xmlns:a16="http://schemas.microsoft.com/office/drawing/2014/main" id="{3BCE306E-BC0E-4751-8563-696F532CDBA4}"/>
              </a:ext>
            </a:extLst>
          </p:cNvPr>
          <p:cNvSpPr/>
          <p:nvPr/>
        </p:nvSpPr>
        <p:spPr>
          <a:xfrm>
            <a:off x="3486149" y="2722825"/>
            <a:ext cx="314099" cy="278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>
              <a:lnSpc>
                <a:spcPct val="106000"/>
              </a:lnSpc>
              <a:buSzPts val="1200"/>
            </a:pPr>
            <a:r>
              <a:rPr lang="en-US" sz="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3.01</a:t>
            </a:r>
            <a:endParaRPr sz="7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4" name="Google Shape;105;p30">
            <a:extLst>
              <a:ext uri="{FF2B5EF4-FFF2-40B4-BE49-F238E27FC236}">
                <a16:creationId xmlns:a16="http://schemas.microsoft.com/office/drawing/2014/main" id="{DFE4D140-6423-4C57-A394-1ECE70794D64}"/>
              </a:ext>
            </a:extLst>
          </p:cNvPr>
          <p:cNvSpPr/>
          <p:nvPr/>
        </p:nvSpPr>
        <p:spPr>
          <a:xfrm>
            <a:off x="335716" y="3112597"/>
            <a:ext cx="1234849" cy="3211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>
              <a:lnSpc>
                <a:spcPct val="106000"/>
              </a:lnSpc>
            </a:pPr>
            <a:r>
              <a:rPr lang="sv-SE" sz="6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SECI, Madhya Pradesh, wind, tranche XI, 1,200 MW (September 2021)</a:t>
            </a:r>
          </a:p>
        </p:txBody>
      </p:sp>
      <p:sp>
        <p:nvSpPr>
          <p:cNvPr id="155" name="Google Shape;111;p30">
            <a:extLst>
              <a:ext uri="{FF2B5EF4-FFF2-40B4-BE49-F238E27FC236}">
                <a16:creationId xmlns:a16="http://schemas.microsoft.com/office/drawing/2014/main" id="{C2998038-E6CD-47CF-9D69-28BACFBD024A}"/>
              </a:ext>
            </a:extLst>
          </p:cNvPr>
          <p:cNvSpPr/>
          <p:nvPr/>
        </p:nvSpPr>
        <p:spPr>
          <a:xfrm>
            <a:off x="3391108" y="3129086"/>
            <a:ext cx="319696" cy="288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>
              <a:lnSpc>
                <a:spcPct val="106000"/>
              </a:lnSpc>
              <a:buSzPts val="1200"/>
            </a:pPr>
            <a:r>
              <a:rPr lang="en-IN" sz="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2.69</a:t>
            </a:r>
          </a:p>
        </p:txBody>
      </p:sp>
      <p:sp>
        <p:nvSpPr>
          <p:cNvPr id="156" name="Google Shape;111;p30">
            <a:extLst>
              <a:ext uri="{FF2B5EF4-FFF2-40B4-BE49-F238E27FC236}">
                <a16:creationId xmlns:a16="http://schemas.microsoft.com/office/drawing/2014/main" id="{6ADCF85C-3BCA-4E96-8942-59C57EF69672}"/>
              </a:ext>
            </a:extLst>
          </p:cNvPr>
          <p:cNvSpPr/>
          <p:nvPr/>
        </p:nvSpPr>
        <p:spPr>
          <a:xfrm>
            <a:off x="1679146" y="3985276"/>
            <a:ext cx="632703" cy="278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>
              <a:lnSpc>
                <a:spcPct val="106000"/>
              </a:lnSpc>
              <a:buSzPts val="1200"/>
            </a:pPr>
            <a:r>
              <a:rPr lang="en-IN" sz="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500</a:t>
            </a:r>
            <a:endParaRPr lang="en-IN" sz="7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7" name="Text Placeholder 3">
            <a:extLst>
              <a:ext uri="{FF2B5EF4-FFF2-40B4-BE49-F238E27FC236}">
                <a16:creationId xmlns:a16="http://schemas.microsoft.com/office/drawing/2014/main" id="{46DF1810-83D6-442E-9E95-339AE11C1DDD}"/>
              </a:ext>
            </a:extLst>
          </p:cNvPr>
          <p:cNvSpPr txBox="1">
            <a:spLocks/>
          </p:cNvSpPr>
          <p:nvPr/>
        </p:nvSpPr>
        <p:spPr>
          <a:xfrm>
            <a:off x="72120" y="4573928"/>
            <a:ext cx="7613682" cy="562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101600" indent="0">
              <a:buNone/>
            </a:pPr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SECI and state renewable agencies. </a:t>
            </a:r>
            <a:b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SECI = Solar Energy Corporation of India, MSEDCL = Maharashtra State Electricity Distribution Company Limited, RUMSL = </a:t>
            </a:r>
            <a:r>
              <a:rPr lang="en-GB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Rewa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Ultra Mega Solar Limited; PSPCL = Punjab State Power Corporation Limited; BESS = battery energy storage system; ALMM* = Approved List of Models and Manufacturers.</a:t>
            </a:r>
          </a:p>
        </p:txBody>
      </p:sp>
    </p:spTree>
    <p:extLst>
      <p:ext uri="{BB962C8B-B14F-4D97-AF65-F5344CB8AC3E}">
        <p14:creationId xmlns:p14="http://schemas.microsoft.com/office/powerpoint/2010/main" val="24869310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" name="Chart 34">
            <a:extLst>
              <a:ext uri="{FF2B5EF4-FFF2-40B4-BE49-F238E27FC236}">
                <a16:creationId xmlns:a16="http://schemas.microsoft.com/office/drawing/2014/main" id="{176E977C-93DA-9C48-A5A5-EAB64681EE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8099022"/>
              </p:ext>
            </p:extLst>
          </p:nvPr>
        </p:nvGraphicFramePr>
        <p:xfrm>
          <a:off x="321835" y="661377"/>
          <a:ext cx="2434210" cy="3121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E75A7D23-6FEF-1244-8A2E-ECD1334A5C5B}"/>
              </a:ext>
            </a:extLst>
          </p:cNvPr>
          <p:cNvSpPr/>
          <p:nvPr/>
        </p:nvSpPr>
        <p:spPr>
          <a:xfrm>
            <a:off x="6485302" y="523625"/>
            <a:ext cx="3238213" cy="4211127"/>
          </a:xfrm>
          <a:prstGeom prst="roundRect">
            <a:avLst/>
          </a:prstGeom>
          <a:solidFill>
            <a:srgbClr val="C3E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9" name="Google Shape;100;p20"/>
          <p:cNvSpPr txBox="1"/>
          <p:nvPr/>
        </p:nvSpPr>
        <p:spPr>
          <a:xfrm>
            <a:off x="6554363" y="520770"/>
            <a:ext cx="2333107" cy="4158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Autofit/>
          </a:bodyPr>
          <a:lstStyle/>
          <a:p>
            <a:pPr lvl="0"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n-IN" sz="12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Takeaways &amp; Outlook</a:t>
            </a:r>
          </a:p>
          <a:p>
            <a:pPr lvl="0"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n-IN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The overdue amount payable by discoms to power producers increased by 7% </a:t>
            </a:r>
            <a:r>
              <a:rPr lang="en-IN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in Q3 FY22 (INR 1,23,657 crore) compared to Q2 FY22 (INR 1,15,384 crore) but </a:t>
            </a:r>
            <a:r>
              <a:rPr lang="en-IN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declined by 14% compared to Q3 FY21 </a:t>
            </a:r>
            <a:r>
              <a:rPr lang="en-IN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(INR 1,43,116 crore)</a:t>
            </a: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</a:p>
          <a:p>
            <a:pPr lvl="0">
              <a:spcBef>
                <a:spcPts val="500"/>
              </a:spcBef>
              <a:buClr>
                <a:schemeClr val="dk1"/>
              </a:buClr>
              <a:buSzPts val="1100"/>
            </a:pP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In December,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MoP issued the 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draft Electricity (Late Payment Surcharge and related matters) rules, 2021 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and 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proposed to repeal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 the Electricity (Late Payment Surcharge) Rules, 2021 issued previously (refer slide 10 for details).</a:t>
            </a: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lvl="0">
              <a:spcBef>
                <a:spcPts val="500"/>
              </a:spcBef>
              <a:buClr>
                <a:schemeClr val="dk1"/>
              </a:buClr>
              <a:buSzPts val="1100"/>
            </a:pP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In December 2021, the MoP notified the progress of </a:t>
            </a:r>
            <a:r>
              <a:rPr lang="en-US" sz="800" b="1" i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Revamped Distribution Sector Scheme (RDSS) 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- reforms-based and result-linked (issued in June 2021). Meghalaya and Assam emerged as frontrunners in planning their operational and financial reforms. 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To date, 39 out of 55 beneficiary discoms have submitted their draft proposals.  </a:t>
            </a:r>
          </a:p>
          <a:p>
            <a:pPr lvl="0">
              <a:spcBef>
                <a:spcPts val="500"/>
              </a:spcBef>
              <a:buClr>
                <a:schemeClr val="dk1"/>
              </a:buClr>
              <a:buSzPts val="1100"/>
            </a:pP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For discoms in Tamil Nadu, Karnataka, Rajasthan, Madhya Pradesh, Telangana, Andhra Pradesh and Chhattisgarh, the payable days decreased by more than a month in Q3 FY22 (versus Q3 FY21). However, for Maharashtra, the payable days increased.</a:t>
            </a:r>
          </a:p>
        </p:txBody>
      </p:sp>
      <p:sp>
        <p:nvSpPr>
          <p:cNvPr id="105" name="Text Placeholder 3">
            <a:extLst>
              <a:ext uri="{FF2B5EF4-FFF2-40B4-BE49-F238E27FC236}">
                <a16:creationId xmlns:a16="http://schemas.microsoft.com/office/drawing/2014/main" id="{5266969A-F123-9349-BBD7-41E664211EA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39555" y="3662995"/>
            <a:ext cx="2432083" cy="373849"/>
          </a:xfrm>
          <a:prstGeom prst="rect">
            <a:avLst/>
          </a:prstGeom>
        </p:spPr>
        <p:txBody>
          <a:bodyPr>
            <a:noAutofit/>
          </a:bodyPr>
          <a:lstStyle/>
          <a:p>
            <a:pPr marL="101600" indent="0">
              <a:buNone/>
            </a:pPr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PRAAPTI portal (Based on voluntary disclosure from power producers).</a:t>
            </a:r>
          </a:p>
        </p:txBody>
      </p:sp>
      <p:sp>
        <p:nvSpPr>
          <p:cNvPr id="106" name="Text Placeholder 3">
            <a:extLst>
              <a:ext uri="{FF2B5EF4-FFF2-40B4-BE49-F238E27FC236}">
                <a16:creationId xmlns:a16="http://schemas.microsoft.com/office/drawing/2014/main" id="{5266969A-F123-9349-BBD7-41E664211EA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671637" y="3662995"/>
            <a:ext cx="3686905" cy="496068"/>
          </a:xfrm>
          <a:prstGeom prst="rect">
            <a:avLst/>
          </a:prstGeom>
        </p:spPr>
        <p:txBody>
          <a:bodyPr>
            <a:noAutofit/>
          </a:bodyPr>
          <a:lstStyle/>
          <a:p>
            <a:pPr marL="101600" indent="0">
              <a:buNone/>
            </a:pPr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UDAY portal (based on data disclosed by discoms as of 30 June 2021). </a:t>
            </a:r>
            <a:b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*Data not available/updated for these states; values derived from 2018–19/ 2019–20 financial reports.</a:t>
            </a:r>
          </a:p>
        </p:txBody>
      </p:sp>
      <p:sp>
        <p:nvSpPr>
          <p:cNvPr id="107" name="Text Placeholder 5">
            <a:extLst>
              <a:ext uri="{FF2B5EF4-FFF2-40B4-BE49-F238E27FC236}">
                <a16:creationId xmlns:a16="http://schemas.microsoft.com/office/drawing/2014/main" id="{E41E431C-504C-5247-A3CC-6D2B3E1274D5}"/>
              </a:ext>
            </a:extLst>
          </p:cNvPr>
          <p:cNvSpPr txBox="1">
            <a:spLocks/>
          </p:cNvSpPr>
          <p:nvPr/>
        </p:nvSpPr>
        <p:spPr>
          <a:xfrm>
            <a:off x="161936" y="4195513"/>
            <a:ext cx="6188767" cy="959968"/>
          </a:xfrm>
          <a:prstGeom prst="rect">
            <a:avLst/>
          </a:prstGeom>
          <a:noFill/>
          <a:ln w="28575">
            <a:noFill/>
            <a:prstDash val="solid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200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Reforms-based and results-linked, revamped distribution sector scheme, approved in June 2021, aims to </a:t>
            </a:r>
            <a:r>
              <a:rPr lang="en-US" sz="1200" b="1" dirty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reduce AT&amp;C losses to pan-India levels of 12-15% by 2024-25, reduce ACS-ARR gap to zero by 2024-25, and develop institutional capabilities for modern discoms.</a:t>
            </a:r>
            <a:endParaRPr lang="en-US" sz="1200" dirty="0">
              <a:solidFill>
                <a:srgbClr val="9D9D9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 rot="16200000">
            <a:off x="9082410" y="-91649"/>
            <a:ext cx="249623" cy="815252"/>
          </a:xfrm>
          <a:prstGeom prst="rect">
            <a:avLst/>
          </a:prstGeom>
          <a:solidFill>
            <a:srgbClr val="00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1" name="TextBox 30"/>
          <p:cNvSpPr txBox="1"/>
          <p:nvPr/>
        </p:nvSpPr>
        <p:spPr>
          <a:xfrm>
            <a:off x="8821030" y="208255"/>
            <a:ext cx="2615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8282695" y="4765615"/>
            <a:ext cx="715926" cy="418214"/>
            <a:chOff x="8284057" y="4779402"/>
            <a:chExt cx="715926" cy="418214"/>
          </a:xfrm>
        </p:grpSpPr>
        <p:sp>
          <p:nvSpPr>
            <p:cNvPr id="20" name="Rounded Rectangle 19"/>
            <p:cNvSpPr/>
            <p:nvPr/>
          </p:nvSpPr>
          <p:spPr>
            <a:xfrm>
              <a:off x="8331958" y="4779402"/>
              <a:ext cx="614149" cy="4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8284057" y="4879531"/>
              <a:ext cx="715926" cy="263969"/>
              <a:chOff x="1376812" y="1471708"/>
              <a:chExt cx="715926" cy="263969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1376812" y="1535622"/>
                <a:ext cx="71592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700" b="1" dirty="0">
                    <a:solidFill>
                      <a:srgbClr val="575756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cef.ceew.in</a:t>
                </a:r>
              </a:p>
            </p:txBody>
          </p:sp>
          <p:grpSp>
            <p:nvGrpSpPr>
              <p:cNvPr id="23" name="Group 22"/>
              <p:cNvGrpSpPr/>
              <p:nvPr/>
            </p:nvGrpSpPr>
            <p:grpSpPr>
              <a:xfrm>
                <a:off x="1504037" y="1471708"/>
                <a:ext cx="436340" cy="63914"/>
                <a:chOff x="973747" y="978085"/>
                <a:chExt cx="436340" cy="63914"/>
              </a:xfrm>
            </p:grpSpPr>
            <p:sp>
              <p:nvSpPr>
                <p:cNvPr id="32" name="Oval 31"/>
                <p:cNvSpPr/>
                <p:nvPr/>
              </p:nvSpPr>
              <p:spPr>
                <a:xfrm>
                  <a:off x="1349029" y="978085"/>
                  <a:ext cx="61058" cy="61059"/>
                </a:xfrm>
                <a:prstGeom prst="ellipse">
                  <a:avLst/>
                </a:prstGeom>
                <a:solidFill>
                  <a:srgbClr val="0A9FD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33" name="Oval 32"/>
                <p:cNvSpPr/>
                <p:nvPr/>
              </p:nvSpPr>
              <p:spPr>
                <a:xfrm>
                  <a:off x="1084312" y="980940"/>
                  <a:ext cx="61058" cy="61059"/>
                </a:xfrm>
                <a:prstGeom prst="ellipse">
                  <a:avLst/>
                </a:prstGeom>
                <a:solidFill>
                  <a:srgbClr val="87BD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34" name="Oval 33"/>
                <p:cNvSpPr/>
                <p:nvPr/>
              </p:nvSpPr>
              <p:spPr>
                <a:xfrm>
                  <a:off x="973747" y="980940"/>
                  <a:ext cx="61058" cy="61059"/>
                </a:xfrm>
                <a:prstGeom prst="ellipse">
                  <a:avLst/>
                </a:prstGeom>
                <a:solidFill>
                  <a:srgbClr val="EA581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</p:grpSp>
      <p:sp>
        <p:nvSpPr>
          <p:cNvPr id="28" name="Google Shape;99;p20">
            <a:extLst>
              <a:ext uri="{FF2B5EF4-FFF2-40B4-BE49-F238E27FC236}">
                <a16:creationId xmlns:a16="http://schemas.microsoft.com/office/drawing/2014/main" id="{83CABCF1-B0A5-5845-BDB5-9622FCA49F3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199" y="124721"/>
            <a:ext cx="7689273" cy="48158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1200" dirty="0">
                <a:solidFill>
                  <a:srgbClr val="575756"/>
                </a:solidFill>
              </a:rPr>
              <a:t>Discom payables: </a:t>
            </a:r>
            <a:r>
              <a:rPr lang="en-US" sz="1200" dirty="0">
                <a:solidFill>
                  <a:srgbClr val="009CD8"/>
                </a:solidFill>
              </a:rPr>
              <a:t>discoms overdues increased by 7% in Q3 FY22 </a:t>
            </a:r>
            <a:br>
              <a:rPr lang="en-US" sz="1200" dirty="0">
                <a:solidFill>
                  <a:srgbClr val="009CD8"/>
                </a:solidFill>
              </a:rPr>
            </a:br>
            <a:endParaRPr sz="1200" dirty="0">
              <a:solidFill>
                <a:srgbClr val="009CD8"/>
              </a:solidFill>
            </a:endParaRPr>
          </a:p>
        </p:txBody>
      </p:sp>
      <p:sp>
        <p:nvSpPr>
          <p:cNvPr id="46" name="Left Bracket 45">
            <a:extLst>
              <a:ext uri="{FF2B5EF4-FFF2-40B4-BE49-F238E27FC236}">
                <a16:creationId xmlns:a16="http://schemas.microsoft.com/office/drawing/2014/main" id="{EA633157-84C9-E047-95C9-71BBC7984481}"/>
              </a:ext>
            </a:extLst>
          </p:cNvPr>
          <p:cNvSpPr/>
          <p:nvPr/>
        </p:nvSpPr>
        <p:spPr>
          <a:xfrm>
            <a:off x="217831" y="1095178"/>
            <a:ext cx="45719" cy="440087"/>
          </a:xfrm>
          <a:prstGeom prst="leftBracke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2" name="Text Placeholder 5">
            <a:extLst>
              <a:ext uri="{FF2B5EF4-FFF2-40B4-BE49-F238E27FC236}">
                <a16:creationId xmlns:a16="http://schemas.microsoft.com/office/drawing/2014/main" id="{91125C6E-0CE9-4E4F-9362-B42C1B0D145F}"/>
              </a:ext>
            </a:extLst>
          </p:cNvPr>
          <p:cNvSpPr txBox="1">
            <a:spLocks/>
          </p:cNvSpPr>
          <p:nvPr/>
        </p:nvSpPr>
        <p:spPr>
          <a:xfrm rot="16200000">
            <a:off x="-176335" y="1182824"/>
            <a:ext cx="595291" cy="204927"/>
          </a:xfrm>
          <a:prstGeom prst="rect">
            <a:avLst/>
          </a:prstGeom>
          <a:noFill/>
          <a:ln w="28575">
            <a:noFill/>
            <a:prstDash val="solid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1000"/>
              </a:spcAft>
            </a:pPr>
            <a:r>
              <a:rPr lang="en-GB" sz="700" b="1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Q3 FY22</a:t>
            </a:r>
            <a:endParaRPr lang="en-US" sz="700" dirty="0">
              <a:solidFill>
                <a:schemeClr val="bg1">
                  <a:lumMod val="6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0" name="Left Bracket 39">
            <a:extLst>
              <a:ext uri="{FF2B5EF4-FFF2-40B4-BE49-F238E27FC236}">
                <a16:creationId xmlns:a16="http://schemas.microsoft.com/office/drawing/2014/main" id="{C5B1F4E4-5656-4CCB-96DC-4445BF9AC685}"/>
              </a:ext>
            </a:extLst>
          </p:cNvPr>
          <p:cNvSpPr/>
          <p:nvPr/>
        </p:nvSpPr>
        <p:spPr>
          <a:xfrm>
            <a:off x="212751" y="1627639"/>
            <a:ext cx="45719" cy="420487"/>
          </a:xfrm>
          <a:prstGeom prst="leftBracke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1" name="Text Placeholder 5">
            <a:extLst>
              <a:ext uri="{FF2B5EF4-FFF2-40B4-BE49-F238E27FC236}">
                <a16:creationId xmlns:a16="http://schemas.microsoft.com/office/drawing/2014/main" id="{258D5FC1-2DAC-4684-A812-870663734127}"/>
              </a:ext>
            </a:extLst>
          </p:cNvPr>
          <p:cNvSpPr txBox="1">
            <a:spLocks/>
          </p:cNvSpPr>
          <p:nvPr/>
        </p:nvSpPr>
        <p:spPr>
          <a:xfrm rot="16200000">
            <a:off x="-176335" y="1669925"/>
            <a:ext cx="595291" cy="204927"/>
          </a:xfrm>
          <a:prstGeom prst="rect">
            <a:avLst/>
          </a:prstGeom>
          <a:noFill/>
          <a:ln w="28575">
            <a:noFill/>
            <a:prstDash val="solid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1000"/>
              </a:spcAft>
            </a:pPr>
            <a:r>
              <a:rPr lang="en-GB" sz="700" b="1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Q2  FY22</a:t>
            </a:r>
            <a:endParaRPr lang="en-US" sz="700" dirty="0">
              <a:solidFill>
                <a:schemeClr val="bg1">
                  <a:lumMod val="6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2" name="Left Bracket 41">
            <a:extLst>
              <a:ext uri="{FF2B5EF4-FFF2-40B4-BE49-F238E27FC236}">
                <a16:creationId xmlns:a16="http://schemas.microsoft.com/office/drawing/2014/main" id="{BC0E5223-3C75-446F-93B4-ADC732ED42BC}"/>
              </a:ext>
            </a:extLst>
          </p:cNvPr>
          <p:cNvSpPr/>
          <p:nvPr/>
        </p:nvSpPr>
        <p:spPr>
          <a:xfrm>
            <a:off x="212750" y="2159298"/>
            <a:ext cx="45719" cy="420487"/>
          </a:xfrm>
          <a:prstGeom prst="leftBracke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3" name="Text Placeholder 5">
            <a:extLst>
              <a:ext uri="{FF2B5EF4-FFF2-40B4-BE49-F238E27FC236}">
                <a16:creationId xmlns:a16="http://schemas.microsoft.com/office/drawing/2014/main" id="{AA61A782-0A11-4942-8CFC-1DBBC60A487E}"/>
              </a:ext>
            </a:extLst>
          </p:cNvPr>
          <p:cNvSpPr txBox="1">
            <a:spLocks/>
          </p:cNvSpPr>
          <p:nvPr/>
        </p:nvSpPr>
        <p:spPr>
          <a:xfrm rot="16200000">
            <a:off x="-176336" y="2215514"/>
            <a:ext cx="595291" cy="204927"/>
          </a:xfrm>
          <a:prstGeom prst="rect">
            <a:avLst/>
          </a:prstGeom>
          <a:noFill/>
          <a:ln w="28575">
            <a:noFill/>
            <a:prstDash val="solid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1000"/>
              </a:spcAft>
            </a:pPr>
            <a:r>
              <a:rPr lang="en-GB" sz="700" b="1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Q1 FY21</a:t>
            </a:r>
            <a:endParaRPr lang="en-US" sz="700" dirty="0">
              <a:solidFill>
                <a:schemeClr val="bg1">
                  <a:lumMod val="6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3" name="Left Bracket 62">
            <a:extLst>
              <a:ext uri="{FF2B5EF4-FFF2-40B4-BE49-F238E27FC236}">
                <a16:creationId xmlns:a16="http://schemas.microsoft.com/office/drawing/2014/main" id="{21FEDC73-F400-4DAD-BF1A-7B6EBE55AB48}"/>
              </a:ext>
            </a:extLst>
          </p:cNvPr>
          <p:cNvSpPr/>
          <p:nvPr/>
        </p:nvSpPr>
        <p:spPr>
          <a:xfrm>
            <a:off x="207670" y="2673702"/>
            <a:ext cx="45719" cy="420487"/>
          </a:xfrm>
          <a:prstGeom prst="leftBracke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4" name="Text Placeholder 5">
            <a:extLst>
              <a:ext uri="{FF2B5EF4-FFF2-40B4-BE49-F238E27FC236}">
                <a16:creationId xmlns:a16="http://schemas.microsoft.com/office/drawing/2014/main" id="{C9ECA4F2-56A8-4892-AA11-D2C5D8EC5411}"/>
              </a:ext>
            </a:extLst>
          </p:cNvPr>
          <p:cNvSpPr txBox="1">
            <a:spLocks/>
          </p:cNvSpPr>
          <p:nvPr/>
        </p:nvSpPr>
        <p:spPr>
          <a:xfrm rot="16200000">
            <a:off x="-176336" y="2727132"/>
            <a:ext cx="595291" cy="204927"/>
          </a:xfrm>
          <a:prstGeom prst="rect">
            <a:avLst/>
          </a:prstGeom>
          <a:noFill/>
          <a:ln w="28575">
            <a:noFill/>
            <a:prstDash val="solid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1000"/>
              </a:spcAft>
            </a:pPr>
            <a:r>
              <a:rPr lang="en-GB" sz="700" b="1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Q4 FY21</a:t>
            </a:r>
            <a:endParaRPr lang="en-US" sz="700" dirty="0">
              <a:solidFill>
                <a:schemeClr val="bg1">
                  <a:lumMod val="6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0" name="Left Bracket 69">
            <a:extLst>
              <a:ext uri="{FF2B5EF4-FFF2-40B4-BE49-F238E27FC236}">
                <a16:creationId xmlns:a16="http://schemas.microsoft.com/office/drawing/2014/main" id="{68697932-5950-4220-8992-FB5F4397F801}"/>
              </a:ext>
            </a:extLst>
          </p:cNvPr>
          <p:cNvSpPr/>
          <p:nvPr/>
        </p:nvSpPr>
        <p:spPr>
          <a:xfrm>
            <a:off x="210685" y="3167584"/>
            <a:ext cx="45719" cy="467161"/>
          </a:xfrm>
          <a:prstGeom prst="leftBracke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4" name="Text Placeholder 5">
            <a:extLst>
              <a:ext uri="{FF2B5EF4-FFF2-40B4-BE49-F238E27FC236}">
                <a16:creationId xmlns:a16="http://schemas.microsoft.com/office/drawing/2014/main" id="{A74226A9-7011-4A64-B7A1-F30A347527C0}"/>
              </a:ext>
            </a:extLst>
          </p:cNvPr>
          <p:cNvSpPr txBox="1">
            <a:spLocks/>
          </p:cNvSpPr>
          <p:nvPr/>
        </p:nvSpPr>
        <p:spPr>
          <a:xfrm rot="16200000">
            <a:off x="-178401" y="3285483"/>
            <a:ext cx="595291" cy="204927"/>
          </a:xfrm>
          <a:prstGeom prst="rect">
            <a:avLst/>
          </a:prstGeom>
          <a:noFill/>
          <a:ln w="28575">
            <a:noFill/>
            <a:prstDash val="solid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1000"/>
              </a:spcAft>
            </a:pPr>
            <a:r>
              <a:rPr lang="en-GB" sz="700" b="1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Q3  FY21</a:t>
            </a:r>
            <a:endParaRPr lang="en-US" sz="700" dirty="0">
              <a:solidFill>
                <a:schemeClr val="bg1">
                  <a:lumMod val="6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0" name="Google Shape;112;p30">
            <a:extLst>
              <a:ext uri="{FF2B5EF4-FFF2-40B4-BE49-F238E27FC236}">
                <a16:creationId xmlns:a16="http://schemas.microsoft.com/office/drawing/2014/main" id="{BD2CAD0F-4DF2-403F-A64C-C402FBC57431}"/>
              </a:ext>
            </a:extLst>
          </p:cNvPr>
          <p:cNvCxnSpPr/>
          <p:nvPr/>
        </p:nvCxnSpPr>
        <p:spPr>
          <a:xfrm>
            <a:off x="2103499" y="1183949"/>
            <a:ext cx="0" cy="491206"/>
          </a:xfrm>
          <a:prstGeom prst="straightConnector1">
            <a:avLst/>
          </a:prstGeom>
          <a:noFill/>
          <a:ln w="12700" cap="flat" cmpd="sng">
            <a:solidFill>
              <a:srgbClr val="575756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9D0A42FF-2AA3-48A1-A4CF-88E2262F4B16}"/>
              </a:ext>
            </a:extLst>
          </p:cNvPr>
          <p:cNvCxnSpPr/>
          <p:nvPr/>
        </p:nvCxnSpPr>
        <p:spPr>
          <a:xfrm rot="10800000">
            <a:off x="1862314" y="1163732"/>
            <a:ext cx="604562" cy="0"/>
          </a:xfrm>
          <a:prstGeom prst="straightConnector1">
            <a:avLst/>
          </a:prstGeom>
          <a:noFill/>
          <a:ln w="12700" cap="flat" cmpd="sng">
            <a:solidFill>
              <a:srgbClr val="575756"/>
            </a:solidFill>
            <a:prstDash val="dash"/>
            <a:round/>
            <a:headEnd type="none" w="sm" len="sm"/>
            <a:tailEnd type="triangle" w="sm" len="sm"/>
          </a:ln>
        </p:spPr>
      </p:cxnSp>
      <p:sp>
        <p:nvSpPr>
          <p:cNvPr id="62" name="Oval 61">
            <a:extLst>
              <a:ext uri="{FF2B5EF4-FFF2-40B4-BE49-F238E27FC236}">
                <a16:creationId xmlns:a16="http://schemas.microsoft.com/office/drawing/2014/main" id="{ECB45FCE-B54C-4907-87C1-7D103C225131}"/>
              </a:ext>
            </a:extLst>
          </p:cNvPr>
          <p:cNvSpPr/>
          <p:nvPr/>
        </p:nvSpPr>
        <p:spPr>
          <a:xfrm>
            <a:off x="1893520" y="1249547"/>
            <a:ext cx="429273" cy="162228"/>
          </a:xfrm>
          <a:prstGeom prst="ellipse">
            <a:avLst/>
          </a:prstGeom>
          <a:solidFill>
            <a:srgbClr val="575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↑ 7% 8.1%</a:t>
            </a:r>
          </a:p>
        </p:txBody>
      </p:sp>
      <p:cxnSp>
        <p:nvCxnSpPr>
          <p:cNvPr id="72" name="Google Shape;112;p30">
            <a:extLst>
              <a:ext uri="{FF2B5EF4-FFF2-40B4-BE49-F238E27FC236}">
                <a16:creationId xmlns:a16="http://schemas.microsoft.com/office/drawing/2014/main" id="{A84FF279-D0CE-45A2-944B-7E612E4CAB5D}"/>
              </a:ext>
            </a:extLst>
          </p:cNvPr>
          <p:cNvCxnSpPr/>
          <p:nvPr/>
        </p:nvCxnSpPr>
        <p:spPr>
          <a:xfrm>
            <a:off x="2472618" y="1158368"/>
            <a:ext cx="0" cy="2123244"/>
          </a:xfrm>
          <a:prstGeom prst="straightConnector1">
            <a:avLst/>
          </a:prstGeom>
          <a:noFill/>
          <a:ln w="12700" cap="flat" cmpd="sng">
            <a:solidFill>
              <a:srgbClr val="575756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73" name="Oval 72">
            <a:extLst>
              <a:ext uri="{FF2B5EF4-FFF2-40B4-BE49-F238E27FC236}">
                <a16:creationId xmlns:a16="http://schemas.microsoft.com/office/drawing/2014/main" id="{C4A41214-878F-464C-9A48-CF33E34709DF}"/>
              </a:ext>
            </a:extLst>
          </p:cNvPr>
          <p:cNvSpPr/>
          <p:nvPr/>
        </p:nvSpPr>
        <p:spPr>
          <a:xfrm>
            <a:off x="2223333" y="1524101"/>
            <a:ext cx="429273" cy="162228"/>
          </a:xfrm>
          <a:prstGeom prst="ellipse">
            <a:avLst/>
          </a:prstGeom>
          <a:solidFill>
            <a:srgbClr val="575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↓14%</a:t>
            </a:r>
          </a:p>
        </p:txBody>
      </p:sp>
      <p:cxnSp>
        <p:nvCxnSpPr>
          <p:cNvPr id="49" name="Google Shape;112;p30">
            <a:extLst>
              <a:ext uri="{FF2B5EF4-FFF2-40B4-BE49-F238E27FC236}">
                <a16:creationId xmlns:a16="http://schemas.microsoft.com/office/drawing/2014/main" id="{E9B9DFE7-23F0-B34B-AF73-7B1F8AE4D3B3}"/>
              </a:ext>
            </a:extLst>
          </p:cNvPr>
          <p:cNvCxnSpPr>
            <a:cxnSpLocks/>
          </p:cNvCxnSpPr>
          <p:nvPr/>
        </p:nvCxnSpPr>
        <p:spPr>
          <a:xfrm rot="5400000">
            <a:off x="2216703" y="3032094"/>
            <a:ext cx="0" cy="457200"/>
          </a:xfrm>
          <a:prstGeom prst="straightConnector1">
            <a:avLst/>
          </a:prstGeom>
          <a:noFill/>
          <a:ln w="12700" cap="flat" cmpd="sng">
            <a:solidFill>
              <a:srgbClr val="575756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50" name="Google Shape;112;p30">
            <a:extLst>
              <a:ext uri="{FF2B5EF4-FFF2-40B4-BE49-F238E27FC236}">
                <a16:creationId xmlns:a16="http://schemas.microsoft.com/office/drawing/2014/main" id="{203DD68E-44D5-CE4A-A15E-9D9BADE57692}"/>
              </a:ext>
            </a:extLst>
          </p:cNvPr>
          <p:cNvCxnSpPr>
            <a:cxnSpLocks/>
          </p:cNvCxnSpPr>
          <p:nvPr/>
        </p:nvCxnSpPr>
        <p:spPr>
          <a:xfrm rot="5400000">
            <a:off x="1987224" y="1530230"/>
            <a:ext cx="0" cy="249819"/>
          </a:xfrm>
          <a:prstGeom prst="straightConnector1">
            <a:avLst/>
          </a:prstGeom>
          <a:noFill/>
          <a:ln w="12700" cap="flat" cmpd="sng">
            <a:solidFill>
              <a:srgbClr val="575756"/>
            </a:solidFill>
            <a:prstDash val="dash"/>
            <a:round/>
            <a:headEnd type="none" w="sm" len="sm"/>
            <a:tailEnd type="none" w="sm" len="sm"/>
          </a:ln>
        </p:spPr>
      </p:cxnSp>
      <p:graphicFrame>
        <p:nvGraphicFramePr>
          <p:cNvPr id="37" name="Chart 36">
            <a:extLst>
              <a:ext uri="{FF2B5EF4-FFF2-40B4-BE49-F238E27FC236}">
                <a16:creationId xmlns:a16="http://schemas.microsoft.com/office/drawing/2014/main" id="{E3B71F95-4115-4C37-9F8C-A56B7938B7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6270791"/>
              </p:ext>
            </p:extLst>
          </p:nvPr>
        </p:nvGraphicFramePr>
        <p:xfrm>
          <a:off x="2602577" y="648057"/>
          <a:ext cx="3686905" cy="3121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7269798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7151C03A-763C-6C4C-BC92-9B778800CE48}"/>
              </a:ext>
            </a:extLst>
          </p:cNvPr>
          <p:cNvSpPr/>
          <p:nvPr/>
        </p:nvSpPr>
        <p:spPr>
          <a:xfrm>
            <a:off x="6485302" y="523625"/>
            <a:ext cx="3238213" cy="4211127"/>
          </a:xfrm>
          <a:prstGeom prst="roundRect">
            <a:avLst/>
          </a:prstGeom>
          <a:solidFill>
            <a:srgbClr val="C3E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66" name="Rectangle 65"/>
          <p:cNvSpPr/>
          <p:nvPr/>
        </p:nvSpPr>
        <p:spPr>
          <a:xfrm rot="16200000">
            <a:off x="9082410" y="-91649"/>
            <a:ext cx="249623" cy="815252"/>
          </a:xfrm>
          <a:prstGeom prst="rect">
            <a:avLst/>
          </a:prstGeom>
          <a:solidFill>
            <a:srgbClr val="00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67" name="TextBox 66"/>
          <p:cNvSpPr txBox="1"/>
          <p:nvPr/>
        </p:nvSpPr>
        <p:spPr>
          <a:xfrm>
            <a:off x="8821030" y="208255"/>
            <a:ext cx="2615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8284057" y="4779402"/>
            <a:ext cx="715926" cy="418214"/>
            <a:chOff x="8284057" y="4779402"/>
            <a:chExt cx="715926" cy="418214"/>
          </a:xfrm>
        </p:grpSpPr>
        <p:sp>
          <p:nvSpPr>
            <p:cNvPr id="46" name="Rounded Rectangle 45"/>
            <p:cNvSpPr/>
            <p:nvPr/>
          </p:nvSpPr>
          <p:spPr>
            <a:xfrm>
              <a:off x="8331958" y="4779402"/>
              <a:ext cx="614149" cy="4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47" name="Group 46"/>
            <p:cNvGrpSpPr/>
            <p:nvPr/>
          </p:nvGrpSpPr>
          <p:grpSpPr>
            <a:xfrm>
              <a:off x="8284057" y="4879531"/>
              <a:ext cx="715926" cy="263969"/>
              <a:chOff x="1376812" y="1471708"/>
              <a:chExt cx="715926" cy="263969"/>
            </a:xfrm>
          </p:grpSpPr>
          <p:sp>
            <p:nvSpPr>
              <p:cNvPr id="48" name="TextBox 47"/>
              <p:cNvSpPr txBox="1"/>
              <p:nvPr/>
            </p:nvSpPr>
            <p:spPr>
              <a:xfrm>
                <a:off x="1376812" y="1535622"/>
                <a:ext cx="71592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700" b="1" dirty="0">
                    <a:solidFill>
                      <a:srgbClr val="575756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cef.ceew.in</a:t>
                </a:r>
              </a:p>
            </p:txBody>
          </p:sp>
          <p:grpSp>
            <p:nvGrpSpPr>
              <p:cNvPr id="49" name="Group 48"/>
              <p:cNvGrpSpPr/>
              <p:nvPr/>
            </p:nvGrpSpPr>
            <p:grpSpPr>
              <a:xfrm>
                <a:off x="1504037" y="1471708"/>
                <a:ext cx="436340" cy="63914"/>
                <a:chOff x="973747" y="978085"/>
                <a:chExt cx="436340" cy="63914"/>
              </a:xfrm>
            </p:grpSpPr>
            <p:sp>
              <p:nvSpPr>
                <p:cNvPr id="50" name="Oval 49"/>
                <p:cNvSpPr/>
                <p:nvPr/>
              </p:nvSpPr>
              <p:spPr>
                <a:xfrm>
                  <a:off x="1349029" y="978085"/>
                  <a:ext cx="61058" cy="61059"/>
                </a:xfrm>
                <a:prstGeom prst="ellipse">
                  <a:avLst/>
                </a:prstGeom>
                <a:solidFill>
                  <a:srgbClr val="0A9FD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51" name="Oval 50"/>
                <p:cNvSpPr/>
                <p:nvPr/>
              </p:nvSpPr>
              <p:spPr>
                <a:xfrm>
                  <a:off x="1084312" y="980940"/>
                  <a:ext cx="61058" cy="61059"/>
                </a:xfrm>
                <a:prstGeom prst="ellipse">
                  <a:avLst/>
                </a:prstGeom>
                <a:solidFill>
                  <a:srgbClr val="87BD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52" name="Oval 51"/>
                <p:cNvSpPr/>
                <p:nvPr/>
              </p:nvSpPr>
              <p:spPr>
                <a:xfrm>
                  <a:off x="973747" y="980940"/>
                  <a:ext cx="61058" cy="61059"/>
                </a:xfrm>
                <a:prstGeom prst="ellipse">
                  <a:avLst/>
                </a:prstGeom>
                <a:solidFill>
                  <a:srgbClr val="EA581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</p:grpSp>
      <p:sp>
        <p:nvSpPr>
          <p:cNvPr id="34" name="Google Shape;100;p20">
            <a:extLst>
              <a:ext uri="{FF2B5EF4-FFF2-40B4-BE49-F238E27FC236}">
                <a16:creationId xmlns:a16="http://schemas.microsoft.com/office/drawing/2014/main" id="{179FDCEF-C04A-564C-818A-DE59FF6ADFE5}"/>
              </a:ext>
            </a:extLst>
          </p:cNvPr>
          <p:cNvSpPr txBox="1"/>
          <p:nvPr/>
        </p:nvSpPr>
        <p:spPr>
          <a:xfrm>
            <a:off x="6552235" y="520770"/>
            <a:ext cx="2333107" cy="4128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Autofit/>
          </a:bodyPr>
          <a:lstStyle/>
          <a:p>
            <a:pPr lvl="0"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n-IN" sz="12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Takeaways &amp; Outlook</a:t>
            </a:r>
          </a:p>
          <a:p>
            <a:pPr lvl="0">
              <a:spcBef>
                <a:spcPts val="600"/>
              </a:spcBef>
              <a:buSzPts val="1100"/>
            </a:pPr>
            <a:r>
              <a:rPr lang="en-US" sz="800" b="1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</a:rPr>
              <a:t>Although lesser than the previous quarter, peak power demand continued to soar to 183.4 GW in Q3 FY22 due to improved economic activity,</a:t>
            </a:r>
          </a:p>
          <a:p>
            <a:pPr lvl="0">
              <a:spcBef>
                <a:spcPts val="600"/>
              </a:spcBef>
              <a:buSzPts val="1100"/>
            </a:pPr>
            <a:r>
              <a:rPr lang="en-US" sz="800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</a:rPr>
              <a:t>In energy terms, demand saw a slight uptick (3.3% in October, 2.5% in November and 2.9% in December) in Q3 FY22 (vs Q3 FY21).</a:t>
            </a:r>
          </a:p>
          <a:p>
            <a:pPr lvl="0">
              <a:spcBef>
                <a:spcPts val="600"/>
              </a:spcBef>
              <a:buSzPts val="1100"/>
            </a:pPr>
            <a:r>
              <a:rPr lang="en-US" sz="800" b="1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  <a:sym typeface="Open Sans"/>
              </a:rPr>
              <a:t>On 24 November 2021, IEX resumed renewable energy certificates (REC) trading. Overall, 5,08,098 solar and 33,20,132 non-solar RECs were traded in Q3 FY22 </a:t>
            </a:r>
            <a:r>
              <a:rPr lang="en-US" sz="800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  <a:sym typeface="Open Sans"/>
              </a:rPr>
              <a:t>at an average price of INR 2,106 /MWh and INR 1,000 /MWh for solar and non-solar, respectively</a:t>
            </a:r>
            <a:r>
              <a:rPr lang="en-US" sz="800" b="1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</a:p>
          <a:p>
            <a:pPr lvl="0">
              <a:spcBef>
                <a:spcPts val="700"/>
              </a:spcBef>
              <a:buSzPts val="1100"/>
            </a:pP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Further, the 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Central Electricity Regulatory Commission (CERC) approved 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IEX and PXIL’s petitions to introduce a new green trading segment under the integrated day ahead market segment – 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green day ahead contract (GDAC)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 or 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green day-ahead market (GDAM) 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on their trading platforms. After commencement, GDAM attracted 93 and 105 participants and achieved 150 million and 157 million units at a weighted average price of INR 3.72 /kWh and INR 4.09 /kWh during November and December, respectively.</a:t>
            </a:r>
          </a:p>
        </p:txBody>
      </p:sp>
      <p:sp>
        <p:nvSpPr>
          <p:cNvPr id="36" name="Google Shape;99;p20">
            <a:extLst>
              <a:ext uri="{FF2B5EF4-FFF2-40B4-BE49-F238E27FC236}">
                <a16:creationId xmlns:a16="http://schemas.microsoft.com/office/drawing/2014/main" id="{DAD28CF1-DFF6-4242-8A5B-DB00628D08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199" y="124721"/>
            <a:ext cx="7689273" cy="48158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1200" dirty="0">
                <a:solidFill>
                  <a:srgbClr val="575756"/>
                </a:solidFill>
              </a:rPr>
              <a:t>Power markets: </a:t>
            </a:r>
            <a:r>
              <a:rPr lang="en-US" sz="1200" dirty="0">
                <a:solidFill>
                  <a:srgbClr val="009CD8"/>
                </a:solidFill>
              </a:rPr>
              <a:t>green day ahead market introduced in power exchanges; REC trading resumed after 16 months</a:t>
            </a:r>
            <a:endParaRPr sz="1200" dirty="0">
              <a:solidFill>
                <a:srgbClr val="009CD8"/>
              </a:solidFill>
            </a:endParaRP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6AF55381-36D9-0F46-BEA2-600D54C47397}"/>
              </a:ext>
            </a:extLst>
          </p:cNvPr>
          <p:cNvSpPr txBox="1">
            <a:spLocks/>
          </p:cNvSpPr>
          <p:nvPr/>
        </p:nvSpPr>
        <p:spPr>
          <a:xfrm>
            <a:off x="166759" y="2086787"/>
            <a:ext cx="1182845" cy="313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101600" indent="0">
              <a:buFont typeface="Open Sans"/>
              <a:buNone/>
            </a:pPr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CEA.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8D08FD41-FDFB-5A48-86F4-1572953FC358}"/>
              </a:ext>
            </a:extLst>
          </p:cNvPr>
          <p:cNvSpPr txBox="1">
            <a:spLocks/>
          </p:cNvSpPr>
          <p:nvPr/>
        </p:nvSpPr>
        <p:spPr>
          <a:xfrm>
            <a:off x="3356976" y="2086043"/>
            <a:ext cx="2830590" cy="328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101600" indent="0">
              <a:buFont typeface="Open Sans"/>
              <a:buNone/>
            </a:pPr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Indian Energy Exchange (IEX). *Day ahead contingency.</a:t>
            </a:r>
          </a:p>
        </p:txBody>
      </p:sp>
      <p:sp>
        <p:nvSpPr>
          <p:cNvPr id="39" name="Text Placeholder 5">
            <a:extLst>
              <a:ext uri="{FF2B5EF4-FFF2-40B4-BE49-F238E27FC236}">
                <a16:creationId xmlns:a16="http://schemas.microsoft.com/office/drawing/2014/main" id="{462E8C59-0282-E54E-803D-229E711962D7}"/>
              </a:ext>
            </a:extLst>
          </p:cNvPr>
          <p:cNvSpPr txBox="1">
            <a:spLocks/>
          </p:cNvSpPr>
          <p:nvPr/>
        </p:nvSpPr>
        <p:spPr>
          <a:xfrm>
            <a:off x="166759" y="2338081"/>
            <a:ext cx="3235821" cy="480741"/>
          </a:xfrm>
          <a:prstGeom prst="rect">
            <a:avLst/>
          </a:prstGeom>
          <a:noFill/>
          <a:ln w="28575">
            <a:noFill/>
            <a:prstDash val="solid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1000"/>
              </a:spcAft>
            </a:pPr>
            <a:r>
              <a:rPr lang="en-GB" sz="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Peak demand in Q3 FY22 </a:t>
            </a:r>
            <a:r>
              <a:rPr lang="en-GB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consistently surpassed Q3 FY21 and Q3 FY20 levels, with improvement in commercial and industrial activity. In energy terms, the demand saw a slight uptick of 3% in Q3 FY22 (vs Q3 FY21).</a:t>
            </a:r>
            <a:endParaRPr lang="en-US" sz="70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0" name="Text Placeholder 5">
            <a:extLst>
              <a:ext uri="{FF2B5EF4-FFF2-40B4-BE49-F238E27FC236}">
                <a16:creationId xmlns:a16="http://schemas.microsoft.com/office/drawing/2014/main" id="{ADD1640B-9876-BC47-A4B6-7E4265DB4BC1}"/>
              </a:ext>
            </a:extLst>
          </p:cNvPr>
          <p:cNvSpPr txBox="1">
            <a:spLocks/>
          </p:cNvSpPr>
          <p:nvPr/>
        </p:nvSpPr>
        <p:spPr>
          <a:xfrm>
            <a:off x="3315098" y="2341716"/>
            <a:ext cx="2830590" cy="492435"/>
          </a:xfrm>
          <a:prstGeom prst="rect">
            <a:avLst/>
          </a:prstGeom>
          <a:noFill/>
          <a:ln w="28575">
            <a:noFill/>
            <a:prstDash val="solid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Green term–ahead market (GTAM) </a:t>
            </a:r>
            <a:r>
              <a:rPr lang="en-GB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observed consistent growth in traded volumes. It attracted 46, 29 and 39 participants in October, November and December respectively, across a balanced mix of RE rich and RE deficits states.</a:t>
            </a:r>
            <a:endParaRPr lang="en-US" sz="70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94720202-3365-B843-862C-22290F4C35EB}"/>
              </a:ext>
            </a:extLst>
          </p:cNvPr>
          <p:cNvSpPr txBox="1">
            <a:spLocks/>
          </p:cNvSpPr>
          <p:nvPr/>
        </p:nvSpPr>
        <p:spPr>
          <a:xfrm>
            <a:off x="166759" y="4335022"/>
            <a:ext cx="1182845" cy="313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101600" indent="0">
              <a:buFont typeface="Open Sans"/>
              <a:buNone/>
            </a:pPr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IEX.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F15A2996-783D-FD4F-8403-2D5978ADE5FC}"/>
              </a:ext>
            </a:extLst>
          </p:cNvPr>
          <p:cNvSpPr txBox="1">
            <a:spLocks/>
          </p:cNvSpPr>
          <p:nvPr/>
        </p:nvSpPr>
        <p:spPr>
          <a:xfrm>
            <a:off x="3478401" y="4322282"/>
            <a:ext cx="1182845" cy="313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101600" indent="0">
              <a:buFont typeface="Open Sans"/>
              <a:buNone/>
            </a:pPr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IEX.</a:t>
            </a:r>
          </a:p>
        </p:txBody>
      </p:sp>
      <p:sp>
        <p:nvSpPr>
          <p:cNvPr id="43" name="Text Placeholder 5">
            <a:extLst>
              <a:ext uri="{FF2B5EF4-FFF2-40B4-BE49-F238E27FC236}">
                <a16:creationId xmlns:a16="http://schemas.microsoft.com/office/drawing/2014/main" id="{98B005F6-5C58-7842-B7E1-7D36557B6AAA}"/>
              </a:ext>
            </a:extLst>
          </p:cNvPr>
          <p:cNvSpPr txBox="1">
            <a:spLocks/>
          </p:cNvSpPr>
          <p:nvPr/>
        </p:nvSpPr>
        <p:spPr>
          <a:xfrm>
            <a:off x="169776" y="4577798"/>
            <a:ext cx="3194215" cy="492434"/>
          </a:xfrm>
          <a:prstGeom prst="rect">
            <a:avLst/>
          </a:prstGeom>
          <a:noFill/>
          <a:ln w="28575">
            <a:noFill/>
            <a:prstDash val="solid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GB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October, the anticipated thermal power shortage led to an upswing in price and demand in the day-ahead market (DAM); after </a:t>
            </a:r>
            <a:r>
              <a:rPr 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various supply-side interventions by the government such as improved domestic coal availability and enhanced transport, the prices stabilised in mid-Q3 FY22.</a:t>
            </a:r>
          </a:p>
        </p:txBody>
      </p:sp>
      <p:sp>
        <p:nvSpPr>
          <p:cNvPr id="44" name="Text Placeholder 5">
            <a:extLst>
              <a:ext uri="{FF2B5EF4-FFF2-40B4-BE49-F238E27FC236}">
                <a16:creationId xmlns:a16="http://schemas.microsoft.com/office/drawing/2014/main" id="{798C5813-D6C4-A94A-A185-6FB462E982DD}"/>
              </a:ext>
            </a:extLst>
          </p:cNvPr>
          <p:cNvSpPr txBox="1">
            <a:spLocks/>
          </p:cNvSpPr>
          <p:nvPr/>
        </p:nvSpPr>
        <p:spPr>
          <a:xfrm>
            <a:off x="3315098" y="4583128"/>
            <a:ext cx="3170205" cy="604642"/>
          </a:xfrm>
          <a:prstGeom prst="rect">
            <a:avLst/>
          </a:prstGeom>
          <a:noFill/>
          <a:ln w="28575">
            <a:noFill/>
            <a:prstDash val="solid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October, due to the anticipated thermal power shortage, the real-time market (RTM) witnessed an increase in traded volumes. Since its inception, discoms are tapping RTM for power demand-supply balancing in real-time.</a:t>
            </a:r>
          </a:p>
        </p:txBody>
      </p:sp>
      <p:graphicFrame>
        <p:nvGraphicFramePr>
          <p:cNvPr id="58" name="Chart 57">
            <a:extLst>
              <a:ext uri="{FF2B5EF4-FFF2-40B4-BE49-F238E27FC236}">
                <a16:creationId xmlns:a16="http://schemas.microsoft.com/office/drawing/2014/main" id="{295442C0-03AF-B941-9297-D2FD482CFD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25494214"/>
              </p:ext>
            </p:extLst>
          </p:nvPr>
        </p:nvGraphicFramePr>
        <p:xfrm>
          <a:off x="239556" y="2832204"/>
          <a:ext cx="2988553" cy="1648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9" name="Chart 58">
            <a:extLst>
              <a:ext uri="{FF2B5EF4-FFF2-40B4-BE49-F238E27FC236}">
                <a16:creationId xmlns:a16="http://schemas.microsoft.com/office/drawing/2014/main" id="{4AA45DA7-3AC4-DC4C-BF2E-BD7842EB07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43815771"/>
              </p:ext>
            </p:extLst>
          </p:nvPr>
        </p:nvGraphicFramePr>
        <p:xfrm>
          <a:off x="3363991" y="595068"/>
          <a:ext cx="2988553" cy="1648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0" name="Chart 59">
            <a:extLst>
              <a:ext uri="{FF2B5EF4-FFF2-40B4-BE49-F238E27FC236}">
                <a16:creationId xmlns:a16="http://schemas.microsoft.com/office/drawing/2014/main" id="{F234EFD8-AC1A-0649-8DE4-B5CECFEBF6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06670190"/>
              </p:ext>
            </p:extLst>
          </p:nvPr>
        </p:nvGraphicFramePr>
        <p:xfrm>
          <a:off x="3437404" y="2823475"/>
          <a:ext cx="2988553" cy="1648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9" name="Chart 28">
            <a:extLst>
              <a:ext uri="{FF2B5EF4-FFF2-40B4-BE49-F238E27FC236}">
                <a16:creationId xmlns:a16="http://schemas.microsoft.com/office/drawing/2014/main" id="{6A89F079-7CE7-4D58-BE12-6FED635F96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6021869"/>
              </p:ext>
            </p:extLst>
          </p:nvPr>
        </p:nvGraphicFramePr>
        <p:xfrm>
          <a:off x="166760" y="601326"/>
          <a:ext cx="3450500" cy="16165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49334427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uy9cPoXIka_xjt35BcYN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uy9cPoXIka_xjt35BcYN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uy9cPoXIka_xjt35BcYN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uy9cPoXIka_xjt35BcYN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uy9cPoXIka_xjt35BcYN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uy9cPoXIka_xjt35BcYNw"/>
</p:tagLst>
</file>

<file path=ppt/theme/theme1.xml><?xml version="1.0" encoding="utf-8"?>
<a:theme xmlns:a="http://schemas.openxmlformats.org/drawingml/2006/main" name="Mercutio template">
  <a:themeElements>
    <a:clrScheme name="Custom 9">
      <a:dk1>
        <a:srgbClr val="000000"/>
      </a:dk1>
      <a:lt1>
        <a:srgbClr val="FFFFFF"/>
      </a:lt1>
      <a:dk2>
        <a:srgbClr val="666666"/>
      </a:dk2>
      <a:lt2>
        <a:srgbClr val="EFEFEF"/>
      </a:lt2>
      <a:accent1>
        <a:srgbClr val="45AFDC"/>
      </a:accent1>
      <a:accent2>
        <a:srgbClr val="1D98C7"/>
      </a:accent2>
      <a:accent3>
        <a:srgbClr val="ED9E46"/>
      </a:accent3>
      <a:accent4>
        <a:srgbClr val="FFC800"/>
      </a:accent4>
      <a:accent5>
        <a:srgbClr val="CCCCCC"/>
      </a:accent5>
      <a:accent6>
        <a:srgbClr val="EFEFEF"/>
      </a:accent6>
      <a:hlink>
        <a:srgbClr val="666666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96945</TotalTime>
  <Words>6571</Words>
  <Application>Microsoft Office PowerPoint</Application>
  <PresentationFormat>On-screen Show (16:9)</PresentationFormat>
  <Paragraphs>923</Paragraphs>
  <Slides>22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Montserrat</vt:lpstr>
      <vt:lpstr>Montserrat Alternates Black</vt:lpstr>
      <vt:lpstr>Open Sans</vt:lpstr>
      <vt:lpstr>Arial</vt:lpstr>
      <vt:lpstr>Times New Roman</vt:lpstr>
      <vt:lpstr>Calibri</vt:lpstr>
      <vt:lpstr>Mercutio template</vt:lpstr>
      <vt:lpstr>CEEW-CEF Market Handbook Q3 2021-22</vt:lpstr>
      <vt:lpstr>CEEW-CEF Market Handbook</vt:lpstr>
      <vt:lpstr>Contents</vt:lpstr>
      <vt:lpstr>Generation capacity: 3.4 GW of RE capacity was added in Q3 FY22; the share of RE in the overall capacity was 26.7%</vt:lpstr>
      <vt:lpstr>Energy mix: share of RE remained unchanged in Q3 FY22 versus Q3 FY21; the Government of India committed to source 50% of energy through RE by 2030</vt:lpstr>
      <vt:lpstr>Coal phase-out: PFC/REC continues to reduce its exposure to conventional power generation with an increased focus on financing T&amp;D projects</vt:lpstr>
      <vt:lpstr>RE auctions: SECI’s RE + thermal round-the-clock (RTC) power bid concluded with lowest tariff quoted at INR 3.01/ kWh</vt:lpstr>
      <vt:lpstr>Discom payables: discoms overdues increased by 7% in Q3 FY22  </vt:lpstr>
      <vt:lpstr>Power markets: green day ahead market introduced in power exchanges; REC trading resumed after 16 months</vt:lpstr>
      <vt:lpstr>Policy and regulatory developments: 6 GW capacity selected under MNRE’s PLI Scheme for manufacturing solar PV modules; curtailment of RE to receive monetary compensation</vt:lpstr>
      <vt:lpstr>Renewable energy finance: Q3 FY22 auctions included multiple bidders; deal activity in solar manufacturing</vt:lpstr>
      <vt:lpstr>Renewable energy finance: in contrast to a lacklustre Indian share market during Q3 FY22, most RE stocks continued to rally up</vt:lpstr>
      <vt:lpstr>Renewable energy finance: bond yields largely remained flat with the exception of NTPC in Q3 FY22 </vt:lpstr>
      <vt:lpstr>Energy storage: RE plus storage tenders announced in India; one of the world’s largest solar-charged BESS commissioned in the U.S.</vt:lpstr>
      <vt:lpstr>              Electric mobility: highest ever monthly EV sales in December 2021</vt:lpstr>
      <vt:lpstr>Thank you</vt:lpstr>
      <vt:lpstr>Annexure I: Green bond issuances (last 2 years)</vt:lpstr>
      <vt:lpstr>PowerPoint Presentation</vt:lpstr>
      <vt:lpstr>Annexure II: Key electric mobility facts and figures </vt:lpstr>
      <vt:lpstr>About us: CEEW is among Asia’s leading policy research institutions</vt:lpstr>
      <vt:lpstr>CEEW Centre for Energy Finance</vt:lpstr>
      <vt:lpstr>Our recent publications, dashboards and tools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CEF Market Handbook Q1 2020-21</dc:title>
  <dc:creator>user</dc:creator>
  <cp:lastModifiedBy>Ruchita Shah</cp:lastModifiedBy>
  <cp:revision>3603</cp:revision>
  <dcterms:modified xsi:type="dcterms:W3CDTF">2022-02-10T05:52:05Z</dcterms:modified>
</cp:coreProperties>
</file>